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304" r:id="rId5"/>
    <p:sldId id="300" r:id="rId6"/>
    <p:sldId id="289" r:id="rId7"/>
    <p:sldId id="290" r:id="rId8"/>
    <p:sldId id="299" r:id="rId9"/>
    <p:sldId id="30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DD2"/>
    <a:srgbClr val="3B7CFF"/>
    <a:srgbClr val="FF3B3B"/>
    <a:srgbClr val="3F7D65"/>
    <a:srgbClr val="F5DCA8"/>
    <a:srgbClr val="478B71"/>
    <a:srgbClr val="A1CFBD"/>
    <a:srgbClr val="B2D8CA"/>
    <a:srgbClr val="00CC00"/>
    <a:srgbClr val="93C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04" autoAdjust="0"/>
    <p:restoredTop sz="86285" autoAdjust="0"/>
  </p:normalViewPr>
  <p:slideViewPr>
    <p:cSldViewPr snapToGrid="0">
      <p:cViewPr varScale="1">
        <p:scale>
          <a:sx n="77" d="100"/>
          <a:sy n="77" d="100"/>
        </p:scale>
        <p:origin x="9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11C66-1182-4EAD-B3D1-1A2528331C8B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52D-1E22-45EF-9E1E-171E412A6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7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발표를 맡은 신세계 </a:t>
            </a:r>
            <a:r>
              <a:rPr lang="en-US" altLang="ko-KR" dirty="0"/>
              <a:t>I&amp;C</a:t>
            </a:r>
            <a:r>
              <a:rPr lang="ko-KR" altLang="en-US" dirty="0"/>
              <a:t> 인턴사원 윤명식입니다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앉아 계신 여러분들도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0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0A452D-1E22-45EF-9E1E-171E412A6DC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6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1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5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5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7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00951" cy="7444021"/>
          </a:xfrm>
          <a:prstGeom prst="rect">
            <a:avLst/>
          </a:prstGeom>
          <a:solidFill>
            <a:srgbClr val="93C8B4"/>
          </a:solidFill>
        </p:spPr>
      </p:pic>
      <p:sp>
        <p:nvSpPr>
          <p:cNvPr id="12" name="TextBox 11"/>
          <p:cNvSpPr txBox="1"/>
          <p:nvPr/>
        </p:nvSpPr>
        <p:spPr>
          <a:xfrm>
            <a:off x="4121405" y="2860897"/>
            <a:ext cx="591774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Eye Guard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405" y="3630338"/>
            <a:ext cx="5917743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Windows application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1981" y="5068846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윤명식</a:t>
            </a:r>
          </a:p>
        </p:txBody>
      </p:sp>
    </p:spTree>
    <p:extLst>
      <p:ext uri="{BB962C8B-B14F-4D97-AF65-F5344CB8AC3E}">
        <p14:creationId xmlns:p14="http://schemas.microsoft.com/office/powerpoint/2010/main" val="32705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5517" y="1727860"/>
            <a:ext cx="8432608" cy="3402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동기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목적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내용 구성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활용가능성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085" y="568332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3136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1408" y="4767577"/>
            <a:ext cx="90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88079" y="4570799"/>
            <a:ext cx="88920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:\Users\BlackMan\AppData\Local\Microsoft\Windows\INetCacheContent.Word\newsa292ee22121e441b3b192231af6314af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69" y="1623526"/>
            <a:ext cx="4013037" cy="2617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59" y="1623526"/>
            <a:ext cx="3963904" cy="2617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61408" y="4767577"/>
            <a:ext cx="90514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 사회에 들어오면서 사람들의 컴퓨터 사용량은 점차 늘고 있습니다</a:t>
            </a:r>
            <a:r>
              <a:rPr lang="en-US" altLang="ko-KR" dirty="0"/>
              <a:t>. </a:t>
            </a:r>
            <a:r>
              <a:rPr lang="ko-KR" altLang="en-US" dirty="0"/>
              <a:t>통계에 따르면 사무직 직장인의 경우 </a:t>
            </a:r>
            <a:r>
              <a:rPr lang="ko-KR" altLang="en-US" b="1" dirty="0"/>
              <a:t>하루 평균 </a:t>
            </a:r>
            <a:r>
              <a:rPr lang="en-US" altLang="ko-KR" b="1" dirty="0"/>
              <a:t>8</a:t>
            </a:r>
            <a:r>
              <a:rPr lang="ko-KR" altLang="en-US" b="1" dirty="0"/>
              <a:t>시간</a:t>
            </a:r>
            <a:r>
              <a:rPr lang="ko-KR" altLang="en-US" dirty="0"/>
              <a:t>동안 컴퓨터를 사용한다고 합니다</a:t>
            </a:r>
            <a:r>
              <a:rPr lang="en-US" altLang="ko-KR" dirty="0"/>
              <a:t>. </a:t>
            </a:r>
            <a:r>
              <a:rPr lang="ko-KR" altLang="en-US" dirty="0"/>
              <a:t>이는 깨어 있는 시간의 절반 이상을 컴퓨터 앞에서 생활하는 것을 의미합니다</a:t>
            </a:r>
            <a:r>
              <a:rPr lang="en-US" altLang="ko-KR" dirty="0"/>
              <a:t>. </a:t>
            </a:r>
          </a:p>
          <a:p>
            <a:endParaRPr lang="en-US" altLang="ko-KR" sz="1000" dirty="0"/>
          </a:p>
          <a:p>
            <a:r>
              <a:rPr lang="ko-KR" altLang="en-US" dirty="0"/>
              <a:t>컴퓨터를 장시간 사용함에 따라서 여러가지 문제점들이 따라오게 됐는데 구체적인 증상으로는 </a:t>
            </a:r>
            <a:r>
              <a:rPr lang="ko-KR" altLang="en-US" b="1" dirty="0">
                <a:solidFill>
                  <a:srgbClr val="FF0000"/>
                </a:solidFill>
              </a:rPr>
              <a:t>눈의 피로감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rgbClr val="FF0000"/>
                </a:solidFill>
              </a:rPr>
              <a:t>건조함</a:t>
            </a:r>
            <a:r>
              <a:rPr lang="ko-KR" altLang="en-US" dirty="0"/>
              <a:t> 그리고 </a:t>
            </a:r>
            <a:r>
              <a:rPr lang="ko-KR" altLang="en-US" b="1" dirty="0">
                <a:solidFill>
                  <a:srgbClr val="FF0000"/>
                </a:solidFill>
              </a:rPr>
              <a:t>흐릿한 시야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FF0000"/>
                </a:solidFill>
              </a:rPr>
              <a:t>충혈</a:t>
            </a:r>
            <a:r>
              <a:rPr lang="ko-KR" altLang="en-US" dirty="0"/>
              <a:t> 등의 문제가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24"/>
          <p:cNvSpPr/>
          <p:nvPr/>
        </p:nvSpPr>
        <p:spPr>
          <a:xfrm>
            <a:off x="2484000" y="403200"/>
            <a:ext cx="609394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장시간 컴퓨터 사용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시각에 악영향을 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7CDD-2003-4691-ADC7-E8BC55B7C47C}"/>
              </a:ext>
            </a:extLst>
          </p:cNvPr>
          <p:cNvSpPr txBox="1"/>
          <p:nvPr/>
        </p:nvSpPr>
        <p:spPr>
          <a:xfrm>
            <a:off x="198698" y="568332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WHY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0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698" y="568332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WHY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4"/>
          <p:cNvSpPr/>
          <p:nvPr/>
        </p:nvSpPr>
        <p:spPr>
          <a:xfrm>
            <a:off x="2483997" y="403200"/>
            <a:ext cx="543714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시각 증후군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CVS)</a:t>
            </a:r>
            <a:r>
              <a: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무엇인가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1408" y="4767577"/>
            <a:ext cx="90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88079" y="4570799"/>
            <a:ext cx="88920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61408" y="4767577"/>
            <a:ext cx="90514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컴퓨터를 장시간 사용하면서 시각에 각종 증상을 </a:t>
            </a:r>
            <a:r>
              <a:rPr lang="ko-KR" altLang="en-US" b="1" dirty="0">
                <a:solidFill>
                  <a:srgbClr val="FF0000"/>
                </a:solidFill>
              </a:rPr>
              <a:t>컴퓨터 시각 증후군</a:t>
            </a:r>
            <a:r>
              <a:rPr lang="en-US" altLang="ko-KR" b="1" dirty="0">
                <a:solidFill>
                  <a:srgbClr val="FF0000"/>
                </a:solidFill>
              </a:rPr>
              <a:t>(Computer Vision Syndrome, CVS)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/>
              <a:t>이 증후군을 방치하게 되면 안구 건조증</a:t>
            </a:r>
            <a:r>
              <a:rPr lang="en-US" altLang="ko-KR" dirty="0"/>
              <a:t>, </a:t>
            </a:r>
            <a:r>
              <a:rPr lang="ko-KR" altLang="en-US" dirty="0"/>
              <a:t>시력 저하 등 다양한 안구 질환을 유발 시킬 뿐만 아니라 눈의 노화 시기를 앞당기게 됩니다</a:t>
            </a:r>
            <a:r>
              <a:rPr lang="en-US" altLang="ko-KR" dirty="0"/>
              <a:t>. </a:t>
            </a:r>
          </a:p>
          <a:p>
            <a:r>
              <a:rPr lang="en-US" altLang="ko-KR" sz="1000" dirty="0"/>
              <a:t> </a:t>
            </a:r>
          </a:p>
          <a:p>
            <a:r>
              <a:rPr lang="ko-KR" altLang="en-US" dirty="0"/>
              <a:t>미국 검안 협회</a:t>
            </a:r>
            <a:r>
              <a:rPr lang="en-US" altLang="ko-KR" dirty="0"/>
              <a:t>(AOA)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컴퓨터 앞에서 종사하는 근로자 </a:t>
            </a:r>
            <a:r>
              <a:rPr lang="en-US" altLang="ko-KR" b="1" dirty="0"/>
              <a:t>10</a:t>
            </a:r>
            <a:r>
              <a:rPr lang="ko-KR" altLang="en-US" b="1" dirty="0"/>
              <a:t>명 중 </a:t>
            </a:r>
            <a:r>
              <a:rPr lang="en-US" altLang="ko-KR" b="1" dirty="0"/>
              <a:t>9</a:t>
            </a:r>
            <a:r>
              <a:rPr lang="ko-KR" altLang="en-US" b="1" dirty="0"/>
              <a:t>명</a:t>
            </a:r>
            <a:r>
              <a:rPr lang="ko-KR" altLang="en-US" dirty="0"/>
              <a:t>이 </a:t>
            </a:r>
            <a:r>
              <a:rPr lang="ko-KR" altLang="en-US" b="1" dirty="0"/>
              <a:t>컴퓨터 시각 증후군</a:t>
            </a:r>
            <a:r>
              <a:rPr lang="en-US" altLang="ko-KR" b="1" dirty="0"/>
              <a:t>(CVS)</a:t>
            </a:r>
            <a:r>
              <a:rPr lang="ko-KR" altLang="en-US" b="1" dirty="0"/>
              <a:t>의 위험</a:t>
            </a:r>
            <a:r>
              <a:rPr lang="ko-KR" altLang="en-US" dirty="0"/>
              <a:t>에 처해있다고 발표하여</a:t>
            </a:r>
            <a:r>
              <a:rPr lang="en-US" altLang="ko-KR" dirty="0"/>
              <a:t>, </a:t>
            </a:r>
            <a:r>
              <a:rPr lang="ko-KR" altLang="en-US" dirty="0"/>
              <a:t>이에 대한 심각성을 경고하였습니다</a:t>
            </a:r>
            <a:r>
              <a:rPr lang="en-US" altLang="ko-KR" dirty="0"/>
              <a:t>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383313" y="4217092"/>
            <a:ext cx="3118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S</a:t>
            </a:r>
            <a:r>
              <a:rPr lang="ko-KR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ource</a:t>
            </a:r>
            <a:r>
              <a:rPr lang="en-US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 by</a:t>
            </a:r>
            <a:r>
              <a:rPr lang="ko-KR" altLang="en-US" sz="10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000" dirty="0">
                <a:solidFill>
                  <a:srgbClr val="212121"/>
                </a:solidFill>
                <a:latin typeface="Arial Unicode MS"/>
                <a:ea typeface="inherit"/>
              </a:rPr>
              <a:t>American Optometric Association(AOA) </a:t>
            </a:r>
            <a:r>
              <a:rPr lang="ko-KR" altLang="ko-KR" sz="1000" dirty="0"/>
              <a:t> </a:t>
            </a:r>
            <a:endParaRPr lang="ko-KR" altLang="ko-KR" sz="10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coastalvisionva.com/wp-content/uploads/2015/09/shutterstock_230900092-545x2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93" y="1764739"/>
            <a:ext cx="3971310" cy="2369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2" name="Group 28"/>
          <p:cNvGrpSpPr>
            <a:grpSpLocks noChangeAspect="1"/>
          </p:cNvGrpSpPr>
          <p:nvPr/>
        </p:nvGrpSpPr>
        <p:grpSpPr bwMode="auto">
          <a:xfrm>
            <a:off x="6923444" y="1730250"/>
            <a:ext cx="4640571" cy="2515727"/>
            <a:chOff x="-2508" y="-1001"/>
            <a:chExt cx="12698" cy="6322"/>
          </a:xfrm>
          <a:solidFill>
            <a:schemeClr val="accent2">
              <a:lumMod val="50000"/>
              <a:alpha val="15294"/>
            </a:schemeClr>
          </a:solidFill>
        </p:grpSpPr>
        <p:sp>
          <p:nvSpPr>
            <p:cNvPr id="41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7127671" y="1795254"/>
            <a:ext cx="4175998" cy="2340000"/>
            <a:chOff x="2581896" y="1274770"/>
            <a:chExt cx="7230925" cy="4225248"/>
          </a:xfrm>
        </p:grpSpPr>
        <p:sp>
          <p:nvSpPr>
            <p:cNvPr id="404" name="사각형: 둥근 모서리 403"/>
            <p:cNvSpPr/>
            <p:nvPr/>
          </p:nvSpPr>
          <p:spPr>
            <a:xfrm>
              <a:off x="2581896" y="1274770"/>
              <a:ext cx="7230925" cy="4225248"/>
            </a:xfrm>
            <a:prstGeom prst="roundRect">
              <a:avLst/>
            </a:prstGeom>
            <a:noFill/>
            <a:ln w="76200">
              <a:solidFill>
                <a:srgbClr val="CA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05" name="그룹 404"/>
            <p:cNvGrpSpPr/>
            <p:nvPr/>
          </p:nvGrpSpPr>
          <p:grpSpPr>
            <a:xfrm>
              <a:off x="2943213" y="1982333"/>
              <a:ext cx="3100414" cy="2893334"/>
              <a:chOff x="3058994" y="-726788"/>
              <a:chExt cx="3100414" cy="2893334"/>
            </a:xfrm>
          </p:grpSpPr>
          <p:pic>
            <p:nvPicPr>
              <p:cNvPr id="409" name="그림 4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994" y="-716400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0" name="그림 40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4650" y="-726788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1" name="그림 4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684" y="-716400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2" name="그림 4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0718" y="-716400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3" name="그림 4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3752" y="-726788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4" name="그림 4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8306" y="733746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5" name="그림 4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994" y="725073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6" name="그림 4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0306" y="733746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7" name="그림 4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2306" y="725073"/>
                <a:ext cx="615656" cy="1432800"/>
              </a:xfrm>
              <a:prstGeom prst="rect">
                <a:avLst/>
              </a:prstGeom>
            </p:spPr>
          </p:pic>
          <p:pic>
            <p:nvPicPr>
              <p:cNvPr id="418" name="그림 4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1618" y="722200"/>
                <a:ext cx="615152" cy="1431628"/>
              </a:xfrm>
              <a:prstGeom prst="rect">
                <a:avLst/>
              </a:prstGeom>
            </p:spPr>
          </p:pic>
        </p:grpSp>
        <p:sp>
          <p:nvSpPr>
            <p:cNvPr id="406" name="TextBox 405"/>
            <p:cNvSpPr txBox="1"/>
            <p:nvPr/>
          </p:nvSpPr>
          <p:spPr>
            <a:xfrm>
              <a:off x="6554077" y="1890625"/>
              <a:ext cx="2770673" cy="1500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D83B0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9/10</a:t>
              </a:r>
              <a:endParaRPr lang="en-US" altLang="ko-KR" sz="2400" dirty="0">
                <a:solidFill>
                  <a:srgbClr val="D83B0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6285528" y="3164088"/>
              <a:ext cx="3264035" cy="61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Office Workers</a:t>
              </a:r>
              <a:endPara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073303" y="3967827"/>
              <a:ext cx="3689420" cy="83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suffer from </a:t>
              </a:r>
              <a:b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Computer Vision Syndrome</a:t>
              </a:r>
              <a:endParaRPr lang="ko-KR" altLang="en-US" sz="1200" dirty="0">
                <a:latin typeface="TeamViewer12" panose="050B0102010101010101" pitchFamily="82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4"/>
          <p:cNvSpPr/>
          <p:nvPr/>
        </p:nvSpPr>
        <p:spPr>
          <a:xfrm>
            <a:off x="2484000" y="403200"/>
            <a:ext cx="4893404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시각 증후군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(CVS)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1408" y="4767577"/>
            <a:ext cx="90514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시각증후군</a:t>
            </a:r>
            <a:r>
              <a:rPr lang="en-US" altLang="ko-KR" dirty="0"/>
              <a:t>(CVS)</a:t>
            </a:r>
            <a:r>
              <a:rPr lang="ko-KR" altLang="en-US" dirty="0"/>
              <a:t>의 원인은 </a:t>
            </a:r>
            <a:r>
              <a:rPr lang="ko-KR" altLang="en-US" b="1" dirty="0"/>
              <a:t>컴퓨터를 가까이 보는 습관</a:t>
            </a:r>
            <a:r>
              <a:rPr lang="ko-KR" altLang="en-US" dirty="0"/>
              <a:t>과 장시간 모니터를 집중해서 볼 때 </a:t>
            </a:r>
            <a:r>
              <a:rPr lang="ko-KR" altLang="en-US" b="1" dirty="0"/>
              <a:t>현저히 줄어드는 눈 깜빡임</a:t>
            </a:r>
            <a:r>
              <a:rPr lang="ko-KR" altLang="en-US" dirty="0"/>
              <a:t>에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dirty="0"/>
              <a:t>눈 깜빡임의 부족</a:t>
            </a:r>
            <a:r>
              <a:rPr lang="ko-KR" altLang="en-US" dirty="0"/>
              <a:t>은 눈에 수분을 보충하지 못해 안구건조증으로 이어지게 되고</a:t>
            </a:r>
            <a:r>
              <a:rPr lang="en-US" altLang="ko-KR" dirty="0"/>
              <a:t>,</a:t>
            </a:r>
            <a:r>
              <a:rPr lang="ko-KR" altLang="en-US" dirty="0"/>
              <a:t> 이러한 습관은 눈 건강에 악영향을 끼칩니다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따라서 저희는</a:t>
            </a:r>
            <a:r>
              <a:rPr lang="en-US" altLang="ko-KR" dirty="0"/>
              <a:t> </a:t>
            </a:r>
            <a:r>
              <a:rPr lang="en-US" altLang="ko-KR" b="1" dirty="0"/>
              <a:t>CVS</a:t>
            </a:r>
            <a:r>
              <a:rPr lang="ko-KR" altLang="en-US" b="1" dirty="0"/>
              <a:t>를 예방 또는 완화하기 위한 구체적인 솔루션이 필요</a:t>
            </a:r>
            <a:r>
              <a:rPr lang="ko-KR" altLang="en-US" dirty="0"/>
              <a:t>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88079" y="4570799"/>
            <a:ext cx="88920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9" y="1587265"/>
            <a:ext cx="3717086" cy="26606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72" y="2264109"/>
            <a:ext cx="3967247" cy="1322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3A5A8-6D75-4933-BCCC-866A2A0BC5E2}"/>
              </a:ext>
            </a:extLst>
          </p:cNvPr>
          <p:cNvSpPr txBox="1"/>
          <p:nvPr/>
        </p:nvSpPr>
        <p:spPr>
          <a:xfrm>
            <a:off x="198698" y="568332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WHY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03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58" y="568332"/>
            <a:ext cx="190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</a:t>
            </a:r>
          </a:p>
        </p:txBody>
      </p:sp>
      <p:sp>
        <p:nvSpPr>
          <p:cNvPr id="9" name="직사각형 24"/>
          <p:cNvSpPr/>
          <p:nvPr/>
        </p:nvSpPr>
        <p:spPr>
          <a:xfrm>
            <a:off x="2484000" y="403200"/>
            <a:ext cx="270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방향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91736" y="1432424"/>
            <a:ext cx="9404131" cy="4409336"/>
            <a:chOff x="2391736" y="1457824"/>
            <a:chExt cx="9404131" cy="440933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553" y="2736191"/>
              <a:ext cx="1655758" cy="165575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391736" y="5101035"/>
              <a:ext cx="2954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컴퓨터 사용자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67366" y="5036163"/>
              <a:ext cx="2334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</a:rPr>
                <a:t>Eye-Guard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7263" y="2479320"/>
              <a:ext cx="2703329" cy="223433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366" y="1960339"/>
              <a:ext cx="2728501" cy="272850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071098" y="1457824"/>
              <a:ext cx="3894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눈 깜빡임 횟수와</a:t>
              </a:r>
              <a:endParaRPr lang="en-US" altLang="ko-KR" sz="2400" b="1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모니터 사이 거리 측정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1098" y="5036163"/>
              <a:ext cx="399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사용자에게 </a:t>
              </a:r>
              <a:endPara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CVS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예방 알림 이벤트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71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695" y="568332"/>
            <a:ext cx="1693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9410" y="1724680"/>
            <a:ext cx="78981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sz="2000" b="1" dirty="0"/>
          </a:p>
          <a:p>
            <a:pPr fontAlgn="base"/>
            <a:r>
              <a:rPr lang="ko-KR" altLang="en-US" sz="2000" b="1" dirty="0"/>
              <a:t>◦  눈 깜빡임 유도 알림을 통한 </a:t>
            </a:r>
            <a:r>
              <a:rPr lang="en-US" altLang="ko-KR" sz="2000" b="1" dirty="0"/>
              <a:t>CVS </a:t>
            </a:r>
            <a:r>
              <a:rPr lang="ko-KR" altLang="en-US" sz="2000" b="1" dirty="0"/>
              <a:t>예방</a:t>
            </a:r>
          </a:p>
          <a:p>
            <a:pPr fontAlgn="base"/>
            <a:r>
              <a:rPr lang="ko-KR" altLang="en-US" dirty="0"/>
              <a:t>눈 깜빡임 유도 알림을 주어 컴퓨터 사용시 줄어드는 눈 깜빡임을 증가시킵니다</a:t>
            </a:r>
            <a:r>
              <a:rPr lang="en-US" altLang="ko-KR" dirty="0"/>
              <a:t>. </a:t>
            </a:r>
            <a:r>
              <a:rPr lang="ko-KR" altLang="en-US" dirty="0"/>
              <a:t>이 때 알림은 사용자 경험</a:t>
            </a:r>
            <a:r>
              <a:rPr lang="en-US" altLang="ko-KR" dirty="0"/>
              <a:t>(UX)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고려하여 컴퓨터 작업에 방해를 주지 않도록 합니다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endParaRPr lang="ko-KR" altLang="en-US" sz="800" dirty="0"/>
          </a:p>
          <a:p>
            <a:pPr fontAlgn="base"/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   </a:t>
            </a:r>
            <a:endParaRPr lang="en-US" altLang="ko-KR" dirty="0"/>
          </a:p>
          <a:p>
            <a:pPr fontAlgn="base"/>
            <a:endParaRPr lang="en-US" altLang="ko-KR" sz="800" dirty="0"/>
          </a:p>
          <a:p>
            <a:pPr fontAlgn="base"/>
            <a:r>
              <a:rPr lang="ko-KR" altLang="en-US" sz="2000" b="1" dirty="0"/>
              <a:t>◦  사용자의 컴퓨터습관 데이터 시각화</a:t>
            </a:r>
          </a:p>
          <a:p>
            <a:pPr fontAlgn="base"/>
            <a:r>
              <a:rPr lang="ko-KR" altLang="en-US" dirty="0"/>
              <a:t>사용자의 눈 깜빡임 분당 평균 횟수를 시간대별로 보여주고 사용자가 </a:t>
            </a:r>
            <a:r>
              <a:rPr lang="en-US" altLang="ko-KR" dirty="0"/>
              <a:t>PC</a:t>
            </a:r>
            <a:r>
              <a:rPr lang="ko-KR" altLang="en-US" dirty="0"/>
              <a:t>를 사용하는 시간과 휴식한 시간을 알려주어 자신의 눈 깜빡임 습관과 휴식시간을 직관적으로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24"/>
          <p:cNvSpPr/>
          <p:nvPr/>
        </p:nvSpPr>
        <p:spPr>
          <a:xfrm>
            <a:off x="2484000" y="403200"/>
            <a:ext cx="270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주요기능 및 목표</a:t>
            </a: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572404" y="2126461"/>
            <a:ext cx="1188000" cy="1188000"/>
            <a:chOff x="2324832" y="1399329"/>
            <a:chExt cx="1523127" cy="1523127"/>
          </a:xfrm>
        </p:grpSpPr>
        <p:sp>
          <p:nvSpPr>
            <p:cNvPr id="18" name="타원 1"/>
            <p:cNvSpPr/>
            <p:nvPr/>
          </p:nvSpPr>
          <p:spPr>
            <a:xfrm>
              <a:off x="2324832" y="1399329"/>
              <a:ext cx="1523127" cy="1523127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89" y="1654487"/>
              <a:ext cx="1012810" cy="1012810"/>
            </a:xfrm>
            <a:prstGeom prst="rect">
              <a:avLst/>
            </a:prstGeom>
          </p:spPr>
        </p:pic>
      </p:grpSp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2572404" y="4190440"/>
            <a:ext cx="1188000" cy="1188000"/>
            <a:chOff x="2357706" y="4850511"/>
            <a:chExt cx="1523127" cy="1523127"/>
          </a:xfrm>
        </p:grpSpPr>
        <p:sp>
          <p:nvSpPr>
            <p:cNvPr id="20" name="타원 1"/>
            <p:cNvSpPr/>
            <p:nvPr/>
          </p:nvSpPr>
          <p:spPr>
            <a:xfrm>
              <a:off x="2357706" y="4850511"/>
              <a:ext cx="1523127" cy="1523127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89" y="5069740"/>
              <a:ext cx="1084668" cy="1084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30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00" y="568332"/>
            <a:ext cx="1834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가능성</a:t>
            </a:r>
          </a:p>
        </p:txBody>
      </p:sp>
      <p:sp>
        <p:nvSpPr>
          <p:cNvPr id="10" name="직사각형 24"/>
          <p:cNvSpPr/>
          <p:nvPr/>
        </p:nvSpPr>
        <p:spPr>
          <a:xfrm>
            <a:off x="3755932" y="442800"/>
            <a:ext cx="673389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컴퓨터를 장시간 사용하는 직장인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746824" y="4111200"/>
            <a:ext cx="863781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6824" y="4499750"/>
            <a:ext cx="8752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모니터를 장시간 바라 보고 있어야 하는 직장인의 경우 업무 특성상 컴퓨터의 작업량이 많고 </a:t>
            </a:r>
            <a:r>
              <a:rPr lang="ko-KR" altLang="en-US" b="1" dirty="0"/>
              <a:t>컴퓨터 시각 증후군</a:t>
            </a:r>
            <a:r>
              <a:rPr lang="en-US" altLang="ko-KR" b="1" dirty="0"/>
              <a:t>(CVS)</a:t>
            </a:r>
            <a:r>
              <a:rPr lang="ko-KR" altLang="en-US" b="1" dirty="0"/>
              <a:t>의 위험에 쉽게 노출 </a:t>
            </a:r>
            <a:r>
              <a:rPr lang="ko-KR" altLang="en-US" dirty="0"/>
              <a:t>되어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Eye Guard</a:t>
            </a:r>
            <a:r>
              <a:rPr lang="ko-KR" altLang="en-US" dirty="0"/>
              <a:t>는 진행중인 업무에 지장을 주지 않으면서</a:t>
            </a:r>
            <a:r>
              <a:rPr lang="en-US" altLang="ko-KR" dirty="0"/>
              <a:t>,</a:t>
            </a:r>
            <a:r>
              <a:rPr lang="ko-KR" altLang="en-US" dirty="0"/>
              <a:t> 무의식적으로 </a:t>
            </a:r>
            <a:r>
              <a:rPr lang="ko-KR" altLang="en-US" b="1" dirty="0">
                <a:solidFill>
                  <a:srgbClr val="0070C0"/>
                </a:solidFill>
              </a:rPr>
              <a:t>컴퓨터 시각증후군</a:t>
            </a:r>
            <a:r>
              <a:rPr lang="en-US" altLang="ko-KR" b="1" dirty="0">
                <a:solidFill>
                  <a:srgbClr val="0070C0"/>
                </a:solidFill>
              </a:rPr>
              <a:t>(CVS) </a:t>
            </a:r>
            <a:r>
              <a:rPr lang="ko-KR" altLang="en-US" b="1" dirty="0">
                <a:solidFill>
                  <a:srgbClr val="0070C0"/>
                </a:solidFill>
              </a:rPr>
              <a:t>발병을 예방 및 완화</a:t>
            </a:r>
            <a:r>
              <a:rPr lang="ko-KR" altLang="en-US" dirty="0"/>
              <a:t>하는데 도움을 줍니다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컴퓨터 사용 습관 데이터를 시각화하여 보여줌으로써</a:t>
            </a:r>
            <a:r>
              <a:rPr lang="en-US" altLang="ko-KR" dirty="0"/>
              <a:t>,</a:t>
            </a:r>
            <a:r>
              <a:rPr lang="ko-KR" altLang="en-US" dirty="0"/>
              <a:t> 사용자가 자신의 컴퓨터 사용 습관을 체크하면서 </a:t>
            </a:r>
            <a:r>
              <a:rPr lang="ko-KR" altLang="en-US" b="1" dirty="0"/>
              <a:t>올바른 컴퓨터 사용습관</a:t>
            </a:r>
            <a:r>
              <a:rPr lang="ko-KR" altLang="en-US" dirty="0"/>
              <a:t>을 기르는데 도움을 줄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237518" y="1675977"/>
            <a:ext cx="5770724" cy="2015528"/>
            <a:chOff x="4944094" y="1925748"/>
            <a:chExt cx="5770724" cy="20155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094" y="1925748"/>
              <a:ext cx="2015528" cy="201552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92" y="1925748"/>
              <a:ext cx="2015528" cy="2015528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290" y="1925748"/>
              <a:ext cx="2015528" cy="201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7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695" y="568332"/>
            <a:ext cx="1693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9410" y="1724680"/>
            <a:ext cx="789817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/>
              <a:t>◦  눈 깜빡임 유도 알림을 통한 </a:t>
            </a:r>
            <a:r>
              <a:rPr lang="en-US" altLang="ko-KR" sz="2000" b="1" dirty="0"/>
              <a:t>CVS </a:t>
            </a:r>
            <a:r>
              <a:rPr lang="ko-KR" altLang="en-US" sz="2000" b="1" dirty="0"/>
              <a:t>예방</a:t>
            </a:r>
          </a:p>
          <a:p>
            <a:pPr fontAlgn="base"/>
            <a:r>
              <a:rPr lang="ko-KR" altLang="en-US" dirty="0"/>
              <a:t>눈 깜빡임 유도 알림을 주어 컴퓨터 사용시 줄어드는 눈 깜빡임을 증가시킵니다</a:t>
            </a:r>
            <a:r>
              <a:rPr lang="en-US" altLang="ko-KR" dirty="0"/>
              <a:t>. </a:t>
            </a:r>
            <a:r>
              <a:rPr lang="ko-KR" altLang="en-US" dirty="0"/>
              <a:t>이 때 알림은 사용자 경험</a:t>
            </a:r>
            <a:r>
              <a:rPr lang="en-US" altLang="ko-KR" dirty="0"/>
              <a:t>(UX)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고려하여 컴퓨터 작업에 방해를 주지 않도록 합니다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endParaRPr lang="ko-KR" altLang="en-US" sz="800" dirty="0"/>
          </a:p>
          <a:p>
            <a:pPr fontAlgn="base"/>
            <a:r>
              <a:rPr lang="ko-KR" altLang="en-US" sz="2000" b="1" dirty="0"/>
              <a:t>◦  사용자와 모니터 사이의 거리 알림</a:t>
            </a:r>
            <a:endParaRPr lang="en-US" altLang="ko-KR" sz="2000" b="1" dirty="0"/>
          </a:p>
          <a:p>
            <a:pPr fontAlgn="base"/>
            <a:r>
              <a:rPr lang="ko-KR" altLang="en-US" dirty="0"/>
              <a:t>사용자와 모니터 간 거리가 </a:t>
            </a:r>
            <a:r>
              <a:rPr lang="en-US" altLang="ko-KR" dirty="0"/>
              <a:t>50cm </a:t>
            </a:r>
            <a:r>
              <a:rPr lang="ko-KR" altLang="en-US" dirty="0"/>
              <a:t>미만일 경우 모니터와의 적정 거리를 유지하도록 하는 알림을 줍니다</a:t>
            </a:r>
            <a:r>
              <a:rPr lang="en-US" altLang="ko-KR" dirty="0"/>
              <a:t>. </a:t>
            </a:r>
            <a:r>
              <a:rPr lang="ko-KR" altLang="en-US" dirty="0"/>
              <a:t>이는 눈의 피로와 거북 목 자세를 예방하는 효과가 있습니다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   </a:t>
            </a:r>
            <a:endParaRPr lang="en-US" altLang="ko-KR" dirty="0"/>
          </a:p>
          <a:p>
            <a:pPr fontAlgn="base"/>
            <a:endParaRPr lang="en-US" altLang="ko-KR" sz="800" dirty="0"/>
          </a:p>
          <a:p>
            <a:pPr fontAlgn="base"/>
            <a:r>
              <a:rPr lang="ko-KR" altLang="en-US" sz="2000" b="1" dirty="0"/>
              <a:t>◦  사용자의 컴퓨터습관 데이터 시각화</a:t>
            </a:r>
          </a:p>
          <a:p>
            <a:pPr fontAlgn="base"/>
            <a:r>
              <a:rPr lang="ko-KR" altLang="en-US" dirty="0"/>
              <a:t>사용자의 눈 깜빡임 분당 평균 횟수를 시간대별로 보여주고 사용자가 </a:t>
            </a:r>
            <a:r>
              <a:rPr lang="en-US" altLang="ko-KR" dirty="0"/>
              <a:t>PC</a:t>
            </a:r>
            <a:r>
              <a:rPr lang="ko-KR" altLang="en-US" dirty="0"/>
              <a:t>를 사용하는 시간과 휴식한 시간을 알려주어 자신의 눈 깜빡임 습관과 휴식시간을 직관적으로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24"/>
          <p:cNvSpPr/>
          <p:nvPr/>
        </p:nvSpPr>
        <p:spPr>
          <a:xfrm>
            <a:off x="2484000" y="403200"/>
            <a:ext cx="270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주요기능 및 목표</a:t>
            </a: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572404" y="1803011"/>
            <a:ext cx="1188000" cy="1188000"/>
            <a:chOff x="2324832" y="1399329"/>
            <a:chExt cx="1523127" cy="1523127"/>
          </a:xfrm>
        </p:grpSpPr>
        <p:sp>
          <p:nvSpPr>
            <p:cNvPr id="18" name="타원 1"/>
            <p:cNvSpPr/>
            <p:nvPr/>
          </p:nvSpPr>
          <p:spPr>
            <a:xfrm>
              <a:off x="2324832" y="1399329"/>
              <a:ext cx="1523127" cy="1523127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89" y="1654487"/>
              <a:ext cx="1012810" cy="1012810"/>
            </a:xfrm>
            <a:prstGeom prst="rect">
              <a:avLst/>
            </a:prstGeom>
          </p:spPr>
        </p:pic>
      </p:grpSp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2586217" y="4867303"/>
            <a:ext cx="1188000" cy="1188000"/>
            <a:chOff x="2357706" y="4850511"/>
            <a:chExt cx="1523127" cy="1523127"/>
          </a:xfrm>
        </p:grpSpPr>
        <p:sp>
          <p:nvSpPr>
            <p:cNvPr id="20" name="타원 1"/>
            <p:cNvSpPr/>
            <p:nvPr/>
          </p:nvSpPr>
          <p:spPr>
            <a:xfrm>
              <a:off x="2357706" y="4850511"/>
              <a:ext cx="1523127" cy="1523127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89" y="5069740"/>
              <a:ext cx="1084668" cy="1084668"/>
            </a:xfrm>
            <a:prstGeom prst="rect">
              <a:avLst/>
            </a:prstGeom>
          </p:spPr>
        </p:pic>
      </p:grpSp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2572404" y="3335157"/>
            <a:ext cx="1188000" cy="1188000"/>
            <a:chOff x="2388360" y="2334991"/>
            <a:chExt cx="1523127" cy="1523127"/>
          </a:xfrm>
        </p:grpSpPr>
        <p:sp>
          <p:nvSpPr>
            <p:cNvPr id="17" name="타원 1"/>
            <p:cNvSpPr/>
            <p:nvPr/>
          </p:nvSpPr>
          <p:spPr>
            <a:xfrm>
              <a:off x="2388360" y="2334991"/>
              <a:ext cx="1523127" cy="1523127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756" y="2554730"/>
              <a:ext cx="1084668" cy="1084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87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</TotalTime>
  <Words>541</Words>
  <Application>Microsoft Office PowerPoint</Application>
  <PresentationFormat>와이드스크린</PresentationFormat>
  <Paragraphs>77</Paragraphs>
  <Slides>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210 맨발의청춘 L</vt:lpstr>
      <vt:lpstr>Arial Unicode MS</vt:lpstr>
      <vt:lpstr>inherit</vt:lpstr>
      <vt:lpstr>TeamViewer12</vt:lpstr>
      <vt:lpstr>Tmon몬소리 Black</vt:lpstr>
      <vt:lpstr>나눔고딕</vt:lpstr>
      <vt:lpstr>나눔고딕 ExtraBold</vt:lpstr>
      <vt:lpstr>나눔바른고딕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윤명식</cp:lastModifiedBy>
  <cp:revision>331</cp:revision>
  <dcterms:created xsi:type="dcterms:W3CDTF">2015-04-04T02:27:52Z</dcterms:created>
  <dcterms:modified xsi:type="dcterms:W3CDTF">2018-07-31T14:22:21Z</dcterms:modified>
</cp:coreProperties>
</file>