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2"/>
  </p:notesMasterIdLst>
  <p:sldIdLst>
    <p:sldId id="265" r:id="rId2"/>
    <p:sldId id="262" r:id="rId3"/>
    <p:sldId id="398" r:id="rId4"/>
    <p:sldId id="399" r:id="rId5"/>
    <p:sldId id="432" r:id="rId6"/>
    <p:sldId id="400" r:id="rId7"/>
    <p:sldId id="381" r:id="rId8"/>
    <p:sldId id="365" r:id="rId9"/>
    <p:sldId id="367" r:id="rId10"/>
    <p:sldId id="364" r:id="rId11"/>
    <p:sldId id="415" r:id="rId12"/>
    <p:sldId id="363" r:id="rId13"/>
    <p:sldId id="369" r:id="rId14"/>
    <p:sldId id="370" r:id="rId15"/>
    <p:sldId id="362" r:id="rId16"/>
    <p:sldId id="371" r:id="rId17"/>
    <p:sldId id="373" r:id="rId18"/>
    <p:sldId id="372" r:id="rId19"/>
    <p:sldId id="374" r:id="rId20"/>
    <p:sldId id="375" r:id="rId21"/>
    <p:sldId id="376" r:id="rId22"/>
    <p:sldId id="379" r:id="rId23"/>
    <p:sldId id="378" r:id="rId24"/>
    <p:sldId id="380" r:id="rId25"/>
    <p:sldId id="377" r:id="rId26"/>
    <p:sldId id="383" r:id="rId27"/>
    <p:sldId id="404" r:id="rId28"/>
    <p:sldId id="405" r:id="rId29"/>
    <p:sldId id="384" r:id="rId30"/>
    <p:sldId id="421" r:id="rId31"/>
    <p:sldId id="382" r:id="rId32"/>
    <p:sldId id="390" r:id="rId33"/>
    <p:sldId id="389" r:id="rId34"/>
    <p:sldId id="397" r:id="rId35"/>
    <p:sldId id="417" r:id="rId36"/>
    <p:sldId id="396" r:id="rId37"/>
    <p:sldId id="416" r:id="rId38"/>
    <p:sldId id="395" r:id="rId39"/>
    <p:sldId id="387" r:id="rId40"/>
    <p:sldId id="423" r:id="rId41"/>
    <p:sldId id="418" r:id="rId42"/>
    <p:sldId id="386" r:id="rId43"/>
    <p:sldId id="385" r:id="rId44"/>
    <p:sldId id="402" r:id="rId45"/>
    <p:sldId id="403" r:id="rId46"/>
    <p:sldId id="424" r:id="rId47"/>
    <p:sldId id="427" r:id="rId48"/>
    <p:sldId id="414" r:id="rId49"/>
    <p:sldId id="393" r:id="rId50"/>
    <p:sldId id="406" r:id="rId51"/>
    <p:sldId id="407" r:id="rId52"/>
    <p:sldId id="419" r:id="rId53"/>
    <p:sldId id="420" r:id="rId54"/>
    <p:sldId id="411" r:id="rId55"/>
    <p:sldId id="412" r:id="rId56"/>
    <p:sldId id="410" r:id="rId57"/>
    <p:sldId id="409" r:id="rId58"/>
    <p:sldId id="413" r:id="rId59"/>
    <p:sldId id="408" r:id="rId60"/>
    <p:sldId id="392" r:id="rId61"/>
    <p:sldId id="361" r:id="rId62"/>
    <p:sldId id="359" r:id="rId63"/>
    <p:sldId id="425" r:id="rId64"/>
    <p:sldId id="426" r:id="rId65"/>
    <p:sldId id="428" r:id="rId66"/>
    <p:sldId id="431" r:id="rId67"/>
    <p:sldId id="430" r:id="rId68"/>
    <p:sldId id="433" r:id="rId69"/>
    <p:sldId id="394" r:id="rId70"/>
    <p:sldId id="429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  <a:srgbClr val="8FFFC2"/>
    <a:srgbClr val="D5FFE8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3800" autoAdjust="0"/>
  </p:normalViewPr>
  <p:slideViewPr>
    <p:cSldViewPr>
      <p:cViewPr varScale="1">
        <p:scale>
          <a:sx n="39" d="100"/>
          <a:sy n="39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ECC0F-D017-4D68-B19D-E68580D27C7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EDC53-B620-4227-96D2-04685B52C4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EDC53-B620-4227-96D2-04685B52C4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zbbox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.yp.to/daemontool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sixapart.com/svn/memcached/trunk/server/scripts/memcached-too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alpha.mixi.co.jp/blog/?p=158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hyuki.com/yukiwiki/wiki.cgi?ConsistentHashing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emcached/wiki/Cli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key.org/~provos/libeven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mcached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 altLang="zh-CN" smtClean="0"/>
              <a:t>Memcached</a:t>
            </a:r>
            <a:br>
              <a:rPr lang="en-US" altLang="zh-CN" smtClean="0"/>
            </a:br>
            <a:r>
              <a:rPr lang="zh-CN" altLang="en-US" smtClean="0"/>
              <a:t>内存分析、调优、集群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84388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400" smtClean="0"/>
              <a:t>刘中兵  </a:t>
            </a:r>
            <a:r>
              <a:rPr lang="zh-CN" altLang="en-US" sz="1800" smtClean="0"/>
              <a:t>搜狐</a:t>
            </a:r>
            <a:r>
              <a:rPr lang="en-US" altLang="zh-CN" sz="1800" smtClean="0"/>
              <a:t>TPC</a:t>
            </a:r>
          </a:p>
          <a:p>
            <a:pPr algn="r"/>
            <a:r>
              <a:rPr lang="en-US" altLang="zh-CN" sz="1800" smtClean="0"/>
              <a:t> v1 2010/12/12</a:t>
            </a:r>
          </a:p>
          <a:p>
            <a:pPr algn="r"/>
            <a:r>
              <a:rPr lang="en-US" altLang="zh-CN" sz="1800" smtClean="0">
                <a:hlinkClick r:id="rId3"/>
              </a:rPr>
              <a:t>lzbbox@hotmail.com</a:t>
            </a:r>
            <a:endParaRPr lang="zh-CN" altLang="en-US" sz="1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3016"/>
            <a:ext cx="9144000" cy="339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主要启动参数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000" smtClean="0"/>
              <a:t>启动方式：</a:t>
            </a:r>
            <a:endParaRPr lang="en-US" altLang="zh-CN" sz="2000" smtClean="0"/>
          </a:p>
          <a:p>
            <a:r>
              <a:rPr lang="en-US" altLang="zh-CN" sz="2000" smtClean="0">
                <a:solidFill>
                  <a:srgbClr val="FF0000"/>
                </a:solidFill>
              </a:rPr>
              <a:t>-d </a:t>
            </a:r>
            <a:r>
              <a:rPr lang="en-US" altLang="zh-CN" sz="2000" smtClean="0"/>
              <a:t>		</a:t>
            </a:r>
            <a:r>
              <a:rPr lang="zh-CN" altLang="en-US" sz="2000" smtClean="0"/>
              <a:t>以守护程序（</a:t>
            </a:r>
            <a:r>
              <a:rPr lang="en-US" altLang="zh-CN" sz="2000" smtClean="0"/>
              <a:t>daemon</a:t>
            </a:r>
            <a:r>
              <a:rPr lang="zh-CN" altLang="en-US" sz="2000" smtClean="0"/>
              <a:t>）方式运行</a:t>
            </a:r>
            <a:endParaRPr lang="en-US" altLang="zh-CN" sz="2000" smtClean="0"/>
          </a:p>
          <a:p>
            <a:r>
              <a:rPr lang="en-US" altLang="zh-CN" sz="2000" smtClean="0">
                <a:solidFill>
                  <a:srgbClr val="FF0000"/>
                </a:solidFill>
              </a:rPr>
              <a:t>-u root </a:t>
            </a:r>
            <a:r>
              <a:rPr lang="en-US" altLang="zh-CN" sz="2000" smtClean="0"/>
              <a:t>	</a:t>
            </a:r>
            <a:r>
              <a:rPr lang="zh-CN" altLang="en-US" sz="2000" smtClean="0"/>
              <a:t>指定用户，如果当前为 </a:t>
            </a:r>
            <a:r>
              <a:rPr lang="en-US" altLang="zh-CN" sz="2000" smtClean="0"/>
              <a:t>root </a:t>
            </a:r>
            <a:r>
              <a:rPr lang="zh-CN" altLang="en-US" sz="2000" smtClean="0"/>
              <a:t>，需要使用此参数指定用户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-P /tmp/a.pid	</a:t>
            </a:r>
            <a:r>
              <a:rPr lang="zh-CN" altLang="en-US" sz="2000" smtClean="0"/>
              <a:t>保存</a:t>
            </a:r>
            <a:r>
              <a:rPr lang="en-US" altLang="zh-CN" sz="2000" smtClean="0"/>
              <a:t>PID</a:t>
            </a:r>
            <a:r>
              <a:rPr lang="zh-CN" altLang="en-US" sz="2000" smtClean="0"/>
              <a:t>到指定文件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内存设置：</a:t>
            </a:r>
            <a:endParaRPr lang="en-US" altLang="zh-CN" sz="2000" smtClean="0"/>
          </a:p>
          <a:p>
            <a:r>
              <a:rPr lang="en-US" altLang="zh-CN" sz="2000" smtClean="0">
                <a:solidFill>
                  <a:srgbClr val="FF0000"/>
                </a:solidFill>
              </a:rPr>
              <a:t>-m 1024 </a:t>
            </a:r>
            <a:r>
              <a:rPr lang="en-US" altLang="zh-CN" sz="2000" smtClean="0"/>
              <a:t>	</a:t>
            </a:r>
            <a:r>
              <a:rPr lang="zh-CN" altLang="en-US" sz="2000" smtClean="0"/>
              <a:t>数据内存数量，不包含</a:t>
            </a:r>
            <a:r>
              <a:rPr lang="en-US" altLang="zh-CN" sz="2000" err="1" smtClean="0"/>
              <a:t>memcached</a:t>
            </a:r>
            <a:r>
              <a:rPr lang="zh-CN" altLang="en-US" sz="2000" smtClean="0"/>
              <a:t>本身占用，单位为 </a:t>
            </a:r>
            <a:r>
              <a:rPr lang="en-US" altLang="zh-CN" sz="2000" smtClean="0"/>
              <a:t>MB</a:t>
            </a:r>
          </a:p>
          <a:p>
            <a:r>
              <a:rPr lang="en-US" altLang="zh-CN" sz="2000" smtClean="0"/>
              <a:t>-M 		</a:t>
            </a:r>
            <a:r>
              <a:rPr lang="zh-CN" altLang="en-US" sz="2000" smtClean="0"/>
              <a:t>内存不够时禁止</a:t>
            </a:r>
            <a:r>
              <a:rPr lang="en-US" altLang="zh-CN" sz="2000" smtClean="0"/>
              <a:t>LRU</a:t>
            </a:r>
            <a:r>
              <a:rPr lang="zh-CN" altLang="en-US" sz="2000" smtClean="0"/>
              <a:t>，报错</a:t>
            </a:r>
            <a:endParaRPr lang="en-US" altLang="zh-CN" sz="2000" smtClean="0"/>
          </a:p>
          <a:p>
            <a:r>
              <a:rPr lang="en-US" altLang="zh-CN" sz="2000" smtClean="0">
                <a:solidFill>
                  <a:srgbClr val="FF0000"/>
                </a:solidFill>
              </a:rPr>
              <a:t>-n 48		</a:t>
            </a:r>
            <a:r>
              <a:rPr lang="zh-CN" altLang="en-US" sz="2000" smtClean="0">
                <a:solidFill>
                  <a:srgbClr val="FF0000"/>
                </a:solidFill>
              </a:rPr>
              <a:t>初始</a:t>
            </a:r>
            <a:r>
              <a:rPr lang="en-US" altLang="zh-CN" sz="2000" smtClean="0">
                <a:solidFill>
                  <a:srgbClr val="FF0000"/>
                </a:solidFill>
              </a:rPr>
              <a:t>chunk=key+suffix+value+32</a:t>
            </a:r>
            <a:r>
              <a:rPr lang="zh-CN" altLang="en-US" sz="2000" smtClean="0">
                <a:solidFill>
                  <a:srgbClr val="FF0000"/>
                </a:solidFill>
              </a:rPr>
              <a:t>结构体，默认</a:t>
            </a:r>
            <a:r>
              <a:rPr lang="en-US" altLang="zh-CN" sz="2000" smtClean="0">
                <a:solidFill>
                  <a:srgbClr val="FF0000"/>
                </a:solidFill>
              </a:rPr>
              <a:t>48</a:t>
            </a:r>
            <a:r>
              <a:rPr lang="zh-CN" altLang="en-US" sz="2000" smtClean="0">
                <a:solidFill>
                  <a:srgbClr val="FF0000"/>
                </a:solidFill>
              </a:rPr>
              <a:t>字节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en-US" altLang="zh-CN" sz="2000" smtClean="0">
                <a:solidFill>
                  <a:srgbClr val="FF0000"/>
                </a:solidFill>
              </a:rPr>
              <a:t>-f 1.25 	</a:t>
            </a:r>
            <a:r>
              <a:rPr lang="zh-CN" altLang="en-US" sz="2000" smtClean="0">
                <a:solidFill>
                  <a:srgbClr val="FF0000"/>
                </a:solidFill>
              </a:rPr>
              <a:t>增长因子，默认</a:t>
            </a:r>
            <a:r>
              <a:rPr lang="en-US" altLang="zh-CN" sz="2000" smtClean="0">
                <a:solidFill>
                  <a:srgbClr val="FF0000"/>
                </a:solidFill>
              </a:rPr>
              <a:t>1.25</a:t>
            </a:r>
            <a:endParaRPr lang="zh-CN" altLang="en-US" sz="2000" smtClean="0">
              <a:solidFill>
                <a:srgbClr val="FF0000"/>
              </a:solidFill>
            </a:endParaRPr>
          </a:p>
          <a:p>
            <a:r>
              <a:rPr lang="en-US" altLang="zh-CN" sz="2000" smtClean="0"/>
              <a:t>-L		</a:t>
            </a:r>
            <a:r>
              <a:rPr lang="zh-CN" altLang="en-US" sz="2000" smtClean="0"/>
              <a:t>启用大内存页，可以降低内存浪费，改进性能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连接设置：</a:t>
            </a:r>
            <a:endParaRPr lang="en-US" altLang="zh-CN" sz="2000" smtClean="0"/>
          </a:p>
          <a:p>
            <a:r>
              <a:rPr lang="en-US" altLang="zh-CN" sz="2000" smtClean="0"/>
              <a:t>-l 127.0.0.1 	</a:t>
            </a:r>
            <a:r>
              <a:rPr lang="zh-CN" altLang="en-US" sz="2000" smtClean="0"/>
              <a:t>监听的 </a:t>
            </a:r>
            <a:r>
              <a:rPr lang="en-US" altLang="zh-CN" sz="2000" smtClean="0"/>
              <a:t>IP </a:t>
            </a:r>
            <a:r>
              <a:rPr lang="zh-CN" altLang="en-US" sz="2000" smtClean="0"/>
              <a:t>地址，本机可以不设置此参数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-p 11211 </a:t>
            </a:r>
            <a:r>
              <a:rPr lang="en-US" altLang="zh-CN" sz="2000" smtClean="0"/>
              <a:t>	TCP</a:t>
            </a:r>
            <a:r>
              <a:rPr lang="zh-CN" altLang="en-US" sz="2000" smtClean="0"/>
              <a:t>端口，默认为</a:t>
            </a:r>
            <a:r>
              <a:rPr lang="en-US" altLang="zh-CN" sz="2000" smtClean="0"/>
              <a:t>11211</a:t>
            </a:r>
            <a:r>
              <a:rPr lang="zh-CN" altLang="en-US" sz="2000" smtClean="0"/>
              <a:t>，可以不设置</a:t>
            </a:r>
            <a:endParaRPr lang="en-US" altLang="zh-CN" sz="2000" smtClean="0"/>
          </a:p>
          <a:p>
            <a:r>
              <a:rPr lang="en-US" altLang="zh-CN" sz="2000" smtClean="0"/>
              <a:t>-U 11211	UDP</a:t>
            </a:r>
            <a:r>
              <a:rPr lang="zh-CN" altLang="en-US" sz="2000" smtClean="0"/>
              <a:t>端口，默认为</a:t>
            </a:r>
            <a:r>
              <a:rPr lang="en-US" altLang="zh-CN" sz="2000" smtClean="0"/>
              <a:t>11211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为关闭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并发设置：</a:t>
            </a:r>
            <a:endParaRPr lang="en-US" altLang="zh-CN" sz="2000" smtClean="0"/>
          </a:p>
          <a:p>
            <a:r>
              <a:rPr lang="en-US" altLang="zh-CN" sz="2000" smtClean="0"/>
              <a:t>-c 1024	</a:t>
            </a:r>
            <a:r>
              <a:rPr lang="zh-CN" altLang="en-US" sz="2000" smtClean="0"/>
              <a:t>最大并发连接数，默认</a:t>
            </a:r>
            <a:r>
              <a:rPr lang="en-US" altLang="zh-CN" sz="2000" smtClean="0"/>
              <a:t>1024</a:t>
            </a:r>
            <a:r>
              <a:rPr lang="zh-CN" altLang="en-US" sz="2000" smtClean="0"/>
              <a:t>，最好是</a:t>
            </a:r>
            <a:r>
              <a:rPr lang="en-US" altLang="zh-CN" sz="2000" smtClean="0">
                <a:solidFill>
                  <a:srgbClr val="FF0000"/>
                </a:solidFill>
              </a:rPr>
              <a:t>200</a:t>
            </a:r>
          </a:p>
          <a:p>
            <a:r>
              <a:rPr lang="en-US" altLang="zh-CN" sz="2000" smtClean="0"/>
              <a:t>-t 4		</a:t>
            </a:r>
            <a:r>
              <a:rPr lang="zh-CN" altLang="en-US" sz="2000" smtClean="0"/>
              <a:t>线程数，默认</a:t>
            </a:r>
            <a:r>
              <a:rPr lang="en-US" altLang="zh-CN" sz="2000" smtClean="0"/>
              <a:t>4</a:t>
            </a:r>
            <a:r>
              <a:rPr lang="zh-CN" altLang="en-US" sz="2000" smtClean="0"/>
              <a:t>。由于</a:t>
            </a:r>
            <a:r>
              <a:rPr lang="en-US" altLang="zh-CN" sz="2000" smtClean="0"/>
              <a:t>memcached</a:t>
            </a:r>
            <a:r>
              <a:rPr lang="zh-CN" altLang="en-US" sz="2000" smtClean="0"/>
              <a:t>采用</a:t>
            </a:r>
            <a:r>
              <a:rPr lang="en-US" altLang="zh-CN" sz="2000" smtClean="0"/>
              <a:t>NIO</a:t>
            </a:r>
            <a:r>
              <a:rPr lang="zh-CN" altLang="en-US" sz="2000" smtClean="0"/>
              <a:t>，所以更多线程没有太多作用</a:t>
            </a:r>
            <a:endParaRPr lang="en-US" altLang="zh-CN" sz="2000" smtClean="0"/>
          </a:p>
          <a:p>
            <a:r>
              <a:rPr lang="en-US" altLang="zh-CN" sz="2000" smtClean="0"/>
              <a:t>-R 20		</a:t>
            </a:r>
            <a:r>
              <a:rPr lang="zh-CN" altLang="en-US" sz="2000" smtClean="0"/>
              <a:t>每个</a:t>
            </a:r>
            <a:r>
              <a:rPr lang="en-US" altLang="zh-CN" sz="2000" smtClean="0"/>
              <a:t>event</a:t>
            </a:r>
            <a:r>
              <a:rPr lang="zh-CN" altLang="en-US" sz="2000" smtClean="0"/>
              <a:t>连接最大并发数，默认</a:t>
            </a:r>
            <a:r>
              <a:rPr lang="en-US" altLang="zh-CN" sz="2000" smtClean="0"/>
              <a:t>20</a:t>
            </a:r>
          </a:p>
          <a:p>
            <a:r>
              <a:rPr lang="en-US" altLang="zh-CN" sz="2000" smtClean="0"/>
              <a:t>-C		</a:t>
            </a:r>
            <a:r>
              <a:rPr lang="zh-CN" altLang="en-US" sz="2000" smtClean="0">
                <a:solidFill>
                  <a:srgbClr val="FF0000"/>
                </a:solidFill>
              </a:rPr>
              <a:t>禁用</a:t>
            </a:r>
            <a:r>
              <a:rPr lang="en-US" altLang="zh-CN" sz="2000" smtClean="0">
                <a:solidFill>
                  <a:srgbClr val="FF0000"/>
                </a:solidFill>
              </a:rPr>
              <a:t>CAS</a:t>
            </a:r>
            <a:r>
              <a:rPr lang="zh-CN" altLang="en-US" sz="2000" smtClean="0">
                <a:solidFill>
                  <a:srgbClr val="FF0000"/>
                </a:solidFill>
              </a:rPr>
              <a:t>命令（可以禁止版本计数，减少开销）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6023029"/>
            <a:ext cx="783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例如：</a:t>
            </a:r>
            <a:r>
              <a:rPr lang="nl-NL" altLang="zh-CN" smtClean="0">
                <a:solidFill>
                  <a:srgbClr val="FF0000"/>
                </a:solidFill>
              </a:rPr>
              <a:t>/usr/local/bin/memcached -d -u nobody -m 1024 -p 11210 </a:t>
            </a:r>
          </a:p>
          <a:p>
            <a:r>
              <a:rPr lang="nl-NL" altLang="zh-CN" smtClean="0">
                <a:solidFill>
                  <a:srgbClr val="FF0000"/>
                </a:solidFill>
              </a:rPr>
              <a:t>                   -l 10.11.12.70 -P /opt/memcached/pid/m11210.pid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daemontools</a:t>
            </a:r>
            <a:r>
              <a:rPr lang="zh-CN" altLang="en-US" smtClean="0"/>
              <a:t>启动工具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smtClean="0"/>
              <a:t>memcached</a:t>
            </a:r>
            <a:r>
              <a:rPr lang="zh-CN" altLang="en-US" sz="2400" smtClean="0"/>
              <a:t>有可能会死掉（</a:t>
            </a:r>
            <a:r>
              <a:rPr lang="en-US" altLang="zh-CN" sz="2400" smtClean="0">
                <a:solidFill>
                  <a:srgbClr val="FF0000"/>
                </a:solidFill>
              </a:rPr>
              <a:t>mixi.jp</a:t>
            </a:r>
            <a:r>
              <a:rPr lang="zh-CN" altLang="en-US" sz="2400" smtClean="0">
                <a:solidFill>
                  <a:srgbClr val="FF0000"/>
                </a:solidFill>
              </a:rPr>
              <a:t>经验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r>
              <a:rPr lang="zh-CN" altLang="en-US" sz="2400" smtClean="0"/>
              <a:t>监视</a:t>
            </a:r>
            <a:r>
              <a:rPr lang="en-US" altLang="zh-CN" sz="2400" smtClean="0"/>
              <a:t>memcached</a:t>
            </a:r>
            <a:r>
              <a:rPr lang="zh-CN" altLang="en-US" sz="2400" smtClean="0"/>
              <a:t>进程并自动启动</a:t>
            </a:r>
            <a:endParaRPr lang="en-US" altLang="zh-CN" sz="2400" smtClean="0"/>
          </a:p>
          <a:p>
            <a:r>
              <a:rPr lang="zh-CN" altLang="en-US" sz="2400" smtClean="0"/>
              <a:t>启动脚本样例：</a:t>
            </a:r>
            <a:r>
              <a:rPr lang="en-US" altLang="zh-CN" sz="2400" smtClean="0"/>
              <a:t>run.sh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971600" y="5517232"/>
            <a:ext cx="472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参考：</a:t>
            </a:r>
            <a:r>
              <a:rPr lang="en-US" altLang="zh-CN" smtClean="0">
                <a:hlinkClick r:id="rId3"/>
              </a:rPr>
              <a:t>http://cr.yp.to/daemontools.html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1600" y="3212976"/>
            <a:ext cx="6912768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smtClean="0"/>
              <a:t>#!/bin/sh</a:t>
            </a:r>
          </a:p>
          <a:p>
            <a:r>
              <a:rPr lang="en-US" altLang="zh-CN" sz="1200" smtClean="0"/>
              <a:t>if [ f /etc/sysconfig/memcached ];then</a:t>
            </a:r>
          </a:p>
          <a:p>
            <a:r>
              <a:rPr lang="en-US" altLang="zh-CN" sz="1200" smtClean="0"/>
              <a:t>    . /etc/sysconfig/memcached</a:t>
            </a:r>
          </a:p>
          <a:p>
            <a:r>
              <a:rPr lang="en-US" altLang="zh-CN" sz="1200" smtClean="0"/>
              <a:t>fi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exec 2&gt;&amp;1</a:t>
            </a:r>
          </a:p>
          <a:p>
            <a:r>
              <a:rPr lang="en-US" altLang="zh-CN" sz="1200" smtClean="0"/>
              <a:t>exec memcached p $PORT u $USER m $CACHESIZE c $MAXCONN $OPTIONS</a:t>
            </a:r>
            <a:endParaRPr lang="zh-CN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调试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smtClean="0"/>
              <a:t>-v	+</a:t>
            </a:r>
            <a:r>
              <a:rPr lang="zh-CN" altLang="en-US" sz="1600" smtClean="0"/>
              <a:t>输出</a:t>
            </a:r>
            <a:r>
              <a:rPr lang="en-US" altLang="zh-CN" sz="1600" smtClean="0"/>
              <a:t>error/warning</a:t>
            </a:r>
          </a:p>
          <a:p>
            <a:r>
              <a:rPr lang="en-US" altLang="zh-CN" sz="1600" smtClean="0"/>
              <a:t>-vv	+</a:t>
            </a:r>
            <a:r>
              <a:rPr lang="zh-CN" altLang="en-US" sz="1600" smtClean="0"/>
              <a:t>输出命令</a:t>
            </a:r>
            <a:r>
              <a:rPr lang="en-US" altLang="zh-CN" sz="1600" smtClean="0"/>
              <a:t>/</a:t>
            </a:r>
            <a:r>
              <a:rPr lang="zh-CN" altLang="en-US" sz="1600" smtClean="0"/>
              <a:t>响应</a:t>
            </a:r>
            <a:endParaRPr lang="en-US" altLang="zh-CN" sz="1600" smtClean="0"/>
          </a:p>
          <a:p>
            <a:r>
              <a:rPr lang="en-US" altLang="zh-CN" sz="1600" smtClean="0"/>
              <a:t>-vvv	+</a:t>
            </a:r>
            <a:r>
              <a:rPr lang="zh-CN" altLang="en-US" sz="1600" smtClean="0"/>
              <a:t>输出内部状态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539552" y="2564904"/>
            <a:ext cx="8064896" cy="4185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[@10_10_82_80 ~]# </a:t>
            </a:r>
            <a:r>
              <a:rPr lang="en-US" altLang="zh-CN" sz="1400" err="1" smtClean="0">
                <a:solidFill>
                  <a:srgbClr val="FF0000"/>
                </a:solidFill>
              </a:rPr>
              <a:t>memcached</a:t>
            </a:r>
            <a:r>
              <a:rPr lang="en-US" altLang="zh-CN" sz="1400" smtClean="0">
                <a:solidFill>
                  <a:srgbClr val="FF0000"/>
                </a:solidFill>
              </a:rPr>
              <a:t> -d -u root -m 1024 -p 11210 -</a:t>
            </a:r>
            <a:r>
              <a:rPr lang="en-US" altLang="zh-CN" sz="1400" err="1" smtClean="0">
                <a:solidFill>
                  <a:srgbClr val="FF0000"/>
                </a:solidFill>
              </a:rPr>
              <a:t>vvv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>
                <a:solidFill>
                  <a:srgbClr val="FF0000"/>
                </a:solidFill>
              </a:rPr>
              <a:t>[@10_10_82_80 ~]# </a:t>
            </a:r>
            <a:r>
              <a:rPr lang="en-US" altLang="zh-CN" sz="1400" err="1" smtClean="0">
                <a:solidFill>
                  <a:srgbClr val="FF0000"/>
                </a:solidFill>
              </a:rPr>
              <a:t>memcached</a:t>
            </a:r>
            <a:r>
              <a:rPr lang="en-US" altLang="zh-CN" sz="1400" smtClean="0">
                <a:solidFill>
                  <a:srgbClr val="FF0000"/>
                </a:solidFill>
              </a:rPr>
              <a:t> -d -u root -m 1024 -p 11211 –</a:t>
            </a:r>
            <a:r>
              <a:rPr lang="en-US" altLang="zh-CN" sz="1400" err="1" smtClean="0">
                <a:solidFill>
                  <a:srgbClr val="FF0000"/>
                </a:solidFill>
              </a:rPr>
              <a:t>vvv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 smtClean="0"/>
              <a:t>slab class   1: chunk size        96 </a:t>
            </a:r>
            <a:r>
              <a:rPr lang="en-US" altLang="zh-CN" sz="1400" err="1" smtClean="0"/>
              <a:t>perslab</a:t>
            </a:r>
            <a:r>
              <a:rPr lang="en-US" altLang="zh-CN" sz="1400" smtClean="0"/>
              <a:t>   10922</a:t>
            </a:r>
          </a:p>
          <a:p>
            <a:r>
              <a:rPr lang="en-US" altLang="zh-CN" sz="1400" smtClean="0"/>
              <a:t>slab class   2: chunk size       120 </a:t>
            </a:r>
            <a:r>
              <a:rPr lang="en-US" altLang="zh-CN" sz="1400" err="1" smtClean="0"/>
              <a:t>perslab</a:t>
            </a:r>
            <a:r>
              <a:rPr lang="en-US" altLang="zh-CN" sz="1400" smtClean="0"/>
              <a:t>    8738</a:t>
            </a:r>
          </a:p>
          <a:p>
            <a:r>
              <a:rPr lang="en-US" altLang="zh-CN" sz="1400" smtClean="0"/>
              <a:t>......</a:t>
            </a:r>
          </a:p>
          <a:p>
            <a:r>
              <a:rPr lang="en-US" altLang="zh-CN" sz="1400" smtClean="0"/>
              <a:t>slab class  42: chunk size   1048576 </a:t>
            </a:r>
            <a:r>
              <a:rPr lang="en-US" altLang="zh-CN" sz="1400" err="1" smtClean="0"/>
              <a:t>perslab</a:t>
            </a:r>
            <a:r>
              <a:rPr lang="en-US" altLang="zh-CN" sz="1400" smtClean="0"/>
              <a:t>       1</a:t>
            </a:r>
          </a:p>
          <a:p>
            <a:r>
              <a:rPr lang="en-US" altLang="zh-CN" sz="1400" smtClean="0"/>
              <a:t>&lt;36 server listening (auto-negotiate)</a:t>
            </a:r>
          </a:p>
          <a:p>
            <a:r>
              <a:rPr lang="en-US" altLang="zh-CN" sz="1400" smtClean="0"/>
              <a:t>&lt;37 send buffer was 126976, now 268435456</a:t>
            </a:r>
          </a:p>
          <a:p>
            <a:r>
              <a:rPr lang="en-US" altLang="zh-CN" sz="1400" smtClean="0"/>
              <a:t>&lt;37 server listening (</a:t>
            </a:r>
            <a:r>
              <a:rPr lang="en-US" altLang="zh-CN" sz="1400" err="1" smtClean="0"/>
              <a:t>udp</a:t>
            </a:r>
            <a:r>
              <a:rPr lang="en-US" altLang="zh-CN" sz="1400" smtClean="0"/>
              <a:t>)</a:t>
            </a:r>
          </a:p>
          <a:p>
            <a:r>
              <a:rPr lang="en-US" altLang="zh-CN" sz="1400" smtClean="0"/>
              <a:t>&lt;37 server listening (</a:t>
            </a:r>
            <a:r>
              <a:rPr lang="en-US" altLang="zh-CN" sz="1400" err="1" smtClean="0"/>
              <a:t>udp</a:t>
            </a:r>
            <a:r>
              <a:rPr lang="en-US" altLang="zh-CN" sz="1400" smtClean="0"/>
              <a:t>)</a:t>
            </a:r>
          </a:p>
          <a:p>
            <a:r>
              <a:rPr lang="en-US" altLang="zh-CN" sz="1400" smtClean="0"/>
              <a:t>&lt;37 server listening (</a:t>
            </a:r>
            <a:r>
              <a:rPr lang="en-US" altLang="zh-CN" sz="1400" err="1" smtClean="0"/>
              <a:t>udp</a:t>
            </a:r>
            <a:r>
              <a:rPr lang="en-US" altLang="zh-CN" sz="1400" smtClean="0"/>
              <a:t>)</a:t>
            </a:r>
          </a:p>
          <a:p>
            <a:r>
              <a:rPr lang="en-US" altLang="zh-CN" sz="1400" smtClean="0"/>
              <a:t>&lt;37 server listening (</a:t>
            </a:r>
            <a:r>
              <a:rPr lang="en-US" altLang="zh-CN" sz="1400" err="1" smtClean="0"/>
              <a:t>udp</a:t>
            </a:r>
            <a:r>
              <a:rPr lang="en-US" altLang="zh-CN" sz="1400" smtClean="0"/>
              <a:t>)</a:t>
            </a:r>
          </a:p>
          <a:p>
            <a:r>
              <a:rPr lang="en-US" altLang="zh-CN" sz="1400" smtClean="0"/>
              <a:t>&lt;38 new auto-negotiating client connection</a:t>
            </a:r>
          </a:p>
          <a:p>
            <a:r>
              <a:rPr lang="en-US" altLang="zh-CN" sz="1400" smtClean="0"/>
              <a:t>38: Client using the </a:t>
            </a:r>
            <a:r>
              <a:rPr lang="en-US" altLang="zh-CN" sz="1400" err="1" smtClean="0"/>
              <a:t>ascii</a:t>
            </a:r>
            <a:r>
              <a:rPr lang="en-US" altLang="zh-CN" sz="1400" smtClean="0"/>
              <a:t> protocol</a:t>
            </a:r>
          </a:p>
          <a:p>
            <a:r>
              <a:rPr lang="en-US" altLang="zh-CN" sz="1400" smtClean="0"/>
              <a:t>&lt;38 stats</a:t>
            </a:r>
          </a:p>
          <a:p>
            <a:r>
              <a:rPr lang="en-US" altLang="zh-CN" sz="1400" smtClean="0"/>
              <a:t>&lt;38 get </a:t>
            </a:r>
            <a:r>
              <a:rPr lang="en-US" altLang="zh-CN" sz="1400" err="1" smtClean="0"/>
              <a:t>abc</a:t>
            </a:r>
            <a:endParaRPr lang="en-US" altLang="zh-CN" sz="1400" smtClean="0"/>
          </a:p>
          <a:p>
            <a:r>
              <a:rPr lang="en-US" altLang="zh-CN" sz="1400" smtClean="0"/>
              <a:t>&gt;38 END</a:t>
            </a:r>
          </a:p>
          <a:p>
            <a:r>
              <a:rPr lang="en-US" altLang="zh-CN" sz="1400" smtClean="0"/>
              <a:t>&lt;38 quit</a:t>
            </a:r>
          </a:p>
          <a:p>
            <a:r>
              <a:rPr lang="en-US" altLang="zh-CN" sz="1400" smtClean="0"/>
              <a:t>&lt;38 connection closed.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5220072" y="5085184"/>
            <a:ext cx="367240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telnet </a:t>
            </a:r>
            <a:r>
              <a:rPr lang="en-US" altLang="zh-CN" err="1" smtClean="0">
                <a:solidFill>
                  <a:srgbClr val="FF0000"/>
                </a:solidFill>
              </a:rPr>
              <a:t>localhost</a:t>
            </a:r>
            <a:r>
              <a:rPr lang="en-US" altLang="zh-CN" smtClean="0">
                <a:solidFill>
                  <a:srgbClr val="FF0000"/>
                </a:solidFill>
              </a:rPr>
              <a:t> 11210/11211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stats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get </a:t>
            </a:r>
            <a:r>
              <a:rPr lang="en-US" altLang="zh-CN" err="1" smtClean="0">
                <a:solidFill>
                  <a:srgbClr val="FF0000"/>
                </a:solidFill>
              </a:rPr>
              <a:t>abc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quit</a:t>
            </a:r>
          </a:p>
        </p:txBody>
      </p:sp>
      <p:cxnSp>
        <p:nvCxnSpPr>
          <p:cNvPr id="11" name="曲线连接符 10"/>
          <p:cNvCxnSpPr/>
          <p:nvPr/>
        </p:nvCxnSpPr>
        <p:spPr>
          <a:xfrm rot="10800000">
            <a:off x="4499992" y="5301208"/>
            <a:ext cx="79208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1475656" y="5589240"/>
            <a:ext cx="3816424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10800000" flipV="1">
            <a:off x="1763688" y="5805264"/>
            <a:ext cx="3600400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0800000" flipV="1">
            <a:off x="1403648" y="6093296"/>
            <a:ext cx="3888432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命令列表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存储命令</a:t>
            </a:r>
            <a:r>
              <a:rPr lang="en-US" altLang="zh-CN" sz="2400" smtClean="0"/>
              <a:t>set/add/replace/append/</a:t>
            </a:r>
            <a:r>
              <a:rPr lang="en-US" altLang="zh-CN" sz="2400" err="1" smtClean="0"/>
              <a:t>prepend</a:t>
            </a:r>
            <a:r>
              <a:rPr lang="en-US" altLang="zh-CN" sz="2400" smtClean="0"/>
              <a:t>/</a:t>
            </a:r>
            <a:r>
              <a:rPr lang="en-US" altLang="zh-CN" sz="2400" err="1" smtClean="0"/>
              <a:t>cas</a:t>
            </a:r>
            <a:endParaRPr lang="zh-CN" altLang="en-US" sz="2400" smtClean="0"/>
          </a:p>
          <a:p>
            <a:r>
              <a:rPr lang="zh-CN" altLang="en-US" sz="2400" smtClean="0"/>
              <a:t>读取命令</a:t>
            </a:r>
            <a:r>
              <a:rPr lang="en-US" altLang="zh-CN" sz="2400" smtClean="0"/>
              <a:t>get</a:t>
            </a:r>
            <a:r>
              <a:rPr lang="en-US" altLang="zh-CN" sz="2400" smtClean="0">
                <a:solidFill>
                  <a:srgbClr val="00B050"/>
                </a:solidFill>
              </a:rPr>
              <a:t>=bget?</a:t>
            </a:r>
            <a:r>
              <a:rPr lang="en-US" altLang="zh-CN" sz="2400" smtClean="0"/>
              <a:t>/gets</a:t>
            </a:r>
            <a:endParaRPr lang="zh-CN" altLang="en-US" sz="2400" smtClean="0">
              <a:solidFill>
                <a:srgbClr val="00B050"/>
              </a:solidFill>
            </a:endParaRPr>
          </a:p>
          <a:p>
            <a:r>
              <a:rPr lang="zh-CN" altLang="en-US" sz="2400" smtClean="0"/>
              <a:t>删除命令</a:t>
            </a:r>
            <a:r>
              <a:rPr lang="en-US" altLang="zh-CN" sz="2400" smtClean="0"/>
              <a:t>delete</a:t>
            </a:r>
            <a:endParaRPr lang="zh-CN" altLang="en-US" sz="2400" smtClean="0"/>
          </a:p>
          <a:p>
            <a:r>
              <a:rPr lang="zh-CN" altLang="en-US" sz="2400" smtClean="0"/>
              <a:t>计数命令</a:t>
            </a:r>
            <a:r>
              <a:rPr lang="en-US" altLang="zh-CN" sz="2400" err="1" smtClean="0"/>
              <a:t>incr</a:t>
            </a:r>
            <a:r>
              <a:rPr lang="en-US" altLang="zh-CN" sz="2400" smtClean="0"/>
              <a:t>/</a:t>
            </a:r>
            <a:r>
              <a:rPr lang="en-US" altLang="zh-CN" sz="2400" err="1" smtClean="0"/>
              <a:t>decr</a:t>
            </a:r>
            <a:endParaRPr lang="zh-CN" altLang="en-US" sz="2400" smtClean="0"/>
          </a:p>
          <a:p>
            <a:r>
              <a:rPr lang="zh-CN" altLang="en-US" sz="2400" smtClean="0"/>
              <a:t>统计命令</a:t>
            </a:r>
            <a:r>
              <a:rPr lang="en-US" altLang="zh-CN" sz="2400" smtClean="0"/>
              <a:t>stats/settings/items/sizes/slabs</a:t>
            </a:r>
          </a:p>
          <a:p>
            <a:r>
              <a:rPr lang="zh-CN" altLang="en-US" sz="2400" smtClean="0"/>
              <a:t>工具</a:t>
            </a:r>
            <a:r>
              <a:rPr lang="en-US" altLang="zh-CN" sz="2400" smtClean="0"/>
              <a:t>memcached-tool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存储命令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99592" y="2776056"/>
          <a:ext cx="7560840" cy="37439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2128"/>
                <a:gridCol w="64087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smtClean="0"/>
                        <a:t>command</a:t>
                      </a:r>
                      <a:endParaRPr lang="zh-CN" altLang="en-US" sz="1400" b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smtClean="0"/>
                        <a:t>set</a:t>
                      </a:r>
                      <a:r>
                        <a:rPr lang="zh-CN" altLang="en-US" sz="1400" b="0" smtClean="0"/>
                        <a:t>无论如何都进行存储</a:t>
                      </a:r>
                    </a:p>
                    <a:p>
                      <a:r>
                        <a:rPr lang="en-US" altLang="zh-CN" sz="1400" b="0" smtClean="0"/>
                        <a:t>add</a:t>
                      </a:r>
                      <a:r>
                        <a:rPr lang="zh-CN" altLang="en-US" sz="1400" b="0" smtClean="0"/>
                        <a:t>只有数据不存在时进行添加</a:t>
                      </a:r>
                    </a:p>
                    <a:p>
                      <a:r>
                        <a:rPr lang="en-US" altLang="zh-CN" sz="1400" b="0" err="1" smtClean="0"/>
                        <a:t>repalce</a:t>
                      </a:r>
                      <a:r>
                        <a:rPr lang="zh-CN" altLang="en-US" sz="1400" b="0" smtClean="0"/>
                        <a:t>只有数据存在时进行替换</a:t>
                      </a:r>
                    </a:p>
                    <a:p>
                      <a:r>
                        <a:rPr lang="en-US" altLang="zh-CN" sz="1400" b="0" smtClean="0">
                          <a:solidFill>
                            <a:srgbClr val="00B050"/>
                          </a:solidFill>
                        </a:rPr>
                        <a:t>append</a:t>
                      </a:r>
                      <a:r>
                        <a:rPr lang="zh-CN" altLang="en-US" sz="1400" b="0" smtClean="0">
                          <a:solidFill>
                            <a:srgbClr val="00B050"/>
                          </a:solidFill>
                        </a:rPr>
                        <a:t>往后追加：</a:t>
                      </a:r>
                      <a:r>
                        <a:rPr lang="en-US" altLang="zh-CN" sz="1400" b="0" smtClean="0">
                          <a:solidFill>
                            <a:srgbClr val="00B050"/>
                          </a:solidFill>
                        </a:rPr>
                        <a:t>append</a:t>
                      </a:r>
                      <a:r>
                        <a:rPr lang="en-US" altLang="zh-CN" sz="1400" b="0" baseline="0" smtClean="0">
                          <a:solidFill>
                            <a:srgbClr val="00B050"/>
                          </a:solidFill>
                        </a:rPr>
                        <a:t> &lt;key&gt; </a:t>
                      </a:r>
                      <a:r>
                        <a:rPr lang="en-US" altLang="zh-CN" sz="1400" b="0" baseline="0" err="1" smtClean="0">
                          <a:solidFill>
                            <a:srgbClr val="00B050"/>
                          </a:solidFill>
                        </a:rPr>
                        <a:t>datablock</a:t>
                      </a:r>
                      <a:r>
                        <a:rPr lang="en-US" altLang="zh-CN" sz="1400" b="0" baseline="0" smtClean="0">
                          <a:solidFill>
                            <a:srgbClr val="00B050"/>
                          </a:solidFill>
                        </a:rPr>
                        <a:t> &lt;status&gt;?</a:t>
                      </a:r>
                      <a:endParaRPr lang="zh-CN" altLang="en-US" sz="1400" b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CN" sz="1400" b="0" err="1" smtClean="0">
                          <a:solidFill>
                            <a:srgbClr val="00B050"/>
                          </a:solidFill>
                        </a:rPr>
                        <a:t>prepend</a:t>
                      </a:r>
                      <a:r>
                        <a:rPr lang="zh-CN" altLang="en-US" sz="1400" b="0" smtClean="0">
                          <a:solidFill>
                            <a:srgbClr val="00B050"/>
                          </a:solidFill>
                        </a:rPr>
                        <a:t>往前追加：</a:t>
                      </a:r>
                      <a:r>
                        <a:rPr lang="en-US" altLang="zh-CN" sz="1400" b="0" err="1" smtClean="0">
                          <a:solidFill>
                            <a:srgbClr val="00B050"/>
                          </a:solidFill>
                        </a:rPr>
                        <a:t>prepend</a:t>
                      </a:r>
                      <a:r>
                        <a:rPr lang="en-US" altLang="zh-CN" sz="1400" b="0" baseline="0" smtClean="0">
                          <a:solidFill>
                            <a:srgbClr val="00B050"/>
                          </a:solidFill>
                        </a:rPr>
                        <a:t> &lt;key&gt; </a:t>
                      </a:r>
                      <a:r>
                        <a:rPr lang="en-US" altLang="zh-CN" sz="1400" b="0" baseline="0" err="1" smtClean="0">
                          <a:solidFill>
                            <a:srgbClr val="00B050"/>
                          </a:solidFill>
                        </a:rPr>
                        <a:t>datablock</a:t>
                      </a:r>
                      <a:r>
                        <a:rPr lang="en-US" altLang="zh-CN" sz="1400" b="0" baseline="0" smtClean="0">
                          <a:solidFill>
                            <a:srgbClr val="00B050"/>
                          </a:solidFill>
                        </a:rPr>
                        <a:t> &lt;status&gt;</a:t>
                      </a:r>
                      <a:endParaRPr lang="en-US" altLang="zh-CN" sz="1400" b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zh-CN" sz="1400" b="0" err="1" smtClean="0">
                          <a:solidFill>
                            <a:srgbClr val="FF0000"/>
                          </a:solidFill>
                        </a:rPr>
                        <a:t>cas</a:t>
                      </a:r>
                      <a:r>
                        <a:rPr lang="zh-CN" altLang="en-US" sz="1400" b="0" smtClean="0">
                          <a:solidFill>
                            <a:srgbClr val="FF0000"/>
                          </a:solidFill>
                        </a:rPr>
                        <a:t>按版本号更改</a:t>
                      </a:r>
                      <a:endParaRPr lang="zh-CN" altLang="en-US" sz="1400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key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字符串，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&lt;250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个字符，不包含空格和控制字符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flags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>
                          <a:solidFill>
                            <a:srgbClr val="008000"/>
                          </a:solidFill>
                        </a:rPr>
                        <a:t>客户端用来标识数据格式的数值，如</a:t>
                      </a:r>
                      <a:r>
                        <a:rPr lang="en-US" altLang="zh-CN" sz="1400" smtClean="0">
                          <a:solidFill>
                            <a:srgbClr val="008000"/>
                          </a:solidFill>
                        </a:rPr>
                        <a:t>json,xml,</a:t>
                      </a:r>
                      <a:r>
                        <a:rPr lang="zh-CN" altLang="en-US" sz="1400" smtClean="0">
                          <a:solidFill>
                            <a:srgbClr val="008000"/>
                          </a:solidFill>
                        </a:rPr>
                        <a:t>压缩等</a:t>
                      </a:r>
                      <a:endParaRPr lang="zh-CN" altLang="en-US" sz="140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exptime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存活时间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zh-CN" altLang="en-US" sz="1400" smtClean="0"/>
                        <a:t>，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为永远，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&lt;30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天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60*60*24*30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为秒数，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&gt;30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天为</a:t>
                      </a:r>
                      <a:r>
                        <a:rPr lang="en-US" altLang="zh-CN" sz="1400" err="1" smtClean="0">
                          <a:solidFill>
                            <a:srgbClr val="FF0000"/>
                          </a:solidFill>
                        </a:rPr>
                        <a:t>unixtime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bytes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byte</a:t>
                      </a:r>
                      <a:r>
                        <a:rPr lang="zh-CN" altLang="en-US" sz="1400" smtClean="0"/>
                        <a:t>字节数，不包含</a:t>
                      </a:r>
                      <a:r>
                        <a:rPr lang="en-US" altLang="zh-CN" sz="1400" smtClean="0"/>
                        <a:t>\r\n</a:t>
                      </a:r>
                      <a:r>
                        <a:rPr lang="zh-CN" altLang="en-US" sz="1400" smtClean="0"/>
                        <a:t>，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根据长度截取存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取的字符串，可以是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，即存空串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datablock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文本行，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以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\r\n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结尾，当然可以包含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\r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或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\n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status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STORED/NOT_STORED/EXISTS/NOT_FOUND</a:t>
                      </a:r>
                    </a:p>
                    <a:p>
                      <a:r>
                        <a:rPr lang="en-US" altLang="zh-CN" sz="1400" smtClean="0"/>
                        <a:t>ERROR/CLIENT_ERROR/</a:t>
                      </a:r>
                      <a:r>
                        <a:rPr lang="en-US" altLang="zh-CN" sz="1400" smtClean="0">
                          <a:solidFill>
                            <a:srgbClr val="FF0000"/>
                          </a:solidFill>
                        </a:rPr>
                        <a:t>SERVER_ERROR</a:t>
                      </a:r>
                      <a:r>
                        <a:rPr lang="zh-CN" altLang="en-US" sz="1400" smtClean="0">
                          <a:solidFill>
                            <a:srgbClr val="FF0000"/>
                          </a:solidFill>
                        </a:rPr>
                        <a:t>服务端会关闭连接以修复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27584" y="1556792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/>
              <a:t>格式：</a:t>
            </a:r>
            <a:endParaRPr lang="en-US" altLang="zh-CN" sz="1600" smtClean="0"/>
          </a:p>
          <a:p>
            <a:r>
              <a:rPr lang="en-US" altLang="zh-CN" sz="1600" smtClean="0"/>
              <a:t>&lt;command&gt; &lt;key&gt; &lt;flags&gt; &lt;</a:t>
            </a:r>
            <a:r>
              <a:rPr lang="en-US" altLang="zh-CN" sz="1600" err="1" smtClean="0"/>
              <a:t>exptime</a:t>
            </a:r>
            <a:r>
              <a:rPr lang="en-US" altLang="zh-CN" sz="1600" smtClean="0"/>
              <a:t>&gt; &lt;bytes&gt; </a:t>
            </a:r>
            <a:r>
              <a:rPr lang="en-US" altLang="zh-CN" sz="1600" smtClean="0">
                <a:solidFill>
                  <a:srgbClr val="FF0000"/>
                </a:solidFill>
              </a:rPr>
              <a:t>[&lt;version&gt;]</a:t>
            </a:r>
            <a:r>
              <a:rPr lang="en-US" altLang="zh-CN" sz="1600" smtClean="0"/>
              <a:t>\r\n</a:t>
            </a:r>
          </a:p>
          <a:p>
            <a:r>
              <a:rPr lang="en-US" altLang="zh-CN" sz="1600" smtClean="0"/>
              <a:t>&lt;</a:t>
            </a:r>
            <a:r>
              <a:rPr lang="en-US" altLang="zh-CN" sz="1600" err="1" smtClean="0"/>
              <a:t>datablock</a:t>
            </a:r>
            <a:r>
              <a:rPr lang="en-US" altLang="zh-CN" sz="1600" smtClean="0"/>
              <a:t>&gt;\r\n</a:t>
            </a:r>
          </a:p>
          <a:p>
            <a:r>
              <a:rPr lang="en-US" altLang="zh-CN" sz="1600" smtClean="0"/>
              <a:t>&lt;status&gt;\r\n</a:t>
            </a:r>
            <a:endParaRPr lang="zh-CN" alt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存储命令</a:t>
            </a:r>
            <a:r>
              <a:rPr lang="en-US" altLang="zh-CN" smtClean="0"/>
              <a:t>set/add/replace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2001029"/>
            <a:ext cx="288032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</a:rPr>
              <a:t>set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r>
              <a:rPr lang="en-US" altLang="zh-CN" sz="1600" smtClean="0">
                <a:solidFill>
                  <a:srgbClr val="FF0000"/>
                </a:solidFill>
              </a:rPr>
              <a:t> 32 0 4</a:t>
            </a:r>
          </a:p>
          <a:p>
            <a:r>
              <a:rPr lang="en-US" altLang="zh-CN" sz="1600" smtClean="0">
                <a:solidFill>
                  <a:srgbClr val="FF0000"/>
                </a:solidFill>
              </a:rPr>
              <a:t>java</a:t>
            </a:r>
          </a:p>
          <a:p>
            <a:r>
              <a:rPr lang="en-US" altLang="zh-CN" sz="1600" smtClean="0"/>
              <a:t>STORED//</a:t>
            </a:r>
            <a:r>
              <a:rPr lang="zh-CN" altLang="en-US" sz="1600" smtClean="0"/>
              <a:t>正确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get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VALUE </a:t>
            </a:r>
            <a:r>
              <a:rPr lang="en-US" altLang="zh-CN" sz="1600" err="1" smtClean="0"/>
              <a:t>abc</a:t>
            </a:r>
            <a:r>
              <a:rPr lang="en-US" altLang="zh-CN" sz="1600" smtClean="0"/>
              <a:t> 32 4</a:t>
            </a:r>
          </a:p>
          <a:p>
            <a:r>
              <a:rPr lang="en-US" altLang="zh-CN" sz="1600" smtClean="0"/>
              <a:t>java</a:t>
            </a:r>
          </a:p>
          <a:p>
            <a:r>
              <a:rPr lang="en-US" altLang="zh-CN" sz="1600" smtClean="0"/>
              <a:t>END</a:t>
            </a:r>
          </a:p>
          <a:p>
            <a:endParaRPr lang="en-US" altLang="zh-CN" sz="1600" smtClean="0"/>
          </a:p>
          <a:p>
            <a:r>
              <a:rPr lang="da-DK" altLang="zh-CN" sz="1600" smtClean="0">
                <a:solidFill>
                  <a:srgbClr val="FF0000"/>
                </a:solidFill>
              </a:rPr>
              <a:t>set liu 32 0 4</a:t>
            </a:r>
          </a:p>
          <a:p>
            <a:r>
              <a:rPr lang="da-DK" altLang="zh-CN" sz="1600" smtClean="0">
                <a:solidFill>
                  <a:srgbClr val="FF0000"/>
                </a:solidFill>
              </a:rPr>
              <a:t>cplus</a:t>
            </a:r>
          </a:p>
          <a:p>
            <a:r>
              <a:rPr lang="da-DK" altLang="zh-CN" sz="1600" smtClean="0"/>
              <a:t>CLIENT_ERROR bad data chunk</a:t>
            </a:r>
          </a:p>
          <a:p>
            <a:r>
              <a:rPr lang="da-DK" altLang="zh-CN" sz="1600" smtClean="0"/>
              <a:t>ERROR//</a:t>
            </a:r>
            <a:r>
              <a:rPr lang="zh-CN" altLang="en-US" sz="1600" smtClean="0"/>
              <a:t>长度错误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3851920" y="2001029"/>
            <a:ext cx="216024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</a:rPr>
              <a:t>set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r>
              <a:rPr lang="en-US" altLang="zh-CN" sz="1600" smtClean="0">
                <a:solidFill>
                  <a:srgbClr val="FF0000"/>
                </a:solidFill>
              </a:rPr>
              <a:t> 32 0 4</a:t>
            </a:r>
          </a:p>
          <a:p>
            <a:r>
              <a:rPr lang="en-US" altLang="zh-CN" sz="1600" smtClean="0">
                <a:solidFill>
                  <a:srgbClr val="FF0000"/>
                </a:solidFill>
              </a:rPr>
              <a:t>java</a:t>
            </a:r>
          </a:p>
          <a:p>
            <a:r>
              <a:rPr lang="en-US" altLang="zh-CN" sz="1600" smtClean="0"/>
              <a:t>STORED</a:t>
            </a:r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add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r>
              <a:rPr lang="en-US" altLang="zh-CN" sz="1600" smtClean="0">
                <a:solidFill>
                  <a:srgbClr val="FF0000"/>
                </a:solidFill>
              </a:rPr>
              <a:t> 32 0 5</a:t>
            </a:r>
          </a:p>
          <a:p>
            <a:r>
              <a:rPr lang="en-US" altLang="zh-CN" sz="1600" err="1" smtClean="0">
                <a:solidFill>
                  <a:srgbClr val="FF0000"/>
                </a:solidFill>
              </a:rPr>
              <a:t>cplus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NOT_STORED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已存在不能</a:t>
            </a:r>
            <a:r>
              <a:rPr lang="en-US" altLang="zh-CN" sz="1600" smtClean="0"/>
              <a:t>add</a:t>
            </a:r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get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VALUE </a:t>
            </a:r>
            <a:r>
              <a:rPr lang="en-US" altLang="zh-CN" sz="1600" err="1" smtClean="0"/>
              <a:t>abc</a:t>
            </a:r>
            <a:r>
              <a:rPr lang="en-US" altLang="zh-CN" sz="1600" smtClean="0"/>
              <a:t> 32 4</a:t>
            </a:r>
          </a:p>
          <a:p>
            <a:r>
              <a:rPr lang="en-US" altLang="zh-CN" sz="1600" smtClean="0"/>
              <a:t>java</a:t>
            </a:r>
          </a:p>
          <a:p>
            <a:r>
              <a:rPr lang="en-US" altLang="zh-CN" sz="1600" smtClean="0"/>
              <a:t>END</a:t>
            </a:r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add song 32 0 5</a:t>
            </a:r>
          </a:p>
          <a:p>
            <a:r>
              <a:rPr lang="en-US" altLang="zh-CN" sz="1600" err="1" smtClean="0">
                <a:solidFill>
                  <a:srgbClr val="FF0000"/>
                </a:solidFill>
              </a:rPr>
              <a:t>cplus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STORED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不存在可以</a:t>
            </a:r>
            <a:r>
              <a:rPr lang="en-US" altLang="zh-CN" sz="1600" smtClean="0"/>
              <a:t>add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6444208" y="2001029"/>
            <a:ext cx="2304256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</a:rPr>
              <a:t>set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r>
              <a:rPr lang="en-US" altLang="zh-CN" sz="1600" smtClean="0">
                <a:solidFill>
                  <a:srgbClr val="FF0000"/>
                </a:solidFill>
              </a:rPr>
              <a:t> 32 0 4</a:t>
            </a:r>
          </a:p>
          <a:p>
            <a:r>
              <a:rPr lang="en-US" altLang="zh-CN" sz="1600" smtClean="0">
                <a:solidFill>
                  <a:srgbClr val="FF0000"/>
                </a:solidFill>
              </a:rPr>
              <a:t>java</a:t>
            </a:r>
          </a:p>
          <a:p>
            <a:r>
              <a:rPr lang="en-US" altLang="zh-CN" sz="1600" smtClean="0"/>
              <a:t>STORED</a:t>
            </a:r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replace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r>
              <a:rPr lang="en-US" altLang="zh-CN" sz="1600" smtClean="0">
                <a:solidFill>
                  <a:srgbClr val="FF0000"/>
                </a:solidFill>
              </a:rPr>
              <a:t> 32 0 5</a:t>
            </a:r>
          </a:p>
          <a:p>
            <a:r>
              <a:rPr lang="en-US" altLang="zh-CN" sz="1600" err="1" smtClean="0">
                <a:solidFill>
                  <a:srgbClr val="FF0000"/>
                </a:solidFill>
              </a:rPr>
              <a:t>cplus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STORED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已存在可以</a:t>
            </a:r>
            <a:r>
              <a:rPr lang="en-US" altLang="zh-CN" sz="1600" smtClean="0"/>
              <a:t>replace</a:t>
            </a:r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get 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VALUE </a:t>
            </a:r>
            <a:r>
              <a:rPr lang="en-US" altLang="zh-CN" sz="1600" err="1" smtClean="0"/>
              <a:t>cplus</a:t>
            </a:r>
            <a:r>
              <a:rPr lang="en-US" altLang="zh-CN" sz="1600" smtClean="0"/>
              <a:t> 32 5</a:t>
            </a:r>
          </a:p>
          <a:p>
            <a:r>
              <a:rPr lang="en-US" altLang="zh-CN" sz="1600" err="1" smtClean="0"/>
              <a:t>liu</a:t>
            </a:r>
            <a:endParaRPr lang="en-US" altLang="zh-CN" sz="1600" smtClean="0"/>
          </a:p>
          <a:p>
            <a:r>
              <a:rPr lang="en-US" altLang="zh-CN" sz="1600" smtClean="0"/>
              <a:t>END</a:t>
            </a:r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replace yang 32 0 5</a:t>
            </a:r>
          </a:p>
          <a:p>
            <a:r>
              <a:rPr lang="en-US" altLang="zh-CN" sz="1600" err="1" smtClean="0">
                <a:solidFill>
                  <a:srgbClr val="FF0000"/>
                </a:solidFill>
              </a:rPr>
              <a:t>cplus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NOT_STORED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不存在不能</a:t>
            </a:r>
            <a:r>
              <a:rPr lang="en-US" altLang="zh-CN" sz="1600" smtClean="0"/>
              <a:t>replace</a:t>
            </a:r>
            <a:endParaRPr lang="zh-CN" altLang="en-US" sz="1600"/>
          </a:p>
        </p:txBody>
      </p:sp>
      <p:sp>
        <p:nvSpPr>
          <p:cNvPr id="13" name="下弧形箭头 12"/>
          <p:cNvSpPr/>
          <p:nvPr/>
        </p:nvSpPr>
        <p:spPr>
          <a:xfrm rot="5400000">
            <a:off x="3101828" y="2547081"/>
            <a:ext cx="1140144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 rot="5400000">
            <a:off x="5694116" y="2535097"/>
            <a:ext cx="1140144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556792"/>
            <a:ext cx="288032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err="1" smtClean="0"/>
              <a:t>datablock</a:t>
            </a:r>
            <a:r>
              <a:rPr lang="zh-CN" altLang="en-US" sz="1400" smtClean="0"/>
              <a:t>长度必须正确</a:t>
            </a:r>
            <a:endParaRPr lang="zh-CN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3851920" y="1556792"/>
            <a:ext cx="230425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smtClean="0"/>
              <a:t>add</a:t>
            </a:r>
            <a:r>
              <a:rPr lang="zh-CN" altLang="en-US" sz="1400" smtClean="0"/>
              <a:t>只能添加不存在的</a:t>
            </a:r>
            <a:r>
              <a:rPr lang="en-US" altLang="zh-CN" sz="1400" smtClean="0"/>
              <a:t>key</a:t>
            </a:r>
            <a:endParaRPr lang="zh-CN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6444208" y="1556792"/>
            <a:ext cx="244827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smtClean="0"/>
              <a:t>replace</a:t>
            </a:r>
            <a:r>
              <a:rPr lang="zh-CN" altLang="en-US" sz="1400" smtClean="0"/>
              <a:t>只能替换已有的</a:t>
            </a:r>
            <a:r>
              <a:rPr lang="en-US" altLang="zh-CN" sz="1400" smtClean="0"/>
              <a:t>key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读取命令</a:t>
            </a:r>
            <a:r>
              <a:rPr lang="en-US" altLang="zh-CN" smtClean="0"/>
              <a:t>get/gets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9592" y="4221088"/>
            <a:ext cx="2304256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</a:rPr>
              <a:t>get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r>
              <a:rPr lang="en-US" altLang="zh-CN" sz="1600" smtClean="0">
                <a:solidFill>
                  <a:srgbClr val="FF0000"/>
                </a:solidFill>
              </a:rPr>
              <a:t> song yang</a:t>
            </a:r>
          </a:p>
          <a:p>
            <a:r>
              <a:rPr lang="en-US" altLang="zh-CN" sz="1600" smtClean="0"/>
              <a:t>VALUE </a:t>
            </a:r>
            <a:r>
              <a:rPr lang="en-US" altLang="zh-CN" sz="1600" err="1" smtClean="0"/>
              <a:t>liu</a:t>
            </a:r>
            <a:r>
              <a:rPr lang="en-US" altLang="zh-CN" sz="1600" smtClean="0"/>
              <a:t> 32 4</a:t>
            </a:r>
          </a:p>
          <a:p>
            <a:r>
              <a:rPr lang="en-US" altLang="zh-CN" sz="1600" smtClean="0"/>
              <a:t>java</a:t>
            </a:r>
          </a:p>
          <a:p>
            <a:r>
              <a:rPr lang="en-US" altLang="zh-CN" sz="1600" smtClean="0"/>
              <a:t>VALUE song 32 5</a:t>
            </a:r>
          </a:p>
          <a:p>
            <a:r>
              <a:rPr lang="en-US" altLang="zh-CN" sz="1600" err="1" smtClean="0"/>
              <a:t>cplus</a:t>
            </a:r>
            <a:endParaRPr lang="en-US" altLang="zh-CN" sz="1600" smtClean="0"/>
          </a:p>
          <a:p>
            <a:r>
              <a:rPr lang="en-US" altLang="zh-CN" sz="1600" smtClean="0"/>
              <a:t>END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查询多个键值</a:t>
            </a: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6228184" y="1412776"/>
            <a:ext cx="2232248" cy="50167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FF0000"/>
                </a:solidFill>
              </a:rPr>
              <a:t>gets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VALUE </a:t>
            </a:r>
            <a:r>
              <a:rPr lang="en-US" altLang="zh-CN" sz="1600" err="1" smtClean="0"/>
              <a:t>liu</a:t>
            </a:r>
            <a:r>
              <a:rPr lang="en-US" altLang="zh-CN" sz="1600" smtClean="0"/>
              <a:t> 32 4 </a:t>
            </a:r>
            <a:r>
              <a:rPr lang="en-US" altLang="zh-CN" sz="1600" smtClean="0">
                <a:solidFill>
                  <a:srgbClr val="FF0000"/>
                </a:solidFill>
              </a:rPr>
              <a:t>12</a:t>
            </a:r>
          </a:p>
          <a:p>
            <a:r>
              <a:rPr lang="en-US" altLang="zh-CN" sz="1600" smtClean="0"/>
              <a:t>java</a:t>
            </a:r>
          </a:p>
          <a:p>
            <a:r>
              <a:rPr lang="en-US" altLang="zh-CN" sz="1600" smtClean="0"/>
              <a:t>END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取得版本号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replace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r>
              <a:rPr lang="en-US" altLang="zh-CN" sz="1600" smtClean="0">
                <a:solidFill>
                  <a:srgbClr val="FF0000"/>
                </a:solidFill>
              </a:rPr>
              <a:t> 32 0 4</a:t>
            </a:r>
          </a:p>
          <a:p>
            <a:r>
              <a:rPr lang="en-US" altLang="zh-CN" sz="1600" smtClean="0"/>
              <a:t>java</a:t>
            </a:r>
          </a:p>
          <a:p>
            <a:r>
              <a:rPr lang="en-US" altLang="zh-CN" sz="1600" smtClean="0"/>
              <a:t>STORED</a:t>
            </a:r>
          </a:p>
          <a:p>
            <a:r>
              <a:rPr lang="en-US" altLang="zh-CN" sz="1600" smtClean="0"/>
              <a:t>//</a:t>
            </a:r>
            <a:r>
              <a:rPr lang="zh-CN" altLang="en-US" sz="1600" smtClean="0"/>
              <a:t>增加版本号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get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VALUE </a:t>
            </a:r>
            <a:r>
              <a:rPr lang="en-US" altLang="zh-CN" sz="1600" err="1" smtClean="0"/>
              <a:t>liu</a:t>
            </a:r>
            <a:r>
              <a:rPr lang="en-US" altLang="zh-CN" sz="1600" smtClean="0"/>
              <a:t> 32 4</a:t>
            </a:r>
          </a:p>
          <a:p>
            <a:r>
              <a:rPr lang="en-US" altLang="zh-CN" sz="1600" smtClean="0"/>
              <a:t>java</a:t>
            </a:r>
          </a:p>
          <a:p>
            <a:r>
              <a:rPr lang="en-US" altLang="zh-CN" sz="1600" smtClean="0"/>
              <a:t>END</a:t>
            </a:r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gets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VALUE </a:t>
            </a:r>
            <a:r>
              <a:rPr lang="en-US" altLang="zh-CN" sz="1600" err="1" smtClean="0"/>
              <a:t>liu</a:t>
            </a:r>
            <a:r>
              <a:rPr lang="en-US" altLang="zh-CN" sz="1600" smtClean="0"/>
              <a:t> 32 4 </a:t>
            </a:r>
            <a:r>
              <a:rPr lang="en-US" altLang="zh-CN" sz="1600" smtClean="0">
                <a:solidFill>
                  <a:srgbClr val="FF0000"/>
                </a:solidFill>
              </a:rPr>
              <a:t>13</a:t>
            </a:r>
          </a:p>
          <a:p>
            <a:r>
              <a:rPr lang="en-US" altLang="zh-CN" sz="1600" smtClean="0"/>
              <a:t>java</a:t>
            </a:r>
          </a:p>
          <a:p>
            <a:r>
              <a:rPr lang="en-US" altLang="zh-CN" sz="1600" smtClean="0"/>
              <a:t>END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" name="下弧形箭头 4"/>
          <p:cNvSpPr/>
          <p:nvPr/>
        </p:nvSpPr>
        <p:spPr>
          <a:xfrm rot="5400000" flipV="1">
            <a:off x="6408204" y="3537012"/>
            <a:ext cx="4104456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556792"/>
            <a:ext cx="53285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/>
              <a:t>格式：</a:t>
            </a:r>
            <a:endParaRPr lang="en-US" altLang="zh-CN" sz="1600" smtClean="0"/>
          </a:p>
          <a:p>
            <a:r>
              <a:rPr lang="en-US" altLang="zh-CN" sz="1600" smtClean="0"/>
              <a:t>&lt;command&gt; &lt;key&gt;*\r\n</a:t>
            </a:r>
          </a:p>
          <a:p>
            <a:r>
              <a:rPr lang="en-US" altLang="zh-CN" sz="1600" smtClean="0"/>
              <a:t>VALUE &lt;key1&gt; &lt;flags&gt; &lt;bytes&gt; </a:t>
            </a:r>
            <a:r>
              <a:rPr lang="en-US" altLang="zh-CN" sz="1600" smtClean="0">
                <a:solidFill>
                  <a:srgbClr val="FF0000"/>
                </a:solidFill>
              </a:rPr>
              <a:t>[&lt;version&gt;]\</a:t>
            </a:r>
            <a:r>
              <a:rPr lang="en-US" altLang="zh-CN" sz="1600" smtClean="0"/>
              <a:t>r\n</a:t>
            </a:r>
          </a:p>
          <a:p>
            <a:r>
              <a:rPr lang="en-US" altLang="zh-CN" sz="1600" smtClean="0"/>
              <a:t>&lt;</a:t>
            </a:r>
            <a:r>
              <a:rPr lang="en-US" altLang="zh-CN" sz="1600" err="1" smtClean="0"/>
              <a:t>datablock</a:t>
            </a:r>
            <a:r>
              <a:rPr lang="en-US" altLang="zh-CN" sz="1600" smtClean="0"/>
              <a:t>&gt;\r\n</a:t>
            </a:r>
          </a:p>
          <a:p>
            <a:r>
              <a:rPr lang="en-US" altLang="zh-CN" sz="1600" smtClean="0"/>
              <a:t>…</a:t>
            </a:r>
          </a:p>
          <a:p>
            <a:r>
              <a:rPr lang="en-US" altLang="zh-CN" sz="1600" smtClean="0"/>
              <a:t>VALUE &lt;</a:t>
            </a:r>
            <a:r>
              <a:rPr lang="en-US" altLang="zh-CN" sz="1600" err="1" smtClean="0"/>
              <a:t>keyn</a:t>
            </a:r>
            <a:r>
              <a:rPr lang="en-US" altLang="zh-CN" sz="1600" smtClean="0"/>
              <a:t>&gt; &lt;flags&gt; &lt;bytes&gt; </a:t>
            </a:r>
            <a:r>
              <a:rPr lang="en-US" altLang="zh-CN" sz="1600" smtClean="0">
                <a:solidFill>
                  <a:srgbClr val="FF0000"/>
                </a:solidFill>
              </a:rPr>
              <a:t>[&lt;version&gt;]\</a:t>
            </a:r>
            <a:r>
              <a:rPr lang="en-US" altLang="zh-CN" sz="1600" smtClean="0"/>
              <a:t>r\n</a:t>
            </a:r>
          </a:p>
          <a:p>
            <a:r>
              <a:rPr lang="en-US" altLang="zh-CN" sz="1600" smtClean="0"/>
              <a:t>&lt;</a:t>
            </a:r>
            <a:r>
              <a:rPr lang="en-US" altLang="zh-CN" sz="1600" err="1" smtClean="0"/>
              <a:t>datablock</a:t>
            </a:r>
            <a:r>
              <a:rPr lang="en-US" altLang="zh-CN" sz="1600" smtClean="0"/>
              <a:t>&gt;\r\n</a:t>
            </a:r>
          </a:p>
          <a:p>
            <a:r>
              <a:rPr lang="en-US" altLang="zh-CN" sz="1600" smtClean="0"/>
              <a:t>END\r\n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command: get</a:t>
            </a:r>
            <a:r>
              <a:rPr lang="zh-CN" altLang="en-US" sz="1600" smtClean="0"/>
              <a:t>普通查询，</a:t>
            </a:r>
            <a:r>
              <a:rPr lang="en-US" altLang="zh-CN" sz="1600" smtClean="0"/>
              <a:t>gets</a:t>
            </a:r>
            <a:r>
              <a:rPr lang="zh-CN" altLang="en-US" sz="1600" smtClean="0"/>
              <a:t>用于查询带版本的值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64378" y="3284984"/>
            <a:ext cx="40011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zh-CN" altLang="en-US" sz="1400" smtClean="0"/>
              <a:t>版本号</a:t>
            </a:r>
            <a:r>
              <a:rPr lang="en-US" altLang="zh-CN" sz="1400" smtClean="0"/>
              <a:t>+1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检查存储命令</a:t>
            </a:r>
            <a:r>
              <a:rPr lang="en-US" altLang="zh-CN" smtClean="0"/>
              <a:t>cas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5536" y="5733256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 smtClean="0"/>
              <a:t>cas</a:t>
            </a:r>
            <a:r>
              <a:rPr lang="zh-CN" altLang="en-US" smtClean="0"/>
              <a:t>即</a:t>
            </a:r>
            <a:r>
              <a:rPr lang="en-US" altLang="zh-CN" smtClean="0"/>
              <a:t>check and set</a:t>
            </a:r>
            <a:r>
              <a:rPr lang="zh-CN" altLang="en-US" smtClean="0"/>
              <a:t>，只有版本号相匹配时才能存储，否则返回</a:t>
            </a:r>
            <a:r>
              <a:rPr lang="en-US" altLang="zh-CN" smtClean="0"/>
              <a:t>EXISTS</a:t>
            </a:r>
          </a:p>
          <a:p>
            <a:r>
              <a:rPr lang="zh-CN" altLang="en-US" smtClean="0"/>
              <a:t>设计意图：</a:t>
            </a:r>
            <a:r>
              <a:rPr lang="zh-CN" altLang="en-US" smtClean="0">
                <a:solidFill>
                  <a:srgbClr val="FF0000"/>
                </a:solidFill>
              </a:rPr>
              <a:t>解决多客户端并发修改同一条记录的问题，防止使用经过改变了的</a:t>
            </a:r>
            <a:r>
              <a:rPr lang="en-US" altLang="zh-CN" smtClean="0">
                <a:solidFill>
                  <a:srgbClr val="FF0000"/>
                </a:solidFill>
              </a:rPr>
              <a:t>value/key</a:t>
            </a:r>
            <a:r>
              <a:rPr lang="zh-CN" altLang="en-US" smtClean="0">
                <a:solidFill>
                  <a:srgbClr val="FF0000"/>
                </a:solidFill>
              </a:rPr>
              <a:t>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800" y="1340768"/>
            <a:ext cx="2520280" cy="42780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err="1" smtClean="0">
                <a:solidFill>
                  <a:srgbClr val="FF0000"/>
                </a:solidFill>
              </a:rPr>
              <a:t>cas</a:t>
            </a:r>
            <a:r>
              <a:rPr lang="en-US" altLang="zh-CN" sz="1600" smtClean="0">
                <a:solidFill>
                  <a:srgbClr val="FF0000"/>
                </a:solidFill>
              </a:rPr>
              <a:t>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r>
              <a:rPr lang="en-US" altLang="zh-CN" sz="1600" smtClean="0">
                <a:solidFill>
                  <a:srgbClr val="FF0000"/>
                </a:solidFill>
              </a:rPr>
              <a:t> 32 0 5 12</a:t>
            </a:r>
          </a:p>
          <a:p>
            <a:r>
              <a:rPr lang="en-US" altLang="zh-CN" sz="1600" err="1" smtClean="0"/>
              <a:t>cplus</a:t>
            </a:r>
            <a:endParaRPr lang="en-US" altLang="zh-CN" sz="1600" smtClean="0"/>
          </a:p>
          <a:p>
            <a:r>
              <a:rPr lang="en-US" altLang="zh-CN" sz="1600" smtClean="0"/>
              <a:t>EXISTS</a:t>
            </a:r>
          </a:p>
          <a:p>
            <a:endParaRPr lang="en-US" altLang="zh-CN" sz="1600" smtClean="0"/>
          </a:p>
          <a:p>
            <a:r>
              <a:rPr lang="en-US" altLang="zh-CN" sz="1600" smtClean="0">
                <a:solidFill>
                  <a:srgbClr val="FF0000"/>
                </a:solidFill>
              </a:rPr>
              <a:t>gets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endParaRPr lang="en-US" altLang="zh-CN" sz="1600" smtClean="0">
              <a:solidFill>
                <a:srgbClr val="FF0000"/>
              </a:solidFill>
            </a:endParaRPr>
          </a:p>
          <a:p>
            <a:r>
              <a:rPr lang="en-US" altLang="zh-CN" sz="1600" smtClean="0"/>
              <a:t>VALUE </a:t>
            </a:r>
            <a:r>
              <a:rPr lang="en-US" altLang="zh-CN" sz="1600" err="1" smtClean="0"/>
              <a:t>liu</a:t>
            </a:r>
            <a:r>
              <a:rPr lang="en-US" altLang="zh-CN" sz="1600" smtClean="0"/>
              <a:t> 32 4 13</a:t>
            </a:r>
          </a:p>
          <a:p>
            <a:r>
              <a:rPr lang="en-US" altLang="zh-CN" sz="1600" smtClean="0"/>
              <a:t>java</a:t>
            </a:r>
          </a:p>
          <a:p>
            <a:r>
              <a:rPr lang="en-US" altLang="zh-CN" sz="1600" smtClean="0"/>
              <a:t>END//</a:t>
            </a:r>
            <a:r>
              <a:rPr lang="zh-CN" altLang="en-US" sz="1600" smtClean="0"/>
              <a:t>版本号不同不修改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err="1" smtClean="0">
                <a:solidFill>
                  <a:srgbClr val="FF0000"/>
                </a:solidFill>
              </a:rPr>
              <a:t>cas</a:t>
            </a:r>
            <a:r>
              <a:rPr lang="en-US" altLang="zh-CN" sz="1600" smtClean="0">
                <a:solidFill>
                  <a:srgbClr val="FF0000"/>
                </a:solidFill>
              </a:rPr>
              <a:t> </a:t>
            </a:r>
            <a:r>
              <a:rPr lang="en-US" altLang="zh-CN" sz="1600" err="1" smtClean="0">
                <a:solidFill>
                  <a:srgbClr val="FF0000"/>
                </a:solidFill>
              </a:rPr>
              <a:t>liu</a:t>
            </a:r>
            <a:r>
              <a:rPr lang="en-US" altLang="zh-CN" sz="1600" smtClean="0">
                <a:solidFill>
                  <a:srgbClr val="FF0000"/>
                </a:solidFill>
              </a:rPr>
              <a:t> 32 0 5 13</a:t>
            </a:r>
          </a:p>
          <a:p>
            <a:r>
              <a:rPr lang="en-US" altLang="zh-CN" sz="1600" err="1" smtClean="0"/>
              <a:t>cplus</a:t>
            </a:r>
            <a:endParaRPr lang="en-US" altLang="zh-CN" sz="1600" smtClean="0"/>
          </a:p>
          <a:p>
            <a:r>
              <a:rPr lang="en-US" altLang="zh-CN" sz="1600" smtClean="0"/>
              <a:t>STORED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gets </a:t>
            </a:r>
            <a:r>
              <a:rPr lang="en-US" altLang="zh-CN" sz="1600" err="1" smtClean="0"/>
              <a:t>liu</a:t>
            </a:r>
            <a:endParaRPr lang="en-US" altLang="zh-CN" sz="1600" smtClean="0"/>
          </a:p>
          <a:p>
            <a:r>
              <a:rPr lang="en-US" altLang="zh-CN" sz="1600" smtClean="0"/>
              <a:t>VALUE </a:t>
            </a:r>
            <a:r>
              <a:rPr lang="en-US" altLang="zh-CN" sz="1600" err="1" smtClean="0"/>
              <a:t>liu</a:t>
            </a:r>
            <a:r>
              <a:rPr lang="en-US" altLang="zh-CN" sz="1600" smtClean="0"/>
              <a:t> 32 5 14</a:t>
            </a:r>
          </a:p>
          <a:p>
            <a:r>
              <a:rPr lang="en-US" altLang="zh-CN" sz="1600" err="1" smtClean="0"/>
              <a:t>cplus</a:t>
            </a:r>
            <a:endParaRPr lang="en-US" altLang="zh-CN" sz="1600" smtClean="0"/>
          </a:p>
          <a:p>
            <a:r>
              <a:rPr lang="en-US" altLang="zh-CN" sz="1600" smtClean="0"/>
              <a:t>END//</a:t>
            </a:r>
            <a:r>
              <a:rPr lang="zh-CN" altLang="en-US" sz="1600" smtClean="0"/>
              <a:t>版本号相同才修改</a:t>
            </a:r>
            <a:endParaRPr lang="zh-CN" altLang="en-US" sz="1600"/>
          </a:p>
        </p:txBody>
      </p:sp>
      <p:sp>
        <p:nvSpPr>
          <p:cNvPr id="5" name="下弧形箭头 4"/>
          <p:cNvSpPr/>
          <p:nvPr/>
        </p:nvSpPr>
        <p:spPr>
          <a:xfrm rot="5400000" flipV="1">
            <a:off x="4211960" y="1988840"/>
            <a:ext cx="1296144" cy="288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下弧形箭头 5"/>
          <p:cNvSpPr/>
          <p:nvPr/>
        </p:nvSpPr>
        <p:spPr>
          <a:xfrm rot="5400000" flipV="1">
            <a:off x="4211960" y="4149080"/>
            <a:ext cx="1368152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1969095"/>
            <a:ext cx="280831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400" smtClean="0"/>
              <a:t>当前版本号为</a:t>
            </a:r>
            <a:r>
              <a:rPr lang="en-US" altLang="zh-CN" sz="1400" smtClean="0"/>
              <a:t>13</a:t>
            </a:r>
            <a:r>
              <a:rPr lang="zh-CN" altLang="en-US" sz="1400" smtClean="0"/>
              <a:t>，按</a:t>
            </a:r>
            <a:r>
              <a:rPr lang="en-US" altLang="zh-CN" sz="1400" smtClean="0"/>
              <a:t>12</a:t>
            </a:r>
            <a:r>
              <a:rPr lang="zh-CN" altLang="en-US" sz="1400" smtClean="0"/>
              <a:t>不能修改</a:t>
            </a:r>
            <a:endParaRPr lang="zh-CN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5076056" y="4077072"/>
            <a:ext cx="280831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400" smtClean="0"/>
              <a:t>当前版本号为</a:t>
            </a:r>
            <a:r>
              <a:rPr lang="en-US" altLang="zh-CN" sz="1400" smtClean="0"/>
              <a:t>13</a:t>
            </a:r>
            <a:r>
              <a:rPr lang="zh-CN" altLang="en-US" sz="1400" smtClean="0"/>
              <a:t>，按</a:t>
            </a:r>
            <a:r>
              <a:rPr lang="en-US" altLang="zh-CN" sz="1400" smtClean="0"/>
              <a:t>13</a:t>
            </a:r>
            <a:r>
              <a:rPr lang="zh-CN" altLang="en-US" sz="1400" smtClean="0"/>
              <a:t>可以修改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计数命令</a:t>
            </a:r>
            <a:r>
              <a:rPr lang="en-US" altLang="zh-CN" err="1" smtClean="0"/>
              <a:t>incr</a:t>
            </a:r>
            <a:r>
              <a:rPr lang="en-US" altLang="zh-CN" smtClean="0"/>
              <a:t>/</a:t>
            </a:r>
            <a:r>
              <a:rPr lang="en-US" altLang="zh-CN" err="1" smtClean="0"/>
              <a:t>decr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1628800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/>
              <a:t>格式：</a:t>
            </a:r>
            <a:endParaRPr lang="en-US" altLang="zh-CN" sz="1600" smtClean="0"/>
          </a:p>
          <a:p>
            <a:r>
              <a:rPr lang="en-US" altLang="zh-CN" sz="1600" err="1" smtClean="0"/>
              <a:t>incr</a:t>
            </a:r>
            <a:r>
              <a:rPr lang="en-US" altLang="zh-CN" sz="1600" smtClean="0"/>
              <a:t>/</a:t>
            </a:r>
            <a:r>
              <a:rPr lang="en-US" altLang="zh-CN" sz="1600" err="1" smtClean="0"/>
              <a:t>decr</a:t>
            </a:r>
            <a:r>
              <a:rPr lang="en-US" altLang="zh-CN" sz="1600" smtClean="0"/>
              <a:t>&lt;key&gt; &lt;</a:t>
            </a:r>
            <a:r>
              <a:rPr lang="en-US" altLang="zh-CN" sz="1600" err="1" smtClean="0"/>
              <a:t>int</a:t>
            </a:r>
            <a:r>
              <a:rPr lang="en-US" altLang="zh-CN" sz="1600" smtClean="0"/>
              <a:t>&gt;</a:t>
            </a:r>
          </a:p>
          <a:p>
            <a:r>
              <a:rPr lang="en-US" altLang="zh-CN" sz="1600" smtClean="0"/>
              <a:t>&lt;</a:t>
            </a:r>
            <a:r>
              <a:rPr lang="en-US" altLang="zh-CN" sz="1600" err="1" smtClean="0"/>
              <a:t>int</a:t>
            </a:r>
            <a:r>
              <a:rPr lang="en-US" altLang="zh-CN" sz="1600" smtClean="0"/>
              <a:t>&gt;</a:t>
            </a:r>
          </a:p>
          <a:p>
            <a:r>
              <a:rPr lang="zh-CN" altLang="en-US" sz="1600" smtClean="0"/>
              <a:t>要求：</a:t>
            </a:r>
            <a:r>
              <a:rPr lang="en-US" altLang="zh-CN" sz="1600" smtClean="0">
                <a:solidFill>
                  <a:srgbClr val="FF0000"/>
                </a:solidFill>
              </a:rPr>
              <a:t>key</a:t>
            </a:r>
            <a:r>
              <a:rPr lang="zh-CN" altLang="en-US" sz="1600" smtClean="0">
                <a:solidFill>
                  <a:srgbClr val="FF0000"/>
                </a:solidFill>
              </a:rPr>
              <a:t>必须存在，</a:t>
            </a:r>
            <a:r>
              <a:rPr lang="en-US" altLang="zh-CN" sz="1600" smtClean="0">
                <a:solidFill>
                  <a:srgbClr val="FF0000"/>
                </a:solidFill>
              </a:rPr>
              <a:t>value</a:t>
            </a:r>
            <a:r>
              <a:rPr lang="zh-CN" altLang="en-US" sz="1600" smtClean="0">
                <a:solidFill>
                  <a:srgbClr val="FF0000"/>
                </a:solidFill>
              </a:rPr>
              <a:t>必须是数字</a:t>
            </a:r>
            <a:endParaRPr lang="en-US" altLang="zh-CN" sz="160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3585790"/>
            <a:ext cx="194421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set count 32 0 1  </a:t>
            </a:r>
          </a:p>
          <a:p>
            <a:r>
              <a:rPr lang="en-US" altLang="zh-CN" sz="1400" smtClean="0"/>
              <a:t>1</a:t>
            </a:r>
          </a:p>
          <a:p>
            <a:r>
              <a:rPr lang="en-US" altLang="zh-CN" sz="1400" smtClean="0"/>
              <a:t>STORED</a:t>
            </a:r>
          </a:p>
          <a:p>
            <a:endParaRPr lang="en-US" altLang="zh-CN" sz="1400" smtClean="0"/>
          </a:p>
          <a:p>
            <a:r>
              <a:rPr lang="en-US" altLang="zh-CN" sz="1400" err="1" smtClean="0">
                <a:solidFill>
                  <a:srgbClr val="FF0000"/>
                </a:solidFill>
              </a:rPr>
              <a:t>incr</a:t>
            </a:r>
            <a:r>
              <a:rPr lang="en-US" altLang="zh-CN" sz="1400" smtClean="0">
                <a:solidFill>
                  <a:srgbClr val="FF0000"/>
                </a:solidFill>
              </a:rPr>
              <a:t> count 8</a:t>
            </a:r>
          </a:p>
          <a:p>
            <a:r>
              <a:rPr lang="en-US" altLang="zh-CN" sz="1400" smtClean="0"/>
              <a:t>9</a:t>
            </a:r>
          </a:p>
          <a:p>
            <a:endParaRPr lang="en-US" altLang="zh-CN" sz="1400" smtClean="0"/>
          </a:p>
          <a:p>
            <a:r>
              <a:rPr lang="en-US" altLang="zh-CN" sz="1400" err="1" smtClean="0">
                <a:solidFill>
                  <a:srgbClr val="FF0000"/>
                </a:solidFill>
              </a:rPr>
              <a:t>decr</a:t>
            </a:r>
            <a:r>
              <a:rPr lang="en-US" altLang="zh-CN" sz="1400" smtClean="0">
                <a:solidFill>
                  <a:srgbClr val="FF0000"/>
                </a:solidFill>
              </a:rPr>
              <a:t> count 2</a:t>
            </a:r>
          </a:p>
          <a:p>
            <a:r>
              <a:rPr lang="en-US" altLang="zh-CN" sz="1400" smtClean="0"/>
              <a:t>7</a:t>
            </a:r>
          </a:p>
        </p:txBody>
      </p:sp>
      <p:sp>
        <p:nvSpPr>
          <p:cNvPr id="9" name="矩形 8"/>
          <p:cNvSpPr/>
          <p:nvPr/>
        </p:nvSpPr>
        <p:spPr>
          <a:xfrm>
            <a:off x="3203848" y="3585790"/>
            <a:ext cx="1944216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</a:rPr>
              <a:t>delete count </a:t>
            </a:r>
          </a:p>
          <a:p>
            <a:r>
              <a:rPr lang="en-US" altLang="zh-CN" sz="1400" smtClean="0"/>
              <a:t>DELETED</a:t>
            </a:r>
          </a:p>
          <a:p>
            <a:endParaRPr lang="en-US" altLang="zh-CN" sz="1400" smtClean="0"/>
          </a:p>
          <a:p>
            <a:r>
              <a:rPr lang="en-US" altLang="zh-CN" sz="1400" err="1" smtClean="0">
                <a:solidFill>
                  <a:srgbClr val="FF0000"/>
                </a:solidFill>
              </a:rPr>
              <a:t>incr</a:t>
            </a:r>
            <a:r>
              <a:rPr lang="en-US" altLang="zh-CN" sz="1400" smtClean="0">
                <a:solidFill>
                  <a:srgbClr val="FF0000"/>
                </a:solidFill>
              </a:rPr>
              <a:t> count 1</a:t>
            </a:r>
          </a:p>
          <a:p>
            <a:r>
              <a:rPr lang="en-US" altLang="zh-CN" sz="1400" smtClean="0"/>
              <a:t>NOT_FOUND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436096" y="3573016"/>
            <a:ext cx="338437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err="1" smtClean="0">
                <a:solidFill>
                  <a:srgbClr val="FF0000"/>
                </a:solidFill>
              </a:rPr>
              <a:t>incr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err="1" smtClean="0">
                <a:solidFill>
                  <a:srgbClr val="FF0000"/>
                </a:solidFill>
              </a:rPr>
              <a:t>liu</a:t>
            </a:r>
            <a:r>
              <a:rPr lang="en-US" altLang="zh-CN" smtClean="0">
                <a:solidFill>
                  <a:srgbClr val="FF0000"/>
                </a:solidFill>
              </a:rPr>
              <a:t> 2</a:t>
            </a:r>
          </a:p>
          <a:p>
            <a:r>
              <a:rPr lang="en-US" altLang="zh-CN" smtClean="0"/>
              <a:t>CLIENT_ERROR cannot increment or decrement non-numeric value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3140968"/>
            <a:ext cx="194421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400" smtClean="0"/>
              <a:t>实现计数器</a:t>
            </a:r>
            <a:endParaRPr lang="zh-CN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203848" y="3140968"/>
            <a:ext cx="194421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altLang="zh-CN" sz="1400" smtClean="0"/>
              <a:t>key</a:t>
            </a:r>
            <a:r>
              <a:rPr lang="zh-CN" altLang="en-US" sz="1400" smtClean="0"/>
              <a:t>不存在不能计数</a:t>
            </a:r>
            <a:endParaRPr lang="zh-CN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436096" y="3140968"/>
            <a:ext cx="223224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altLang="zh-CN" sz="1400" smtClean="0"/>
              <a:t>value</a:t>
            </a:r>
            <a:r>
              <a:rPr lang="zh-CN" altLang="en-US" sz="1400" smtClean="0"/>
              <a:t>不是数字不能计数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删除命令</a:t>
            </a:r>
            <a:r>
              <a:rPr lang="en-US" altLang="zh-CN" smtClean="0"/>
              <a:t>delete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1628800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/>
              <a:t>格式：</a:t>
            </a:r>
            <a:endParaRPr lang="en-US" altLang="zh-CN" sz="1600" smtClean="0"/>
          </a:p>
          <a:p>
            <a:r>
              <a:rPr lang="en-US" altLang="zh-CN" sz="1600" smtClean="0"/>
              <a:t>delete &lt;key&gt; [&lt;time&gt;]</a:t>
            </a:r>
          </a:p>
          <a:p>
            <a:r>
              <a:rPr lang="en-US" altLang="zh-CN" sz="1600" smtClean="0"/>
              <a:t>DELETE\r\n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time: </a:t>
            </a:r>
            <a:r>
              <a:rPr lang="zh-CN" altLang="en-US" sz="1600" smtClean="0"/>
              <a:t>秒数或</a:t>
            </a:r>
            <a:r>
              <a:rPr lang="en-US" altLang="zh-CN" sz="1600" err="1" smtClean="0"/>
              <a:t>Unixtime</a:t>
            </a:r>
            <a:r>
              <a:rPr lang="zh-CN" altLang="en-US" sz="1600" smtClean="0"/>
              <a:t>，在</a:t>
            </a:r>
            <a:r>
              <a:rPr lang="en-US" altLang="zh-CN" sz="1600" smtClean="0"/>
              <a:t>time</a:t>
            </a:r>
            <a:r>
              <a:rPr lang="zh-CN" altLang="en-US" sz="1600" smtClean="0"/>
              <a:t>时间内不能</a:t>
            </a:r>
            <a:r>
              <a:rPr lang="en-US" altLang="zh-CN" sz="1600" smtClean="0"/>
              <a:t>add</a:t>
            </a:r>
            <a:r>
              <a:rPr lang="zh-CN" altLang="en-US" sz="1600" smtClean="0"/>
              <a:t>或</a:t>
            </a:r>
            <a:r>
              <a:rPr lang="en-US" altLang="zh-CN" sz="1600" smtClean="0"/>
              <a:t>replace</a:t>
            </a:r>
            <a:r>
              <a:rPr lang="zh-CN" altLang="en-US" sz="1600" smtClean="0"/>
              <a:t>，但能</a:t>
            </a:r>
            <a:r>
              <a:rPr lang="en-US" altLang="zh-CN" sz="1600" smtClean="0"/>
              <a:t>set</a:t>
            </a:r>
            <a:r>
              <a:rPr lang="zh-CN" altLang="en-US" sz="1600" smtClean="0"/>
              <a:t>，不能</a:t>
            </a:r>
            <a:r>
              <a:rPr lang="en-US" altLang="zh-CN" sz="1600" smtClean="0"/>
              <a:t>get</a:t>
            </a:r>
            <a:r>
              <a:rPr lang="zh-CN" altLang="en-US" sz="1600" smtClean="0"/>
              <a:t>。过期后才能够重新</a:t>
            </a:r>
            <a:r>
              <a:rPr lang="en-US" altLang="zh-CN" sz="1600" smtClean="0"/>
              <a:t>set</a:t>
            </a:r>
            <a:r>
              <a:rPr lang="zh-CN" altLang="en-US" sz="1600" smtClean="0"/>
              <a:t>有效并能</a:t>
            </a:r>
            <a:r>
              <a:rPr lang="en-US" altLang="zh-CN" sz="1600" smtClean="0"/>
              <a:t>get</a:t>
            </a:r>
            <a:endParaRPr lang="zh-CN" altLang="en-US" sz="1600" smtClean="0"/>
          </a:p>
        </p:txBody>
      </p:sp>
      <p:sp>
        <p:nvSpPr>
          <p:cNvPr id="10" name="矩形 9"/>
          <p:cNvSpPr/>
          <p:nvPr/>
        </p:nvSpPr>
        <p:spPr>
          <a:xfrm>
            <a:off x="971600" y="3452807"/>
            <a:ext cx="244827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delete liu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DELETED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get liu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END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导航</a:t>
            </a:r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/>
              <a:t>1.Memcached</a:t>
            </a:r>
            <a:r>
              <a:rPr lang="zh-CN" altLang="en-US" sz="2800" smtClean="0"/>
              <a:t>背景</a:t>
            </a:r>
            <a:endParaRPr lang="en-US" altLang="zh-CN" sz="2800" smtClean="0"/>
          </a:p>
          <a:p>
            <a:r>
              <a:rPr lang="en-US" altLang="zh-CN" sz="2800" smtClean="0"/>
              <a:t>2.Memcached</a:t>
            </a:r>
            <a:r>
              <a:rPr lang="zh-CN" altLang="en-US" sz="2800" smtClean="0"/>
              <a:t>使用：安装、启动、命令、统计</a:t>
            </a:r>
            <a:endParaRPr lang="en-US" altLang="zh-CN" sz="2800" smtClean="0"/>
          </a:p>
          <a:p>
            <a:r>
              <a:rPr lang="en-US" altLang="zh-CN" sz="2800" smtClean="0"/>
              <a:t>3.</a:t>
            </a:r>
            <a:r>
              <a:rPr lang="zh-CN" altLang="en-US" sz="2800" smtClean="0"/>
              <a:t>深入</a:t>
            </a:r>
            <a:r>
              <a:rPr lang="en-US" altLang="zh-CN" sz="2800" smtClean="0"/>
              <a:t>Memcached</a:t>
            </a:r>
            <a:r>
              <a:rPr lang="zh-CN" altLang="en-US" sz="2800" smtClean="0"/>
              <a:t>内部：</a:t>
            </a:r>
            <a:r>
              <a:rPr lang="en-US" altLang="zh-CN" sz="2800" smtClean="0"/>
              <a:t>slab</a:t>
            </a:r>
            <a:r>
              <a:rPr lang="zh-CN" altLang="en-US" sz="2800" smtClean="0"/>
              <a:t>、</a:t>
            </a:r>
            <a:r>
              <a:rPr lang="en-US" altLang="zh-CN" sz="2800" smtClean="0"/>
              <a:t>page</a:t>
            </a:r>
            <a:r>
              <a:rPr lang="zh-CN" altLang="en-US" sz="2800" smtClean="0"/>
              <a:t>、</a:t>
            </a:r>
            <a:r>
              <a:rPr lang="en-US" altLang="zh-CN" sz="2800" smtClean="0"/>
              <a:t>item</a:t>
            </a:r>
          </a:p>
          <a:p>
            <a:r>
              <a:rPr lang="en-US" altLang="zh-CN" sz="2800" smtClean="0"/>
              <a:t>4.Memcached</a:t>
            </a:r>
            <a:r>
              <a:rPr lang="zh-CN" altLang="en-US" sz="2800" smtClean="0"/>
              <a:t>分布式：一致性</a:t>
            </a:r>
            <a:r>
              <a:rPr lang="en-US" altLang="zh-CN" sz="2800" smtClean="0"/>
              <a:t>Hash</a:t>
            </a:r>
          </a:p>
          <a:p>
            <a:r>
              <a:rPr lang="en-US" altLang="zh-CN" sz="2800" smtClean="0"/>
              <a:t>5.key-value</a:t>
            </a:r>
            <a:r>
              <a:rPr lang="zh-CN" altLang="en-US" sz="2800" smtClean="0"/>
              <a:t>系统比较：集群、性能对比</a:t>
            </a:r>
            <a:endParaRPr lang="en-US" altLang="zh-CN" sz="2800" smtClean="0"/>
          </a:p>
          <a:p>
            <a:r>
              <a:rPr lang="en-US" altLang="zh-CN" sz="2800" smtClean="0"/>
              <a:t>6.Memcached</a:t>
            </a:r>
            <a:r>
              <a:rPr lang="zh-CN" altLang="en-US" sz="2800" smtClean="0"/>
              <a:t>客户端</a:t>
            </a:r>
            <a:endParaRPr lang="en-US" altLang="zh-CN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统计命令</a:t>
            </a:r>
            <a:r>
              <a:rPr lang="en-US" altLang="zh-CN" smtClean="0"/>
              <a:t>stats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9592" y="2780928"/>
            <a:ext cx="3672408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stats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pid</a:t>
            </a:r>
            <a:r>
              <a:rPr lang="en-US" altLang="zh-CN" sz="1200" smtClean="0"/>
              <a:t> 23178</a:t>
            </a:r>
          </a:p>
          <a:p>
            <a:r>
              <a:rPr lang="en-US" altLang="zh-CN" sz="1200" smtClean="0"/>
              <a:t>STAT uptime 1039318</a:t>
            </a:r>
          </a:p>
          <a:p>
            <a:r>
              <a:rPr lang="en-US" altLang="zh-CN" sz="1200" smtClean="0"/>
              <a:t>STAT time 1292036037</a:t>
            </a:r>
          </a:p>
          <a:p>
            <a:r>
              <a:rPr lang="en-US" altLang="zh-CN" sz="1200" smtClean="0"/>
              <a:t>STAT version 1.4.2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pointer_size</a:t>
            </a:r>
            <a:r>
              <a:rPr lang="en-US" altLang="zh-CN" sz="1200" smtClean="0"/>
              <a:t> 64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rusage_user</a:t>
            </a:r>
            <a:r>
              <a:rPr lang="en-US" altLang="zh-CN" sz="1200" smtClean="0"/>
              <a:t> 1011.574217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rusage_system</a:t>
            </a:r>
            <a:r>
              <a:rPr lang="en-US" altLang="zh-CN" sz="1200" smtClean="0"/>
              <a:t> 1677.713948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curr_connections</a:t>
            </a:r>
            <a:r>
              <a:rPr lang="en-US" altLang="zh-CN" sz="1200" smtClean="0"/>
              <a:t> 114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total_connections</a:t>
            </a:r>
            <a:r>
              <a:rPr lang="en-US" altLang="zh-CN" sz="1200" smtClean="0"/>
              <a:t> 73801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connection_structures</a:t>
            </a:r>
            <a:r>
              <a:rPr lang="en-US" altLang="zh-CN" sz="1200" smtClean="0"/>
              <a:t> 149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cmd_get</a:t>
            </a:r>
            <a:r>
              <a:rPr lang="en-US" altLang="zh-CN" sz="1200" smtClean="0"/>
              <a:t> 79114939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cmd_set</a:t>
            </a:r>
            <a:r>
              <a:rPr lang="en-US" altLang="zh-CN" sz="1200" smtClean="0"/>
              <a:t> 27302514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cmd_flush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get_hits</a:t>
            </a:r>
            <a:r>
              <a:rPr lang="en-US" altLang="zh-CN" sz="1200" smtClean="0"/>
              <a:t> 79114939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get_misses</a:t>
            </a:r>
            <a:r>
              <a:rPr lang="en-US" altLang="zh-CN" sz="1200" smtClean="0"/>
              <a:t> 24322507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delete_misses</a:t>
            </a:r>
            <a:r>
              <a:rPr lang="en-US" altLang="zh-CN" sz="1200" smtClean="0"/>
              <a:t> 133928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delete_hits</a:t>
            </a:r>
            <a:r>
              <a:rPr lang="en-US" altLang="zh-CN" sz="1200" smtClean="0"/>
              <a:t> 402569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incr_misses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incr_hits</a:t>
            </a:r>
            <a:r>
              <a:rPr lang="en-US" altLang="zh-CN" sz="1200" smtClean="0"/>
              <a:t> 0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788024" y="2780928"/>
            <a:ext cx="3600400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decr_misses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decr_hits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cas_misses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cas_hits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cas_badval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auth_cmds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auth_errors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bytes_read</a:t>
            </a:r>
            <a:r>
              <a:rPr lang="en-US" altLang="zh-CN" sz="1200" smtClean="0"/>
              <a:t> 59348603658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bytes_written</a:t>
            </a:r>
            <a:r>
              <a:rPr lang="en-US" altLang="zh-CN" sz="1200" smtClean="0"/>
              <a:t> 425549797158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limit_maxbytes</a:t>
            </a:r>
            <a:r>
              <a:rPr lang="en-US" altLang="zh-CN" sz="1200" smtClean="0"/>
              <a:t> 4294967296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accepting_conns</a:t>
            </a:r>
            <a:r>
              <a:rPr lang="en-US" altLang="zh-CN" sz="1200" smtClean="0"/>
              <a:t> 1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listen_disabled_num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threads 4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conn_yields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bytes 3832761746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curr_items</a:t>
            </a:r>
            <a:r>
              <a:rPr lang="en-US" altLang="zh-CN" sz="1200" smtClean="0"/>
              <a:t> 2854731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total_items</a:t>
            </a:r>
            <a:r>
              <a:rPr lang="en-US" altLang="zh-CN" sz="1200" smtClean="0"/>
              <a:t> 27302514</a:t>
            </a:r>
          </a:p>
          <a:p>
            <a:r>
              <a:rPr lang="en-US" altLang="zh-CN" sz="1200" smtClean="0"/>
              <a:t>STAT evictions 18456987</a:t>
            </a:r>
          </a:p>
          <a:p>
            <a:r>
              <a:rPr lang="en-US" altLang="zh-CN" sz="1200" smtClean="0"/>
              <a:t>STAT reclaimed 0</a:t>
            </a:r>
          </a:p>
          <a:p>
            <a:r>
              <a:rPr lang="en-US" altLang="zh-CN" sz="1200" smtClean="0"/>
              <a:t>END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899592" y="1628800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/>
              <a:t>格式：</a:t>
            </a:r>
            <a:endParaRPr lang="en-US" altLang="zh-CN" sz="1600" smtClean="0"/>
          </a:p>
          <a:p>
            <a:r>
              <a:rPr lang="en-US" altLang="zh-CN" sz="1600" smtClean="0"/>
              <a:t>stats [&lt;</a:t>
            </a:r>
            <a:r>
              <a:rPr lang="en-US" altLang="zh-CN" sz="1600" err="1" smtClean="0"/>
              <a:t>args</a:t>
            </a:r>
            <a:r>
              <a:rPr lang="en-US" altLang="zh-CN" sz="1600" smtClean="0"/>
              <a:t>&gt;]\r\n</a:t>
            </a:r>
          </a:p>
          <a:p>
            <a:r>
              <a:rPr lang="en-US" altLang="zh-CN" sz="1600" smtClean="0"/>
              <a:t>STAT &lt;name&gt; &lt;value&gt;\r\n</a:t>
            </a:r>
          </a:p>
          <a:p>
            <a:r>
              <a:rPr lang="en-US" altLang="zh-CN" sz="1600" smtClean="0"/>
              <a:t>END\r\n</a:t>
            </a:r>
            <a:endParaRPr lang="zh-CN" alt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stats</a:t>
            </a:r>
            <a:r>
              <a:rPr lang="zh-CN" altLang="en-US" smtClean="0"/>
              <a:t>统计项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1340764"/>
          <a:ext cx="7704856" cy="532859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363226"/>
                <a:gridCol w="5341630"/>
              </a:tblGrid>
              <a:tr h="252183">
                <a:tc>
                  <a:txBody>
                    <a:bodyPr/>
                    <a:lstStyle/>
                    <a:p>
                      <a:r>
                        <a:rPr lang="zh-CN" altLang="en-US" sz="1300"/>
                        <a:t>名称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描述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/>
                        <a:t>pid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Memcached</a:t>
                      </a:r>
                      <a:r>
                        <a:rPr lang="zh-CN" altLang="en-US" sz="1300"/>
                        <a:t>进程</a:t>
                      </a:r>
                      <a:r>
                        <a:rPr lang="en-US" sz="1300"/>
                        <a:t>ID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/>
                        <a:t>uptime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Memcached</a:t>
                      </a:r>
                      <a:r>
                        <a:rPr lang="zh-CN" altLang="en-US" sz="1300"/>
                        <a:t>运行时间，单位：秒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/>
                        <a:t>time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Memcached</a:t>
                      </a:r>
                      <a:r>
                        <a:rPr lang="zh-CN" altLang="en-US" sz="1300"/>
                        <a:t>当前的</a:t>
                      </a:r>
                      <a:r>
                        <a:rPr lang="en-US" sz="1300"/>
                        <a:t>UNIX</a:t>
                      </a:r>
                      <a:r>
                        <a:rPr lang="zh-CN" altLang="en-US" sz="1300"/>
                        <a:t>时间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/>
                        <a:t>version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Memcached</a:t>
                      </a:r>
                      <a:r>
                        <a:rPr lang="zh-CN" altLang="en-US" sz="1300"/>
                        <a:t>的版本号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rusage_user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该进程累计的用户时间，单位：秒</a:t>
                      </a:r>
                    </a:p>
                  </a:txBody>
                  <a:tcPr marL="31102" marR="31102" marT="20735" marB="207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rusage_system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该进程累计的系统时间，单位：秒</a:t>
                      </a:r>
                    </a:p>
                  </a:txBody>
                  <a:tcPr marL="31102" marR="31102" marT="20735" marB="207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0322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curr_connections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当前连接数量</a:t>
                      </a:r>
                    </a:p>
                  </a:txBody>
                  <a:tcPr marL="31102" marR="31102" marT="20735" marB="20735" anchor="ctr">
                    <a:solidFill>
                      <a:srgbClr val="92D050"/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total_connections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运行以来接受的连接总数</a:t>
                      </a:r>
                    </a:p>
                  </a:txBody>
                  <a:tcPr marL="31102" marR="31102" marT="20735" marB="20735" anchor="ctr">
                    <a:solidFill>
                      <a:srgbClr val="92D050"/>
                    </a:solidFill>
                  </a:tcPr>
                </a:tc>
              </a:tr>
              <a:tr h="276800">
                <a:tc>
                  <a:txBody>
                    <a:bodyPr/>
                    <a:lstStyle/>
                    <a:p>
                      <a:r>
                        <a:rPr lang="en-US" sz="1300"/>
                        <a:t>connection_structures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Memcached</a:t>
                      </a:r>
                      <a:r>
                        <a:rPr lang="zh-CN" altLang="en-US" sz="1300"/>
                        <a:t>分配的连接结构的数量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cmd_get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查询请求总数</a:t>
                      </a:r>
                      <a:endParaRPr lang="zh-CN" altLang="en-US" sz="1300"/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get_hits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查询成功获取数据的总次数</a:t>
                      </a: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get_misses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查询成功未获取到数据的总次数</a:t>
                      </a: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cmd_set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存储（添加</a:t>
                      </a:r>
                      <a:r>
                        <a:rPr lang="en-US" altLang="zh-CN" sz="1300" smtClean="0"/>
                        <a:t>/</a:t>
                      </a:r>
                      <a:r>
                        <a:rPr lang="zh-CN" altLang="en-US" sz="1300" smtClean="0"/>
                        <a:t>更新）请求总数</a:t>
                      </a:r>
                      <a:endParaRPr lang="zh-CN" altLang="en-US" sz="1300"/>
                    </a:p>
                  </a:txBody>
                  <a:tcPr marL="31102" marR="31102" marT="20735" marB="207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bytes</a:t>
                      </a:r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当前存储内容所</a:t>
                      </a:r>
                      <a:r>
                        <a:rPr lang="zh-CN" altLang="en-US" sz="1300" smtClean="0"/>
                        <a:t>占用字节</a:t>
                      </a:r>
                      <a:r>
                        <a:rPr lang="zh-CN" altLang="en-US" sz="1300"/>
                        <a:t>数</a:t>
                      </a:r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bytes_read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Memcached</a:t>
                      </a:r>
                      <a:r>
                        <a:rPr lang="zh-CN" altLang="en-US" sz="1300"/>
                        <a:t>从网络读取到的总字节数</a:t>
                      </a:r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bytes_written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向网络发送的总字节数</a:t>
                      </a:r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limit_maxbytes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在存储时被允许使用的字节总数</a:t>
                      </a:r>
                    </a:p>
                  </a:txBody>
                  <a:tcPr marL="31102" marR="31102" marT="20735" marB="207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curr_items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Memcached</a:t>
                      </a:r>
                      <a:r>
                        <a:rPr lang="zh-CN" altLang="en-US" sz="1300"/>
                        <a:t>当前存储的内容数量</a:t>
                      </a:r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total_items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启动以来存储过的内容总数</a:t>
                      </a:r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smtClean="0">
                          <a:solidFill>
                            <a:srgbClr val="FF0000"/>
                          </a:solidFill>
                        </a:rPr>
                        <a:t>evictions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smtClean="0"/>
                        <a:t>LRU</a:t>
                      </a:r>
                      <a:r>
                        <a:rPr lang="zh-CN" altLang="en-US" sz="1300" smtClean="0"/>
                        <a:t>释放对象数，用来释放内存</a:t>
                      </a:r>
                      <a:endParaRPr lang="zh-CN" altLang="en-US" sz="1300"/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588224" y="2636912"/>
            <a:ext cx="180020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</a:t>
            </a:r>
            <a:r>
              <a:rPr lang="en-US" altLang="zh-CN" sz="1400" smtClean="0"/>
              <a:t>CPU</a:t>
            </a:r>
            <a:r>
              <a:rPr lang="zh-CN" altLang="en-US" sz="1400" smtClean="0"/>
              <a:t>占用是否高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6588224" y="3140968"/>
            <a:ext cx="180020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分析连接数是否太多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6588224" y="3933056"/>
            <a:ext cx="180020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分析命中率是否太低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6588224" y="4941168"/>
            <a:ext cx="1800200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分析字节数流量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6588224" y="5921896"/>
            <a:ext cx="1800200" cy="7474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分析对象数</a:t>
            </a:r>
            <a:r>
              <a:rPr lang="en-US" altLang="zh-CN" sz="1400" smtClean="0"/>
              <a:t>LRU</a:t>
            </a:r>
            <a:r>
              <a:rPr lang="zh-CN" altLang="en-US" sz="1400" smtClean="0"/>
              <a:t>频率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stats settings</a:t>
            </a:r>
            <a:r>
              <a:rPr lang="zh-CN" altLang="en-US" smtClean="0"/>
              <a:t>查看设置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1556792"/>
            <a:ext cx="3672408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stats settings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maxbytes</a:t>
            </a:r>
            <a:r>
              <a:rPr lang="en-US" altLang="zh-CN" sz="1200" smtClean="0"/>
              <a:t> 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maxconns</a:t>
            </a:r>
            <a:r>
              <a:rPr lang="en-US" altLang="zh-CN" sz="1200" smtClean="0"/>
              <a:t> 1024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tcpport</a:t>
            </a:r>
            <a:r>
              <a:rPr lang="en-US" altLang="zh-CN" sz="1200" smtClean="0"/>
              <a:t> 11213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udpport</a:t>
            </a:r>
            <a:r>
              <a:rPr lang="en-US" altLang="zh-CN" sz="1200" smtClean="0"/>
              <a:t> 11211</a:t>
            </a:r>
          </a:p>
          <a:p>
            <a:r>
              <a:rPr lang="en-US" altLang="zh-CN" sz="1200" smtClean="0"/>
              <a:t>STAT inter NULL</a:t>
            </a:r>
          </a:p>
          <a:p>
            <a:r>
              <a:rPr lang="en-US" altLang="zh-CN" sz="1200" smtClean="0"/>
              <a:t>STAT verbosity 0</a:t>
            </a:r>
          </a:p>
          <a:p>
            <a:r>
              <a:rPr lang="en-US" altLang="zh-CN" sz="1200" smtClean="0"/>
              <a:t>STAT oldest 0</a:t>
            </a:r>
          </a:p>
          <a:p>
            <a:r>
              <a:rPr lang="en-US" altLang="zh-CN" sz="1200" smtClean="0"/>
              <a:t>STAT evictions on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domain_socket</a:t>
            </a:r>
            <a:r>
              <a:rPr lang="en-US" altLang="zh-CN" sz="1200" smtClean="0"/>
              <a:t> NULL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umask</a:t>
            </a:r>
            <a:r>
              <a:rPr lang="en-US" altLang="zh-CN" sz="1200" smtClean="0"/>
              <a:t> 700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growth_factor</a:t>
            </a:r>
            <a:r>
              <a:rPr lang="en-US" altLang="zh-CN" sz="1200" smtClean="0"/>
              <a:t> 1.25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chunk_size</a:t>
            </a:r>
            <a:r>
              <a:rPr lang="en-US" altLang="zh-CN" sz="1200" smtClean="0"/>
              <a:t> 48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num_threads</a:t>
            </a:r>
            <a:r>
              <a:rPr lang="en-US" altLang="zh-CN" sz="1200" smtClean="0"/>
              <a:t> 4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stat_key_prefix</a:t>
            </a:r>
            <a:r>
              <a:rPr lang="en-US" altLang="zh-CN" sz="1200" smtClean="0"/>
              <a:t> :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detail_enabled</a:t>
            </a:r>
            <a:r>
              <a:rPr lang="en-US" altLang="zh-CN" sz="1200" smtClean="0"/>
              <a:t> no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reqs_per_event</a:t>
            </a:r>
            <a:r>
              <a:rPr lang="en-US" altLang="zh-CN" sz="1200" smtClean="0"/>
              <a:t> 20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cas_enabled</a:t>
            </a:r>
            <a:r>
              <a:rPr lang="en-US" altLang="zh-CN" sz="1200" smtClean="0"/>
              <a:t> yes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tcp_backlog</a:t>
            </a:r>
            <a:r>
              <a:rPr lang="en-US" altLang="zh-CN" sz="1200" smtClean="0"/>
              <a:t> 1024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binding_protocol</a:t>
            </a:r>
            <a:r>
              <a:rPr lang="en-US" altLang="zh-CN" sz="1200" smtClean="0"/>
              <a:t> auto-negotiate</a:t>
            </a:r>
          </a:p>
          <a:p>
            <a:r>
              <a:rPr lang="en-US" altLang="zh-CN" sz="1200" smtClean="0"/>
              <a:t>STAT </a:t>
            </a:r>
            <a:r>
              <a:rPr lang="en-US" altLang="zh-CN" sz="1200" err="1" smtClean="0"/>
              <a:t>item_size_max</a:t>
            </a:r>
            <a:r>
              <a:rPr lang="en-US" altLang="zh-CN" sz="1200" smtClean="0"/>
              <a:t> 1048576</a:t>
            </a:r>
          </a:p>
          <a:p>
            <a:r>
              <a:rPr lang="en-US" altLang="zh-CN" sz="1200" smtClean="0"/>
              <a:t>END</a:t>
            </a:r>
            <a:endParaRPr lang="zh-CN" altLang="en-US" sz="120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16016" y="1628800"/>
          <a:ext cx="4176464" cy="50436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56184"/>
                <a:gridCol w="2520280"/>
              </a:tblGrid>
              <a:tr h="252183">
                <a:tc>
                  <a:txBody>
                    <a:bodyPr/>
                    <a:lstStyle/>
                    <a:p>
                      <a:r>
                        <a:rPr lang="zh-CN" altLang="en-US" sz="1300" b="0"/>
                        <a:t>名称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/>
                        <a:t>描述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err="1" smtClean="0">
                          <a:solidFill>
                            <a:srgbClr val="FF0000"/>
                          </a:solidFill>
                        </a:rPr>
                        <a:t>maxbytes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最大字节数限制，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无限制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err="1" smtClean="0">
                          <a:solidFill>
                            <a:srgbClr val="FF0000"/>
                          </a:solidFill>
                        </a:rPr>
                        <a:t>maxconns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允许最大连接数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err="1" smtClean="0">
                          <a:solidFill>
                            <a:srgbClr val="FF0000"/>
                          </a:solidFill>
                        </a:rPr>
                        <a:t>tcpport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TCP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端口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err="1" smtClean="0">
                          <a:solidFill>
                            <a:srgbClr val="FF0000"/>
                          </a:solidFill>
                        </a:rPr>
                        <a:t>udpport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UDP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端口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inter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verbosity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/>
                        <a:t>日志</a:t>
                      </a:r>
                      <a:r>
                        <a:rPr lang="en-US" altLang="zh-CN" sz="1300" b="0" smtClean="0"/>
                        <a:t>0=none,1=som,2=lots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oldest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/>
                        <a:t>最老对象过期时间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evictions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on/off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，是否禁用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LRU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domain_socket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socket</a:t>
                      </a:r>
                      <a:r>
                        <a:rPr lang="zh-CN" altLang="en-US" sz="1300" b="0" smtClean="0"/>
                        <a:t>的</a:t>
                      </a:r>
                      <a:r>
                        <a:rPr lang="en-US" altLang="zh-CN" sz="1300" b="0" smtClean="0"/>
                        <a:t>domain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umask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smtClean="0"/>
                        <a:t>创建</a:t>
                      </a:r>
                      <a:r>
                        <a:rPr lang="en-US" altLang="zh-CN" sz="1300" b="0" smtClean="0"/>
                        <a:t>Socket</a:t>
                      </a:r>
                      <a:r>
                        <a:rPr lang="zh-CN" altLang="en-US" sz="1300" b="0" smtClean="0"/>
                        <a:t>时的</a:t>
                      </a:r>
                      <a:r>
                        <a:rPr lang="en-US" altLang="zh-CN" sz="1300" b="0" smtClean="0"/>
                        <a:t>umask</a:t>
                      </a:r>
                      <a:endParaRPr lang="zh-CN" altLang="en-US" sz="1300" b="0" smtClean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growth_factor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增长因子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chunk_size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key+value+flags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大小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num_threads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线程数，可以通过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-t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设置，默认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stat_key_prefix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stats</a:t>
                      </a:r>
                      <a:r>
                        <a:rPr lang="zh-CN" altLang="en-US" sz="1300" b="0" smtClean="0"/>
                        <a:t>分隔符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detail_enabled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yes/no</a:t>
                      </a:r>
                      <a:r>
                        <a:rPr lang="zh-CN" altLang="en-US" sz="1300" b="0" smtClean="0"/>
                        <a:t>，显示</a:t>
                      </a:r>
                      <a:r>
                        <a:rPr lang="en-US" altLang="zh-CN" sz="1300" b="0" smtClean="0"/>
                        <a:t>stats</a:t>
                      </a:r>
                      <a:r>
                        <a:rPr lang="zh-CN" altLang="en-US" sz="1300" b="0" smtClean="0"/>
                        <a:t>细节信息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reqs_per_event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/>
                        <a:t>最大</a:t>
                      </a:r>
                      <a:r>
                        <a:rPr lang="en-US" altLang="zh-CN" sz="1300" b="0" smtClean="0"/>
                        <a:t>IO</a:t>
                      </a:r>
                      <a:r>
                        <a:rPr lang="zh-CN" altLang="en-US" sz="1300" b="0" smtClean="0"/>
                        <a:t>吞吐量</a:t>
                      </a:r>
                      <a:r>
                        <a:rPr lang="en-US" altLang="zh-CN" sz="1300" b="0" smtClean="0"/>
                        <a:t>(</a:t>
                      </a:r>
                      <a:r>
                        <a:rPr lang="zh-CN" altLang="en-US" sz="1300" b="0" smtClean="0"/>
                        <a:t>每</a:t>
                      </a:r>
                      <a:r>
                        <a:rPr lang="en-US" altLang="zh-CN" sz="1300" b="0" smtClean="0"/>
                        <a:t>event)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cas_enabled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yes/no</a:t>
                      </a:r>
                      <a:r>
                        <a:rPr lang="zh-CN" altLang="en-US" sz="1300" b="0" smtClean="0"/>
                        <a:t>，是否启用</a:t>
                      </a:r>
                      <a:r>
                        <a:rPr lang="en-US" altLang="zh-CN" sz="1300" b="0" smtClean="0"/>
                        <a:t>CAS</a:t>
                      </a:r>
                      <a:r>
                        <a:rPr lang="zh-CN" altLang="en-US" sz="1300" b="0" smtClean="0"/>
                        <a:t>，</a:t>
                      </a:r>
                      <a:r>
                        <a:rPr lang="en-US" altLang="zh-CN" sz="1300" b="0" smtClean="0"/>
                        <a:t>-C</a:t>
                      </a:r>
                      <a:r>
                        <a:rPr lang="zh-CN" altLang="en-US" sz="1300" b="0" smtClean="0"/>
                        <a:t>禁用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tcp_backlog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TCP</a:t>
                      </a:r>
                      <a:r>
                        <a:rPr lang="zh-CN" altLang="en-US" sz="1300" b="0" smtClean="0"/>
                        <a:t>监控日志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auth_enabled_sasl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yes/no</a:t>
                      </a:r>
                      <a:r>
                        <a:rPr lang="zh-CN" altLang="en-US" sz="1300" b="0" smtClean="0"/>
                        <a:t>，是否启用</a:t>
                      </a:r>
                      <a:r>
                        <a:rPr lang="en-US" altLang="zh-CN" sz="1300" b="0" smtClean="0"/>
                        <a:t>SASL</a:t>
                      </a:r>
                      <a:r>
                        <a:rPr lang="zh-CN" altLang="en-US" sz="1300" b="0" smtClean="0"/>
                        <a:t>验证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stats items</a:t>
            </a:r>
            <a:r>
              <a:rPr lang="zh-CN" altLang="en-US" smtClean="0"/>
              <a:t>数据项统计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1556792"/>
            <a:ext cx="3672408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stats items</a:t>
            </a:r>
          </a:p>
          <a:p>
            <a:r>
              <a:rPr lang="en-US" altLang="zh-CN" sz="1200" smtClean="0"/>
              <a:t>STAT items:1:number 10922</a:t>
            </a:r>
          </a:p>
          <a:p>
            <a:r>
              <a:rPr lang="en-US" altLang="zh-CN" sz="1200" smtClean="0"/>
              <a:t>STAT items:1:age 350988</a:t>
            </a:r>
          </a:p>
          <a:p>
            <a:r>
              <a:rPr lang="en-US" altLang="zh-CN" sz="1200" smtClean="0"/>
              <a:t>STAT items:1:evicted 3829</a:t>
            </a:r>
          </a:p>
          <a:p>
            <a:r>
              <a:rPr lang="en-US" altLang="zh-CN" sz="1200" smtClean="0"/>
              <a:t>STAT items:1:evicted_nonzero 0</a:t>
            </a:r>
          </a:p>
          <a:p>
            <a:r>
              <a:rPr lang="en-US" altLang="zh-CN" sz="1200" smtClean="0"/>
              <a:t>STAT items:1:evicted_time 690209</a:t>
            </a:r>
          </a:p>
          <a:p>
            <a:r>
              <a:rPr lang="en-US" altLang="zh-CN" sz="1200" smtClean="0"/>
              <a:t>STAT items:1:outofmemory 0</a:t>
            </a:r>
          </a:p>
          <a:p>
            <a:r>
              <a:rPr lang="en-US" altLang="zh-CN" sz="1200" smtClean="0"/>
              <a:t>STAT items:1:tailrepairs 0</a:t>
            </a:r>
          </a:p>
          <a:p>
            <a:r>
              <a:rPr lang="en-US" altLang="zh-CN" sz="1200" smtClean="0"/>
              <a:t>STAT items:2:number 375734</a:t>
            </a:r>
          </a:p>
          <a:p>
            <a:r>
              <a:rPr lang="en-US" altLang="zh-CN" sz="1200" smtClean="0"/>
              <a:t>STAT items:2:age 898762</a:t>
            </a:r>
          </a:p>
          <a:p>
            <a:r>
              <a:rPr lang="en-US" altLang="zh-CN" sz="1200" smtClean="0"/>
              <a:t>STAT items:2:evicted 2661399</a:t>
            </a:r>
          </a:p>
          <a:p>
            <a:r>
              <a:rPr lang="en-US" altLang="zh-CN" sz="1200" smtClean="0"/>
              <a:t>STAT items:2:evicted_nonzero 0</a:t>
            </a:r>
          </a:p>
          <a:p>
            <a:r>
              <a:rPr lang="en-US" altLang="zh-CN" sz="1200" smtClean="0"/>
              <a:t>STAT items:2:evicted_time 142500</a:t>
            </a:r>
          </a:p>
          <a:p>
            <a:r>
              <a:rPr lang="en-US" altLang="zh-CN" sz="1200" smtClean="0"/>
              <a:t>STAT items:2:outofmemory 0</a:t>
            </a:r>
          </a:p>
          <a:p>
            <a:r>
              <a:rPr lang="en-US" altLang="zh-CN" sz="1200" smtClean="0"/>
              <a:t>STAT items:2:tailrepairs 0</a:t>
            </a:r>
          </a:p>
          <a:p>
            <a:r>
              <a:rPr lang="en-US" altLang="zh-CN" sz="1200" smtClean="0"/>
              <a:t>...</a:t>
            </a:r>
          </a:p>
          <a:p>
            <a:r>
              <a:rPr lang="en-US" altLang="zh-CN" sz="1200" smtClean="0"/>
              <a:t>STAT items:40:number 14</a:t>
            </a:r>
          </a:p>
          <a:p>
            <a:r>
              <a:rPr lang="en-US" altLang="zh-CN" sz="1200" smtClean="0"/>
              <a:t>STAT items:40:age 977359</a:t>
            </a:r>
          </a:p>
          <a:p>
            <a:r>
              <a:rPr lang="en-US" altLang="zh-CN" sz="1200" smtClean="0"/>
              <a:t>STAT items:40:evicted 25</a:t>
            </a:r>
          </a:p>
          <a:p>
            <a:r>
              <a:rPr lang="en-US" altLang="zh-CN" sz="1200" smtClean="0"/>
              <a:t>STAT items:40:evicted_nonzero 0</a:t>
            </a:r>
          </a:p>
          <a:p>
            <a:r>
              <a:rPr lang="en-US" altLang="zh-CN" sz="1200" smtClean="0"/>
              <a:t>STAT items:40:evicted_time 60653</a:t>
            </a:r>
          </a:p>
          <a:p>
            <a:r>
              <a:rPr lang="en-US" altLang="zh-CN" sz="1200" smtClean="0"/>
              <a:t>STAT items:40:outofmemory 0</a:t>
            </a:r>
          </a:p>
          <a:p>
            <a:r>
              <a:rPr lang="en-US" altLang="zh-CN" sz="1200" smtClean="0"/>
              <a:t>STAT items:40:tailrepairs 0</a:t>
            </a:r>
          </a:p>
          <a:p>
            <a:r>
              <a:rPr lang="en-US" altLang="zh-CN" sz="1200" smtClean="0"/>
              <a:t>END</a:t>
            </a:r>
            <a:endParaRPr lang="zh-CN" altLang="en-US" sz="12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16016" y="1628800"/>
          <a:ext cx="4176464" cy="226964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12168"/>
                <a:gridCol w="2664296"/>
              </a:tblGrid>
              <a:tr h="252183">
                <a:tc>
                  <a:txBody>
                    <a:bodyPr/>
                    <a:lstStyle/>
                    <a:p>
                      <a:r>
                        <a:rPr lang="zh-CN" altLang="en-US" sz="1300"/>
                        <a:t>名称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描述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>
                          <a:solidFill>
                            <a:srgbClr val="FF0000"/>
                          </a:solidFill>
                        </a:rPr>
                        <a:t>该</a:t>
                      </a:r>
                      <a:r>
                        <a:rPr lang="en-US" altLang="zh-CN" sz="1300" smtClean="0">
                          <a:solidFill>
                            <a:srgbClr val="FF0000"/>
                          </a:solidFill>
                        </a:rPr>
                        <a:t>slab</a:t>
                      </a:r>
                      <a:r>
                        <a:rPr lang="zh-CN" altLang="en-US" sz="1300" smtClean="0">
                          <a:solidFill>
                            <a:srgbClr val="FF0000"/>
                          </a:solidFill>
                        </a:rPr>
                        <a:t>中对象数，不包含过期对象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smtClean="0"/>
                        <a:t>age</a:t>
                      </a:r>
                      <a:endParaRPr lang="en-US" sz="130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smtClean="0"/>
                        <a:t>LRU</a:t>
                      </a:r>
                      <a:r>
                        <a:rPr lang="zh-CN" altLang="en-US" sz="1300" smtClean="0"/>
                        <a:t>队列中最老对象的过期时间</a:t>
                      </a:r>
                      <a:endParaRPr lang="zh-CN" altLang="en-US" sz="130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smtClean="0"/>
                        <a:t>evicted</a:t>
                      </a:r>
                      <a:endParaRPr lang="en-US" sz="130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smtClean="0"/>
                        <a:t>LRU</a:t>
                      </a:r>
                      <a:r>
                        <a:rPr lang="zh-CN" altLang="en-US" sz="1300" smtClean="0"/>
                        <a:t>释放对象数</a:t>
                      </a:r>
                      <a:endParaRPr lang="zh-CN" altLang="en-US" sz="130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smtClean="0"/>
                        <a:t>evicted_nonzero</a:t>
                      </a:r>
                      <a:endParaRPr lang="en-US" sz="130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设置了非</a:t>
                      </a:r>
                      <a:r>
                        <a:rPr lang="en-US" altLang="zh-CN" sz="1300" smtClean="0"/>
                        <a:t>0</a:t>
                      </a:r>
                      <a:r>
                        <a:rPr lang="zh-CN" altLang="en-US" sz="1300" smtClean="0"/>
                        <a:t>时间的</a:t>
                      </a:r>
                      <a:r>
                        <a:rPr lang="en-US" altLang="zh-CN" sz="1300" smtClean="0"/>
                        <a:t>LRU</a:t>
                      </a:r>
                      <a:r>
                        <a:rPr lang="zh-CN" altLang="en-US" sz="1300" smtClean="0"/>
                        <a:t>释放对象数</a:t>
                      </a:r>
                      <a:endParaRPr lang="zh-CN" altLang="en-US" sz="130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smtClean="0">
                          <a:solidFill>
                            <a:srgbClr val="FF0000"/>
                          </a:solidFill>
                        </a:rPr>
                        <a:t>evicted_time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>
                          <a:solidFill>
                            <a:srgbClr val="FF0000"/>
                          </a:solidFill>
                        </a:rPr>
                        <a:t>最后一次</a:t>
                      </a:r>
                      <a:r>
                        <a:rPr lang="en-US" altLang="zh-CN" sz="1300" smtClean="0">
                          <a:solidFill>
                            <a:srgbClr val="FF0000"/>
                          </a:solidFill>
                        </a:rPr>
                        <a:t>LRU</a:t>
                      </a:r>
                      <a:r>
                        <a:rPr lang="zh-CN" altLang="en-US" sz="1300" smtClean="0">
                          <a:solidFill>
                            <a:srgbClr val="FF0000"/>
                          </a:solidFill>
                        </a:rPr>
                        <a:t>秒数，监控频率</a:t>
                      </a:r>
                      <a:endParaRPr lang="zh-CN" alt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smtClean="0"/>
                        <a:t>outofmemory</a:t>
                      </a:r>
                      <a:endParaRPr lang="en-US" sz="130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不能存储对象次数，使用</a:t>
                      </a:r>
                      <a:r>
                        <a:rPr lang="en-US" altLang="zh-CN" sz="1300" smtClean="0"/>
                        <a:t>-M</a:t>
                      </a:r>
                      <a:r>
                        <a:rPr lang="zh-CN" altLang="en-US" sz="1300" smtClean="0"/>
                        <a:t>会报错</a:t>
                      </a:r>
                      <a:endParaRPr lang="zh-CN" altLang="en-US" sz="130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smtClean="0"/>
                        <a:t>tailrepairs</a:t>
                      </a:r>
                      <a:endParaRPr lang="en-US" sz="130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修复</a:t>
                      </a:r>
                      <a:r>
                        <a:rPr lang="en-US" altLang="zh-CN" sz="1300" smtClean="0"/>
                        <a:t>slabs</a:t>
                      </a:r>
                      <a:r>
                        <a:rPr lang="zh-CN" altLang="en-US" sz="1300" smtClean="0"/>
                        <a:t>次数</a:t>
                      </a:r>
                      <a:endParaRPr lang="zh-CN" altLang="en-US" sz="130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smtClean="0"/>
                        <a:t>reclaimed</a:t>
                      </a:r>
                      <a:endParaRPr lang="en-US" sz="130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使用过期对象空间存储对象次数</a:t>
                      </a:r>
                      <a:endParaRPr lang="zh-CN" altLang="en-US" sz="1300"/>
                    </a:p>
                  </a:txBody>
                  <a:tcPr marL="31102" marR="31102" marT="20735" marB="20735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stats sizes</a:t>
            </a:r>
            <a:r>
              <a:rPr lang="zh-CN" altLang="en-US" smtClean="0"/>
              <a:t>对象数量统计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1556792"/>
            <a:ext cx="3672408" cy="2123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stats sizes</a:t>
            </a:r>
          </a:p>
          <a:p>
            <a:r>
              <a:rPr lang="en-US" altLang="zh-CN" sz="1200" smtClean="0"/>
              <a:t>STAT 96 10922</a:t>
            </a:r>
          </a:p>
          <a:p>
            <a:r>
              <a:rPr lang="en-US" altLang="zh-CN" sz="1200" smtClean="0"/>
              <a:t>STAT 128 375734</a:t>
            </a:r>
          </a:p>
          <a:p>
            <a:r>
              <a:rPr lang="en-US" altLang="zh-CN" sz="1200" smtClean="0"/>
              <a:t>STAT 160 200416</a:t>
            </a:r>
          </a:p>
          <a:p>
            <a:r>
              <a:rPr lang="en-US" altLang="zh-CN" sz="1200" smtClean="0"/>
              <a:t>STAT 192 816311</a:t>
            </a:r>
          </a:p>
          <a:p>
            <a:r>
              <a:rPr lang="en-US" altLang="zh-CN" sz="1200" smtClean="0"/>
              <a:t>STAT 224 8685</a:t>
            </a:r>
          </a:p>
          <a:p>
            <a:r>
              <a:rPr lang="en-US" altLang="zh-CN" sz="1200" smtClean="0"/>
              <a:t>STAT 256 3321</a:t>
            </a:r>
          </a:p>
          <a:p>
            <a:r>
              <a:rPr lang="en-US" altLang="zh-CN" sz="1200" smtClean="0"/>
              <a:t>STAT 288 3549</a:t>
            </a:r>
          </a:p>
          <a:p>
            <a:r>
              <a:rPr lang="en-US" altLang="zh-CN" sz="1200" smtClean="0"/>
              <a:t>STAT 320 826</a:t>
            </a:r>
          </a:p>
          <a:p>
            <a:r>
              <a:rPr lang="en-US" altLang="zh-CN" sz="1200" smtClean="0"/>
              <a:t>STAT 352 427</a:t>
            </a:r>
            <a:br>
              <a:rPr lang="en-US" altLang="zh-CN" sz="1200" smtClean="0"/>
            </a:br>
            <a:r>
              <a:rPr lang="en-US" altLang="zh-CN" sz="1200" smtClean="0"/>
              <a:t>END</a:t>
            </a:r>
            <a:endParaRPr lang="zh-CN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4860032" y="1556792"/>
            <a:ext cx="324036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400" smtClean="0"/>
              <a:t>格式：</a:t>
            </a:r>
            <a:r>
              <a:rPr lang="en-US" altLang="zh-CN" sz="1400" smtClean="0"/>
              <a:t>STAT &lt;size&gt; &lt;count&gt;</a:t>
            </a:r>
          </a:p>
          <a:p>
            <a:endParaRPr lang="en-US" altLang="zh-CN" sz="1400" smtClean="0"/>
          </a:p>
          <a:p>
            <a:r>
              <a:rPr lang="zh-CN" altLang="en-US" sz="1400" smtClean="0"/>
              <a:t>注意：会锁定服务，暂停处理请求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stats slabs</a:t>
            </a:r>
            <a:r>
              <a:rPr lang="zh-CN" altLang="en-US" smtClean="0"/>
              <a:t>区块统计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1556792"/>
            <a:ext cx="3672408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0000"/>
                </a:solidFill>
              </a:rPr>
              <a:t>stats slabs</a:t>
            </a:r>
          </a:p>
          <a:p>
            <a:r>
              <a:rPr lang="en-US" altLang="zh-CN" sz="1200" smtClean="0"/>
              <a:t>STAT 1:chunk_size 96</a:t>
            </a:r>
          </a:p>
          <a:p>
            <a:r>
              <a:rPr lang="en-US" altLang="zh-CN" sz="1200" smtClean="0"/>
              <a:t>STAT 1:chunks_per_page 10922</a:t>
            </a:r>
          </a:p>
          <a:p>
            <a:r>
              <a:rPr lang="en-US" altLang="zh-CN" sz="1200" smtClean="0"/>
              <a:t>...</a:t>
            </a:r>
          </a:p>
          <a:p>
            <a:r>
              <a:rPr lang="en-US" altLang="zh-CN" sz="1200" smtClean="0"/>
              <a:t>STAT 40:chunk_size 1048576</a:t>
            </a:r>
          </a:p>
          <a:p>
            <a:r>
              <a:rPr lang="en-US" altLang="zh-CN" sz="1200" smtClean="0"/>
              <a:t>STAT 40:chunks_per_page 1</a:t>
            </a:r>
          </a:p>
          <a:p>
            <a:r>
              <a:rPr lang="en-US" altLang="zh-CN" sz="1200" smtClean="0"/>
              <a:t>STAT 40:total_pages 15</a:t>
            </a:r>
          </a:p>
          <a:p>
            <a:r>
              <a:rPr lang="en-US" altLang="zh-CN" sz="1200" smtClean="0"/>
              <a:t>STAT 40:total_chunks 15</a:t>
            </a:r>
          </a:p>
          <a:p>
            <a:r>
              <a:rPr lang="en-US" altLang="zh-CN" sz="1200" smtClean="0"/>
              <a:t>STAT 40:used_chunks 14</a:t>
            </a:r>
          </a:p>
          <a:p>
            <a:r>
              <a:rPr lang="en-US" altLang="zh-CN" sz="1200" smtClean="0"/>
              <a:t>STAT 40:free_chunks 1</a:t>
            </a:r>
          </a:p>
          <a:p>
            <a:r>
              <a:rPr lang="en-US" altLang="zh-CN" sz="1200" smtClean="0"/>
              <a:t>STAT 40:free_chunks_end 0</a:t>
            </a:r>
          </a:p>
          <a:p>
            <a:r>
              <a:rPr lang="en-US" altLang="zh-CN" sz="1200" smtClean="0"/>
              <a:t>STAT 40:mem_requested 9348752</a:t>
            </a:r>
          </a:p>
          <a:p>
            <a:r>
              <a:rPr lang="en-US" altLang="zh-CN" sz="1200" smtClean="0"/>
              <a:t>STAT 40:get_hits 9593</a:t>
            </a:r>
          </a:p>
          <a:p>
            <a:r>
              <a:rPr lang="en-US" altLang="zh-CN" sz="1200" smtClean="0"/>
              <a:t>STAT 40:cmd_set 4828</a:t>
            </a:r>
          </a:p>
          <a:p>
            <a:r>
              <a:rPr lang="en-US" altLang="zh-CN" sz="1200" smtClean="0"/>
              <a:t>STAT 40:delete_hits 40</a:t>
            </a:r>
          </a:p>
          <a:p>
            <a:r>
              <a:rPr lang="en-US" altLang="zh-CN" sz="1200" smtClean="0"/>
              <a:t>STAT 40:incr_hits 0</a:t>
            </a:r>
          </a:p>
          <a:p>
            <a:r>
              <a:rPr lang="en-US" altLang="zh-CN" sz="1200" smtClean="0"/>
              <a:t>STAT 40:decr_hits 0</a:t>
            </a:r>
          </a:p>
          <a:p>
            <a:r>
              <a:rPr lang="en-US" altLang="zh-CN" sz="1200" smtClean="0"/>
              <a:t>STAT 40:cas_hits 0</a:t>
            </a:r>
          </a:p>
          <a:p>
            <a:r>
              <a:rPr lang="en-US" altLang="zh-CN" sz="1200" smtClean="0"/>
              <a:t>STAT 40:cas_badval 0</a:t>
            </a:r>
          </a:p>
          <a:p>
            <a:r>
              <a:rPr lang="en-US" altLang="zh-CN" sz="1200" smtClean="0"/>
              <a:t>STAT active_slabs 40</a:t>
            </a:r>
          </a:p>
          <a:p>
            <a:r>
              <a:rPr lang="en-US" altLang="zh-CN" sz="1200" smtClean="0"/>
              <a:t>STAT total_malloced 4294496616</a:t>
            </a:r>
          </a:p>
          <a:p>
            <a:r>
              <a:rPr lang="en-US" altLang="zh-CN" sz="1200" smtClean="0"/>
              <a:t>END</a:t>
            </a:r>
            <a:endParaRPr lang="zh-CN" altLang="en-US" sz="120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16016" y="1628800"/>
          <a:ext cx="4176464" cy="453929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56184"/>
                <a:gridCol w="2520280"/>
              </a:tblGrid>
              <a:tr h="252183">
                <a:tc>
                  <a:txBody>
                    <a:bodyPr/>
                    <a:lstStyle/>
                    <a:p>
                      <a:r>
                        <a:rPr lang="zh-CN" altLang="en-US" sz="1300" b="0"/>
                        <a:t>名称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/>
                        <a:t>描述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chunk_size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chunk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大小，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byte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chunks_per_page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每个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的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chunk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数量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total_pages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数量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total_chunks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chunk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数量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*page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数量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chemeClr val="tx1"/>
                          </a:solidFill>
                        </a:rPr>
                        <a:t>get_hits</a:t>
                      </a: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zh-CN" altLang="en-US" sz="1300" b="0" smtClean="0">
                          <a:solidFill>
                            <a:schemeClr val="tx1"/>
                          </a:solidFill>
                        </a:rPr>
                        <a:t>命中数</a:t>
                      </a:r>
                      <a:endParaRPr lang="zh-CN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chemeClr val="tx1"/>
                          </a:solidFill>
                        </a:rPr>
                        <a:t>cmd_set</a:t>
                      </a: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300" b="0" smtClean="0">
                          <a:solidFill>
                            <a:schemeClr val="tx1"/>
                          </a:solidFill>
                        </a:rPr>
                        <a:t>数</a:t>
                      </a:r>
                      <a:endParaRPr lang="zh-CN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chemeClr val="tx1"/>
                          </a:solidFill>
                        </a:rPr>
                        <a:t>delete_hits</a:t>
                      </a: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chemeClr val="tx1"/>
                          </a:solidFill>
                        </a:rPr>
                        <a:t>delete</a:t>
                      </a:r>
                      <a:r>
                        <a:rPr lang="zh-CN" altLang="en-US" sz="1300" b="0" smtClean="0">
                          <a:solidFill>
                            <a:schemeClr val="tx1"/>
                          </a:solidFill>
                        </a:rPr>
                        <a:t>命中数</a:t>
                      </a:r>
                      <a:endParaRPr lang="zh-CN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chemeClr val="tx1"/>
                          </a:solidFill>
                        </a:rPr>
                        <a:t>incr_hits</a:t>
                      </a: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chemeClr val="tx1"/>
                          </a:solidFill>
                        </a:rPr>
                        <a:t>incr</a:t>
                      </a:r>
                      <a:r>
                        <a:rPr lang="zh-CN" altLang="en-US" sz="1300" b="0" smtClean="0">
                          <a:solidFill>
                            <a:schemeClr val="tx1"/>
                          </a:solidFill>
                        </a:rPr>
                        <a:t>命中数</a:t>
                      </a:r>
                      <a:endParaRPr lang="zh-CN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chemeClr val="tx1"/>
                          </a:solidFill>
                        </a:rPr>
                        <a:t>decr_hits</a:t>
                      </a: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chemeClr val="tx1"/>
                          </a:solidFill>
                        </a:rPr>
                        <a:t>decr</a:t>
                      </a:r>
                      <a:r>
                        <a:rPr lang="zh-CN" altLang="en-US" sz="1300" b="0" smtClean="0">
                          <a:solidFill>
                            <a:schemeClr val="tx1"/>
                          </a:solidFill>
                        </a:rPr>
                        <a:t>命中数</a:t>
                      </a:r>
                      <a:endParaRPr lang="zh-CN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chemeClr val="tx1"/>
                          </a:solidFill>
                        </a:rPr>
                        <a:t>cas_hits</a:t>
                      </a: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smtClean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zh-CN" altLang="en-US" sz="1300" b="0" smtClean="0">
                          <a:solidFill>
                            <a:schemeClr val="tx1"/>
                          </a:solidFill>
                        </a:rPr>
                        <a:t>命中数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chemeClr val="tx1"/>
                          </a:solidFill>
                        </a:rPr>
                        <a:t>cas_badval</a:t>
                      </a:r>
                      <a:endParaRPr 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zh-CN" altLang="en-US" sz="1300" b="0" smtClean="0">
                          <a:solidFill>
                            <a:schemeClr val="tx1"/>
                          </a:solidFill>
                        </a:rPr>
                        <a:t>数据类型错误数</a:t>
                      </a:r>
                      <a:endParaRPr lang="zh-CN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used_chunks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已被分配的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chunk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数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free_chunks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剩余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chunk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数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free_chunks_end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分完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浪费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chunk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数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mem_requested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请求存储的字节数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active_slabs</a:t>
                      </a:r>
                      <a:endParaRPr lang="en-US" sz="1300" 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slab</a:t>
                      </a:r>
                      <a:r>
                        <a:rPr lang="zh-CN" altLang="en-US" sz="1300" b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数量</a:t>
                      </a:r>
                      <a:endParaRPr lang="zh-CN" altLang="en-US" sz="1300" 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total_malloced</a:t>
                      </a:r>
                      <a:endParaRPr lang="en-US" sz="1300" 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总内存数量</a:t>
                      </a:r>
                      <a:endParaRPr lang="zh-CN" altLang="en-US" sz="1300" b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244408" y="1916832"/>
            <a:ext cx="6125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区块数量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8244408" y="2996952"/>
            <a:ext cx="612576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命</a:t>
            </a:r>
            <a:endParaRPr lang="en-US" altLang="zh-CN" sz="1400" smtClean="0"/>
          </a:p>
          <a:p>
            <a:r>
              <a:rPr lang="zh-CN" altLang="en-US" sz="1400" smtClean="0"/>
              <a:t>中</a:t>
            </a:r>
            <a:endParaRPr lang="en-US" altLang="zh-CN" sz="1400" smtClean="0"/>
          </a:p>
          <a:p>
            <a:r>
              <a:rPr lang="zh-CN" altLang="en-US" sz="1400" smtClean="0"/>
              <a:t>率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8244408" y="4725144"/>
            <a:ext cx="6125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分析占用情况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899592" y="629015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/>
              <a:t>被浪费内存数</a:t>
            </a:r>
            <a:r>
              <a:rPr lang="en-US" altLang="zh-CN" sz="1400" smtClean="0"/>
              <a:t>=(total_chunks * chunk_size) - mem_requested</a:t>
            </a:r>
          </a:p>
          <a:p>
            <a:r>
              <a:rPr lang="zh-CN" altLang="en-US" sz="1400" smtClean="0"/>
              <a:t>如果太大，需要调整</a:t>
            </a:r>
            <a:r>
              <a:rPr lang="en-US" altLang="zh-CN" sz="1400" smtClean="0"/>
              <a:t>factor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其他命令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/>
              <a:t>version</a:t>
            </a:r>
          </a:p>
          <a:p>
            <a:r>
              <a:rPr lang="en-US" altLang="zh-CN" sz="2000" smtClean="0"/>
              <a:t>flush_all</a:t>
            </a:r>
          </a:p>
          <a:p>
            <a:r>
              <a:rPr lang="en-US" altLang="zh-CN" sz="2000" smtClean="0"/>
              <a:t>quit</a:t>
            </a:r>
          </a:p>
          <a:p>
            <a:r>
              <a:rPr lang="en-US" altLang="zh-CN" sz="2000" smtClean="0"/>
              <a:t>echo/nc</a:t>
            </a:r>
            <a:r>
              <a:rPr lang="zh-CN" altLang="en-US" sz="2000" smtClean="0"/>
              <a:t>快捷方式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3419872" y="1628800"/>
            <a:ext cx="5400600" cy="4185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400" smtClean="0"/>
              <a:t>[@10_10_82_80 ~]# telnet localhost 11211</a:t>
            </a:r>
          </a:p>
          <a:p>
            <a:r>
              <a:rPr lang="en-US" altLang="zh-CN" sz="1400" smtClean="0"/>
              <a:t>Trying 127.0.0.1...</a:t>
            </a:r>
          </a:p>
          <a:p>
            <a:r>
              <a:rPr lang="en-US" altLang="zh-CN" sz="1400" smtClean="0"/>
              <a:t>Connected to localhost.localdomain (127.0.0.1).</a:t>
            </a:r>
          </a:p>
          <a:p>
            <a:r>
              <a:rPr lang="en-US" altLang="zh-CN" sz="1400" smtClean="0"/>
              <a:t>Escape character is '^]'.</a:t>
            </a:r>
          </a:p>
          <a:p>
            <a:r>
              <a:rPr lang="en-US" altLang="zh-CN" sz="1400" smtClean="0">
                <a:solidFill>
                  <a:srgbClr val="FF0000"/>
                </a:solidFill>
              </a:rPr>
              <a:t>version</a:t>
            </a:r>
          </a:p>
          <a:p>
            <a:r>
              <a:rPr lang="en-US" altLang="zh-CN" sz="1400" smtClean="0"/>
              <a:t>VERSION 1.4.5</a:t>
            </a:r>
          </a:p>
          <a:p>
            <a:r>
              <a:rPr lang="en-US" altLang="zh-CN" sz="1400" smtClean="0">
                <a:solidFill>
                  <a:srgbClr val="FF0000"/>
                </a:solidFill>
              </a:rPr>
              <a:t>flush_all</a:t>
            </a:r>
          </a:p>
          <a:p>
            <a:r>
              <a:rPr lang="en-US" altLang="zh-CN" sz="1400" smtClean="0"/>
              <a:t>OK</a:t>
            </a:r>
          </a:p>
          <a:p>
            <a:r>
              <a:rPr lang="en-US" altLang="zh-CN" sz="1400" smtClean="0">
                <a:solidFill>
                  <a:srgbClr val="FF0000"/>
                </a:solidFill>
              </a:rPr>
              <a:t>quit</a:t>
            </a:r>
          </a:p>
          <a:p>
            <a:r>
              <a:rPr lang="en-US" altLang="zh-CN" sz="1400" smtClean="0"/>
              <a:t>Connection closed by foreign host.</a:t>
            </a:r>
          </a:p>
          <a:p>
            <a:r>
              <a:rPr lang="en-US" altLang="zh-CN" sz="1400" smtClean="0"/>
              <a:t>You have new mail in /var/spool/mail/root</a:t>
            </a:r>
          </a:p>
          <a:p>
            <a:endParaRPr lang="en-US" altLang="zh-CN" sz="1400" smtClean="0"/>
          </a:p>
          <a:p>
            <a:r>
              <a:rPr lang="en-US" altLang="zh-CN" sz="1400" smtClean="0"/>
              <a:t>[@10_10_82_80 ~]# </a:t>
            </a:r>
            <a:r>
              <a:rPr lang="en-US" altLang="zh-CN" sz="1400" smtClean="0">
                <a:solidFill>
                  <a:srgbClr val="FF0000"/>
                </a:solidFill>
              </a:rPr>
              <a:t>echo flush_all | nc localhost 11211</a:t>
            </a:r>
          </a:p>
          <a:p>
            <a:r>
              <a:rPr lang="en-US" altLang="zh-CN" sz="1400" smtClean="0"/>
              <a:t>OK</a:t>
            </a:r>
          </a:p>
          <a:p>
            <a:endParaRPr lang="en-US" altLang="zh-CN" sz="1400" smtClean="0"/>
          </a:p>
          <a:p>
            <a:r>
              <a:rPr lang="en-US" altLang="zh-CN" sz="1400" smtClean="0"/>
              <a:t>[@10_10_82_80 ~]# </a:t>
            </a:r>
            <a:r>
              <a:rPr lang="en-US" altLang="zh-CN" sz="1400" smtClean="0">
                <a:solidFill>
                  <a:srgbClr val="FF0000"/>
                </a:solidFill>
              </a:rPr>
              <a:t>echo get liu | nc localhost 11210</a:t>
            </a:r>
          </a:p>
          <a:p>
            <a:r>
              <a:rPr lang="en-US" altLang="zh-CN" sz="1400" smtClean="0"/>
              <a:t>VALUE liu 32 4</a:t>
            </a:r>
          </a:p>
          <a:p>
            <a:r>
              <a:rPr lang="en-US" altLang="zh-CN" sz="1400" smtClean="0"/>
              <a:t>java</a:t>
            </a:r>
          </a:p>
          <a:p>
            <a:r>
              <a:rPr lang="en-US" altLang="zh-CN" sz="1400" smtClean="0"/>
              <a:t>END</a:t>
            </a:r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memcached-tool</a:t>
            </a:r>
            <a:r>
              <a:rPr lang="zh-CN" altLang="en-US" smtClean="0"/>
              <a:t>方便调优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smtClean="0"/>
              <a:t>Perl</a:t>
            </a:r>
            <a:r>
              <a:rPr lang="zh-CN" altLang="en-US" sz="1600" smtClean="0"/>
              <a:t>脚本：</a:t>
            </a:r>
            <a:r>
              <a:rPr lang="en-US" altLang="zh-CN" sz="1600" smtClean="0">
                <a:hlinkClick r:id="rId3"/>
              </a:rPr>
              <a:t>http://code.sixapart.com/svn/memcached/trunk/server/scripts/memcached-tool</a:t>
            </a:r>
            <a:endParaRPr lang="en-US" altLang="zh-CN" sz="160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1600" smtClean="0"/>
              <a:t>10.10.82.80:/opt/test</a:t>
            </a:r>
            <a:r>
              <a:rPr lang="zh-CN" altLang="en-US" sz="1600" smtClean="0"/>
              <a:t>运行：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memcached-tool 192.168.12.195:11210</a:t>
            </a:r>
          </a:p>
          <a:p>
            <a:pPr lvl="1"/>
            <a:r>
              <a:rPr lang="en-US" altLang="zh-CN" sz="1600" smtClean="0"/>
              <a:t>memcached-tool 192.168.12.195:11210 display</a:t>
            </a:r>
          </a:p>
          <a:p>
            <a:pPr lvl="1"/>
            <a:r>
              <a:rPr lang="en-US" altLang="zh-CN" sz="1600" smtClean="0"/>
              <a:t>memcached-tool 192.168.12.195:11210 stats</a:t>
            </a:r>
          </a:p>
          <a:p>
            <a:pPr lvl="1"/>
            <a:r>
              <a:rPr lang="en-US" altLang="zh-CN" sz="1600" smtClean="0"/>
              <a:t>memcached-tool 192.168.12.195:11210 stats items</a:t>
            </a:r>
          </a:p>
          <a:p>
            <a:pPr lvl="1"/>
            <a:r>
              <a:rPr lang="en-US" altLang="zh-CN" sz="1600" smtClean="0"/>
              <a:t>memcached-tool 192.168.12.195:11210 stats slabs</a:t>
            </a:r>
          </a:p>
          <a:p>
            <a:pPr lvl="1"/>
            <a:r>
              <a:rPr lang="en-US" altLang="zh-CN" sz="1600" smtClean="0"/>
              <a:t>memcached-tool 192.168.12.195:11210 dump</a:t>
            </a:r>
          </a:p>
          <a:p>
            <a:pPr lvl="1"/>
            <a:r>
              <a:rPr lang="en-US" altLang="zh-CN" sz="1600" smtClean="0"/>
              <a:t>memcached-tool 192.168.12.195:11210 </a:t>
            </a:r>
            <a:r>
              <a:rPr lang="en-US" altLang="zh-CN" sz="1600" smtClean="0">
                <a:solidFill>
                  <a:srgbClr val="FF0000"/>
                </a:solidFill>
              </a:rPr>
              <a:t>move//</a:t>
            </a:r>
            <a:r>
              <a:rPr lang="zh-CN" altLang="en-US" sz="1600" smtClean="0">
                <a:solidFill>
                  <a:srgbClr val="FF0000"/>
                </a:solidFill>
              </a:rPr>
              <a:t>数据迁移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memcached-tool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2060848"/>
            <a:ext cx="417646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smtClean="0"/>
              <a:t>memcached-tool 192.168.12.195:11213</a:t>
            </a:r>
          </a:p>
          <a:p>
            <a:r>
              <a:rPr lang="en-US" altLang="zh-CN" sz="1200" smtClean="0"/>
              <a:t>  #  Item_Size   Max_age  1MB_pages Count   Full?</a:t>
            </a:r>
          </a:p>
          <a:p>
            <a:r>
              <a:rPr lang="en-US" altLang="zh-CN" sz="1200" smtClean="0"/>
              <a:t>  1      96 B   384295 s       1   	10922     	yes</a:t>
            </a:r>
          </a:p>
          <a:p>
            <a:r>
              <a:rPr lang="en-US" altLang="zh-CN" sz="1200" smtClean="0"/>
              <a:t>  2     120 B   964793 s      43  	375734     	yes</a:t>
            </a:r>
          </a:p>
          <a:p>
            <a:r>
              <a:rPr lang="en-US" altLang="zh-CN" sz="1200" smtClean="0"/>
              <a:t>  3     152 B      196 s         1    	1021      	no</a:t>
            </a:r>
          </a:p>
          <a:p>
            <a:r>
              <a:rPr lang="en-US" altLang="zh-CN" sz="1200" smtClean="0"/>
              <a:t>  4     192 B   962720 s     186 	1015746  	yes</a:t>
            </a:r>
          </a:p>
          <a:p>
            <a:r>
              <a:rPr lang="en-US" altLang="zh-CN" sz="1200" smtClean="0"/>
              <a:t>  5     240 B   954705 s       2    	8734     	yes</a:t>
            </a:r>
          </a:p>
          <a:p>
            <a:r>
              <a:rPr lang="en-US" altLang="zh-CN" sz="1200" smtClean="0"/>
              <a:t>  6     304 B   945823 s       2    	6898     	yes</a:t>
            </a:r>
          </a:p>
          <a:p>
            <a:r>
              <a:rPr lang="en-US" altLang="zh-CN" sz="1200" smtClean="0"/>
              <a:t>  7     384 B   954218 s       9   	24569    	yes</a:t>
            </a:r>
          </a:p>
          <a:p>
            <a:r>
              <a:rPr lang="en-US" altLang="zh-CN" sz="1200" smtClean="0"/>
              <a:t>  8     480 B   980911 s      91  	198744    	yes</a:t>
            </a:r>
          </a:p>
          <a:p>
            <a:r>
              <a:rPr lang="en-US" altLang="zh-CN" sz="1200" smtClean="0"/>
              <a:t>  9     600 B   963930 s     104  	181688     	yes</a:t>
            </a:r>
          </a:p>
          <a:p>
            <a:r>
              <a:rPr lang="en-US" altLang="zh-CN" sz="1200" smtClean="0"/>
              <a:t> 10     752 B   964602 s     274  	381956     	yes</a:t>
            </a:r>
          </a:p>
          <a:p>
            <a:r>
              <a:rPr lang="en-US" altLang="zh-CN" sz="1200" smtClean="0"/>
              <a:t> 11     944 B   963902 s     173  	192030     	yes</a:t>
            </a:r>
          </a:p>
          <a:p>
            <a:r>
              <a:rPr lang="en-US" altLang="zh-CN" sz="1200" smtClean="0"/>
              <a:t> 12     1.2 kB  962169 s      79   	69914     	yes</a:t>
            </a:r>
          </a:p>
          <a:p>
            <a:r>
              <a:rPr lang="en-US" altLang="zh-CN" sz="1200" smtClean="0"/>
              <a:t> 13     1.4 kB  959572 s      67  	47436     	yes</a:t>
            </a:r>
          </a:p>
          <a:p>
            <a:r>
              <a:rPr lang="en-US" altLang="zh-CN" sz="1200" smtClean="0"/>
              <a:t> 14     1.8 kB  957541 s      69   	38916     	yes</a:t>
            </a:r>
          </a:p>
          <a:p>
            <a:r>
              <a:rPr lang="en-US" altLang="zh-CN" sz="1200" smtClean="0"/>
              <a:t> 15     2.3 kB  956767 s      75   	33825     	yes</a:t>
            </a:r>
          </a:p>
          <a:p>
            <a:r>
              <a:rPr lang="en-US" altLang="zh-CN" sz="1200" smtClean="0"/>
              <a:t> 16     2.8 kB  957198 s     105   	37904     	yes</a:t>
            </a:r>
          </a:p>
          <a:p>
            <a:r>
              <a:rPr lang="en-US" altLang="zh-CN" sz="1200" smtClean="0"/>
              <a:t> 17     3.5 kB  957049 s     128   	36864     	yes</a:t>
            </a:r>
          </a:p>
          <a:p>
            <a:r>
              <a:rPr lang="en-US" altLang="zh-CN" sz="1200" smtClean="0"/>
              <a:t> 18     4.4 kB  955935 s     129   	29669     	yes</a:t>
            </a:r>
          </a:p>
          <a:p>
            <a:r>
              <a:rPr lang="en-US" altLang="zh-CN" sz="1200" smtClean="0"/>
              <a:t> 19     5.5 kB  956721 s     111   	20423     	yes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4788024" y="2060848"/>
            <a:ext cx="4104456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smtClean="0"/>
              <a:t> 20     6.9 kB  954862 s     119   	17492     	yes</a:t>
            </a:r>
          </a:p>
          <a:p>
            <a:r>
              <a:rPr lang="en-US" altLang="zh-CN" sz="1200" smtClean="0"/>
              <a:t> 21     8.7 kB  953024 s     157   	18526     	yes</a:t>
            </a:r>
          </a:p>
          <a:p>
            <a:r>
              <a:rPr lang="en-US" altLang="zh-CN" sz="1200" smtClean="0"/>
              <a:t> 22    10.8 kB  953361 s     226   	21243     	yes</a:t>
            </a:r>
          </a:p>
          <a:p>
            <a:r>
              <a:rPr lang="en-US" altLang="zh-CN" sz="1200" smtClean="0"/>
              <a:t> 23    13.6 kB  953301 s     315   	23625     	yes</a:t>
            </a:r>
          </a:p>
          <a:p>
            <a:r>
              <a:rPr lang="en-US" altLang="zh-CN" sz="1200" smtClean="0"/>
              <a:t> 24    16.9 kB  958310 s     356   	21360     	yes</a:t>
            </a:r>
          </a:p>
          <a:p>
            <a:r>
              <a:rPr lang="en-US" altLang="zh-CN" sz="1200" smtClean="0"/>
              <a:t> 25    21.2 kB  961544 s     330   	15839     	yes</a:t>
            </a:r>
          </a:p>
          <a:p>
            <a:r>
              <a:rPr lang="en-US" altLang="zh-CN" sz="1200" smtClean="0"/>
              <a:t> 26    26.5 kB  961128 s     259    	9840       	yes 27    33.1 kB  962389 s     181    	5430       	yes</a:t>
            </a:r>
          </a:p>
          <a:p>
            <a:r>
              <a:rPr lang="en-US" altLang="zh-CN" sz="1200" smtClean="0"/>
              <a:t> 28    41.4 kB  966056 s     141    	3384       	yes</a:t>
            </a:r>
          </a:p>
          <a:p>
            <a:r>
              <a:rPr lang="en-US" altLang="zh-CN" sz="1200" smtClean="0"/>
              <a:t> 29    51.7 kB  966694 s     111    	2109       	yes</a:t>
            </a:r>
          </a:p>
          <a:p>
            <a:r>
              <a:rPr lang="en-US" altLang="zh-CN" sz="1200" smtClean="0"/>
              <a:t> 30    64.7 kB  965340 s      87    	1305       	yes</a:t>
            </a:r>
          </a:p>
          <a:p>
            <a:r>
              <a:rPr lang="en-US" altLang="zh-CN" sz="1200" smtClean="0"/>
              <a:t> 31    80.9 kB  962627 s      65     	779         	yes</a:t>
            </a:r>
          </a:p>
          <a:p>
            <a:r>
              <a:rPr lang="en-US" altLang="zh-CN" sz="1200" smtClean="0"/>
              <a:t> 32   101.1 kB  965821 s      38     	379         	yes</a:t>
            </a:r>
          </a:p>
          <a:p>
            <a:r>
              <a:rPr lang="en-US" altLang="zh-CN" sz="1200" smtClean="0"/>
              <a:t> 33   126.3 kB  949182 s      25     	200         	yes</a:t>
            </a:r>
          </a:p>
          <a:p>
            <a:r>
              <a:rPr lang="en-US" altLang="zh-CN" sz="1200" smtClean="0"/>
              <a:t> 34   157.9 kB  965799 s      18     	107         	yes</a:t>
            </a:r>
          </a:p>
          <a:p>
            <a:r>
              <a:rPr lang="en-US" altLang="zh-CN" sz="1200" smtClean="0"/>
              <a:t> 35   197.4 kB  876687 s      11      54          	yes</a:t>
            </a:r>
          </a:p>
          <a:p>
            <a:r>
              <a:rPr lang="en-US" altLang="zh-CN" sz="1200" smtClean="0"/>
              <a:t> 36   246.8 kB  938290 s       9      	36           	yes</a:t>
            </a:r>
          </a:p>
          <a:p>
            <a:r>
              <a:rPr lang="en-US" altLang="zh-CN" sz="1200" smtClean="0"/>
              <a:t> 37   308.5 kB  837011 s       8      	22     	yes</a:t>
            </a:r>
          </a:p>
          <a:p>
            <a:r>
              <a:rPr lang="en-US" altLang="zh-CN" sz="1200" smtClean="0"/>
              <a:t> 38   385.6 kB  886180 s      14      27     	yes</a:t>
            </a:r>
          </a:p>
          <a:p>
            <a:r>
              <a:rPr lang="en-US" altLang="zh-CN" sz="1200" smtClean="0"/>
              <a:t> 39   482.0 kB  908224 s       6      	10     	yes</a:t>
            </a:r>
          </a:p>
          <a:p>
            <a:r>
              <a:rPr lang="en-US" altLang="zh-CN" sz="1200" smtClean="0"/>
              <a:t> 40   1024.0 kB  990279 s      15    14     	yes</a:t>
            </a:r>
            <a:endParaRPr lang="zh-CN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r>
              <a:rPr lang="zh-CN" altLang="en-US" smtClean="0"/>
              <a:t>协议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何时使用</a:t>
            </a:r>
            <a:r>
              <a:rPr lang="en-US" altLang="zh-CN" sz="2000" smtClean="0"/>
              <a:t>UDP</a:t>
            </a:r>
            <a:r>
              <a:rPr lang="zh-CN" altLang="en-US" sz="2000" smtClean="0"/>
              <a:t>？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TCP</a:t>
            </a:r>
            <a:r>
              <a:rPr lang="zh-CN" altLang="en-US" sz="2000" smtClean="0"/>
              <a:t>连接客户端过多时选用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允许少量的操作失败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如</a:t>
            </a:r>
            <a:r>
              <a:rPr lang="en-US" altLang="zh-CN" sz="2000" smtClean="0"/>
              <a:t>get</a:t>
            </a:r>
            <a:r>
              <a:rPr lang="zh-CN" altLang="en-US" sz="2000" smtClean="0"/>
              <a:t>有少量丢失，可以当做没被</a:t>
            </a:r>
            <a:r>
              <a:rPr lang="en-US" altLang="zh-CN" sz="2000" smtClean="0"/>
              <a:t>cache</a:t>
            </a:r>
            <a:r>
              <a:rPr lang="zh-CN" altLang="en-US" sz="2000" smtClean="0"/>
              <a:t>处理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 sz="2000" smtClean="0"/>
              <a:t>frame header: 8byte + tcppacket</a:t>
            </a:r>
          </a:p>
          <a:p>
            <a:pPr lvl="1"/>
            <a:r>
              <a:rPr lang="en-US" altLang="zh-CN" sz="2000" smtClean="0"/>
              <a:t>0-1 Request ID</a:t>
            </a:r>
          </a:p>
          <a:p>
            <a:pPr lvl="1"/>
            <a:r>
              <a:rPr lang="en-US" altLang="zh-CN" sz="2000" smtClean="0"/>
              <a:t>2-3 Sequence number</a:t>
            </a:r>
          </a:p>
          <a:p>
            <a:pPr lvl="1"/>
            <a:r>
              <a:rPr lang="en-US" altLang="zh-CN" sz="2000" smtClean="0"/>
              <a:t>4-5 Total number of datagrams in this message</a:t>
            </a:r>
          </a:p>
          <a:p>
            <a:pPr lvl="1"/>
            <a:r>
              <a:rPr lang="en-US" altLang="zh-CN" sz="2000" smtClean="0"/>
              <a:t>6-7 Reserved for future use; must be 0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420888"/>
            <a:ext cx="9144000" cy="1080120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1.Memcached</a:t>
            </a:r>
            <a:r>
              <a:rPr lang="zh-CN" altLang="en-US" sz="60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背景</a:t>
            </a:r>
            <a:endParaRPr lang="zh-CN" altLang="en-US" sz="600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r>
              <a:rPr lang="en-US" altLang="zh-CN" smtClean="0"/>
              <a:t>:memcached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smtClean="0"/>
              <a:t>安装</a:t>
            </a:r>
            <a:endParaRPr lang="en-US" altLang="zh-CN" sz="2400" smtClean="0"/>
          </a:p>
          <a:p>
            <a:pPr lvl="1"/>
            <a:r>
              <a:rPr lang="en-US" altLang="zh-CN" sz="2000" smtClean="0"/>
              <a:t>libevent</a:t>
            </a:r>
          </a:p>
          <a:p>
            <a:pPr lvl="1"/>
            <a:r>
              <a:rPr lang="en-US" altLang="zh-CN" sz="2000" smtClean="0"/>
              <a:t>memcached</a:t>
            </a:r>
          </a:p>
          <a:p>
            <a:r>
              <a:rPr lang="zh-CN" altLang="en-US" sz="2400" smtClean="0"/>
              <a:t>启动参数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自启动</a:t>
            </a:r>
            <a:r>
              <a:rPr lang="en-US" altLang="zh-CN" sz="2000" smtClean="0"/>
              <a:t>daemontools</a:t>
            </a:r>
          </a:p>
          <a:p>
            <a:r>
              <a:rPr lang="zh-CN" altLang="en-US" sz="2400" smtClean="0"/>
              <a:t>命令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存储命令</a:t>
            </a:r>
            <a:r>
              <a:rPr lang="en-US" altLang="zh-CN" sz="2000" smtClean="0"/>
              <a:t>set/add/replace/append/</a:t>
            </a:r>
            <a:r>
              <a:rPr lang="en-US" altLang="zh-CN" sz="2000" err="1" smtClean="0"/>
              <a:t>prepend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cas</a:t>
            </a:r>
            <a:endParaRPr lang="zh-CN" altLang="en-US" sz="2000" smtClean="0"/>
          </a:p>
          <a:p>
            <a:pPr lvl="1"/>
            <a:r>
              <a:rPr lang="zh-CN" altLang="en-US" sz="2000" smtClean="0"/>
              <a:t>读取命令</a:t>
            </a:r>
            <a:r>
              <a:rPr lang="en-US" altLang="zh-CN" sz="2000" smtClean="0"/>
              <a:t>get</a:t>
            </a:r>
            <a:r>
              <a:rPr lang="en-US" altLang="zh-CN" sz="2000" smtClean="0">
                <a:solidFill>
                  <a:srgbClr val="00B050"/>
                </a:solidFill>
              </a:rPr>
              <a:t>=bget?</a:t>
            </a:r>
            <a:r>
              <a:rPr lang="en-US" altLang="zh-CN" sz="2000" smtClean="0"/>
              <a:t>/gets</a:t>
            </a:r>
            <a:endParaRPr lang="zh-CN" altLang="en-US" sz="2000" smtClean="0">
              <a:solidFill>
                <a:srgbClr val="00B050"/>
              </a:solidFill>
            </a:endParaRPr>
          </a:p>
          <a:p>
            <a:pPr lvl="1"/>
            <a:r>
              <a:rPr lang="zh-CN" altLang="en-US" sz="2000" smtClean="0"/>
              <a:t>删除命令</a:t>
            </a:r>
            <a:r>
              <a:rPr lang="en-US" altLang="zh-CN" sz="2000" smtClean="0"/>
              <a:t>delete</a:t>
            </a:r>
            <a:endParaRPr lang="zh-CN" altLang="en-US" sz="2000" smtClean="0"/>
          </a:p>
          <a:p>
            <a:pPr lvl="1"/>
            <a:r>
              <a:rPr lang="zh-CN" altLang="en-US" sz="2000" smtClean="0"/>
              <a:t>计数命令</a:t>
            </a:r>
            <a:r>
              <a:rPr lang="en-US" altLang="zh-CN" sz="2000" err="1" smtClean="0"/>
              <a:t>incr</a:t>
            </a:r>
            <a:r>
              <a:rPr lang="en-US" altLang="zh-CN" sz="2000" smtClean="0"/>
              <a:t>/</a:t>
            </a:r>
            <a:r>
              <a:rPr lang="en-US" altLang="zh-CN" sz="2000" err="1" smtClean="0"/>
              <a:t>decr</a:t>
            </a:r>
            <a:endParaRPr lang="zh-CN" altLang="en-US" sz="2000" smtClean="0"/>
          </a:p>
          <a:p>
            <a:pPr lvl="1"/>
            <a:r>
              <a:rPr lang="zh-CN" altLang="en-US" sz="2000" smtClean="0"/>
              <a:t>统计命令</a:t>
            </a:r>
            <a:r>
              <a:rPr lang="en-US" altLang="zh-CN" sz="2000" smtClean="0"/>
              <a:t>stats/settings/items/sizes/slabs</a:t>
            </a:r>
          </a:p>
          <a:p>
            <a:pPr lvl="1"/>
            <a:r>
              <a:rPr lang="zh-CN" altLang="en-US" sz="2000" smtClean="0"/>
              <a:t>工具</a:t>
            </a:r>
            <a:r>
              <a:rPr lang="en-US" altLang="zh-CN" sz="2000" smtClean="0"/>
              <a:t>memcached-tool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420888"/>
            <a:ext cx="9144000" cy="1152128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3.</a:t>
            </a:r>
            <a:r>
              <a:rPr lang="zh-CN" altLang="en-US" sz="6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深入</a:t>
            </a:r>
            <a:r>
              <a:rPr lang="en-US" altLang="zh-CN" sz="6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Memcached</a:t>
            </a:r>
            <a:r>
              <a:rPr lang="zh-CN" altLang="en-US" sz="6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内部</a:t>
            </a:r>
            <a:endParaRPr lang="zh-CN" altLang="en-US" sz="6000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机制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mtClean="0"/>
              <a:t>守护进程机制</a:t>
            </a:r>
            <a:endParaRPr lang="en-US" altLang="zh-CN" smtClean="0"/>
          </a:p>
          <a:p>
            <a:pPr lvl="1"/>
            <a:r>
              <a:rPr lang="en-US" altLang="zh-CN" smtClean="0"/>
              <a:t>UNIX daemon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Socket</a:t>
            </a:r>
            <a:r>
              <a:rPr lang="zh-CN" altLang="en-US" smtClean="0"/>
              <a:t>事件处理机制</a:t>
            </a:r>
            <a:endParaRPr lang="en-US" altLang="zh-CN" smtClean="0"/>
          </a:p>
          <a:p>
            <a:pPr lvl="1"/>
            <a:r>
              <a:rPr lang="en-US" altLang="zh-CN" smtClean="0"/>
              <a:t>non-blocked</a:t>
            </a:r>
            <a:r>
              <a:rPr lang="zh-CN" altLang="en-US" smtClean="0"/>
              <a:t>：非阻塞</a:t>
            </a:r>
            <a:endParaRPr lang="en-US" altLang="zh-CN" smtClean="0"/>
          </a:p>
          <a:p>
            <a:pPr lvl="1"/>
            <a:r>
              <a:rPr lang="en-US" altLang="zh-CN" smtClean="0"/>
              <a:t>libevent</a:t>
            </a:r>
            <a:r>
              <a:rPr lang="zh-CN" altLang="en-US" smtClean="0"/>
              <a:t>：异步事件处理</a:t>
            </a:r>
            <a:endParaRPr lang="en-US" altLang="zh-CN" smtClean="0"/>
          </a:p>
          <a:p>
            <a:pPr lvl="1"/>
            <a:r>
              <a:rPr lang="en-US" altLang="zh-CN" smtClean="0"/>
              <a:t>epoll/kqueue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内存管理机制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slab</a:t>
            </a:r>
            <a:r>
              <a:rPr lang="zh-CN" altLang="en-US" smtClean="0">
                <a:solidFill>
                  <a:srgbClr val="FF0000"/>
                </a:solidFill>
              </a:rPr>
              <a:t>：内存分配机制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LRU</a:t>
            </a:r>
            <a:r>
              <a:rPr lang="zh-CN" altLang="en-US" smtClean="0">
                <a:solidFill>
                  <a:srgbClr val="FF0000"/>
                </a:solidFill>
              </a:rPr>
              <a:t>：对象清除机制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Hash</a:t>
            </a:r>
            <a:r>
              <a:rPr lang="zh-CN" altLang="en-US" smtClean="0">
                <a:solidFill>
                  <a:srgbClr val="FF0000"/>
                </a:solidFill>
              </a:rPr>
              <a:t>机制：快速检索</a:t>
            </a:r>
            <a:r>
              <a:rPr lang="en-US" altLang="zh-CN" smtClean="0">
                <a:solidFill>
                  <a:srgbClr val="FF0000"/>
                </a:solidFill>
              </a:rPr>
              <a:t>item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多线程处理机制：</a:t>
            </a:r>
            <a:r>
              <a:rPr lang="en-US" altLang="zh-CN" smtClean="0"/>
              <a:t>pthread(POSIX)</a:t>
            </a:r>
            <a:r>
              <a:rPr lang="zh-CN" altLang="en-US" smtClean="0"/>
              <a:t>线程模式</a:t>
            </a:r>
            <a:endParaRPr lang="en-US" altLang="zh-CN" smtClean="0"/>
          </a:p>
          <a:p>
            <a:pPr lvl="1"/>
            <a:r>
              <a:rPr lang="zh-CN" altLang="en-US" smtClean="0"/>
              <a:t>编译时开启：</a:t>
            </a:r>
            <a:r>
              <a:rPr lang="en-US" altLang="zh-CN" smtClean="0"/>
              <a:t>./configure –enable-threads</a:t>
            </a:r>
          </a:p>
          <a:p>
            <a:pPr lvl="1"/>
            <a:r>
              <a:rPr lang="zh-CN" altLang="en-US" smtClean="0"/>
              <a:t>目前还比较粗糙，锁机制</a:t>
            </a:r>
            <a:r>
              <a:rPr lang="en-US" altLang="zh-CN" smtClean="0"/>
              <a:t>locking</a:t>
            </a:r>
            <a:r>
              <a:rPr lang="zh-CN" altLang="en-US" smtClean="0"/>
              <a:t>不够完善</a:t>
            </a:r>
            <a:endParaRPr lang="en-US" altLang="zh-CN" smtClean="0"/>
          </a:p>
          <a:p>
            <a:pPr lvl="1"/>
            <a:r>
              <a:rPr lang="zh-CN" altLang="en-US" smtClean="0"/>
              <a:t>负载过重时，可以开启</a:t>
            </a:r>
            <a:r>
              <a:rPr lang="en-US" altLang="zh-CN" smtClean="0"/>
              <a:t>(-t</a:t>
            </a:r>
            <a:r>
              <a:rPr lang="zh-CN" altLang="en-US" smtClean="0"/>
              <a:t>线程数为</a:t>
            </a:r>
            <a:r>
              <a:rPr lang="en-US" altLang="zh-CN" smtClean="0"/>
              <a:t>CPU</a:t>
            </a:r>
            <a:r>
              <a:rPr lang="zh-CN" altLang="en-US" smtClean="0"/>
              <a:t>核数</a:t>
            </a:r>
            <a:r>
              <a:rPr lang="en-US" altLang="zh-CN" smtClean="0"/>
              <a:t>)</a:t>
            </a:r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内存管理机制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SLAB</a:t>
            </a:r>
            <a:r>
              <a:rPr lang="zh-CN" altLang="en-US" smtClean="0"/>
              <a:t>内存处理机制</a:t>
            </a:r>
          </a:p>
          <a:p>
            <a:pPr lvl="1"/>
            <a:r>
              <a:rPr lang="zh-CN" altLang="en-US" smtClean="0"/>
              <a:t>提前分配大内存</a:t>
            </a:r>
            <a:r>
              <a:rPr lang="en-US" altLang="zh-CN" smtClean="0"/>
              <a:t>slab 1MB</a:t>
            </a:r>
            <a:r>
              <a:rPr lang="zh-CN" altLang="en-US" smtClean="0"/>
              <a:t>，再进行小对象填充</a:t>
            </a:r>
            <a:r>
              <a:rPr lang="en-US" altLang="zh-CN" smtClean="0"/>
              <a:t>chunk</a:t>
            </a:r>
            <a:endParaRPr lang="zh-CN" altLang="en-US" smtClean="0"/>
          </a:p>
          <a:p>
            <a:pPr lvl="1"/>
            <a:r>
              <a:rPr lang="zh-CN" altLang="en-US" smtClean="0"/>
              <a:t>避免大量重复的初始化和清理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olidFill>
                  <a:srgbClr val="FF0000"/>
                </a:solidFill>
              </a:rPr>
              <a:t>减轻内存管理器负担</a:t>
            </a:r>
          </a:p>
          <a:p>
            <a:pPr lvl="1"/>
            <a:r>
              <a:rPr lang="zh-CN" altLang="en-US" smtClean="0"/>
              <a:t>避免频繁</a:t>
            </a:r>
            <a:r>
              <a:rPr lang="en-US" altLang="zh-CN" smtClean="0"/>
              <a:t>malloc/free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olidFill>
                  <a:srgbClr val="FF0000"/>
                </a:solidFill>
              </a:rPr>
              <a:t>系统碎片</a:t>
            </a:r>
          </a:p>
          <a:p>
            <a:endParaRPr lang="zh-CN" altLang="en-US" smtClean="0"/>
          </a:p>
          <a:p>
            <a:r>
              <a:rPr lang="zh-CN" altLang="en-US" smtClean="0"/>
              <a:t>懒惰检测机制</a:t>
            </a:r>
          </a:p>
          <a:p>
            <a:pPr lvl="1"/>
            <a:r>
              <a:rPr lang="zh-CN" altLang="en-US" smtClean="0"/>
              <a:t>不检测</a:t>
            </a:r>
            <a:r>
              <a:rPr lang="en-US" altLang="zh-CN" smtClean="0"/>
              <a:t>item</a:t>
            </a:r>
            <a:r>
              <a:rPr lang="zh-CN" altLang="en-US" smtClean="0"/>
              <a:t>对象是否超时</a:t>
            </a:r>
            <a:endParaRPr lang="en-US" altLang="zh-CN" smtClean="0"/>
          </a:p>
          <a:p>
            <a:pPr lvl="1"/>
            <a:r>
              <a:rPr lang="en-US" altLang="zh-CN" smtClean="0"/>
              <a:t>get</a:t>
            </a:r>
            <a:r>
              <a:rPr lang="zh-CN" altLang="en-US" smtClean="0"/>
              <a:t>时检查</a:t>
            </a:r>
            <a:r>
              <a:rPr lang="en-US" altLang="zh-CN" smtClean="0"/>
              <a:t>item</a:t>
            </a:r>
            <a:r>
              <a:rPr lang="zh-CN" altLang="en-US" smtClean="0"/>
              <a:t>对象是否应该删除</a:t>
            </a:r>
          </a:p>
          <a:p>
            <a:endParaRPr lang="zh-CN" altLang="en-US" smtClean="0"/>
          </a:p>
          <a:p>
            <a:r>
              <a:rPr lang="zh-CN" altLang="en-US" smtClean="0"/>
              <a:t>懒惰删除机制</a:t>
            </a:r>
          </a:p>
          <a:p>
            <a:pPr lvl="1"/>
            <a:r>
              <a:rPr lang="zh-CN" altLang="en-US" smtClean="0"/>
              <a:t>删除</a:t>
            </a:r>
            <a:r>
              <a:rPr lang="en-US" altLang="zh-CN" smtClean="0"/>
              <a:t>item</a:t>
            </a:r>
            <a:r>
              <a:rPr lang="zh-CN" altLang="en-US" smtClean="0"/>
              <a:t>对象时，不释放内存，作删除标记，指针放入</a:t>
            </a:r>
            <a:r>
              <a:rPr lang="en-US" altLang="zh-CN" smtClean="0"/>
              <a:t>slot</a:t>
            </a:r>
            <a:r>
              <a:rPr lang="zh-CN" altLang="en-US" smtClean="0"/>
              <a:t>回收插槽，下次分配的时候直接使用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名词解释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slab class</a:t>
            </a:r>
            <a:r>
              <a:rPr lang="zh-CN" altLang="en-US" smtClean="0"/>
              <a:t>：内存区类别</a:t>
            </a:r>
            <a:r>
              <a:rPr lang="en-US" altLang="zh-CN" smtClean="0"/>
              <a:t>(48byte-1MB)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slab</a:t>
            </a:r>
            <a:r>
              <a:rPr lang="en-US" altLang="zh-CN" smtClean="0"/>
              <a:t>==</a:t>
            </a:r>
            <a:r>
              <a:rPr lang="en-US" altLang="zh-CN" smtClean="0">
                <a:solidFill>
                  <a:srgbClr val="FF0000"/>
                </a:solidFill>
              </a:rPr>
              <a:t>page</a:t>
            </a:r>
            <a:r>
              <a:rPr lang="zh-CN" altLang="en-US" smtClean="0"/>
              <a:t>：动态创建的实际内存区</a:t>
            </a:r>
            <a:endParaRPr lang="en-US" altLang="zh-CN" smtClean="0"/>
          </a:p>
          <a:p>
            <a:pPr lvl="1"/>
            <a:r>
              <a:rPr lang="en-US" altLang="zh-CN" smtClean="0"/>
              <a:t>slab classid</a:t>
            </a:r>
            <a:r>
              <a:rPr lang="zh-CN" altLang="en-US" smtClean="0"/>
              <a:t>：</a:t>
            </a:r>
            <a:r>
              <a:rPr lang="en-US" altLang="zh-CN" smtClean="0"/>
              <a:t>slab class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</a:p>
          <a:p>
            <a:pPr lvl="1"/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chunk</a:t>
            </a:r>
            <a:r>
              <a:rPr lang="zh-CN" altLang="en-US" smtClean="0"/>
              <a:t>：数据区块，固定大小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item</a:t>
            </a:r>
            <a:r>
              <a:rPr lang="zh-CN" altLang="en-US" smtClean="0">
                <a:sym typeface="Wingdings" pitchFamily="2" charset="2"/>
              </a:rPr>
              <a:t>：实际存储在</a:t>
            </a:r>
            <a:r>
              <a:rPr lang="en-US" altLang="zh-CN" smtClean="0">
                <a:sym typeface="Wingdings" pitchFamily="2" charset="2"/>
              </a:rPr>
              <a:t>chunk</a:t>
            </a:r>
            <a:r>
              <a:rPr lang="zh-CN" altLang="en-US" smtClean="0">
                <a:sym typeface="Wingdings" pitchFamily="2" charset="2"/>
              </a:rPr>
              <a:t>中的数据项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420888"/>
            <a:ext cx="9144000" cy="1152128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slab</a:t>
            </a:r>
            <a:r>
              <a:rPr lang="zh-CN" altLang="en-US" sz="60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内存分配</a:t>
            </a:r>
            <a:endParaRPr lang="zh-CN" altLang="en-US" sz="6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2109557"/>
            <a:ext cx="7658100" cy="350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slab</a:t>
            </a:r>
            <a:r>
              <a:rPr lang="zh-CN" altLang="en-US" smtClean="0"/>
              <a:t>内存结构图：二维数组链表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                 </a:t>
            </a:r>
            <a:r>
              <a:rPr lang="en-US" altLang="zh-CN" sz="2700" smtClean="0"/>
              <a:t>slab</a:t>
            </a:r>
            <a:r>
              <a:rPr lang="zh-CN" altLang="en-US" sz="2700" smtClean="0"/>
              <a:t>是一次申请内存的最小单位</a:t>
            </a:r>
            <a:endParaRPr lang="zh-CN" altLang="en-US" sz="2700"/>
          </a:p>
        </p:txBody>
      </p:sp>
      <p:sp>
        <p:nvSpPr>
          <p:cNvPr id="14" name="TextBox 13"/>
          <p:cNvSpPr txBox="1"/>
          <p:nvPr/>
        </p:nvSpPr>
        <p:spPr>
          <a:xfrm>
            <a:off x="2051720" y="1484784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400" smtClean="0"/>
              <a:t>每个</a:t>
            </a:r>
            <a:r>
              <a:rPr lang="en-US" altLang="zh-CN" sz="1400" smtClean="0"/>
              <a:t>slab</a:t>
            </a:r>
            <a:r>
              <a:rPr lang="zh-CN" altLang="en-US" sz="1400" smtClean="0"/>
              <a:t>都是</a:t>
            </a:r>
            <a:r>
              <a:rPr lang="en-US" altLang="zh-CN" sz="1400" smtClean="0"/>
              <a:t>1MB</a:t>
            </a:r>
            <a:endParaRPr lang="zh-CN" altLang="en-US" sz="1400"/>
          </a:p>
        </p:txBody>
      </p:sp>
      <p:sp>
        <p:nvSpPr>
          <p:cNvPr id="15" name="右箭头 14"/>
          <p:cNvSpPr/>
          <p:nvPr/>
        </p:nvSpPr>
        <p:spPr>
          <a:xfrm rot="16200000">
            <a:off x="2693963" y="1994670"/>
            <a:ext cx="509209" cy="209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77661" y="6021288"/>
            <a:ext cx="172819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altLang="zh-CN" sz="1400" smtClean="0"/>
              <a:t>chunk</a:t>
            </a:r>
            <a:r>
              <a:rPr lang="zh-CN" altLang="en-US" sz="1400" smtClean="0"/>
              <a:t>填充</a:t>
            </a:r>
            <a:r>
              <a:rPr lang="en-US" altLang="zh-CN" sz="1400" smtClean="0"/>
              <a:t>item</a:t>
            </a:r>
            <a:r>
              <a:rPr lang="zh-CN" altLang="en-US" sz="1400" smtClean="0"/>
              <a:t>后会有空间浪费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 rot="16200000" flipH="1">
            <a:off x="6584971" y="5592494"/>
            <a:ext cx="504055" cy="209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爆炸形 1 12"/>
          <p:cNvSpPr/>
          <p:nvPr/>
        </p:nvSpPr>
        <p:spPr>
          <a:xfrm>
            <a:off x="5724128" y="2492896"/>
            <a:ext cx="1008112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双向链表</a:t>
            </a:r>
            <a:endParaRPr lang="zh-CN" altLang="en-US" sz="1000"/>
          </a:p>
        </p:txBody>
      </p:sp>
      <p:sp>
        <p:nvSpPr>
          <p:cNvPr id="17" name="爆炸形 1 16"/>
          <p:cNvSpPr/>
          <p:nvPr/>
        </p:nvSpPr>
        <p:spPr>
          <a:xfrm>
            <a:off x="7884368" y="3429000"/>
            <a:ext cx="1080120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key</a:t>
            </a:r>
          </a:p>
          <a:p>
            <a:pPr algn="ctr"/>
            <a:r>
              <a:rPr lang="zh-CN" altLang="en-US" sz="1000" smtClean="0"/>
              <a:t>索引表</a:t>
            </a:r>
            <a:endParaRPr lang="zh-CN" altLang="en-US" sz="1000"/>
          </a:p>
        </p:txBody>
      </p:sp>
      <p:sp>
        <p:nvSpPr>
          <p:cNvPr id="18" name="爆炸形 1 17"/>
          <p:cNvSpPr/>
          <p:nvPr/>
        </p:nvSpPr>
        <p:spPr>
          <a:xfrm>
            <a:off x="4788024" y="5301208"/>
            <a:ext cx="1224136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剩余空</a:t>
            </a:r>
            <a:endParaRPr lang="en-US" altLang="zh-CN" sz="1000" smtClean="0"/>
          </a:p>
          <a:p>
            <a:pPr algn="ctr"/>
            <a:r>
              <a:rPr lang="zh-CN" altLang="en-US" sz="1000" smtClean="0"/>
              <a:t>间指针</a:t>
            </a:r>
            <a:endParaRPr lang="zh-CN" altLang="en-US" sz="1000"/>
          </a:p>
        </p:txBody>
      </p:sp>
      <p:sp>
        <p:nvSpPr>
          <p:cNvPr id="20" name="爆炸形 1 19"/>
          <p:cNvSpPr/>
          <p:nvPr/>
        </p:nvSpPr>
        <p:spPr>
          <a:xfrm rot="489952">
            <a:off x="2633627" y="5327475"/>
            <a:ext cx="991148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slab</a:t>
            </a:r>
            <a:r>
              <a:rPr lang="zh-CN" altLang="en-US" sz="1000" smtClean="0"/>
              <a:t>指针列表</a:t>
            </a:r>
            <a:endParaRPr lang="zh-CN" altLang="en-US" sz="1000"/>
          </a:p>
        </p:txBody>
      </p:sp>
      <p:sp>
        <p:nvSpPr>
          <p:cNvPr id="21" name="爆炸形 1 20"/>
          <p:cNvSpPr/>
          <p:nvPr/>
        </p:nvSpPr>
        <p:spPr>
          <a:xfrm>
            <a:off x="4499992" y="3933056"/>
            <a:ext cx="1020919" cy="654154"/>
          </a:xfrm>
          <a:prstGeom prst="irregularSeal1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回收空间指针</a:t>
            </a:r>
            <a:endParaRPr lang="zh-CN" altLang="en-US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slab</a:t>
            </a:r>
            <a:r>
              <a:rPr lang="zh-CN" altLang="en-US" smtClean="0"/>
              <a:t>内存分配实例</a:t>
            </a:r>
            <a:endParaRPr lang="zh-CN" altLang="en-US"/>
          </a:p>
        </p:txBody>
      </p:sp>
      <p:pic>
        <p:nvPicPr>
          <p:cNvPr id="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9338" y="1492250"/>
            <a:ext cx="45053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1484784"/>
          <a:ext cx="4032448" cy="458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882481"/>
                <a:gridCol w="1029561"/>
                <a:gridCol w="772171"/>
                <a:gridCol w="772171"/>
              </a:tblGrid>
              <a:tr h="168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smtClean="0"/>
                        <a:t>class</a:t>
                      </a:r>
                      <a:endParaRPr lang="en-US" sz="1400" b="1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/>
                        <a:t>size</a:t>
                      </a:r>
                      <a:endParaRPr lang="en-US" sz="1400" b="1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/>
                        <a:t>chunks</a:t>
                      </a:r>
                      <a:endParaRPr lang="en-US" sz="1400" b="1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smtClean="0"/>
                        <a:t>pages</a:t>
                      </a:r>
                      <a:endParaRPr lang="en-US" sz="1400" b="1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smtClean="0">
                          <a:latin typeface="宋体"/>
                        </a:rPr>
                        <a:t>大小</a:t>
                      </a:r>
                      <a:endParaRPr lang="zh-CN" altLang="en-US" sz="1400" b="1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96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10922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8738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43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43MB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152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6898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192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5461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186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186MB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240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4369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2MB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304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3449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2MB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7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384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2730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9MB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480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2184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91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91MB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600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1747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104MB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752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1394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274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274MB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944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1110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173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173MB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1184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885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79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79MB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13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1480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708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67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67MB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1856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564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69MB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2320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451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75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75MB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2904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361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105MB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17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3632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288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128MB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4544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230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129MB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5680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184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111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111MB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8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7104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147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119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119MB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60032" y="1484784"/>
          <a:ext cx="3672408" cy="458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/>
                <a:gridCol w="824262"/>
                <a:gridCol w="937636"/>
                <a:gridCol w="703227"/>
                <a:gridCol w="703227"/>
              </a:tblGrid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8880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118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157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157MB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11104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94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226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225MB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23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13880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75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315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313MB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17352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356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354MB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21696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330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328MB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27120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259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255MB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27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33904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181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176MB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42384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141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137MB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52984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111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107MB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66232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87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83MB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82792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62MB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103496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38MB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33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129376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25MB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161720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17MB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202152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11MB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252696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9MB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37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315872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8MB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38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394840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14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11MB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39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493552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2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6MB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40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1048576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/>
                        <a:t>15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smtClean="0"/>
                        <a:t>15MB</a:t>
                      </a:r>
                      <a:endParaRPr lang="en-US" altLang="zh-CN" sz="1400" b="0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  <a:tr h="16328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smtClean="0"/>
                        <a:t>  合计</a:t>
                      </a:r>
                      <a:endParaRPr lang="zh-CN" altLang="en-US" sz="1400" b="1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latin typeface="宋体"/>
                      </a:endParaRPr>
                    </a:p>
                  </a:txBody>
                  <a:tcPr marL="4790" marR="4790" marT="47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 u="none" strike="noStrike" smtClean="0">
                          <a:solidFill>
                            <a:srgbClr val="FF0000"/>
                          </a:solidFill>
                        </a:rPr>
                        <a:t>4.1GB</a:t>
                      </a:r>
                      <a:endParaRPr lang="en-US" altLang="zh-CN" sz="1400" b="1" i="0" u="none" strike="noStrike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4790" marR="4790" marT="4790" marB="0" anchor="ctr"/>
                </a:tc>
              </a:tr>
            </a:tbl>
          </a:graphicData>
        </a:graphic>
      </p:graphicFrame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实例数据</a:t>
            </a:r>
            <a:r>
              <a:rPr lang="en-US" altLang="zh-CN" smtClean="0"/>
              <a:t>--195:11213 4GB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</a:t>
            </a:r>
            <a:r>
              <a:rPr lang="en-US" altLang="zh-CN" smtClean="0"/>
              <a:t>slab</a:t>
            </a:r>
            <a:r>
              <a:rPr lang="zh-CN" altLang="en-US" smtClean="0"/>
              <a:t>占用内存</a:t>
            </a:r>
            <a:endParaRPr lang="zh-CN" altLang="en-US"/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2612" y="2610644"/>
            <a:ext cx="54387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是什么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Autofit/>
          </a:bodyPr>
          <a:lstStyle/>
          <a:p>
            <a:r>
              <a:rPr lang="en-US" altLang="zh-CN" sz="2000" smtClean="0"/>
              <a:t>memcached</a:t>
            </a:r>
            <a:r>
              <a:rPr lang="zh-CN" altLang="en-US" sz="2000" smtClean="0"/>
              <a:t>由</a:t>
            </a:r>
            <a:r>
              <a:rPr lang="en-US" altLang="zh-CN" sz="2000" smtClean="0">
                <a:solidFill>
                  <a:srgbClr val="FF0000"/>
                </a:solidFill>
              </a:rPr>
              <a:t>LiveJournal</a:t>
            </a:r>
            <a:r>
              <a:rPr lang="zh-CN" altLang="en-US" sz="2000" smtClean="0"/>
              <a:t>运营人员开发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 sz="2000" smtClean="0"/>
              <a:t>memcached</a:t>
            </a:r>
            <a:r>
              <a:rPr lang="zh-CN" altLang="en-US" sz="2000" smtClean="0"/>
              <a:t>是</a:t>
            </a:r>
            <a:r>
              <a:rPr lang="zh-CN" altLang="en-US" sz="2000" smtClean="0">
                <a:solidFill>
                  <a:srgbClr val="FF0000"/>
                </a:solidFill>
              </a:rPr>
              <a:t>高性能</a:t>
            </a:r>
            <a:r>
              <a:rPr lang="zh-CN" altLang="en-US" sz="2000" smtClean="0"/>
              <a:t>的</a:t>
            </a:r>
            <a:r>
              <a:rPr lang="zh-CN" altLang="en-US" sz="2000" smtClean="0">
                <a:solidFill>
                  <a:srgbClr val="FF0000"/>
                </a:solidFill>
              </a:rPr>
              <a:t>分布式</a:t>
            </a:r>
            <a:r>
              <a:rPr lang="zh-CN" altLang="en-US" sz="2000" smtClean="0"/>
              <a:t>内存缓存服务器，</a:t>
            </a:r>
            <a:r>
              <a:rPr lang="zh-CN" altLang="en-US" sz="2000" smtClean="0">
                <a:solidFill>
                  <a:srgbClr val="FF0000"/>
                </a:solidFill>
              </a:rPr>
              <a:t>开源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smtClean="0"/>
              <a:t>协议简单</a:t>
            </a:r>
          </a:p>
          <a:p>
            <a:pPr lvl="1"/>
            <a:r>
              <a:rPr lang="zh-CN" altLang="en-US" sz="2000" smtClean="0"/>
              <a:t>基于</a:t>
            </a:r>
            <a:r>
              <a:rPr lang="en-US" altLang="zh-CN" sz="2000" smtClean="0"/>
              <a:t>libevent</a:t>
            </a:r>
            <a:r>
              <a:rPr lang="zh-CN" altLang="en-US" sz="2000" smtClean="0"/>
              <a:t>时间处理：</a:t>
            </a:r>
            <a:r>
              <a:rPr lang="en-US" altLang="zh-CN" sz="2000" smtClean="0"/>
              <a:t>epoll/kqueue</a:t>
            </a:r>
            <a:endParaRPr lang="zh-CN" altLang="en-US" sz="2000" smtClean="0"/>
          </a:p>
          <a:p>
            <a:pPr lvl="1"/>
            <a:r>
              <a:rPr lang="zh-CN" altLang="en-US" sz="2000" smtClean="0"/>
              <a:t>内置内存存储方式：</a:t>
            </a:r>
            <a:r>
              <a:rPr lang="en-US" altLang="zh-CN" sz="2000" smtClean="0"/>
              <a:t>slab/LRU</a:t>
            </a:r>
            <a:endParaRPr lang="zh-CN" altLang="en-US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目前用户</a:t>
            </a:r>
            <a:endParaRPr lang="en-US" altLang="zh-CN" sz="2000" smtClean="0"/>
          </a:p>
          <a:p>
            <a:pPr lvl="1"/>
            <a:r>
              <a:rPr lang="en-US" altLang="zh-CN" sz="1600" smtClean="0"/>
              <a:t>LiveJournal</a:t>
            </a:r>
          </a:p>
          <a:p>
            <a:pPr lvl="1"/>
            <a:r>
              <a:rPr lang="en-US" altLang="zh-CN" sz="1600" smtClean="0">
                <a:solidFill>
                  <a:srgbClr val="FF0000"/>
                </a:solidFill>
              </a:rPr>
              <a:t>Facebook</a:t>
            </a:r>
          </a:p>
          <a:p>
            <a:pPr lvl="1"/>
            <a:r>
              <a:rPr lang="en-US" altLang="zh-CN" sz="1600" smtClean="0"/>
              <a:t>mixi</a:t>
            </a:r>
          </a:p>
          <a:p>
            <a:pPr lvl="1"/>
            <a:r>
              <a:rPr lang="en-US" altLang="zh-CN" sz="1600" smtClean="0"/>
              <a:t>Digg</a:t>
            </a:r>
          </a:p>
          <a:p>
            <a:pPr lvl="1"/>
            <a:r>
              <a:rPr lang="en-US" altLang="zh-CN" sz="1600" smtClean="0"/>
              <a:t>Wikipedia</a:t>
            </a:r>
          </a:p>
          <a:p>
            <a:pPr lvl="1"/>
            <a:r>
              <a:rPr lang="en-US" altLang="zh-CN" sz="1600" smtClean="0"/>
              <a:t>Vox</a:t>
            </a:r>
          </a:p>
          <a:p>
            <a:pPr lvl="1"/>
            <a:endParaRPr lang="en-US" altLang="zh-CN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slab</a:t>
            </a:r>
            <a:r>
              <a:rPr lang="zh-CN" altLang="en-US" smtClean="0"/>
              <a:t>参数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mtClean="0"/>
              <a:t>进程内存区</a:t>
            </a:r>
          </a:p>
          <a:p>
            <a:pPr lvl="1"/>
            <a:r>
              <a:rPr lang="en-US" altLang="zh-CN" smtClean="0"/>
              <a:t>slabclass</a:t>
            </a:r>
            <a:r>
              <a:rPr lang="zh-CN" altLang="en-US" smtClean="0"/>
              <a:t>元信息：</a:t>
            </a:r>
            <a:r>
              <a:rPr lang="en-US" altLang="zh-CN" smtClean="0"/>
              <a:t>1.1</a:t>
            </a:r>
            <a:r>
              <a:rPr lang="zh-CN" altLang="en-US" smtClean="0"/>
              <a:t>中是</a:t>
            </a:r>
            <a:r>
              <a:rPr lang="en-US" altLang="zh-CN" smtClean="0"/>
              <a:t>21byte</a:t>
            </a:r>
            <a:r>
              <a:rPr lang="zh-CN" altLang="en-US" smtClean="0"/>
              <a:t>，</a:t>
            </a:r>
            <a:r>
              <a:rPr lang="en-US" altLang="zh-CN" smtClean="0"/>
              <a:t>1.2</a:t>
            </a:r>
            <a:r>
              <a:rPr lang="zh-CN" altLang="en-US" smtClean="0"/>
              <a:t>中是</a:t>
            </a:r>
            <a:r>
              <a:rPr lang="en-US" altLang="zh-CN" smtClean="0"/>
              <a:t>200byte</a:t>
            </a:r>
            <a:endParaRPr lang="zh-CN" altLang="en-US" smtClean="0"/>
          </a:p>
          <a:p>
            <a:pPr lvl="1"/>
            <a:r>
              <a:rPr lang="en-US" altLang="zh-CN" smtClean="0"/>
              <a:t>Hashtable</a:t>
            </a:r>
            <a:r>
              <a:rPr lang="zh-CN" altLang="en-US" smtClean="0"/>
              <a:t>：</a:t>
            </a:r>
            <a:r>
              <a:rPr lang="en-US" altLang="zh-CN" smtClean="0"/>
              <a:t>1.1</a:t>
            </a:r>
            <a:r>
              <a:rPr lang="zh-CN" altLang="en-US" smtClean="0"/>
              <a:t>中位</a:t>
            </a:r>
            <a:r>
              <a:rPr lang="en-US" altLang="zh-CN" smtClean="0"/>
              <a:t>41MB</a:t>
            </a:r>
            <a:r>
              <a:rPr lang="zh-CN" altLang="en-US" smtClean="0"/>
              <a:t>，</a:t>
            </a:r>
            <a:r>
              <a:rPr lang="en-US" altLang="zh-CN" smtClean="0"/>
              <a:t>1.2</a:t>
            </a:r>
            <a:r>
              <a:rPr lang="zh-CN" altLang="en-US" smtClean="0"/>
              <a:t>中位</a:t>
            </a:r>
            <a:r>
              <a:rPr lang="en-US" altLang="zh-CN" smtClean="0"/>
              <a:t>65MB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数据内存区</a:t>
            </a:r>
          </a:p>
          <a:p>
            <a:pPr lvl="1"/>
            <a:r>
              <a:rPr lang="en-US" altLang="zh-CN" smtClean="0"/>
              <a:t>slab</a:t>
            </a:r>
            <a:r>
              <a:rPr lang="zh-CN" altLang="en-US" smtClean="0"/>
              <a:t>默认大小为</a:t>
            </a:r>
            <a:r>
              <a:rPr lang="en-US" altLang="zh-CN" smtClean="0"/>
              <a:t>1048576byte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FF0000"/>
                </a:solidFill>
              </a:rPr>
              <a:t>1MB</a:t>
            </a:r>
            <a:r>
              <a:rPr lang="zh-CN" altLang="en-US" smtClean="0"/>
              <a:t>），</a:t>
            </a:r>
            <a:r>
              <a:rPr lang="zh-CN" altLang="en-US" smtClean="0">
                <a:solidFill>
                  <a:srgbClr val="FF0000"/>
                </a:solidFill>
              </a:rPr>
              <a:t>大于</a:t>
            </a:r>
            <a:r>
              <a:rPr lang="en-US" altLang="zh-CN" smtClean="0">
                <a:solidFill>
                  <a:srgbClr val="FF0000"/>
                </a:solidFill>
              </a:rPr>
              <a:t>1MB</a:t>
            </a:r>
            <a:r>
              <a:rPr lang="zh-CN" altLang="en-US" smtClean="0">
                <a:solidFill>
                  <a:srgbClr val="FF0000"/>
                </a:solidFill>
              </a:rPr>
              <a:t>数据忽略</a:t>
            </a:r>
          </a:p>
          <a:p>
            <a:pPr lvl="1"/>
            <a:r>
              <a:rPr lang="en-US" altLang="zh-CN" smtClean="0"/>
              <a:t>chunk</a:t>
            </a:r>
            <a:r>
              <a:rPr lang="zh-CN" altLang="en-US" smtClean="0"/>
              <a:t>初始大小，</a:t>
            </a:r>
            <a:r>
              <a:rPr lang="en-US" altLang="zh-CN" smtClean="0"/>
              <a:t>1.1</a:t>
            </a:r>
            <a:r>
              <a:rPr lang="zh-CN" altLang="en-US" smtClean="0"/>
              <a:t>中是</a:t>
            </a:r>
            <a:r>
              <a:rPr lang="en-US" altLang="zh-CN" smtClean="0"/>
              <a:t>1byte</a:t>
            </a:r>
            <a:r>
              <a:rPr lang="zh-CN" altLang="en-US" smtClean="0"/>
              <a:t>，</a:t>
            </a:r>
            <a:r>
              <a:rPr lang="en-US" altLang="zh-CN" smtClean="0"/>
              <a:t>1.2</a:t>
            </a:r>
            <a:r>
              <a:rPr lang="zh-CN" altLang="en-US" smtClean="0"/>
              <a:t>中是</a:t>
            </a:r>
            <a:r>
              <a:rPr lang="en-US" altLang="zh-CN" smtClean="0"/>
              <a:t>48byte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endParaRPr lang="zh-CN" altLang="en-US" smtClean="0"/>
          </a:p>
          <a:p>
            <a:r>
              <a:rPr lang="zh-CN" altLang="en-US" smtClean="0"/>
              <a:t>增长因子</a:t>
            </a:r>
            <a:r>
              <a:rPr lang="en-US" altLang="zh-CN" smtClean="0"/>
              <a:t>factor</a:t>
            </a:r>
          </a:p>
          <a:p>
            <a:pPr lvl="1"/>
            <a:r>
              <a:rPr lang="en-US" altLang="zh-CN" smtClean="0"/>
              <a:t>1.1</a:t>
            </a:r>
            <a:r>
              <a:rPr lang="zh-CN" altLang="en-US" smtClean="0"/>
              <a:t>中，</a:t>
            </a:r>
            <a:r>
              <a:rPr lang="en-US" altLang="zh-CN" smtClean="0"/>
              <a:t>chunk</a:t>
            </a:r>
            <a:r>
              <a:rPr lang="zh-CN" altLang="en-US" smtClean="0"/>
              <a:t>大小为初始大小*</a:t>
            </a:r>
            <a:r>
              <a:rPr lang="en-US" altLang="zh-CN" smtClean="0"/>
              <a:t>2^n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为</a:t>
            </a:r>
            <a:r>
              <a:rPr lang="en-US" altLang="zh-CN" smtClean="0"/>
              <a:t>classid</a:t>
            </a:r>
            <a:r>
              <a:rPr lang="zh-CN" altLang="en-US" smtClean="0"/>
              <a:t>，即：</a:t>
            </a:r>
          </a:p>
          <a:p>
            <a:pPr lvl="2"/>
            <a:r>
              <a:rPr lang="en-US" altLang="zh-CN" sz="2000" smtClean="0"/>
              <a:t>id</a:t>
            </a:r>
            <a:r>
              <a:rPr lang="zh-CN" altLang="en-US" sz="2000" smtClean="0"/>
              <a:t>为</a:t>
            </a:r>
            <a:r>
              <a:rPr lang="en-US" altLang="zh-CN" sz="2000" smtClean="0"/>
              <a:t>0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slab</a:t>
            </a:r>
            <a:r>
              <a:rPr lang="zh-CN" altLang="en-US" sz="2000" smtClean="0"/>
              <a:t>大小</a:t>
            </a:r>
            <a:r>
              <a:rPr lang="en-US" altLang="zh-CN" sz="2000" smtClean="0"/>
              <a:t>1byte</a:t>
            </a:r>
            <a:r>
              <a:rPr lang="zh-CN" altLang="en-US" sz="2000" smtClean="0"/>
              <a:t>，</a:t>
            </a:r>
            <a:r>
              <a:rPr lang="en-US" altLang="zh-CN" sz="2000" smtClean="0"/>
              <a:t>id</a:t>
            </a:r>
            <a:r>
              <a:rPr lang="zh-CN" altLang="en-US" sz="2000" smtClean="0"/>
              <a:t>为</a:t>
            </a:r>
            <a:r>
              <a:rPr lang="en-US" altLang="zh-CN" sz="2000" smtClean="0"/>
              <a:t>1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slab</a:t>
            </a:r>
            <a:r>
              <a:rPr lang="zh-CN" altLang="en-US" sz="2000" smtClean="0"/>
              <a:t>大小</a:t>
            </a:r>
            <a:r>
              <a:rPr lang="en-US" altLang="zh-CN" sz="2000" smtClean="0"/>
              <a:t>2byte</a:t>
            </a:r>
            <a:r>
              <a:rPr lang="zh-CN" altLang="en-US" sz="2000" smtClean="0"/>
              <a:t>，</a:t>
            </a:r>
            <a:r>
              <a:rPr lang="en-US" altLang="zh-CN" sz="2000" smtClean="0"/>
              <a:t>id</a:t>
            </a:r>
            <a:r>
              <a:rPr lang="zh-CN" altLang="en-US" sz="2000" smtClean="0"/>
              <a:t>为</a:t>
            </a:r>
            <a:r>
              <a:rPr lang="en-US" altLang="zh-CN" sz="2000" smtClean="0"/>
              <a:t>2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slab</a:t>
            </a:r>
            <a:r>
              <a:rPr lang="zh-CN" altLang="en-US" sz="2000" smtClean="0"/>
              <a:t>大小</a:t>
            </a:r>
            <a:r>
              <a:rPr lang="en-US" altLang="zh-CN" sz="2000" smtClean="0"/>
              <a:t>4byte...</a:t>
            </a:r>
          </a:p>
          <a:p>
            <a:pPr lvl="2"/>
            <a:r>
              <a:rPr lang="en-US" altLang="zh-CN" sz="2000" smtClean="0"/>
              <a:t>id</a:t>
            </a:r>
            <a:r>
              <a:rPr lang="zh-CN" altLang="en-US" sz="2000" smtClean="0"/>
              <a:t>为</a:t>
            </a:r>
            <a:r>
              <a:rPr lang="en-US" altLang="zh-CN" sz="2000" smtClean="0"/>
              <a:t>20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slab</a:t>
            </a:r>
            <a:r>
              <a:rPr lang="zh-CN" altLang="en-US" sz="2000" smtClean="0"/>
              <a:t>，每</a:t>
            </a:r>
            <a:r>
              <a:rPr lang="en-US" altLang="zh-CN" sz="2000" smtClean="0"/>
              <a:t>chunk</a:t>
            </a:r>
            <a:r>
              <a:rPr lang="zh-CN" altLang="en-US" sz="2000" smtClean="0"/>
              <a:t>大小为</a:t>
            </a:r>
            <a:r>
              <a:rPr lang="en-US" altLang="zh-CN" sz="2000" smtClean="0"/>
              <a:t>1MB</a:t>
            </a:r>
            <a:r>
              <a:rPr lang="zh-CN" altLang="en-US" sz="2000" smtClean="0"/>
              <a:t>，只有一个</a:t>
            </a:r>
            <a:r>
              <a:rPr lang="en-US" altLang="zh-CN" sz="2000" smtClean="0"/>
              <a:t>chunk</a:t>
            </a:r>
          </a:p>
          <a:p>
            <a:pPr lvl="1"/>
            <a:r>
              <a:rPr lang="en-US" altLang="zh-CN" smtClean="0"/>
              <a:t>1.2</a:t>
            </a:r>
            <a:r>
              <a:rPr lang="zh-CN" altLang="en-US" smtClean="0"/>
              <a:t>中有一个</a:t>
            </a:r>
            <a:r>
              <a:rPr lang="en-US" altLang="zh-CN" smtClean="0"/>
              <a:t>factor</a:t>
            </a:r>
            <a:r>
              <a:rPr lang="zh-CN" altLang="en-US" smtClean="0"/>
              <a:t>值，默认为</a:t>
            </a:r>
            <a:r>
              <a:rPr lang="en-US" altLang="zh-CN" smtClean="0">
                <a:solidFill>
                  <a:srgbClr val="FF0000"/>
                </a:solidFill>
              </a:rPr>
              <a:t>1.25</a:t>
            </a:r>
          </a:p>
          <a:p>
            <a:pPr lvl="2"/>
            <a:r>
              <a:rPr lang="en-US" altLang="zh-CN" smtClean="0"/>
              <a:t>96,120,152...</a:t>
            </a:r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420888"/>
            <a:ext cx="9144000" cy="1152128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Item</a:t>
            </a:r>
            <a:r>
              <a:rPr lang="zh-CN" altLang="en-US" sz="60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内存分配</a:t>
            </a:r>
            <a:endParaRPr lang="zh-CN" altLang="en-US" sz="6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Item</a:t>
            </a:r>
            <a:r>
              <a:rPr lang="zh-CN" altLang="en-US" smtClean="0"/>
              <a:t>数据格式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700" smtClean="0"/>
              <a:t>                          Item</a:t>
            </a:r>
            <a:r>
              <a:rPr lang="zh-CN" altLang="en-US" sz="2700" smtClean="0"/>
              <a:t>是保存在</a:t>
            </a:r>
            <a:r>
              <a:rPr lang="en-US" altLang="zh-CN" sz="2700" smtClean="0"/>
              <a:t>chunk</a:t>
            </a:r>
            <a:r>
              <a:rPr lang="zh-CN" altLang="en-US" sz="2700" smtClean="0"/>
              <a:t>中的实际数据</a:t>
            </a:r>
            <a:endParaRPr lang="zh-CN" altLang="en-US" sz="270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2588" y="2509838"/>
            <a:ext cx="58388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新建</a:t>
            </a:r>
            <a:r>
              <a:rPr lang="en-US" altLang="zh-CN" smtClean="0"/>
              <a:t>Item</a:t>
            </a:r>
            <a:r>
              <a:rPr lang="zh-CN" altLang="en-US" smtClean="0"/>
              <a:t>分配内存过程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快速定位</a:t>
            </a:r>
            <a:r>
              <a:rPr lang="en-US" altLang="zh-CN" sz="2000" smtClean="0"/>
              <a:t>slab classid</a:t>
            </a:r>
          </a:p>
          <a:p>
            <a:pPr lvl="1" algn="just"/>
            <a:r>
              <a:rPr lang="zh-CN" altLang="en-US" sz="2000" smtClean="0"/>
              <a:t>计算</a:t>
            </a:r>
            <a:r>
              <a:rPr lang="en-US" altLang="zh-CN" sz="2000" smtClean="0"/>
              <a:t>key+value+suffix+32</a:t>
            </a:r>
            <a:r>
              <a:rPr lang="zh-CN" altLang="en-US" sz="2000" smtClean="0"/>
              <a:t>结构体，如</a:t>
            </a:r>
            <a:r>
              <a:rPr lang="en-US" altLang="zh-CN" sz="2000" smtClean="0"/>
              <a:t>90byte</a:t>
            </a:r>
          </a:p>
          <a:p>
            <a:pPr lvl="1"/>
            <a:r>
              <a:rPr lang="zh-CN" altLang="en-US" sz="2000" smtClean="0"/>
              <a:t>如果</a:t>
            </a:r>
            <a:r>
              <a:rPr lang="en-US" altLang="zh-CN" sz="2000" smtClean="0"/>
              <a:t>&gt;1MB</a:t>
            </a:r>
            <a:r>
              <a:rPr lang="zh-CN" altLang="en-US" sz="2000" smtClean="0"/>
              <a:t>，无法存储丢弃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取最小冗余的</a:t>
            </a:r>
            <a:r>
              <a:rPr lang="en-US" altLang="zh-CN" sz="2000" smtClean="0"/>
              <a:t>slab class</a:t>
            </a:r>
          </a:p>
          <a:p>
            <a:pPr lvl="2"/>
            <a:r>
              <a:rPr lang="zh-CN" altLang="en-US" sz="2000" smtClean="0"/>
              <a:t>如：有</a:t>
            </a:r>
            <a:r>
              <a:rPr lang="en-US" altLang="zh-CN" sz="2000" smtClean="0"/>
              <a:t>48,96,120</a:t>
            </a:r>
            <a:r>
              <a:rPr lang="zh-CN" altLang="en-US" sz="2000" smtClean="0"/>
              <a:t>，存</a:t>
            </a:r>
            <a:r>
              <a:rPr lang="en-US" altLang="zh-CN" sz="2000" smtClean="0"/>
              <a:t>90</a:t>
            </a:r>
            <a:r>
              <a:rPr lang="zh-CN" altLang="en-US" sz="2000" smtClean="0"/>
              <a:t>会选择</a:t>
            </a:r>
            <a:r>
              <a:rPr lang="en-US" altLang="zh-CN" sz="2000" smtClean="0"/>
              <a:t>96</a:t>
            </a:r>
          </a:p>
          <a:p>
            <a:pPr lvl="2"/>
            <a:endParaRPr lang="en-US" altLang="zh-CN" sz="2000" smtClean="0"/>
          </a:p>
          <a:p>
            <a:r>
              <a:rPr lang="zh-CN" altLang="en-US" sz="2000" smtClean="0"/>
              <a:t>按顺序寻找可用</a:t>
            </a:r>
            <a:r>
              <a:rPr lang="en-US" altLang="zh-CN" sz="2000" smtClean="0"/>
              <a:t>chunk</a:t>
            </a:r>
          </a:p>
          <a:p>
            <a:pPr lvl="1"/>
            <a:r>
              <a:rPr lang="en-US" altLang="zh-CN" sz="2000" smtClean="0"/>
              <a:t>slot</a:t>
            </a:r>
            <a:r>
              <a:rPr lang="zh-CN" altLang="en-US" sz="2000" smtClean="0"/>
              <a:t>：检查</a:t>
            </a:r>
            <a:r>
              <a:rPr lang="en-US" altLang="zh-CN" sz="2000" smtClean="0"/>
              <a:t>slab</a:t>
            </a:r>
            <a:r>
              <a:rPr lang="zh-CN" altLang="en-US" sz="2000" smtClean="0"/>
              <a:t>回收空间</a:t>
            </a:r>
            <a:r>
              <a:rPr lang="en-US" altLang="zh-CN" sz="2000" smtClean="0"/>
              <a:t>slot</a:t>
            </a:r>
            <a:r>
              <a:rPr lang="zh-CN" altLang="en-US" sz="2000" smtClean="0"/>
              <a:t>里是否有剩余</a:t>
            </a:r>
            <a:r>
              <a:rPr lang="en-US" altLang="zh-CN" sz="2000" smtClean="0"/>
              <a:t>chunk</a:t>
            </a:r>
          </a:p>
          <a:p>
            <a:pPr lvl="2"/>
            <a:r>
              <a:rPr lang="en-US" altLang="zh-CN" sz="2000" smtClean="0"/>
              <a:t>delete</a:t>
            </a:r>
            <a:r>
              <a:rPr lang="zh-CN" altLang="en-US" sz="2000" smtClean="0"/>
              <a:t>：</a:t>
            </a:r>
            <a:r>
              <a:rPr lang="en-US" altLang="zh-CN" sz="2000" smtClean="0"/>
              <a:t>delete</a:t>
            </a:r>
            <a:r>
              <a:rPr lang="zh-CN" altLang="en-US" sz="2000" smtClean="0"/>
              <a:t>时标记到</a:t>
            </a:r>
            <a:r>
              <a:rPr lang="en-US" altLang="zh-CN" sz="2000" smtClean="0"/>
              <a:t>slot</a:t>
            </a:r>
          </a:p>
          <a:p>
            <a:pPr lvl="2"/>
            <a:r>
              <a:rPr lang="en-US" altLang="zh-CN" sz="2000" smtClean="0"/>
              <a:t>exptime</a:t>
            </a:r>
            <a:r>
              <a:rPr lang="zh-CN" altLang="en-US" sz="2000" smtClean="0"/>
              <a:t>：</a:t>
            </a:r>
            <a:r>
              <a:rPr lang="en-US" altLang="zh-CN" sz="2000" smtClean="0"/>
              <a:t>get</a:t>
            </a:r>
            <a:r>
              <a:rPr lang="zh-CN" altLang="en-US" sz="2000" smtClean="0"/>
              <a:t>时检查的过期对象标记到</a:t>
            </a:r>
            <a:r>
              <a:rPr lang="en-US" altLang="zh-CN" sz="2000" smtClean="0"/>
              <a:t>slot</a:t>
            </a:r>
          </a:p>
          <a:p>
            <a:pPr lvl="1"/>
            <a:r>
              <a:rPr lang="en-US" altLang="zh-CN" sz="2000" smtClean="0"/>
              <a:t>end_page_ptr</a:t>
            </a:r>
            <a:r>
              <a:rPr lang="zh-CN" altLang="en-US" sz="2000" smtClean="0"/>
              <a:t>：检查</a:t>
            </a:r>
            <a:r>
              <a:rPr lang="en-US" altLang="zh-CN" sz="2000" smtClean="0"/>
              <a:t>page</a:t>
            </a:r>
            <a:r>
              <a:rPr lang="zh-CN" altLang="en-US" sz="2000" smtClean="0"/>
              <a:t>中是否有剩余</a:t>
            </a:r>
            <a:r>
              <a:rPr lang="en-US" altLang="zh-CN" sz="2000" smtClean="0"/>
              <a:t>chunk</a:t>
            </a:r>
          </a:p>
          <a:p>
            <a:pPr lvl="1"/>
            <a:r>
              <a:rPr lang="en-US" altLang="zh-CN" sz="2000" smtClean="0"/>
              <a:t>memory</a:t>
            </a:r>
            <a:r>
              <a:rPr lang="zh-CN" altLang="en-US" sz="2000" smtClean="0"/>
              <a:t>：内存还有剩余则开辟新的</a:t>
            </a:r>
            <a:r>
              <a:rPr lang="en-US" altLang="zh-CN" sz="2000" smtClean="0"/>
              <a:t>slab</a:t>
            </a:r>
          </a:p>
          <a:p>
            <a:pPr lvl="1"/>
            <a:r>
              <a:rPr lang="en-US" altLang="zh-CN" sz="2000" smtClean="0"/>
              <a:t>LRU</a:t>
            </a:r>
            <a:r>
              <a:rPr lang="zh-CN" altLang="en-US" sz="2000" smtClean="0"/>
              <a:t>：</a:t>
            </a:r>
            <a:r>
              <a:rPr lang="en-US" altLang="zh-CN" sz="2000" smtClean="0">
                <a:solidFill>
                  <a:srgbClr val="FF0000"/>
                </a:solidFill>
              </a:rPr>
              <a:t>Slab</a:t>
            </a:r>
            <a:r>
              <a:rPr lang="zh-CN" altLang="en-US" sz="2000" smtClean="0">
                <a:solidFill>
                  <a:srgbClr val="FF0000"/>
                </a:solidFill>
              </a:rPr>
              <a:t>内部扫描</a:t>
            </a:r>
            <a:r>
              <a:rPr lang="en-US" altLang="zh-CN" sz="2000" smtClean="0">
                <a:solidFill>
                  <a:srgbClr val="FF0000"/>
                </a:solidFill>
              </a:rPr>
              <a:t>Item</a:t>
            </a:r>
            <a:r>
              <a:rPr lang="zh-CN" altLang="en-US" sz="2000" smtClean="0">
                <a:solidFill>
                  <a:srgbClr val="FF0000"/>
                </a:solidFill>
              </a:rPr>
              <a:t>双向链表</a:t>
            </a:r>
            <a:r>
              <a:rPr lang="en-US" altLang="zh-CN" sz="2000" smtClean="0">
                <a:solidFill>
                  <a:srgbClr val="FF0000"/>
                </a:solidFill>
              </a:rPr>
              <a:t>50</a:t>
            </a:r>
            <a:r>
              <a:rPr lang="zh-CN" altLang="en-US" sz="2000" smtClean="0">
                <a:solidFill>
                  <a:srgbClr val="FF0000"/>
                </a:solidFill>
              </a:rPr>
              <a:t>次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内存有浪费了</a:t>
            </a:r>
            <a:r>
              <a:rPr lang="en-US" altLang="zh-CN" smtClean="0"/>
              <a:t>!!</a:t>
            </a:r>
            <a:endParaRPr lang="zh-CN" altLang="en-US"/>
          </a:p>
        </p:txBody>
      </p:sp>
      <p:pic>
        <p:nvPicPr>
          <p:cNvPr id="993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517232"/>
            <a:ext cx="390525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smtClean="0"/>
              <a:t>slab</a:t>
            </a:r>
            <a:r>
              <a:rPr lang="zh-CN" altLang="en-US" sz="2000" smtClean="0"/>
              <a:t>尾部剩余空间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/>
              <a:t>如</a:t>
            </a:r>
            <a:r>
              <a:rPr lang="en-US" altLang="zh-CN" sz="2000" smtClean="0"/>
              <a:t>classid=40</a:t>
            </a:r>
            <a:r>
              <a:rPr lang="zh-CN" altLang="en-US" sz="2000" smtClean="0"/>
              <a:t>中，两个</a:t>
            </a:r>
            <a:r>
              <a:rPr lang="en-US" altLang="zh-CN" sz="2000" smtClean="0"/>
              <a:t>chunk</a:t>
            </a:r>
            <a:r>
              <a:rPr lang="zh-CN" altLang="en-US" sz="2000" smtClean="0"/>
              <a:t>占用了</a:t>
            </a:r>
            <a:r>
              <a:rPr lang="en-US" altLang="zh-CN" sz="2000" smtClean="0"/>
              <a:t>1009384byte</a:t>
            </a:r>
            <a:r>
              <a:rPr lang="zh-CN" altLang="en-US" sz="2000" smtClean="0"/>
              <a:t>，就有</a:t>
            </a:r>
            <a:r>
              <a:rPr lang="en-US" altLang="zh-CN" sz="2000" smtClean="0"/>
              <a:t>1048576-1009384=39192byte</a:t>
            </a:r>
            <a:r>
              <a:rPr lang="zh-CN" altLang="en-US" sz="2000" smtClean="0"/>
              <a:t>被浪费</a:t>
            </a:r>
            <a:endParaRPr lang="en-US" altLang="zh-CN" sz="200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/>
              <a:t>解决办法：</a:t>
            </a:r>
            <a:r>
              <a:rPr lang="zh-CN" altLang="en-US" sz="2000" smtClean="0">
                <a:solidFill>
                  <a:srgbClr val="FF0000"/>
                </a:solidFill>
              </a:rPr>
              <a:t>规划</a:t>
            </a:r>
            <a:r>
              <a:rPr lang="en-US" altLang="zh-CN" sz="2000" smtClean="0">
                <a:solidFill>
                  <a:srgbClr val="FF0000"/>
                </a:solidFill>
              </a:rPr>
              <a:t>slab=chunk*n</a:t>
            </a:r>
            <a:r>
              <a:rPr lang="zh-CN" altLang="en-US" sz="2000" smtClean="0">
                <a:solidFill>
                  <a:srgbClr val="FF0000"/>
                </a:solidFill>
              </a:rPr>
              <a:t>整数倍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200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/>
              <a:t> </a:t>
            </a:r>
            <a:r>
              <a:rPr lang="en-US" altLang="zh-CN" sz="2000" smtClean="0"/>
              <a:t>slab</a:t>
            </a:r>
            <a:r>
              <a:rPr lang="zh-CN" altLang="en-US" sz="2000" smtClean="0"/>
              <a:t>中</a:t>
            </a:r>
            <a:r>
              <a:rPr lang="en-US" altLang="zh-CN" sz="2000" smtClean="0"/>
              <a:t>chunk</a:t>
            </a:r>
            <a:r>
              <a:rPr lang="zh-CN" altLang="en-US" sz="2000" smtClean="0"/>
              <a:t>利用率低：申请的</a:t>
            </a:r>
            <a:r>
              <a:rPr lang="en-US" altLang="zh-CN" sz="2000" smtClean="0"/>
              <a:t>slab</a:t>
            </a:r>
            <a:r>
              <a:rPr lang="zh-CN" altLang="en-US" sz="2000" smtClean="0"/>
              <a:t>只存放了一个</a:t>
            </a:r>
            <a:r>
              <a:rPr lang="en-US" altLang="zh-CN" sz="2000" smtClean="0"/>
              <a:t>Item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/>
              <a:t>解决办法：</a:t>
            </a:r>
            <a:r>
              <a:rPr lang="zh-CN" altLang="en-US" sz="2000" smtClean="0">
                <a:solidFill>
                  <a:srgbClr val="FF0000"/>
                </a:solidFill>
              </a:rPr>
              <a:t>规划</a:t>
            </a:r>
            <a:r>
              <a:rPr lang="en-US" altLang="zh-CN" sz="2000" smtClean="0">
                <a:solidFill>
                  <a:srgbClr val="FF0000"/>
                </a:solidFill>
              </a:rPr>
              <a:t>slab=chunk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smtClean="0"/>
              <a:t>chunk</a:t>
            </a:r>
            <a:r>
              <a:rPr lang="zh-CN" altLang="en-US" sz="2000" smtClean="0"/>
              <a:t>存储</a:t>
            </a:r>
            <a:r>
              <a:rPr lang="en-US" altLang="zh-CN" sz="2000" smtClean="0"/>
              <a:t>Item</a:t>
            </a:r>
            <a:r>
              <a:rPr lang="zh-CN" altLang="en-US" sz="2000" smtClean="0"/>
              <a:t>浪费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smtClean="0"/>
              <a:t>如</a:t>
            </a:r>
            <a:r>
              <a:rPr lang="en-US" altLang="zh-CN" sz="2000" smtClean="0"/>
              <a:t>I tem</a:t>
            </a:r>
            <a:r>
              <a:rPr lang="zh-CN" altLang="en-US" sz="2000" smtClean="0"/>
              <a:t>是</a:t>
            </a:r>
            <a:r>
              <a:rPr lang="en-US" altLang="zh-CN" sz="2000" smtClean="0"/>
              <a:t>100</a:t>
            </a:r>
            <a:r>
              <a:rPr lang="zh-CN" altLang="en-US" sz="2000" smtClean="0"/>
              <a:t>，存到</a:t>
            </a:r>
            <a:r>
              <a:rPr lang="en-US" altLang="zh-CN" sz="2000" smtClean="0"/>
              <a:t>128</a:t>
            </a:r>
            <a:r>
              <a:rPr lang="zh-CN" altLang="en-US" sz="2000" smtClean="0"/>
              <a:t>字节</a:t>
            </a:r>
            <a:r>
              <a:rPr lang="en-US" altLang="zh-CN" sz="2000" smtClean="0"/>
              <a:t>chunk</a:t>
            </a:r>
            <a:r>
              <a:rPr lang="zh-CN" altLang="en-US" sz="2000" smtClean="0"/>
              <a:t>，就有</a:t>
            </a:r>
            <a:r>
              <a:rPr lang="en-US" altLang="zh-CN" sz="2000" smtClean="0"/>
              <a:t>28</a:t>
            </a:r>
            <a:r>
              <a:rPr lang="zh-CN" altLang="en-US" sz="2000" smtClean="0"/>
              <a:t>字节浪费</a:t>
            </a:r>
            <a:endParaRPr lang="en-US" altLang="zh-CN" sz="200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解决办法：规划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chunk=Item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smtClean="0"/>
              <a:t>使用合适的</a:t>
            </a:r>
            <a:r>
              <a:rPr lang="en-US" altLang="zh-CN" sz="4000" smtClean="0"/>
              <a:t>factor</a:t>
            </a:r>
            <a:r>
              <a:rPr lang="zh-CN" altLang="en-US" sz="4000" smtClean="0"/>
              <a:t>，减少浪费</a:t>
            </a:r>
            <a:endParaRPr lang="zh-CN" altLang="en-US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/>
              <a:t>-f</a:t>
            </a:r>
            <a:r>
              <a:rPr lang="zh-CN" altLang="en-US" sz="2000" smtClean="0"/>
              <a:t>参数：默认为</a:t>
            </a:r>
            <a:r>
              <a:rPr lang="en-US" altLang="zh-CN" sz="2000" smtClean="0"/>
              <a:t>1.25</a:t>
            </a:r>
            <a:r>
              <a:rPr lang="zh-CN" altLang="en-US" sz="2000" smtClean="0"/>
              <a:t>，曾经为</a:t>
            </a:r>
            <a:r>
              <a:rPr lang="en-US" altLang="zh-CN" sz="2000" smtClean="0"/>
              <a:t>2</a:t>
            </a:r>
          </a:p>
          <a:p>
            <a:r>
              <a:rPr lang="zh-CN" altLang="en-US" sz="2000" smtClean="0"/>
              <a:t>值越小，</a:t>
            </a:r>
            <a:r>
              <a:rPr lang="en-US" altLang="zh-CN" sz="2000" smtClean="0"/>
              <a:t>slab</a:t>
            </a:r>
            <a:r>
              <a:rPr lang="zh-CN" altLang="en-US" sz="2000" smtClean="0"/>
              <a:t>中</a:t>
            </a:r>
            <a:r>
              <a:rPr lang="en-US" altLang="zh-CN" sz="2000" smtClean="0"/>
              <a:t>chunk</a:t>
            </a:r>
            <a:r>
              <a:rPr lang="zh-CN" altLang="en-US" sz="2000" smtClean="0"/>
              <a:t> </a:t>
            </a:r>
            <a:r>
              <a:rPr lang="en-US" altLang="zh-CN" sz="2000" smtClean="0"/>
              <a:t>size</a:t>
            </a:r>
            <a:r>
              <a:rPr lang="zh-CN" altLang="en-US" sz="2000" smtClean="0"/>
              <a:t>差距越小，内存浪费越小</a:t>
            </a:r>
            <a:endParaRPr lang="en-US" altLang="zh-CN" sz="2000" smtClean="0"/>
          </a:p>
          <a:p>
            <a:r>
              <a:rPr lang="en-US" altLang="zh-CN" sz="2000" smtClean="0">
                <a:solidFill>
                  <a:srgbClr val="FF0000"/>
                </a:solidFill>
              </a:rPr>
              <a:t>1.25</a:t>
            </a:r>
            <a:r>
              <a:rPr lang="zh-CN" altLang="en-US" sz="2000" smtClean="0">
                <a:solidFill>
                  <a:srgbClr val="FF0000"/>
                </a:solidFill>
              </a:rPr>
              <a:t>适合缓存几百字节的对象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3429000"/>
            <a:ext cx="35283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/>
              <a:t>slab class 1: chunk size 128 perslab 8192</a:t>
            </a:r>
          </a:p>
          <a:p>
            <a:r>
              <a:rPr lang="en-US" altLang="zh-CN" sz="1200" smtClean="0"/>
              <a:t>slab class 2: chunk size 256 perslab 4096</a:t>
            </a:r>
          </a:p>
          <a:p>
            <a:r>
              <a:rPr lang="en-US" altLang="zh-CN" sz="1200" smtClean="0"/>
              <a:t>slab class 3: chunk size 512 perslab 2048</a:t>
            </a:r>
          </a:p>
          <a:p>
            <a:r>
              <a:rPr lang="en-US" altLang="zh-CN" sz="1200" smtClean="0"/>
              <a:t>slab class 4: chunk size 1024 perslab 1024</a:t>
            </a:r>
          </a:p>
          <a:p>
            <a:r>
              <a:rPr lang="en-US" altLang="zh-CN" sz="1200" smtClean="0"/>
              <a:t>slab class 5: chunk size 2048 perslab 512</a:t>
            </a:r>
          </a:p>
          <a:p>
            <a:r>
              <a:rPr lang="en-US" altLang="zh-CN" sz="1200" smtClean="0"/>
              <a:t>slab class 6: chunk size 4096 perslab 256</a:t>
            </a:r>
          </a:p>
          <a:p>
            <a:r>
              <a:rPr lang="en-US" altLang="zh-CN" sz="1200" smtClean="0"/>
              <a:t>slab class 7: chunk size 8192 perslab 128</a:t>
            </a:r>
          </a:p>
          <a:p>
            <a:r>
              <a:rPr lang="en-US" altLang="zh-CN" sz="1200" smtClean="0"/>
              <a:t>slab class 8: chunk size 16384 perslab 64</a:t>
            </a:r>
          </a:p>
          <a:p>
            <a:r>
              <a:rPr lang="en-US" altLang="zh-CN" sz="1200" smtClean="0"/>
              <a:t>slab class 9: chunk size 32768 perslab 32</a:t>
            </a:r>
          </a:p>
          <a:p>
            <a:r>
              <a:rPr lang="en-US" altLang="zh-CN" sz="1200" smtClean="0"/>
              <a:t>slab class 10: chunk size 65536 perslab 16</a:t>
            </a:r>
          </a:p>
          <a:p>
            <a:r>
              <a:rPr lang="en-US" altLang="zh-CN" sz="1200" smtClean="0"/>
              <a:t>slab class 11: chunk size 131072 perslab 8</a:t>
            </a:r>
          </a:p>
          <a:p>
            <a:r>
              <a:rPr lang="en-US" altLang="zh-CN" sz="1200" smtClean="0"/>
              <a:t>slab class 12: chunk size 262144 perslab 4</a:t>
            </a:r>
          </a:p>
          <a:p>
            <a:r>
              <a:rPr lang="en-US" altLang="zh-CN" sz="1200" smtClean="0"/>
              <a:t>slab class 13: chunk size 524288 perslab 2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139952" y="3434224"/>
            <a:ext cx="3528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/>
              <a:t>slab class 1: chunk size 88 perslab 11915</a:t>
            </a:r>
          </a:p>
          <a:p>
            <a:r>
              <a:rPr lang="en-US" altLang="zh-CN" sz="1200" smtClean="0"/>
              <a:t>slab class 2: chunk size 112 perslab 9362</a:t>
            </a:r>
          </a:p>
          <a:p>
            <a:r>
              <a:rPr lang="en-US" altLang="zh-CN" sz="1200" smtClean="0"/>
              <a:t>slab class 3: chunk size 144 perslab 7281</a:t>
            </a:r>
          </a:p>
          <a:p>
            <a:r>
              <a:rPr lang="en-US" altLang="zh-CN" sz="1200" smtClean="0"/>
              <a:t>slab class 4: chunk size 184 perslab 5698</a:t>
            </a:r>
          </a:p>
          <a:p>
            <a:r>
              <a:rPr lang="en-US" altLang="zh-CN" sz="1200" smtClean="0"/>
              <a:t>slab class 5: chunk size 232 perslab 4519</a:t>
            </a:r>
          </a:p>
          <a:p>
            <a:r>
              <a:rPr lang="en-US" altLang="zh-CN" sz="1200" smtClean="0"/>
              <a:t>slab class 6: chunk size 296 perslab 3542</a:t>
            </a:r>
          </a:p>
          <a:p>
            <a:r>
              <a:rPr lang="en-US" altLang="zh-CN" sz="1200" smtClean="0"/>
              <a:t>slab class 7: chunk size 376 perslab 2788</a:t>
            </a:r>
          </a:p>
          <a:p>
            <a:r>
              <a:rPr lang="en-US" altLang="zh-CN" sz="1200" smtClean="0"/>
              <a:t>slab class 8: chunk size 472 perslab 2221</a:t>
            </a:r>
          </a:p>
          <a:p>
            <a:r>
              <a:rPr lang="en-US" altLang="zh-CN" sz="1200" smtClean="0"/>
              <a:t>slab class 9: chunk size 592 perslab 1771</a:t>
            </a:r>
          </a:p>
          <a:p>
            <a:r>
              <a:rPr lang="en-US" altLang="zh-CN" sz="1200" smtClean="0"/>
              <a:t>slab class 10: chunk size 744 perslab 1409</a:t>
            </a:r>
            <a:endParaRPr lang="zh-CN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539552" y="2924944"/>
            <a:ext cx="331236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altLang="zh-CN" sz="1400" smtClean="0"/>
              <a:t>factor=2</a:t>
            </a:r>
            <a:endParaRPr lang="zh-CN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4211960" y="2924944"/>
            <a:ext cx="331236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altLang="zh-CN" sz="1400" smtClean="0"/>
              <a:t>factor=1.25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539552" y="6021288"/>
            <a:ext cx="7128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</a:rPr>
              <a:t>建议：计算一下数据的预期平均长度，调整</a:t>
            </a:r>
            <a:r>
              <a:rPr lang="en-US" altLang="zh-CN" sz="1600" smtClean="0">
                <a:solidFill>
                  <a:srgbClr val="FF0000"/>
                </a:solidFill>
              </a:rPr>
              <a:t>factor</a:t>
            </a:r>
            <a:r>
              <a:rPr lang="zh-CN" altLang="en-US" sz="1600" smtClean="0">
                <a:solidFill>
                  <a:srgbClr val="FF0000"/>
                </a:solidFill>
              </a:rPr>
              <a:t>，以获得最恰当的设置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smtClean="0"/>
              <a:t>根据数据分布调整</a:t>
            </a:r>
            <a:r>
              <a:rPr lang="en-US" altLang="zh-CN" sz="4000" smtClean="0"/>
              <a:t>factor</a:t>
            </a:r>
            <a:endParaRPr lang="zh-CN" altLang="en-US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非均匀分布，即数据长度集中在几个区域内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如保存用户</a:t>
            </a:r>
            <a:r>
              <a:rPr lang="en-US" altLang="zh-CN" sz="1600" smtClean="0"/>
              <a:t>Session</a:t>
            </a:r>
          </a:p>
          <a:p>
            <a:pPr lvl="1"/>
            <a:endParaRPr lang="zh-CN" altLang="en-US" sz="1600" smtClean="0"/>
          </a:p>
          <a:p>
            <a:r>
              <a:rPr lang="zh-CN" altLang="en-US" sz="2000" smtClean="0"/>
              <a:t>更极端的状态是等长数据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如定长键值，定长数据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多见于访问、在线统计或执行锁</a:t>
            </a:r>
            <a:endParaRPr lang="en-US" altLang="zh-CN" sz="1600" smtClean="0"/>
          </a:p>
          <a:p>
            <a:pPr lvl="1"/>
            <a:endParaRPr lang="zh-CN" altLang="en-US" sz="1600" smtClean="0"/>
          </a:p>
          <a:p>
            <a:r>
              <a:rPr lang="zh-CN" altLang="en-US" sz="2000" smtClean="0"/>
              <a:t>计算</a:t>
            </a:r>
            <a:r>
              <a:rPr lang="en-US" altLang="zh-CN" sz="2000" smtClean="0"/>
              <a:t>Item</a:t>
            </a:r>
            <a:r>
              <a:rPr lang="zh-CN" altLang="en-US" sz="2000" smtClean="0"/>
              <a:t>长度</a:t>
            </a:r>
            <a:endParaRPr lang="en-US" altLang="zh-CN" sz="2000" smtClean="0"/>
          </a:p>
          <a:p>
            <a:pPr lvl="1"/>
            <a:r>
              <a:rPr lang="en-US" altLang="zh-CN" sz="1600" smtClean="0"/>
              <a:t>key</a:t>
            </a:r>
            <a:r>
              <a:rPr lang="zh-CN" altLang="en-US" sz="1600" smtClean="0"/>
              <a:t>键长＋</a:t>
            </a:r>
            <a:r>
              <a:rPr lang="en-US" altLang="zh-CN" sz="1600" smtClean="0"/>
              <a:t>suffix+value</a:t>
            </a:r>
            <a:r>
              <a:rPr lang="zh-CN" altLang="en-US" sz="1600" smtClean="0"/>
              <a:t>值长＋结构大小（</a:t>
            </a:r>
            <a:r>
              <a:rPr lang="en-US" altLang="zh-CN" sz="1600" smtClean="0"/>
              <a:t>32</a:t>
            </a:r>
            <a:r>
              <a:rPr lang="zh-CN" altLang="en-US" sz="1600" smtClean="0"/>
              <a:t>字节）</a:t>
            </a:r>
            <a:endParaRPr lang="en-US" altLang="zh-CN" sz="1600" smtClean="0"/>
          </a:p>
          <a:p>
            <a:pPr lvl="1"/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smtClean="0"/>
              <a:t>调优的最高指示精神</a:t>
            </a:r>
            <a:endParaRPr lang="zh-CN" altLang="en-US" sz="4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提高内存利用率，减少内存浪费</a:t>
            </a:r>
            <a:endParaRPr lang="en-US" altLang="zh-CN" sz="2000" smtClean="0"/>
          </a:p>
          <a:p>
            <a:endParaRPr lang="en-US" altLang="zh-CN" sz="2000" smtClean="0">
              <a:sym typeface="Wingdings" pitchFamily="2" charset="2"/>
            </a:endParaRPr>
          </a:p>
          <a:p>
            <a:r>
              <a:rPr lang="zh-CN" altLang="en-US" sz="2000" smtClean="0"/>
              <a:t>提高命中率</a:t>
            </a:r>
            <a:r>
              <a:rPr lang="en-US" altLang="zh-CN" sz="2000" smtClean="0"/>
              <a:t>(80%,95%?)</a:t>
            </a:r>
          </a:p>
          <a:p>
            <a:endParaRPr lang="en-US" altLang="zh-CN" sz="2000" smtClean="0"/>
          </a:p>
          <a:p>
            <a:r>
              <a:rPr lang="zh-CN" altLang="en-US" sz="2000" smtClean="0"/>
              <a:t>调优方法：</a:t>
            </a:r>
            <a:endParaRPr lang="en-US" altLang="zh-CN" sz="2000" smtClean="0"/>
          </a:p>
          <a:p>
            <a:pPr lvl="1"/>
            <a:r>
              <a:rPr lang="en-US" altLang="zh-CN" sz="1600" smtClean="0">
                <a:solidFill>
                  <a:srgbClr val="FF0000"/>
                </a:solidFill>
              </a:rPr>
              <a:t>f</a:t>
            </a:r>
            <a:r>
              <a:rPr lang="zh-CN" altLang="en-US" sz="1600" smtClean="0">
                <a:solidFill>
                  <a:srgbClr val="FF0000"/>
                </a:solidFill>
              </a:rPr>
              <a:t>参数：</a:t>
            </a:r>
            <a:r>
              <a:rPr lang="en-US" altLang="zh-CN" sz="1600" smtClean="0">
                <a:solidFill>
                  <a:srgbClr val="FF0000"/>
                </a:solidFill>
              </a:rPr>
              <a:t>factor</a:t>
            </a:r>
            <a:r>
              <a:rPr lang="zh-CN" altLang="en-US" sz="1600" smtClean="0">
                <a:solidFill>
                  <a:srgbClr val="FF0000"/>
                </a:solidFill>
              </a:rPr>
              <a:t>增长因子</a:t>
            </a:r>
            <a:r>
              <a:rPr lang="en-US" altLang="zh-CN" sz="160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sz="1600" smtClean="0">
                <a:solidFill>
                  <a:srgbClr val="FF0000"/>
                </a:solidFill>
              </a:rPr>
              <a:t>n</a:t>
            </a:r>
            <a:r>
              <a:rPr lang="zh-CN" altLang="en-US" sz="1600" smtClean="0">
                <a:solidFill>
                  <a:srgbClr val="FF0000"/>
                </a:solidFill>
              </a:rPr>
              <a:t>参数：</a:t>
            </a:r>
            <a:r>
              <a:rPr lang="en-US" altLang="zh-CN" sz="1600" smtClean="0">
                <a:solidFill>
                  <a:srgbClr val="FF0000"/>
                </a:solidFill>
              </a:rPr>
              <a:t>chunk</a:t>
            </a:r>
            <a:r>
              <a:rPr lang="zh-CN" altLang="en-US" sz="1600" smtClean="0">
                <a:solidFill>
                  <a:srgbClr val="FF0000"/>
                </a:solidFill>
              </a:rPr>
              <a:t>初始值 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一切都是为了更快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低</a:t>
            </a:r>
            <a:r>
              <a:rPr lang="en-US" altLang="zh-CN" sz="2000" smtClean="0"/>
              <a:t>CPU</a:t>
            </a:r>
            <a:r>
              <a:rPr lang="zh-CN" altLang="en-US" sz="2000" smtClean="0"/>
              <a:t>消耗</a:t>
            </a:r>
            <a:r>
              <a:rPr lang="en-US" altLang="zh-CN" sz="2000" smtClean="0"/>
              <a:t>(</a:t>
            </a:r>
            <a:r>
              <a:rPr lang="zh-CN" altLang="en-US" sz="2000" smtClean="0"/>
              <a:t>瓶颈在于网络</a:t>
            </a:r>
            <a:r>
              <a:rPr lang="en-US" altLang="zh-CN" sz="2000" smtClean="0"/>
              <a:t>IO)</a:t>
            </a:r>
          </a:p>
          <a:p>
            <a:pPr lvl="1"/>
            <a:r>
              <a:rPr lang="en-US" altLang="zh-CN" sz="2000" smtClean="0"/>
              <a:t>libevent</a:t>
            </a:r>
            <a:r>
              <a:rPr lang="zh-CN" altLang="en-US" sz="2000" smtClean="0"/>
              <a:t>事件机制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slab</a:t>
            </a:r>
            <a:r>
              <a:rPr lang="zh-CN" altLang="en-US" sz="2000" smtClean="0"/>
              <a:t>内存预分配机制</a:t>
            </a:r>
            <a:endParaRPr lang="en-US" altLang="zh-CN" sz="2000" smtClean="0"/>
          </a:p>
          <a:p>
            <a:pPr lvl="1"/>
            <a:endParaRPr lang="en-US" altLang="zh-CN" sz="2000" smtClean="0"/>
          </a:p>
          <a:p>
            <a:r>
              <a:rPr lang="zh-CN" altLang="en-US" sz="2000" smtClean="0"/>
              <a:t>适合使用大量低</a:t>
            </a:r>
            <a:r>
              <a:rPr lang="en-US" altLang="zh-CN" sz="2000" smtClean="0"/>
              <a:t>CPU</a:t>
            </a:r>
            <a:r>
              <a:rPr lang="zh-CN" altLang="en-US" sz="2000" smtClean="0"/>
              <a:t>的机器搭建集群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32</a:t>
            </a:r>
            <a:r>
              <a:rPr lang="zh-CN" altLang="en-US" sz="2000" smtClean="0"/>
              <a:t>位机器最大</a:t>
            </a:r>
            <a:r>
              <a:rPr lang="en-US" altLang="zh-CN" sz="2000" smtClean="0"/>
              <a:t>2GB</a:t>
            </a:r>
            <a:r>
              <a:rPr lang="zh-CN" altLang="en-US" sz="2000" smtClean="0"/>
              <a:t>，</a:t>
            </a:r>
            <a:r>
              <a:rPr lang="en-US" altLang="zh-CN" sz="2000" smtClean="0"/>
              <a:t>64GB</a:t>
            </a:r>
            <a:r>
              <a:rPr lang="zh-CN" altLang="en-US" sz="2000" smtClean="0"/>
              <a:t>无限制</a:t>
            </a:r>
            <a:endParaRPr lang="en-US" altLang="zh-CN" sz="2000" smtClean="0"/>
          </a:p>
          <a:p>
            <a:pPr lvl="1"/>
            <a:r>
              <a:rPr lang="en-US" altLang="zh-CN" sz="2000" smtClean="0">
                <a:solidFill>
                  <a:srgbClr val="FF0000"/>
                </a:solidFill>
              </a:rPr>
              <a:t>-m</a:t>
            </a:r>
            <a:r>
              <a:rPr lang="zh-CN" altLang="en-US" sz="2000" smtClean="0">
                <a:solidFill>
                  <a:srgbClr val="FF0000"/>
                </a:solidFill>
              </a:rPr>
              <a:t>分配内存为数据区，</a:t>
            </a:r>
            <a:r>
              <a:rPr lang="en-US" altLang="zh-CN" sz="2000" smtClean="0">
                <a:solidFill>
                  <a:srgbClr val="FF0000"/>
                </a:solidFill>
              </a:rPr>
              <a:t>memcached</a:t>
            </a:r>
            <a:r>
              <a:rPr lang="zh-CN" altLang="en-US" sz="2000" smtClean="0">
                <a:solidFill>
                  <a:srgbClr val="FF0000"/>
                </a:solidFill>
              </a:rPr>
              <a:t>本身也需要占用内存，因此不可将物理内存全部分配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smtClean="0">
                <a:solidFill>
                  <a:srgbClr val="FF0000"/>
                </a:solidFill>
              </a:rPr>
              <a:t>使用连接池维持连接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因为优秀，所以不足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mtClean="0"/>
              <a:t>Can’t dump</a:t>
            </a:r>
          </a:p>
          <a:p>
            <a:pPr lvl="1"/>
            <a:r>
              <a:rPr lang="zh-CN" altLang="en-US" smtClean="0"/>
              <a:t>无法备份，重启无法恢复</a:t>
            </a:r>
            <a:endParaRPr lang="en-US" altLang="zh-CN" smtClean="0"/>
          </a:p>
          <a:p>
            <a:r>
              <a:rPr lang="en-US" altLang="zh-CN" smtClean="0"/>
              <a:t>Can’t iterate over keys</a:t>
            </a:r>
          </a:p>
          <a:p>
            <a:pPr lvl="1"/>
            <a:r>
              <a:rPr lang="zh-CN" altLang="en-US" smtClean="0"/>
              <a:t>无法查询</a:t>
            </a:r>
            <a:endParaRPr lang="en-US" altLang="zh-CN" smtClean="0"/>
          </a:p>
          <a:p>
            <a:r>
              <a:rPr lang="en-US" altLang="zh-CN" smtClean="0"/>
              <a:t>Not persistent</a:t>
            </a:r>
          </a:p>
          <a:p>
            <a:pPr lvl="1"/>
            <a:r>
              <a:rPr lang="zh-CN" altLang="en-US" smtClean="0"/>
              <a:t>没有持久化，重启全部丢失</a:t>
            </a:r>
            <a:endParaRPr lang="en-US" altLang="zh-CN" smtClean="0"/>
          </a:p>
          <a:p>
            <a:r>
              <a:rPr lang="en-US" altLang="zh-CN" smtClean="0"/>
              <a:t>Not redundant</a:t>
            </a:r>
          </a:p>
          <a:p>
            <a:pPr lvl="1"/>
            <a:r>
              <a:rPr lang="zh-CN" altLang="en-US" smtClean="0"/>
              <a:t>单点故障</a:t>
            </a:r>
            <a:r>
              <a:rPr lang="en-US" altLang="zh-CN" smtClean="0"/>
              <a:t>failover</a:t>
            </a:r>
          </a:p>
          <a:p>
            <a:r>
              <a:rPr lang="en-US" altLang="zh-CN" smtClean="0"/>
              <a:t>No Sessions</a:t>
            </a:r>
          </a:p>
          <a:p>
            <a:pPr lvl="1"/>
            <a:r>
              <a:rPr lang="zh-CN" altLang="en-US" smtClean="0"/>
              <a:t>崩溃没法查找原因</a:t>
            </a:r>
            <a:endParaRPr lang="en-US" altLang="zh-CN" smtClean="0"/>
          </a:p>
          <a:p>
            <a:r>
              <a:rPr lang="en-US" altLang="zh-CN" smtClean="0"/>
              <a:t>No security</a:t>
            </a:r>
          </a:p>
          <a:p>
            <a:pPr lvl="1"/>
            <a:r>
              <a:rPr lang="zh-CN" altLang="en-US" smtClean="0"/>
              <a:t>任何机器都可以</a:t>
            </a:r>
            <a:r>
              <a:rPr lang="en-US" altLang="zh-CN" smtClean="0"/>
              <a:t>telnet</a:t>
            </a:r>
            <a:r>
              <a:rPr lang="zh-CN" altLang="en-US" smtClean="0"/>
              <a:t>，需要放在</a:t>
            </a:r>
            <a:r>
              <a:rPr lang="zh-CN" altLang="en-US" smtClean="0">
                <a:solidFill>
                  <a:srgbClr val="FF0000"/>
                </a:solidFill>
              </a:rPr>
              <a:t>防火墙后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内存问题</a:t>
            </a:r>
            <a:endParaRPr lang="en-US" altLang="zh-CN" smtClean="0"/>
          </a:p>
          <a:p>
            <a:pPr lvl="1"/>
            <a:r>
              <a:rPr lang="en-US" altLang="zh-CN" smtClean="0"/>
              <a:t>LRU</a:t>
            </a:r>
            <a:r>
              <a:rPr lang="zh-CN" altLang="en-US" smtClean="0"/>
              <a:t>是</a:t>
            </a:r>
            <a:r>
              <a:rPr lang="en-US" altLang="zh-CN" smtClean="0"/>
              <a:t>slab</a:t>
            </a:r>
            <a:r>
              <a:rPr lang="zh-CN" altLang="en-US" smtClean="0"/>
              <a:t>局部，没有全局</a:t>
            </a:r>
            <a:endParaRPr lang="en-US" altLang="zh-CN" smtClean="0"/>
          </a:p>
          <a:p>
            <a:pPr lvl="1"/>
            <a:r>
              <a:rPr lang="zh-CN" altLang="en-US" smtClean="0"/>
              <a:t>有空间浪费</a:t>
            </a:r>
          </a:p>
          <a:p>
            <a:r>
              <a:rPr lang="zh-CN" altLang="en-US" smtClean="0"/>
              <a:t>日志问题</a:t>
            </a:r>
            <a:endParaRPr lang="en-US" altLang="zh-CN" smtClean="0"/>
          </a:p>
          <a:p>
            <a:pPr lvl="1"/>
            <a:r>
              <a:rPr lang="zh-CN" altLang="en-US" smtClean="0"/>
              <a:t>没有合理的日志</a:t>
            </a:r>
            <a:endParaRPr lang="en-US" altLang="zh-CN" smtClean="0"/>
          </a:p>
          <a:p>
            <a:r>
              <a:rPr lang="zh-CN" altLang="en-US" smtClean="0"/>
              <a:t>集群问题</a:t>
            </a:r>
            <a:endParaRPr lang="en-US" altLang="zh-CN" smtClean="0"/>
          </a:p>
          <a:p>
            <a:pPr lvl="1"/>
            <a:r>
              <a:rPr lang="zh-CN" altLang="en-US" smtClean="0"/>
              <a:t>集群增加机器成本高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facebook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200 memcached servers</a:t>
            </a:r>
          </a:p>
          <a:p>
            <a:r>
              <a:rPr lang="en-US" altLang="zh-CN" sz="2000" smtClean="0"/>
              <a:t>16GB </a:t>
            </a:r>
            <a:r>
              <a:rPr lang="zh-CN" altLang="en-US" sz="2000" smtClean="0"/>
              <a:t>四核 </a:t>
            </a:r>
            <a:r>
              <a:rPr lang="en-US" altLang="zh-CN" sz="2000" smtClean="0"/>
              <a:t>AMD64</a:t>
            </a:r>
          </a:p>
          <a:p>
            <a:r>
              <a:rPr lang="en-US" altLang="zh-CN" sz="2000" smtClean="0"/>
              <a:t>3TB cache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 r="11068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改进计划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扩展二进制协议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不需要文本解析，速度更快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减少文本协议的漏洞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外部引擎加载功能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MySQL plugin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420888"/>
            <a:ext cx="9144000" cy="1152128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4.Memcached</a:t>
            </a:r>
            <a:r>
              <a:rPr lang="zh-CN" altLang="en-US" sz="6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分布式</a:t>
            </a:r>
            <a:endParaRPr lang="zh-CN" altLang="en-US" sz="6000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使用方式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              </a:t>
            </a:r>
            <a:r>
              <a:rPr lang="en-US" altLang="zh-CN" sz="3100" smtClean="0"/>
              <a:t>--</a:t>
            </a:r>
            <a:r>
              <a:rPr lang="zh-CN" altLang="en-US" sz="3100" smtClean="0"/>
              <a:t>客户端实现</a:t>
            </a:r>
            <a:r>
              <a:rPr lang="en-US" altLang="zh-CN" sz="3100" smtClean="0"/>
              <a:t>Hash</a:t>
            </a:r>
            <a:endParaRPr lang="zh-CN" altLang="en-US" sz="310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353469"/>
            <a:ext cx="3810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架构层次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               --</a:t>
            </a:r>
            <a:r>
              <a:rPr lang="zh-CN" altLang="en-US" sz="3100" smtClean="0"/>
              <a:t>减少</a:t>
            </a:r>
            <a:r>
              <a:rPr lang="en-US" altLang="zh-CN" sz="3100" smtClean="0"/>
              <a:t>DB</a:t>
            </a:r>
            <a:r>
              <a:rPr lang="zh-CN" altLang="en-US" sz="3100" smtClean="0"/>
              <a:t>访问，提高</a:t>
            </a:r>
            <a:r>
              <a:rPr lang="en-US" altLang="zh-CN" sz="3100" smtClean="0"/>
              <a:t>Web</a:t>
            </a:r>
            <a:r>
              <a:rPr lang="zh-CN" altLang="en-US" sz="3100" smtClean="0"/>
              <a:t>速度</a:t>
            </a:r>
            <a:endParaRPr lang="zh-CN" altLang="en-US" sz="3100"/>
          </a:p>
        </p:txBody>
      </p:sp>
      <p:pic>
        <p:nvPicPr>
          <p:cNvPr id="4505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4112" y="2024856"/>
            <a:ext cx="42957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添加对象时</a:t>
            </a:r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1424" y="1935163"/>
            <a:ext cx="378115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获取对象时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1288" y="1939575"/>
            <a:ext cx="3781425" cy="384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最常用的</a:t>
            </a:r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根据余数计算</a:t>
            </a:r>
            <a:r>
              <a:rPr lang="en-US" altLang="zh-CN" sz="2000" smtClean="0"/>
              <a:t>Hash</a:t>
            </a:r>
          </a:p>
          <a:p>
            <a:pPr lvl="1"/>
            <a:r>
              <a:rPr lang="zh-CN" altLang="en-US" sz="2000" smtClean="0"/>
              <a:t>如</a:t>
            </a:r>
            <a:r>
              <a:rPr lang="en-US" altLang="zh-CN" sz="2000" smtClean="0"/>
              <a:t>Perl</a:t>
            </a:r>
            <a:r>
              <a:rPr lang="zh-CN" altLang="en-US" sz="2000" smtClean="0"/>
              <a:t>函数库：</a:t>
            </a:r>
            <a:r>
              <a:rPr lang="en-US" altLang="zh-CN" sz="2000" smtClean="0"/>
              <a:t>Cache::Memcached</a:t>
            </a:r>
          </a:p>
          <a:p>
            <a:pPr lvl="1"/>
            <a:r>
              <a:rPr lang="zh-CN" altLang="en-US" sz="2000" smtClean="0"/>
              <a:t>优点：简单、分散性优秀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缺点：添加</a:t>
            </a:r>
            <a:r>
              <a:rPr lang="en-US" altLang="zh-CN" sz="2000" smtClean="0"/>
              <a:t>/</a:t>
            </a:r>
            <a:r>
              <a:rPr lang="zh-CN" altLang="en-US" sz="2000" smtClean="0"/>
              <a:t>移除服务器时，缓存重组代价巨大，影响命中率</a:t>
            </a:r>
            <a:endParaRPr lang="en-US" altLang="zh-CN" sz="2000" smtClean="0"/>
          </a:p>
          <a:p>
            <a:pPr lvl="1"/>
            <a:endParaRPr lang="en-US" altLang="zh-CN" sz="2000" smtClean="0"/>
          </a:p>
          <a:p>
            <a:pPr lvl="1"/>
            <a:r>
              <a:rPr lang="en-US" altLang="zh-CN" sz="2000" smtClean="0"/>
              <a:t>26</a:t>
            </a:r>
            <a:r>
              <a:rPr lang="zh-CN" altLang="en-US" sz="2000" smtClean="0"/>
              <a:t>个字母由</a:t>
            </a:r>
            <a:r>
              <a:rPr lang="en-US" altLang="zh-CN" sz="2000" smtClean="0"/>
              <a:t>3</a:t>
            </a:r>
            <a:r>
              <a:rPr lang="zh-CN" altLang="en-US" sz="2000" smtClean="0"/>
              <a:t>个节点增加一个节点，命中率下降了</a:t>
            </a:r>
            <a:r>
              <a:rPr lang="en-US" altLang="zh-CN" sz="2000" smtClean="0"/>
              <a:t>23%</a:t>
            </a:r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1331640" y="3933056"/>
            <a:ext cx="252028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smtClean="0"/>
              <a:t>三个节点：</a:t>
            </a:r>
            <a:r>
              <a:rPr lang="en-US" altLang="zh-CN" sz="1200" smtClean="0"/>
              <a:t>node1 node2 nod3</a:t>
            </a:r>
          </a:p>
          <a:p>
            <a:r>
              <a:rPr lang="en-US" altLang="zh-CN" sz="1200" smtClean="0"/>
              <a:t>node1: a,c,d,e,h,j,n,u,w,x</a:t>
            </a:r>
          </a:p>
          <a:p>
            <a:r>
              <a:rPr lang="en-US" altLang="zh-CN" sz="1200" smtClean="0"/>
              <a:t>node2: g,i,k,l,p,r,s,y</a:t>
            </a:r>
          </a:p>
          <a:p>
            <a:r>
              <a:rPr lang="en-US" altLang="zh-CN" sz="1200" smtClean="0"/>
              <a:t>node3: b,f,m,o,q,t,v,z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788024" y="3933056"/>
            <a:ext cx="324036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smtClean="0"/>
              <a:t>四个节点：</a:t>
            </a:r>
            <a:r>
              <a:rPr lang="en-US" altLang="zh-CN" sz="1200" smtClean="0"/>
              <a:t>node1 node2 node3 node4</a:t>
            </a:r>
          </a:p>
          <a:p>
            <a:r>
              <a:rPr lang="en-US" altLang="zh-CN" sz="1200" smtClean="0"/>
              <a:t>node1: </a:t>
            </a:r>
            <a:r>
              <a:rPr lang="en-US" altLang="zh-CN" sz="1200" b="1" smtClean="0"/>
              <a:t>d</a:t>
            </a:r>
            <a:r>
              <a:rPr lang="en-US" altLang="zh-CN" sz="1200" smtClean="0"/>
              <a:t>,f,m,o,t,v</a:t>
            </a:r>
          </a:p>
          <a:p>
            <a:r>
              <a:rPr lang="en-US" altLang="zh-CN" sz="1200" smtClean="0"/>
              <a:t>node2: b,</a:t>
            </a:r>
            <a:r>
              <a:rPr lang="en-US" altLang="zh-CN" sz="1200" b="1" smtClean="0"/>
              <a:t>i</a:t>
            </a:r>
            <a:r>
              <a:rPr lang="en-US" altLang="zh-CN" sz="1200" smtClean="0"/>
              <a:t>,</a:t>
            </a:r>
            <a:r>
              <a:rPr lang="en-US" altLang="zh-CN" sz="1200" b="1" smtClean="0"/>
              <a:t>k</a:t>
            </a:r>
            <a:r>
              <a:rPr lang="en-US" altLang="zh-CN" sz="1200" smtClean="0"/>
              <a:t>,</a:t>
            </a:r>
            <a:r>
              <a:rPr lang="en-US" altLang="zh-CN" sz="1200" b="1" smtClean="0"/>
              <a:t>p,r,y</a:t>
            </a:r>
          </a:p>
          <a:p>
            <a:r>
              <a:rPr lang="en-US" altLang="zh-CN" sz="1200" smtClean="0"/>
              <a:t>node3: e,g,l,n,u,w</a:t>
            </a:r>
          </a:p>
          <a:p>
            <a:r>
              <a:rPr lang="en-US" altLang="zh-CN" sz="1200" smtClean="0"/>
              <a:t>node4: a,c,h,j,q,s,x,z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4067944" y="4293096"/>
            <a:ext cx="509209" cy="209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增加</a:t>
            </a:r>
            <a:endParaRPr lang="en-US" altLang="zh-CN" sz="1400" smtClean="0">
              <a:solidFill>
                <a:schemeClr val="tx1"/>
              </a:solidFill>
            </a:endParaRPr>
          </a:p>
          <a:p>
            <a:pPr algn="ctr"/>
            <a:endParaRPr lang="en-US" altLang="zh-CN" sz="14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节点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Consistent Hash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5733256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/>
              <a:t>参考原文：</a:t>
            </a:r>
          </a:p>
          <a:p>
            <a:r>
              <a:rPr lang="en-US" altLang="zh-CN" sz="1200" smtClean="0">
                <a:hlinkClick r:id="rId3"/>
              </a:rPr>
              <a:t>http://alpha.mixi.co.jp/blog/?p=158</a:t>
            </a:r>
            <a:endParaRPr lang="en-US" altLang="zh-CN" sz="1200" smtClean="0"/>
          </a:p>
          <a:p>
            <a:r>
              <a:rPr lang="en-US" altLang="zh-CN" sz="1200" smtClean="0">
                <a:hlinkClick r:id="rId4"/>
              </a:rPr>
              <a:t>http://www.hyuki.com/yukiwiki/wiki.cgi?ConsistentHashing</a:t>
            </a:r>
            <a:endParaRPr lang="zh-CN" altLang="en-US" sz="120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0737" y="1915319"/>
            <a:ext cx="49625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添加服务器时</a:t>
            </a:r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3611" y="1916113"/>
            <a:ext cx="4596778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67544" y="3645024"/>
            <a:ext cx="1979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1600" smtClean="0"/>
              <a:t>Consistent Hashing</a:t>
            </a:r>
            <a:r>
              <a:rPr lang="zh-CN" altLang="en-US" sz="1600" smtClean="0"/>
              <a:t>最大限度地抑制了键的重新分布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1600" smtClean="0"/>
              <a:t>有的</a:t>
            </a:r>
            <a:r>
              <a:rPr lang="en-US" altLang="zh-CN" sz="1600" smtClean="0"/>
              <a:t>Consistent Hashing</a:t>
            </a:r>
            <a:r>
              <a:rPr lang="zh-CN" altLang="en-US" sz="1600" smtClean="0"/>
              <a:t>的实现方法还采用了虚拟节点的思想</a:t>
            </a:r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支持</a:t>
            </a:r>
            <a:r>
              <a:rPr lang="en-US" altLang="zh-CN" smtClean="0"/>
              <a:t>Consistent Hash</a:t>
            </a:r>
            <a:r>
              <a:rPr lang="zh-CN" altLang="en-US" smtClean="0"/>
              <a:t>的函数库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/>
              <a:t>libketama</a:t>
            </a:r>
            <a:r>
              <a:rPr lang="zh-CN" altLang="en-US" sz="2000" smtClean="0"/>
              <a:t>的</a:t>
            </a:r>
            <a:r>
              <a:rPr lang="en-US" altLang="zh-CN" sz="2000" smtClean="0"/>
              <a:t>PHP</a:t>
            </a:r>
            <a:r>
              <a:rPr lang="zh-CN" altLang="en-US" sz="2000" smtClean="0"/>
              <a:t>库</a:t>
            </a:r>
          </a:p>
          <a:p>
            <a:pPr lvl="1"/>
            <a:r>
              <a:rPr lang="en-US" altLang="zh-CN" sz="2000" smtClean="0"/>
              <a:t>libketama</a:t>
            </a:r>
            <a:r>
              <a:rPr lang="zh-CN" altLang="en-US" sz="2000" smtClean="0"/>
              <a:t>（网站</a:t>
            </a:r>
            <a:r>
              <a:rPr lang="en-US" altLang="zh-CN" sz="2000" smtClean="0"/>
              <a:t>Last.fm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/>
            <a:endParaRPr lang="zh-CN" altLang="en-US" sz="2000" smtClean="0"/>
          </a:p>
          <a:p>
            <a:r>
              <a:rPr lang="en-US" altLang="zh-CN" sz="2000" smtClean="0"/>
              <a:t>Perl</a:t>
            </a:r>
            <a:r>
              <a:rPr lang="zh-CN" altLang="en-US" sz="2000" smtClean="0"/>
              <a:t>客户端</a:t>
            </a:r>
          </a:p>
          <a:p>
            <a:pPr lvl="1"/>
            <a:r>
              <a:rPr lang="en-US" altLang="zh-CN" sz="2000" smtClean="0"/>
              <a:t>Cache::Memcached::Fast</a:t>
            </a:r>
            <a:r>
              <a:rPr lang="zh-CN" altLang="en-US" sz="2000" smtClean="0"/>
              <a:t>（</a:t>
            </a:r>
            <a:r>
              <a:rPr lang="en-US" altLang="zh-CN" sz="2000" smtClean="0"/>
              <a:t>search.cpan.org</a:t>
            </a:r>
            <a:r>
              <a:rPr lang="zh-CN" altLang="en-US" sz="2000" smtClean="0"/>
              <a:t>）</a:t>
            </a:r>
          </a:p>
          <a:p>
            <a:pPr lvl="1"/>
            <a:r>
              <a:rPr lang="en-US" altLang="zh-CN" sz="2000" smtClean="0"/>
              <a:t>Cache::Memcached::libmemcached</a:t>
            </a:r>
            <a:r>
              <a:rPr lang="zh-CN" altLang="en-US" sz="2000" smtClean="0"/>
              <a:t>（</a:t>
            </a:r>
            <a:r>
              <a:rPr lang="en-US" altLang="zh-CN" sz="2000" smtClean="0"/>
              <a:t>search.cpan.org</a:t>
            </a:r>
            <a:r>
              <a:rPr lang="zh-CN" altLang="en-US" sz="2000" smtClean="0"/>
              <a:t>）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支持语言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mtClean="0"/>
              <a:t>C/C++</a:t>
            </a:r>
          </a:p>
          <a:p>
            <a:pPr lvl="1"/>
            <a:r>
              <a:rPr lang="en-US" altLang="zh-CN" smtClean="0"/>
              <a:t>libmemcached</a:t>
            </a:r>
          </a:p>
          <a:p>
            <a:pPr lvl="1"/>
            <a:r>
              <a:rPr lang="en-US" altLang="zh-CN" smtClean="0"/>
              <a:t>libmemcache</a:t>
            </a:r>
          </a:p>
          <a:p>
            <a:pPr lvl="1"/>
            <a:r>
              <a:rPr lang="en-US" altLang="zh-CN" smtClean="0"/>
              <a:t>apr_memcache</a:t>
            </a:r>
          </a:p>
          <a:p>
            <a:pPr lvl="1"/>
            <a:r>
              <a:rPr lang="en-US" altLang="zh-CN" smtClean="0"/>
              <a:t>memcaheclient</a:t>
            </a:r>
          </a:p>
          <a:p>
            <a:pPr lvl="1"/>
            <a:r>
              <a:rPr lang="en-US" altLang="zh-CN" smtClean="0"/>
              <a:t>libketama</a:t>
            </a:r>
          </a:p>
          <a:p>
            <a:r>
              <a:rPr lang="en-US" altLang="zh-CN" smtClean="0"/>
              <a:t>PHP</a:t>
            </a:r>
          </a:p>
          <a:p>
            <a:pPr lvl="1"/>
            <a:r>
              <a:rPr lang="en-US" altLang="zh-CN" smtClean="0"/>
              <a:t>PECL/memcached</a:t>
            </a:r>
          </a:p>
          <a:p>
            <a:pPr lvl="1"/>
            <a:r>
              <a:rPr lang="en-US" altLang="zh-CN" smtClean="0"/>
              <a:t>PECL/memcache</a:t>
            </a:r>
          </a:p>
          <a:p>
            <a:pPr lvl="1"/>
            <a:r>
              <a:rPr lang="en-US" altLang="zh-CN" smtClean="0"/>
              <a:t>PHP libmemcached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Java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spymemcached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Java memcached client/danga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memcache-client-forjava/taobao</a:t>
            </a:r>
          </a:p>
          <a:p>
            <a:r>
              <a:rPr lang="en-US" altLang="zh-CN" smtClean="0"/>
              <a:t>Python</a:t>
            </a:r>
          </a:p>
          <a:p>
            <a:r>
              <a:rPr lang="en-US" altLang="zh-CN" smtClean="0"/>
              <a:t>Ruby</a:t>
            </a:r>
          </a:p>
          <a:p>
            <a:r>
              <a:rPr lang="en-US" altLang="zh-CN" smtClean="0"/>
              <a:t>Perl</a:t>
            </a:r>
          </a:p>
          <a:p>
            <a:r>
              <a:rPr lang="en-US" altLang="zh-CN" smtClean="0"/>
              <a:t>.NET</a:t>
            </a:r>
          </a:p>
          <a:p>
            <a:r>
              <a:rPr lang="en-US" altLang="zh-CN" smtClean="0"/>
              <a:t>MySQL</a:t>
            </a:r>
          </a:p>
          <a:p>
            <a:r>
              <a:rPr lang="en-US" altLang="zh-CN" smtClean="0"/>
              <a:t>PostgreSQL</a:t>
            </a:r>
          </a:p>
          <a:p>
            <a:r>
              <a:rPr lang="en-US" altLang="zh-CN" smtClean="0"/>
              <a:t>Erlang</a:t>
            </a:r>
          </a:p>
          <a:p>
            <a:r>
              <a:rPr lang="en-US" altLang="zh-CN" smtClean="0"/>
              <a:t>Lua</a:t>
            </a:r>
          </a:p>
          <a:p>
            <a:r>
              <a:rPr lang="en-US" altLang="zh-CN" smtClean="0"/>
              <a:t>Lisp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196752"/>
            <a:ext cx="6390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/>
              <a:t>参考：</a:t>
            </a:r>
            <a:r>
              <a:rPr lang="en-US" altLang="zh-CN" sz="1200" smtClean="0">
                <a:hlinkClick r:id="rId3"/>
              </a:rPr>
              <a:t>http://code.google.com/p/memcached/wiki/Clients</a:t>
            </a:r>
            <a:endParaRPr lang="zh-CN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420888"/>
            <a:ext cx="9144000" cy="1152128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5.key-value</a:t>
            </a:r>
            <a:r>
              <a:rPr lang="zh-CN" altLang="en-US" sz="60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系统比较</a:t>
            </a:r>
            <a:endParaRPr lang="zh-CN" altLang="en-US" sz="6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兼容</a:t>
            </a:r>
            <a:r>
              <a:rPr lang="en-US" altLang="zh-CN" smtClean="0"/>
              <a:t>memcached</a:t>
            </a:r>
            <a:r>
              <a:rPr lang="zh-CN" altLang="en-US" smtClean="0"/>
              <a:t>软件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repcached</a:t>
            </a:r>
          </a:p>
          <a:p>
            <a:pPr lvl="1"/>
            <a:r>
              <a:rPr lang="zh-CN" altLang="en-US" sz="2000" smtClean="0"/>
              <a:t>为</a:t>
            </a:r>
            <a:r>
              <a:rPr lang="en-US" altLang="zh-CN" sz="2000" smtClean="0"/>
              <a:t>memcached</a:t>
            </a:r>
            <a:r>
              <a:rPr lang="zh-CN" altLang="en-US" sz="2000" smtClean="0"/>
              <a:t>提供复制</a:t>
            </a:r>
            <a:r>
              <a:rPr lang="en-US" altLang="zh-CN" sz="2000" smtClean="0"/>
              <a:t>(</a:t>
            </a:r>
            <a:r>
              <a:rPr lang="en-US" altLang="zh-CN" sz="2000" smtClean="0">
                <a:solidFill>
                  <a:srgbClr val="FF0000"/>
                </a:solidFill>
              </a:rPr>
              <a:t>replication</a:t>
            </a:r>
            <a:r>
              <a:rPr lang="en-US" altLang="zh-CN" sz="2000" smtClean="0"/>
              <a:t>)</a:t>
            </a:r>
            <a:r>
              <a:rPr lang="zh-CN" altLang="en-US" sz="2000" smtClean="0"/>
              <a:t>功能的</a:t>
            </a:r>
            <a:r>
              <a:rPr lang="en-US" altLang="zh-CN" sz="2000" smtClean="0"/>
              <a:t>patch</a:t>
            </a:r>
          </a:p>
          <a:p>
            <a:pPr lvl="1"/>
            <a:r>
              <a:rPr lang="zh-CN" altLang="en-US" sz="2000" smtClean="0"/>
              <a:t>单</a:t>
            </a:r>
            <a:r>
              <a:rPr lang="en-US" altLang="zh-CN" sz="2000" smtClean="0"/>
              <a:t>master</a:t>
            </a:r>
            <a:r>
              <a:rPr lang="zh-CN" altLang="en-US" sz="2000" smtClean="0"/>
              <a:t>单</a:t>
            </a:r>
            <a:r>
              <a:rPr lang="en-US" altLang="zh-CN" sz="2000" smtClean="0"/>
              <a:t>slave</a:t>
            </a:r>
            <a:r>
              <a:rPr lang="zh-CN" altLang="en-US" sz="2000" smtClean="0"/>
              <a:t>，互为主辅</a:t>
            </a:r>
          </a:p>
          <a:p>
            <a:r>
              <a:rPr lang="en-US" altLang="zh-CN" sz="2000" smtClean="0"/>
              <a:t>Flared</a:t>
            </a:r>
          </a:p>
          <a:p>
            <a:pPr lvl="1"/>
            <a:r>
              <a:rPr lang="zh-CN" altLang="en-US" sz="2000" smtClean="0"/>
              <a:t>存储到</a:t>
            </a:r>
            <a:r>
              <a:rPr lang="en-US" altLang="zh-CN" sz="2000" smtClean="0"/>
              <a:t>QDBM</a:t>
            </a:r>
            <a:r>
              <a:rPr lang="zh-CN" altLang="en-US" sz="2000" smtClean="0"/>
              <a:t>。实现了</a:t>
            </a:r>
            <a:r>
              <a:rPr lang="zh-CN" altLang="en-US" sz="2000" smtClean="0">
                <a:solidFill>
                  <a:srgbClr val="FF0000"/>
                </a:solidFill>
              </a:rPr>
              <a:t>异步复制和</a:t>
            </a:r>
            <a:r>
              <a:rPr lang="en-US" altLang="zh-CN" sz="2000" smtClean="0">
                <a:solidFill>
                  <a:srgbClr val="FF0000"/>
                </a:solidFill>
              </a:rPr>
              <a:t>fail over</a:t>
            </a:r>
            <a:r>
              <a:rPr lang="zh-CN" altLang="en-US" sz="2000" smtClean="0"/>
              <a:t>等功能</a:t>
            </a:r>
          </a:p>
          <a:p>
            <a:r>
              <a:rPr lang="en-US" altLang="zh-CN" sz="2000" smtClean="0"/>
              <a:t>memagent</a:t>
            </a:r>
          </a:p>
          <a:p>
            <a:pPr lvl="1"/>
            <a:r>
              <a:rPr lang="zh-CN" altLang="en-US" sz="2000" smtClean="0"/>
              <a:t>连接多个</a:t>
            </a:r>
            <a:r>
              <a:rPr lang="en-US" altLang="zh-CN" sz="2000" smtClean="0"/>
              <a:t>memd</a:t>
            </a:r>
            <a:r>
              <a:rPr lang="zh-CN" altLang="en-US" sz="2000" smtClean="0"/>
              <a:t>，实现一致性</a:t>
            </a:r>
            <a:r>
              <a:rPr lang="en-US" altLang="zh-CN" sz="2000" smtClean="0"/>
              <a:t>Hash</a:t>
            </a:r>
            <a:r>
              <a:rPr lang="zh-CN" altLang="en-US" sz="2000" smtClean="0"/>
              <a:t>，请求转发</a:t>
            </a:r>
            <a:endParaRPr lang="en-US" altLang="zh-CN" sz="2000" smtClean="0"/>
          </a:p>
          <a:p>
            <a:r>
              <a:rPr lang="en-US" altLang="zh-CN" sz="2000" smtClean="0"/>
              <a:t>memcachedb</a:t>
            </a:r>
          </a:p>
          <a:p>
            <a:pPr lvl="1"/>
            <a:r>
              <a:rPr lang="zh-CN" altLang="en-US" sz="2000" smtClean="0">
                <a:solidFill>
                  <a:srgbClr val="FF0000"/>
                </a:solidFill>
              </a:rPr>
              <a:t>存储</a:t>
            </a:r>
            <a:r>
              <a:rPr lang="zh-CN" altLang="en-US" sz="2000" smtClean="0"/>
              <a:t>到</a:t>
            </a:r>
            <a:r>
              <a:rPr lang="en-US" altLang="zh-CN" sz="2000" smtClean="0"/>
              <a:t>BerkleyDB</a:t>
            </a:r>
            <a:endParaRPr lang="zh-CN" altLang="en-US" sz="2000" smtClean="0"/>
          </a:p>
          <a:p>
            <a:r>
              <a:rPr lang="en-US" altLang="zh-CN" sz="2000" smtClean="0"/>
              <a:t>Tokyo Tyrant</a:t>
            </a:r>
          </a:p>
          <a:p>
            <a:pPr lvl="1"/>
            <a:r>
              <a:rPr lang="zh-CN" altLang="en-US" sz="2000" smtClean="0">
                <a:solidFill>
                  <a:srgbClr val="FF0000"/>
                </a:solidFill>
              </a:rPr>
              <a:t>存储到</a:t>
            </a:r>
            <a:r>
              <a:rPr lang="en-US" altLang="zh-CN" sz="2000" smtClean="0">
                <a:solidFill>
                  <a:srgbClr val="FF0000"/>
                </a:solidFill>
              </a:rPr>
              <a:t>Tokyo Cabinet</a:t>
            </a:r>
            <a:r>
              <a:rPr lang="zh-CN" altLang="en-US" sz="2000" smtClean="0"/>
              <a:t>。与</a:t>
            </a:r>
            <a:r>
              <a:rPr lang="en-US" altLang="zh-CN" sz="2000" smtClean="0"/>
              <a:t>memcached</a:t>
            </a:r>
            <a:r>
              <a:rPr lang="zh-CN" altLang="en-US" sz="2000" smtClean="0">
                <a:solidFill>
                  <a:srgbClr val="FF0000"/>
                </a:solidFill>
              </a:rPr>
              <a:t>协议兼容</a:t>
            </a:r>
            <a:r>
              <a:rPr lang="zh-CN" altLang="en-US" sz="2000" smtClean="0"/>
              <a:t>，能通过</a:t>
            </a:r>
            <a:r>
              <a:rPr lang="en-US" altLang="zh-CN" sz="2000" smtClean="0">
                <a:solidFill>
                  <a:srgbClr val="FF0000"/>
                </a:solidFill>
              </a:rPr>
              <a:t>HTTP</a:t>
            </a:r>
            <a:r>
              <a:rPr lang="zh-CN" altLang="en-US" sz="2000" smtClean="0"/>
              <a:t>访问</a:t>
            </a:r>
          </a:p>
          <a:p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持久化</a:t>
            </a:r>
            <a:r>
              <a:rPr lang="en-US" altLang="zh-CN" smtClean="0"/>
              <a:t>key-value</a:t>
            </a:r>
            <a:r>
              <a:rPr lang="zh-CN" altLang="en-US" smtClean="0"/>
              <a:t>系统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Memcachedb</a:t>
            </a:r>
            <a:r>
              <a:rPr lang="zh-CN" altLang="en-US" smtClean="0"/>
              <a:t>持久化</a:t>
            </a:r>
            <a:r>
              <a:rPr lang="en-US" altLang="zh-CN" smtClean="0"/>
              <a:t>BerkelyDB--</a:t>
            </a:r>
            <a:r>
              <a:rPr lang="en-US" altLang="zh-CN" smtClean="0">
                <a:solidFill>
                  <a:srgbClr val="FF0000"/>
                </a:solidFill>
              </a:rPr>
              <a:t>Sina</a:t>
            </a:r>
          </a:p>
          <a:p>
            <a:pPr lvl="1"/>
            <a:r>
              <a:rPr lang="zh-CN" altLang="en-US" smtClean="0"/>
              <a:t>主服务器可读写、辅服务器只读</a:t>
            </a:r>
            <a:endParaRPr lang="en-US" altLang="zh-CN" smtClean="0"/>
          </a:p>
          <a:p>
            <a:pPr lvl="1"/>
            <a:r>
              <a:rPr lang="zh-CN" altLang="en-US" smtClean="0">
                <a:sym typeface="Wingdings" pitchFamily="2" charset="2"/>
              </a:rPr>
              <a:t>同步日志文件非常大，需人工定期清理</a:t>
            </a:r>
            <a:endParaRPr lang="en-US" altLang="zh-CN" smtClean="0">
              <a:sym typeface="Wingdings" pitchFamily="2" charset="2"/>
            </a:endParaRPr>
          </a:p>
          <a:p>
            <a:pPr lvl="1"/>
            <a:endParaRPr lang="en-US" altLang="zh-CN" smtClean="0"/>
          </a:p>
          <a:p>
            <a:r>
              <a:rPr lang="en-US" altLang="zh-CN" smtClean="0"/>
              <a:t>Tokyo </a:t>
            </a:r>
            <a:r>
              <a:rPr lang="en-US" altLang="zh-CN" err="1" smtClean="0"/>
              <a:t>Tyrant</a:t>
            </a:r>
            <a:r>
              <a:rPr lang="en-US" altLang="zh-CN" smtClean="0">
                <a:sym typeface="Wingdings" pitchFamily="2" charset="2"/>
              </a:rPr>
              <a:t>Tokyo Cabinet</a:t>
            </a:r>
            <a:r>
              <a:rPr lang="zh-CN" altLang="en-US" smtClean="0">
                <a:sym typeface="Wingdings" pitchFamily="2" charset="2"/>
              </a:rPr>
              <a:t>持久化</a:t>
            </a:r>
            <a:r>
              <a:rPr lang="en-US" altLang="zh-CN" smtClean="0">
                <a:sym typeface="Wingdings" pitchFamily="2" charset="2"/>
              </a:rPr>
              <a:t>-- 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mixi.jp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优点</a:t>
            </a:r>
            <a:r>
              <a:rPr lang="en-US" altLang="zh-CN" smtClean="0">
                <a:sym typeface="Wingdings" pitchFamily="2" charset="2"/>
              </a:rPr>
              <a:t>	</a:t>
            </a:r>
          </a:p>
          <a:p>
            <a:pPr lvl="2"/>
            <a:r>
              <a:rPr lang="zh-CN" altLang="en-US" smtClean="0">
                <a:sym typeface="Wingdings" pitchFamily="2" charset="2"/>
              </a:rPr>
              <a:t>读写</a:t>
            </a:r>
            <a:r>
              <a:rPr lang="en-US" altLang="zh-CN" smtClean="0">
                <a:sym typeface="Wingdings" pitchFamily="2" charset="2"/>
              </a:rPr>
              <a:t>4-5w/s</a:t>
            </a:r>
            <a:r>
              <a:rPr lang="zh-CN" altLang="en-US" smtClean="0">
                <a:sym typeface="Wingdings" pitchFamily="2" charset="2"/>
              </a:rPr>
              <a:t>，写</a:t>
            </a:r>
            <a:r>
              <a:rPr lang="en-US" altLang="zh-CN" smtClean="0">
                <a:sym typeface="Wingdings" pitchFamily="2" charset="2"/>
              </a:rPr>
              <a:t>100</a:t>
            </a:r>
            <a:r>
              <a:rPr lang="zh-CN" altLang="en-US" smtClean="0">
                <a:sym typeface="Wingdings" pitchFamily="2" charset="2"/>
              </a:rPr>
              <a:t>万</a:t>
            </a:r>
            <a:r>
              <a:rPr lang="en-US" altLang="zh-CN" smtClean="0">
                <a:sym typeface="Wingdings" pitchFamily="2" charset="2"/>
              </a:rPr>
              <a:t>0.643</a:t>
            </a:r>
            <a:r>
              <a:rPr lang="zh-CN" altLang="en-US" smtClean="0">
                <a:sym typeface="Wingdings" pitchFamily="2" charset="2"/>
              </a:rPr>
              <a:t>秒，读</a:t>
            </a:r>
            <a:r>
              <a:rPr lang="en-US" altLang="zh-CN" smtClean="0">
                <a:sym typeface="Wingdings" pitchFamily="2" charset="2"/>
              </a:rPr>
              <a:t>100</a:t>
            </a:r>
            <a:r>
              <a:rPr lang="zh-CN" altLang="en-US" smtClean="0">
                <a:sym typeface="Wingdings" pitchFamily="2" charset="2"/>
              </a:rPr>
              <a:t>万</a:t>
            </a:r>
            <a:r>
              <a:rPr lang="en-US" altLang="zh-CN" smtClean="0">
                <a:sym typeface="Wingdings" pitchFamily="2" charset="2"/>
              </a:rPr>
              <a:t>0.773</a:t>
            </a:r>
            <a:r>
              <a:rPr lang="zh-CN" altLang="en-US" smtClean="0">
                <a:sym typeface="Wingdings" pitchFamily="2" charset="2"/>
              </a:rPr>
              <a:t>秒，是</a:t>
            </a:r>
            <a:r>
              <a:rPr lang="en-US" altLang="zh-CN" smtClean="0">
                <a:sym typeface="Wingdings" pitchFamily="2" charset="2"/>
              </a:rPr>
              <a:t>BerkeleyDB </a:t>
            </a:r>
            <a:r>
              <a:rPr lang="zh-CN" altLang="en-US" smtClean="0">
                <a:sym typeface="Wingdings" pitchFamily="2" charset="2"/>
              </a:rPr>
              <a:t>的几倍</a:t>
            </a:r>
          </a:p>
          <a:p>
            <a:pPr lvl="2"/>
            <a:r>
              <a:rPr lang="zh-CN" altLang="en-US" smtClean="0">
                <a:sym typeface="Wingdings" pitchFamily="2" charset="2"/>
              </a:rPr>
              <a:t>双机互为主辅模式，主辅库均可读写</a:t>
            </a:r>
            <a:endParaRPr lang="en-US" altLang="zh-CN" smtClean="0">
              <a:sym typeface="Wingdings" pitchFamily="2" charset="2"/>
            </a:endParaRPr>
          </a:p>
          <a:p>
            <a:pPr lvl="2"/>
            <a:r>
              <a:rPr lang="zh-CN" altLang="en-US" smtClean="0">
                <a:sym typeface="Wingdings" pitchFamily="2" charset="2"/>
              </a:rPr>
              <a:t>具有故障转移、日志文件体积小、大数据量下表现出色等优势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缺点</a:t>
            </a:r>
            <a:endParaRPr lang="en-US" altLang="zh-CN" smtClean="0">
              <a:sym typeface="Wingdings" pitchFamily="2" charset="2"/>
            </a:endParaRPr>
          </a:p>
          <a:p>
            <a:pPr lvl="2"/>
            <a:r>
              <a:rPr lang="en-US" altLang="zh-CN" smtClean="0">
                <a:sym typeface="Wingdings" pitchFamily="2" charset="2"/>
              </a:rPr>
              <a:t>TC</a:t>
            </a:r>
            <a:r>
              <a:rPr lang="zh-CN" altLang="en-US" smtClean="0">
                <a:sym typeface="Wingdings" pitchFamily="2" charset="2"/>
              </a:rPr>
              <a:t>在</a:t>
            </a:r>
            <a:r>
              <a:rPr lang="en-US" altLang="zh-CN" smtClean="0">
                <a:sym typeface="Wingdings" pitchFamily="2" charset="2"/>
              </a:rPr>
              <a:t>32</a:t>
            </a:r>
            <a:r>
              <a:rPr lang="zh-CN" altLang="en-US" smtClean="0">
                <a:sym typeface="Wingdings" pitchFamily="2" charset="2"/>
              </a:rPr>
              <a:t>位下数据库单个文件</a:t>
            </a:r>
            <a:r>
              <a:rPr lang="en-US" altLang="zh-CN" smtClean="0">
                <a:sym typeface="Wingdings" pitchFamily="2" charset="2"/>
              </a:rPr>
              <a:t>2GB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64</a:t>
            </a:r>
            <a:r>
              <a:rPr lang="zh-CN" altLang="en-US" smtClean="0">
                <a:sym typeface="Wingdings" pitchFamily="2" charset="2"/>
              </a:rPr>
              <a:t>位无限制</a:t>
            </a:r>
            <a:endParaRPr lang="en-US" altLang="zh-CN" smtClean="0">
              <a:sym typeface="Wingdings" pitchFamily="2" charset="2"/>
            </a:endParaRPr>
          </a:p>
          <a:p>
            <a:pPr lvl="2"/>
            <a:r>
              <a:rPr lang="zh-CN" altLang="en-US" smtClean="0">
                <a:sym typeface="Wingdings" pitchFamily="2" charset="2"/>
              </a:rPr>
              <a:t>没有</a:t>
            </a:r>
            <a:r>
              <a:rPr lang="en-US" altLang="zh-CN" smtClean="0">
                <a:sym typeface="Wingdings" pitchFamily="2" charset="2"/>
              </a:rPr>
              <a:t>scale</a:t>
            </a:r>
            <a:r>
              <a:rPr lang="zh-CN" altLang="en-US" smtClean="0">
                <a:sym typeface="Wingdings" pitchFamily="2" charset="2"/>
              </a:rPr>
              <a:t>的能力，只能主从复制</a:t>
            </a:r>
            <a:endParaRPr lang="en-US" altLang="zh-CN" smtClean="0">
              <a:sym typeface="Wingdings" pitchFamily="2" charset="2"/>
            </a:endParaRPr>
          </a:p>
          <a:p>
            <a:pPr lvl="2"/>
            <a:r>
              <a:rPr lang="en-US" altLang="zh-CN" smtClean="0">
                <a:sym typeface="Wingdings" pitchFamily="2" charset="2"/>
              </a:rPr>
              <a:t>TC</a:t>
            </a:r>
            <a:r>
              <a:rPr lang="zh-CN" altLang="en-US" smtClean="0">
                <a:sym typeface="Wingdings" pitchFamily="2" charset="2"/>
              </a:rPr>
              <a:t>性能会随数据量的增加而下降，上亿条下降较明显</a:t>
            </a:r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r>
              <a:rPr lang="en-US" altLang="zh-CN" smtClean="0">
                <a:sym typeface="Wingdings" pitchFamily="2" charset="2"/>
              </a:rPr>
              <a:t>Nuclear--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renren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一致性</a:t>
            </a:r>
            <a:r>
              <a:rPr lang="en-US" altLang="zh-CN" smtClean="0">
                <a:sym typeface="Wingdings" pitchFamily="2" charset="2"/>
              </a:rPr>
              <a:t>Hash</a:t>
            </a:r>
            <a:r>
              <a:rPr lang="zh-CN" altLang="en-US" smtClean="0">
                <a:sym typeface="Wingdings" pitchFamily="2" charset="2"/>
              </a:rPr>
              <a:t>，动态增加</a:t>
            </a:r>
            <a:r>
              <a:rPr lang="en-US" altLang="zh-CN" smtClean="0">
                <a:sym typeface="Wingdings" pitchFamily="2" charset="2"/>
              </a:rPr>
              <a:t>/</a:t>
            </a:r>
            <a:r>
              <a:rPr lang="zh-CN" altLang="en-US" smtClean="0">
                <a:sym typeface="Wingdings" pitchFamily="2" charset="2"/>
              </a:rPr>
              <a:t>删除节点</a:t>
            </a:r>
            <a:endParaRPr lang="en-US" altLang="zh-CN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持久化</a:t>
            </a:r>
            <a:r>
              <a:rPr lang="en-US" altLang="zh-CN" smtClean="0"/>
              <a:t>Redis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>
                <a:sym typeface="Wingdings" pitchFamily="2" charset="2"/>
              </a:rPr>
              <a:t>定期异步把数据库</a:t>
            </a:r>
            <a:r>
              <a:rPr lang="en-US" altLang="zh-CN" smtClean="0">
                <a:sym typeface="Wingdings" pitchFamily="2" charset="2"/>
              </a:rPr>
              <a:t>flush</a:t>
            </a:r>
            <a:r>
              <a:rPr lang="zh-CN" altLang="en-US" smtClean="0">
                <a:sym typeface="Wingdings" pitchFamily="2" charset="2"/>
              </a:rPr>
              <a:t>到硬盘，比</a:t>
            </a:r>
            <a:r>
              <a:rPr lang="en-US" altLang="zh-CN" smtClean="0">
                <a:sym typeface="Wingdings" pitchFamily="2" charset="2"/>
              </a:rPr>
              <a:t>Memcached</a:t>
            </a:r>
            <a:r>
              <a:rPr lang="zh-CN" altLang="en-US" smtClean="0">
                <a:sym typeface="Wingdings" pitchFamily="2" charset="2"/>
              </a:rPr>
              <a:t>多一个永久存储功能，</a:t>
            </a:r>
            <a:endParaRPr lang="en-US" altLang="zh-CN" smtClean="0">
              <a:sym typeface="Wingdings" pitchFamily="2" charset="2"/>
            </a:endParaRPr>
          </a:p>
          <a:p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优点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读写</a:t>
            </a:r>
            <a:r>
              <a:rPr lang="en-US" altLang="zh-CN" smtClean="0">
                <a:sym typeface="Wingdings" pitchFamily="2" charset="2"/>
              </a:rPr>
              <a:t>10w/s</a:t>
            </a:r>
            <a:r>
              <a:rPr lang="zh-CN" altLang="en-US" smtClean="0">
                <a:sym typeface="Wingdings" pitchFamily="2" charset="2"/>
              </a:rPr>
              <a:t>，是性能最快的</a:t>
            </a:r>
            <a:r>
              <a:rPr lang="en-US" altLang="zh-CN" smtClean="0">
                <a:sym typeface="Wingdings" pitchFamily="2" charset="2"/>
              </a:rPr>
              <a:t>Key-Value DB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最大魅力：支持</a:t>
            </a:r>
            <a:r>
              <a:rPr lang="en-US" altLang="zh-CN" smtClean="0">
                <a:sym typeface="Wingdings" pitchFamily="2" charset="2"/>
              </a:rPr>
              <a:t>List</a:t>
            </a:r>
            <a:r>
              <a:rPr lang="zh-CN" altLang="en-US" smtClean="0">
                <a:sym typeface="Wingdings" pitchFamily="2" charset="2"/>
              </a:rPr>
              <a:t>链表和</a:t>
            </a:r>
            <a:r>
              <a:rPr lang="en-US" altLang="zh-CN" smtClean="0">
                <a:sym typeface="Wingdings" pitchFamily="2" charset="2"/>
              </a:rPr>
              <a:t>Set</a:t>
            </a:r>
            <a:r>
              <a:rPr lang="zh-CN" altLang="en-US" smtClean="0">
                <a:sym typeface="Wingdings" pitchFamily="2" charset="2"/>
              </a:rPr>
              <a:t>集合，对</a:t>
            </a:r>
            <a:r>
              <a:rPr lang="en-US" altLang="zh-CN" smtClean="0">
                <a:sym typeface="Wingdings" pitchFamily="2" charset="2"/>
              </a:rPr>
              <a:t>List/Set</a:t>
            </a:r>
            <a:r>
              <a:rPr lang="zh-CN" altLang="en-US" smtClean="0">
                <a:sym typeface="Wingdings" pitchFamily="2" charset="2"/>
              </a:rPr>
              <a:t>各种操作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单个</a:t>
            </a:r>
            <a:r>
              <a:rPr lang="en-US" altLang="zh-CN" smtClean="0">
                <a:sym typeface="Wingdings" pitchFamily="2" charset="2"/>
              </a:rPr>
              <a:t>value</a:t>
            </a:r>
            <a:r>
              <a:rPr lang="zh-CN" altLang="en-US" smtClean="0">
                <a:sym typeface="Wingdings" pitchFamily="2" charset="2"/>
              </a:rPr>
              <a:t>的最大限制是</a:t>
            </a:r>
            <a:r>
              <a:rPr lang="en-US" altLang="zh-CN" smtClean="0">
                <a:sym typeface="Wingdings" pitchFamily="2" charset="2"/>
              </a:rPr>
              <a:t>1GB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memcached</a:t>
            </a:r>
            <a:r>
              <a:rPr lang="zh-CN" altLang="en-US" smtClean="0">
                <a:sym typeface="Wingdings" pitchFamily="2" charset="2"/>
              </a:rPr>
              <a:t>只能保存</a:t>
            </a:r>
            <a:r>
              <a:rPr lang="en-US" altLang="zh-CN" smtClean="0">
                <a:sym typeface="Wingdings" pitchFamily="2" charset="2"/>
              </a:rPr>
              <a:t>1MB</a:t>
            </a:r>
          </a:p>
          <a:p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主要缺点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容量受物理内存限制，不能用作海量数据的高性能读写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不具有</a:t>
            </a:r>
            <a:r>
              <a:rPr lang="en-US" altLang="zh-CN" smtClean="0">
                <a:sym typeface="Wingdings" pitchFamily="2" charset="2"/>
              </a:rPr>
              <a:t>scale</a:t>
            </a:r>
          </a:p>
          <a:p>
            <a:endParaRPr lang="en-US" altLang="zh-CN" smtClean="0">
              <a:sym typeface="Wingdings" pitchFamily="2" charset="2"/>
            </a:endParaRPr>
          </a:p>
          <a:p>
            <a:r>
              <a:rPr lang="en-US" altLang="zh-CN" smtClean="0">
                <a:sym typeface="Wingdings" pitchFamily="2" charset="2"/>
              </a:rPr>
              <a:t>Redis</a:t>
            </a:r>
            <a:r>
              <a:rPr lang="zh-CN" altLang="en-US" smtClean="0">
                <a:sym typeface="Wingdings" pitchFamily="2" charset="2"/>
              </a:rPr>
              <a:t>适合的场景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较小数据量的高性能操作和运算上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使用</a:t>
            </a:r>
            <a:r>
              <a:rPr lang="en-US" altLang="zh-CN" smtClean="0">
                <a:sym typeface="Wingdings" pitchFamily="2" charset="2"/>
              </a:rPr>
              <a:t>Redis</a:t>
            </a:r>
            <a:r>
              <a:rPr lang="zh-CN" altLang="en-US" smtClean="0">
                <a:sym typeface="Wingdings" pitchFamily="2" charset="2"/>
              </a:rPr>
              <a:t>的网站有</a:t>
            </a:r>
            <a:r>
              <a:rPr lang="en-US" altLang="zh-CN" smtClean="0">
                <a:sym typeface="Wingdings" pitchFamily="2" charset="2"/>
              </a:rPr>
              <a:t>github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Engine Yard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分布式数据库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Wingdings" pitchFamily="2" charset="2"/>
              </a:rPr>
              <a:t>CouchDB</a:t>
            </a:r>
            <a:r>
              <a:rPr lang="zh-CN" altLang="en-US" smtClean="0">
                <a:sym typeface="Wingdings" pitchFamily="2" charset="2"/>
              </a:rPr>
              <a:t>持久化</a:t>
            </a:r>
            <a:endParaRPr lang="en-US" altLang="zh-CN" smtClean="0">
              <a:sym typeface="Wingdings" pitchFamily="2" charset="2"/>
            </a:endParaRPr>
          </a:p>
          <a:p>
            <a:r>
              <a:rPr lang="en-US" altLang="zh-CN" smtClean="0">
                <a:sym typeface="Wingdings" pitchFamily="2" charset="2"/>
              </a:rPr>
              <a:t>Cassandra</a:t>
            </a:r>
            <a:r>
              <a:rPr lang="zh-CN" altLang="en-US" smtClean="0">
                <a:sym typeface="Wingdings" pitchFamily="2" charset="2"/>
              </a:rPr>
              <a:t>分布式</a:t>
            </a:r>
            <a:r>
              <a:rPr lang="en-US" altLang="zh-CN" smtClean="0">
                <a:sym typeface="Wingdings" pitchFamily="2" charset="2"/>
              </a:rPr>
              <a:t>/NoSQL/scale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适合于实时数据处理</a:t>
            </a:r>
            <a:endParaRPr lang="en-US" altLang="zh-CN" smtClean="0">
              <a:sym typeface="Wingdings" pitchFamily="2" charset="2"/>
            </a:endParaRPr>
          </a:p>
          <a:p>
            <a:r>
              <a:rPr lang="en-US" altLang="zh-CN" smtClean="0">
                <a:sym typeface="Wingdings" pitchFamily="2" charset="2"/>
              </a:rPr>
              <a:t>MongoDB</a:t>
            </a:r>
            <a:r>
              <a:rPr lang="zh-CN" altLang="en-US" smtClean="0">
                <a:sym typeface="Wingdings" pitchFamily="2" charset="2"/>
              </a:rPr>
              <a:t>分布式</a:t>
            </a:r>
            <a:r>
              <a:rPr lang="en-US" altLang="zh-CN" smtClean="0">
                <a:sym typeface="Wingdings" pitchFamily="2" charset="2"/>
              </a:rPr>
              <a:t>/NoSQL</a:t>
            </a:r>
          </a:p>
          <a:p>
            <a:r>
              <a:rPr lang="en-US" altLang="zh-CN" smtClean="0">
                <a:sym typeface="Wingdings" pitchFamily="2" charset="2"/>
              </a:rPr>
              <a:t>BigTable/Hbase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适合于数据仓库、大型数据的处理与分析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memcached</a:t>
            </a:r>
            <a:r>
              <a:rPr lang="zh-CN" altLang="en-US" smtClean="0"/>
              <a:t>测试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037" y="1600200"/>
            <a:ext cx="5687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memd&amp;memdb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write</a:t>
                      </a:r>
                      <a:r>
                        <a:rPr lang="zh-CN" altLang="en-US" smtClean="0"/>
                        <a:t>平均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write</a:t>
                      </a:r>
                      <a:r>
                        <a:rPr lang="zh-CN" altLang="en-US" smtClean="0"/>
                        <a:t>最大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read</a:t>
                      </a:r>
                      <a:r>
                        <a:rPr lang="zh-CN" altLang="en-US" smtClean="0"/>
                        <a:t>平均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read</a:t>
                      </a:r>
                      <a:r>
                        <a:rPr lang="zh-CN" altLang="en-US" smtClean="0"/>
                        <a:t>最大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memd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16222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18799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20971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22497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memdb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8958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10480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6871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12542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memdb/TT/redis</a:t>
            </a:r>
            <a:r>
              <a:rPr lang="zh-CN" altLang="en-US" smtClean="0"/>
              <a:t>测试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700" smtClean="0"/>
              <a:t>500w+100byte read/write</a:t>
            </a:r>
            <a:endParaRPr lang="zh-CN" altLang="en-US" sz="270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1953419"/>
            <a:ext cx="62103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memdb/TT/redis</a:t>
            </a:r>
            <a:r>
              <a:rPr lang="zh-CN" altLang="en-US" smtClean="0"/>
              <a:t>测试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700" smtClean="0"/>
              <a:t>50w+20k read/write</a:t>
            </a:r>
            <a:endParaRPr lang="zh-CN" altLang="en-US" sz="270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425" y="2063750"/>
            <a:ext cx="61531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420888"/>
            <a:ext cx="9144000" cy="1152128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6.Memcached</a:t>
            </a:r>
            <a:r>
              <a:rPr lang="zh-CN" altLang="en-US" sz="600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客户端</a:t>
            </a:r>
            <a:endParaRPr lang="zh-CN" altLang="en-US" sz="600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420888"/>
            <a:ext cx="9144000" cy="1224136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</a:t>
            </a:r>
            <a:r>
              <a:rPr lang="zh-CN" altLang="en-US" sz="60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使用</a:t>
            </a:r>
            <a:r>
              <a:rPr lang="en-US" altLang="zh-CN" sz="60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Memcached</a:t>
            </a:r>
            <a:br>
              <a:rPr lang="en-US" altLang="zh-CN" sz="60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zh-CN" altLang="en-US" sz="240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安装  启动  命令  统计</a:t>
            </a:r>
            <a:endParaRPr lang="zh-CN" altLang="en-US" sz="240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客户端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spymemcached</a:t>
            </a:r>
          </a:p>
          <a:p>
            <a:r>
              <a:rPr lang="en-US" altLang="zh-CN" smtClean="0"/>
              <a:t>danga</a:t>
            </a:r>
          </a:p>
          <a:p>
            <a:r>
              <a:rPr lang="en-US" altLang="zh-CN" smtClean="0"/>
              <a:t>taobao client</a:t>
            </a:r>
          </a:p>
          <a:p>
            <a:r>
              <a:rPr lang="en-US" altLang="zh-CN" smtClean="0"/>
              <a:t>sohu dal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基于</a:t>
            </a:r>
            <a:r>
              <a:rPr lang="en-US" altLang="zh-CN" sz="2000" smtClean="0"/>
              <a:t>libevent</a:t>
            </a:r>
            <a:r>
              <a:rPr lang="zh-CN" altLang="en-US" sz="2000" smtClean="0"/>
              <a:t>事件处理机制</a:t>
            </a:r>
            <a:r>
              <a:rPr lang="en-US" altLang="zh-CN" sz="2000" smtClean="0"/>
              <a:t> </a:t>
            </a:r>
            <a:r>
              <a:rPr lang="en-US" altLang="zh-CN" sz="2000" smtClean="0">
                <a:hlinkClick r:id="rId3"/>
              </a:rPr>
              <a:t>http://www.monkey.org/~provos/libevent/</a:t>
            </a:r>
            <a:endParaRPr lang="en-US" altLang="zh-CN" sz="2000" smtClean="0"/>
          </a:p>
          <a:p>
            <a:pPr lvl="1"/>
            <a:r>
              <a:rPr lang="en-US" altLang="zh-CN" sz="1600" smtClean="0"/>
              <a:t>./configure --prefix=/usr/local</a:t>
            </a:r>
          </a:p>
          <a:p>
            <a:pPr lvl="1"/>
            <a:r>
              <a:rPr lang="en-US" altLang="zh-CN" sz="1600" smtClean="0"/>
              <a:t>make</a:t>
            </a:r>
          </a:p>
          <a:p>
            <a:pPr lvl="1"/>
            <a:r>
              <a:rPr lang="en-US" altLang="zh-CN" sz="1600" smtClean="0"/>
              <a:t>sudo make install</a:t>
            </a:r>
          </a:p>
          <a:p>
            <a:endParaRPr lang="en-US" altLang="zh-CN" sz="2000" smtClean="0"/>
          </a:p>
          <a:p>
            <a:r>
              <a:rPr lang="en-US" altLang="zh-CN" sz="2000" smtClean="0"/>
              <a:t>memcached: </a:t>
            </a:r>
            <a:r>
              <a:rPr lang="en-US" altLang="zh-CN" sz="2000" smtClean="0">
                <a:hlinkClick r:id="rId4"/>
              </a:rPr>
              <a:t>http://memcached.org/</a:t>
            </a:r>
            <a:endParaRPr lang="en-US" altLang="zh-CN" sz="2000" smtClean="0"/>
          </a:p>
          <a:p>
            <a:pPr lvl="1"/>
            <a:r>
              <a:rPr lang="en-US" altLang="zh-CN" sz="1600" smtClean="0"/>
              <a:t>./configure --with-libevent=/usr/local</a:t>
            </a:r>
          </a:p>
          <a:p>
            <a:pPr lvl="1"/>
            <a:r>
              <a:rPr lang="en-US" altLang="zh-CN" sz="1600" smtClean="0"/>
              <a:t>make</a:t>
            </a:r>
          </a:p>
          <a:p>
            <a:pPr lvl="1"/>
            <a:r>
              <a:rPr lang="en-US" altLang="zh-CN" sz="1600" smtClean="0"/>
              <a:t>make install</a:t>
            </a:r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安装成功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700" smtClean="0"/>
              <a:t>memcached -h</a:t>
            </a:r>
            <a:endParaRPr lang="zh-CN" altLang="en-US" sz="27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45047"/>
            <a:ext cx="8229600" cy="44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4835</TotalTime>
  <Words>4030</Words>
  <Application>Microsoft Office PowerPoint</Application>
  <PresentationFormat>全屏显示(4:3)</PresentationFormat>
  <Paragraphs>1259</Paragraphs>
  <Slides>70</Slides>
  <Notes>69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主题</vt:lpstr>
      <vt:lpstr>Memcached 内存分析、调优、集群</vt:lpstr>
      <vt:lpstr>导航</vt:lpstr>
      <vt:lpstr>1.Memcached背景</vt:lpstr>
      <vt:lpstr>Memcached是什么</vt:lpstr>
      <vt:lpstr>facebook</vt:lpstr>
      <vt:lpstr>Memcached支持语言</vt:lpstr>
      <vt:lpstr>2.使用Memcached 安装  启动  命令  统计</vt:lpstr>
      <vt:lpstr>安装</vt:lpstr>
      <vt:lpstr>安装成功 memcached -h</vt:lpstr>
      <vt:lpstr>主要启动参数</vt:lpstr>
      <vt:lpstr>daemontools启动工具</vt:lpstr>
      <vt:lpstr>memcached调试</vt:lpstr>
      <vt:lpstr>memcached命令列表</vt:lpstr>
      <vt:lpstr>存储命令</vt:lpstr>
      <vt:lpstr>存储命令set/add/replace</vt:lpstr>
      <vt:lpstr>读取命令get/gets</vt:lpstr>
      <vt:lpstr>检查存储命令cas</vt:lpstr>
      <vt:lpstr>计数命令incr/decr</vt:lpstr>
      <vt:lpstr>删除命令delete</vt:lpstr>
      <vt:lpstr>统计命令stats</vt:lpstr>
      <vt:lpstr>stats统计项</vt:lpstr>
      <vt:lpstr>stats settings查看设置</vt:lpstr>
      <vt:lpstr>stats items数据项统计</vt:lpstr>
      <vt:lpstr>stats sizes对象数量统计</vt:lpstr>
      <vt:lpstr>stats slabs区块统计</vt:lpstr>
      <vt:lpstr>其他命令</vt:lpstr>
      <vt:lpstr>memcached-tool方便调优</vt:lpstr>
      <vt:lpstr>memcached-tool</vt:lpstr>
      <vt:lpstr>UDP协议</vt:lpstr>
      <vt:lpstr>总结:memcached使用</vt:lpstr>
      <vt:lpstr>3.深入Memcached内部</vt:lpstr>
      <vt:lpstr>memcached机制</vt:lpstr>
      <vt:lpstr>memcached内存管理机制</vt:lpstr>
      <vt:lpstr>名词解释</vt:lpstr>
      <vt:lpstr>slab内存分配</vt:lpstr>
      <vt:lpstr>slab内存结构图：二维数组链表                      slab是一次申请内存的最小单位</vt:lpstr>
      <vt:lpstr>slab内存分配实例</vt:lpstr>
      <vt:lpstr>实例数据--195:11213 4GB</vt:lpstr>
      <vt:lpstr>计算slab占用内存</vt:lpstr>
      <vt:lpstr>slab参数</vt:lpstr>
      <vt:lpstr>Item内存分配</vt:lpstr>
      <vt:lpstr>Item数据格式                           Item是保存在chunk中的实际数据</vt:lpstr>
      <vt:lpstr>新建Item分配内存过程</vt:lpstr>
      <vt:lpstr>内存有浪费了!!</vt:lpstr>
      <vt:lpstr>使用合适的factor，减少浪费</vt:lpstr>
      <vt:lpstr>根据数据分布调整factor</vt:lpstr>
      <vt:lpstr>调优的最高指示精神</vt:lpstr>
      <vt:lpstr>一切都是为了更快</vt:lpstr>
      <vt:lpstr>因为优秀，所以不足</vt:lpstr>
      <vt:lpstr>改进计划</vt:lpstr>
      <vt:lpstr>4.Memcached分布式</vt:lpstr>
      <vt:lpstr>Memcached使用方式                   --客户端实现Hash</vt:lpstr>
      <vt:lpstr>Memcached架构层次                 --减少DB访问，提高Web速度</vt:lpstr>
      <vt:lpstr>添加对象时</vt:lpstr>
      <vt:lpstr>获取对象时</vt:lpstr>
      <vt:lpstr>最常用的Hash算法</vt:lpstr>
      <vt:lpstr>Consistent Hash</vt:lpstr>
      <vt:lpstr>添加服务器时</vt:lpstr>
      <vt:lpstr>支持Consistent Hash的函数库</vt:lpstr>
      <vt:lpstr>5.key-value系统比较</vt:lpstr>
      <vt:lpstr>兼容memcached软件</vt:lpstr>
      <vt:lpstr>持久化key-value系统</vt:lpstr>
      <vt:lpstr>持久化Redis</vt:lpstr>
      <vt:lpstr>分布式数据库</vt:lpstr>
      <vt:lpstr>memcached测试</vt:lpstr>
      <vt:lpstr>memd&amp;memdb</vt:lpstr>
      <vt:lpstr>memdb/TT/redis测试 500w+100byte read/write</vt:lpstr>
      <vt:lpstr>memdb/TT/redis测试 50w+20k read/write</vt:lpstr>
      <vt:lpstr>6.Memcached客户端</vt:lpstr>
      <vt:lpstr>Java客户端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Liu ZhongBing</cp:lastModifiedBy>
  <cp:revision>2528</cp:revision>
  <dcterms:modified xsi:type="dcterms:W3CDTF">2010-12-13T04:31:27Z</dcterms:modified>
</cp:coreProperties>
</file>