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EE9-7173-F112-6695-2059A9ED6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A3BF3-61F8-9246-DF5D-FD8771FD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5BEF-86E1-B42F-7ADA-4ACD9E30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5D3E-121C-74F5-DBF9-F1850BF6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BF45-5574-D8A3-F64E-B488A674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A517-6020-309D-2446-BD6EC136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A73DD-55B9-D1F0-67D6-1F9BA841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F338-4D41-B7AC-CF0A-23BAEA2D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2081-4392-85AC-D9A6-A8D0CB36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377E-C082-D69F-2758-7B1B9D50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49B5-3311-926B-388B-A27DDD0CF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EADCF-1A59-E52C-B3CB-C8D0B0662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E992-4880-4D22-8206-AE542A2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5D43-0EF1-F8ED-1508-00E0028F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0D15-6F04-34E9-B068-2E6993A2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F840-7277-0A16-2842-CDFE3594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71E8-2433-DFC9-1F37-FAA2BCAB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A299-71EE-4A0D-53B2-D4F23AD8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54ED-1256-B315-0772-AA81AE0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8073-7D7C-0931-3CEE-10CAA983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445A-E92A-3238-1BB5-E77887DE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E6E1-5808-44FF-A140-D289A235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A76D-63D5-EDB3-32AD-C7B22F76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6041-5480-896E-D960-D45A835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C50C-9FFE-A92B-9895-CEB630A2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1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636E-A84C-3455-5E2E-E1CDDA7C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A4E5-1CC8-8212-3AEF-AD4C543F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FEEAA-9656-8A78-F4CC-CD6FE785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71218-F8C8-C2E9-641F-CA8107AD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BC33-91FB-1E08-9570-68E3F86A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46E67-AB9D-1B0C-6F70-35220AB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6822-8155-01AE-E5BA-F9D7EB8A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75FC-9DB5-0815-3B7B-6C09920C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BB0B-9601-3C61-B458-CFCEB927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85EA-BA2D-BF81-8C9E-2019B53B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9E805-19B2-C0FC-4511-369BEF495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A1D37-F720-0C9F-BDEB-127A6457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3C51C-A476-59B8-9F00-E1A22BE1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74AB0-3C60-DEDD-A99C-10E486D8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D7D3-0182-CC11-6A5F-9D27DC0C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F5DDE-1EE9-4151-B4AF-02A56B1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F4F65-E6AA-4CAC-EFEF-0B64C312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BD61E-B1D5-70B0-B7E5-EF2BBDA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F2FAE-475C-693A-CD76-287530EB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17D25-67F5-A6EB-518A-589F7FCF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68EF7-69FF-C2EC-AABA-FC0D9726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1BBB-9834-2E53-9E12-67F45068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4B37-DE32-B5AD-001B-76BA4A41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1DAD-FC7F-C9F0-FFAE-CAEC7BCE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86192-74D9-8331-0771-C748DB7E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9400-2024-3DED-6322-7B4F4EE6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A65D-9B3D-8B40-BF76-F2BD01A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36BD-2FA5-CCFA-52AA-86C8A288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B2D1D-B894-B815-1CEF-38DB74072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03E3E-C080-3787-39DA-D1B2D305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B1D4C-731F-6DEA-B2F9-90C6E68A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BF845-02D6-FD9D-C173-18C89AD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4672-8FCC-492F-753C-92198F43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FD7C8-1AC4-331D-BA40-5C007F99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F461-ECC5-7FE5-BD41-864BF597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05AF-FC30-2434-85C9-35DB1DC00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40CB-7055-48C7-A309-7063B5F37A51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13C0-7FAF-F853-1D40-A6F5B82DA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1BAE-B459-5EE1-87B7-7B4BEECF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F953-7534-4AB2-9DFC-D71A96B5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8629-8AA4-0E15-4420-21F7A1C18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SCHIZOPHRENIA CLASSIFICATION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164019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34A-07C5-CDA7-1AE5-B817C29E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6A82-F7B1-D47C-4355-0BDF8253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the Best Model</a:t>
            </a:r>
          </a:p>
          <a:p>
            <a:pPr lvl="1"/>
            <a:r>
              <a:rPr lang="en-US" dirty="0"/>
              <a:t>The time taken for the prediction is 0.37s</a:t>
            </a:r>
          </a:p>
          <a:p>
            <a:pPr lvl="1"/>
            <a:r>
              <a:rPr lang="en-US" dirty="0"/>
              <a:t>The evaluation accuracy is 89.4%</a:t>
            </a:r>
          </a:p>
          <a:p>
            <a:pPr lvl="1"/>
            <a:r>
              <a:rPr lang="en-US" dirty="0"/>
              <a:t>The confusion matrix gave:</a:t>
            </a:r>
          </a:p>
          <a:p>
            <a:pPr lvl="2"/>
            <a:r>
              <a:rPr lang="en-US" dirty="0"/>
              <a:t>51 True Positives</a:t>
            </a:r>
          </a:p>
          <a:p>
            <a:pPr lvl="2"/>
            <a:r>
              <a:rPr lang="en-US" dirty="0"/>
              <a:t>59 True Negatives</a:t>
            </a:r>
          </a:p>
          <a:p>
            <a:pPr lvl="2"/>
            <a:r>
              <a:rPr lang="en-US" dirty="0"/>
              <a:t>5 False Positives</a:t>
            </a:r>
          </a:p>
          <a:p>
            <a:pPr lvl="2"/>
            <a:r>
              <a:rPr lang="en-US" dirty="0"/>
              <a:t>8 False Negatives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3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EE5D-7C16-2BF9-2748-D1C36DC6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E71C-F4DD-C38F-0348-50AC9BB6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highest validation accuracy for this round of cross-validation is 62.86% produced by the logistic regression model. </a:t>
            </a:r>
          </a:p>
          <a:p>
            <a:r>
              <a:rPr lang="en-US" dirty="0"/>
              <a:t> Validation of SVC model with hyperparameters C = 1 and kernel = sigmoid on standardized data gave an accuracy of 68.16% </a:t>
            </a:r>
          </a:p>
          <a:p>
            <a:r>
              <a:rPr lang="en-US" dirty="0"/>
              <a:t>Cross validation and Validation of the same set of models on the extracted features gave highest accuracy of 64.9%</a:t>
            </a:r>
          </a:p>
          <a:p>
            <a:r>
              <a:rPr lang="en-US" dirty="0"/>
              <a:t>A first attempt of a simple neural network gave an astonishing 79.59%. </a:t>
            </a:r>
          </a:p>
          <a:p>
            <a:r>
              <a:rPr lang="en-US" dirty="0"/>
              <a:t>After several trainings, the simple neural network gave the highest average accuracy of 86.01% and peak accuracy of 91.84%.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5760-6714-9729-1CFD-EAC027C8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CCB2-E3A9-7664-5ECC-05967895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not tested on a completely different set of data. So, its ability to generalize accurately is not confirmed.</a:t>
            </a:r>
          </a:p>
          <a:p>
            <a:r>
              <a:rPr lang="en-US" dirty="0"/>
              <a:t>Further research could be carried out to try more complex neural networks like LSTM, CNN, Bi-LSTM, and other deep learning models for higher accuracies</a:t>
            </a:r>
          </a:p>
          <a:p>
            <a:r>
              <a:rPr lang="en-US" dirty="0"/>
              <a:t>A combination of machine learning and deep learning models can also be considered in new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0032-2130-5904-744F-32C77189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DD40-EEE6-2176-1797-E72F94E3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able to execute its laid down objectives to achieve its speculated aims as it presents a high-performing Schizophrenia Classification model based on locally acquired data and tailored toward the age and gender groups.</a:t>
            </a:r>
          </a:p>
        </p:txBody>
      </p:sp>
    </p:spTree>
    <p:extLst>
      <p:ext uri="{BB962C8B-B14F-4D97-AF65-F5344CB8AC3E}">
        <p14:creationId xmlns:p14="http://schemas.microsoft.com/office/powerpoint/2010/main" val="16769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CAB6-45AB-6466-A23C-36BEC66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7786-87AF-95A2-7AE2-F337670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Schizophrenia (SZ) is a chronic, severe, debilitating mental disorder characterized by disorganized thoughts, unusual behaviors, and disruptive actions. It often leads individuals to lose touch with reality</a:t>
            </a:r>
          </a:p>
          <a:p>
            <a:r>
              <a:rPr lang="en-US" dirty="0"/>
              <a:t>The causes of SZ encompass factors such as:</a:t>
            </a:r>
          </a:p>
          <a:p>
            <a:pPr lvl="1"/>
            <a:r>
              <a:rPr lang="en-US" dirty="0"/>
              <a:t>as premature birth, </a:t>
            </a:r>
          </a:p>
          <a:p>
            <a:pPr lvl="1"/>
            <a:r>
              <a:rPr lang="en-US" dirty="0"/>
              <a:t>low birth weight, </a:t>
            </a:r>
          </a:p>
          <a:p>
            <a:pPr lvl="1"/>
            <a:r>
              <a:rPr lang="en-US" dirty="0"/>
              <a:t>perinatal hypoxia, </a:t>
            </a:r>
          </a:p>
          <a:p>
            <a:pPr lvl="1"/>
            <a:r>
              <a:rPr lang="en-US" dirty="0"/>
              <a:t>exposure to intrauterine viruses early in life, and stressors associated with social isolation, </a:t>
            </a:r>
          </a:p>
          <a:p>
            <a:pPr lvl="1"/>
            <a:r>
              <a:rPr lang="en-US" dirty="0"/>
              <a:t>migrant status, and </a:t>
            </a:r>
          </a:p>
          <a:p>
            <a:pPr lvl="1"/>
            <a:r>
              <a:rPr lang="en-US" dirty="0"/>
              <a:t>urban life in adulthood, which subtly impede brain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289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333-C123-8E2B-4C6E-1D9E344B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820-0C27-AA77-1602-E537325D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onset of this disorder typically occurs during youth, with men affected at around 18 years old and women around 25 years old, showing a higher prevalence among males</a:t>
            </a:r>
          </a:p>
          <a:p>
            <a:r>
              <a:rPr lang="en-US" dirty="0"/>
              <a:t>Men are typically affected by SZ 1.5 times more frequently than women</a:t>
            </a:r>
          </a:p>
          <a:p>
            <a:r>
              <a:rPr lang="en-US" dirty="0"/>
              <a:t>According to the World Health Organization (WHO), approximately 21 million people worldwide are affected by schizophrenia </a:t>
            </a:r>
          </a:p>
          <a:p>
            <a:r>
              <a:rPr lang="en-US" dirty="0"/>
              <a:t>Currently, there are no clinical or physical tests available for diagnosing SZ. </a:t>
            </a:r>
          </a:p>
        </p:txBody>
      </p:sp>
    </p:spTree>
    <p:extLst>
      <p:ext uri="{BB962C8B-B14F-4D97-AF65-F5344CB8AC3E}">
        <p14:creationId xmlns:p14="http://schemas.microsoft.com/office/powerpoint/2010/main" val="6563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E43B-3EC3-2DF5-8AEC-46E28800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E29B-A7FA-6DB6-23B0-9A72762C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high-performing SZ classification model</a:t>
            </a:r>
          </a:p>
          <a:p>
            <a:r>
              <a:rPr lang="en-US" dirty="0"/>
              <a:t>To provide SZ classification models based on locally acquired EEG dataset</a:t>
            </a:r>
          </a:p>
          <a:p>
            <a:r>
              <a:rPr lang="en-US" dirty="0"/>
              <a:t>To create machine learning models tailored towards the age and gender groups of subjects.</a:t>
            </a:r>
          </a:p>
        </p:txBody>
      </p:sp>
    </p:spTree>
    <p:extLst>
      <p:ext uri="{BB962C8B-B14F-4D97-AF65-F5344CB8AC3E}">
        <p14:creationId xmlns:p14="http://schemas.microsoft.com/office/powerpoint/2010/main" val="233850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CF63-2DD2-6F91-026B-90FE80AC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BC21-2FED-8FB5-D17E-8C08551D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Cross-validation and validation of classification models</a:t>
            </a:r>
          </a:p>
          <a:p>
            <a:r>
              <a:rPr lang="en-US" dirty="0"/>
              <a:t>Evaluation of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3288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48D0-337E-8288-481A-3DB4405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5DB1-8AE4-DA0B-B251-03D9CEC1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pPr lvl="1"/>
            <a:r>
              <a:rPr lang="en-US" dirty="0" err="1"/>
              <a:t>Pyedflib</a:t>
            </a:r>
            <a:r>
              <a:rPr lang="en-US" dirty="0"/>
              <a:t> was used to extract EEG data from the edf data files.</a:t>
            </a:r>
          </a:p>
          <a:p>
            <a:pPr lvl="1"/>
            <a:r>
              <a:rPr lang="en-US" dirty="0"/>
              <a:t>Details of the subjects were extracted from the GNR files using python’s regular “open” function.</a:t>
            </a:r>
          </a:p>
          <a:p>
            <a:pPr lvl="1"/>
            <a:r>
              <a:rPr lang="en-US" dirty="0"/>
              <a:t> The median of 500 values of EEG readings in each electrode of an edf file is used instead of the whole 500 values to save computational power.</a:t>
            </a:r>
          </a:p>
          <a:p>
            <a:pPr lvl="1"/>
            <a:r>
              <a:rPr lang="en-US" dirty="0"/>
              <a:t>The main model data frame is obtained from the merger of the </a:t>
            </a:r>
            <a:r>
              <a:rPr lang="en-US" dirty="0" err="1"/>
              <a:t>dataframes</a:t>
            </a:r>
            <a:r>
              <a:rPr lang="en-US" dirty="0"/>
              <a:t> obtained from </a:t>
            </a:r>
            <a:r>
              <a:rPr lang="en-US" i="1" dirty="0" err="1"/>
              <a:t>pyedflib</a:t>
            </a:r>
            <a:r>
              <a:rPr lang="en-US" dirty="0"/>
              <a:t> and “open” extractions</a:t>
            </a:r>
          </a:p>
        </p:txBody>
      </p:sp>
    </p:spTree>
    <p:extLst>
      <p:ext uri="{BB962C8B-B14F-4D97-AF65-F5344CB8AC3E}">
        <p14:creationId xmlns:p14="http://schemas.microsoft.com/office/powerpoint/2010/main" val="1217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E178-60DC-D6C5-DCD6-66C52362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16935-DBF5-2AF4-CC88-F2310EAD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All unnecessary columns were dropped from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 The ParticipantID column was also removed to avoid a situation whereby the model will only recognize the participants in the training data.</a:t>
            </a:r>
          </a:p>
          <a:p>
            <a:pPr lvl="1"/>
            <a:r>
              <a:rPr lang="en-US" dirty="0"/>
              <a:t>The resulting data frame consists of 28 columns -24 representing continuous electrode data and the remaining 4 representing one-hot encoded categorical data</a:t>
            </a:r>
          </a:p>
          <a:p>
            <a:pPr lvl="1"/>
            <a:r>
              <a:rPr lang="en-US" dirty="0"/>
              <a:t>Box plots, histograms show the presence of outliers in the data</a:t>
            </a:r>
          </a:p>
          <a:p>
            <a:pPr lvl="1"/>
            <a:r>
              <a:rPr lang="en-US" dirty="0" err="1"/>
              <a:t>Pairplot</a:t>
            </a:r>
            <a:r>
              <a:rPr lang="en-US" dirty="0"/>
              <a:t> is used to view the correlation between the features (columns)</a:t>
            </a:r>
          </a:p>
          <a:p>
            <a:pPr lvl="1"/>
            <a:r>
              <a:rPr lang="en-US" dirty="0"/>
              <a:t>Large number of subjects speak English, gender is nearly evenly distributed and the age is distributed among subjects from 20 to 74  </a:t>
            </a:r>
          </a:p>
        </p:txBody>
      </p:sp>
    </p:spTree>
    <p:extLst>
      <p:ext uri="{BB962C8B-B14F-4D97-AF65-F5344CB8AC3E}">
        <p14:creationId xmlns:p14="http://schemas.microsoft.com/office/powerpoint/2010/main" val="16516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421F-07C6-BECF-EB52-E642C4E0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FDCB-0579-FF7E-3BDC-565FC592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p3b, fuzzy entropy, and frequency features, yielded </a:t>
            </a:r>
            <a:r>
              <a:rPr lang="en-US" dirty="0" err="1"/>
              <a:t>NaN</a:t>
            </a:r>
            <a:r>
              <a:rPr lang="en-US" dirty="0"/>
              <a:t> values and were unsuccessful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Tsfresh</a:t>
            </a:r>
            <a:r>
              <a:rPr lang="en-US" dirty="0"/>
              <a:t> library provided a valuable feature extraction solution with its </a:t>
            </a:r>
            <a:r>
              <a:rPr lang="en-US" dirty="0" err="1"/>
              <a:t>extract_relevant_features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Normalization, as well as standardization, were also tried on the data frames.</a:t>
            </a:r>
          </a:p>
          <a:p>
            <a:pPr lvl="1"/>
            <a:r>
              <a:rPr lang="en-US" dirty="0"/>
              <a:t>Standardization gave the best result on the model training.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2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422E-250D-41B0-3F52-710BF606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1F20-4360-B7B5-A3F1-17BF5BE6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Cross-Validation and Validation</a:t>
            </a:r>
          </a:p>
          <a:p>
            <a:pPr lvl="1"/>
            <a:r>
              <a:rPr lang="en-US" dirty="0"/>
              <a:t>Cross-validation refers to the evaluation of the performance of a model using its default hyperparameters</a:t>
            </a:r>
          </a:p>
          <a:p>
            <a:pPr lvl="1"/>
            <a:r>
              <a:rPr lang="en-US" dirty="0"/>
              <a:t>Validation on the other gives room for tuning the hyper parameters of a model.</a:t>
            </a:r>
          </a:p>
          <a:p>
            <a:pPr lvl="1"/>
            <a:r>
              <a:rPr lang="en-US" dirty="0"/>
              <a:t>In both cross-validation and validation, the actual training of the model will not be carried out.</a:t>
            </a:r>
          </a:p>
          <a:p>
            <a:pPr lvl="1"/>
            <a:r>
              <a:rPr lang="en-US" dirty="0"/>
              <a:t>Six different machine learning models were cross-validated.</a:t>
            </a:r>
          </a:p>
          <a:p>
            <a:pPr lvl="1"/>
            <a:r>
              <a:rPr lang="en-US" dirty="0"/>
              <a:t>Four models were validated with different sets of hyperparameters. </a:t>
            </a:r>
          </a:p>
          <a:p>
            <a:pPr lvl="1"/>
            <a:r>
              <a:rPr lang="en-US" dirty="0"/>
              <a:t>Support Vector Classifier gave the best accuracy out of the validated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0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801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SCHIZOPHRENIA CLASSIFICATION PROJECT</vt:lpstr>
      <vt:lpstr>INTRODUCTION</vt:lpstr>
      <vt:lpstr>Introduction </vt:lpstr>
      <vt:lpstr>Aims of the project</vt:lpstr>
      <vt:lpstr>Objectives of the project</vt:lpstr>
      <vt:lpstr>Methodology</vt:lpstr>
      <vt:lpstr>Methodology</vt:lpstr>
      <vt:lpstr>Methodology</vt:lpstr>
      <vt:lpstr>Methodology</vt:lpstr>
      <vt:lpstr>Methodology</vt:lpstr>
      <vt:lpstr>Results</vt:lpstr>
      <vt:lpstr>Limitations and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SCHIZOPHRENIA CLASSIFICATION PROJECT</dc:title>
  <dc:creator>Mujahid Yunus</dc:creator>
  <cp:lastModifiedBy>Mujahid Yunus</cp:lastModifiedBy>
  <cp:revision>4</cp:revision>
  <dcterms:created xsi:type="dcterms:W3CDTF">2024-03-22T17:48:43Z</dcterms:created>
  <dcterms:modified xsi:type="dcterms:W3CDTF">2024-03-22T19:55:29Z</dcterms:modified>
</cp:coreProperties>
</file>