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9" r:id="rId3"/>
    <p:sldId id="257" r:id="rId4"/>
    <p:sldId id="281" r:id="rId5"/>
    <p:sldId id="280" r:id="rId6"/>
    <p:sldId id="295" r:id="rId7"/>
    <p:sldId id="282" r:id="rId8"/>
    <p:sldId id="296" r:id="rId9"/>
    <p:sldId id="297" r:id="rId10"/>
    <p:sldId id="298" r:id="rId11"/>
    <p:sldId id="293" r:id="rId12"/>
    <p:sldId id="264" r:id="rId13"/>
    <p:sldId id="290" r:id="rId14"/>
    <p:sldId id="265" r:id="rId15"/>
    <p:sldId id="266" r:id="rId16"/>
    <p:sldId id="267" r:id="rId17"/>
    <p:sldId id="268" r:id="rId18"/>
    <p:sldId id="270" r:id="rId19"/>
    <p:sldId id="292"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60"/>
  </p:normalViewPr>
  <p:slideViewPr>
    <p:cSldViewPr>
      <p:cViewPr varScale="1">
        <p:scale>
          <a:sx n="71" d="100"/>
          <a:sy n="71" d="100"/>
        </p:scale>
        <p:origin x="606" y="6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B86B37-9E7C-4699-A89E-72EE4B291650}" type="datetimeFigureOut">
              <a:rPr lang="en-US" smtClean="0"/>
              <a:pPr/>
              <a:t>10/19/2017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EFE787-E5F2-40C5-9D43-E7EAF8E51FDF}" type="slidenum">
              <a:rPr lang="en-US" smtClean="0"/>
              <a:pPr/>
              <a:t>‹#›</a:t>
            </a:fld>
            <a:endParaRPr lang="en-US"/>
          </a:p>
        </p:txBody>
      </p:sp>
    </p:spTree>
    <p:extLst>
      <p:ext uri="{BB962C8B-B14F-4D97-AF65-F5344CB8AC3E}">
        <p14:creationId xmlns:p14="http://schemas.microsoft.com/office/powerpoint/2010/main" val="1227485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F7065C-A4CF-49DE-B789-F54FE8AA319A}" type="datetime1">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EEA10B-F80C-4637-B425-413B043566F6}" type="datetime1">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754C72-5393-4FF5-98F6-88697A424E88}" type="datetime1">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D1F001-E776-4C1C-AF86-053B8A5549FD}" type="datetime1">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5E502D-9E76-4AD9-9668-82B249B56BC9}" type="datetime1">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FCB439-F53C-4FE6-A3B6-A34133FA5A90}" type="datetime1">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34F7B1-23FB-4FA3-BBB9-7DF8B8120EB4}" type="datetime1">
              <a:rPr lang="en-US" smtClean="0"/>
              <a:t>10/19/2017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749A23-B009-4951-9439-45652B1A5735}" type="datetime1">
              <a:rPr lang="en-US" smtClean="0"/>
              <a:t>10/19/2017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C8E8AB-0424-4C06-9A57-0BCD3BE1BAA0}" type="datetime1">
              <a:rPr lang="en-US" smtClean="0"/>
              <a:t>10/19/2017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D45753-1E31-4CD1-A408-1CF6C6D73EA3}" type="datetime1">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42ECC-3D3B-4DE3-8754-1758FF8AC369}" type="datetime1">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32203-8ED3-4B64-B448-7547750956BC}" type="datetime1">
              <a:rPr lang="en-US" smtClean="0"/>
              <a:t>10/19/2017</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2A8C5E-5ACC-4DAB-B41C-5718F8C58B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eveloper.android.com/studio/index.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eveloper.android.com/studio/index.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C2A8C5E-5ACC-4DAB-B41C-5718F8C58B6D}" type="slidenum">
              <a:rPr lang="en-US" smtClean="0"/>
              <a:pPr/>
              <a:t>1</a:t>
            </a:fld>
            <a:endParaRPr lang="en-US" dirty="0"/>
          </a:p>
        </p:txBody>
      </p:sp>
      <p:sp>
        <p:nvSpPr>
          <p:cNvPr id="5" name="TextBox 4"/>
          <p:cNvSpPr txBox="1"/>
          <p:nvPr/>
        </p:nvSpPr>
        <p:spPr>
          <a:xfrm>
            <a:off x="4038600" y="5043487"/>
            <a:ext cx="4114800" cy="738664"/>
          </a:xfrm>
          <a:prstGeom prst="rect">
            <a:avLst/>
          </a:prstGeom>
          <a:noFill/>
        </p:spPr>
        <p:txBody>
          <a:bodyPr wrap="square" rtlCol="0">
            <a:spAutoFit/>
          </a:bodyPr>
          <a:lstStyle/>
          <a:p>
            <a:pPr algn="ctr"/>
            <a:r>
              <a:rPr lang="en-US" b="1" dirty="0">
                <a:solidFill>
                  <a:schemeClr val="tx1">
                    <a:lumMod val="65000"/>
                    <a:lumOff val="35000"/>
                  </a:schemeClr>
                </a:solidFill>
              </a:rPr>
              <a:t>Supervisor</a:t>
            </a:r>
          </a:p>
          <a:p>
            <a:pPr algn="ctr"/>
            <a:r>
              <a:rPr lang="en-US" sz="2400" b="1" dirty="0" smtClean="0"/>
              <a:t>Sir </a:t>
            </a:r>
            <a:r>
              <a:rPr lang="en-US" sz="2400" b="1" dirty="0" err="1" smtClean="0"/>
              <a:t>Ashfaq</a:t>
            </a:r>
            <a:r>
              <a:rPr lang="en-US" sz="2400" b="1" dirty="0" smtClean="0"/>
              <a:t> Ahmed</a:t>
            </a:r>
            <a:endParaRPr lang="en-GB" sz="2400" dirty="0"/>
          </a:p>
        </p:txBody>
      </p:sp>
      <p:graphicFrame>
        <p:nvGraphicFramePr>
          <p:cNvPr id="10" name="Table 9"/>
          <p:cNvGraphicFramePr>
            <a:graphicFrameLocks noGrp="1"/>
          </p:cNvGraphicFramePr>
          <p:nvPr>
            <p:extLst>
              <p:ext uri="{D42A27DB-BD31-4B8C-83A1-F6EECF244321}">
                <p14:modId xmlns:p14="http://schemas.microsoft.com/office/powerpoint/2010/main" val="24988285"/>
              </p:ext>
            </p:extLst>
          </p:nvPr>
        </p:nvGraphicFramePr>
        <p:xfrm>
          <a:off x="2032000" y="2687320"/>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96012516"/>
                    </a:ext>
                  </a:extLst>
                </a:gridCol>
                <a:gridCol w="4064000">
                  <a:extLst>
                    <a:ext uri="{9D8B030D-6E8A-4147-A177-3AD203B41FA5}">
                      <a16:colId xmlns:a16="http://schemas.microsoft.com/office/drawing/2014/main" val="3132428902"/>
                    </a:ext>
                  </a:extLst>
                </a:gridCol>
              </a:tblGrid>
              <a:tr h="370840">
                <a:tc>
                  <a:txBody>
                    <a:bodyPr/>
                    <a:lstStyle/>
                    <a:p>
                      <a:r>
                        <a:rPr lang="en-US" dirty="0" smtClean="0"/>
                        <a:t>Members</a:t>
                      </a:r>
                      <a:endParaRPr lang="en-US" dirty="0"/>
                    </a:p>
                  </a:txBody>
                  <a:tcPr/>
                </a:tc>
                <a:tc>
                  <a:txBody>
                    <a:bodyPr/>
                    <a:lstStyle/>
                    <a:p>
                      <a:r>
                        <a:rPr lang="en-US" dirty="0" smtClean="0"/>
                        <a:t>Registration Number</a:t>
                      </a:r>
                      <a:endParaRPr lang="en-US" dirty="0"/>
                    </a:p>
                  </a:txBody>
                  <a:tcPr/>
                </a:tc>
                <a:extLst>
                  <a:ext uri="{0D108BD9-81ED-4DB2-BD59-A6C34878D82A}">
                    <a16:rowId xmlns:a16="http://schemas.microsoft.com/office/drawing/2014/main" val="3585090480"/>
                  </a:ext>
                </a:extLst>
              </a:tr>
              <a:tr h="370840">
                <a:tc>
                  <a:txBody>
                    <a:bodyPr/>
                    <a:lstStyle/>
                    <a:p>
                      <a:r>
                        <a:rPr lang="en-US" dirty="0" err="1" smtClean="0"/>
                        <a:t>Zeeshan</a:t>
                      </a:r>
                      <a:r>
                        <a:rPr lang="en-US" dirty="0" smtClean="0"/>
                        <a:t> Zafar</a:t>
                      </a:r>
                      <a:endParaRPr lang="en-US" dirty="0"/>
                    </a:p>
                  </a:txBody>
                  <a:tcPr/>
                </a:tc>
                <a:tc>
                  <a:txBody>
                    <a:bodyPr/>
                    <a:lstStyle/>
                    <a:p>
                      <a:r>
                        <a:rPr lang="en-US" dirty="0" smtClean="0"/>
                        <a:t>FA14-BSE-011</a:t>
                      </a:r>
                      <a:endParaRPr lang="en-US" dirty="0"/>
                    </a:p>
                  </a:txBody>
                  <a:tcPr/>
                </a:tc>
                <a:extLst>
                  <a:ext uri="{0D108BD9-81ED-4DB2-BD59-A6C34878D82A}">
                    <a16:rowId xmlns:a16="http://schemas.microsoft.com/office/drawing/2014/main" val="2010591419"/>
                  </a:ext>
                </a:extLst>
              </a:tr>
              <a:tr h="370840">
                <a:tc>
                  <a:txBody>
                    <a:bodyPr/>
                    <a:lstStyle/>
                    <a:p>
                      <a:r>
                        <a:rPr lang="en-US" dirty="0" err="1" smtClean="0"/>
                        <a:t>Yousaf</a:t>
                      </a:r>
                      <a:r>
                        <a:rPr lang="en-US" dirty="0" smtClean="0"/>
                        <a:t> </a:t>
                      </a:r>
                      <a:r>
                        <a:rPr lang="en-US" dirty="0" err="1" smtClean="0"/>
                        <a:t>Munir</a:t>
                      </a:r>
                      <a:endParaRPr lang="en-US" dirty="0"/>
                    </a:p>
                  </a:txBody>
                  <a:tcPr/>
                </a:tc>
                <a:tc>
                  <a:txBody>
                    <a:bodyPr/>
                    <a:lstStyle/>
                    <a:p>
                      <a:r>
                        <a:rPr lang="en-US" dirty="0" smtClean="0"/>
                        <a:t>FA14-BSE-035</a:t>
                      </a:r>
                      <a:endParaRPr lang="en-US" dirty="0"/>
                    </a:p>
                  </a:txBody>
                  <a:tcPr/>
                </a:tc>
                <a:extLst>
                  <a:ext uri="{0D108BD9-81ED-4DB2-BD59-A6C34878D82A}">
                    <a16:rowId xmlns:a16="http://schemas.microsoft.com/office/drawing/2014/main" val="3790399876"/>
                  </a:ext>
                </a:extLst>
              </a:tr>
              <a:tr h="370840">
                <a:tc>
                  <a:txBody>
                    <a:bodyPr/>
                    <a:lstStyle/>
                    <a:p>
                      <a:r>
                        <a:rPr lang="en-US" dirty="0" smtClean="0"/>
                        <a:t>Hafiz Muhammad </a:t>
                      </a:r>
                      <a:r>
                        <a:rPr lang="en-US" dirty="0" err="1" smtClean="0"/>
                        <a:t>Huzaifa</a:t>
                      </a:r>
                      <a:r>
                        <a:rPr lang="en-US" dirty="0" smtClean="0"/>
                        <a:t> Noor</a:t>
                      </a:r>
                      <a:endParaRPr lang="en-US" dirty="0"/>
                    </a:p>
                  </a:txBody>
                  <a:tcPr/>
                </a:tc>
                <a:tc>
                  <a:txBody>
                    <a:bodyPr/>
                    <a:lstStyle/>
                    <a:p>
                      <a:r>
                        <a:rPr lang="en-US" dirty="0" smtClean="0"/>
                        <a:t>SP14-BSE-032</a:t>
                      </a:r>
                      <a:endParaRPr lang="en-US" dirty="0"/>
                    </a:p>
                  </a:txBody>
                  <a:tcPr/>
                </a:tc>
                <a:extLst>
                  <a:ext uri="{0D108BD9-81ED-4DB2-BD59-A6C34878D82A}">
                    <a16:rowId xmlns:a16="http://schemas.microsoft.com/office/drawing/2014/main" val="3544701874"/>
                  </a:ext>
                </a:extLst>
              </a:tr>
            </a:tbl>
          </a:graphicData>
        </a:graphic>
      </p:graphicFrame>
      <p:grpSp>
        <p:nvGrpSpPr>
          <p:cNvPr id="12" name="Group 11"/>
          <p:cNvGrpSpPr/>
          <p:nvPr/>
        </p:nvGrpSpPr>
        <p:grpSpPr>
          <a:xfrm>
            <a:off x="2712720" y="838200"/>
            <a:ext cx="6766560" cy="990600"/>
            <a:chOff x="3063240" y="832485"/>
            <a:chExt cx="6766560" cy="990600"/>
          </a:xfrm>
        </p:grpSpPr>
        <p:sp>
          <p:nvSpPr>
            <p:cNvPr id="6" name="Subtitle 2"/>
            <p:cNvSpPr txBox="1">
              <a:spLocks/>
            </p:cNvSpPr>
            <p:nvPr/>
          </p:nvSpPr>
          <p:spPr>
            <a:xfrm>
              <a:off x="3429000" y="832485"/>
              <a:ext cx="6400800" cy="990600"/>
            </a:xfrm>
            <a:prstGeom prst="rect">
              <a:avLst/>
            </a:prstGeom>
            <a:ln>
              <a:noFill/>
            </a:ln>
          </p:spPr>
          <p:txBody>
            <a:bodyPr vert="horz" lIns="91440" tIns="45720" rIns="91440" bIns="45720" rtlCol="0">
              <a:normAutofit/>
            </a:bodyPr>
            <a:lstStyle/>
            <a:p>
              <a:pPr algn="ctr">
                <a:spcBef>
                  <a:spcPct val="20000"/>
                </a:spcBef>
                <a:defRPr/>
              </a:pPr>
              <a:r>
                <a:rPr lang="en-US" sz="2800" dirty="0">
                  <a:solidFill>
                    <a:schemeClr val="tx1">
                      <a:tint val="75000"/>
                    </a:schemeClr>
                  </a:solidFill>
                </a:rPr>
                <a:t>Department of Computer Science</a:t>
              </a:r>
            </a:p>
            <a:p>
              <a:pPr algn="ctr">
                <a:spcBef>
                  <a:spcPct val="20000"/>
                </a:spcBef>
                <a:defRPr/>
              </a:pPr>
              <a:r>
                <a:rPr lang="en-US" sz="2200" dirty="0">
                  <a:solidFill>
                    <a:schemeClr val="tx1">
                      <a:tint val="75000"/>
                    </a:schemeClr>
                  </a:solidFill>
                </a:rPr>
                <a:t>COMSATS Institute of IT, Abbottabad</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3240" y="832485"/>
              <a:ext cx="990600" cy="99060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7296"/>
            <a:ext cx="12268200" cy="12954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6" name="Title 1"/>
          <p:cNvSpPr>
            <a:spLocks noGrp="1"/>
          </p:cNvSpPr>
          <p:nvPr>
            <p:ph type="title"/>
          </p:nvPr>
        </p:nvSpPr>
        <p:spPr>
          <a:xfrm>
            <a:off x="609600" y="274638"/>
            <a:ext cx="10972800" cy="1143000"/>
          </a:xfrm>
        </p:spPr>
        <p:txBody>
          <a:bodyPr/>
          <a:lstStyle/>
          <a:p>
            <a:pPr algn="l"/>
            <a:r>
              <a:rPr lang="en-US" dirty="0" smtClean="0">
                <a:solidFill>
                  <a:schemeClr val="bg1"/>
                </a:solidFill>
              </a:rPr>
              <a:t>Functionalities </a:t>
            </a:r>
            <a:endParaRPr lang="en-US" dirty="0">
              <a:solidFill>
                <a:schemeClr val="bg1"/>
              </a:solidFill>
            </a:endParaRPr>
          </a:p>
        </p:txBody>
      </p:sp>
      <p:sp>
        <p:nvSpPr>
          <p:cNvPr id="16" name="Slide Number Placeholder 15"/>
          <p:cNvSpPr>
            <a:spLocks noGrp="1"/>
          </p:cNvSpPr>
          <p:nvPr>
            <p:ph type="sldNum" sz="quarter" idx="12"/>
          </p:nvPr>
        </p:nvSpPr>
        <p:spPr/>
        <p:txBody>
          <a:bodyPr/>
          <a:lstStyle/>
          <a:p>
            <a:fld id="{DC2A8C5E-5ACC-4DAB-B41C-5718F8C58B6D}" type="slidenum">
              <a:rPr lang="en-US" smtClean="0"/>
              <a:pPr/>
              <a:t>10</a:t>
            </a:fld>
            <a:endParaRPr lang="en-US"/>
          </a:p>
        </p:txBody>
      </p:sp>
      <p:sp>
        <p:nvSpPr>
          <p:cNvPr id="15" name="Content Placeholder 2"/>
          <p:cNvSpPr>
            <a:spLocks noGrp="1"/>
          </p:cNvSpPr>
          <p:nvPr>
            <p:ph idx="1"/>
          </p:nvPr>
        </p:nvSpPr>
        <p:spPr>
          <a:xfrm>
            <a:off x="609600" y="1722437"/>
            <a:ext cx="10972800" cy="4525963"/>
          </a:xfrm>
        </p:spPr>
        <p:txBody>
          <a:bodyPr>
            <a:normAutofit/>
          </a:bodyPr>
          <a:lstStyle/>
          <a:p>
            <a:r>
              <a:rPr lang="en-US" b="1" dirty="0" smtClean="0"/>
              <a:t>Customer Module</a:t>
            </a:r>
          </a:p>
          <a:p>
            <a:pPr lvl="1" algn="just"/>
            <a:r>
              <a:rPr lang="en-US" sz="3200" dirty="0"/>
              <a:t>Customer will able to select the categories for the grocery.</a:t>
            </a:r>
            <a:endParaRPr lang="en-US" dirty="0"/>
          </a:p>
          <a:p>
            <a:pPr lvl="1" algn="just"/>
            <a:r>
              <a:rPr lang="en-US" sz="3200" dirty="0"/>
              <a:t>Customer will be able to search for the </a:t>
            </a:r>
            <a:r>
              <a:rPr lang="en-US" sz="3200" dirty="0" smtClean="0"/>
              <a:t>grocery.</a:t>
            </a:r>
            <a:endParaRPr lang="en-US" dirty="0"/>
          </a:p>
          <a:p>
            <a:pPr lvl="1" algn="just"/>
            <a:r>
              <a:rPr lang="en-US" sz="3200" dirty="0" smtClean="0"/>
              <a:t>Customer </a:t>
            </a:r>
            <a:r>
              <a:rPr lang="en-US" sz="3200" dirty="0"/>
              <a:t>will be able to select the quantity and weight of the grocery items</a:t>
            </a:r>
            <a:r>
              <a:rPr lang="en-US" sz="3200" dirty="0" smtClean="0"/>
              <a:t>.</a:t>
            </a:r>
          </a:p>
          <a:p>
            <a:pPr lvl="1" algn="just"/>
            <a:r>
              <a:rPr lang="en-US" sz="3200" dirty="0"/>
              <a:t>Customer will have an emergency delivery </a:t>
            </a:r>
            <a:r>
              <a:rPr lang="en-US" sz="3200" dirty="0" smtClean="0"/>
              <a:t>option.</a:t>
            </a:r>
          </a:p>
          <a:p>
            <a:pPr lvl="0"/>
            <a:endParaRPr lang="en-US" dirty="0" smtClean="0"/>
          </a:p>
          <a:p>
            <a:pPr lvl="0"/>
            <a:endParaRPr lang="en-US" dirty="0"/>
          </a:p>
          <a:p>
            <a:pPr lvl="2"/>
            <a:endParaRPr lang="en-US" dirty="0" smtClean="0"/>
          </a:p>
          <a:p>
            <a:pPr lvl="1"/>
            <a:endParaRPr lang="en-US" dirty="0"/>
          </a:p>
          <a:p>
            <a:pPr lvl="1"/>
            <a:endParaRPr lang="en-US" sz="1800" b="1" dirty="0"/>
          </a:p>
        </p:txBody>
      </p:sp>
    </p:spTree>
    <p:extLst>
      <p:ext uri="{BB962C8B-B14F-4D97-AF65-F5344CB8AC3E}">
        <p14:creationId xmlns:p14="http://schemas.microsoft.com/office/powerpoint/2010/main" val="4285089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268200" cy="12954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6" name="Title 1"/>
          <p:cNvSpPr>
            <a:spLocks noGrp="1"/>
          </p:cNvSpPr>
          <p:nvPr>
            <p:ph type="title"/>
          </p:nvPr>
        </p:nvSpPr>
        <p:spPr>
          <a:xfrm>
            <a:off x="609600" y="260990"/>
            <a:ext cx="10972800" cy="1143000"/>
          </a:xfrm>
        </p:spPr>
        <p:txBody>
          <a:bodyPr/>
          <a:lstStyle/>
          <a:p>
            <a:pPr algn="l"/>
            <a:r>
              <a:rPr lang="en-US" dirty="0" smtClean="0">
                <a:solidFill>
                  <a:schemeClr val="bg1"/>
                </a:solidFill>
              </a:rPr>
              <a:t>Proposed Tools/Platforms</a:t>
            </a:r>
            <a:endParaRPr lang="en-US" dirty="0">
              <a:solidFill>
                <a:schemeClr val="bg1"/>
              </a:solidFill>
            </a:endParaRPr>
          </a:p>
        </p:txBody>
      </p:sp>
      <p:sp>
        <p:nvSpPr>
          <p:cNvPr id="12" name="TextBox 11"/>
          <p:cNvSpPr txBox="1"/>
          <p:nvPr/>
        </p:nvSpPr>
        <p:spPr>
          <a:xfrm>
            <a:off x="975857" y="3298732"/>
            <a:ext cx="2354218" cy="523220"/>
          </a:xfrm>
          <a:prstGeom prst="rect">
            <a:avLst/>
          </a:prstGeom>
          <a:noFill/>
        </p:spPr>
        <p:txBody>
          <a:bodyPr wrap="square" rtlCol="0">
            <a:spAutoFit/>
          </a:bodyPr>
          <a:lstStyle/>
          <a:p>
            <a:r>
              <a:rPr lang="en-US" sz="2800" dirty="0" smtClean="0"/>
              <a:t>Android Studio</a:t>
            </a:r>
            <a:endParaRPr lang="en-US" sz="2800" dirty="0"/>
          </a:p>
        </p:txBody>
      </p:sp>
      <p:sp>
        <p:nvSpPr>
          <p:cNvPr id="13" name="TextBox 12"/>
          <p:cNvSpPr txBox="1"/>
          <p:nvPr/>
        </p:nvSpPr>
        <p:spPr>
          <a:xfrm>
            <a:off x="5235388" y="3267391"/>
            <a:ext cx="2750464" cy="523220"/>
          </a:xfrm>
          <a:prstGeom prst="rect">
            <a:avLst/>
          </a:prstGeom>
          <a:noFill/>
        </p:spPr>
        <p:txBody>
          <a:bodyPr wrap="square" rtlCol="0">
            <a:spAutoFit/>
          </a:bodyPr>
          <a:lstStyle/>
          <a:p>
            <a:r>
              <a:rPr lang="en-US" sz="2800" dirty="0" smtClean="0"/>
              <a:t>Eclipse</a:t>
            </a:r>
            <a:endParaRPr lang="en-US" dirty="0"/>
          </a:p>
        </p:txBody>
      </p:sp>
      <p:sp>
        <p:nvSpPr>
          <p:cNvPr id="14" name="TextBox 13"/>
          <p:cNvSpPr txBox="1"/>
          <p:nvPr/>
        </p:nvSpPr>
        <p:spPr>
          <a:xfrm>
            <a:off x="8651024" y="3298732"/>
            <a:ext cx="3102571" cy="523220"/>
          </a:xfrm>
          <a:prstGeom prst="rect">
            <a:avLst/>
          </a:prstGeom>
          <a:noFill/>
        </p:spPr>
        <p:txBody>
          <a:bodyPr wrap="square" rtlCol="0">
            <a:spAutoFit/>
          </a:bodyPr>
          <a:lstStyle/>
          <a:p>
            <a:r>
              <a:rPr lang="en-US" sz="2800" dirty="0"/>
              <a:t>Linux</a:t>
            </a:r>
          </a:p>
        </p:txBody>
      </p:sp>
      <p:sp>
        <p:nvSpPr>
          <p:cNvPr id="16" name="Slide Number Placeholder 15"/>
          <p:cNvSpPr>
            <a:spLocks noGrp="1"/>
          </p:cNvSpPr>
          <p:nvPr>
            <p:ph type="sldNum" sz="quarter" idx="12"/>
          </p:nvPr>
        </p:nvSpPr>
        <p:spPr>
          <a:xfrm>
            <a:off x="9271021" y="6365917"/>
            <a:ext cx="2844800" cy="365125"/>
          </a:xfrm>
        </p:spPr>
        <p:txBody>
          <a:bodyPr/>
          <a:lstStyle/>
          <a:p>
            <a:fld id="{DC2A8C5E-5ACC-4DAB-B41C-5718F8C58B6D}" type="slidenum">
              <a:rPr lang="en-US" smtClean="0"/>
              <a:pPr/>
              <a:t>11</a:t>
            </a:fld>
            <a:endParaRPr lang="en-US"/>
          </a:p>
        </p:txBody>
      </p:sp>
      <p:sp>
        <p:nvSpPr>
          <p:cNvPr id="17" name="TextBox 16"/>
          <p:cNvSpPr txBox="1"/>
          <p:nvPr/>
        </p:nvSpPr>
        <p:spPr>
          <a:xfrm>
            <a:off x="975857" y="5825284"/>
            <a:ext cx="2354218" cy="523220"/>
          </a:xfrm>
          <a:prstGeom prst="rect">
            <a:avLst/>
          </a:prstGeom>
          <a:noFill/>
        </p:spPr>
        <p:txBody>
          <a:bodyPr wrap="square" rtlCol="0">
            <a:spAutoFit/>
          </a:bodyPr>
          <a:lstStyle/>
          <a:p>
            <a:r>
              <a:rPr lang="en-US" sz="2800" dirty="0" smtClean="0"/>
              <a:t>Smart phone</a:t>
            </a:r>
            <a:endParaRPr lang="en-US" sz="2800" dirty="0"/>
          </a:p>
        </p:txBody>
      </p:sp>
      <p:sp>
        <p:nvSpPr>
          <p:cNvPr id="18" name="TextBox 17"/>
          <p:cNvSpPr txBox="1"/>
          <p:nvPr/>
        </p:nvSpPr>
        <p:spPr>
          <a:xfrm>
            <a:off x="5373417" y="5791200"/>
            <a:ext cx="2424273" cy="540633"/>
          </a:xfrm>
          <a:prstGeom prst="rect">
            <a:avLst/>
          </a:prstGeom>
          <a:noFill/>
        </p:spPr>
        <p:txBody>
          <a:bodyPr wrap="square" rtlCol="0">
            <a:spAutoFit/>
          </a:bodyPr>
          <a:lstStyle/>
          <a:p>
            <a:r>
              <a:rPr lang="en-US" sz="2800" dirty="0" smtClean="0"/>
              <a:t>QGIS</a:t>
            </a:r>
          </a:p>
        </p:txBody>
      </p:sp>
      <p:sp>
        <p:nvSpPr>
          <p:cNvPr id="19" name="TextBox 18"/>
          <p:cNvSpPr txBox="1"/>
          <p:nvPr/>
        </p:nvSpPr>
        <p:spPr>
          <a:xfrm>
            <a:off x="8651023" y="5825284"/>
            <a:ext cx="3102571" cy="523220"/>
          </a:xfrm>
          <a:prstGeom prst="rect">
            <a:avLst/>
          </a:prstGeom>
          <a:noFill/>
        </p:spPr>
        <p:txBody>
          <a:bodyPr wrap="square" rtlCol="0">
            <a:spAutoFit/>
          </a:bodyPr>
          <a:lstStyle/>
          <a:p>
            <a:r>
              <a:rPr lang="en-US" sz="2800" dirty="0" smtClean="0"/>
              <a:t>MySQL</a:t>
            </a:r>
            <a:endParaRPr lang="en-US" dirty="0"/>
          </a:p>
        </p:txBody>
      </p:sp>
      <p:pic>
        <p:nvPicPr>
          <p:cNvPr id="22"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39847" y="1664980"/>
            <a:ext cx="1626238" cy="1626238"/>
          </a:xfrm>
        </p:spPr>
      </p:pic>
      <p:pic>
        <p:nvPicPr>
          <p:cNvPr id="23"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7425" y="1554834"/>
            <a:ext cx="3044825" cy="1593053"/>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29600" y="1473935"/>
            <a:ext cx="1693480" cy="1991533"/>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200" y="4183495"/>
            <a:ext cx="2245207" cy="1683905"/>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9600" y="4537210"/>
            <a:ext cx="2141410" cy="1109539"/>
          </a:xfrm>
          <a:prstGeom prst="rect">
            <a:avLst/>
          </a:prstGeom>
        </p:spPr>
      </p:pic>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95294" y="3708414"/>
            <a:ext cx="2149063" cy="2367999"/>
          </a:xfrm>
          <a:prstGeom prst="rect">
            <a:avLst/>
          </a:prstGeom>
        </p:spPr>
      </p:pic>
    </p:spTree>
    <p:extLst>
      <p:ext uri="{BB962C8B-B14F-4D97-AF65-F5344CB8AC3E}">
        <p14:creationId xmlns:p14="http://schemas.microsoft.com/office/powerpoint/2010/main" val="29179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30388"/>
            <a:ext cx="10972800" cy="4525963"/>
          </a:xfrm>
        </p:spPr>
        <p:txBody>
          <a:bodyPr>
            <a:normAutofit/>
          </a:bodyPr>
          <a:lstStyle/>
          <a:p>
            <a:r>
              <a:rPr lang="en-US" b="1" dirty="0" smtClean="0"/>
              <a:t>Technical</a:t>
            </a:r>
            <a:r>
              <a:rPr lang="en-US" dirty="0" smtClean="0"/>
              <a:t> </a:t>
            </a:r>
            <a:endParaRPr lang="en-US" dirty="0"/>
          </a:p>
          <a:p>
            <a:pPr lvl="1" algn="just"/>
            <a:r>
              <a:rPr lang="en-US" sz="3200" b="1" dirty="0"/>
              <a:t>Android Studio</a:t>
            </a:r>
            <a:r>
              <a:rPr lang="en-US" sz="3200" b="1" dirty="0" smtClean="0"/>
              <a:t>- </a:t>
            </a:r>
            <a:r>
              <a:rPr lang="en-US" sz="3200" dirty="0" smtClean="0"/>
              <a:t>to </a:t>
            </a:r>
            <a:r>
              <a:rPr lang="en-US" sz="3200" dirty="0"/>
              <a:t>build all android base modules</a:t>
            </a:r>
            <a:r>
              <a:rPr lang="en-US" sz="3200" dirty="0" smtClean="0"/>
              <a:t>.</a:t>
            </a:r>
          </a:p>
          <a:p>
            <a:pPr lvl="1" algn="just"/>
            <a:r>
              <a:rPr lang="en-US" sz="3200" b="1" dirty="0" smtClean="0"/>
              <a:t>SQLite</a:t>
            </a:r>
            <a:r>
              <a:rPr lang="en-US" sz="3200" dirty="0"/>
              <a:t>-</a:t>
            </a:r>
            <a:r>
              <a:rPr lang="en-US" sz="3200" dirty="0" smtClean="0"/>
              <a:t> </a:t>
            </a:r>
            <a:r>
              <a:rPr lang="en-US" sz="3200" dirty="0"/>
              <a:t>the database for android application.</a:t>
            </a:r>
          </a:p>
          <a:p>
            <a:pPr lvl="1" algn="just"/>
            <a:r>
              <a:rPr lang="en-US" sz="3200" b="1" dirty="0" smtClean="0"/>
              <a:t>MySQL</a:t>
            </a:r>
            <a:r>
              <a:rPr lang="en-US" sz="3200" dirty="0" smtClean="0"/>
              <a:t>- </a:t>
            </a:r>
            <a:r>
              <a:rPr lang="en-US" sz="3200" dirty="0"/>
              <a:t>the database for desktop application.</a:t>
            </a:r>
            <a:endParaRPr lang="en-US" sz="3200" b="1" u="sng" dirty="0"/>
          </a:p>
          <a:p>
            <a:pPr lvl="1" algn="just"/>
            <a:r>
              <a:rPr lang="en-US" sz="3200" b="1" dirty="0" smtClean="0"/>
              <a:t>QGIS</a:t>
            </a:r>
            <a:r>
              <a:rPr lang="en-US" sz="3200" dirty="0" smtClean="0"/>
              <a:t>- </a:t>
            </a:r>
            <a:r>
              <a:rPr lang="en-US" sz="3200" dirty="0"/>
              <a:t>for android and desktop base GIS</a:t>
            </a:r>
            <a:r>
              <a:rPr lang="en-US" sz="3200" dirty="0" smtClean="0"/>
              <a:t>.</a:t>
            </a:r>
          </a:p>
          <a:p>
            <a:pPr lvl="2" algn="just"/>
            <a:r>
              <a:rPr lang="en-US" sz="2800" dirty="0"/>
              <a:t>http://www.qgis.org/en/site/forusers/download.html</a:t>
            </a:r>
            <a:endParaRPr lang="en-US" sz="2800" dirty="0" smtClean="0"/>
          </a:p>
          <a:p>
            <a:pPr lvl="1" algn="just"/>
            <a:r>
              <a:rPr lang="en-US" sz="3200" b="1" dirty="0" smtClean="0"/>
              <a:t>Eclipse</a:t>
            </a:r>
            <a:r>
              <a:rPr lang="en-US" sz="3200" dirty="0"/>
              <a:t>-</a:t>
            </a:r>
            <a:r>
              <a:rPr lang="en-US" sz="3200" dirty="0" smtClean="0"/>
              <a:t> </a:t>
            </a:r>
            <a:r>
              <a:rPr lang="en-US" sz="3200" dirty="0"/>
              <a:t>to build desktop base module.</a:t>
            </a:r>
            <a:endParaRPr lang="en-US" sz="3200" b="1" u="sng" dirty="0"/>
          </a:p>
          <a:p>
            <a:pPr lvl="1"/>
            <a:endParaRPr lang="en-US" b="1" u="sng" dirty="0"/>
          </a:p>
          <a:p>
            <a:pPr lvl="1"/>
            <a:endParaRPr lang="en-US" dirty="0" smtClean="0"/>
          </a:p>
        </p:txBody>
      </p:sp>
      <p:sp>
        <p:nvSpPr>
          <p:cNvPr id="4" name="Slide Number Placeholder 3"/>
          <p:cNvSpPr>
            <a:spLocks noGrp="1"/>
          </p:cNvSpPr>
          <p:nvPr>
            <p:ph type="sldNum" sz="quarter" idx="12"/>
          </p:nvPr>
        </p:nvSpPr>
        <p:spPr/>
        <p:txBody>
          <a:bodyPr/>
          <a:lstStyle/>
          <a:p>
            <a:fld id="{DC2A8C5E-5ACC-4DAB-B41C-5718F8C58B6D}" type="slidenum">
              <a:rPr lang="en-US" smtClean="0"/>
              <a:pPr/>
              <a:t>12</a:t>
            </a:fld>
            <a:endParaRPr lang="en-US"/>
          </a:p>
        </p:txBody>
      </p:sp>
      <p:sp>
        <p:nvSpPr>
          <p:cNvPr id="8" name="Rectangle 7"/>
          <p:cNvSpPr/>
          <p:nvPr/>
        </p:nvSpPr>
        <p:spPr>
          <a:xfrm>
            <a:off x="0" y="0"/>
            <a:ext cx="12268200" cy="12954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9" name="Title 1"/>
          <p:cNvSpPr>
            <a:spLocks noGrp="1"/>
          </p:cNvSpPr>
          <p:nvPr>
            <p:ph type="title"/>
          </p:nvPr>
        </p:nvSpPr>
        <p:spPr>
          <a:xfrm>
            <a:off x="609600" y="274638"/>
            <a:ext cx="10972800" cy="1143000"/>
          </a:xfrm>
        </p:spPr>
        <p:txBody>
          <a:bodyPr/>
          <a:lstStyle/>
          <a:p>
            <a:pPr algn="l"/>
            <a:r>
              <a:rPr lang="en-US" dirty="0" smtClean="0">
                <a:solidFill>
                  <a:schemeClr val="bg1"/>
                </a:solidFill>
              </a:rPr>
              <a:t>Feasibility</a:t>
            </a:r>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30388"/>
            <a:ext cx="10972800" cy="4525963"/>
          </a:xfrm>
        </p:spPr>
        <p:txBody>
          <a:bodyPr>
            <a:normAutofit/>
          </a:bodyPr>
          <a:lstStyle/>
          <a:p>
            <a:r>
              <a:rPr lang="en-US" b="1" dirty="0" smtClean="0"/>
              <a:t>Technical</a:t>
            </a:r>
          </a:p>
          <a:p>
            <a:pPr lvl="1" algn="just"/>
            <a:r>
              <a:rPr lang="en-US" sz="3200" dirty="0"/>
              <a:t>Medium Specs Laptop or PC with minimum 8GB RAM.</a:t>
            </a:r>
            <a:endParaRPr lang="en-US" sz="3200" b="1" u="sng" dirty="0"/>
          </a:p>
          <a:p>
            <a:pPr lvl="1" algn="just"/>
            <a:r>
              <a:rPr lang="en-US" sz="3200" dirty="0"/>
              <a:t>Linux OS, better runs Android Studio.</a:t>
            </a:r>
            <a:endParaRPr lang="en-US" sz="3200" b="1" u="sng" dirty="0"/>
          </a:p>
          <a:p>
            <a:pPr lvl="1" algn="just"/>
            <a:r>
              <a:rPr lang="en-US" sz="3200" dirty="0"/>
              <a:t>Smartphone, with minimum Android </a:t>
            </a:r>
            <a:r>
              <a:rPr lang="en-US" sz="3200" dirty="0" smtClean="0"/>
              <a:t>6.</a:t>
            </a:r>
            <a:endParaRPr lang="en-US" sz="3200" b="1" u="sng" dirty="0"/>
          </a:p>
          <a:p>
            <a:pPr marL="457200" lvl="1" indent="0" algn="just">
              <a:buNone/>
            </a:pPr>
            <a:endParaRPr lang="en-US" dirty="0" smtClean="0"/>
          </a:p>
        </p:txBody>
      </p:sp>
      <p:sp>
        <p:nvSpPr>
          <p:cNvPr id="4" name="Slide Number Placeholder 3"/>
          <p:cNvSpPr>
            <a:spLocks noGrp="1"/>
          </p:cNvSpPr>
          <p:nvPr>
            <p:ph type="sldNum" sz="quarter" idx="12"/>
          </p:nvPr>
        </p:nvSpPr>
        <p:spPr/>
        <p:txBody>
          <a:bodyPr/>
          <a:lstStyle/>
          <a:p>
            <a:fld id="{DC2A8C5E-5ACC-4DAB-B41C-5718F8C58B6D}" type="slidenum">
              <a:rPr lang="en-US" smtClean="0"/>
              <a:pPr/>
              <a:t>13</a:t>
            </a:fld>
            <a:endParaRPr lang="en-US"/>
          </a:p>
        </p:txBody>
      </p:sp>
      <p:sp>
        <p:nvSpPr>
          <p:cNvPr id="8" name="Rectangle 7"/>
          <p:cNvSpPr/>
          <p:nvPr/>
        </p:nvSpPr>
        <p:spPr>
          <a:xfrm>
            <a:off x="0" y="0"/>
            <a:ext cx="12268200" cy="12954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9" name="Title 1"/>
          <p:cNvSpPr>
            <a:spLocks noGrp="1"/>
          </p:cNvSpPr>
          <p:nvPr>
            <p:ph type="title"/>
          </p:nvPr>
        </p:nvSpPr>
        <p:spPr>
          <a:xfrm>
            <a:off x="609600" y="274638"/>
            <a:ext cx="10972800" cy="1143000"/>
          </a:xfrm>
        </p:spPr>
        <p:txBody>
          <a:bodyPr/>
          <a:lstStyle/>
          <a:p>
            <a:pPr algn="l"/>
            <a:r>
              <a:rPr lang="en-US" dirty="0" smtClean="0">
                <a:solidFill>
                  <a:schemeClr val="bg1"/>
                </a:solidFill>
              </a:rPr>
              <a:t>Feasibility</a:t>
            </a:r>
            <a:endParaRPr lang="en-US" dirty="0">
              <a:solidFill>
                <a:schemeClr val="bg1"/>
              </a:solidFill>
            </a:endParaRPr>
          </a:p>
        </p:txBody>
      </p:sp>
    </p:spTree>
    <p:extLst>
      <p:ext uri="{BB962C8B-B14F-4D97-AF65-F5344CB8AC3E}">
        <p14:creationId xmlns:p14="http://schemas.microsoft.com/office/powerpoint/2010/main" val="3215383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954" y="1436326"/>
            <a:ext cx="8229600" cy="5287963"/>
          </a:xfrm>
        </p:spPr>
        <p:txBody>
          <a:bodyPr/>
          <a:lstStyle/>
          <a:p>
            <a:r>
              <a:rPr lang="en-US" dirty="0" smtClean="0"/>
              <a:t>Financial</a:t>
            </a:r>
            <a:endParaRPr lang="en-US" dirty="0"/>
          </a:p>
        </p:txBody>
      </p:sp>
      <p:sp>
        <p:nvSpPr>
          <p:cNvPr id="4" name="Slide Number Placeholder 3"/>
          <p:cNvSpPr>
            <a:spLocks noGrp="1"/>
          </p:cNvSpPr>
          <p:nvPr>
            <p:ph type="sldNum" sz="quarter" idx="12"/>
          </p:nvPr>
        </p:nvSpPr>
        <p:spPr/>
        <p:txBody>
          <a:bodyPr/>
          <a:lstStyle/>
          <a:p>
            <a:fld id="{DC2A8C5E-5ACC-4DAB-B41C-5718F8C58B6D}" type="slidenum">
              <a:rPr lang="en-US" smtClean="0"/>
              <a:pPr/>
              <a:t>14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812933299"/>
              </p:ext>
            </p:extLst>
          </p:nvPr>
        </p:nvGraphicFramePr>
        <p:xfrm>
          <a:off x="914399" y="2132221"/>
          <a:ext cx="10210801" cy="4689071"/>
        </p:xfrm>
        <a:graphic>
          <a:graphicData uri="http://schemas.openxmlformats.org/drawingml/2006/table">
            <a:tbl>
              <a:tblPr firstRow="1" firstCol="1" bandRow="1">
                <a:tableStyleId>{3B4B98B0-60AC-42C2-AFA5-B58CD77FA1E5}</a:tableStyleId>
              </a:tblPr>
              <a:tblGrid>
                <a:gridCol w="2667000">
                  <a:extLst>
                    <a:ext uri="{9D8B030D-6E8A-4147-A177-3AD203B41FA5}">
                      <a16:colId xmlns:a16="http://schemas.microsoft.com/office/drawing/2014/main" val="3513011594"/>
                    </a:ext>
                  </a:extLst>
                </a:gridCol>
                <a:gridCol w="1600200">
                  <a:extLst>
                    <a:ext uri="{9D8B030D-6E8A-4147-A177-3AD203B41FA5}">
                      <a16:colId xmlns:a16="http://schemas.microsoft.com/office/drawing/2014/main" val="2828040611"/>
                    </a:ext>
                  </a:extLst>
                </a:gridCol>
                <a:gridCol w="5943601">
                  <a:extLst>
                    <a:ext uri="{9D8B030D-6E8A-4147-A177-3AD203B41FA5}">
                      <a16:colId xmlns:a16="http://schemas.microsoft.com/office/drawing/2014/main" val="877185896"/>
                    </a:ext>
                  </a:extLst>
                </a:gridCol>
              </a:tblGrid>
              <a:tr h="575803">
                <a:tc>
                  <a:txBody>
                    <a:bodyPr/>
                    <a:lstStyle/>
                    <a:p>
                      <a:pPr marL="0" marR="0">
                        <a:lnSpc>
                          <a:spcPct val="100000"/>
                        </a:lnSpc>
                        <a:spcBef>
                          <a:spcPts val="0"/>
                        </a:spcBef>
                        <a:spcAft>
                          <a:spcPts val="300"/>
                        </a:spcAft>
                      </a:pPr>
                      <a:r>
                        <a:rPr lang="en-US" sz="1800" dirty="0">
                          <a:effectLst/>
                        </a:rPr>
                        <a:t>Resource </a:t>
                      </a:r>
                      <a:r>
                        <a:rPr lang="en-US" sz="1800" dirty="0" smtClean="0">
                          <a:effectLst/>
                        </a:rPr>
                        <a:t>Name</a:t>
                      </a:r>
                      <a:endParaRPr lang="en-US" sz="2800" dirty="0">
                        <a:effectLst/>
                      </a:endParaRPr>
                    </a:p>
                    <a:p>
                      <a:pPr marL="0" marR="0">
                        <a:lnSpc>
                          <a:spcPct val="100000"/>
                        </a:lnSpc>
                        <a:spcBef>
                          <a:spcPts val="0"/>
                        </a:spcBef>
                        <a:spcAft>
                          <a:spcPts val="300"/>
                        </a:spcAft>
                      </a:pPr>
                      <a:r>
                        <a:rPr lang="en-US" sz="1200" dirty="0" smtClean="0">
                          <a:effectLst/>
                        </a:rPr>
                        <a:t>[hardware </a:t>
                      </a:r>
                      <a:r>
                        <a:rPr lang="en-US" sz="1200" dirty="0">
                          <a:effectLst/>
                        </a:rPr>
                        <a:t>or software]</a:t>
                      </a:r>
                      <a:endParaRPr lang="en-US" sz="1800" dirty="0">
                        <a:solidFill>
                          <a:schemeClr val="bg1">
                            <a:lumMod val="50000"/>
                          </a:schemeClr>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300"/>
                        </a:spcAft>
                      </a:pPr>
                      <a:r>
                        <a:rPr lang="en-US" sz="1800" dirty="0">
                          <a:effectLst/>
                        </a:rPr>
                        <a:t>Price</a:t>
                      </a:r>
                      <a:endParaRPr lang="en-US" sz="2800" dirty="0">
                        <a:effectLst/>
                      </a:endParaRPr>
                    </a:p>
                    <a:p>
                      <a:pPr marL="0" marR="0">
                        <a:lnSpc>
                          <a:spcPct val="100000"/>
                        </a:lnSpc>
                        <a:spcBef>
                          <a:spcPts val="0"/>
                        </a:spcBef>
                        <a:spcAft>
                          <a:spcPts val="300"/>
                        </a:spcAft>
                      </a:pPr>
                      <a:r>
                        <a:rPr lang="en-US" sz="1200" dirty="0">
                          <a:effectLst/>
                        </a:rPr>
                        <a:t>[Monetary cost]</a:t>
                      </a:r>
                      <a:endParaRPr lang="en-US" sz="1800" dirty="0">
                        <a:solidFill>
                          <a:schemeClr val="bg1">
                            <a:lumMod val="50000"/>
                          </a:schemeClr>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300"/>
                        </a:spcAft>
                      </a:pPr>
                      <a:r>
                        <a:rPr lang="en-US" sz="1800" dirty="0">
                          <a:effectLst/>
                        </a:rPr>
                        <a:t>Source</a:t>
                      </a:r>
                      <a:endParaRPr lang="en-US" sz="2800" dirty="0">
                        <a:effectLst/>
                      </a:endParaRPr>
                    </a:p>
                    <a:p>
                      <a:pPr marL="0" marR="0">
                        <a:lnSpc>
                          <a:spcPct val="100000"/>
                        </a:lnSpc>
                        <a:spcBef>
                          <a:spcPts val="0"/>
                        </a:spcBef>
                        <a:spcAft>
                          <a:spcPts val="300"/>
                        </a:spcAft>
                      </a:pPr>
                      <a:r>
                        <a:rPr lang="en-US" sz="1200" dirty="0">
                          <a:effectLst/>
                        </a:rPr>
                        <a:t>[website URL/Dealer's address etc.]</a:t>
                      </a:r>
                      <a:endParaRPr lang="en-US" sz="1800" dirty="0">
                        <a:solidFill>
                          <a:schemeClr val="bg1">
                            <a:lumMod val="50000"/>
                          </a:schemeClr>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084726956"/>
                  </a:ext>
                </a:extLst>
              </a:tr>
              <a:tr h="589449">
                <a:tc>
                  <a:txBody>
                    <a:bodyPr/>
                    <a:lstStyle/>
                    <a:p>
                      <a:pPr marL="0" marR="0">
                        <a:lnSpc>
                          <a:spcPct val="150000"/>
                        </a:lnSpc>
                        <a:spcBef>
                          <a:spcPts val="0"/>
                        </a:spcBef>
                        <a:spcAft>
                          <a:spcPts val="300"/>
                        </a:spcAft>
                      </a:pPr>
                      <a:r>
                        <a:rPr lang="en-US" sz="2000" b="1" dirty="0" smtClean="0"/>
                        <a:t>Android Studio</a:t>
                      </a:r>
                      <a:endParaRPr lang="en-US" sz="3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300"/>
                        </a:spcAft>
                      </a:pPr>
                      <a:r>
                        <a:rPr lang="en-US" sz="1800" dirty="0" smtClean="0">
                          <a:effectLst/>
                        </a:rPr>
                        <a:t>$ 0 (Free)</a:t>
                      </a:r>
                      <a:endParaRPr lang="en-US" sz="2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l" defTabSz="914400" rtl="0" eaLnBrk="1" latinLnBrk="0" hangingPunct="1">
                        <a:lnSpc>
                          <a:spcPct val="150000"/>
                        </a:lnSpc>
                        <a:spcBef>
                          <a:spcPts val="0"/>
                        </a:spcBef>
                        <a:spcAft>
                          <a:spcPts val="300"/>
                        </a:spcAft>
                      </a:pPr>
                      <a:r>
                        <a:rPr lang="en-US" sz="1800" kern="1200" dirty="0" smtClean="0">
                          <a:solidFill>
                            <a:schemeClr val="tx2"/>
                          </a:solidFill>
                          <a:latin typeface="+mn-lt"/>
                          <a:ea typeface="+mn-ea"/>
                          <a:cs typeface="+mn-cs"/>
                          <a:hlinkClick r:id="rId2"/>
                        </a:rPr>
                        <a:t>https://developer.android.com/studio/index.html</a:t>
                      </a:r>
                      <a:endParaRPr lang="en-US" sz="1800" kern="1200" dirty="0">
                        <a:solidFill>
                          <a:schemeClr val="tx2"/>
                        </a:solidFill>
                        <a:latin typeface="+mn-lt"/>
                        <a:ea typeface="+mn-ea"/>
                        <a:cs typeface="+mn-cs"/>
                      </a:endParaRPr>
                    </a:p>
                  </a:txBody>
                  <a:tcPr marL="68580" marR="68580" marT="0" marB="0" anchor="ctr"/>
                </a:tc>
                <a:extLst>
                  <a:ext uri="{0D108BD9-81ED-4DB2-BD59-A6C34878D82A}">
                    <a16:rowId xmlns:a16="http://schemas.microsoft.com/office/drawing/2014/main" val="1139060653"/>
                  </a:ext>
                </a:extLst>
              </a:tr>
              <a:tr h="425383">
                <a:tc>
                  <a:txBody>
                    <a:bodyPr/>
                    <a:lstStyle/>
                    <a:p>
                      <a:pPr marL="0" marR="0">
                        <a:lnSpc>
                          <a:spcPct val="150000"/>
                        </a:lnSpc>
                        <a:spcBef>
                          <a:spcPts val="0"/>
                        </a:spcBef>
                        <a:spcAft>
                          <a:spcPts val="300"/>
                        </a:spcAft>
                      </a:pPr>
                      <a:r>
                        <a:rPr lang="en-US" sz="1800" dirty="0" smtClean="0"/>
                        <a:t>MySQL</a:t>
                      </a:r>
                      <a:endParaRPr lang="en-US" sz="2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300"/>
                        </a:spcAft>
                      </a:pPr>
                      <a:r>
                        <a:rPr lang="en-US" sz="1800" dirty="0">
                          <a:effectLst/>
                        </a:rPr>
                        <a:t>$ </a:t>
                      </a:r>
                      <a:r>
                        <a:rPr lang="en-US" sz="1800" dirty="0" smtClean="0">
                          <a:effectLst/>
                        </a:rPr>
                        <a:t>0 (Free)</a:t>
                      </a:r>
                      <a:endParaRPr lang="en-US" sz="2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300"/>
                        </a:spcAft>
                      </a:pPr>
                      <a:r>
                        <a:rPr lang="en-US" sz="1800" kern="1200" dirty="0" smtClean="0">
                          <a:solidFill>
                            <a:schemeClr val="tx2"/>
                          </a:solidFill>
                          <a:latin typeface="+mn-lt"/>
                          <a:ea typeface="+mn-ea"/>
                          <a:cs typeface="+mn-cs"/>
                        </a:rPr>
                        <a:t>https://www.mysql.com/downloads/</a:t>
                      </a:r>
                      <a:endParaRPr lang="en-US" sz="1800" kern="1200" dirty="0">
                        <a:solidFill>
                          <a:schemeClr val="tx2"/>
                        </a:solidFill>
                        <a:latin typeface="+mn-lt"/>
                        <a:ea typeface="+mn-ea"/>
                        <a:cs typeface="+mn-cs"/>
                      </a:endParaRPr>
                    </a:p>
                  </a:txBody>
                  <a:tcPr marL="68580" marR="68580" marT="0" marB="0" anchor="ctr"/>
                </a:tc>
                <a:extLst>
                  <a:ext uri="{0D108BD9-81ED-4DB2-BD59-A6C34878D82A}">
                    <a16:rowId xmlns:a16="http://schemas.microsoft.com/office/drawing/2014/main" val="1928451044"/>
                  </a:ext>
                </a:extLst>
              </a:tr>
              <a:tr h="425383">
                <a:tc>
                  <a:txBody>
                    <a:bodyPr/>
                    <a:lstStyle/>
                    <a:p>
                      <a:pPr marL="0" marR="0">
                        <a:lnSpc>
                          <a:spcPct val="150000"/>
                        </a:lnSpc>
                        <a:spcBef>
                          <a:spcPts val="0"/>
                        </a:spcBef>
                        <a:spcAft>
                          <a:spcPts val="300"/>
                        </a:spcAft>
                      </a:pPr>
                      <a:r>
                        <a:rPr lang="en-US" sz="1800" b="1" dirty="0" smtClean="0"/>
                        <a:t>Eclipse</a:t>
                      </a:r>
                      <a:endParaRPr lang="en-US" sz="1800" b="1" kern="1200" dirty="0">
                        <a:solidFill>
                          <a:schemeClr val="tx1"/>
                        </a:solidFill>
                        <a:effectLst/>
                        <a:latin typeface="+mn-lt"/>
                        <a:ea typeface="+mn-ea"/>
                        <a:cs typeface="+mn-cs"/>
                      </a:endParaRPr>
                    </a:p>
                  </a:txBody>
                  <a:tcPr marL="68580" marR="68580" marT="0" marB="0" anchor="ctr"/>
                </a:tc>
                <a:tc>
                  <a:txBody>
                    <a:bodyPr/>
                    <a:lstStyle/>
                    <a:p>
                      <a:pPr marL="0" marR="0" indent="0" algn="l" defTabSz="914400" rtl="0" eaLnBrk="1" fontAlgn="auto" latinLnBrk="0" hangingPunct="1">
                        <a:lnSpc>
                          <a:spcPct val="150000"/>
                        </a:lnSpc>
                        <a:spcBef>
                          <a:spcPts val="0"/>
                        </a:spcBef>
                        <a:spcAft>
                          <a:spcPts val="300"/>
                        </a:spcAft>
                        <a:buClrTx/>
                        <a:buSzTx/>
                        <a:buFontTx/>
                        <a:buNone/>
                        <a:tabLst/>
                        <a:defRPr/>
                      </a:pPr>
                      <a:r>
                        <a:rPr lang="en-US" sz="1800" kern="1200" dirty="0" smtClean="0">
                          <a:solidFill>
                            <a:schemeClr val="tx1"/>
                          </a:solidFill>
                          <a:effectLst/>
                          <a:latin typeface="+mn-lt"/>
                          <a:ea typeface="+mn-ea"/>
                          <a:cs typeface="+mn-cs"/>
                        </a:rPr>
                        <a:t>$ 0 (Free)</a:t>
                      </a:r>
                    </a:p>
                  </a:txBody>
                  <a:tcPr marL="68580" marR="68580" marT="0" marB="0" anchor="ctr"/>
                </a:tc>
                <a:tc>
                  <a:txBody>
                    <a:bodyPr/>
                    <a:lstStyle/>
                    <a:p>
                      <a:pPr marL="0" marR="0">
                        <a:lnSpc>
                          <a:spcPct val="150000"/>
                        </a:lnSpc>
                        <a:spcBef>
                          <a:spcPts val="0"/>
                        </a:spcBef>
                        <a:spcAft>
                          <a:spcPts val="300"/>
                        </a:spcAft>
                      </a:pPr>
                      <a:r>
                        <a:rPr lang="en-US" sz="1800" dirty="0" smtClean="0">
                          <a:solidFill>
                            <a:schemeClr val="tx2"/>
                          </a:solidFill>
                        </a:rPr>
                        <a:t>https://www.eclipse.org/downloads/?</a:t>
                      </a:r>
                      <a:endParaRPr lang="en-US" sz="1800" kern="1200" dirty="0">
                        <a:solidFill>
                          <a:schemeClr val="tx1"/>
                        </a:solidFill>
                        <a:effectLst/>
                        <a:latin typeface="+mn-lt"/>
                        <a:ea typeface="+mn-ea"/>
                        <a:cs typeface="+mn-cs"/>
                      </a:endParaRPr>
                    </a:p>
                  </a:txBody>
                  <a:tcPr marL="68580" marR="68580" marT="0" marB="0" anchor="ctr"/>
                </a:tc>
                <a:extLst>
                  <a:ext uri="{0D108BD9-81ED-4DB2-BD59-A6C34878D82A}">
                    <a16:rowId xmlns:a16="http://schemas.microsoft.com/office/drawing/2014/main" val="10003"/>
                  </a:ext>
                </a:extLst>
              </a:tr>
              <a:tr h="425383">
                <a:tc>
                  <a:txBody>
                    <a:bodyPr/>
                    <a:lstStyle/>
                    <a:p>
                      <a:pPr marL="0" marR="0">
                        <a:lnSpc>
                          <a:spcPct val="150000"/>
                        </a:lnSpc>
                        <a:spcBef>
                          <a:spcPts val="0"/>
                        </a:spcBef>
                        <a:spcAft>
                          <a:spcPts val="300"/>
                        </a:spcAft>
                      </a:pPr>
                      <a:r>
                        <a:rPr lang="en-US" sz="1800" dirty="0" smtClean="0"/>
                        <a:t>Smartphone</a:t>
                      </a:r>
                      <a:endParaRPr lang="en-US" sz="2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300"/>
                        </a:spcAft>
                      </a:pPr>
                      <a:r>
                        <a:rPr lang="en-US" sz="1800" dirty="0" smtClean="0">
                          <a:effectLst/>
                        </a:rPr>
                        <a:t>$ 0 (Free)</a:t>
                      </a:r>
                      <a:endParaRPr lang="en-US" sz="2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300"/>
                        </a:spcAft>
                      </a:pPr>
                      <a:r>
                        <a:rPr lang="en-US" sz="1800" dirty="0" smtClean="0">
                          <a:effectLst/>
                        </a:rPr>
                        <a:t>Locally Available</a:t>
                      </a:r>
                    </a:p>
                  </a:txBody>
                  <a:tcPr marL="68580" marR="68580" marT="0" marB="0" anchor="ctr"/>
                </a:tc>
                <a:extLst>
                  <a:ext uri="{0D108BD9-81ED-4DB2-BD59-A6C34878D82A}">
                    <a16:rowId xmlns:a16="http://schemas.microsoft.com/office/drawing/2014/main" val="852718234"/>
                  </a:ext>
                </a:extLst>
              </a:tr>
              <a:tr h="723144">
                <a:tc>
                  <a:txBody>
                    <a:bodyPr/>
                    <a:lstStyle/>
                    <a:p>
                      <a:pPr marL="0" marR="0">
                        <a:lnSpc>
                          <a:spcPct val="150000"/>
                        </a:lnSpc>
                        <a:spcBef>
                          <a:spcPts val="0"/>
                        </a:spcBef>
                        <a:spcAft>
                          <a:spcPts val="300"/>
                        </a:spcAft>
                      </a:pPr>
                      <a:r>
                        <a:rPr lang="en-US" sz="1800" dirty="0" smtClean="0"/>
                        <a:t>Medium</a:t>
                      </a:r>
                      <a:r>
                        <a:rPr lang="en-US" sz="1800" baseline="0" dirty="0" smtClean="0">
                          <a:effectLst/>
                          <a:latin typeface="+mn-lt"/>
                          <a:ea typeface="+mn-ea"/>
                        </a:rPr>
                        <a:t> Specs PC or Laptop</a:t>
                      </a:r>
                      <a:endParaRPr lang="en-US" sz="2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300"/>
                        </a:spcAft>
                      </a:pPr>
                      <a:r>
                        <a:rPr lang="en-US" sz="1800" dirty="0" smtClean="0">
                          <a:effectLst/>
                        </a:rPr>
                        <a:t>$ 400.00</a:t>
                      </a:r>
                      <a:endParaRPr lang="en-US" sz="2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300"/>
                        </a:spcAft>
                      </a:pPr>
                      <a:r>
                        <a:rPr lang="en-US" sz="1800" dirty="0">
                          <a:effectLst/>
                        </a:rPr>
                        <a:t>Locally </a:t>
                      </a:r>
                      <a:r>
                        <a:rPr lang="en-US" sz="1800" dirty="0" smtClean="0">
                          <a:effectLst/>
                        </a:rPr>
                        <a:t>Available</a:t>
                      </a:r>
                    </a:p>
                  </a:txBody>
                  <a:tcPr marL="68580" marR="68580" marT="0" marB="0" anchor="ctr"/>
                </a:tc>
                <a:extLst>
                  <a:ext uri="{0D108BD9-81ED-4DB2-BD59-A6C34878D82A}">
                    <a16:rowId xmlns:a16="http://schemas.microsoft.com/office/drawing/2014/main" val="2184907200"/>
                  </a:ext>
                </a:extLst>
              </a:tr>
              <a:tr h="523007">
                <a:tc>
                  <a:txBody>
                    <a:bodyPr/>
                    <a:lstStyle/>
                    <a:p>
                      <a:pPr marL="0" marR="0">
                        <a:lnSpc>
                          <a:spcPct val="150000"/>
                        </a:lnSpc>
                        <a:spcBef>
                          <a:spcPts val="0"/>
                        </a:spcBef>
                        <a:spcAft>
                          <a:spcPts val="300"/>
                        </a:spcAft>
                      </a:pPr>
                      <a:r>
                        <a:rPr lang="en-US" sz="1800" b="1" kern="1200" dirty="0" smtClean="0">
                          <a:solidFill>
                            <a:schemeClr val="tx1"/>
                          </a:solidFill>
                          <a:latin typeface="+mn-lt"/>
                          <a:ea typeface="+mn-ea"/>
                          <a:cs typeface="+mn-cs"/>
                        </a:rPr>
                        <a:t>QGIS</a:t>
                      </a:r>
                      <a:endParaRPr lang="en-US" sz="1800" b="1" kern="1200" dirty="0">
                        <a:solidFill>
                          <a:schemeClr val="tx1"/>
                        </a:solidFill>
                        <a:latin typeface="+mn-lt"/>
                        <a:ea typeface="+mn-ea"/>
                        <a:cs typeface="+mn-cs"/>
                      </a:endParaRPr>
                    </a:p>
                  </a:txBody>
                  <a:tcPr marL="68580" marR="68580" marT="0" marB="0" anchor="ctr"/>
                </a:tc>
                <a:tc>
                  <a:txBody>
                    <a:bodyPr/>
                    <a:lstStyle/>
                    <a:p>
                      <a:pPr marL="0" marR="0" indent="0" algn="l" defTabSz="914400" rtl="0" eaLnBrk="1" fontAlgn="auto" latinLnBrk="0" hangingPunct="1">
                        <a:lnSpc>
                          <a:spcPct val="150000"/>
                        </a:lnSpc>
                        <a:spcBef>
                          <a:spcPts val="0"/>
                        </a:spcBef>
                        <a:spcAft>
                          <a:spcPts val="300"/>
                        </a:spcAft>
                        <a:buClrTx/>
                        <a:buSzTx/>
                        <a:buFontTx/>
                        <a:buNone/>
                        <a:tabLst/>
                        <a:defRPr/>
                      </a:pPr>
                      <a:r>
                        <a:rPr lang="en-US" sz="1800" kern="1200" dirty="0" smtClean="0">
                          <a:solidFill>
                            <a:schemeClr val="tx1"/>
                          </a:solidFill>
                          <a:effectLst/>
                          <a:latin typeface="+mn-lt"/>
                          <a:ea typeface="+mn-ea"/>
                          <a:cs typeface="+mn-cs"/>
                        </a:rPr>
                        <a:t>$ 0 (Free)</a:t>
                      </a:r>
                    </a:p>
                  </a:txBody>
                  <a:tcPr marL="68580" marR="68580" marT="0" marB="0" anchor="ctr"/>
                </a:tc>
                <a:tc>
                  <a:txBody>
                    <a:bodyPr/>
                    <a:lstStyle/>
                    <a:p>
                      <a:pPr marL="0" marR="0" algn="l" defTabSz="914400" rtl="0" eaLnBrk="1" latinLnBrk="0" hangingPunct="1">
                        <a:lnSpc>
                          <a:spcPct val="150000"/>
                        </a:lnSpc>
                        <a:spcBef>
                          <a:spcPts val="0"/>
                        </a:spcBef>
                        <a:spcAft>
                          <a:spcPts val="300"/>
                        </a:spcAft>
                      </a:pPr>
                      <a:r>
                        <a:rPr lang="en-US" sz="1800" kern="1200" dirty="0" smtClean="0">
                          <a:solidFill>
                            <a:schemeClr val="tx2"/>
                          </a:solidFill>
                          <a:latin typeface="+mn-lt"/>
                          <a:ea typeface="+mn-ea"/>
                          <a:cs typeface="+mn-cs"/>
                        </a:rPr>
                        <a:t>http://www.qgis.org/en/site/forusers/download.html</a:t>
                      </a:r>
                    </a:p>
                  </a:txBody>
                  <a:tcPr marL="68580" marR="68580" marT="0" marB="0" anchor="ctr"/>
                </a:tc>
                <a:extLst>
                  <a:ext uri="{0D108BD9-81ED-4DB2-BD59-A6C34878D82A}">
                    <a16:rowId xmlns:a16="http://schemas.microsoft.com/office/drawing/2014/main" val="2318623234"/>
                  </a:ext>
                </a:extLst>
              </a:tr>
              <a:tr h="901703">
                <a:tc>
                  <a:txBody>
                    <a:bodyPr/>
                    <a:lstStyle/>
                    <a:p>
                      <a:pPr marL="0" marR="0">
                        <a:lnSpc>
                          <a:spcPct val="150000"/>
                        </a:lnSpc>
                        <a:spcBef>
                          <a:spcPts val="0"/>
                        </a:spcBef>
                        <a:spcAft>
                          <a:spcPts val="300"/>
                        </a:spcAft>
                      </a:pPr>
                      <a:r>
                        <a:rPr lang="en-US" sz="1800" dirty="0">
                          <a:effectLst/>
                        </a:rPr>
                        <a:t>Sponsors/ Funding sources</a:t>
                      </a:r>
                      <a:endParaRPr lang="en-US" sz="2800" dirty="0">
                        <a:effectLst/>
                        <a:latin typeface="Times New Roman" panose="02020603050405020304" pitchFamily="18" charset="0"/>
                        <a:ea typeface="Times New Roman" panose="02020603050405020304" pitchFamily="18" charset="0"/>
                      </a:endParaRPr>
                    </a:p>
                  </a:txBody>
                  <a:tcPr marL="68580" marR="68580" marT="0" marB="0" anchor="ctr"/>
                </a:tc>
                <a:tc gridSpan="2">
                  <a:txBody>
                    <a:bodyPr/>
                    <a:lstStyle/>
                    <a:p>
                      <a:pPr marL="0" marR="0">
                        <a:lnSpc>
                          <a:spcPct val="150000"/>
                        </a:lnSpc>
                        <a:spcBef>
                          <a:spcPts val="0"/>
                        </a:spcBef>
                        <a:spcAft>
                          <a:spcPts val="300"/>
                        </a:spcAft>
                      </a:pPr>
                      <a:r>
                        <a:rPr lang="en-US" sz="1800" dirty="0" smtClean="0">
                          <a:effectLst/>
                        </a:rPr>
                        <a:t>Self.</a:t>
                      </a:r>
                      <a:endParaRPr lang="en-US" sz="2800" dirty="0">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en-US" dirty="0"/>
                    </a:p>
                  </a:txBody>
                  <a:tcPr/>
                </a:tc>
                <a:extLst>
                  <a:ext uri="{0D108BD9-81ED-4DB2-BD59-A6C34878D82A}">
                    <a16:rowId xmlns:a16="http://schemas.microsoft.com/office/drawing/2014/main" val="1122636447"/>
                  </a:ext>
                </a:extLst>
              </a:tr>
            </a:tbl>
          </a:graphicData>
        </a:graphic>
      </p:graphicFrame>
      <p:sp>
        <p:nvSpPr>
          <p:cNvPr id="11" name="Rectangle 10"/>
          <p:cNvSpPr/>
          <p:nvPr/>
        </p:nvSpPr>
        <p:spPr>
          <a:xfrm>
            <a:off x="0" y="0"/>
            <a:ext cx="12268200" cy="12954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2" name="Title 1"/>
          <p:cNvSpPr>
            <a:spLocks noGrp="1"/>
          </p:cNvSpPr>
          <p:nvPr>
            <p:ph type="title"/>
          </p:nvPr>
        </p:nvSpPr>
        <p:spPr>
          <a:xfrm>
            <a:off x="609600" y="274638"/>
            <a:ext cx="10972800" cy="1143000"/>
          </a:xfrm>
        </p:spPr>
        <p:txBody>
          <a:bodyPr/>
          <a:lstStyle/>
          <a:p>
            <a:pPr algn="l"/>
            <a:r>
              <a:rPr lang="en-US" dirty="0" smtClean="0">
                <a:solidFill>
                  <a:schemeClr val="bg1"/>
                </a:solidFill>
              </a:rPr>
              <a:t>Feasibility</a:t>
            </a:r>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Resource feasibility</a:t>
            </a:r>
            <a:endParaRPr lang="en-US" dirty="0"/>
          </a:p>
        </p:txBody>
      </p:sp>
      <p:sp>
        <p:nvSpPr>
          <p:cNvPr id="4" name="Slide Number Placeholder 3"/>
          <p:cNvSpPr>
            <a:spLocks noGrp="1"/>
          </p:cNvSpPr>
          <p:nvPr>
            <p:ph type="sldNum" sz="quarter" idx="12"/>
          </p:nvPr>
        </p:nvSpPr>
        <p:spPr/>
        <p:txBody>
          <a:bodyPr/>
          <a:lstStyle/>
          <a:p>
            <a:fld id="{DC2A8C5E-5ACC-4DAB-B41C-5718F8C58B6D}" type="slidenum">
              <a:rPr lang="en-US" smtClean="0"/>
              <a:pPr/>
              <a:t>15</a:t>
            </a:fld>
            <a:endParaRPr lang="en-US" dirty="0"/>
          </a:p>
        </p:txBody>
      </p:sp>
      <p:sp>
        <p:nvSpPr>
          <p:cNvPr id="7" name="Rectangle 6"/>
          <p:cNvSpPr/>
          <p:nvPr/>
        </p:nvSpPr>
        <p:spPr>
          <a:xfrm>
            <a:off x="0" y="0"/>
            <a:ext cx="12268200" cy="12954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8" name="Title 1"/>
          <p:cNvSpPr>
            <a:spLocks noGrp="1"/>
          </p:cNvSpPr>
          <p:nvPr>
            <p:ph type="title"/>
          </p:nvPr>
        </p:nvSpPr>
        <p:spPr>
          <a:xfrm>
            <a:off x="609600" y="274638"/>
            <a:ext cx="10972800" cy="1143000"/>
          </a:xfrm>
        </p:spPr>
        <p:txBody>
          <a:bodyPr/>
          <a:lstStyle/>
          <a:p>
            <a:pPr algn="l"/>
            <a:r>
              <a:rPr lang="en-US" dirty="0" smtClean="0">
                <a:solidFill>
                  <a:schemeClr val="bg1"/>
                </a:solidFill>
              </a:rPr>
              <a:t>Feasibility</a:t>
            </a:r>
            <a:endParaRPr lang="en-US" dirty="0">
              <a:solidFill>
                <a:schemeClr val="bg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147569933"/>
              </p:ext>
            </p:extLst>
          </p:nvPr>
        </p:nvGraphicFramePr>
        <p:xfrm>
          <a:off x="838200" y="2326068"/>
          <a:ext cx="10287000" cy="4553636"/>
        </p:xfrm>
        <a:graphic>
          <a:graphicData uri="http://schemas.openxmlformats.org/drawingml/2006/table">
            <a:tbl>
              <a:tblPr firstRow="1" firstCol="1" bandRow="1">
                <a:tableStyleId>{3B4B98B0-60AC-42C2-AFA5-B58CD77FA1E5}</a:tableStyleId>
              </a:tblPr>
              <a:tblGrid>
                <a:gridCol w="2798669">
                  <a:extLst>
                    <a:ext uri="{9D8B030D-6E8A-4147-A177-3AD203B41FA5}">
                      <a16:colId xmlns:a16="http://schemas.microsoft.com/office/drawing/2014/main" val="3513011594"/>
                    </a:ext>
                  </a:extLst>
                </a:gridCol>
                <a:gridCol w="794217">
                  <a:extLst>
                    <a:ext uri="{9D8B030D-6E8A-4147-A177-3AD203B41FA5}">
                      <a16:colId xmlns:a16="http://schemas.microsoft.com/office/drawing/2014/main" val="2828040611"/>
                    </a:ext>
                  </a:extLst>
                </a:gridCol>
                <a:gridCol w="794217">
                  <a:extLst>
                    <a:ext uri="{9D8B030D-6E8A-4147-A177-3AD203B41FA5}">
                      <a16:colId xmlns:a16="http://schemas.microsoft.com/office/drawing/2014/main" val="20002"/>
                    </a:ext>
                  </a:extLst>
                </a:gridCol>
                <a:gridCol w="5899897">
                  <a:extLst>
                    <a:ext uri="{9D8B030D-6E8A-4147-A177-3AD203B41FA5}">
                      <a16:colId xmlns:a16="http://schemas.microsoft.com/office/drawing/2014/main" val="877185896"/>
                    </a:ext>
                  </a:extLst>
                </a:gridCol>
              </a:tblGrid>
              <a:tr h="539379">
                <a:tc>
                  <a:txBody>
                    <a:bodyPr/>
                    <a:lstStyle/>
                    <a:p>
                      <a:pPr marL="0" marR="0">
                        <a:lnSpc>
                          <a:spcPct val="100000"/>
                        </a:lnSpc>
                        <a:spcBef>
                          <a:spcPts val="0"/>
                        </a:spcBef>
                        <a:spcAft>
                          <a:spcPts val="300"/>
                        </a:spcAft>
                      </a:pPr>
                      <a:r>
                        <a:rPr lang="en-US" sz="1800" dirty="0">
                          <a:effectLst/>
                        </a:rPr>
                        <a:t>Resource </a:t>
                      </a:r>
                      <a:r>
                        <a:rPr lang="en-US" sz="1800" dirty="0" smtClean="0">
                          <a:effectLst/>
                        </a:rPr>
                        <a:t>Name</a:t>
                      </a:r>
                      <a:endParaRPr lang="en-US" sz="2800" dirty="0">
                        <a:effectLst/>
                      </a:endParaRPr>
                    </a:p>
                    <a:p>
                      <a:pPr marL="0" marR="0">
                        <a:lnSpc>
                          <a:spcPct val="100000"/>
                        </a:lnSpc>
                        <a:spcBef>
                          <a:spcPts val="0"/>
                        </a:spcBef>
                        <a:spcAft>
                          <a:spcPts val="300"/>
                        </a:spcAft>
                      </a:pPr>
                      <a:r>
                        <a:rPr lang="en-US" sz="1200" dirty="0" smtClean="0">
                          <a:effectLst/>
                        </a:rPr>
                        <a:t>[hardware </a:t>
                      </a:r>
                      <a:r>
                        <a:rPr lang="en-US" sz="1200" dirty="0">
                          <a:effectLst/>
                        </a:rPr>
                        <a:t>or software]</a:t>
                      </a:r>
                      <a:endParaRPr lang="en-US" sz="1800" dirty="0">
                        <a:solidFill>
                          <a:schemeClr val="bg1">
                            <a:lumMod val="50000"/>
                          </a:schemeClr>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300"/>
                        </a:spcAft>
                      </a:pPr>
                      <a:endParaRPr lang="en-US" sz="1800" dirty="0">
                        <a:solidFill>
                          <a:schemeClr val="bg1">
                            <a:lumMod val="50000"/>
                          </a:schemeClr>
                        </a:solidFill>
                        <a:effectLst/>
                        <a:latin typeface="Times New Roman" panose="02020603050405020304" pitchFamily="18" charset="0"/>
                        <a:ea typeface="Times New Roman" panose="02020603050405020304" pitchFamily="18" charset="0"/>
                      </a:endParaRPr>
                    </a:p>
                  </a:txBody>
                  <a:tcPr marL="68580" marR="68580" marT="0" marB="0" anchor="ctr">
                    <a:lnR w="19050" cap="flat" cmpd="sng" algn="ctr">
                      <a:solidFill>
                        <a:schemeClr val="tx1"/>
                      </a:solidFill>
                      <a:prstDash val="solid"/>
                      <a:round/>
                      <a:headEnd type="none" w="med" len="med"/>
                      <a:tailEnd type="none" w="med" len="med"/>
                    </a:lnR>
                  </a:tcPr>
                </a:tc>
                <a:tc>
                  <a:txBody>
                    <a:bodyPr/>
                    <a:lstStyle/>
                    <a:p>
                      <a:pPr marL="0" marR="0">
                        <a:lnSpc>
                          <a:spcPct val="100000"/>
                        </a:lnSpc>
                        <a:spcBef>
                          <a:spcPts val="0"/>
                        </a:spcBef>
                        <a:spcAft>
                          <a:spcPts val="300"/>
                        </a:spcAft>
                      </a:pPr>
                      <a:endParaRPr lang="en-US" sz="1800" dirty="0">
                        <a:solidFill>
                          <a:schemeClr val="bg1">
                            <a:lumMod val="50000"/>
                          </a:schemeClr>
                        </a:solidFill>
                        <a:effectLst/>
                        <a:latin typeface="Times New Roman" panose="02020603050405020304" pitchFamily="18" charset="0"/>
                        <a:ea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tcPr>
                </a:tc>
                <a:tc>
                  <a:txBody>
                    <a:bodyPr/>
                    <a:lstStyle/>
                    <a:p>
                      <a:pPr marL="0" marR="0">
                        <a:lnSpc>
                          <a:spcPct val="100000"/>
                        </a:lnSpc>
                        <a:spcBef>
                          <a:spcPts val="0"/>
                        </a:spcBef>
                        <a:spcAft>
                          <a:spcPts val="300"/>
                        </a:spcAft>
                      </a:pPr>
                      <a:r>
                        <a:rPr lang="en-US" sz="1800" dirty="0">
                          <a:effectLst/>
                        </a:rPr>
                        <a:t>Source</a:t>
                      </a:r>
                      <a:endParaRPr lang="en-US" sz="2800" dirty="0">
                        <a:effectLst/>
                      </a:endParaRPr>
                    </a:p>
                    <a:p>
                      <a:pPr marL="0" marR="0">
                        <a:lnSpc>
                          <a:spcPct val="100000"/>
                        </a:lnSpc>
                        <a:spcBef>
                          <a:spcPts val="0"/>
                        </a:spcBef>
                        <a:spcAft>
                          <a:spcPts val="300"/>
                        </a:spcAft>
                      </a:pPr>
                      <a:r>
                        <a:rPr lang="en-US" sz="1200" dirty="0">
                          <a:effectLst/>
                        </a:rPr>
                        <a:t>[website URL/Dealer's address etc.]</a:t>
                      </a:r>
                      <a:endParaRPr lang="en-US" sz="1800" dirty="0">
                        <a:solidFill>
                          <a:schemeClr val="bg1">
                            <a:lumMod val="50000"/>
                          </a:schemeClr>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084726956"/>
                  </a:ext>
                </a:extLst>
              </a:tr>
              <a:tr h="552161">
                <a:tc>
                  <a:txBody>
                    <a:bodyPr/>
                    <a:lstStyle/>
                    <a:p>
                      <a:pPr marL="0" marR="0">
                        <a:lnSpc>
                          <a:spcPct val="150000"/>
                        </a:lnSpc>
                        <a:spcBef>
                          <a:spcPts val="0"/>
                        </a:spcBef>
                        <a:spcAft>
                          <a:spcPts val="300"/>
                        </a:spcAft>
                      </a:pPr>
                      <a:r>
                        <a:rPr lang="en-US" sz="2400" b="1" dirty="0" smtClean="0"/>
                        <a:t>Android Studio</a:t>
                      </a:r>
                      <a:endParaRPr lang="en-US" sz="3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300"/>
                        </a:spcAft>
                      </a:pPr>
                      <a:endParaRPr lang="en-US" sz="2400" dirty="0">
                        <a:effectLst/>
                        <a:latin typeface="Times New Roman" panose="02020603050405020304" pitchFamily="18" charset="0"/>
                        <a:ea typeface="Times New Roman" panose="02020603050405020304" pitchFamily="18" charset="0"/>
                      </a:endParaRPr>
                    </a:p>
                  </a:txBody>
                  <a:tcPr marL="68580" marR="68580" marT="0" marB="0" anchor="ctr">
                    <a:lnR w="19050" cap="flat" cmpd="sng" algn="ctr">
                      <a:solidFill>
                        <a:schemeClr val="tx1"/>
                      </a:solidFill>
                      <a:prstDash val="solid"/>
                      <a:round/>
                      <a:headEnd type="none" w="med" len="med"/>
                      <a:tailEnd type="none" w="med" len="med"/>
                    </a:lnR>
                  </a:tcPr>
                </a:tc>
                <a:tc>
                  <a:txBody>
                    <a:bodyPr/>
                    <a:lstStyle/>
                    <a:p>
                      <a:pPr marL="0" marR="0">
                        <a:lnSpc>
                          <a:spcPct val="150000"/>
                        </a:lnSpc>
                        <a:spcBef>
                          <a:spcPts val="0"/>
                        </a:spcBef>
                        <a:spcAft>
                          <a:spcPts val="300"/>
                        </a:spcAft>
                      </a:pPr>
                      <a:endParaRPr lang="en-US" sz="2400" dirty="0">
                        <a:effectLst/>
                        <a:latin typeface="Times New Roman" panose="02020603050405020304" pitchFamily="18" charset="0"/>
                        <a:ea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tcPr>
                </a:tc>
                <a:tc>
                  <a:txBody>
                    <a:bodyPr/>
                    <a:lstStyle/>
                    <a:p>
                      <a:pPr marL="0" marR="0" algn="l" defTabSz="914400" rtl="0" eaLnBrk="1" latinLnBrk="0" hangingPunct="1">
                        <a:lnSpc>
                          <a:spcPct val="150000"/>
                        </a:lnSpc>
                        <a:spcBef>
                          <a:spcPts val="0"/>
                        </a:spcBef>
                        <a:spcAft>
                          <a:spcPts val="300"/>
                        </a:spcAft>
                      </a:pPr>
                      <a:r>
                        <a:rPr lang="en-US" sz="1800" kern="1200" dirty="0" smtClean="0">
                          <a:solidFill>
                            <a:schemeClr val="tx2"/>
                          </a:solidFill>
                          <a:latin typeface="+mn-lt"/>
                          <a:ea typeface="+mn-ea"/>
                          <a:cs typeface="+mn-cs"/>
                          <a:hlinkClick r:id="rId2"/>
                        </a:rPr>
                        <a:t>https://developer.android.com/studio/index.html</a:t>
                      </a:r>
                      <a:endParaRPr lang="en-US" sz="1800" kern="1200" dirty="0">
                        <a:solidFill>
                          <a:schemeClr val="tx2"/>
                        </a:solidFill>
                        <a:latin typeface="+mn-lt"/>
                        <a:ea typeface="+mn-ea"/>
                        <a:cs typeface="+mn-cs"/>
                      </a:endParaRPr>
                    </a:p>
                  </a:txBody>
                  <a:tcPr marL="68580" marR="68580" marT="0" marB="0" anchor="ctr"/>
                </a:tc>
                <a:extLst>
                  <a:ext uri="{0D108BD9-81ED-4DB2-BD59-A6C34878D82A}">
                    <a16:rowId xmlns:a16="http://schemas.microsoft.com/office/drawing/2014/main" val="1139060653"/>
                  </a:ext>
                </a:extLst>
              </a:tr>
              <a:tr h="523896">
                <a:tc>
                  <a:txBody>
                    <a:bodyPr/>
                    <a:lstStyle/>
                    <a:p>
                      <a:pPr marL="0" marR="0">
                        <a:lnSpc>
                          <a:spcPct val="150000"/>
                        </a:lnSpc>
                        <a:spcBef>
                          <a:spcPts val="0"/>
                        </a:spcBef>
                        <a:spcAft>
                          <a:spcPts val="300"/>
                        </a:spcAft>
                      </a:pPr>
                      <a:r>
                        <a:rPr lang="en-US" sz="2000" dirty="0" smtClean="0"/>
                        <a:t>MySQL</a:t>
                      </a:r>
                      <a:endParaRPr lang="en-US" sz="3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300"/>
                        </a:spcAft>
                      </a:pPr>
                      <a:endParaRPr lang="en-US" sz="2400" dirty="0">
                        <a:effectLst/>
                        <a:latin typeface="Times New Roman" panose="02020603050405020304" pitchFamily="18" charset="0"/>
                        <a:ea typeface="Times New Roman" panose="02020603050405020304" pitchFamily="18" charset="0"/>
                      </a:endParaRPr>
                    </a:p>
                  </a:txBody>
                  <a:tcPr marL="68580" marR="68580" marT="0" marB="0" anchor="ctr">
                    <a:lnR w="19050" cap="flat" cmpd="sng" algn="ctr">
                      <a:solidFill>
                        <a:schemeClr val="tx1"/>
                      </a:solidFill>
                      <a:prstDash val="solid"/>
                      <a:round/>
                      <a:headEnd type="none" w="med" len="med"/>
                      <a:tailEnd type="none" w="med" len="med"/>
                    </a:lnR>
                  </a:tcPr>
                </a:tc>
                <a:tc>
                  <a:txBody>
                    <a:bodyPr/>
                    <a:lstStyle/>
                    <a:p>
                      <a:pPr marL="0" marR="0">
                        <a:lnSpc>
                          <a:spcPct val="150000"/>
                        </a:lnSpc>
                        <a:spcBef>
                          <a:spcPts val="0"/>
                        </a:spcBef>
                        <a:spcAft>
                          <a:spcPts val="300"/>
                        </a:spcAft>
                      </a:pPr>
                      <a:endParaRPr lang="en-US" sz="2400" dirty="0">
                        <a:effectLst/>
                        <a:latin typeface="Times New Roman" panose="02020603050405020304" pitchFamily="18" charset="0"/>
                        <a:ea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tcPr>
                </a:tc>
                <a:tc>
                  <a:txBody>
                    <a:bodyPr/>
                    <a:lstStyle/>
                    <a:p>
                      <a:pPr marL="0" marR="0">
                        <a:lnSpc>
                          <a:spcPct val="150000"/>
                        </a:lnSpc>
                        <a:spcBef>
                          <a:spcPts val="0"/>
                        </a:spcBef>
                        <a:spcAft>
                          <a:spcPts val="300"/>
                        </a:spcAft>
                      </a:pPr>
                      <a:r>
                        <a:rPr lang="en-US" sz="1800" kern="1200" dirty="0" smtClean="0">
                          <a:solidFill>
                            <a:schemeClr val="tx2"/>
                          </a:solidFill>
                          <a:latin typeface="+mn-lt"/>
                          <a:ea typeface="+mn-ea"/>
                          <a:cs typeface="+mn-cs"/>
                        </a:rPr>
                        <a:t>https://www.mysql.com/downloads/</a:t>
                      </a:r>
                      <a:endParaRPr lang="en-US" sz="1800" kern="1200" dirty="0">
                        <a:solidFill>
                          <a:schemeClr val="tx2"/>
                        </a:solidFill>
                        <a:latin typeface="+mn-lt"/>
                        <a:ea typeface="+mn-ea"/>
                        <a:cs typeface="+mn-cs"/>
                      </a:endParaRPr>
                    </a:p>
                  </a:txBody>
                  <a:tcPr marL="68580" marR="68580" marT="0" marB="0" anchor="ctr"/>
                </a:tc>
                <a:extLst>
                  <a:ext uri="{0D108BD9-81ED-4DB2-BD59-A6C34878D82A}">
                    <a16:rowId xmlns:a16="http://schemas.microsoft.com/office/drawing/2014/main" val="1928451044"/>
                  </a:ext>
                </a:extLst>
              </a:tr>
              <a:tr h="605752">
                <a:tc>
                  <a:txBody>
                    <a:bodyPr/>
                    <a:lstStyle/>
                    <a:p>
                      <a:pPr marL="0" marR="0">
                        <a:lnSpc>
                          <a:spcPct val="150000"/>
                        </a:lnSpc>
                        <a:spcBef>
                          <a:spcPts val="0"/>
                        </a:spcBef>
                        <a:spcAft>
                          <a:spcPts val="300"/>
                        </a:spcAft>
                      </a:pPr>
                      <a:r>
                        <a:rPr lang="en-US" sz="2000" b="1" dirty="0" smtClean="0"/>
                        <a:t>Eclipse</a:t>
                      </a:r>
                      <a:endParaRPr lang="en-US" sz="2000" b="1" kern="1200" dirty="0">
                        <a:solidFill>
                          <a:schemeClr val="tx1"/>
                        </a:solidFill>
                        <a:effectLst/>
                        <a:latin typeface="+mn-lt"/>
                        <a:ea typeface="+mn-ea"/>
                        <a:cs typeface="+mn-cs"/>
                      </a:endParaRPr>
                    </a:p>
                  </a:txBody>
                  <a:tcPr marL="68580" marR="68580" marT="0" marB="0" anchor="ctr"/>
                </a:tc>
                <a:tc>
                  <a:txBody>
                    <a:bodyPr/>
                    <a:lstStyle/>
                    <a:p>
                      <a:pPr marL="0" marR="0" indent="0" algn="l" defTabSz="914400" rtl="0" eaLnBrk="1" fontAlgn="auto" latinLnBrk="0" hangingPunct="1">
                        <a:lnSpc>
                          <a:spcPct val="150000"/>
                        </a:lnSpc>
                        <a:spcBef>
                          <a:spcPts val="0"/>
                        </a:spcBef>
                        <a:spcAft>
                          <a:spcPts val="300"/>
                        </a:spcAft>
                        <a:buClrTx/>
                        <a:buSzTx/>
                        <a:buFontTx/>
                        <a:buNone/>
                        <a:tabLst/>
                        <a:defRPr/>
                      </a:pPr>
                      <a:endParaRPr lang="en-US" sz="1600" kern="1200" dirty="0" smtClean="0">
                        <a:solidFill>
                          <a:schemeClr val="tx1"/>
                        </a:solidFill>
                        <a:effectLst/>
                        <a:latin typeface="+mn-lt"/>
                        <a:ea typeface="+mn-ea"/>
                        <a:cs typeface="+mn-cs"/>
                      </a:endParaRPr>
                    </a:p>
                  </a:txBody>
                  <a:tcPr marL="68580" marR="68580" marT="0" marB="0" anchor="ctr">
                    <a:lnR w="1905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50000"/>
                        </a:lnSpc>
                        <a:spcBef>
                          <a:spcPts val="0"/>
                        </a:spcBef>
                        <a:spcAft>
                          <a:spcPts val="300"/>
                        </a:spcAft>
                        <a:buClrTx/>
                        <a:buSzTx/>
                        <a:buFontTx/>
                        <a:buNone/>
                        <a:tabLst/>
                        <a:defRPr/>
                      </a:pPr>
                      <a:endParaRPr lang="en-US" sz="1600" kern="1200" dirty="0" smtClean="0">
                        <a:solidFill>
                          <a:schemeClr val="tx1"/>
                        </a:solidFill>
                        <a:effectLst/>
                        <a:latin typeface="+mn-lt"/>
                        <a:ea typeface="+mn-ea"/>
                        <a:cs typeface="+mn-cs"/>
                      </a:endParaRPr>
                    </a:p>
                  </a:txBody>
                  <a:tcPr marL="68580" marR="68580" marT="0" marB="0" anchor="ctr">
                    <a:lnL w="19050" cap="flat" cmpd="sng" algn="ctr">
                      <a:solidFill>
                        <a:schemeClr val="tx1"/>
                      </a:solidFill>
                      <a:prstDash val="solid"/>
                      <a:round/>
                      <a:headEnd type="none" w="med" len="med"/>
                      <a:tailEnd type="none" w="med" len="med"/>
                    </a:lnL>
                  </a:tcPr>
                </a:tc>
                <a:tc>
                  <a:txBody>
                    <a:bodyPr/>
                    <a:lstStyle/>
                    <a:p>
                      <a:pPr marL="0" marR="0">
                        <a:lnSpc>
                          <a:spcPct val="150000"/>
                        </a:lnSpc>
                        <a:spcBef>
                          <a:spcPts val="0"/>
                        </a:spcBef>
                        <a:spcAft>
                          <a:spcPts val="300"/>
                        </a:spcAft>
                      </a:pPr>
                      <a:r>
                        <a:rPr lang="en-US" sz="1800" dirty="0" smtClean="0">
                          <a:solidFill>
                            <a:schemeClr val="tx2"/>
                          </a:solidFill>
                        </a:rPr>
                        <a:t>https://www.eclipse.org/downloads/?</a:t>
                      </a:r>
                      <a:endParaRPr lang="en-US" sz="1800" kern="1200" dirty="0">
                        <a:solidFill>
                          <a:schemeClr val="tx1"/>
                        </a:solidFill>
                        <a:effectLst/>
                        <a:latin typeface="+mn-lt"/>
                        <a:ea typeface="+mn-ea"/>
                        <a:cs typeface="+mn-cs"/>
                      </a:endParaRPr>
                    </a:p>
                  </a:txBody>
                  <a:tcPr marL="68580" marR="68580" marT="0" marB="0" anchor="ctr"/>
                </a:tc>
                <a:extLst>
                  <a:ext uri="{0D108BD9-81ED-4DB2-BD59-A6C34878D82A}">
                    <a16:rowId xmlns:a16="http://schemas.microsoft.com/office/drawing/2014/main" val="10003"/>
                  </a:ext>
                </a:extLst>
              </a:tr>
              <a:tr h="523896">
                <a:tc>
                  <a:txBody>
                    <a:bodyPr/>
                    <a:lstStyle/>
                    <a:p>
                      <a:pPr marL="0" marR="0">
                        <a:lnSpc>
                          <a:spcPct val="150000"/>
                        </a:lnSpc>
                        <a:spcBef>
                          <a:spcPts val="0"/>
                        </a:spcBef>
                        <a:spcAft>
                          <a:spcPts val="300"/>
                        </a:spcAft>
                      </a:pPr>
                      <a:r>
                        <a:rPr lang="en-US" sz="2000" dirty="0" smtClean="0"/>
                        <a:t>Smartphone</a:t>
                      </a:r>
                      <a:endParaRPr lang="en-US" sz="3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300"/>
                        </a:spcAft>
                      </a:pPr>
                      <a:endParaRPr lang="en-US" sz="2400" dirty="0">
                        <a:effectLst/>
                        <a:latin typeface="Times New Roman" panose="02020603050405020304" pitchFamily="18" charset="0"/>
                        <a:ea typeface="Times New Roman" panose="02020603050405020304" pitchFamily="18" charset="0"/>
                      </a:endParaRPr>
                    </a:p>
                  </a:txBody>
                  <a:tcPr marL="68580" marR="68580" marT="0" marB="0" anchor="ctr">
                    <a:lnR w="19050" cap="flat" cmpd="sng" algn="ctr">
                      <a:solidFill>
                        <a:schemeClr val="tx1"/>
                      </a:solidFill>
                      <a:prstDash val="solid"/>
                      <a:round/>
                      <a:headEnd type="none" w="med" len="med"/>
                      <a:tailEnd type="none" w="med" len="med"/>
                    </a:lnR>
                  </a:tcPr>
                </a:tc>
                <a:tc>
                  <a:txBody>
                    <a:bodyPr/>
                    <a:lstStyle/>
                    <a:p>
                      <a:pPr marL="0" marR="0">
                        <a:lnSpc>
                          <a:spcPct val="150000"/>
                        </a:lnSpc>
                        <a:spcBef>
                          <a:spcPts val="0"/>
                        </a:spcBef>
                        <a:spcAft>
                          <a:spcPts val="300"/>
                        </a:spcAft>
                      </a:pPr>
                      <a:endParaRPr lang="en-US" sz="2400" dirty="0">
                        <a:effectLst/>
                        <a:latin typeface="Times New Roman" panose="02020603050405020304" pitchFamily="18" charset="0"/>
                        <a:ea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tcPr>
                </a:tc>
                <a:tc>
                  <a:txBody>
                    <a:bodyPr/>
                    <a:lstStyle/>
                    <a:p>
                      <a:pPr marL="0" marR="0">
                        <a:lnSpc>
                          <a:spcPct val="150000"/>
                        </a:lnSpc>
                        <a:spcBef>
                          <a:spcPts val="0"/>
                        </a:spcBef>
                        <a:spcAft>
                          <a:spcPts val="300"/>
                        </a:spcAft>
                      </a:pPr>
                      <a:r>
                        <a:rPr lang="en-US" sz="1800" dirty="0" smtClean="0">
                          <a:effectLst/>
                        </a:rPr>
                        <a:t>Locally Available</a:t>
                      </a:r>
                    </a:p>
                  </a:txBody>
                  <a:tcPr marL="68580" marR="68580" marT="0" marB="0" anchor="ctr"/>
                </a:tc>
                <a:extLst>
                  <a:ext uri="{0D108BD9-81ED-4DB2-BD59-A6C34878D82A}">
                    <a16:rowId xmlns:a16="http://schemas.microsoft.com/office/drawing/2014/main" val="852718234"/>
                  </a:ext>
                </a:extLst>
              </a:tr>
              <a:tr h="594360">
                <a:tc>
                  <a:txBody>
                    <a:bodyPr/>
                    <a:lstStyle/>
                    <a:p>
                      <a:pPr marL="0" marR="0">
                        <a:lnSpc>
                          <a:spcPct val="150000"/>
                        </a:lnSpc>
                        <a:spcBef>
                          <a:spcPts val="0"/>
                        </a:spcBef>
                        <a:spcAft>
                          <a:spcPts val="300"/>
                        </a:spcAft>
                      </a:pPr>
                      <a:r>
                        <a:rPr lang="en-US" sz="2000" dirty="0" smtClean="0"/>
                        <a:t>Medium</a:t>
                      </a:r>
                      <a:r>
                        <a:rPr lang="en-US" sz="2000" baseline="0" dirty="0" smtClean="0">
                          <a:effectLst/>
                          <a:latin typeface="+mn-lt"/>
                          <a:ea typeface="+mn-ea"/>
                        </a:rPr>
                        <a:t> Specs PC or Laptop</a:t>
                      </a:r>
                      <a:endParaRPr lang="en-US" sz="3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300"/>
                        </a:spcAft>
                      </a:pPr>
                      <a:endParaRPr lang="en-US" sz="2400" dirty="0">
                        <a:effectLst/>
                        <a:latin typeface="Times New Roman" panose="02020603050405020304" pitchFamily="18" charset="0"/>
                        <a:ea typeface="Times New Roman" panose="02020603050405020304" pitchFamily="18" charset="0"/>
                      </a:endParaRPr>
                    </a:p>
                  </a:txBody>
                  <a:tcPr marL="68580" marR="68580" marT="0" marB="0" anchor="ctr">
                    <a:lnR w="19050" cap="flat" cmpd="sng" algn="ctr">
                      <a:solidFill>
                        <a:schemeClr val="tx1"/>
                      </a:solidFill>
                      <a:prstDash val="solid"/>
                      <a:round/>
                      <a:headEnd type="none" w="med" len="med"/>
                      <a:tailEnd type="none" w="med" len="med"/>
                    </a:lnR>
                  </a:tcPr>
                </a:tc>
                <a:tc>
                  <a:txBody>
                    <a:bodyPr/>
                    <a:lstStyle/>
                    <a:p>
                      <a:pPr marL="0" marR="0">
                        <a:lnSpc>
                          <a:spcPct val="150000"/>
                        </a:lnSpc>
                        <a:spcBef>
                          <a:spcPts val="0"/>
                        </a:spcBef>
                        <a:spcAft>
                          <a:spcPts val="300"/>
                        </a:spcAft>
                      </a:pPr>
                      <a:endParaRPr lang="en-US" sz="2400" dirty="0">
                        <a:effectLst/>
                        <a:latin typeface="Times New Roman" panose="02020603050405020304" pitchFamily="18" charset="0"/>
                        <a:ea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tcPr>
                </a:tc>
                <a:tc>
                  <a:txBody>
                    <a:bodyPr/>
                    <a:lstStyle/>
                    <a:p>
                      <a:pPr marL="0" marR="0">
                        <a:lnSpc>
                          <a:spcPct val="150000"/>
                        </a:lnSpc>
                        <a:spcBef>
                          <a:spcPts val="0"/>
                        </a:spcBef>
                        <a:spcAft>
                          <a:spcPts val="300"/>
                        </a:spcAft>
                      </a:pPr>
                      <a:r>
                        <a:rPr lang="en-US" sz="1800" dirty="0">
                          <a:effectLst/>
                        </a:rPr>
                        <a:t>Locally </a:t>
                      </a:r>
                      <a:r>
                        <a:rPr lang="en-US" sz="1800" dirty="0" smtClean="0">
                          <a:effectLst/>
                        </a:rPr>
                        <a:t>Available</a:t>
                      </a:r>
                    </a:p>
                  </a:txBody>
                  <a:tcPr marL="68580" marR="68580" marT="0" marB="0" anchor="ctr"/>
                </a:tc>
                <a:extLst>
                  <a:ext uri="{0D108BD9-81ED-4DB2-BD59-A6C34878D82A}">
                    <a16:rowId xmlns:a16="http://schemas.microsoft.com/office/drawing/2014/main" val="2184907200"/>
                  </a:ext>
                </a:extLst>
              </a:tr>
              <a:tr h="844664">
                <a:tc>
                  <a:txBody>
                    <a:bodyPr/>
                    <a:lstStyle/>
                    <a:p>
                      <a:pPr marL="0" marR="0">
                        <a:lnSpc>
                          <a:spcPct val="150000"/>
                        </a:lnSpc>
                        <a:spcBef>
                          <a:spcPts val="0"/>
                        </a:spcBef>
                        <a:spcAft>
                          <a:spcPts val="300"/>
                        </a:spcAft>
                      </a:pPr>
                      <a:r>
                        <a:rPr lang="en-US" sz="2000" b="1" kern="1200" dirty="0" smtClean="0">
                          <a:solidFill>
                            <a:schemeClr val="tx1"/>
                          </a:solidFill>
                          <a:latin typeface="+mn-lt"/>
                          <a:ea typeface="+mn-ea"/>
                          <a:cs typeface="+mn-cs"/>
                        </a:rPr>
                        <a:t>QGIS</a:t>
                      </a:r>
                      <a:endParaRPr lang="en-US" sz="2000" b="1" kern="1200" dirty="0">
                        <a:solidFill>
                          <a:schemeClr val="tx1"/>
                        </a:solidFill>
                        <a:latin typeface="+mn-lt"/>
                        <a:ea typeface="+mn-ea"/>
                        <a:cs typeface="+mn-cs"/>
                      </a:endParaRPr>
                    </a:p>
                  </a:txBody>
                  <a:tcPr marL="68580" marR="68580" marT="0" marB="0" anchor="ctr"/>
                </a:tc>
                <a:tc>
                  <a:txBody>
                    <a:bodyPr/>
                    <a:lstStyle/>
                    <a:p>
                      <a:pPr marL="0" marR="0">
                        <a:lnSpc>
                          <a:spcPct val="150000"/>
                        </a:lnSpc>
                        <a:spcBef>
                          <a:spcPts val="0"/>
                        </a:spcBef>
                        <a:spcAft>
                          <a:spcPts val="300"/>
                        </a:spcAft>
                      </a:pPr>
                      <a:endParaRPr lang="en-US" sz="2400" dirty="0">
                        <a:effectLst/>
                        <a:latin typeface="Times New Roman" panose="02020603050405020304" pitchFamily="18" charset="0"/>
                        <a:ea typeface="Times New Roman" panose="02020603050405020304" pitchFamily="18" charset="0"/>
                      </a:endParaRPr>
                    </a:p>
                  </a:txBody>
                  <a:tcPr marL="68580" marR="68580" marT="0" marB="0" anchor="ctr">
                    <a:lnR w="19050" cap="flat" cmpd="sng" algn="ctr">
                      <a:solidFill>
                        <a:schemeClr val="tx1"/>
                      </a:solidFill>
                      <a:prstDash val="solid"/>
                      <a:round/>
                      <a:headEnd type="none" w="med" len="med"/>
                      <a:tailEnd type="none" w="med" len="med"/>
                    </a:lnR>
                  </a:tcPr>
                </a:tc>
                <a:tc>
                  <a:txBody>
                    <a:bodyPr/>
                    <a:lstStyle/>
                    <a:p>
                      <a:pPr marL="0" marR="0">
                        <a:lnSpc>
                          <a:spcPct val="150000"/>
                        </a:lnSpc>
                        <a:spcBef>
                          <a:spcPts val="0"/>
                        </a:spcBef>
                        <a:spcAft>
                          <a:spcPts val="300"/>
                        </a:spcAft>
                      </a:pPr>
                      <a:endParaRPr lang="en-US" sz="2400" dirty="0">
                        <a:effectLst/>
                        <a:latin typeface="Times New Roman" panose="02020603050405020304" pitchFamily="18" charset="0"/>
                        <a:ea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50000"/>
                        </a:lnSpc>
                        <a:spcBef>
                          <a:spcPts val="0"/>
                        </a:spcBef>
                        <a:spcAft>
                          <a:spcPts val="300"/>
                        </a:spcAft>
                        <a:buClrTx/>
                        <a:buSzTx/>
                        <a:buFontTx/>
                        <a:buNone/>
                        <a:tabLst/>
                        <a:defRPr/>
                      </a:pPr>
                      <a:r>
                        <a:rPr lang="en-US" sz="1800" kern="1200" dirty="0" smtClean="0">
                          <a:solidFill>
                            <a:schemeClr val="tx2"/>
                          </a:solidFill>
                          <a:latin typeface="+mn-lt"/>
                          <a:ea typeface="+mn-ea"/>
                          <a:cs typeface="+mn-cs"/>
                        </a:rPr>
                        <a:t>http://www.qgis.org/en/site/forusers/download.html</a:t>
                      </a:r>
                    </a:p>
                  </a:txBody>
                  <a:tcPr marL="68580" marR="68580" marT="0" marB="0" anchor="ctr"/>
                </a:tc>
                <a:extLst>
                  <a:ext uri="{0D108BD9-81ED-4DB2-BD59-A6C34878D82A}">
                    <a16:rowId xmlns:a16="http://schemas.microsoft.com/office/drawing/2014/main" val="142946963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Operational</a:t>
            </a:r>
            <a:r>
              <a:rPr lang="en-US" dirty="0" smtClean="0"/>
              <a:t> </a:t>
            </a:r>
            <a:r>
              <a:rPr lang="en-US" b="1" dirty="0" smtClean="0"/>
              <a:t>feasibility</a:t>
            </a:r>
          </a:p>
          <a:p>
            <a:pPr marL="0" indent="0">
              <a:buNone/>
            </a:pPr>
            <a:r>
              <a:rPr lang="en-US" b="1" dirty="0"/>
              <a:t>	</a:t>
            </a:r>
            <a:r>
              <a:rPr lang="en-US" dirty="0"/>
              <a:t> The project contains android emulation and real world implementation of android </a:t>
            </a:r>
            <a:r>
              <a:rPr lang="en-US" dirty="0" smtClean="0"/>
              <a:t>modules.</a:t>
            </a:r>
            <a:endParaRPr lang="en-US" dirty="0"/>
          </a:p>
          <a:p>
            <a:pPr marL="0" indent="0">
              <a:buNone/>
            </a:pPr>
            <a:endParaRPr lang="en-US" b="1" dirty="0" smtClean="0"/>
          </a:p>
        </p:txBody>
      </p:sp>
      <p:sp>
        <p:nvSpPr>
          <p:cNvPr id="4" name="Slide Number Placeholder 3"/>
          <p:cNvSpPr>
            <a:spLocks noGrp="1"/>
          </p:cNvSpPr>
          <p:nvPr>
            <p:ph type="sldNum" sz="quarter" idx="12"/>
          </p:nvPr>
        </p:nvSpPr>
        <p:spPr/>
        <p:txBody>
          <a:bodyPr/>
          <a:lstStyle/>
          <a:p>
            <a:fld id="{DC2A8C5E-5ACC-4DAB-B41C-5718F8C58B6D}" type="slidenum">
              <a:rPr lang="en-US" smtClean="0"/>
              <a:pPr/>
              <a:t>16</a:t>
            </a:fld>
            <a:endParaRPr lang="en-US"/>
          </a:p>
        </p:txBody>
      </p:sp>
      <p:sp>
        <p:nvSpPr>
          <p:cNvPr id="8" name="Rectangle 7"/>
          <p:cNvSpPr/>
          <p:nvPr/>
        </p:nvSpPr>
        <p:spPr>
          <a:xfrm>
            <a:off x="0" y="0"/>
            <a:ext cx="12268200" cy="12954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9" name="Title 1"/>
          <p:cNvSpPr>
            <a:spLocks noGrp="1"/>
          </p:cNvSpPr>
          <p:nvPr>
            <p:ph type="title"/>
          </p:nvPr>
        </p:nvSpPr>
        <p:spPr>
          <a:xfrm>
            <a:off x="609600" y="274638"/>
            <a:ext cx="10972800" cy="1143000"/>
          </a:xfrm>
        </p:spPr>
        <p:txBody>
          <a:bodyPr/>
          <a:lstStyle/>
          <a:p>
            <a:pPr algn="l"/>
            <a:r>
              <a:rPr lang="en-US" dirty="0" smtClean="0">
                <a:solidFill>
                  <a:schemeClr val="bg1"/>
                </a:solidFill>
              </a:rPr>
              <a:t>Feasibility</a:t>
            </a:r>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C2A8C5E-5ACC-4DAB-B41C-5718F8C58B6D}" type="slidenum">
              <a:rPr lang="en-US" smtClean="0"/>
              <a:pPr/>
              <a:t>17</a:t>
            </a:fld>
            <a:endParaRPr lang="en-US"/>
          </a:p>
        </p:txBody>
      </p:sp>
      <p:sp>
        <p:nvSpPr>
          <p:cNvPr id="7" name="Rectangle 6"/>
          <p:cNvSpPr/>
          <p:nvPr/>
        </p:nvSpPr>
        <p:spPr>
          <a:xfrm>
            <a:off x="0" y="0"/>
            <a:ext cx="12268200" cy="12954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8" name="Title 1"/>
          <p:cNvSpPr>
            <a:spLocks noGrp="1"/>
          </p:cNvSpPr>
          <p:nvPr>
            <p:ph type="title"/>
          </p:nvPr>
        </p:nvSpPr>
        <p:spPr>
          <a:xfrm>
            <a:off x="609600" y="152400"/>
            <a:ext cx="10972800" cy="1143000"/>
          </a:xfrm>
        </p:spPr>
        <p:txBody>
          <a:bodyPr/>
          <a:lstStyle/>
          <a:p>
            <a:pPr algn="l"/>
            <a:r>
              <a:rPr lang="en-US" dirty="0" smtClean="0">
                <a:solidFill>
                  <a:schemeClr val="bg1"/>
                </a:solidFill>
              </a:rPr>
              <a:t>Schedule</a:t>
            </a:r>
            <a:endParaRPr lang="en-US"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0"/>
            <a:ext cx="12192000" cy="589679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1"/>
            <a:ext cx="10744200" cy="4756150"/>
          </a:xfrm>
        </p:spPr>
        <p:txBody>
          <a:bodyPr>
            <a:normAutofit/>
          </a:bodyPr>
          <a:lstStyle/>
          <a:p>
            <a:pPr marL="0" indent="0">
              <a:buNone/>
            </a:pPr>
            <a:endParaRPr lang="en-US" i="1" dirty="0" smtClean="0"/>
          </a:p>
          <a:p>
            <a:pPr lvl="1"/>
            <a:r>
              <a:rPr lang="en-US" i="1" dirty="0" smtClean="0"/>
              <a:t>Database creation with ERD, Class Diagram.</a:t>
            </a:r>
          </a:p>
          <a:p>
            <a:pPr lvl="1"/>
            <a:r>
              <a:rPr lang="en-US" i="1" dirty="0" smtClean="0"/>
              <a:t>User Module Interfaces with database connectivity and Design Documents.</a:t>
            </a:r>
            <a:endParaRPr lang="en-US" i="1" dirty="0"/>
          </a:p>
          <a:p>
            <a:endParaRPr lang="en-US" i="1" dirty="0"/>
          </a:p>
        </p:txBody>
      </p:sp>
      <p:sp>
        <p:nvSpPr>
          <p:cNvPr id="4" name="Slide Number Placeholder 3"/>
          <p:cNvSpPr>
            <a:spLocks noGrp="1"/>
          </p:cNvSpPr>
          <p:nvPr>
            <p:ph type="sldNum" sz="quarter" idx="12"/>
          </p:nvPr>
        </p:nvSpPr>
        <p:spPr/>
        <p:txBody>
          <a:bodyPr/>
          <a:lstStyle/>
          <a:p>
            <a:fld id="{DC2A8C5E-5ACC-4DAB-B41C-5718F8C58B6D}" type="slidenum">
              <a:rPr lang="en-US" smtClean="0"/>
              <a:pPr/>
              <a:t>18</a:t>
            </a:fld>
            <a:endParaRPr lang="en-US"/>
          </a:p>
        </p:txBody>
      </p:sp>
      <p:sp>
        <p:nvSpPr>
          <p:cNvPr id="7" name="Rectangle 6"/>
          <p:cNvSpPr/>
          <p:nvPr/>
        </p:nvSpPr>
        <p:spPr>
          <a:xfrm>
            <a:off x="0" y="0"/>
            <a:ext cx="12268200" cy="12954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8" name="Title 1"/>
          <p:cNvSpPr>
            <a:spLocks noGrp="1"/>
          </p:cNvSpPr>
          <p:nvPr>
            <p:ph type="title"/>
          </p:nvPr>
        </p:nvSpPr>
        <p:spPr>
          <a:xfrm>
            <a:off x="609600" y="274638"/>
            <a:ext cx="10972800" cy="1143000"/>
          </a:xfrm>
        </p:spPr>
        <p:txBody>
          <a:bodyPr>
            <a:noAutofit/>
          </a:bodyPr>
          <a:lstStyle/>
          <a:p>
            <a:pPr algn="l"/>
            <a:r>
              <a:rPr lang="en-US" altLang="en-US" sz="4000" dirty="0" smtClean="0">
                <a:solidFill>
                  <a:schemeClr val="bg1"/>
                </a:solidFill>
              </a:rPr>
              <a:t>Tasks </a:t>
            </a:r>
            <a:r>
              <a:rPr lang="en-US" altLang="en-US" sz="4000" dirty="0">
                <a:solidFill>
                  <a:schemeClr val="bg1"/>
                </a:solidFill>
              </a:rPr>
              <a:t>for 1st Iteration (or 30</a:t>
            </a:r>
            <a:r>
              <a:rPr lang="en-US" altLang="en-US" sz="4000" dirty="0" smtClean="0">
                <a:solidFill>
                  <a:schemeClr val="bg1"/>
                </a:solidFill>
              </a:rPr>
              <a:t>%)</a:t>
            </a:r>
            <a:endParaRPr lang="en-US" sz="4000" dirty="0">
              <a:solidFill>
                <a:schemeClr val="bg1"/>
              </a:solidFill>
            </a:endParaRPr>
          </a:p>
        </p:txBody>
      </p:sp>
    </p:spTree>
    <p:extLst>
      <p:ext uri="{BB962C8B-B14F-4D97-AF65-F5344CB8AC3E}">
        <p14:creationId xmlns:p14="http://schemas.microsoft.com/office/powerpoint/2010/main" val="580816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Conclusion:</a:t>
            </a:r>
          </a:p>
          <a:p>
            <a:pPr marL="0" indent="0">
              <a:buNone/>
            </a:pPr>
            <a:endParaRPr lang="en-US" b="1" dirty="0" smtClean="0"/>
          </a:p>
        </p:txBody>
      </p:sp>
      <p:sp>
        <p:nvSpPr>
          <p:cNvPr id="4" name="Slide Number Placeholder 3"/>
          <p:cNvSpPr>
            <a:spLocks noGrp="1"/>
          </p:cNvSpPr>
          <p:nvPr>
            <p:ph type="sldNum" sz="quarter" idx="12"/>
          </p:nvPr>
        </p:nvSpPr>
        <p:spPr/>
        <p:txBody>
          <a:bodyPr/>
          <a:lstStyle/>
          <a:p>
            <a:fld id="{DC2A8C5E-5ACC-4DAB-B41C-5718F8C58B6D}" type="slidenum">
              <a:rPr lang="en-US" smtClean="0"/>
              <a:pPr/>
              <a:t>19</a:t>
            </a:fld>
            <a:endParaRPr lang="en-US"/>
          </a:p>
        </p:txBody>
      </p:sp>
      <p:sp>
        <p:nvSpPr>
          <p:cNvPr id="8" name="Rectangle 7"/>
          <p:cNvSpPr/>
          <p:nvPr/>
        </p:nvSpPr>
        <p:spPr>
          <a:xfrm>
            <a:off x="0" y="0"/>
            <a:ext cx="12268200" cy="12954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9" name="Title 1"/>
          <p:cNvSpPr>
            <a:spLocks noGrp="1"/>
          </p:cNvSpPr>
          <p:nvPr>
            <p:ph type="title"/>
          </p:nvPr>
        </p:nvSpPr>
        <p:spPr>
          <a:xfrm>
            <a:off x="609600" y="274638"/>
            <a:ext cx="10972800" cy="1143000"/>
          </a:xfrm>
        </p:spPr>
        <p:txBody>
          <a:bodyPr/>
          <a:lstStyle/>
          <a:p>
            <a:pPr algn="l"/>
            <a:r>
              <a:rPr lang="en-US" dirty="0" smtClean="0">
                <a:solidFill>
                  <a:schemeClr val="bg1"/>
                </a:solidFill>
              </a:rPr>
              <a:t>Conclusion</a:t>
            </a:r>
            <a:endParaRPr lang="en-US" dirty="0">
              <a:solidFill>
                <a:schemeClr val="bg1"/>
              </a:solidFill>
            </a:endParaRPr>
          </a:p>
        </p:txBody>
      </p:sp>
      <p:sp>
        <p:nvSpPr>
          <p:cNvPr id="6" name="Shape 184"/>
          <p:cNvSpPr txBox="1">
            <a:spLocks noGrp="1"/>
          </p:cNvSpPr>
          <p:nvPr/>
        </p:nvSpPr>
        <p:spPr>
          <a:xfrm>
            <a:off x="990600" y="2332037"/>
            <a:ext cx="10972800" cy="4525963"/>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342900" marR="0" lvl="0" indent="-1397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342900" marR="0" lvl="0" indent="-342900" algn="l" rtl="0">
              <a:spcBef>
                <a:spcPts val="0"/>
              </a:spcBef>
              <a:spcAft>
                <a:spcPts val="0"/>
              </a:spcAft>
              <a:buClr>
                <a:schemeClr val="dk1"/>
              </a:buClr>
              <a:buSzPct val="100000"/>
              <a:buFont typeface="Arial"/>
              <a:buChar char="•"/>
            </a:pPr>
            <a:r>
              <a:rPr lang="en-US" dirty="0" smtClean="0"/>
              <a:t>T</a:t>
            </a:r>
            <a:r>
              <a:rPr lang="en-US" sz="3200" b="0" i="0" u="none" strike="noStrike" cap="none" dirty="0" smtClean="0">
                <a:solidFill>
                  <a:schemeClr val="dk1"/>
                </a:solidFill>
                <a:latin typeface="Calibri"/>
                <a:ea typeface="Calibri"/>
                <a:cs typeface="Calibri"/>
                <a:sym typeface="Calibri"/>
              </a:rPr>
              <a:t>he technologies we will use are free or open source.</a:t>
            </a:r>
          </a:p>
          <a:p>
            <a:pPr marL="342900" marR="0" lvl="0" indent="-342900" algn="l" rtl="0">
              <a:spcBef>
                <a:spcPts val="0"/>
              </a:spcBef>
              <a:spcAft>
                <a:spcPts val="0"/>
              </a:spcAft>
              <a:buClr>
                <a:schemeClr val="dk1"/>
              </a:buClr>
              <a:buSzPct val="100000"/>
              <a:buFont typeface="Arial"/>
              <a:buChar char="•"/>
            </a:pPr>
            <a:r>
              <a:rPr lang="en-US" dirty="0" smtClean="0"/>
              <a:t>Its an android base application which save the time of people.</a:t>
            </a:r>
          </a:p>
          <a:p>
            <a:pPr marL="342900" marR="0" lvl="0" indent="-342900" algn="l" rtl="0">
              <a:spcBef>
                <a:spcPts val="0"/>
              </a:spcBef>
              <a:spcAft>
                <a:spcPts val="0"/>
              </a:spcAft>
              <a:buClr>
                <a:schemeClr val="dk1"/>
              </a:buClr>
              <a:buSzPct val="100000"/>
              <a:buFont typeface="Arial"/>
              <a:buChar char="•"/>
            </a:pPr>
            <a:r>
              <a:rPr lang="en-US" dirty="0" smtClean="0"/>
              <a:t>GIS will help user to view the location of agent.</a:t>
            </a:r>
          </a:p>
          <a:p>
            <a:pPr marL="342900" marR="0" lvl="0" indent="-342900" algn="l" rtl="0">
              <a:spcBef>
                <a:spcPts val="0"/>
              </a:spcBef>
              <a:spcAft>
                <a:spcPts val="0"/>
              </a:spcAft>
              <a:buClr>
                <a:schemeClr val="dk1"/>
              </a:buClr>
              <a:buSzPct val="100000"/>
              <a:buFont typeface="Arial"/>
              <a:buChar char="•"/>
            </a:pPr>
            <a:r>
              <a:rPr lang="en-US" dirty="0" smtClean="0"/>
              <a:t>The user can get grocery in 30 minutes. </a:t>
            </a:r>
          </a:p>
          <a:p>
            <a:pPr marL="342900" marR="0" lvl="0" indent="-342900" algn="l" rtl="0">
              <a:spcBef>
                <a:spcPts val="0"/>
              </a:spcBef>
              <a:spcAft>
                <a:spcPts val="0"/>
              </a:spcAft>
              <a:buClr>
                <a:schemeClr val="dk1"/>
              </a:buClr>
              <a:buSzPct val="100000"/>
              <a:buFont typeface="Arial"/>
              <a:buChar char="•"/>
            </a:pPr>
            <a:endParaRPr sz="3200" b="0" i="0" u="none" strike="noStrike" cap="none" dirty="0" smtClean="0">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ct val="100000"/>
              <a:buFont typeface="Arial"/>
              <a:buNone/>
            </a:pPr>
            <a:endParaRPr sz="3200" b="0" i="0" u="none" strike="noStrike" cap="none" dirty="0">
              <a:solidFill>
                <a:schemeClr val="dk1"/>
              </a:solidFill>
              <a:latin typeface="Calibri"/>
              <a:ea typeface="Calibri"/>
              <a:cs typeface="Calibri"/>
              <a:sym typeface="Calibri"/>
            </a:endParaRPr>
          </a:p>
          <a:p>
            <a:pPr marL="342900" marR="0" lvl="0" indent="-342900" algn="l" rtl="0">
              <a:spcBef>
                <a:spcPts val="640"/>
              </a:spcBef>
              <a:buClr>
                <a:schemeClr val="dk1"/>
              </a:buClr>
              <a:buSzPct val="100000"/>
              <a:buFont typeface="Arial"/>
              <a:buNone/>
            </a:pPr>
            <a:endParaRPr sz="3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44000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C2A8C5E-5ACC-4DAB-B41C-5718F8C58B6D}" type="slidenum">
              <a:rPr lang="en-US" smtClean="0"/>
              <a:pPr/>
              <a:t>2</a:t>
            </a:fld>
            <a:endParaRPr lang="en-US"/>
          </a:p>
        </p:txBody>
      </p:sp>
      <p:sp>
        <p:nvSpPr>
          <p:cNvPr id="5" name="Title 1"/>
          <p:cNvSpPr txBox="1">
            <a:spLocks/>
          </p:cNvSpPr>
          <p:nvPr/>
        </p:nvSpPr>
        <p:spPr>
          <a:xfrm>
            <a:off x="1752600" y="2387843"/>
            <a:ext cx="7772400" cy="147002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100" dirty="0" smtClean="0">
                <a:solidFill>
                  <a:schemeClr val="accent1">
                    <a:lumMod val="75000"/>
                  </a:schemeClr>
                </a:solidFill>
              </a:rPr>
              <a:t>Deliver My Grocery</a:t>
            </a:r>
          </a:p>
          <a:p>
            <a:r>
              <a:rPr lang="en-US" sz="3100" dirty="0" smtClean="0">
                <a:solidFill>
                  <a:schemeClr val="accent1">
                    <a:lumMod val="75000"/>
                  </a:schemeClr>
                </a:solidFill>
              </a:rPr>
              <a:t>Android, Desktop</a:t>
            </a:r>
            <a:endParaRPr lang="en-US" dirty="0">
              <a:solidFill>
                <a:schemeClr val="accent1">
                  <a:lumMod val="75000"/>
                </a:scheme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399591"/>
            <a:ext cx="4165600" cy="3124200"/>
          </a:xfrm>
          <a:prstGeom prst="rect">
            <a:avLst/>
          </a:prstGeom>
        </p:spPr>
      </p:pic>
      <p:pic>
        <p:nvPicPr>
          <p:cNvPr id="7" name="Picture 2" descr="Image result for high specs p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3600" y="3857868"/>
            <a:ext cx="4124576" cy="2320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948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C2A8C5E-5ACC-4DAB-B41C-5718F8C58B6D}" type="slidenum">
              <a:rPr lang="en-US" smtClean="0"/>
              <a:pPr/>
              <a:t>20</a:t>
            </a:fld>
            <a:endParaRPr lang="en-US"/>
          </a:p>
        </p:txBody>
      </p:sp>
      <p:sp>
        <p:nvSpPr>
          <p:cNvPr id="5" name="Rectangle 4"/>
          <p:cNvSpPr/>
          <p:nvPr/>
        </p:nvSpPr>
        <p:spPr>
          <a:xfrm>
            <a:off x="0" y="0"/>
            <a:ext cx="122682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6" name="Title 1"/>
          <p:cNvSpPr>
            <a:spLocks noGrp="1"/>
          </p:cNvSpPr>
          <p:nvPr>
            <p:ph type="title"/>
          </p:nvPr>
        </p:nvSpPr>
        <p:spPr>
          <a:xfrm>
            <a:off x="4337360" y="2857500"/>
            <a:ext cx="3517280" cy="1143000"/>
          </a:xfrm>
        </p:spPr>
        <p:txBody>
          <a:bodyPr>
            <a:normAutofit fontScale="90000"/>
          </a:bodyPr>
          <a:lstStyle/>
          <a:p>
            <a:pPr algn="l"/>
            <a:r>
              <a:rPr lang="en-US" dirty="0" smtClean="0">
                <a:solidFill>
                  <a:schemeClr val="bg1"/>
                </a:solidFill>
                <a:sym typeface="Wingdings" panose="05000000000000000000" pitchFamily="2" charset="2"/>
              </a:rPr>
              <a:t> </a:t>
            </a:r>
            <a:r>
              <a:rPr lang="en-US" dirty="0" smtClean="0">
                <a:solidFill>
                  <a:schemeClr val="bg1"/>
                </a:solidFill>
              </a:rPr>
              <a:t>Thankyou </a:t>
            </a:r>
            <a:r>
              <a:rPr lang="en-US" dirty="0" smtClean="0">
                <a:solidFill>
                  <a:schemeClr val="bg1"/>
                </a:solidFill>
                <a:sym typeface="Wingdings" panose="05000000000000000000" pitchFamily="2" charset="2"/>
              </a:rPr>
              <a:t></a:t>
            </a:r>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268200" cy="12954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 name="Title 1"/>
          <p:cNvSpPr>
            <a:spLocks noGrp="1"/>
          </p:cNvSpPr>
          <p:nvPr>
            <p:ph type="title"/>
          </p:nvPr>
        </p:nvSpPr>
        <p:spPr/>
        <p:txBody>
          <a:bodyPr/>
          <a:lstStyle/>
          <a:p>
            <a:pPr algn="l"/>
            <a:r>
              <a:rPr lang="en-US" dirty="0" smtClean="0">
                <a:solidFill>
                  <a:schemeClr val="bg1"/>
                </a:solidFill>
              </a:rPr>
              <a:t>Agenda of the Presentation</a:t>
            </a:r>
            <a:endParaRPr lang="en-US" dirty="0">
              <a:solidFill>
                <a:schemeClr val="bg1"/>
              </a:solidFill>
            </a:endParaRPr>
          </a:p>
        </p:txBody>
      </p:sp>
      <p:sp>
        <p:nvSpPr>
          <p:cNvPr id="3" name="Content Placeholder 2"/>
          <p:cNvSpPr>
            <a:spLocks noGrp="1"/>
          </p:cNvSpPr>
          <p:nvPr>
            <p:ph idx="1"/>
          </p:nvPr>
        </p:nvSpPr>
        <p:spPr>
          <a:xfrm>
            <a:off x="609600" y="1905000"/>
            <a:ext cx="10972800" cy="4525963"/>
          </a:xfrm>
        </p:spPr>
        <p:txBody>
          <a:bodyPr>
            <a:normAutofit lnSpcReduction="10000"/>
          </a:bodyPr>
          <a:lstStyle/>
          <a:p>
            <a:r>
              <a:rPr lang="en-US" dirty="0" smtClean="0"/>
              <a:t>Motivation </a:t>
            </a:r>
          </a:p>
          <a:p>
            <a:r>
              <a:rPr lang="en-US" dirty="0" smtClean="0"/>
              <a:t>Brief Introduction</a:t>
            </a:r>
          </a:p>
          <a:p>
            <a:r>
              <a:rPr lang="en-US" dirty="0" smtClean="0"/>
              <a:t>Scope</a:t>
            </a:r>
          </a:p>
          <a:p>
            <a:r>
              <a:rPr lang="en-US" dirty="0" smtClean="0"/>
              <a:t>Functionalities</a:t>
            </a:r>
          </a:p>
          <a:p>
            <a:r>
              <a:rPr lang="en-US" dirty="0" smtClean="0"/>
              <a:t>Tool/Platforms</a:t>
            </a:r>
          </a:p>
          <a:p>
            <a:r>
              <a:rPr lang="en-US" dirty="0" smtClean="0"/>
              <a:t>Feasibility</a:t>
            </a:r>
          </a:p>
          <a:p>
            <a:r>
              <a:rPr lang="en-US" dirty="0" smtClean="0"/>
              <a:t>Schedule</a:t>
            </a:r>
          </a:p>
          <a:p>
            <a:r>
              <a:rPr lang="en-US" dirty="0" smtClean="0"/>
              <a:t>Conclusion </a:t>
            </a:r>
          </a:p>
          <a:p>
            <a:endParaRPr lang="en-US" dirty="0"/>
          </a:p>
        </p:txBody>
      </p:sp>
      <p:sp>
        <p:nvSpPr>
          <p:cNvPr id="4" name="Slide Number Placeholder 3"/>
          <p:cNvSpPr>
            <a:spLocks noGrp="1"/>
          </p:cNvSpPr>
          <p:nvPr>
            <p:ph type="sldNum" sz="quarter" idx="12"/>
          </p:nvPr>
        </p:nvSpPr>
        <p:spPr/>
        <p:txBody>
          <a:bodyPr/>
          <a:lstStyle/>
          <a:p>
            <a:fld id="{DC2A8C5E-5ACC-4DAB-B41C-5718F8C58B6D}" type="slidenum">
              <a:rPr lang="en-US" smtClean="0"/>
              <a:pPr/>
              <a:t>3</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268200" cy="12954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6" name="Title 1"/>
          <p:cNvSpPr>
            <a:spLocks noGrp="1"/>
          </p:cNvSpPr>
          <p:nvPr>
            <p:ph type="title"/>
          </p:nvPr>
        </p:nvSpPr>
        <p:spPr>
          <a:xfrm>
            <a:off x="609600" y="274638"/>
            <a:ext cx="10972800" cy="1143000"/>
          </a:xfrm>
        </p:spPr>
        <p:txBody>
          <a:bodyPr/>
          <a:lstStyle/>
          <a:p>
            <a:pPr algn="l"/>
            <a:r>
              <a:rPr lang="en-US" dirty="0" smtClean="0">
                <a:solidFill>
                  <a:schemeClr val="bg1"/>
                </a:solidFill>
              </a:rPr>
              <a:t>Motivation</a:t>
            </a:r>
            <a:endParaRPr lang="en-US" dirty="0">
              <a:solidFill>
                <a:schemeClr val="bg1"/>
              </a:solidFill>
            </a:endParaRPr>
          </a:p>
        </p:txBody>
      </p:sp>
      <p:sp>
        <p:nvSpPr>
          <p:cNvPr id="7" name="Content Placeholder 2"/>
          <p:cNvSpPr>
            <a:spLocks noGrp="1"/>
          </p:cNvSpPr>
          <p:nvPr>
            <p:ph idx="1"/>
          </p:nvPr>
        </p:nvSpPr>
        <p:spPr>
          <a:xfrm>
            <a:off x="609600" y="1417639"/>
            <a:ext cx="10972800" cy="5303838"/>
          </a:xfrm>
        </p:spPr>
        <p:txBody>
          <a:bodyPr>
            <a:normAutofit/>
          </a:bodyPr>
          <a:lstStyle/>
          <a:p>
            <a:pPr fontAlgn="base"/>
            <a:r>
              <a:rPr lang="en-US" sz="2800" b="1" dirty="0" smtClean="0"/>
              <a:t>Time is Money</a:t>
            </a:r>
          </a:p>
          <a:p>
            <a:pPr lvl="1" fontAlgn="base"/>
            <a:r>
              <a:rPr lang="en-US" dirty="0" smtClean="0"/>
              <a:t>As the world grows, the importance of time grow, and due to lack of time people cannot buy grocery for their house, so this app will help such people to buy grocery without wasting their time.</a:t>
            </a:r>
            <a:endParaRPr lang="en-US" dirty="0"/>
          </a:p>
          <a:p>
            <a:pPr fontAlgn="base"/>
            <a:r>
              <a:rPr lang="en-US" sz="2800" b="1" dirty="0" smtClean="0"/>
              <a:t>Unhealthy Person</a:t>
            </a:r>
          </a:p>
          <a:p>
            <a:pPr lvl="1" fontAlgn="base"/>
            <a:r>
              <a:rPr lang="en-US" dirty="0"/>
              <a:t>This app will help unhealthy people to get their grocery at their door step.</a:t>
            </a:r>
          </a:p>
          <a:p>
            <a:pPr fontAlgn="base"/>
            <a:r>
              <a:rPr lang="en-US" b="1" dirty="0" smtClean="0"/>
              <a:t>Employment</a:t>
            </a:r>
          </a:p>
          <a:p>
            <a:pPr lvl="1" fontAlgn="base"/>
            <a:r>
              <a:rPr lang="en-US" dirty="0"/>
              <a:t>Provide an option for unemployed person to get </a:t>
            </a:r>
            <a:r>
              <a:rPr lang="en-US" dirty="0" smtClean="0"/>
              <a:t>job.</a:t>
            </a:r>
          </a:p>
        </p:txBody>
      </p:sp>
      <p:sp>
        <p:nvSpPr>
          <p:cNvPr id="18" name="Slide Number Placeholder 17"/>
          <p:cNvSpPr>
            <a:spLocks noGrp="1"/>
          </p:cNvSpPr>
          <p:nvPr>
            <p:ph type="sldNum" sz="quarter" idx="12"/>
          </p:nvPr>
        </p:nvSpPr>
        <p:spPr/>
        <p:txBody>
          <a:bodyPr/>
          <a:lstStyle/>
          <a:p>
            <a:fld id="{DC2A8C5E-5ACC-4DAB-B41C-5718F8C58B6D}" type="slidenum">
              <a:rPr lang="en-US" smtClean="0"/>
              <a:pPr/>
              <a:t>4</a:t>
            </a:fld>
            <a:endParaRPr lang="en-US"/>
          </a:p>
        </p:txBody>
      </p:sp>
    </p:spTree>
    <p:extLst>
      <p:ext uri="{BB962C8B-B14F-4D97-AF65-F5344CB8AC3E}">
        <p14:creationId xmlns:p14="http://schemas.microsoft.com/office/powerpoint/2010/main" val="3970533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C2A8C5E-5ACC-4DAB-B41C-5718F8C58B6D}" type="slidenum">
              <a:rPr lang="en-US" smtClean="0"/>
              <a:pPr/>
              <a:t>5</a:t>
            </a:fld>
            <a:endParaRPr lang="en-US"/>
          </a:p>
        </p:txBody>
      </p:sp>
      <p:sp>
        <p:nvSpPr>
          <p:cNvPr id="12" name="Rectangle 11"/>
          <p:cNvSpPr/>
          <p:nvPr/>
        </p:nvSpPr>
        <p:spPr>
          <a:xfrm>
            <a:off x="0" y="0"/>
            <a:ext cx="12268200" cy="12954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3" name="Title 1"/>
          <p:cNvSpPr>
            <a:spLocks noGrp="1"/>
          </p:cNvSpPr>
          <p:nvPr>
            <p:ph type="title"/>
          </p:nvPr>
        </p:nvSpPr>
        <p:spPr>
          <a:xfrm>
            <a:off x="609600" y="274638"/>
            <a:ext cx="10972800" cy="1143000"/>
          </a:xfrm>
        </p:spPr>
        <p:txBody>
          <a:bodyPr/>
          <a:lstStyle/>
          <a:p>
            <a:pPr algn="l"/>
            <a:r>
              <a:rPr lang="en-US" dirty="0" smtClean="0">
                <a:solidFill>
                  <a:schemeClr val="bg1"/>
                </a:solidFill>
              </a:rPr>
              <a:t>Brief Introduction</a:t>
            </a:r>
            <a:endParaRPr lang="en-US" dirty="0">
              <a:solidFill>
                <a:schemeClr val="bg1"/>
              </a:solidFill>
            </a:endParaRPr>
          </a:p>
        </p:txBody>
      </p:sp>
      <p:sp>
        <p:nvSpPr>
          <p:cNvPr id="14" name="Content Placeholder 2"/>
          <p:cNvSpPr>
            <a:spLocks noGrp="1"/>
          </p:cNvSpPr>
          <p:nvPr>
            <p:ph idx="1"/>
          </p:nvPr>
        </p:nvSpPr>
        <p:spPr>
          <a:xfrm>
            <a:off x="609600" y="1690686"/>
            <a:ext cx="10972800" cy="4525963"/>
          </a:xfrm>
        </p:spPr>
        <p:txBody>
          <a:bodyPr>
            <a:normAutofit/>
          </a:bodyPr>
          <a:lstStyle/>
          <a:p>
            <a:r>
              <a:rPr lang="en-US" dirty="0"/>
              <a:t>Android and Desktop based application</a:t>
            </a:r>
            <a:endParaRPr lang="en-US" dirty="0" smtClean="0"/>
          </a:p>
          <a:p>
            <a:r>
              <a:rPr lang="en-US" dirty="0" smtClean="0"/>
              <a:t>Customer </a:t>
            </a:r>
            <a:r>
              <a:rPr lang="en-US" dirty="0"/>
              <a:t>will submit their products, which will be send to </a:t>
            </a:r>
            <a:r>
              <a:rPr lang="en-US" dirty="0" smtClean="0"/>
              <a:t>the central and then central will allocate the nearest grocery </a:t>
            </a:r>
            <a:r>
              <a:rPr lang="en-US" dirty="0"/>
              <a:t>agent and also send the product list to the nearest store to make the item ready for the agent. The agent will go to the specific store and pick the products.</a:t>
            </a:r>
            <a:r>
              <a:rPr lang="en-US" sz="2000" dirty="0" smtClean="0"/>
              <a:t> </a:t>
            </a:r>
            <a:endParaRPr lang="en-US" sz="2800" dirty="0"/>
          </a:p>
        </p:txBody>
      </p:sp>
    </p:spTree>
    <p:extLst>
      <p:ext uri="{BB962C8B-B14F-4D97-AF65-F5344CB8AC3E}">
        <p14:creationId xmlns:p14="http://schemas.microsoft.com/office/powerpoint/2010/main" val="3624618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C2A8C5E-5ACC-4DAB-B41C-5718F8C58B6D}" type="slidenum">
              <a:rPr lang="en-US" smtClean="0"/>
              <a:pPr/>
              <a:t>6</a:t>
            </a:fld>
            <a:endParaRPr lang="en-US"/>
          </a:p>
        </p:txBody>
      </p:sp>
      <p:sp>
        <p:nvSpPr>
          <p:cNvPr id="12" name="Rectangle 11"/>
          <p:cNvSpPr/>
          <p:nvPr/>
        </p:nvSpPr>
        <p:spPr>
          <a:xfrm>
            <a:off x="0" y="0"/>
            <a:ext cx="12268200" cy="12954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3" name="Title 1"/>
          <p:cNvSpPr>
            <a:spLocks noGrp="1"/>
          </p:cNvSpPr>
          <p:nvPr>
            <p:ph type="title"/>
          </p:nvPr>
        </p:nvSpPr>
        <p:spPr>
          <a:xfrm>
            <a:off x="609600" y="274638"/>
            <a:ext cx="10972800" cy="1143000"/>
          </a:xfrm>
        </p:spPr>
        <p:txBody>
          <a:bodyPr/>
          <a:lstStyle/>
          <a:p>
            <a:pPr algn="l"/>
            <a:r>
              <a:rPr lang="en-US" dirty="0" smtClean="0">
                <a:solidFill>
                  <a:schemeClr val="bg1"/>
                </a:solidFill>
              </a:rPr>
              <a:t>Scope</a:t>
            </a:r>
            <a:endParaRPr lang="en-US" dirty="0">
              <a:solidFill>
                <a:schemeClr val="bg1"/>
              </a:solidFill>
            </a:endParaRPr>
          </a:p>
        </p:txBody>
      </p:sp>
      <p:sp>
        <p:nvSpPr>
          <p:cNvPr id="14" name="Content Placeholder 2"/>
          <p:cNvSpPr>
            <a:spLocks noGrp="1"/>
          </p:cNvSpPr>
          <p:nvPr>
            <p:ph idx="1"/>
          </p:nvPr>
        </p:nvSpPr>
        <p:spPr>
          <a:xfrm>
            <a:off x="609600" y="1690686"/>
            <a:ext cx="10972800" cy="4525963"/>
          </a:xfrm>
        </p:spPr>
        <p:txBody>
          <a:bodyPr>
            <a:normAutofit/>
          </a:bodyPr>
          <a:lstStyle/>
          <a:p>
            <a:r>
              <a:rPr lang="en-US" sz="2800" dirty="0" smtClean="0"/>
              <a:t>Customer can login.</a:t>
            </a:r>
          </a:p>
          <a:p>
            <a:r>
              <a:rPr lang="en-US" sz="2800" dirty="0" smtClean="0"/>
              <a:t>Customer can place grocery order.</a:t>
            </a:r>
          </a:p>
          <a:p>
            <a:r>
              <a:rPr lang="en-US" sz="2800" dirty="0" smtClean="0"/>
              <a:t>Customer can see agent location on QGIS.</a:t>
            </a:r>
          </a:p>
          <a:p>
            <a:r>
              <a:rPr lang="en-US" sz="2800" dirty="0"/>
              <a:t>Delivery Agent will be able to send the image of the grocery to the related customer.</a:t>
            </a:r>
          </a:p>
          <a:p>
            <a:pPr lvl="0"/>
            <a:r>
              <a:rPr lang="en-US" sz="2800" dirty="0"/>
              <a:t>The agent will be able to see the location of the customer and Store on GIS map.</a:t>
            </a:r>
          </a:p>
          <a:p>
            <a:r>
              <a:rPr lang="en-US" sz="2800" dirty="0"/>
              <a:t>The store agent will be able to see the product list of the new order.</a:t>
            </a:r>
          </a:p>
          <a:p>
            <a:pPr lvl="0"/>
            <a:endParaRPr lang="en-US" dirty="0" smtClean="0"/>
          </a:p>
          <a:p>
            <a:pPr lvl="0"/>
            <a:endParaRPr lang="en-US" dirty="0" smtClean="0"/>
          </a:p>
          <a:p>
            <a:pPr lvl="0"/>
            <a:endParaRPr lang="en-US" dirty="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p:txBody>
      </p:sp>
    </p:spTree>
    <p:extLst>
      <p:ext uri="{BB962C8B-B14F-4D97-AF65-F5344CB8AC3E}">
        <p14:creationId xmlns:p14="http://schemas.microsoft.com/office/powerpoint/2010/main" val="3345012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7296"/>
            <a:ext cx="12268200" cy="12954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6" name="Title 1"/>
          <p:cNvSpPr>
            <a:spLocks noGrp="1"/>
          </p:cNvSpPr>
          <p:nvPr>
            <p:ph type="title"/>
          </p:nvPr>
        </p:nvSpPr>
        <p:spPr>
          <a:xfrm>
            <a:off x="609600" y="274638"/>
            <a:ext cx="10972800" cy="1143000"/>
          </a:xfrm>
        </p:spPr>
        <p:txBody>
          <a:bodyPr/>
          <a:lstStyle/>
          <a:p>
            <a:pPr algn="l"/>
            <a:r>
              <a:rPr lang="en-US" dirty="0" smtClean="0">
                <a:solidFill>
                  <a:schemeClr val="bg1"/>
                </a:solidFill>
              </a:rPr>
              <a:t>Functionalities </a:t>
            </a:r>
            <a:endParaRPr lang="en-US" dirty="0">
              <a:solidFill>
                <a:schemeClr val="bg1"/>
              </a:solidFill>
            </a:endParaRPr>
          </a:p>
        </p:txBody>
      </p:sp>
      <p:sp>
        <p:nvSpPr>
          <p:cNvPr id="16" name="Slide Number Placeholder 15"/>
          <p:cNvSpPr>
            <a:spLocks noGrp="1"/>
          </p:cNvSpPr>
          <p:nvPr>
            <p:ph type="sldNum" sz="quarter" idx="12"/>
          </p:nvPr>
        </p:nvSpPr>
        <p:spPr/>
        <p:txBody>
          <a:bodyPr/>
          <a:lstStyle/>
          <a:p>
            <a:fld id="{DC2A8C5E-5ACC-4DAB-B41C-5718F8C58B6D}" type="slidenum">
              <a:rPr lang="en-US" smtClean="0"/>
              <a:pPr/>
              <a:t>7</a:t>
            </a:fld>
            <a:endParaRPr lang="en-US"/>
          </a:p>
        </p:txBody>
      </p:sp>
      <p:sp>
        <p:nvSpPr>
          <p:cNvPr id="15" name="Content Placeholder 2"/>
          <p:cNvSpPr>
            <a:spLocks noGrp="1"/>
          </p:cNvSpPr>
          <p:nvPr>
            <p:ph idx="1"/>
          </p:nvPr>
        </p:nvSpPr>
        <p:spPr>
          <a:xfrm>
            <a:off x="609600" y="1896411"/>
            <a:ext cx="10972800" cy="4114512"/>
          </a:xfrm>
        </p:spPr>
        <p:txBody>
          <a:bodyPr>
            <a:normAutofit/>
          </a:bodyPr>
          <a:lstStyle/>
          <a:p>
            <a:r>
              <a:rPr lang="en-US" b="1" dirty="0" smtClean="0"/>
              <a:t>Admin Module</a:t>
            </a:r>
          </a:p>
          <a:p>
            <a:pPr lvl="1" algn="just"/>
            <a:r>
              <a:rPr lang="en-US" sz="3200" dirty="0"/>
              <a:t>The admin </a:t>
            </a:r>
            <a:r>
              <a:rPr lang="en-US" sz="3200" dirty="0" smtClean="0"/>
              <a:t>will </a:t>
            </a:r>
            <a:r>
              <a:rPr lang="en-US" sz="3200" dirty="0"/>
              <a:t>be able to add, delete, update the product list for the grocery. </a:t>
            </a:r>
            <a:endParaRPr lang="en-US" sz="3200" dirty="0" smtClean="0"/>
          </a:p>
          <a:p>
            <a:pPr lvl="1" algn="just"/>
            <a:r>
              <a:rPr lang="en-US" sz="3200" dirty="0" smtClean="0"/>
              <a:t>Admin will be able to monitor all the transaction between customers and delivery agents.</a:t>
            </a:r>
          </a:p>
          <a:p>
            <a:pPr lvl="1" algn="just"/>
            <a:r>
              <a:rPr lang="en-US" sz="3200" dirty="0" smtClean="0"/>
              <a:t>Admin </a:t>
            </a:r>
            <a:r>
              <a:rPr lang="en-US" sz="3200" dirty="0"/>
              <a:t>will be able to point new store on GIS map.</a:t>
            </a:r>
          </a:p>
          <a:p>
            <a:pPr lvl="1"/>
            <a:endParaRPr lang="en-US" dirty="0" smtClean="0"/>
          </a:p>
          <a:p>
            <a:pPr lvl="1"/>
            <a:endParaRPr lang="en-US" dirty="0"/>
          </a:p>
          <a:p>
            <a:pPr lvl="1"/>
            <a:endParaRPr lang="en-US" sz="1800" b="1" dirty="0"/>
          </a:p>
        </p:txBody>
      </p:sp>
    </p:spTree>
    <p:extLst>
      <p:ext uri="{BB962C8B-B14F-4D97-AF65-F5344CB8AC3E}">
        <p14:creationId xmlns:p14="http://schemas.microsoft.com/office/powerpoint/2010/main" val="1323048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7296"/>
            <a:ext cx="12268200" cy="12954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6" name="Title 1"/>
          <p:cNvSpPr>
            <a:spLocks noGrp="1"/>
          </p:cNvSpPr>
          <p:nvPr>
            <p:ph type="title"/>
          </p:nvPr>
        </p:nvSpPr>
        <p:spPr>
          <a:xfrm>
            <a:off x="609600" y="274638"/>
            <a:ext cx="10972800" cy="1143000"/>
          </a:xfrm>
        </p:spPr>
        <p:txBody>
          <a:bodyPr/>
          <a:lstStyle/>
          <a:p>
            <a:pPr algn="l"/>
            <a:r>
              <a:rPr lang="en-US" dirty="0" smtClean="0">
                <a:solidFill>
                  <a:schemeClr val="bg1"/>
                </a:solidFill>
              </a:rPr>
              <a:t>Functionalities </a:t>
            </a:r>
            <a:endParaRPr lang="en-US" dirty="0">
              <a:solidFill>
                <a:schemeClr val="bg1"/>
              </a:solidFill>
            </a:endParaRPr>
          </a:p>
        </p:txBody>
      </p:sp>
      <p:sp>
        <p:nvSpPr>
          <p:cNvPr id="16" name="Slide Number Placeholder 15"/>
          <p:cNvSpPr>
            <a:spLocks noGrp="1"/>
          </p:cNvSpPr>
          <p:nvPr>
            <p:ph type="sldNum" sz="quarter" idx="12"/>
          </p:nvPr>
        </p:nvSpPr>
        <p:spPr/>
        <p:txBody>
          <a:bodyPr/>
          <a:lstStyle/>
          <a:p>
            <a:fld id="{DC2A8C5E-5ACC-4DAB-B41C-5718F8C58B6D}" type="slidenum">
              <a:rPr lang="en-US" smtClean="0"/>
              <a:pPr/>
              <a:t>8</a:t>
            </a:fld>
            <a:endParaRPr lang="en-US"/>
          </a:p>
        </p:txBody>
      </p:sp>
      <p:sp>
        <p:nvSpPr>
          <p:cNvPr id="15" name="Content Placeholder 2"/>
          <p:cNvSpPr>
            <a:spLocks noGrp="1"/>
          </p:cNvSpPr>
          <p:nvPr>
            <p:ph idx="1"/>
          </p:nvPr>
        </p:nvSpPr>
        <p:spPr>
          <a:xfrm>
            <a:off x="609600" y="1722437"/>
            <a:ext cx="10972800" cy="4525963"/>
          </a:xfrm>
        </p:spPr>
        <p:txBody>
          <a:bodyPr>
            <a:normAutofit/>
          </a:bodyPr>
          <a:lstStyle/>
          <a:p>
            <a:r>
              <a:rPr lang="en-US" b="1" dirty="0" smtClean="0"/>
              <a:t>Store Module</a:t>
            </a:r>
          </a:p>
          <a:p>
            <a:pPr lvl="1" algn="just"/>
            <a:r>
              <a:rPr lang="en-US" sz="3200" dirty="0"/>
              <a:t>The store agent will be able to see the product list of the new order.</a:t>
            </a:r>
            <a:endParaRPr lang="en-US" dirty="0"/>
          </a:p>
          <a:p>
            <a:pPr lvl="1" algn="just"/>
            <a:r>
              <a:rPr lang="en-US" sz="3200" dirty="0"/>
              <a:t>The store agent will be able to view the delivery agent on GIS map.</a:t>
            </a:r>
            <a:endParaRPr lang="en-US" dirty="0"/>
          </a:p>
          <a:p>
            <a:pPr lvl="1"/>
            <a:endParaRPr lang="en-US" dirty="0" smtClean="0"/>
          </a:p>
          <a:p>
            <a:pPr lvl="1"/>
            <a:endParaRPr lang="en-US" dirty="0"/>
          </a:p>
          <a:p>
            <a:pPr lvl="1"/>
            <a:endParaRPr lang="en-US" sz="1800" b="1" dirty="0"/>
          </a:p>
        </p:txBody>
      </p:sp>
    </p:spTree>
    <p:extLst>
      <p:ext uri="{BB962C8B-B14F-4D97-AF65-F5344CB8AC3E}">
        <p14:creationId xmlns:p14="http://schemas.microsoft.com/office/powerpoint/2010/main" val="2597498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7296"/>
            <a:ext cx="12268200" cy="12954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6" name="Title 1"/>
          <p:cNvSpPr>
            <a:spLocks noGrp="1"/>
          </p:cNvSpPr>
          <p:nvPr>
            <p:ph type="title"/>
          </p:nvPr>
        </p:nvSpPr>
        <p:spPr>
          <a:xfrm>
            <a:off x="609600" y="274638"/>
            <a:ext cx="10972800" cy="1143000"/>
          </a:xfrm>
        </p:spPr>
        <p:txBody>
          <a:bodyPr/>
          <a:lstStyle/>
          <a:p>
            <a:pPr algn="l"/>
            <a:r>
              <a:rPr lang="en-US" dirty="0" smtClean="0">
                <a:solidFill>
                  <a:schemeClr val="bg1"/>
                </a:solidFill>
              </a:rPr>
              <a:t>Functionalities </a:t>
            </a:r>
            <a:endParaRPr lang="en-US" dirty="0">
              <a:solidFill>
                <a:schemeClr val="bg1"/>
              </a:solidFill>
            </a:endParaRPr>
          </a:p>
        </p:txBody>
      </p:sp>
      <p:sp>
        <p:nvSpPr>
          <p:cNvPr id="16" name="Slide Number Placeholder 15"/>
          <p:cNvSpPr>
            <a:spLocks noGrp="1"/>
          </p:cNvSpPr>
          <p:nvPr>
            <p:ph type="sldNum" sz="quarter" idx="12"/>
          </p:nvPr>
        </p:nvSpPr>
        <p:spPr/>
        <p:txBody>
          <a:bodyPr/>
          <a:lstStyle/>
          <a:p>
            <a:fld id="{DC2A8C5E-5ACC-4DAB-B41C-5718F8C58B6D}" type="slidenum">
              <a:rPr lang="en-US" smtClean="0"/>
              <a:pPr/>
              <a:t>9</a:t>
            </a:fld>
            <a:endParaRPr lang="en-US"/>
          </a:p>
        </p:txBody>
      </p:sp>
      <p:sp>
        <p:nvSpPr>
          <p:cNvPr id="15" name="Content Placeholder 2"/>
          <p:cNvSpPr>
            <a:spLocks noGrp="1"/>
          </p:cNvSpPr>
          <p:nvPr>
            <p:ph idx="1"/>
          </p:nvPr>
        </p:nvSpPr>
        <p:spPr>
          <a:xfrm>
            <a:off x="609600" y="1722437"/>
            <a:ext cx="10972800" cy="4525963"/>
          </a:xfrm>
        </p:spPr>
        <p:txBody>
          <a:bodyPr>
            <a:normAutofit/>
          </a:bodyPr>
          <a:lstStyle/>
          <a:p>
            <a:r>
              <a:rPr lang="en-US" b="1" dirty="0" smtClean="0"/>
              <a:t>Delivery Agent Module</a:t>
            </a:r>
          </a:p>
          <a:p>
            <a:pPr lvl="1" algn="just"/>
            <a:r>
              <a:rPr lang="en-US" sz="3200" dirty="0"/>
              <a:t>Agent will be able to send the image of the grocery to the related customer.</a:t>
            </a:r>
          </a:p>
          <a:p>
            <a:pPr lvl="1" algn="just"/>
            <a:r>
              <a:rPr lang="en-US" sz="3200" dirty="0"/>
              <a:t>The agent will be able to see the location of the customer on GIS map.</a:t>
            </a:r>
            <a:endParaRPr lang="en-US" dirty="0"/>
          </a:p>
          <a:p>
            <a:pPr lvl="1" algn="just"/>
            <a:r>
              <a:rPr lang="en-US" sz="3200" dirty="0"/>
              <a:t>The agent will be able to see the store location on GIS map.</a:t>
            </a:r>
            <a:endParaRPr lang="en-US" dirty="0"/>
          </a:p>
          <a:p>
            <a:pPr lvl="1"/>
            <a:endParaRPr lang="en-US" dirty="0" smtClean="0"/>
          </a:p>
          <a:p>
            <a:pPr lvl="1"/>
            <a:endParaRPr lang="en-US" dirty="0"/>
          </a:p>
          <a:p>
            <a:pPr lvl="1"/>
            <a:endParaRPr lang="en-US" sz="1800" b="1" dirty="0"/>
          </a:p>
        </p:txBody>
      </p:sp>
    </p:spTree>
    <p:extLst>
      <p:ext uri="{BB962C8B-B14F-4D97-AF65-F5344CB8AC3E}">
        <p14:creationId xmlns:p14="http://schemas.microsoft.com/office/powerpoint/2010/main" val="3452530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2297</TotalTime>
  <Words>737</Words>
  <Application>Microsoft Office PowerPoint</Application>
  <PresentationFormat>Widescreen</PresentationFormat>
  <Paragraphs>175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Wingdings</vt:lpstr>
      <vt:lpstr>Office Theme</vt:lpstr>
      <vt:lpstr>PowerPoint Presentation</vt:lpstr>
      <vt:lpstr>PowerPoint Presentation</vt:lpstr>
      <vt:lpstr>Agenda of the Presentation</vt:lpstr>
      <vt:lpstr>Motivation</vt:lpstr>
      <vt:lpstr>Brief Introduction</vt:lpstr>
      <vt:lpstr>Scope</vt:lpstr>
      <vt:lpstr>Functionalities </vt:lpstr>
      <vt:lpstr>Functionalities </vt:lpstr>
      <vt:lpstr>Functionalities </vt:lpstr>
      <vt:lpstr>Functionalities </vt:lpstr>
      <vt:lpstr>Proposed Tools/Platforms</vt:lpstr>
      <vt:lpstr>Feasibility</vt:lpstr>
      <vt:lpstr>Feasibility</vt:lpstr>
      <vt:lpstr>Feasibility</vt:lpstr>
      <vt:lpstr>Feasibility</vt:lpstr>
      <vt:lpstr>Feasibility</vt:lpstr>
      <vt:lpstr>Schedule</vt:lpstr>
      <vt:lpstr>Tasks for 1st Iteration (or 30%)</vt:lpstr>
      <vt:lpstr>Conclusion</vt:lpstr>
      <vt:lpstr> 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USER</dc:creator>
  <cp:lastModifiedBy>Windows User</cp:lastModifiedBy>
  <cp:revision>331</cp:revision>
  <dcterms:created xsi:type="dcterms:W3CDTF">2013-09-23T09:08:15Z</dcterms:created>
  <dcterms:modified xsi:type="dcterms:W3CDTF">2017-10-19T08:22:08Z</dcterms:modified>
</cp:coreProperties>
</file>