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K2yfNcLxlWvjyySk+FRMm6sI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5381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Livestock species and related data 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273550" y="4763538"/>
            <a:ext cx="3644900" cy="49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John Mutua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212850" y="3158500"/>
            <a:ext cx="97663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for Resilient African feed and fodder systems project— 2</a:t>
            </a:r>
            <a:r>
              <a:rPr b="0" baseline="30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national feed inventory landscape and capacity building workshop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October 30, 2024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ound logo with animals and plants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5607937"/>
            <a:ext cx="1212850" cy="121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92" name="Google Shape;92;p1"/>
          <p:cNvPicPr preferRelativeResize="0"/>
          <p:nvPr/>
        </p:nvPicPr>
        <p:blipFill rotWithShape="1">
          <a:blip r:embed="rId4">
            <a:alphaModFix/>
          </a:blip>
          <a:srcRect b="21469" l="0" r="0" t="21182"/>
          <a:stretch/>
        </p:blipFill>
        <p:spPr>
          <a:xfrm>
            <a:off x="10864850" y="5675817"/>
            <a:ext cx="1326065" cy="1077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6950" y="5700675"/>
            <a:ext cx="4248806" cy="940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text on a black background&#10;&#10;Description automatically generated"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1728" y="5955885"/>
            <a:ext cx="3516272" cy="68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ctrTitle"/>
          </p:nvPr>
        </p:nvSpPr>
        <p:spPr>
          <a:xfrm>
            <a:off x="6564019" y="1006397"/>
            <a:ext cx="4789763" cy="860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Livestock categories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418572" y="2395057"/>
            <a:ext cx="1470941" cy="1395540"/>
          </a:xfrm>
          <a:prstGeom prst="ellipse">
            <a:avLst/>
          </a:prstGeom>
          <a:solidFill>
            <a:srgbClr val="B3E5A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livestock categories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6203415" y="3095347"/>
            <a:ext cx="121515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2"/>
          <p:cNvSpPr/>
          <p:nvPr/>
        </p:nvSpPr>
        <p:spPr>
          <a:xfrm flipH="1" rot="-4386755">
            <a:off x="8712314" y="2044501"/>
            <a:ext cx="1082585" cy="728188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94679" y="15000"/>
                </a:quadBezTo>
                <a:lnTo>
                  <a:pt x="93542" y="0"/>
                </a:lnTo>
                <a:lnTo>
                  <a:pt x="120000" y="18786"/>
                </a:lnTo>
                <a:lnTo>
                  <a:pt x="97299" y="49572"/>
                </a:lnTo>
                <a:lnTo>
                  <a:pt x="96163" y="34572"/>
                </a:lnTo>
                <a:quadBezTo>
                  <a:pt x="30000" y="44572"/>
                  <a:pt x="0" y="120000"/>
                </a:quadBezTo>
                <a:close/>
              </a:path>
            </a:pathLst>
          </a:custGeom>
          <a:gradFill>
            <a:gsLst>
              <a:gs pos="0">
                <a:srgbClr val="FFFFFF"/>
              </a:gs>
              <a:gs pos="4000">
                <a:srgbClr val="E97131"/>
              </a:gs>
              <a:gs pos="100000">
                <a:srgbClr val="E9713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256034" y="2224345"/>
            <a:ext cx="226024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Expert input</a:t>
            </a:r>
            <a:endParaRPr/>
          </a:p>
        </p:txBody>
      </p:sp>
      <p:pic>
        <p:nvPicPr>
          <p:cNvPr descr="A group of chickens in a yard&#10;&#10;Description automatically generated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70" y="2408594"/>
            <a:ext cx="2586260" cy="193969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white cow with horns standing in dirt&#10;&#10;Description automatically generated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270" y="670884"/>
            <a:ext cx="2586260" cy="1724173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brown goat with horns standing in a field&#10;&#10;Description automatically generated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5032" y="670884"/>
            <a:ext cx="2586261" cy="1724174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white ram standing in sand&#10;&#10;Description automatically generated" id="108" name="Google Shape;10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5999" y="2417885"/>
            <a:ext cx="2027862" cy="1939694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pig in a pen&#10;&#10;Description automatically generated" id="109" name="Google Shape;10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4741" y="4462943"/>
            <a:ext cx="2793421" cy="156431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ctrTitle"/>
          </p:nvPr>
        </p:nvSpPr>
        <p:spPr>
          <a:xfrm>
            <a:off x="503723" y="256089"/>
            <a:ext cx="11181346" cy="802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Livestock categories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374918" y="1103263"/>
            <a:ext cx="107310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Adult males for beef, reproduction or draught power (&gt; 2 years)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Steer, </a:t>
            </a:r>
            <a:r>
              <a:rPr i="1" lang="en-US" sz="2000">
                <a:solidFill>
                  <a:srgbClr val="5F6368"/>
                </a:solidFill>
                <a:highlight>
                  <a:srgbClr val="FFFFFF"/>
                </a:highlight>
              </a:rPr>
              <a:t>A castrated male cattle early in life primarily raised for beef</a:t>
            </a:r>
            <a:endParaRPr i="1" sz="2000"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Cow,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Adult females for producing milk and calves (&gt; 2 years)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Heifer,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Replacement females, to replace culled and dead adult females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(1-2 years)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Calf,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Young male/female (&lt; 1 year)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Sheep </a:t>
            </a:r>
            <a:r>
              <a:rPr lang="en-US" sz="2000">
                <a:solidFill>
                  <a:schemeClr val="dk1"/>
                </a:solidFill>
              </a:rPr>
              <a:t>(Ram)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Adult male</a:t>
            </a:r>
            <a:r>
              <a:rPr i="1" lang="en-US" sz="2000">
                <a:solidFill>
                  <a:schemeClr val="accent6"/>
                </a:solidFill>
              </a:rPr>
              <a:t>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sheep that is 1 year or older</a:t>
            </a:r>
            <a:endParaRPr i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.   </a:t>
            </a:r>
            <a:r>
              <a:rPr lang="en-US" sz="2000">
                <a:solidFill>
                  <a:schemeClr val="dk1"/>
                </a:solidFill>
              </a:rPr>
              <a:t>Sheep (Ewe), </a:t>
            </a:r>
            <a:r>
              <a:rPr i="1" lang="en-US" sz="2000">
                <a:solidFill>
                  <a:schemeClr val="accent6"/>
                </a:solidFill>
              </a:rPr>
              <a:t>Adult female sheep that is 1 year or older</a:t>
            </a:r>
            <a:endParaRPr i="1" sz="2000">
              <a:solidFill>
                <a:schemeClr val="accent6"/>
              </a:solidFill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Sheep that is less than one year old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Goat (</a:t>
            </a:r>
            <a:r>
              <a:rPr lang="en-US" sz="2000">
                <a:solidFill>
                  <a:schemeClr val="dk1"/>
                </a:solidFill>
              </a:rPr>
              <a:t>Buck)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Adul</a:t>
            </a:r>
            <a:r>
              <a:rPr lang="en-US" sz="2000">
                <a:solidFill>
                  <a:schemeClr val="dk1"/>
                </a:solidFill>
              </a:rPr>
              <a:t>t male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accent6"/>
                </a:solidFill>
              </a:rPr>
              <a:t>g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oat that is 1 year or older</a:t>
            </a:r>
            <a:endParaRPr i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Goat (Doe), Adult female </a:t>
            </a:r>
            <a:r>
              <a:rPr i="1" lang="en-US" sz="2000">
                <a:solidFill>
                  <a:schemeClr val="accent6"/>
                </a:solidFill>
              </a:rPr>
              <a:t>goat that is 1 year or older</a:t>
            </a:r>
            <a:endParaRPr i="1" sz="2000">
              <a:solidFill>
                <a:schemeClr val="accent6"/>
              </a:solidFill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Kid,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Goat that is less than one year old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503723" y="256089"/>
            <a:ext cx="11181346" cy="802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Parameters - By season and zone 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03718" y="1318038"/>
            <a:ext cx="107310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Herd structure,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weight,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Kilogram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Years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weight gain,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Kilogram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rate,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Lactation length,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Days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milk yield,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Kilogram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 milk yield,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Kilogram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walking distance, </a:t>
            </a:r>
            <a:r>
              <a:rPr i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Kilometer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 of population used for draught ,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i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ctrTitle"/>
          </p:nvPr>
        </p:nvSpPr>
        <p:spPr>
          <a:xfrm>
            <a:off x="503723" y="256089"/>
            <a:ext cx="11181346" cy="802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51118" y="1408063"/>
            <a:ext cx="10731002" cy="509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livestock categories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parameters per livestock category, season and zone</a:t>
            </a:r>
            <a:endParaRPr/>
          </a:p>
          <a:p>
            <a:pPr indent="0" lvl="0" marL="571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NB: The more the samples the better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2024-09-04T11:43:07Z</dcterms:created>
  <dc:creator>John Mutua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0x01010000353007B1E9BD4DA5B2758A9249045D</vt:lpwstr>
  </property>
  <property fmtid="{D5CDD505-2E9C-101B-9397-08002B2CF9AE}" pid="3" name="MediaServiceImageTags">
    <vt:lpwstr/>
  </property>
</Properties>
</file>