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Play"/>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j0YHubXQDlY9+TR6jYkLpoghWN5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CF3A4DB-BEBC-4F60-9381-2ED564D79E56}">
  <a:tblStyle styleId="{8CF3A4DB-BEBC-4F60-9381-2ED564D79E56}"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9EC"/>
          </a:solidFill>
        </a:fill>
      </a:tcStyle>
    </a:wholeTbl>
    <a:band1H>
      <a:tcTxStyle/>
      <a:tcStyle>
        <a:fill>
          <a:solidFill>
            <a:srgbClr val="CAD1D8"/>
          </a:solidFill>
        </a:fill>
      </a:tcStyle>
    </a:band1H>
    <a:band2H>
      <a:tcTxStyle/>
    </a:band2H>
    <a:band1V>
      <a:tcTxStyle/>
      <a:tcStyle>
        <a:fill>
          <a:solidFill>
            <a:srgbClr val="CAD1D8"/>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regular.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Play-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10f76b40cc_1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10f76b40cc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1091322009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g31091322009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1091322009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g31091322009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10f76b40cc_7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g310f76b40cc_7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10f76b40cc_7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g310f76b40cc_7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10f76b40cc_3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g310f76b40cc_3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10f76b40cc_3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g310f76b40cc_3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109132200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g3109132200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10f76b40cc_3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g310f76b40cc_3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10f76b40cc_2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g310f76b40cc_2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10f76b40cc_2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g310f76b40cc_2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1091322009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g31091322009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1091322009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g31091322009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1"/>
          <p:cNvSpPr/>
          <p:nvPr>
            <p:ph idx="2" type="pic"/>
          </p:nvPr>
        </p:nvSpPr>
        <p:spPr>
          <a:xfrm>
            <a:off x="5183188" y="987425"/>
            <a:ext cx="6172200" cy="4873625"/>
          </a:xfrm>
          <a:prstGeom prst="rect">
            <a:avLst/>
          </a:prstGeom>
          <a:noFill/>
          <a:ln>
            <a:noFill/>
          </a:ln>
        </p:spPr>
      </p:sp>
      <p:sp>
        <p:nvSpPr>
          <p:cNvPr id="64" name="Google Shape;64;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idx="1" type="subTitle"/>
          </p:nvPr>
        </p:nvSpPr>
        <p:spPr>
          <a:xfrm>
            <a:off x="584200" y="312750"/>
            <a:ext cx="11403000" cy="462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600"/>
              <a:buNone/>
            </a:pPr>
            <a:r>
              <a:rPr b="1" lang="en-GB" sz="3600"/>
              <a:t>L</a:t>
            </a:r>
            <a:r>
              <a:rPr b="1" lang="en-GB" sz="3600">
                <a:latin typeface="Arial"/>
                <a:ea typeface="Arial"/>
                <a:cs typeface="Arial"/>
                <a:sym typeface="Arial"/>
              </a:rPr>
              <a:t>ivestock feed data</a:t>
            </a:r>
            <a:r>
              <a:rPr b="1" lang="en-GB" sz="3600"/>
              <a:t> - C</a:t>
            </a:r>
            <a:r>
              <a:rPr b="1" lang="en-GB" sz="3600">
                <a:latin typeface="Arial"/>
                <a:ea typeface="Arial"/>
                <a:cs typeface="Arial"/>
                <a:sym typeface="Arial"/>
              </a:rPr>
              <a:t>hallenges </a:t>
            </a:r>
            <a:r>
              <a:rPr b="1" lang="en-GB" sz="3600">
                <a:solidFill>
                  <a:srgbClr val="FF0000"/>
                </a:solidFill>
                <a:latin typeface="Arial"/>
                <a:ea typeface="Arial"/>
                <a:cs typeface="Arial"/>
                <a:sym typeface="Arial"/>
              </a:rPr>
              <a:t>(Nigeria)</a:t>
            </a:r>
            <a:endParaRPr>
              <a:solidFill>
                <a:srgbClr val="FF0000"/>
              </a:solidFill>
            </a:endParaRPr>
          </a:p>
        </p:txBody>
      </p:sp>
      <p:graphicFrame>
        <p:nvGraphicFramePr>
          <p:cNvPr id="85" name="Google Shape;85;p1"/>
          <p:cNvGraphicFramePr/>
          <p:nvPr/>
        </p:nvGraphicFramePr>
        <p:xfrm>
          <a:off x="584200" y="1181665"/>
          <a:ext cx="3000000" cy="3000000"/>
        </p:xfrm>
        <a:graphic>
          <a:graphicData uri="http://schemas.openxmlformats.org/drawingml/2006/table">
            <a:tbl>
              <a:tblPr bandRow="1" firstRow="1">
                <a:noFill/>
                <a:tableStyleId>{8CF3A4DB-BEBC-4F60-9381-2ED564D79E56}</a:tableStyleId>
              </a:tblPr>
              <a:tblGrid>
                <a:gridCol w="5580850"/>
                <a:gridCol w="1788775"/>
                <a:gridCol w="3643075"/>
              </a:tblGrid>
              <a:tr h="854300">
                <a:tc>
                  <a:txBody>
                    <a:bodyPr/>
                    <a:lstStyle/>
                    <a:p>
                      <a:pPr indent="0" lvl="0" marL="0" marR="0" rtl="0" algn="l">
                        <a:lnSpc>
                          <a:spcPct val="100000"/>
                        </a:lnSpc>
                        <a:spcBef>
                          <a:spcPts val="0"/>
                        </a:spcBef>
                        <a:spcAft>
                          <a:spcPts val="0"/>
                        </a:spcAft>
                        <a:buNone/>
                      </a:pPr>
                      <a:r>
                        <a:rPr lang="en-GB" sz="2400" u="none" cap="none" strike="noStrike"/>
                        <a:t>Challenge/Constraint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rtl="0" algn="l">
                        <a:spcBef>
                          <a:spcPts val="0"/>
                        </a:spcBef>
                        <a:spcAft>
                          <a:spcPts val="0"/>
                        </a:spcAft>
                        <a:buNone/>
                      </a:pPr>
                      <a:r>
                        <a:rPr b="1" lang="en-GB" sz="2400"/>
                        <a:t>Country Comment</a:t>
                      </a:r>
                      <a:endParaRPr b="1"/>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r h="872175">
                <a:tc>
                  <a:txBody>
                    <a:bodyPr/>
                    <a:lstStyle/>
                    <a:p>
                      <a:pPr indent="0" lvl="0" marL="0" marR="0" rtl="0" algn="just">
                        <a:lnSpc>
                          <a:spcPct val="100000"/>
                        </a:lnSpc>
                        <a:spcBef>
                          <a:spcPts val="0"/>
                        </a:spcBef>
                        <a:spcAft>
                          <a:spcPts val="0"/>
                        </a:spcAft>
                        <a:buNone/>
                      </a:pPr>
                      <a:r>
                        <a:rPr lang="en-GB" sz="1800"/>
                        <a:t>Data collection un</a:t>
                      </a:r>
                      <a:r>
                        <a:rPr lang="en-GB" sz="1800"/>
                        <a:t>sustainability</a:t>
                      </a:r>
                      <a:r>
                        <a:rPr lang="en-GB" sz="1800"/>
                        <a:t> :- </a:t>
                      </a:r>
                      <a:r>
                        <a:rPr lang="en-GB" sz="1800"/>
                        <a:t>Non-routine Data collection exercise at national level but there exist data collection by selected Administrative interests.</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None/>
                      </a:pPr>
                      <a:r>
                        <a:rPr lang="en-GB" sz="1800"/>
                        <a:t>Therefore data </a:t>
                      </a:r>
                      <a:r>
                        <a:rPr lang="en-GB" sz="1800"/>
                        <a:t>collection</a:t>
                      </a:r>
                      <a:r>
                        <a:rPr lang="en-GB" sz="1800"/>
                        <a:t> should a carried out on regular basis </a:t>
                      </a:r>
                      <a:r>
                        <a:rPr lang="en-GB" sz="1800"/>
                        <a:t>across</a:t>
                      </a:r>
                      <a:r>
                        <a:rPr lang="en-GB" sz="1800"/>
                        <a:t> all statutory sectors. </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r h="1011225">
                <a:tc>
                  <a:txBody>
                    <a:bodyPr/>
                    <a:lstStyle/>
                    <a:p>
                      <a:pPr indent="0" lvl="0" marL="0" marR="0" rtl="0" algn="just">
                        <a:lnSpc>
                          <a:spcPct val="100000"/>
                        </a:lnSpc>
                        <a:spcBef>
                          <a:spcPts val="0"/>
                        </a:spcBef>
                        <a:spcAft>
                          <a:spcPts val="0"/>
                        </a:spcAft>
                        <a:buNone/>
                      </a:pPr>
                      <a:r>
                        <a:rPr lang="en-GB" sz="1800"/>
                        <a:t>Collation of centralized data and data </a:t>
                      </a:r>
                      <a:r>
                        <a:rPr lang="en-GB" sz="1800"/>
                        <a:t>administration</a:t>
                      </a:r>
                      <a:r>
                        <a:rPr lang="en-GB" sz="1800"/>
                        <a:t> for Feed and Fodder within the concept of National Feed Balance (NFB) exist as an </a:t>
                      </a:r>
                      <a:r>
                        <a:rPr lang="en-GB" sz="1800"/>
                        <a:t>obstacle</a:t>
                      </a:r>
                      <a:r>
                        <a:rPr lang="en-GB" sz="1800"/>
                        <a:t> not comprehended by the decision maker counts as a priority</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marR="0" rtl="0" algn="just">
                        <a:lnSpc>
                          <a:spcPct val="100000"/>
                        </a:lnSpc>
                        <a:spcBef>
                          <a:spcPts val="0"/>
                        </a:spcBef>
                        <a:spcAft>
                          <a:spcPts val="0"/>
                        </a:spcAft>
                        <a:buNone/>
                      </a:pPr>
                      <a:r>
                        <a:rPr lang="en-GB" sz="1800"/>
                        <a:t>Any data collection activity should include </a:t>
                      </a:r>
                      <a:r>
                        <a:rPr lang="en-GB" sz="1800"/>
                        <a:t>participatory</a:t>
                      </a:r>
                      <a:r>
                        <a:rPr lang="en-GB" sz="1800"/>
                        <a:t> of the </a:t>
                      </a:r>
                      <a:r>
                        <a:rPr lang="en-GB" sz="1800"/>
                        <a:t>statutory</a:t>
                      </a:r>
                      <a:r>
                        <a:rPr lang="en-GB" sz="1800"/>
                        <a:t> MDA (State and Federal Bureau of Statistics) for data collection, </a:t>
                      </a:r>
                      <a:r>
                        <a:rPr lang="en-GB" sz="1800"/>
                        <a:t>authorization</a:t>
                      </a:r>
                      <a:r>
                        <a:rPr lang="en-GB" sz="1800"/>
                        <a:t> and dissemination.</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r h="1011225">
                <a:tc>
                  <a:txBody>
                    <a:bodyPr/>
                    <a:lstStyle/>
                    <a:p>
                      <a:pPr indent="0" lvl="0" marL="0" marR="0" rtl="0" algn="just">
                        <a:lnSpc>
                          <a:spcPct val="100000"/>
                        </a:lnSpc>
                        <a:spcBef>
                          <a:spcPts val="0"/>
                        </a:spcBef>
                        <a:spcAft>
                          <a:spcPts val="0"/>
                        </a:spcAft>
                        <a:buNone/>
                      </a:pPr>
                      <a:r>
                        <a:rPr lang="en-GB" sz="1800"/>
                        <a:t>Inadequate funding for research institutes to carry out routines Livestock feed and nutrition research  constitutes serious constraints to quality data generation.</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marR="0" rtl="0" algn="just">
                        <a:lnSpc>
                          <a:spcPct val="100000"/>
                        </a:lnSpc>
                        <a:spcBef>
                          <a:spcPts val="0"/>
                        </a:spcBef>
                        <a:spcAft>
                          <a:spcPts val="0"/>
                        </a:spcAft>
                        <a:buNone/>
                      </a:pPr>
                      <a:r>
                        <a:rPr lang="en-GB" sz="1800"/>
                        <a:t>There is a need to support livestock research activities in our research Institutes and universities, </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r h="1523500">
                <a:tc>
                  <a:txBody>
                    <a:bodyPr/>
                    <a:lstStyle/>
                    <a:p>
                      <a:pPr indent="0" lvl="0" marL="0" marR="0" rtl="0" algn="l">
                        <a:lnSpc>
                          <a:spcPct val="100000"/>
                        </a:lnSpc>
                        <a:spcBef>
                          <a:spcPts val="0"/>
                        </a:spcBef>
                        <a:spcAft>
                          <a:spcPts val="0"/>
                        </a:spcAft>
                        <a:buNone/>
                      </a:pPr>
                      <a:r>
                        <a:t/>
                      </a:r>
                      <a:endParaRPr sz="14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None/>
                      </a:pPr>
                      <a:r>
                        <a:t/>
                      </a:r>
                      <a:endParaRPr sz="14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310f76b40cc_11_0"/>
          <p:cNvSpPr txBox="1"/>
          <p:nvPr>
            <p:ph type="ctrTitle"/>
          </p:nvPr>
        </p:nvSpPr>
        <p:spPr>
          <a:xfrm>
            <a:off x="1524000" y="1122363"/>
            <a:ext cx="9144000" cy="2387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t/>
            </a:r>
            <a:endParaRPr/>
          </a:p>
        </p:txBody>
      </p:sp>
      <p:sp>
        <p:nvSpPr>
          <p:cNvPr id="139" name="Google Shape;139;g310f76b40cc_11_0"/>
          <p:cNvSpPr txBox="1"/>
          <p:nvPr>
            <p:ph idx="1" type="subTitle"/>
          </p:nvPr>
        </p:nvSpPr>
        <p:spPr>
          <a:xfrm>
            <a:off x="1524000" y="3602038"/>
            <a:ext cx="9144000" cy="16557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31091322009_0_15"/>
          <p:cNvSpPr txBox="1"/>
          <p:nvPr>
            <p:ph idx="1" type="subTitle"/>
          </p:nvPr>
        </p:nvSpPr>
        <p:spPr>
          <a:xfrm>
            <a:off x="584200" y="312750"/>
            <a:ext cx="11403000" cy="462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600"/>
              <a:buNone/>
            </a:pPr>
            <a:r>
              <a:rPr b="1" lang="en-GB" sz="3600"/>
              <a:t>L</a:t>
            </a:r>
            <a:r>
              <a:rPr b="1" lang="en-GB" sz="3600">
                <a:latin typeface="Arial"/>
                <a:ea typeface="Arial"/>
                <a:cs typeface="Arial"/>
                <a:sym typeface="Arial"/>
              </a:rPr>
              <a:t>ivestock feed data</a:t>
            </a:r>
            <a:r>
              <a:rPr b="1" lang="en-GB" sz="3600"/>
              <a:t> - C</a:t>
            </a:r>
            <a:r>
              <a:rPr b="1" lang="en-GB" sz="3600">
                <a:latin typeface="Arial"/>
                <a:ea typeface="Arial"/>
                <a:cs typeface="Arial"/>
                <a:sym typeface="Arial"/>
              </a:rPr>
              <a:t>hallenges </a:t>
            </a:r>
            <a:r>
              <a:rPr b="1" lang="en-GB" sz="3600">
                <a:solidFill>
                  <a:srgbClr val="FF0000"/>
                </a:solidFill>
                <a:latin typeface="Arial"/>
                <a:ea typeface="Arial"/>
                <a:cs typeface="Arial"/>
                <a:sym typeface="Arial"/>
              </a:rPr>
              <a:t>(</a:t>
            </a:r>
            <a:r>
              <a:rPr b="1" lang="en-GB" sz="3600">
                <a:solidFill>
                  <a:srgbClr val="FF0000"/>
                </a:solidFill>
              </a:rPr>
              <a:t>Cameroon</a:t>
            </a:r>
            <a:r>
              <a:rPr b="1" lang="en-GB" sz="3600">
                <a:solidFill>
                  <a:srgbClr val="FF0000"/>
                </a:solidFill>
                <a:latin typeface="Arial"/>
                <a:ea typeface="Arial"/>
                <a:cs typeface="Arial"/>
                <a:sym typeface="Arial"/>
              </a:rPr>
              <a:t>)</a:t>
            </a:r>
            <a:endParaRPr>
              <a:solidFill>
                <a:srgbClr val="FF0000"/>
              </a:solidFill>
            </a:endParaRPr>
          </a:p>
        </p:txBody>
      </p:sp>
      <p:graphicFrame>
        <p:nvGraphicFramePr>
          <p:cNvPr id="145" name="Google Shape;145;g31091322009_0_15"/>
          <p:cNvGraphicFramePr/>
          <p:nvPr/>
        </p:nvGraphicFramePr>
        <p:xfrm>
          <a:off x="674250" y="1181665"/>
          <a:ext cx="3000000" cy="3000000"/>
        </p:xfrm>
        <a:graphic>
          <a:graphicData uri="http://schemas.openxmlformats.org/drawingml/2006/table">
            <a:tbl>
              <a:tblPr bandRow="1" firstRow="1">
                <a:noFill/>
                <a:tableStyleId>{8CF3A4DB-BEBC-4F60-9381-2ED564D79E56}</a:tableStyleId>
              </a:tblPr>
              <a:tblGrid>
                <a:gridCol w="5490800"/>
                <a:gridCol w="1788775"/>
                <a:gridCol w="3643075"/>
              </a:tblGrid>
              <a:tr h="854300">
                <a:tc>
                  <a:txBody>
                    <a:bodyPr/>
                    <a:lstStyle/>
                    <a:p>
                      <a:pPr indent="0" lvl="0" marL="0" marR="0" rtl="0" algn="l">
                        <a:lnSpc>
                          <a:spcPct val="100000"/>
                        </a:lnSpc>
                        <a:spcBef>
                          <a:spcPts val="0"/>
                        </a:spcBef>
                        <a:spcAft>
                          <a:spcPts val="0"/>
                        </a:spcAft>
                        <a:buNone/>
                      </a:pPr>
                      <a:r>
                        <a:rPr lang="en-GB" sz="2400" u="none" cap="none" strike="noStrike"/>
                        <a:t>Challenge/Constraint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rtl="0" algn="l">
                        <a:spcBef>
                          <a:spcPts val="0"/>
                        </a:spcBef>
                        <a:spcAft>
                          <a:spcPts val="0"/>
                        </a:spcAft>
                        <a:buNone/>
                      </a:pPr>
                      <a:r>
                        <a:rPr b="1" lang="en-GB" sz="2400"/>
                        <a:t>Country Comment</a:t>
                      </a:r>
                      <a:endParaRPr b="1"/>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r h="872175">
                <a:tc>
                  <a:txBody>
                    <a:bodyPr/>
                    <a:lstStyle/>
                    <a:p>
                      <a:pPr indent="0" lvl="0" marL="0" marR="0" rtl="0" algn="just">
                        <a:lnSpc>
                          <a:spcPct val="100000"/>
                        </a:lnSpc>
                        <a:spcBef>
                          <a:spcPts val="0"/>
                        </a:spcBef>
                        <a:spcAft>
                          <a:spcPts val="0"/>
                        </a:spcAft>
                        <a:buNone/>
                      </a:pPr>
                      <a:r>
                        <a:rPr lang="en-GB" sz="1800"/>
                        <a:t>Scarcity and disperse nature of data </a:t>
                      </a:r>
                      <a:r>
                        <a:rPr lang="en-GB" sz="1800"/>
                        <a:t>.</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rtl="0" algn="l">
                        <a:spcBef>
                          <a:spcPts val="0"/>
                        </a:spcBef>
                        <a:spcAft>
                          <a:spcPts val="0"/>
                        </a:spcAft>
                        <a:buNone/>
                      </a:pPr>
                      <a:r>
                        <a:rPr lang="en-GB"/>
                        <a:t>Much work is carried out but very few publication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r h="1176300">
                <a:tc>
                  <a:txBody>
                    <a:bodyPr/>
                    <a:lstStyle/>
                    <a:p>
                      <a:pPr indent="0" lvl="0" marL="0" rtl="0" algn="l">
                        <a:lnSpc>
                          <a:spcPct val="90000"/>
                        </a:lnSpc>
                        <a:spcBef>
                          <a:spcPts val="0"/>
                        </a:spcBef>
                        <a:spcAft>
                          <a:spcPts val="0"/>
                        </a:spcAft>
                        <a:buClr>
                          <a:schemeClr val="dk1"/>
                        </a:buClr>
                        <a:buSzPts val="1100"/>
                        <a:buFont typeface="Arial"/>
                        <a:buNone/>
                      </a:pPr>
                      <a:r>
                        <a:rPr lang="en-GB" sz="2000"/>
                        <a:t>Data very compact with quiet little information and also varying units </a:t>
                      </a:r>
                      <a:endParaRPr sz="2000"/>
                    </a:p>
                    <a:p>
                      <a:pPr indent="0" lvl="0" marL="0" rtl="0" algn="l">
                        <a:lnSpc>
                          <a:spcPct val="90000"/>
                        </a:lnSpc>
                        <a:spcBef>
                          <a:spcPts val="0"/>
                        </a:spcBef>
                        <a:spcAft>
                          <a:spcPts val="0"/>
                        </a:spcAft>
                        <a:buClr>
                          <a:schemeClr val="dk1"/>
                        </a:buClr>
                        <a:buSzPts val="1100"/>
                        <a:buFont typeface="Arial"/>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rtl="0" algn="l">
                        <a:spcBef>
                          <a:spcPts val="0"/>
                        </a:spcBef>
                        <a:spcAft>
                          <a:spcPts val="0"/>
                        </a:spcAft>
                        <a:buNone/>
                      </a:pPr>
                      <a:r>
                        <a:rPr lang="en-GB"/>
                        <a:t>No  harmonised experimental </a:t>
                      </a:r>
                      <a:r>
                        <a:rPr lang="en-GB"/>
                        <a:t>protocol,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r h="1011225">
                <a:tc>
                  <a:txBody>
                    <a:bodyPr/>
                    <a:lstStyle/>
                    <a:p>
                      <a:pPr indent="0" lvl="0" marL="0" rtl="0" algn="l">
                        <a:lnSpc>
                          <a:spcPct val="90000"/>
                        </a:lnSpc>
                        <a:spcBef>
                          <a:spcPts val="0"/>
                        </a:spcBef>
                        <a:spcAft>
                          <a:spcPts val="0"/>
                        </a:spcAft>
                        <a:buClr>
                          <a:schemeClr val="dk1"/>
                        </a:buClr>
                        <a:buSzPts val="1100"/>
                        <a:buFont typeface="Arial"/>
                        <a:buNone/>
                      </a:pPr>
                      <a:r>
                        <a:rPr lang="en-GB" sz="2000"/>
                        <a:t>Data not available all agro ecological zones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rtl="0" algn="l">
                        <a:spcBef>
                          <a:spcPts val="0"/>
                        </a:spcBef>
                        <a:spcAft>
                          <a:spcPts val="0"/>
                        </a:spcAft>
                        <a:buNone/>
                      </a:pPr>
                      <a:r>
                        <a:rPr lang="en-GB"/>
                        <a:t>Research</a:t>
                      </a:r>
                      <a:r>
                        <a:rPr lang="en-GB"/>
                        <a:t> to focus on animal health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31091322009_0_20"/>
          <p:cNvSpPr txBox="1"/>
          <p:nvPr>
            <p:ph idx="1" type="subTitle"/>
          </p:nvPr>
        </p:nvSpPr>
        <p:spPr>
          <a:xfrm>
            <a:off x="584200" y="312750"/>
            <a:ext cx="11631300" cy="462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600"/>
              <a:buNone/>
            </a:pPr>
            <a:r>
              <a:rPr b="1" lang="en-GB"/>
              <a:t>L</a:t>
            </a:r>
            <a:r>
              <a:rPr b="1" lang="en-GB">
                <a:latin typeface="Arial"/>
                <a:ea typeface="Arial"/>
                <a:cs typeface="Arial"/>
                <a:sym typeface="Arial"/>
              </a:rPr>
              <a:t>ivestock feed data</a:t>
            </a:r>
            <a:r>
              <a:rPr b="1" lang="en-GB"/>
              <a:t> - Proposals/</a:t>
            </a:r>
            <a:r>
              <a:rPr b="1" lang="en-GB">
                <a:latin typeface="Arial"/>
                <a:ea typeface="Arial"/>
                <a:cs typeface="Arial"/>
                <a:sym typeface="Arial"/>
              </a:rPr>
              <a:t>solutions </a:t>
            </a:r>
            <a:r>
              <a:rPr b="1" lang="en-GB">
                <a:solidFill>
                  <a:srgbClr val="FF0000"/>
                </a:solidFill>
                <a:latin typeface="Arial"/>
                <a:ea typeface="Arial"/>
                <a:cs typeface="Arial"/>
                <a:sym typeface="Arial"/>
              </a:rPr>
              <a:t>(</a:t>
            </a:r>
            <a:r>
              <a:rPr b="1" lang="en-GB">
                <a:solidFill>
                  <a:srgbClr val="FF0000"/>
                </a:solidFill>
              </a:rPr>
              <a:t>Cameroon</a:t>
            </a:r>
            <a:r>
              <a:rPr b="1" lang="en-GB">
                <a:solidFill>
                  <a:srgbClr val="FF0000"/>
                </a:solidFill>
                <a:latin typeface="Arial"/>
                <a:ea typeface="Arial"/>
                <a:cs typeface="Arial"/>
                <a:sym typeface="Arial"/>
              </a:rPr>
              <a:t>)</a:t>
            </a:r>
            <a:endParaRPr>
              <a:solidFill>
                <a:srgbClr val="FF0000"/>
              </a:solidFill>
            </a:endParaRPr>
          </a:p>
          <a:p>
            <a:pPr indent="0" lvl="0" marL="0" rtl="0" algn="l">
              <a:lnSpc>
                <a:spcPct val="90000"/>
              </a:lnSpc>
              <a:spcBef>
                <a:spcPts val="0"/>
              </a:spcBef>
              <a:spcAft>
                <a:spcPts val="0"/>
              </a:spcAft>
              <a:buClr>
                <a:schemeClr val="dk1"/>
              </a:buClr>
              <a:buSzPts val="3600"/>
              <a:buNone/>
            </a:pPr>
            <a:r>
              <a:t/>
            </a:r>
            <a:endParaRPr/>
          </a:p>
        </p:txBody>
      </p:sp>
      <p:graphicFrame>
        <p:nvGraphicFramePr>
          <p:cNvPr id="151" name="Google Shape;151;g31091322009_0_20"/>
          <p:cNvGraphicFramePr/>
          <p:nvPr/>
        </p:nvGraphicFramePr>
        <p:xfrm>
          <a:off x="584200" y="1181665"/>
          <a:ext cx="3000000" cy="3000000"/>
        </p:xfrm>
        <a:graphic>
          <a:graphicData uri="http://schemas.openxmlformats.org/drawingml/2006/table">
            <a:tbl>
              <a:tblPr bandRow="1" firstRow="1">
                <a:noFill/>
                <a:tableStyleId>{8CF3A4DB-BEBC-4F60-9381-2ED564D79E56}</a:tableStyleId>
              </a:tblPr>
              <a:tblGrid>
                <a:gridCol w="3509650"/>
                <a:gridCol w="925575"/>
                <a:gridCol w="1863900"/>
                <a:gridCol w="2521100"/>
                <a:gridCol w="2192500"/>
              </a:tblGrid>
              <a:tr h="854300">
                <a:tc>
                  <a:txBody>
                    <a:bodyPr/>
                    <a:lstStyle/>
                    <a:p>
                      <a:pPr indent="0" lvl="0" marL="0" marR="0" rtl="0" algn="l">
                        <a:lnSpc>
                          <a:spcPct val="100000"/>
                        </a:lnSpc>
                        <a:spcBef>
                          <a:spcPts val="0"/>
                        </a:spcBef>
                        <a:spcAft>
                          <a:spcPts val="0"/>
                        </a:spcAft>
                        <a:buNone/>
                      </a:pPr>
                      <a:r>
                        <a:rPr lang="en-GB" sz="2400" u="none" cap="none" strike="noStrike">
                          <a:solidFill>
                            <a:schemeClr val="dk1"/>
                          </a:solidFill>
                        </a:rPr>
                        <a:t>Challenge/Constraint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rtl="0" algn="l">
                        <a:spcBef>
                          <a:spcPts val="0"/>
                        </a:spcBef>
                        <a:spcAft>
                          <a:spcPts val="0"/>
                        </a:spcAft>
                        <a:buNone/>
                      </a:pPr>
                      <a:r>
                        <a:rPr b="1" lang="en-GB" sz="2400">
                          <a:solidFill>
                            <a:schemeClr val="dk1"/>
                          </a:solidFill>
                        </a:rPr>
                        <a:t>Country proposal</a:t>
                      </a:r>
                      <a:endParaRPr b="1">
                        <a:solidFill>
                          <a:schemeClr val="lt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a:txBody>
                    <a:bodyPr/>
                    <a:lstStyle/>
                    <a:p>
                      <a:pPr indent="0" lvl="0" marL="0" rtl="0" algn="l">
                        <a:spcBef>
                          <a:spcPts val="0"/>
                        </a:spcBef>
                        <a:spcAft>
                          <a:spcPts val="0"/>
                        </a:spcAft>
                        <a:buNone/>
                      </a:pPr>
                      <a:r>
                        <a:rPr lang="en-GB" sz="2400">
                          <a:solidFill>
                            <a:schemeClr val="dk1"/>
                          </a:solidFill>
                        </a:rPr>
                        <a:t>IBAR Secretariat</a:t>
                      </a:r>
                      <a:endParaRPr b="1" sz="24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1"/>
                          </a:solidFill>
                        </a:rPr>
                        <a:t>Comment</a:t>
                      </a:r>
                      <a:endParaRPr b="1" sz="24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72175">
                <a:tc>
                  <a:txBody>
                    <a:bodyPr/>
                    <a:lstStyle/>
                    <a:p>
                      <a:pPr indent="0" lvl="0" marL="0" marR="0" rtl="0" algn="just">
                        <a:lnSpc>
                          <a:spcPct val="100000"/>
                        </a:lnSpc>
                        <a:spcBef>
                          <a:spcPts val="0"/>
                        </a:spcBef>
                        <a:spcAft>
                          <a:spcPts val="0"/>
                        </a:spcAft>
                        <a:buNone/>
                      </a:pPr>
                      <a:r>
                        <a:rPr lang="en-GB" sz="2000"/>
                        <a:t>Scarcity and disperse nature of data .</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rtl="0" algn="l">
                        <a:spcBef>
                          <a:spcPts val="0"/>
                        </a:spcBef>
                        <a:spcAft>
                          <a:spcPts val="0"/>
                        </a:spcAft>
                        <a:buClr>
                          <a:schemeClr val="dk1"/>
                        </a:buClr>
                        <a:buSzPts val="1100"/>
                        <a:buFont typeface="Arial"/>
                        <a:buNone/>
                      </a:pPr>
                      <a:r>
                        <a:rPr lang="en-GB" sz="2000"/>
                        <a:t>a necessity to centralize data and to encourage publication </a:t>
                      </a:r>
                      <a:endParaRPr sz="2000"/>
                    </a:p>
                    <a:p>
                      <a:pPr indent="0" lvl="0" marL="0" marR="0" rtl="0" algn="l">
                        <a:lnSpc>
                          <a:spcPct val="100000"/>
                        </a:lnSpc>
                        <a:spcBef>
                          <a:spcPts val="0"/>
                        </a:spcBef>
                        <a:spcAft>
                          <a:spcPts val="0"/>
                        </a:spcAft>
                        <a:buNone/>
                      </a:pPr>
                      <a:r>
                        <a:t/>
                      </a:r>
                      <a:endParaRPr sz="20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a:txBody>
                    <a:bodyPr/>
                    <a:lstStyle/>
                    <a:p>
                      <a:pPr indent="0" lvl="0" marL="0" marR="0" rtl="0" algn="l">
                        <a:lnSpc>
                          <a:spcPct val="100000"/>
                        </a:lnSpc>
                        <a:spcBef>
                          <a:spcPts val="0"/>
                        </a:spcBef>
                        <a:spcAft>
                          <a:spcPts val="0"/>
                        </a:spcAft>
                        <a:buNone/>
                      </a:pPr>
                      <a:r>
                        <a:rPr lang="en-GB" sz="2000"/>
                        <a:t>Establish a national database </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11225">
                <a:tc>
                  <a:txBody>
                    <a:bodyPr/>
                    <a:lstStyle/>
                    <a:p>
                      <a:pPr indent="0" lvl="0" marL="0" rtl="0" algn="l">
                        <a:lnSpc>
                          <a:spcPct val="90000"/>
                        </a:lnSpc>
                        <a:spcBef>
                          <a:spcPts val="0"/>
                        </a:spcBef>
                        <a:spcAft>
                          <a:spcPts val="0"/>
                        </a:spcAft>
                        <a:buSzPts val="1100"/>
                        <a:buNone/>
                      </a:pPr>
                      <a:r>
                        <a:rPr lang="en-GB" sz="2000"/>
                        <a:t>Data very compact with quiet little information and also varying units </a:t>
                      </a:r>
                      <a:endParaRPr sz="2000"/>
                    </a:p>
                    <a:p>
                      <a:pPr indent="0" lvl="0" marL="0" marR="0" rtl="0" algn="l">
                        <a:lnSpc>
                          <a:spcPct val="90000"/>
                        </a:lnSpc>
                        <a:spcBef>
                          <a:spcPts val="0"/>
                        </a:spcBef>
                        <a:spcAft>
                          <a:spcPts val="0"/>
                        </a:spcAft>
                        <a:buSzPts val="1100"/>
                        <a:buNone/>
                      </a:pPr>
                      <a:r>
                        <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rtl="0" algn="l">
                        <a:spcBef>
                          <a:spcPts val="0"/>
                        </a:spcBef>
                        <a:spcAft>
                          <a:spcPts val="0"/>
                        </a:spcAft>
                        <a:buClr>
                          <a:schemeClr val="dk1"/>
                        </a:buClr>
                        <a:buSzPts val="1100"/>
                        <a:buFont typeface="Arial"/>
                        <a:buNone/>
                      </a:pPr>
                      <a:r>
                        <a:rPr lang="en-GB" sz="1900"/>
                        <a:t>A need for a harmonised experimental protocol </a:t>
                      </a:r>
                      <a:endParaRPr sz="19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a:txBody>
                    <a:bodyPr/>
                    <a:lstStyle/>
                    <a:p>
                      <a:pPr indent="0" lvl="0" marL="0" marR="0" rtl="0" algn="l">
                        <a:lnSpc>
                          <a:spcPct val="100000"/>
                        </a:lnSpc>
                        <a:spcBef>
                          <a:spcPts val="0"/>
                        </a:spcBef>
                        <a:spcAft>
                          <a:spcPts val="0"/>
                        </a:spcAft>
                        <a:buNone/>
                      </a:pPr>
                      <a:r>
                        <a:rPr lang="en-GB" sz="2000"/>
                        <a:t>Support </a:t>
                      </a:r>
                      <a:r>
                        <a:rPr lang="en-GB" sz="2000"/>
                        <a:t>research</a:t>
                      </a:r>
                      <a:r>
                        <a:rPr lang="en-GB" sz="2000"/>
                        <a:t> </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523500">
                <a:tc>
                  <a:txBody>
                    <a:bodyPr/>
                    <a:lstStyle/>
                    <a:p>
                      <a:pPr indent="0" lvl="0" marL="0" marR="0" rtl="0" algn="l">
                        <a:lnSpc>
                          <a:spcPct val="90000"/>
                        </a:lnSpc>
                        <a:spcBef>
                          <a:spcPts val="0"/>
                        </a:spcBef>
                        <a:spcAft>
                          <a:spcPts val="0"/>
                        </a:spcAft>
                        <a:buNone/>
                      </a:pPr>
                      <a:r>
                        <a:rPr lang="en-GB" sz="2000"/>
                        <a:t>Data not available in all agro ecological zones</a:t>
                      </a:r>
                      <a:endParaRPr sz="14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None/>
                      </a:pPr>
                      <a:r>
                        <a:rPr lang="en-GB" sz="1900"/>
                        <a:t>Encourage</a:t>
                      </a:r>
                      <a:r>
                        <a:rPr lang="en-GB" sz="1900"/>
                        <a:t> research in the secto</a:t>
                      </a:r>
                      <a:r>
                        <a:rPr lang="en-GB"/>
                        <a:t>r </a:t>
                      </a:r>
                      <a:endParaRPr sz="14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a:txBody>
                    <a:bodyPr/>
                    <a:lstStyle/>
                    <a:p>
                      <a:pPr indent="0" lvl="0" marL="0" marR="0" rtl="0" algn="l">
                        <a:lnSpc>
                          <a:spcPct val="100000"/>
                        </a:lnSpc>
                        <a:spcBef>
                          <a:spcPts val="0"/>
                        </a:spcBef>
                        <a:spcAft>
                          <a:spcPts val="0"/>
                        </a:spcAft>
                        <a:buNone/>
                      </a:pPr>
                      <a:r>
                        <a:rPr lang="en-GB" sz="1600"/>
                        <a:t>Assist in </a:t>
                      </a:r>
                      <a:r>
                        <a:rPr lang="en-GB" sz="1600"/>
                        <a:t>Capacity building </a:t>
                      </a:r>
                      <a:endParaRPr sz="16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310f76b40cc_7_5"/>
          <p:cNvSpPr txBox="1"/>
          <p:nvPr>
            <p:ph idx="1" type="subTitle"/>
          </p:nvPr>
        </p:nvSpPr>
        <p:spPr>
          <a:xfrm>
            <a:off x="584200" y="312750"/>
            <a:ext cx="11403000" cy="462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600"/>
              <a:buNone/>
            </a:pPr>
            <a:r>
              <a:rPr b="1" lang="en-GB" sz="3600"/>
              <a:t>L</a:t>
            </a:r>
            <a:r>
              <a:rPr b="1" lang="en-GB" sz="3600">
                <a:latin typeface="Arial"/>
                <a:ea typeface="Arial"/>
                <a:cs typeface="Arial"/>
                <a:sym typeface="Arial"/>
              </a:rPr>
              <a:t>ivestock feed data</a:t>
            </a:r>
            <a:r>
              <a:rPr b="1" lang="en-GB" sz="3600"/>
              <a:t> - C</a:t>
            </a:r>
            <a:r>
              <a:rPr b="1" lang="en-GB" sz="3600">
                <a:latin typeface="Arial"/>
                <a:ea typeface="Arial"/>
                <a:cs typeface="Arial"/>
                <a:sym typeface="Arial"/>
              </a:rPr>
              <a:t>hallenges </a:t>
            </a:r>
            <a:r>
              <a:rPr b="1" lang="en-GB" sz="3600">
                <a:solidFill>
                  <a:srgbClr val="FF0000"/>
                </a:solidFill>
                <a:latin typeface="Arial"/>
                <a:ea typeface="Arial"/>
                <a:cs typeface="Arial"/>
                <a:sym typeface="Arial"/>
              </a:rPr>
              <a:t>(</a:t>
            </a:r>
            <a:r>
              <a:rPr b="1" lang="en-GB" sz="3600">
                <a:solidFill>
                  <a:srgbClr val="FF0000"/>
                </a:solidFill>
              </a:rPr>
              <a:t>Zimbabwe</a:t>
            </a:r>
            <a:r>
              <a:rPr b="1" lang="en-GB" sz="3600">
                <a:solidFill>
                  <a:srgbClr val="FF0000"/>
                </a:solidFill>
                <a:latin typeface="Arial"/>
                <a:ea typeface="Arial"/>
                <a:cs typeface="Arial"/>
                <a:sym typeface="Arial"/>
              </a:rPr>
              <a:t>)</a:t>
            </a:r>
            <a:endParaRPr>
              <a:solidFill>
                <a:srgbClr val="FF0000"/>
              </a:solidFill>
            </a:endParaRPr>
          </a:p>
        </p:txBody>
      </p:sp>
      <p:graphicFrame>
        <p:nvGraphicFramePr>
          <p:cNvPr id="157" name="Google Shape;157;g310f76b40cc_7_5"/>
          <p:cNvGraphicFramePr/>
          <p:nvPr/>
        </p:nvGraphicFramePr>
        <p:xfrm>
          <a:off x="589650" y="1167315"/>
          <a:ext cx="3000000" cy="3000000"/>
        </p:xfrm>
        <a:graphic>
          <a:graphicData uri="http://schemas.openxmlformats.org/drawingml/2006/table">
            <a:tbl>
              <a:tblPr bandRow="1" firstRow="1">
                <a:noFill/>
                <a:tableStyleId>{8CF3A4DB-BEBC-4F60-9381-2ED564D79E56}</a:tableStyleId>
              </a:tblPr>
              <a:tblGrid>
                <a:gridCol w="5580850"/>
                <a:gridCol w="1788775"/>
                <a:gridCol w="3643075"/>
              </a:tblGrid>
              <a:tr h="854300">
                <a:tc>
                  <a:txBody>
                    <a:bodyPr/>
                    <a:lstStyle/>
                    <a:p>
                      <a:pPr indent="0" lvl="0" marL="0" marR="0" rtl="0" algn="l">
                        <a:lnSpc>
                          <a:spcPct val="100000"/>
                        </a:lnSpc>
                        <a:spcBef>
                          <a:spcPts val="0"/>
                        </a:spcBef>
                        <a:spcAft>
                          <a:spcPts val="0"/>
                        </a:spcAft>
                        <a:buNone/>
                      </a:pPr>
                      <a:r>
                        <a:rPr lang="en-GB" sz="2800" u="none" cap="none" strike="noStrike"/>
                        <a:t>Challenge/Constraint</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tcPr>
                </a:tc>
                <a:tc gridSpan="2">
                  <a:txBody>
                    <a:bodyPr/>
                    <a:lstStyle/>
                    <a:p>
                      <a:pPr indent="0" lvl="0" marL="0" rtl="0" algn="l">
                        <a:spcBef>
                          <a:spcPts val="0"/>
                        </a:spcBef>
                        <a:spcAft>
                          <a:spcPts val="0"/>
                        </a:spcAft>
                        <a:buNone/>
                      </a:pPr>
                      <a:r>
                        <a:rPr b="1" lang="en-GB" sz="2800"/>
                        <a:t>Country Comment</a:t>
                      </a:r>
                      <a:endParaRPr b="1"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r h="605275">
                <a:tc>
                  <a:txBody>
                    <a:bodyPr/>
                    <a:lstStyle/>
                    <a:p>
                      <a:pPr indent="0" lvl="0" marL="0" marR="0" rtl="0" algn="l">
                        <a:lnSpc>
                          <a:spcPct val="115000"/>
                        </a:lnSpc>
                        <a:spcBef>
                          <a:spcPts val="1200"/>
                        </a:spcBef>
                        <a:spcAft>
                          <a:spcPts val="1200"/>
                        </a:spcAft>
                        <a:buNone/>
                      </a:pPr>
                      <a:r>
                        <a:rPr lang="en-GB" sz="1800">
                          <a:solidFill>
                            <a:srgbClr val="000000"/>
                          </a:solidFill>
                        </a:rPr>
                        <a:t>Feed and fodder data is not disaggregated by season, agroecological region, or administrative unit</a:t>
                      </a:r>
                      <a:endParaRPr sz="1800" u="none" cap="none" strike="noStrike">
                        <a:solidFill>
                          <a:srgbClr val="000000"/>
                        </a:solidFill>
                      </a:endParaRPr>
                    </a:p>
                  </a:txBody>
                  <a:tcPr marT="91425" marB="91425" marR="91425" marL="91425"/>
                </a:tc>
                <a:tc gridSpan="2">
                  <a:txBody>
                    <a:bodyPr/>
                    <a:lstStyle/>
                    <a:p>
                      <a:pPr indent="0" lvl="0" marL="0" marR="0" rtl="0" algn="l">
                        <a:lnSpc>
                          <a:spcPct val="100000"/>
                        </a:lnSpc>
                        <a:spcBef>
                          <a:spcPts val="0"/>
                        </a:spcBef>
                        <a:spcAft>
                          <a:spcPts val="0"/>
                        </a:spcAft>
                        <a:buNone/>
                      </a:pPr>
                      <a:r>
                        <a:rPr lang="en-GB" sz="1800"/>
                        <a:t>Zimbabwe is collecting data at national level and this is not </a:t>
                      </a:r>
                      <a:r>
                        <a:rPr lang="en-GB" sz="1800"/>
                        <a:t>disaggregated</a:t>
                      </a:r>
                      <a:endParaRPr sz="1800" u="none" cap="none" strike="noStrike">
                        <a:solidFill>
                          <a:schemeClr val="dk1"/>
                        </a:solidFill>
                      </a:endParaRPr>
                    </a:p>
                  </a:txBody>
                  <a:tcPr marT="45725" marB="45725" marR="91450" marL="91450">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r h="1523500">
                <a:tc>
                  <a:txBody>
                    <a:bodyPr/>
                    <a:lstStyle/>
                    <a:p>
                      <a:pPr indent="0" lvl="0" marL="0" marR="0" rtl="0" algn="l">
                        <a:lnSpc>
                          <a:spcPct val="115000"/>
                        </a:lnSpc>
                        <a:spcBef>
                          <a:spcPts val="1200"/>
                        </a:spcBef>
                        <a:spcAft>
                          <a:spcPts val="1200"/>
                        </a:spcAft>
                        <a:buNone/>
                      </a:pPr>
                      <a:r>
                        <a:rPr lang="en-GB" sz="1800">
                          <a:solidFill>
                            <a:srgbClr val="000000"/>
                          </a:solidFill>
                        </a:rPr>
                        <a:t>No national repository for livestock, feeds and livestock parameters hence data is not accessible hence relying on published academic papers which require subscriptions to access and some of these papers they use administrative units which are not aligned to the the units that we may require</a:t>
                      </a:r>
                      <a:endParaRPr sz="1800" u="none" cap="none" strike="noStrike">
                        <a:solidFill>
                          <a:srgbClr val="000000"/>
                        </a:solidFill>
                      </a:endParaRPr>
                    </a:p>
                  </a:txBody>
                  <a:tcPr marT="91425" marB="91425" marR="91425" marL="91425"/>
                </a:tc>
                <a:tc gridSpan="2">
                  <a:txBody>
                    <a:bodyPr/>
                    <a:lstStyle/>
                    <a:p>
                      <a:pPr indent="0" lvl="0" marL="0" marR="0" rtl="0" algn="l">
                        <a:lnSpc>
                          <a:spcPct val="100000"/>
                        </a:lnSpc>
                        <a:spcBef>
                          <a:spcPts val="0"/>
                        </a:spcBef>
                        <a:spcAft>
                          <a:spcPts val="0"/>
                        </a:spcAft>
                        <a:buNone/>
                      </a:pPr>
                      <a:r>
                        <a:rPr lang="en-GB" sz="1800"/>
                        <a:t>Data is scattered and is not </a:t>
                      </a:r>
                      <a:r>
                        <a:rPr lang="en-GB" sz="1800"/>
                        <a:t>centralised</a:t>
                      </a:r>
                      <a:r>
                        <a:rPr lang="en-GB" sz="1800"/>
                        <a:t> </a:t>
                      </a:r>
                      <a:endParaRPr sz="1800" u="none" cap="none" strike="noStrike">
                        <a:solidFill>
                          <a:schemeClr val="dk1"/>
                        </a:solidFill>
                      </a:endParaRPr>
                    </a:p>
                  </a:txBody>
                  <a:tcPr marT="45725" marB="45725" marR="91450" marL="91450">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r h="777450">
                <a:tc>
                  <a:txBody>
                    <a:bodyPr/>
                    <a:lstStyle/>
                    <a:p>
                      <a:pPr indent="0" lvl="0" marL="0" marR="0" rtl="0" algn="l">
                        <a:lnSpc>
                          <a:spcPct val="115000"/>
                        </a:lnSpc>
                        <a:spcBef>
                          <a:spcPts val="1200"/>
                        </a:spcBef>
                        <a:spcAft>
                          <a:spcPts val="1200"/>
                        </a:spcAft>
                        <a:buNone/>
                      </a:pPr>
                      <a:r>
                        <a:rPr lang="en-GB" sz="1800">
                          <a:solidFill>
                            <a:srgbClr val="000000"/>
                          </a:solidFill>
                        </a:rPr>
                        <a:t>Utilisation of different feedstuffs and  breeds across the country with very different ME requirements.</a:t>
                      </a:r>
                      <a:endParaRPr sz="1800" u="none" cap="none" strike="noStrike">
                        <a:solidFill>
                          <a:srgbClr val="000000"/>
                        </a:solidFill>
                      </a:endParaRPr>
                    </a:p>
                  </a:txBody>
                  <a:tcPr marT="91425" marB="91425" marR="91425" marL="91425"/>
                </a:tc>
                <a:tc gridSpan="2">
                  <a:txBody>
                    <a:bodyPr/>
                    <a:lstStyle/>
                    <a:p>
                      <a:pPr indent="0" lvl="0" marL="0" marR="0" rtl="0" algn="l">
                        <a:lnSpc>
                          <a:spcPct val="100000"/>
                        </a:lnSpc>
                        <a:spcBef>
                          <a:spcPts val="0"/>
                        </a:spcBef>
                        <a:spcAft>
                          <a:spcPts val="0"/>
                        </a:spcAft>
                        <a:buNone/>
                      </a:pPr>
                      <a:r>
                        <a:rPr lang="en-GB" sz="1800"/>
                        <a:t>There is no one responsible for </a:t>
                      </a:r>
                      <a:r>
                        <a:rPr lang="en-GB" sz="1800"/>
                        <a:t>compiling</a:t>
                      </a:r>
                      <a:r>
                        <a:rPr lang="en-GB" sz="1800"/>
                        <a:t> the data and set research priorities.</a:t>
                      </a:r>
                      <a:endParaRPr sz="1800" u="none" cap="none" strike="noStrike">
                        <a:solidFill>
                          <a:schemeClr val="dk1"/>
                        </a:solidFill>
                      </a:endParaRPr>
                    </a:p>
                  </a:txBody>
                  <a:tcPr marT="45725" marB="45725" marR="91450" marL="91450">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r h="677025">
                <a:tc>
                  <a:txBody>
                    <a:bodyPr/>
                    <a:lstStyle/>
                    <a:p>
                      <a:pPr indent="0" lvl="0" marL="0" rtl="0" algn="l">
                        <a:lnSpc>
                          <a:spcPct val="115000"/>
                        </a:lnSpc>
                        <a:spcBef>
                          <a:spcPts val="1200"/>
                        </a:spcBef>
                        <a:spcAft>
                          <a:spcPts val="1200"/>
                        </a:spcAft>
                        <a:buNone/>
                      </a:pPr>
                      <a:r>
                        <a:rPr lang="en-GB" sz="1800">
                          <a:solidFill>
                            <a:srgbClr val="000000"/>
                          </a:solidFill>
                        </a:rPr>
                        <a:t>Most parameters need census or farms where records are kept which is not a tradition in communal areas</a:t>
                      </a:r>
                      <a:endParaRPr sz="1800">
                        <a:solidFill>
                          <a:srgbClr val="000000"/>
                        </a:solidFill>
                      </a:endParaRPr>
                    </a:p>
                  </a:txBody>
                  <a:tcPr marT="91425" marB="91425" marR="91425" marL="91425"/>
                </a:tc>
                <a:tc gridSpan="2">
                  <a:txBody>
                    <a:bodyPr/>
                    <a:lstStyle/>
                    <a:p>
                      <a:pPr indent="0" lvl="0" marL="0" marR="0" rtl="0" algn="l">
                        <a:lnSpc>
                          <a:spcPct val="100000"/>
                        </a:lnSpc>
                        <a:spcBef>
                          <a:spcPts val="0"/>
                        </a:spcBef>
                        <a:spcAft>
                          <a:spcPts val="0"/>
                        </a:spcAft>
                        <a:buNone/>
                      </a:pPr>
                      <a:r>
                        <a:rPr lang="en-GB" sz="1800"/>
                        <a:t>Data is collected weekly but not being properly used.</a:t>
                      </a:r>
                      <a:endParaRPr sz="1800" u="none" cap="none" strike="noStrike">
                        <a:solidFill>
                          <a:schemeClr val="dk1"/>
                        </a:solidFill>
                      </a:endParaRPr>
                    </a:p>
                  </a:txBody>
                  <a:tcPr marT="45725" marB="45725" marR="91450" marL="91450">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310f76b40cc_7_10"/>
          <p:cNvSpPr txBox="1"/>
          <p:nvPr>
            <p:ph idx="1" type="subTitle"/>
          </p:nvPr>
        </p:nvSpPr>
        <p:spPr>
          <a:xfrm>
            <a:off x="584200" y="312750"/>
            <a:ext cx="11631300" cy="462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600"/>
              <a:buNone/>
            </a:pPr>
            <a:r>
              <a:rPr b="1" lang="en-GB"/>
              <a:t>L</a:t>
            </a:r>
            <a:r>
              <a:rPr b="1" lang="en-GB">
                <a:latin typeface="Arial"/>
                <a:ea typeface="Arial"/>
                <a:cs typeface="Arial"/>
                <a:sym typeface="Arial"/>
              </a:rPr>
              <a:t>ivestock feed data</a:t>
            </a:r>
            <a:r>
              <a:rPr b="1" lang="en-GB"/>
              <a:t> - Proposals/</a:t>
            </a:r>
            <a:r>
              <a:rPr b="1" lang="en-GB">
                <a:latin typeface="Arial"/>
                <a:ea typeface="Arial"/>
                <a:cs typeface="Arial"/>
                <a:sym typeface="Arial"/>
              </a:rPr>
              <a:t>solutions </a:t>
            </a:r>
            <a:r>
              <a:rPr b="1" lang="en-GB">
                <a:solidFill>
                  <a:srgbClr val="FF0000"/>
                </a:solidFill>
                <a:latin typeface="Arial"/>
                <a:ea typeface="Arial"/>
                <a:cs typeface="Arial"/>
                <a:sym typeface="Arial"/>
              </a:rPr>
              <a:t>(</a:t>
            </a:r>
            <a:r>
              <a:rPr b="1" lang="en-GB">
                <a:solidFill>
                  <a:srgbClr val="FF0000"/>
                </a:solidFill>
              </a:rPr>
              <a:t>Zimbabwe</a:t>
            </a:r>
            <a:r>
              <a:rPr b="1" lang="en-GB">
                <a:solidFill>
                  <a:srgbClr val="FF0000"/>
                </a:solidFill>
                <a:latin typeface="Arial"/>
                <a:ea typeface="Arial"/>
                <a:cs typeface="Arial"/>
                <a:sym typeface="Arial"/>
              </a:rPr>
              <a:t>)</a:t>
            </a:r>
            <a:endParaRPr>
              <a:solidFill>
                <a:srgbClr val="FF0000"/>
              </a:solidFill>
            </a:endParaRPr>
          </a:p>
          <a:p>
            <a:pPr indent="0" lvl="0" marL="0" rtl="0" algn="l">
              <a:lnSpc>
                <a:spcPct val="90000"/>
              </a:lnSpc>
              <a:spcBef>
                <a:spcPts val="0"/>
              </a:spcBef>
              <a:spcAft>
                <a:spcPts val="0"/>
              </a:spcAft>
              <a:buClr>
                <a:schemeClr val="dk1"/>
              </a:buClr>
              <a:buSzPts val="3600"/>
              <a:buNone/>
            </a:pPr>
            <a:r>
              <a:t/>
            </a:r>
            <a:endParaRPr/>
          </a:p>
        </p:txBody>
      </p:sp>
      <p:graphicFrame>
        <p:nvGraphicFramePr>
          <p:cNvPr id="163" name="Google Shape;163;g310f76b40cc_7_10"/>
          <p:cNvGraphicFramePr/>
          <p:nvPr/>
        </p:nvGraphicFramePr>
        <p:xfrm>
          <a:off x="584200" y="1181665"/>
          <a:ext cx="3000000" cy="3000000"/>
        </p:xfrm>
        <a:graphic>
          <a:graphicData uri="http://schemas.openxmlformats.org/drawingml/2006/table">
            <a:tbl>
              <a:tblPr bandRow="1" firstRow="1">
                <a:noFill/>
                <a:tableStyleId>{8CF3A4DB-BEBC-4F60-9381-2ED564D79E56}</a:tableStyleId>
              </a:tblPr>
              <a:tblGrid>
                <a:gridCol w="3509650"/>
                <a:gridCol w="925575"/>
                <a:gridCol w="1818900"/>
                <a:gridCol w="2566100"/>
                <a:gridCol w="2192500"/>
              </a:tblGrid>
              <a:tr h="854300">
                <a:tc>
                  <a:txBody>
                    <a:bodyPr/>
                    <a:lstStyle/>
                    <a:p>
                      <a:pPr indent="0" lvl="0" marL="0" marR="0" rtl="0" algn="l">
                        <a:lnSpc>
                          <a:spcPct val="100000"/>
                        </a:lnSpc>
                        <a:spcBef>
                          <a:spcPts val="0"/>
                        </a:spcBef>
                        <a:spcAft>
                          <a:spcPts val="0"/>
                        </a:spcAft>
                        <a:buNone/>
                      </a:pPr>
                      <a:r>
                        <a:rPr lang="en-GB" sz="2400" u="none" cap="none" strike="noStrike">
                          <a:solidFill>
                            <a:schemeClr val="dk1"/>
                          </a:solidFill>
                        </a:rPr>
                        <a:t>Challenge/Constraint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tcPr>
                </a:tc>
                <a:tc gridSpan="2">
                  <a:txBody>
                    <a:bodyPr/>
                    <a:lstStyle/>
                    <a:p>
                      <a:pPr indent="0" lvl="0" marL="0" rtl="0" algn="l">
                        <a:spcBef>
                          <a:spcPts val="0"/>
                        </a:spcBef>
                        <a:spcAft>
                          <a:spcPts val="0"/>
                        </a:spcAft>
                        <a:buNone/>
                      </a:pPr>
                      <a:r>
                        <a:rPr b="1" lang="en-GB" sz="2400">
                          <a:solidFill>
                            <a:schemeClr val="dk1"/>
                          </a:solidFill>
                        </a:rPr>
                        <a:t>Country proposal</a:t>
                      </a:r>
                      <a:endParaRPr b="1">
                        <a:solidFill>
                          <a:schemeClr val="lt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a:txBody>
                    <a:bodyPr/>
                    <a:lstStyle/>
                    <a:p>
                      <a:pPr indent="0" lvl="0" marL="0" rtl="0" algn="l">
                        <a:spcBef>
                          <a:spcPts val="0"/>
                        </a:spcBef>
                        <a:spcAft>
                          <a:spcPts val="0"/>
                        </a:spcAft>
                        <a:buNone/>
                      </a:pPr>
                      <a:r>
                        <a:rPr lang="en-GB" sz="2400">
                          <a:solidFill>
                            <a:schemeClr val="dk1"/>
                          </a:solidFill>
                        </a:rPr>
                        <a:t>IBAR Secretariat</a:t>
                      </a:r>
                      <a:endParaRPr b="1" sz="24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1"/>
                          </a:solidFill>
                        </a:rPr>
                        <a:t>Comment</a:t>
                      </a:r>
                      <a:endParaRPr b="1" sz="24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72175">
                <a:tc>
                  <a:txBody>
                    <a:bodyPr/>
                    <a:lstStyle/>
                    <a:p>
                      <a:pPr indent="0" lvl="0" marL="0" marR="0" rtl="0" algn="l">
                        <a:lnSpc>
                          <a:spcPct val="115000"/>
                        </a:lnSpc>
                        <a:spcBef>
                          <a:spcPts val="1200"/>
                        </a:spcBef>
                        <a:spcAft>
                          <a:spcPts val="1200"/>
                        </a:spcAft>
                        <a:buNone/>
                      </a:pPr>
                      <a:r>
                        <a:rPr lang="en-GB">
                          <a:solidFill>
                            <a:srgbClr val="000000"/>
                          </a:solidFill>
                        </a:rPr>
                        <a:t>Feed and fodder data is not disaggregated by season, agroecological region, or administrative unit</a:t>
                      </a:r>
                      <a:endParaRPr sz="1400" u="none" cap="none" strike="noStrike">
                        <a:solidFill>
                          <a:srgbClr val="000000"/>
                        </a:solidFill>
                      </a:endParaRPr>
                    </a:p>
                  </a:txBody>
                  <a:tcPr marT="91425" marB="91425" marR="91425" marL="91425"/>
                </a:tc>
                <a:tc gridSpan="2" rowSpan="3">
                  <a:txBody>
                    <a:bodyPr/>
                    <a:lstStyle/>
                    <a:p>
                      <a:pPr indent="0" lvl="0" marL="0" rtl="0" algn="l">
                        <a:spcBef>
                          <a:spcPts val="0"/>
                        </a:spcBef>
                        <a:spcAft>
                          <a:spcPts val="0"/>
                        </a:spcAft>
                        <a:buNone/>
                      </a:pPr>
                      <a:r>
                        <a:rPr lang="en-GB">
                          <a:solidFill>
                            <a:srgbClr val="000000"/>
                          </a:solidFill>
                        </a:rPr>
                        <a:t>The ministry should create a unit for feed and fodder to spearhead data collection according to seasons, agroecological regions and administrative units</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GB">
                          <a:solidFill>
                            <a:srgbClr val="000000"/>
                          </a:solidFill>
                        </a:rPr>
                        <a:t>Centralised feed and fodder data management ecosystem accessible to </a:t>
                      </a:r>
                      <a:r>
                        <a:rPr lang="en-GB">
                          <a:solidFill>
                            <a:srgbClr val="000000"/>
                          </a:solidFill>
                        </a:rPr>
                        <a:t>all</a:t>
                      </a:r>
                      <a:r>
                        <a:rPr lang="en-GB">
                          <a:solidFill>
                            <a:srgbClr val="000000"/>
                          </a:solidFill>
                        </a:rPr>
                        <a:t> actors in the value chain</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txBody>
                  <a:tcPr marT="45725" marB="45725" marR="91450" marL="91450">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rowSpan="3" hMerge="1"/>
                <a:tc rowSpan="3">
                  <a:txBody>
                    <a:bodyPr/>
                    <a:lstStyle/>
                    <a:p>
                      <a:pPr indent="0" lvl="0" marL="0" marR="0" rtl="0" algn="l">
                        <a:lnSpc>
                          <a:spcPct val="100000"/>
                        </a:lnSpc>
                        <a:spcBef>
                          <a:spcPts val="0"/>
                        </a:spcBef>
                        <a:spcAft>
                          <a:spcPts val="0"/>
                        </a:spcAft>
                        <a:buNone/>
                      </a:pPr>
                      <a:r>
                        <a:rPr lang="en-GB"/>
                        <a:t>Facilitation of the process of setting of an administrative unit within the Ministry and finance</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GB"/>
                        <a:t>Need ILRI team to support with operationalising the model</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GB"/>
                        <a:t>Support to setup the feed and fodder data management </a:t>
                      </a:r>
                      <a:r>
                        <a:rPr lang="en-GB"/>
                        <a:t>ecosystem</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GB"/>
                        <a:t>Capacity building on method of establishing a feed inventory and balance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11225">
                <a:tc>
                  <a:txBody>
                    <a:bodyPr/>
                    <a:lstStyle/>
                    <a:p>
                      <a:pPr indent="0" lvl="0" marL="0" marR="0" rtl="0" algn="l">
                        <a:lnSpc>
                          <a:spcPct val="115000"/>
                        </a:lnSpc>
                        <a:spcBef>
                          <a:spcPts val="1200"/>
                        </a:spcBef>
                        <a:spcAft>
                          <a:spcPts val="1200"/>
                        </a:spcAft>
                        <a:buNone/>
                      </a:pPr>
                      <a:r>
                        <a:rPr lang="en-GB">
                          <a:solidFill>
                            <a:srgbClr val="000000"/>
                          </a:solidFill>
                        </a:rPr>
                        <a:t>No national repository for livestock, feeds and livestock parameters hence data is not accessible hence relying on published academic papers which require subscriptions to access and some of these papers they use administrative units which are not aligned to the the units that we may require</a:t>
                      </a:r>
                      <a:endParaRPr sz="1400" u="none" cap="none" strike="noStrike">
                        <a:solidFill>
                          <a:srgbClr val="000000"/>
                        </a:solidFill>
                      </a:endParaRPr>
                    </a:p>
                  </a:txBody>
                  <a:tcPr marT="91425" marB="91425" marR="91425" marL="91425"/>
                </a:tc>
                <a:tc gridSpan="2" vMerge="1"/>
                <a:tc hMerge="1" vMerge="1"/>
                <a:tc vMerge="1"/>
                <a:tc>
                  <a:txBody>
                    <a:bodyPr/>
                    <a:lstStyle/>
                    <a:p>
                      <a:pPr indent="0" lvl="0" marL="0" marR="0" rtl="0" algn="l">
                        <a:lnSpc>
                          <a:spcPct val="100000"/>
                        </a:lnSpc>
                        <a:spcBef>
                          <a:spcPts val="0"/>
                        </a:spcBef>
                        <a:spcAft>
                          <a:spcPts val="0"/>
                        </a:spcAft>
                        <a:buNone/>
                      </a:pPr>
                      <a:r>
                        <a:t/>
                      </a:r>
                      <a:endParaRPr sz="14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63100">
                <a:tc>
                  <a:txBody>
                    <a:bodyPr/>
                    <a:lstStyle/>
                    <a:p>
                      <a:pPr indent="0" lvl="0" marL="0" marR="0" rtl="0" algn="l">
                        <a:lnSpc>
                          <a:spcPct val="115000"/>
                        </a:lnSpc>
                        <a:spcBef>
                          <a:spcPts val="1200"/>
                        </a:spcBef>
                        <a:spcAft>
                          <a:spcPts val="1200"/>
                        </a:spcAft>
                        <a:buNone/>
                      </a:pPr>
                      <a:r>
                        <a:rPr lang="en-GB">
                          <a:solidFill>
                            <a:srgbClr val="000000"/>
                          </a:solidFill>
                        </a:rPr>
                        <a:t>Utilisation of different feedstuffs across the country</a:t>
                      </a:r>
                      <a:endParaRPr sz="1400" u="none" cap="none" strike="noStrike">
                        <a:solidFill>
                          <a:srgbClr val="000000"/>
                        </a:solidFill>
                      </a:endParaRPr>
                    </a:p>
                  </a:txBody>
                  <a:tcPr marT="91425" marB="91425" marR="91425" marL="91425"/>
                </a:tc>
                <a:tc gridSpan="2" vMerge="1"/>
                <a:tc hMerge="1" vMerge="1"/>
                <a:tc vMerge="1"/>
                <a:tc>
                  <a:txBody>
                    <a:bodyPr/>
                    <a:lstStyle/>
                    <a:p>
                      <a:pPr indent="0" lvl="0" marL="0" marR="0" rtl="0" algn="l">
                        <a:lnSpc>
                          <a:spcPct val="100000"/>
                        </a:lnSpc>
                        <a:spcBef>
                          <a:spcPts val="0"/>
                        </a:spcBef>
                        <a:spcAft>
                          <a:spcPts val="0"/>
                        </a:spcAft>
                        <a:buNone/>
                      </a:pPr>
                      <a:r>
                        <a:t/>
                      </a:r>
                      <a:endParaRPr sz="14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310f76b40cc_3_15"/>
          <p:cNvSpPr txBox="1"/>
          <p:nvPr>
            <p:ph idx="1" type="subTitle"/>
          </p:nvPr>
        </p:nvSpPr>
        <p:spPr>
          <a:xfrm>
            <a:off x="584200" y="312750"/>
            <a:ext cx="11403000" cy="462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600"/>
              <a:buNone/>
            </a:pPr>
            <a:r>
              <a:rPr b="1" lang="en-GB" sz="3600"/>
              <a:t>L</a:t>
            </a:r>
            <a:r>
              <a:rPr b="1" lang="en-GB" sz="3600">
                <a:latin typeface="Arial"/>
                <a:ea typeface="Arial"/>
                <a:cs typeface="Arial"/>
                <a:sym typeface="Arial"/>
              </a:rPr>
              <a:t>ivestock feed data</a:t>
            </a:r>
            <a:r>
              <a:rPr b="1" lang="en-GB" sz="3600"/>
              <a:t> - Proposals/</a:t>
            </a:r>
            <a:r>
              <a:rPr b="1" lang="en-GB" sz="3600">
                <a:latin typeface="Arial"/>
                <a:ea typeface="Arial"/>
                <a:cs typeface="Arial"/>
                <a:sym typeface="Arial"/>
              </a:rPr>
              <a:t>solutions </a:t>
            </a:r>
            <a:r>
              <a:rPr b="1" lang="en-GB" sz="3600">
                <a:solidFill>
                  <a:srgbClr val="FF0000"/>
                </a:solidFill>
                <a:latin typeface="Arial"/>
                <a:ea typeface="Arial"/>
                <a:cs typeface="Arial"/>
                <a:sym typeface="Arial"/>
              </a:rPr>
              <a:t>(Nigeria)</a:t>
            </a:r>
            <a:endParaRPr>
              <a:solidFill>
                <a:srgbClr val="FF0000"/>
              </a:solidFill>
            </a:endParaRPr>
          </a:p>
          <a:p>
            <a:pPr indent="0" lvl="0" marL="0" rtl="0" algn="l">
              <a:lnSpc>
                <a:spcPct val="90000"/>
              </a:lnSpc>
              <a:spcBef>
                <a:spcPts val="0"/>
              </a:spcBef>
              <a:spcAft>
                <a:spcPts val="0"/>
              </a:spcAft>
              <a:buClr>
                <a:schemeClr val="dk1"/>
              </a:buClr>
              <a:buSzPts val="3600"/>
              <a:buNone/>
            </a:pPr>
            <a:r>
              <a:t/>
            </a:r>
            <a:endParaRPr/>
          </a:p>
        </p:txBody>
      </p:sp>
      <p:graphicFrame>
        <p:nvGraphicFramePr>
          <p:cNvPr id="91" name="Google Shape;91;g310f76b40cc_3_15"/>
          <p:cNvGraphicFramePr/>
          <p:nvPr/>
        </p:nvGraphicFramePr>
        <p:xfrm>
          <a:off x="584200" y="1181665"/>
          <a:ext cx="3000000" cy="3000000"/>
        </p:xfrm>
        <a:graphic>
          <a:graphicData uri="http://schemas.openxmlformats.org/drawingml/2006/table">
            <a:tbl>
              <a:tblPr bandRow="1" firstRow="1">
                <a:noFill/>
                <a:tableStyleId>{8CF3A4DB-BEBC-4F60-9381-2ED564D79E56}</a:tableStyleId>
              </a:tblPr>
              <a:tblGrid>
                <a:gridCol w="3634025"/>
                <a:gridCol w="958375"/>
                <a:gridCol w="1883350"/>
                <a:gridCol w="2657050"/>
                <a:gridCol w="2270200"/>
              </a:tblGrid>
              <a:tr h="854300">
                <a:tc>
                  <a:txBody>
                    <a:bodyPr/>
                    <a:lstStyle/>
                    <a:p>
                      <a:pPr indent="0" lvl="0" marL="0" marR="0" rtl="0" algn="l">
                        <a:lnSpc>
                          <a:spcPct val="100000"/>
                        </a:lnSpc>
                        <a:spcBef>
                          <a:spcPts val="0"/>
                        </a:spcBef>
                        <a:spcAft>
                          <a:spcPts val="0"/>
                        </a:spcAft>
                        <a:buNone/>
                      </a:pPr>
                      <a:r>
                        <a:rPr lang="en-GB" sz="2400" u="none" cap="none" strike="noStrike">
                          <a:solidFill>
                            <a:schemeClr val="dk1"/>
                          </a:solidFill>
                        </a:rPr>
                        <a:t>Challenge/Constraint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rtl="0" algn="l">
                        <a:spcBef>
                          <a:spcPts val="0"/>
                        </a:spcBef>
                        <a:spcAft>
                          <a:spcPts val="0"/>
                        </a:spcAft>
                        <a:buNone/>
                      </a:pPr>
                      <a:r>
                        <a:rPr b="1" lang="en-GB" sz="2400">
                          <a:solidFill>
                            <a:schemeClr val="dk1"/>
                          </a:solidFill>
                        </a:rPr>
                        <a:t>Country proposal</a:t>
                      </a:r>
                      <a:endParaRPr b="1">
                        <a:solidFill>
                          <a:schemeClr val="lt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a:txBody>
                    <a:bodyPr/>
                    <a:lstStyle/>
                    <a:p>
                      <a:pPr indent="0" lvl="0" marL="0" rtl="0" algn="l">
                        <a:spcBef>
                          <a:spcPts val="0"/>
                        </a:spcBef>
                        <a:spcAft>
                          <a:spcPts val="0"/>
                        </a:spcAft>
                        <a:buNone/>
                      </a:pPr>
                      <a:r>
                        <a:rPr lang="en-GB" sz="2400">
                          <a:solidFill>
                            <a:schemeClr val="dk1"/>
                          </a:solidFill>
                        </a:rPr>
                        <a:t>IBAR Secretariat</a:t>
                      </a:r>
                      <a:endParaRPr b="1" sz="24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1"/>
                          </a:solidFill>
                        </a:rPr>
                        <a:t>Comment</a:t>
                      </a:r>
                      <a:endParaRPr b="1" sz="24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72175">
                <a:tc>
                  <a:txBody>
                    <a:bodyPr/>
                    <a:lstStyle/>
                    <a:p>
                      <a:pPr indent="0" lvl="0" marL="0" marR="0" rtl="0" algn="just">
                        <a:lnSpc>
                          <a:spcPct val="100000"/>
                        </a:lnSpc>
                        <a:spcBef>
                          <a:spcPts val="0"/>
                        </a:spcBef>
                        <a:spcAft>
                          <a:spcPts val="0"/>
                        </a:spcAft>
                        <a:buNone/>
                      </a:pPr>
                      <a:r>
                        <a:rPr lang="en-GB" sz="1800"/>
                        <a:t>Data collection unsustainability :- Non-routine Data collection exercise at national level but there exist data collection by selected Administrative interests.</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marR="0" rtl="0" algn="just">
                        <a:lnSpc>
                          <a:spcPct val="100000"/>
                        </a:lnSpc>
                        <a:spcBef>
                          <a:spcPts val="0"/>
                        </a:spcBef>
                        <a:spcAft>
                          <a:spcPts val="0"/>
                        </a:spcAft>
                        <a:buNone/>
                      </a:pPr>
                      <a:r>
                        <a:rPr lang="en-GB" sz="1800"/>
                        <a:t>Creation</a:t>
                      </a:r>
                      <a:r>
                        <a:rPr lang="en-GB" sz="1800"/>
                        <a:t> of routine data collection pipeline supported by work-plan, action-plan, Implementation Strategies and Budget release.</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a:txBody>
                    <a:bodyPr/>
                    <a:lstStyle/>
                    <a:p>
                      <a:pPr indent="0" lvl="0" marL="0" marR="0" rtl="0" algn="just">
                        <a:lnSpc>
                          <a:spcPct val="100000"/>
                        </a:lnSpc>
                        <a:spcBef>
                          <a:spcPts val="0"/>
                        </a:spcBef>
                        <a:spcAft>
                          <a:spcPts val="0"/>
                        </a:spcAft>
                        <a:buNone/>
                      </a:pPr>
                      <a:r>
                        <a:rPr lang="en-GB" sz="1800"/>
                        <a:t>AU-IBAR should support with facilities and Logistics to collate and digitize </a:t>
                      </a:r>
                      <a:r>
                        <a:rPr lang="en-GB" sz="1800"/>
                        <a:t>existing </a:t>
                      </a:r>
                      <a:r>
                        <a:rPr lang="en-GB" sz="1800"/>
                        <a:t>physical data on feed and fodder, as well  as </a:t>
                      </a:r>
                      <a:r>
                        <a:rPr lang="en-GB" sz="1800"/>
                        <a:t>subsequent</a:t>
                      </a:r>
                      <a:r>
                        <a:rPr lang="en-GB" sz="1800"/>
                        <a:t> routine data collection exercise of same.</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GB" sz="1800"/>
                        <a:t>Prioritized in order 1</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11225">
                <a:tc>
                  <a:txBody>
                    <a:bodyPr/>
                    <a:lstStyle/>
                    <a:p>
                      <a:pPr indent="0" lvl="0" marL="0" marR="0" rtl="0" algn="just">
                        <a:lnSpc>
                          <a:spcPct val="100000"/>
                        </a:lnSpc>
                        <a:spcBef>
                          <a:spcPts val="0"/>
                        </a:spcBef>
                        <a:spcAft>
                          <a:spcPts val="0"/>
                        </a:spcAft>
                        <a:buNone/>
                      </a:pPr>
                      <a:r>
                        <a:rPr lang="en-GB" sz="1800"/>
                        <a:t>Collation of centralized data and data administration for Feed and Fodder within the concept of National Feed Balance (NFB) exist as an obstacle not comprehended by the decision maker counts as a priority</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marR="0" rtl="0" algn="just">
                        <a:lnSpc>
                          <a:spcPct val="100000"/>
                        </a:lnSpc>
                        <a:spcBef>
                          <a:spcPts val="0"/>
                        </a:spcBef>
                        <a:spcAft>
                          <a:spcPts val="0"/>
                        </a:spcAft>
                        <a:buNone/>
                      </a:pPr>
                      <a:r>
                        <a:rPr lang="en-GB"/>
                        <a:t>T</a:t>
                      </a:r>
                      <a:r>
                        <a:rPr lang="en-GB" sz="1800"/>
                        <a:t>here should be a centralized storage </a:t>
                      </a:r>
                      <a:r>
                        <a:rPr lang="en-GB" sz="1800"/>
                        <a:t>infrastructure  </a:t>
                      </a:r>
                      <a:r>
                        <a:rPr lang="en-GB" sz="1800"/>
                        <a:t>not only for Feed and Fodders systems but </a:t>
                      </a:r>
                      <a:r>
                        <a:rPr lang="en-GB" sz="1800"/>
                        <a:t>across</a:t>
                      </a:r>
                      <a:r>
                        <a:rPr lang="en-GB" sz="1800"/>
                        <a:t> the line MDAs for data security, </a:t>
                      </a:r>
                      <a:r>
                        <a:rPr lang="en-GB" sz="1800"/>
                        <a:t>integrity</a:t>
                      </a:r>
                      <a:r>
                        <a:rPr lang="en-GB" sz="1800"/>
                        <a:t>, authorized </a:t>
                      </a:r>
                      <a:r>
                        <a:rPr lang="en-GB" sz="1800"/>
                        <a:t>accessibility, and sectional archives for future references .</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a:txBody>
                    <a:bodyPr/>
                    <a:lstStyle/>
                    <a:p>
                      <a:pPr indent="0" lvl="0" marL="0" marR="0" rtl="0" algn="just">
                        <a:lnSpc>
                          <a:spcPct val="100000"/>
                        </a:lnSpc>
                        <a:spcBef>
                          <a:spcPts val="0"/>
                        </a:spcBef>
                        <a:spcAft>
                          <a:spcPts val="0"/>
                        </a:spcAft>
                        <a:buNone/>
                      </a:pPr>
                      <a:r>
                        <a:rPr lang="en-GB" sz="1800"/>
                        <a:t>AU-IBAR to procure and install a central storage infrastructure that can go live and subscribe for data insurance and cloud mirrors. To support the Federal Government in conducting livestock population census at Geospatial level.</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GB" sz="1800"/>
                        <a:t>Prioritized in order 2</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523500">
                <a:tc>
                  <a:txBody>
                    <a:bodyPr/>
                    <a:lstStyle/>
                    <a:p>
                      <a:pPr indent="0" lvl="0" marL="0" marR="0" rtl="0" algn="just">
                        <a:lnSpc>
                          <a:spcPct val="100000"/>
                        </a:lnSpc>
                        <a:spcBef>
                          <a:spcPts val="0"/>
                        </a:spcBef>
                        <a:spcAft>
                          <a:spcPts val="0"/>
                        </a:spcAft>
                        <a:buNone/>
                      </a:pPr>
                      <a:r>
                        <a:rPr lang="en-GB" sz="1800"/>
                        <a:t>Inadequate funding for research institutes to carry out routines Livestock feed and nutrition research  constitutes serious constraints to quality data generation.</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rtl="0" algn="just">
                        <a:spcBef>
                          <a:spcPts val="0"/>
                        </a:spcBef>
                        <a:spcAft>
                          <a:spcPts val="0"/>
                        </a:spcAft>
                        <a:buClr>
                          <a:schemeClr val="dk1"/>
                        </a:buClr>
                        <a:buSzPts val="1100"/>
                        <a:buFont typeface="Arial"/>
                        <a:buNone/>
                      </a:pPr>
                      <a:r>
                        <a:rPr lang="en-GB" sz="1800"/>
                        <a:t>There is a need to support livestock research activities in our research Institutes and universities, </a:t>
                      </a:r>
                      <a:endParaRPr sz="1800"/>
                    </a:p>
                    <a:p>
                      <a:pPr indent="0" lvl="0" marL="0" marR="0" rtl="0" algn="l">
                        <a:lnSpc>
                          <a:spcPct val="100000"/>
                        </a:lnSpc>
                        <a:spcBef>
                          <a:spcPts val="0"/>
                        </a:spcBef>
                        <a:spcAft>
                          <a:spcPts val="0"/>
                        </a:spcAft>
                        <a:buNone/>
                      </a:pPr>
                      <a:r>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a:txBody>
                    <a:bodyPr/>
                    <a:lstStyle/>
                    <a:p>
                      <a:pPr indent="0" lvl="0" marL="0" marR="0" rtl="0" algn="just">
                        <a:lnSpc>
                          <a:spcPct val="100000"/>
                        </a:lnSpc>
                        <a:spcBef>
                          <a:spcPts val="0"/>
                        </a:spcBef>
                        <a:spcAft>
                          <a:spcPts val="0"/>
                        </a:spcAft>
                        <a:buNone/>
                      </a:pPr>
                      <a:r>
                        <a:rPr lang="en-GB" sz="1800"/>
                        <a:t>AU-IBAR should support the relevant research institutions and universities at any possible capacity.</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GB" sz="1800"/>
                        <a:t>Prioritized in order 2</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310f76b40cc_3_10"/>
          <p:cNvSpPr txBox="1"/>
          <p:nvPr>
            <p:ph idx="1" type="subTitle"/>
          </p:nvPr>
        </p:nvSpPr>
        <p:spPr>
          <a:xfrm>
            <a:off x="584200" y="79275"/>
            <a:ext cx="11403000" cy="462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600"/>
              <a:buNone/>
            </a:pPr>
            <a:r>
              <a:rPr b="1" lang="en-GB" sz="3600"/>
              <a:t>L</a:t>
            </a:r>
            <a:r>
              <a:rPr b="1" lang="en-GB" sz="3600">
                <a:latin typeface="Arial"/>
                <a:ea typeface="Arial"/>
                <a:cs typeface="Arial"/>
                <a:sym typeface="Arial"/>
              </a:rPr>
              <a:t>ivestock feed data</a:t>
            </a:r>
            <a:r>
              <a:rPr b="1" lang="en-GB" sz="3600"/>
              <a:t> - C</a:t>
            </a:r>
            <a:r>
              <a:rPr b="1" lang="en-GB" sz="3600">
                <a:latin typeface="Arial"/>
                <a:ea typeface="Arial"/>
                <a:cs typeface="Arial"/>
                <a:sym typeface="Arial"/>
              </a:rPr>
              <a:t>hallenges </a:t>
            </a:r>
            <a:r>
              <a:rPr b="1" lang="en-GB" sz="3600">
                <a:solidFill>
                  <a:srgbClr val="FF0000"/>
                </a:solidFill>
                <a:latin typeface="Arial"/>
                <a:ea typeface="Arial"/>
                <a:cs typeface="Arial"/>
                <a:sym typeface="Arial"/>
              </a:rPr>
              <a:t>(</a:t>
            </a:r>
            <a:r>
              <a:rPr b="1" lang="en-GB" sz="3600">
                <a:solidFill>
                  <a:srgbClr val="FF0000"/>
                </a:solidFill>
              </a:rPr>
              <a:t>Uganda</a:t>
            </a:r>
            <a:r>
              <a:rPr b="1" lang="en-GB" sz="3600">
                <a:solidFill>
                  <a:srgbClr val="FF0000"/>
                </a:solidFill>
                <a:latin typeface="Arial"/>
                <a:ea typeface="Arial"/>
                <a:cs typeface="Arial"/>
                <a:sym typeface="Arial"/>
              </a:rPr>
              <a:t>)</a:t>
            </a:r>
            <a:endParaRPr>
              <a:solidFill>
                <a:srgbClr val="FF0000"/>
              </a:solidFill>
            </a:endParaRPr>
          </a:p>
        </p:txBody>
      </p:sp>
      <p:graphicFrame>
        <p:nvGraphicFramePr>
          <p:cNvPr id="97" name="Google Shape;97;g310f76b40cc_3_10"/>
          <p:cNvGraphicFramePr/>
          <p:nvPr/>
        </p:nvGraphicFramePr>
        <p:xfrm>
          <a:off x="589650" y="743915"/>
          <a:ext cx="3000000" cy="3000000"/>
        </p:xfrm>
        <a:graphic>
          <a:graphicData uri="http://schemas.openxmlformats.org/drawingml/2006/table">
            <a:tbl>
              <a:tblPr bandRow="1" firstRow="1">
                <a:noFill/>
                <a:tableStyleId>{8CF3A4DB-BEBC-4F60-9381-2ED564D79E56}</a:tableStyleId>
              </a:tblPr>
              <a:tblGrid>
                <a:gridCol w="5580850"/>
                <a:gridCol w="1788775"/>
                <a:gridCol w="3643075"/>
              </a:tblGrid>
              <a:tr h="854300">
                <a:tc>
                  <a:txBody>
                    <a:bodyPr/>
                    <a:lstStyle/>
                    <a:p>
                      <a:pPr indent="0" lvl="0" marL="0" marR="0" rtl="0" algn="l">
                        <a:lnSpc>
                          <a:spcPct val="100000"/>
                        </a:lnSpc>
                        <a:spcBef>
                          <a:spcPts val="0"/>
                        </a:spcBef>
                        <a:spcAft>
                          <a:spcPts val="0"/>
                        </a:spcAft>
                        <a:buNone/>
                      </a:pPr>
                      <a:r>
                        <a:rPr lang="en-GB" sz="2400" u="none" cap="none" strike="noStrike">
                          <a:solidFill>
                            <a:schemeClr val="dk1"/>
                          </a:solidFill>
                        </a:rPr>
                        <a:t>Challenge/Constraint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rtl="0" algn="l">
                        <a:spcBef>
                          <a:spcPts val="0"/>
                        </a:spcBef>
                        <a:spcAft>
                          <a:spcPts val="0"/>
                        </a:spcAft>
                        <a:buNone/>
                      </a:pPr>
                      <a:r>
                        <a:rPr b="1" lang="en-GB" sz="2400">
                          <a:solidFill>
                            <a:schemeClr val="dk1"/>
                          </a:solidFill>
                        </a:rPr>
                        <a:t>Country Comment</a:t>
                      </a:r>
                      <a:endParaRPr b="1">
                        <a:solidFill>
                          <a:schemeClr val="lt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r h="872175">
                <a:tc>
                  <a:txBody>
                    <a:bodyPr/>
                    <a:lstStyle/>
                    <a:p>
                      <a:pPr indent="0" lvl="0" marL="0" marR="0" rtl="0" algn="l">
                        <a:lnSpc>
                          <a:spcPct val="100000"/>
                        </a:lnSpc>
                        <a:spcBef>
                          <a:spcPts val="0"/>
                        </a:spcBef>
                        <a:spcAft>
                          <a:spcPts val="0"/>
                        </a:spcAft>
                        <a:buNone/>
                      </a:pPr>
                      <a:r>
                        <a:rPr lang="en-GB" sz="1800"/>
                        <a:t>Varying methodologies and parameters used for data collection by the different actors.</a:t>
                      </a:r>
                      <a:endParaRPr sz="1800"/>
                    </a:p>
                    <a:p>
                      <a:pPr indent="0" lvl="0" marL="0" marR="0" rtl="0" algn="l">
                        <a:lnSpc>
                          <a:spcPct val="100000"/>
                        </a:lnSpc>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None/>
                      </a:pPr>
                      <a:r>
                        <a:rPr lang="en-GB" sz="1800"/>
                        <a:t>Varying methodologies, constrain the development of the inventories for the balance sheet</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r h="1011225">
                <a:tc>
                  <a:txBody>
                    <a:bodyPr/>
                    <a:lstStyle/>
                    <a:p>
                      <a:pPr indent="0" lvl="0" marL="0" marR="0" rtl="0" algn="just">
                        <a:lnSpc>
                          <a:spcPct val="100000"/>
                        </a:lnSpc>
                        <a:spcBef>
                          <a:spcPts val="0"/>
                        </a:spcBef>
                        <a:spcAft>
                          <a:spcPts val="0"/>
                        </a:spcAft>
                        <a:buNone/>
                      </a:pPr>
                      <a:r>
                        <a:rPr lang="en-GB" sz="1800"/>
                        <a:t>Limited scope/ coverage in terms of geographical and ecological coverage. Data on feed  indices was missing </a:t>
                      </a:r>
                      <a:endParaRPr sz="1800"/>
                    </a:p>
                    <a:p>
                      <a:pPr indent="0" lvl="0" marL="0" marR="0" rtl="0" algn="just">
                        <a:lnSpc>
                          <a:spcPct val="100000"/>
                        </a:lnSpc>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GB" sz="1800"/>
                        <a:t>More studies were conducted in only two (2) Agro  Ecological Zones leaving out eight (8) other Agro Ecological zones.</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r h="1011225">
                <a:tc>
                  <a:txBody>
                    <a:bodyPr/>
                    <a:lstStyle/>
                    <a:p>
                      <a:pPr indent="0" lvl="0" marL="0" marR="0" rtl="0" algn="l">
                        <a:lnSpc>
                          <a:spcPct val="100000"/>
                        </a:lnSpc>
                        <a:spcBef>
                          <a:spcPts val="0"/>
                        </a:spcBef>
                        <a:spcAft>
                          <a:spcPts val="0"/>
                        </a:spcAft>
                        <a:buNone/>
                      </a:pPr>
                      <a:r>
                        <a:rPr lang="en-GB" sz="1800"/>
                        <a:t>Inconsistencies</a:t>
                      </a:r>
                      <a:r>
                        <a:rPr lang="en-GB" sz="1800"/>
                        <a:t> in measuring units</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rtl="0" algn="l">
                        <a:spcBef>
                          <a:spcPts val="0"/>
                        </a:spcBef>
                        <a:spcAft>
                          <a:spcPts val="0"/>
                        </a:spcAft>
                        <a:buClr>
                          <a:schemeClr val="dk1"/>
                        </a:buClr>
                        <a:buFont typeface="Arial"/>
                        <a:buNone/>
                      </a:pPr>
                      <a:r>
                        <a:rPr lang="en-GB" sz="1800"/>
                        <a:t>Limited analytical infrastructure and skills.</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r h="1523500">
                <a:tc>
                  <a:txBody>
                    <a:bodyPr/>
                    <a:lstStyle/>
                    <a:p>
                      <a:pPr indent="0" lvl="0" marL="0" marR="0" rtl="0" algn="l">
                        <a:lnSpc>
                          <a:spcPct val="100000"/>
                        </a:lnSpc>
                        <a:spcBef>
                          <a:spcPts val="0"/>
                        </a:spcBef>
                        <a:spcAft>
                          <a:spcPts val="0"/>
                        </a:spcAft>
                        <a:buNone/>
                      </a:pPr>
                      <a:r>
                        <a:rPr lang="en-GB" sz="1800"/>
                        <a:t>Limited access to data.</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None/>
                      </a:pPr>
                      <a:r>
                        <a:rPr lang="en-GB"/>
                        <a:t>The data sources are limiting and </a:t>
                      </a:r>
                      <a:r>
                        <a:rPr lang="en-GB"/>
                        <a:t>apparently</a:t>
                      </a:r>
                      <a:r>
                        <a:rPr lang="en-GB"/>
                        <a:t> we’re depending on International public libraries were all the data cannot be got.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31091322009_0_0"/>
          <p:cNvSpPr txBox="1"/>
          <p:nvPr>
            <p:ph idx="1" type="subTitle"/>
          </p:nvPr>
        </p:nvSpPr>
        <p:spPr>
          <a:xfrm>
            <a:off x="584200" y="312750"/>
            <a:ext cx="11403000" cy="462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600"/>
              <a:buNone/>
            </a:pPr>
            <a:r>
              <a:rPr b="1" lang="en-GB" sz="3600"/>
              <a:t>L</a:t>
            </a:r>
            <a:r>
              <a:rPr b="1" lang="en-GB" sz="3600">
                <a:latin typeface="Arial"/>
                <a:ea typeface="Arial"/>
                <a:cs typeface="Arial"/>
                <a:sym typeface="Arial"/>
              </a:rPr>
              <a:t>ivestock feed data</a:t>
            </a:r>
            <a:r>
              <a:rPr b="1" lang="en-GB" sz="3600"/>
              <a:t> - Proposals/</a:t>
            </a:r>
            <a:r>
              <a:rPr b="1" lang="en-GB" sz="3600">
                <a:latin typeface="Arial"/>
                <a:ea typeface="Arial"/>
                <a:cs typeface="Arial"/>
                <a:sym typeface="Arial"/>
              </a:rPr>
              <a:t>solutions</a:t>
            </a:r>
            <a:r>
              <a:rPr b="1" lang="en-GB" sz="3600">
                <a:solidFill>
                  <a:srgbClr val="FF0000"/>
                </a:solidFill>
                <a:latin typeface="Arial"/>
                <a:ea typeface="Arial"/>
                <a:cs typeface="Arial"/>
                <a:sym typeface="Arial"/>
              </a:rPr>
              <a:t>(Uganda)</a:t>
            </a:r>
            <a:endParaRPr>
              <a:solidFill>
                <a:srgbClr val="FF0000"/>
              </a:solidFill>
            </a:endParaRPr>
          </a:p>
          <a:p>
            <a:pPr indent="0" lvl="0" marL="0" rtl="0" algn="l">
              <a:lnSpc>
                <a:spcPct val="90000"/>
              </a:lnSpc>
              <a:spcBef>
                <a:spcPts val="0"/>
              </a:spcBef>
              <a:spcAft>
                <a:spcPts val="0"/>
              </a:spcAft>
              <a:buClr>
                <a:schemeClr val="dk1"/>
              </a:buClr>
              <a:buSzPts val="3600"/>
              <a:buNone/>
            </a:pPr>
            <a:r>
              <a:t/>
            </a:r>
            <a:endParaRPr/>
          </a:p>
        </p:txBody>
      </p:sp>
      <p:graphicFrame>
        <p:nvGraphicFramePr>
          <p:cNvPr id="103" name="Google Shape;103;g31091322009_0_0"/>
          <p:cNvGraphicFramePr/>
          <p:nvPr/>
        </p:nvGraphicFramePr>
        <p:xfrm>
          <a:off x="474100" y="979865"/>
          <a:ext cx="3000000" cy="3000000"/>
        </p:xfrm>
        <a:graphic>
          <a:graphicData uri="http://schemas.openxmlformats.org/drawingml/2006/table">
            <a:tbl>
              <a:tblPr bandRow="1" firstRow="1">
                <a:noFill/>
                <a:tableStyleId>{8CF3A4DB-BEBC-4F60-9381-2ED564D79E56}</a:tableStyleId>
              </a:tblPr>
              <a:tblGrid>
                <a:gridCol w="3509650"/>
                <a:gridCol w="925575"/>
                <a:gridCol w="1818900"/>
                <a:gridCol w="2566100"/>
                <a:gridCol w="2192500"/>
              </a:tblGrid>
              <a:tr h="854300">
                <a:tc>
                  <a:txBody>
                    <a:bodyPr/>
                    <a:lstStyle/>
                    <a:p>
                      <a:pPr indent="0" lvl="0" marL="0" marR="0" rtl="0" algn="l">
                        <a:lnSpc>
                          <a:spcPct val="100000"/>
                        </a:lnSpc>
                        <a:spcBef>
                          <a:spcPts val="0"/>
                        </a:spcBef>
                        <a:spcAft>
                          <a:spcPts val="0"/>
                        </a:spcAft>
                        <a:buNone/>
                      </a:pPr>
                      <a:r>
                        <a:rPr lang="en-GB" sz="2400" u="none" cap="none" strike="noStrike">
                          <a:solidFill>
                            <a:schemeClr val="dk1"/>
                          </a:solidFill>
                        </a:rPr>
                        <a:t>Challenge/Constraint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rtl="0" algn="l">
                        <a:spcBef>
                          <a:spcPts val="0"/>
                        </a:spcBef>
                        <a:spcAft>
                          <a:spcPts val="0"/>
                        </a:spcAft>
                        <a:buNone/>
                      </a:pPr>
                      <a:r>
                        <a:rPr b="1" lang="en-GB" sz="2400">
                          <a:solidFill>
                            <a:schemeClr val="dk1"/>
                          </a:solidFill>
                        </a:rPr>
                        <a:t>Country proposal</a:t>
                      </a:r>
                      <a:endParaRPr b="1">
                        <a:solidFill>
                          <a:schemeClr val="lt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a:txBody>
                    <a:bodyPr/>
                    <a:lstStyle/>
                    <a:p>
                      <a:pPr indent="0" lvl="0" marL="0" rtl="0" algn="l">
                        <a:spcBef>
                          <a:spcPts val="0"/>
                        </a:spcBef>
                        <a:spcAft>
                          <a:spcPts val="0"/>
                        </a:spcAft>
                        <a:buNone/>
                      </a:pPr>
                      <a:r>
                        <a:rPr lang="en-GB" sz="2400">
                          <a:solidFill>
                            <a:schemeClr val="dk1"/>
                          </a:solidFill>
                        </a:rPr>
                        <a:t>IBAR Secretariat</a:t>
                      </a:r>
                      <a:endParaRPr b="1" sz="24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1"/>
                          </a:solidFill>
                        </a:rPr>
                        <a:t>Comment</a:t>
                      </a:r>
                      <a:endParaRPr b="1" sz="24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72175">
                <a:tc>
                  <a:txBody>
                    <a:bodyPr/>
                    <a:lstStyle/>
                    <a:p>
                      <a:pPr indent="0" lvl="0" marL="0" marR="0" rtl="0" algn="l">
                        <a:lnSpc>
                          <a:spcPct val="100000"/>
                        </a:lnSpc>
                        <a:spcBef>
                          <a:spcPts val="0"/>
                        </a:spcBef>
                        <a:spcAft>
                          <a:spcPts val="0"/>
                        </a:spcAft>
                        <a:buNone/>
                      </a:pPr>
                      <a:r>
                        <a:rPr lang="en-GB" sz="1800"/>
                        <a:t>Varying methodologies and parameters used for data collection by the different actors.</a:t>
                      </a:r>
                      <a:endParaRPr sz="1800"/>
                    </a:p>
                    <a:p>
                      <a:pPr indent="0" lvl="0" marL="0" marR="0" rtl="0" algn="l">
                        <a:lnSpc>
                          <a:spcPct val="100000"/>
                        </a:lnSpc>
                        <a:spcBef>
                          <a:spcPts val="0"/>
                        </a:spcBef>
                        <a:spcAft>
                          <a:spcPts val="0"/>
                        </a:spcAft>
                        <a:buNone/>
                      </a:pPr>
                      <a:r>
                        <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None/>
                      </a:pPr>
                      <a:r>
                        <a:rPr lang="en-GB" sz="1800"/>
                        <a:t>Establishing a </a:t>
                      </a:r>
                      <a:r>
                        <a:rPr lang="en-GB" sz="1800"/>
                        <a:t>platform</a:t>
                      </a:r>
                      <a:r>
                        <a:rPr lang="en-GB" sz="1800"/>
                        <a:t> for experts to harmonise on needs, </a:t>
                      </a:r>
                      <a:r>
                        <a:rPr lang="en-GB" sz="1800"/>
                        <a:t>research</a:t>
                      </a:r>
                      <a:r>
                        <a:rPr lang="en-GB" sz="1800"/>
                        <a:t> areas and methodologies</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a:txBody>
                    <a:bodyPr/>
                    <a:lstStyle/>
                    <a:p>
                      <a:pPr indent="0" lvl="0" marL="0" marR="0" rtl="0" algn="l">
                        <a:lnSpc>
                          <a:spcPct val="100000"/>
                        </a:lnSpc>
                        <a:spcBef>
                          <a:spcPts val="0"/>
                        </a:spcBef>
                        <a:spcAft>
                          <a:spcPts val="0"/>
                        </a:spcAft>
                        <a:buNone/>
                      </a:pPr>
                      <a:r>
                        <a:rPr lang="en-GB" sz="1800"/>
                        <a:t>Capacity building through Technical support</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72175">
                <a:tc>
                  <a:txBody>
                    <a:bodyPr/>
                    <a:lstStyle/>
                    <a:p>
                      <a:pPr indent="0" lvl="0" marL="0" marR="0" rtl="0" algn="just">
                        <a:lnSpc>
                          <a:spcPct val="100000"/>
                        </a:lnSpc>
                        <a:spcBef>
                          <a:spcPts val="0"/>
                        </a:spcBef>
                        <a:spcAft>
                          <a:spcPts val="0"/>
                        </a:spcAft>
                        <a:buNone/>
                      </a:pPr>
                      <a:r>
                        <a:rPr lang="en-GB" sz="1800"/>
                        <a:t>Limited scope/ coverage in terms of geographical and ecological coverage. Data on feed  indices was missing </a:t>
                      </a:r>
                      <a:endParaRPr sz="1800"/>
                    </a:p>
                    <a:p>
                      <a:pPr indent="0" lvl="0" marL="0" marR="0" rtl="0" algn="just">
                        <a:lnSpc>
                          <a:spcPct val="100000"/>
                        </a:lnSpc>
                        <a:spcBef>
                          <a:spcPts val="0"/>
                        </a:spcBef>
                        <a:spcAft>
                          <a:spcPts val="0"/>
                        </a:spcAft>
                        <a:buNone/>
                      </a:pPr>
                      <a:r>
                        <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None/>
                      </a:pPr>
                      <a:r>
                        <a:rPr lang="en-GB" sz="1800"/>
                        <a:t>Scale up research to enrich site specific data sets</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a:txBody>
                    <a:bodyPr/>
                    <a:lstStyle/>
                    <a:p>
                      <a:pPr indent="0" lvl="0" marL="0" rtl="0" algn="l">
                        <a:spcBef>
                          <a:spcPts val="0"/>
                        </a:spcBef>
                        <a:spcAft>
                          <a:spcPts val="0"/>
                        </a:spcAft>
                        <a:buClr>
                          <a:schemeClr val="dk1"/>
                        </a:buClr>
                        <a:buSzPts val="1100"/>
                        <a:buFont typeface="Arial"/>
                        <a:buNone/>
                      </a:pPr>
                      <a:r>
                        <a:rPr lang="en-GB" sz="1800"/>
                        <a:t>Capacity building through Technical support</a:t>
                      </a:r>
                      <a:endParaRPr sz="1800"/>
                    </a:p>
                    <a:p>
                      <a:pPr indent="0" lvl="0" marL="0" marR="0" rtl="0" algn="l">
                        <a:lnSpc>
                          <a:spcPct val="100000"/>
                        </a:lnSpc>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0000">
                <a:tc>
                  <a:txBody>
                    <a:bodyPr/>
                    <a:lstStyle/>
                    <a:p>
                      <a:pPr indent="0" lvl="0" marL="0" marR="0" rtl="0" algn="l">
                        <a:lnSpc>
                          <a:spcPct val="100000"/>
                        </a:lnSpc>
                        <a:spcBef>
                          <a:spcPts val="0"/>
                        </a:spcBef>
                        <a:spcAft>
                          <a:spcPts val="0"/>
                        </a:spcAft>
                        <a:buNone/>
                      </a:pPr>
                      <a:r>
                        <a:rPr lang="en-GB" sz="1800"/>
                        <a:t>Inconsistencies in measuring units</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rtl="0" algn="l">
                        <a:spcBef>
                          <a:spcPts val="0"/>
                        </a:spcBef>
                        <a:spcAft>
                          <a:spcPts val="0"/>
                        </a:spcAft>
                        <a:buClr>
                          <a:schemeClr val="dk1"/>
                        </a:buClr>
                        <a:buFont typeface="Arial"/>
                        <a:buNone/>
                      </a:pPr>
                      <a:r>
                        <a:rPr lang="en-GB" sz="1800"/>
                        <a:t>Establishing a platform for experts to harmonise on needs, research areas and methodologies</a:t>
                      </a:r>
                      <a:endParaRPr sz="1800"/>
                    </a:p>
                    <a:p>
                      <a:pPr indent="0" lvl="0" marL="0" marR="0" rtl="0" algn="l">
                        <a:lnSpc>
                          <a:spcPct val="100000"/>
                        </a:lnSpc>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a:txBody>
                    <a:bodyPr/>
                    <a:lstStyle/>
                    <a:p>
                      <a:pPr indent="0" lvl="0" marL="0" rtl="0" algn="l">
                        <a:spcBef>
                          <a:spcPts val="0"/>
                        </a:spcBef>
                        <a:spcAft>
                          <a:spcPts val="0"/>
                        </a:spcAft>
                        <a:buClr>
                          <a:schemeClr val="dk1"/>
                        </a:buClr>
                        <a:buSzPts val="1100"/>
                        <a:buFont typeface="Arial"/>
                        <a:buNone/>
                      </a:pPr>
                      <a:r>
                        <a:rPr lang="en-GB" sz="1800"/>
                        <a:t>Capacity building through Technical support</a:t>
                      </a:r>
                      <a:endParaRPr sz="1800"/>
                    </a:p>
                    <a:p>
                      <a:pPr indent="0" lvl="0" marL="0" marR="0" rtl="0" algn="l">
                        <a:lnSpc>
                          <a:spcPct val="100000"/>
                        </a:lnSpc>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523500">
                <a:tc>
                  <a:txBody>
                    <a:bodyPr/>
                    <a:lstStyle/>
                    <a:p>
                      <a:pPr indent="0" lvl="0" marL="0" marR="0" rtl="0" algn="l">
                        <a:lnSpc>
                          <a:spcPct val="100000"/>
                        </a:lnSpc>
                        <a:spcBef>
                          <a:spcPts val="0"/>
                        </a:spcBef>
                        <a:spcAft>
                          <a:spcPts val="0"/>
                        </a:spcAft>
                        <a:buNone/>
                      </a:pPr>
                      <a:r>
                        <a:rPr lang="en-GB" sz="1800"/>
                        <a:t>Limited access to data.</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None/>
                      </a:pPr>
                      <a:r>
                        <a:rPr lang="en-GB" sz="1800"/>
                        <a:t>Develop a national data base.</a:t>
                      </a:r>
                      <a:endParaRPr sz="1800"/>
                    </a:p>
                    <a:p>
                      <a:pPr indent="0" lvl="0" marL="0" marR="0" rtl="0" algn="l">
                        <a:lnSpc>
                          <a:spcPct val="100000"/>
                        </a:lnSpc>
                        <a:spcBef>
                          <a:spcPts val="0"/>
                        </a:spcBef>
                        <a:spcAft>
                          <a:spcPts val="0"/>
                        </a:spcAft>
                        <a:buNone/>
                      </a:pPr>
                      <a:r>
                        <a:rPr lang="en-GB" sz="1800"/>
                        <a:t>Automation of processes for data collection and reporting</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a:txBody>
                    <a:bodyPr/>
                    <a:lstStyle/>
                    <a:p>
                      <a:pPr indent="0" lvl="0" marL="0" marR="0" rtl="0" algn="l">
                        <a:lnSpc>
                          <a:spcPct val="100000"/>
                        </a:lnSpc>
                        <a:spcBef>
                          <a:spcPts val="0"/>
                        </a:spcBef>
                        <a:spcAft>
                          <a:spcPts val="0"/>
                        </a:spcAft>
                        <a:buNone/>
                      </a:pPr>
                      <a:r>
                        <a:rPr lang="en-GB" sz="1800"/>
                        <a:t>Establishing a national data base and </a:t>
                      </a:r>
                      <a:r>
                        <a:rPr lang="en-GB" sz="1800"/>
                        <a:t>capacity</a:t>
                      </a:r>
                      <a:r>
                        <a:rPr lang="en-GB" sz="1800"/>
                        <a:t> building</a:t>
                      </a:r>
                      <a:endParaRPr sz="1800"/>
                    </a:p>
                    <a:p>
                      <a:pPr indent="0" lvl="0" marL="0" marR="0" rtl="0" algn="l">
                        <a:lnSpc>
                          <a:spcPct val="100000"/>
                        </a:lnSpc>
                        <a:spcBef>
                          <a:spcPts val="0"/>
                        </a:spcBef>
                        <a:spcAft>
                          <a:spcPts val="0"/>
                        </a:spcAft>
                        <a:buNone/>
                      </a:pPr>
                      <a:r>
                        <a:rPr lang="en-GB" sz="1800"/>
                        <a:t>ICT Infrastructure support (Laptops, Desktops, Tabs)</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310f76b40cc_3_20"/>
          <p:cNvSpPr txBox="1"/>
          <p:nvPr>
            <p:ph idx="1" type="subTitle"/>
          </p:nvPr>
        </p:nvSpPr>
        <p:spPr>
          <a:xfrm>
            <a:off x="584200" y="312750"/>
            <a:ext cx="11403000" cy="462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600"/>
              <a:buNone/>
            </a:pPr>
            <a:r>
              <a:rPr b="1" lang="en-GB" sz="3600">
                <a:solidFill>
                  <a:srgbClr val="000000"/>
                </a:solidFill>
              </a:rPr>
              <a:t>Livestock feed data - Challenges </a:t>
            </a:r>
            <a:r>
              <a:rPr b="1" lang="en-GB" sz="3600">
                <a:solidFill>
                  <a:srgbClr val="FF0000"/>
                </a:solidFill>
              </a:rPr>
              <a:t>(Kenya)</a:t>
            </a:r>
            <a:endParaRPr sz="1400">
              <a:solidFill>
                <a:srgbClr val="FF0000"/>
              </a:solidFill>
            </a:endParaRPr>
          </a:p>
          <a:p>
            <a:pPr indent="0" lvl="0" marL="0" rtl="0" algn="l">
              <a:lnSpc>
                <a:spcPct val="90000"/>
              </a:lnSpc>
              <a:spcBef>
                <a:spcPts val="0"/>
              </a:spcBef>
              <a:spcAft>
                <a:spcPts val="0"/>
              </a:spcAft>
              <a:buClr>
                <a:schemeClr val="dk1"/>
              </a:buClr>
              <a:buSzPts val="3600"/>
              <a:buNone/>
            </a:pPr>
            <a:r>
              <a:rPr b="1" lang="en-GB" sz="3600">
                <a:latin typeface="Arial"/>
                <a:ea typeface="Arial"/>
                <a:cs typeface="Arial"/>
                <a:sym typeface="Arial"/>
              </a:rPr>
              <a:t> </a:t>
            </a:r>
            <a:endParaRPr>
              <a:solidFill>
                <a:srgbClr val="FF0000"/>
              </a:solidFill>
            </a:endParaRPr>
          </a:p>
        </p:txBody>
      </p:sp>
      <p:graphicFrame>
        <p:nvGraphicFramePr>
          <p:cNvPr id="109" name="Google Shape;109;g310f76b40cc_3_20"/>
          <p:cNvGraphicFramePr/>
          <p:nvPr/>
        </p:nvGraphicFramePr>
        <p:xfrm>
          <a:off x="584200" y="1257865"/>
          <a:ext cx="3000000" cy="3000000"/>
        </p:xfrm>
        <a:graphic>
          <a:graphicData uri="http://schemas.openxmlformats.org/drawingml/2006/table">
            <a:tbl>
              <a:tblPr bandRow="1" firstRow="1">
                <a:noFill/>
                <a:tableStyleId>{8CF3A4DB-BEBC-4F60-9381-2ED564D79E56}</a:tableStyleId>
              </a:tblPr>
              <a:tblGrid>
                <a:gridCol w="5580850"/>
                <a:gridCol w="1788775"/>
                <a:gridCol w="3643075"/>
              </a:tblGrid>
              <a:tr h="854300">
                <a:tc>
                  <a:txBody>
                    <a:bodyPr/>
                    <a:lstStyle/>
                    <a:p>
                      <a:pPr indent="0" lvl="0" marL="0" marR="0" rtl="0" algn="l">
                        <a:lnSpc>
                          <a:spcPct val="100000"/>
                        </a:lnSpc>
                        <a:spcBef>
                          <a:spcPts val="0"/>
                        </a:spcBef>
                        <a:spcAft>
                          <a:spcPts val="0"/>
                        </a:spcAft>
                        <a:buNone/>
                      </a:pPr>
                      <a:r>
                        <a:rPr lang="en-GB" sz="2400" u="none" cap="none" strike="noStrike">
                          <a:solidFill>
                            <a:schemeClr val="dk1"/>
                          </a:solidFill>
                        </a:rPr>
                        <a:t>Challenge/Constraint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rtl="0" algn="l">
                        <a:spcBef>
                          <a:spcPts val="0"/>
                        </a:spcBef>
                        <a:spcAft>
                          <a:spcPts val="0"/>
                        </a:spcAft>
                        <a:buNone/>
                      </a:pPr>
                      <a:r>
                        <a:rPr b="1" lang="en-GB" sz="2400">
                          <a:solidFill>
                            <a:schemeClr val="dk1"/>
                          </a:solidFill>
                        </a:rPr>
                        <a:t>Country Comment</a:t>
                      </a:r>
                      <a:endParaRPr b="1">
                        <a:solidFill>
                          <a:schemeClr val="lt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r h="872175">
                <a:tc>
                  <a:txBody>
                    <a:bodyPr/>
                    <a:lstStyle/>
                    <a:p>
                      <a:pPr indent="0" lvl="0" marL="0" rtl="0" algn="l">
                        <a:lnSpc>
                          <a:spcPct val="115000"/>
                        </a:lnSpc>
                        <a:spcBef>
                          <a:spcPts val="0"/>
                        </a:spcBef>
                        <a:spcAft>
                          <a:spcPts val="0"/>
                        </a:spcAft>
                        <a:buClr>
                          <a:schemeClr val="dk1"/>
                        </a:buClr>
                        <a:buSzPts val="1100"/>
                        <a:buFont typeface="Arial"/>
                        <a:buNone/>
                      </a:pPr>
                      <a:r>
                        <a:rPr lang="en-GB" sz="2000"/>
                        <a:t>Data not accessible</a:t>
                      </a:r>
                      <a:endParaRPr sz="2000"/>
                    </a:p>
                    <a:p>
                      <a:pPr indent="0" lvl="0" marL="0" rtl="0" algn="l">
                        <a:lnSpc>
                          <a:spcPct val="115000"/>
                        </a:lnSpc>
                        <a:spcBef>
                          <a:spcPts val="0"/>
                        </a:spcBef>
                        <a:spcAft>
                          <a:spcPts val="0"/>
                        </a:spcAft>
                        <a:buClr>
                          <a:schemeClr val="dk1"/>
                        </a:buClr>
                        <a:buSzPts val="1100"/>
                        <a:buFont typeface="Arial"/>
                        <a:buNone/>
                      </a:pPr>
                      <a:r>
                        <a:rPr lang="en-GB" sz="2000"/>
                        <a:t>in the right form and package</a:t>
                      </a:r>
                      <a:endParaRPr sz="2000"/>
                    </a:p>
                    <a:p>
                      <a:pPr indent="0" lvl="0" marL="0" marR="0" rtl="0" algn="l">
                        <a:lnSpc>
                          <a:spcPct val="100000"/>
                        </a:lnSpc>
                        <a:spcBef>
                          <a:spcPts val="0"/>
                        </a:spcBef>
                        <a:spcAft>
                          <a:spcPts val="0"/>
                        </a:spcAft>
                        <a:buNone/>
                      </a:pPr>
                      <a:r>
                        <a:t/>
                      </a:r>
                      <a:endParaRPr sz="2000"/>
                    </a:p>
                    <a:p>
                      <a:pPr indent="0" lvl="0" marL="0" marR="0" rtl="0" algn="l">
                        <a:lnSpc>
                          <a:spcPct val="100000"/>
                        </a:lnSpc>
                        <a:spcBef>
                          <a:spcPts val="0"/>
                        </a:spcBef>
                        <a:spcAft>
                          <a:spcPts val="0"/>
                        </a:spcAft>
                        <a:buNone/>
                      </a:pPr>
                      <a:r>
                        <a:t/>
                      </a:r>
                      <a:endParaRPr sz="20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457200" rtl="0" algn="l">
                        <a:lnSpc>
                          <a:spcPct val="90000"/>
                        </a:lnSpc>
                        <a:spcBef>
                          <a:spcPts val="1000"/>
                        </a:spcBef>
                        <a:spcAft>
                          <a:spcPts val="0"/>
                        </a:spcAft>
                        <a:buClr>
                          <a:schemeClr val="dk1"/>
                        </a:buClr>
                        <a:buSzPts val="1100"/>
                        <a:buFont typeface="Arial"/>
                        <a:buNone/>
                      </a:pPr>
                      <a:r>
                        <a:rPr lang="en-GB" sz="2000"/>
                        <a:t>Not disaggregated by region, admin units</a:t>
                      </a:r>
                      <a:endParaRPr sz="2000"/>
                    </a:p>
                    <a:p>
                      <a:pPr indent="0" lvl="0" marL="0" marR="0" rtl="0" algn="l">
                        <a:lnSpc>
                          <a:spcPct val="100000"/>
                        </a:lnSpc>
                        <a:spcBef>
                          <a:spcPts val="0"/>
                        </a:spcBef>
                        <a:spcAft>
                          <a:spcPts val="0"/>
                        </a:spcAft>
                        <a:buNone/>
                      </a:pPr>
                      <a:r>
                        <a:t/>
                      </a:r>
                      <a:endParaRPr sz="20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r h="1011225">
                <a:tc>
                  <a:txBody>
                    <a:bodyPr/>
                    <a:lstStyle/>
                    <a:p>
                      <a:pPr indent="0" lvl="0" marL="0" marR="0" rtl="0" algn="just">
                        <a:lnSpc>
                          <a:spcPct val="100000"/>
                        </a:lnSpc>
                        <a:spcBef>
                          <a:spcPts val="0"/>
                        </a:spcBef>
                        <a:spcAft>
                          <a:spcPts val="0"/>
                        </a:spcAft>
                        <a:buNone/>
                      </a:pPr>
                      <a:r>
                        <a:t/>
                      </a:r>
                      <a:endParaRPr sz="2000"/>
                    </a:p>
                    <a:p>
                      <a:pPr indent="0" lvl="0" marL="0" rtl="0" algn="l">
                        <a:lnSpc>
                          <a:spcPct val="115000"/>
                        </a:lnSpc>
                        <a:spcBef>
                          <a:spcPts val="0"/>
                        </a:spcBef>
                        <a:spcAft>
                          <a:spcPts val="0"/>
                        </a:spcAft>
                        <a:buClr>
                          <a:schemeClr val="dk1"/>
                        </a:buClr>
                        <a:buSzPts val="1100"/>
                        <a:buFont typeface="Arial"/>
                        <a:buNone/>
                      </a:pPr>
                      <a:r>
                        <a:rPr lang="en-GB" sz="2000"/>
                        <a:t>Contradictions between the data sources</a:t>
                      </a:r>
                      <a:endParaRPr sz="2000"/>
                    </a:p>
                    <a:p>
                      <a:pPr indent="0" lvl="0" marL="0" marR="0" rtl="0" algn="just">
                        <a:lnSpc>
                          <a:spcPct val="100000"/>
                        </a:lnSpc>
                        <a:spcBef>
                          <a:spcPts val="0"/>
                        </a:spcBef>
                        <a:spcAft>
                          <a:spcPts val="0"/>
                        </a:spcAft>
                        <a:buNone/>
                      </a:pPr>
                      <a:r>
                        <a:t/>
                      </a:r>
                      <a:endParaRPr sz="20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None/>
                      </a:pPr>
                      <a:r>
                        <a:t/>
                      </a:r>
                      <a:endParaRPr sz="2000"/>
                    </a:p>
                    <a:p>
                      <a:pPr indent="0" lvl="0" marL="0" rtl="0" algn="l">
                        <a:lnSpc>
                          <a:spcPct val="115000"/>
                        </a:lnSpc>
                        <a:spcBef>
                          <a:spcPts val="0"/>
                        </a:spcBef>
                        <a:spcAft>
                          <a:spcPts val="0"/>
                        </a:spcAft>
                        <a:buClr>
                          <a:schemeClr val="dk1"/>
                        </a:buClr>
                        <a:buSzPts val="1100"/>
                        <a:buFont typeface="Arial"/>
                        <a:buNone/>
                      </a:pPr>
                      <a:r>
                        <a:rPr lang="en-GB" sz="2000"/>
                        <a:t>Different authors/researchers have varied results</a:t>
                      </a:r>
                      <a:endParaRPr sz="2000"/>
                    </a:p>
                    <a:p>
                      <a:pPr indent="0" lvl="0" marL="0" marR="0" rtl="0" algn="l">
                        <a:lnSpc>
                          <a:spcPct val="100000"/>
                        </a:lnSpc>
                        <a:spcBef>
                          <a:spcPts val="0"/>
                        </a:spcBef>
                        <a:spcAft>
                          <a:spcPts val="0"/>
                        </a:spcAft>
                        <a:buNone/>
                      </a:pPr>
                      <a:r>
                        <a:t/>
                      </a:r>
                      <a:endParaRPr sz="20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r h="1011225">
                <a:tc>
                  <a:txBody>
                    <a:bodyPr/>
                    <a:lstStyle/>
                    <a:p>
                      <a:pPr indent="0" lvl="0" marL="0" marR="0" rtl="0" algn="l">
                        <a:lnSpc>
                          <a:spcPct val="100000"/>
                        </a:lnSpc>
                        <a:spcBef>
                          <a:spcPts val="0"/>
                        </a:spcBef>
                        <a:spcAft>
                          <a:spcPts val="0"/>
                        </a:spcAft>
                        <a:buNone/>
                      </a:pPr>
                      <a:r>
                        <a:rPr lang="en-GB" sz="2000"/>
                        <a:t>Unpublished Data</a:t>
                      </a:r>
                      <a:endParaRPr sz="20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None/>
                      </a:pPr>
                      <a:r>
                        <a:rPr lang="en-GB" sz="2000"/>
                        <a:t>Support Publishing of data</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310f76b40cc_2_3"/>
          <p:cNvSpPr txBox="1"/>
          <p:nvPr>
            <p:ph idx="1" type="subTitle"/>
          </p:nvPr>
        </p:nvSpPr>
        <p:spPr>
          <a:xfrm>
            <a:off x="584200" y="312750"/>
            <a:ext cx="11403000" cy="462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600"/>
              <a:buNone/>
            </a:pPr>
            <a:r>
              <a:rPr b="1" lang="en-GB" sz="3600"/>
              <a:t>L</a:t>
            </a:r>
            <a:r>
              <a:rPr b="1" lang="en-GB" sz="3600">
                <a:latin typeface="Arial"/>
                <a:ea typeface="Arial"/>
                <a:cs typeface="Arial"/>
                <a:sym typeface="Arial"/>
              </a:rPr>
              <a:t>ivestock feed data</a:t>
            </a:r>
            <a:r>
              <a:rPr b="1" lang="en-GB" sz="3600"/>
              <a:t> - Proposals/</a:t>
            </a:r>
            <a:r>
              <a:rPr b="1" lang="en-GB" sz="3600">
                <a:latin typeface="Arial"/>
                <a:ea typeface="Arial"/>
                <a:cs typeface="Arial"/>
                <a:sym typeface="Arial"/>
              </a:rPr>
              <a:t>solutions </a:t>
            </a:r>
            <a:r>
              <a:rPr b="1" lang="en-GB" sz="3600">
                <a:solidFill>
                  <a:srgbClr val="FF0000"/>
                </a:solidFill>
                <a:latin typeface="Arial"/>
                <a:ea typeface="Arial"/>
                <a:cs typeface="Arial"/>
                <a:sym typeface="Arial"/>
              </a:rPr>
              <a:t>(</a:t>
            </a:r>
            <a:r>
              <a:rPr b="1" lang="en-GB" sz="3600">
                <a:solidFill>
                  <a:srgbClr val="FF0000"/>
                </a:solidFill>
              </a:rPr>
              <a:t>Kenya</a:t>
            </a:r>
            <a:r>
              <a:rPr b="1" lang="en-GB" sz="3600">
                <a:solidFill>
                  <a:srgbClr val="FF0000"/>
                </a:solidFill>
                <a:latin typeface="Arial"/>
                <a:ea typeface="Arial"/>
                <a:cs typeface="Arial"/>
                <a:sym typeface="Arial"/>
              </a:rPr>
              <a:t>)</a:t>
            </a:r>
            <a:endParaRPr>
              <a:solidFill>
                <a:srgbClr val="FF0000"/>
              </a:solidFill>
            </a:endParaRPr>
          </a:p>
          <a:p>
            <a:pPr indent="0" lvl="0" marL="0" rtl="0" algn="l">
              <a:lnSpc>
                <a:spcPct val="90000"/>
              </a:lnSpc>
              <a:spcBef>
                <a:spcPts val="0"/>
              </a:spcBef>
              <a:spcAft>
                <a:spcPts val="0"/>
              </a:spcAft>
              <a:buClr>
                <a:schemeClr val="dk1"/>
              </a:buClr>
              <a:buSzPts val="3600"/>
              <a:buNone/>
            </a:pPr>
            <a:r>
              <a:t/>
            </a:r>
            <a:endParaRPr/>
          </a:p>
        </p:txBody>
      </p:sp>
      <p:graphicFrame>
        <p:nvGraphicFramePr>
          <p:cNvPr id="115" name="Google Shape;115;g310f76b40cc_2_3"/>
          <p:cNvGraphicFramePr/>
          <p:nvPr/>
        </p:nvGraphicFramePr>
        <p:xfrm>
          <a:off x="584200" y="1181665"/>
          <a:ext cx="3000000" cy="3000000"/>
        </p:xfrm>
        <a:graphic>
          <a:graphicData uri="http://schemas.openxmlformats.org/drawingml/2006/table">
            <a:tbl>
              <a:tblPr bandRow="1" firstRow="1">
                <a:noFill/>
                <a:tableStyleId>{8CF3A4DB-BEBC-4F60-9381-2ED564D79E56}</a:tableStyleId>
              </a:tblPr>
              <a:tblGrid>
                <a:gridCol w="3509650"/>
                <a:gridCol w="925575"/>
                <a:gridCol w="1818900"/>
                <a:gridCol w="2566100"/>
                <a:gridCol w="2192500"/>
              </a:tblGrid>
              <a:tr h="854300">
                <a:tc>
                  <a:txBody>
                    <a:bodyPr/>
                    <a:lstStyle/>
                    <a:p>
                      <a:pPr indent="0" lvl="0" marL="0" marR="0" rtl="0" algn="l">
                        <a:lnSpc>
                          <a:spcPct val="100000"/>
                        </a:lnSpc>
                        <a:spcBef>
                          <a:spcPts val="0"/>
                        </a:spcBef>
                        <a:spcAft>
                          <a:spcPts val="0"/>
                        </a:spcAft>
                        <a:buNone/>
                      </a:pPr>
                      <a:r>
                        <a:rPr lang="en-GB" sz="2400" u="none" cap="none" strike="noStrike">
                          <a:solidFill>
                            <a:schemeClr val="dk1"/>
                          </a:solidFill>
                        </a:rPr>
                        <a:t>Challenge/Constraint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rtl="0" algn="l">
                        <a:spcBef>
                          <a:spcPts val="0"/>
                        </a:spcBef>
                        <a:spcAft>
                          <a:spcPts val="0"/>
                        </a:spcAft>
                        <a:buNone/>
                      </a:pPr>
                      <a:r>
                        <a:rPr b="1" lang="en-GB" sz="2400">
                          <a:solidFill>
                            <a:schemeClr val="dk1"/>
                          </a:solidFill>
                        </a:rPr>
                        <a:t>Country proposal</a:t>
                      </a:r>
                      <a:endParaRPr b="1">
                        <a:solidFill>
                          <a:schemeClr val="lt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a:txBody>
                    <a:bodyPr/>
                    <a:lstStyle/>
                    <a:p>
                      <a:pPr indent="0" lvl="0" marL="0" rtl="0" algn="l">
                        <a:spcBef>
                          <a:spcPts val="0"/>
                        </a:spcBef>
                        <a:spcAft>
                          <a:spcPts val="0"/>
                        </a:spcAft>
                        <a:buNone/>
                      </a:pPr>
                      <a:r>
                        <a:rPr lang="en-GB" sz="2400">
                          <a:solidFill>
                            <a:schemeClr val="dk1"/>
                          </a:solidFill>
                        </a:rPr>
                        <a:t>IBAR Secretariat</a:t>
                      </a:r>
                      <a:endParaRPr b="1" sz="24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1"/>
                          </a:solidFill>
                        </a:rPr>
                        <a:t>Comment</a:t>
                      </a:r>
                      <a:endParaRPr b="1" sz="24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72175">
                <a:tc>
                  <a:txBody>
                    <a:bodyPr/>
                    <a:lstStyle/>
                    <a:p>
                      <a:pPr indent="0" lvl="0" marL="0" marR="0" rtl="0" algn="l">
                        <a:lnSpc>
                          <a:spcPct val="100000"/>
                        </a:lnSpc>
                        <a:spcBef>
                          <a:spcPts val="0"/>
                        </a:spcBef>
                        <a:spcAft>
                          <a:spcPts val="0"/>
                        </a:spcAft>
                        <a:buNone/>
                      </a:pPr>
                      <a:r>
                        <a:rPr lang="en-GB" sz="2000"/>
                        <a:t>Data not </a:t>
                      </a:r>
                      <a:r>
                        <a:rPr lang="en-GB" sz="2000"/>
                        <a:t>available</a:t>
                      </a:r>
                      <a:r>
                        <a:rPr lang="en-GB" sz="2000"/>
                        <a:t> / </a:t>
                      </a:r>
                      <a:r>
                        <a:rPr lang="en-GB" sz="2000"/>
                        <a:t>accessible</a:t>
                      </a:r>
                      <a:r>
                        <a:rPr lang="en-GB" sz="2000"/>
                        <a:t> in the right form and package</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None/>
                      </a:pPr>
                      <a:r>
                        <a:rPr lang="en-GB" sz="2000"/>
                        <a:t>Establish a central data repository system</a:t>
                      </a:r>
                      <a:endParaRPr sz="2000"/>
                    </a:p>
                    <a:p>
                      <a:pPr indent="0" lvl="0" marL="0" marR="0" rtl="0" algn="l">
                        <a:lnSpc>
                          <a:spcPct val="100000"/>
                        </a:lnSpc>
                        <a:spcBef>
                          <a:spcPts val="0"/>
                        </a:spcBef>
                        <a:spcAft>
                          <a:spcPts val="0"/>
                        </a:spcAft>
                        <a:buNone/>
                      </a:pPr>
                      <a:r>
                        <a:rPr lang="en-GB" sz="2000"/>
                        <a:t>Digitization of the feed balance</a:t>
                      </a:r>
                      <a:endParaRPr sz="20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a:txBody>
                    <a:bodyPr/>
                    <a:lstStyle/>
                    <a:p>
                      <a:pPr indent="-355600" lvl="0" marL="269999" marR="0" rtl="0" algn="l">
                        <a:lnSpc>
                          <a:spcPct val="100000"/>
                        </a:lnSpc>
                        <a:spcBef>
                          <a:spcPts val="0"/>
                        </a:spcBef>
                        <a:spcAft>
                          <a:spcPts val="0"/>
                        </a:spcAft>
                        <a:buSzPts val="2000"/>
                        <a:buChar char="-"/>
                      </a:pPr>
                      <a:r>
                        <a:rPr lang="en-GB" sz="2000"/>
                        <a:t>Support the set up and operationalization of a central feed data central repository system</a:t>
                      </a:r>
                      <a:endParaRPr sz="2000"/>
                    </a:p>
                    <a:p>
                      <a:pPr indent="-355600" lvl="0" marL="269999" rtl="0" algn="l">
                        <a:spcBef>
                          <a:spcPts val="0"/>
                        </a:spcBef>
                        <a:spcAft>
                          <a:spcPts val="0"/>
                        </a:spcAft>
                        <a:buSzPts val="2000"/>
                        <a:buChar char="-"/>
                      </a:pPr>
                      <a:r>
                        <a:rPr lang="en-GB" sz="2000"/>
                        <a:t>Support capacity building for feed data management systems</a:t>
                      </a:r>
                      <a:endParaRPr sz="2000"/>
                    </a:p>
                    <a:p>
                      <a:pPr indent="-355600" lvl="0" marL="269999" rtl="0" algn="l">
                        <a:spcBef>
                          <a:spcPts val="0"/>
                        </a:spcBef>
                        <a:spcAft>
                          <a:spcPts val="0"/>
                        </a:spcAft>
                        <a:buSzPts val="2000"/>
                        <a:buChar char="-"/>
                      </a:pPr>
                      <a:r>
                        <a:rPr lang="en-GB" sz="2000"/>
                        <a:t>Support subscription to data sources and feed databases</a:t>
                      </a:r>
                      <a:endParaRPr sz="20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1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310f76b40cc_2_8"/>
          <p:cNvSpPr txBox="1"/>
          <p:nvPr>
            <p:ph idx="1" type="subTitle"/>
          </p:nvPr>
        </p:nvSpPr>
        <p:spPr>
          <a:xfrm>
            <a:off x="584200" y="312750"/>
            <a:ext cx="11403000" cy="462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600"/>
              <a:buNone/>
            </a:pPr>
            <a:r>
              <a:rPr b="1" lang="en-GB" sz="3600"/>
              <a:t>L</a:t>
            </a:r>
            <a:r>
              <a:rPr b="1" lang="en-GB" sz="3600">
                <a:latin typeface="Arial"/>
                <a:ea typeface="Arial"/>
                <a:cs typeface="Arial"/>
                <a:sym typeface="Arial"/>
              </a:rPr>
              <a:t>ivestock feed data</a:t>
            </a:r>
            <a:r>
              <a:rPr b="1" lang="en-GB" sz="3600"/>
              <a:t> - Proposals/</a:t>
            </a:r>
            <a:r>
              <a:rPr b="1" lang="en-GB" sz="3600">
                <a:latin typeface="Arial"/>
                <a:ea typeface="Arial"/>
                <a:cs typeface="Arial"/>
                <a:sym typeface="Arial"/>
              </a:rPr>
              <a:t>solutions </a:t>
            </a:r>
            <a:r>
              <a:rPr b="1" lang="en-GB" sz="3600">
                <a:solidFill>
                  <a:srgbClr val="FF0000"/>
                </a:solidFill>
                <a:latin typeface="Arial"/>
                <a:ea typeface="Arial"/>
                <a:cs typeface="Arial"/>
                <a:sym typeface="Arial"/>
              </a:rPr>
              <a:t>(</a:t>
            </a:r>
            <a:r>
              <a:rPr b="1" lang="en-GB" sz="3600">
                <a:solidFill>
                  <a:srgbClr val="FF0000"/>
                </a:solidFill>
              </a:rPr>
              <a:t>Kenya</a:t>
            </a:r>
            <a:r>
              <a:rPr b="1" lang="en-GB" sz="3600">
                <a:solidFill>
                  <a:srgbClr val="FF0000"/>
                </a:solidFill>
                <a:latin typeface="Arial"/>
                <a:ea typeface="Arial"/>
                <a:cs typeface="Arial"/>
                <a:sym typeface="Arial"/>
              </a:rPr>
              <a:t>)</a:t>
            </a:r>
            <a:endParaRPr>
              <a:solidFill>
                <a:srgbClr val="FF0000"/>
              </a:solidFill>
            </a:endParaRPr>
          </a:p>
          <a:p>
            <a:pPr indent="0" lvl="0" marL="0" rtl="0" algn="l">
              <a:lnSpc>
                <a:spcPct val="90000"/>
              </a:lnSpc>
              <a:spcBef>
                <a:spcPts val="0"/>
              </a:spcBef>
              <a:spcAft>
                <a:spcPts val="0"/>
              </a:spcAft>
              <a:buClr>
                <a:schemeClr val="dk1"/>
              </a:buClr>
              <a:buSzPts val="3600"/>
              <a:buNone/>
            </a:pPr>
            <a:r>
              <a:t/>
            </a:r>
            <a:endParaRPr/>
          </a:p>
        </p:txBody>
      </p:sp>
      <p:graphicFrame>
        <p:nvGraphicFramePr>
          <p:cNvPr id="121" name="Google Shape;121;g310f76b40cc_2_8"/>
          <p:cNvGraphicFramePr/>
          <p:nvPr/>
        </p:nvGraphicFramePr>
        <p:xfrm>
          <a:off x="584200" y="1181665"/>
          <a:ext cx="3000000" cy="3000000"/>
        </p:xfrm>
        <a:graphic>
          <a:graphicData uri="http://schemas.openxmlformats.org/drawingml/2006/table">
            <a:tbl>
              <a:tblPr bandRow="1" firstRow="1">
                <a:noFill/>
                <a:tableStyleId>{8CF3A4DB-BEBC-4F60-9381-2ED564D79E56}</a:tableStyleId>
              </a:tblPr>
              <a:tblGrid>
                <a:gridCol w="3509650"/>
                <a:gridCol w="925575"/>
                <a:gridCol w="1818900"/>
                <a:gridCol w="2566100"/>
                <a:gridCol w="2192500"/>
              </a:tblGrid>
              <a:tr h="854300">
                <a:tc>
                  <a:txBody>
                    <a:bodyPr/>
                    <a:lstStyle/>
                    <a:p>
                      <a:pPr indent="0" lvl="0" marL="0" marR="0" rtl="0" algn="l">
                        <a:lnSpc>
                          <a:spcPct val="100000"/>
                        </a:lnSpc>
                        <a:spcBef>
                          <a:spcPts val="0"/>
                        </a:spcBef>
                        <a:spcAft>
                          <a:spcPts val="0"/>
                        </a:spcAft>
                        <a:buNone/>
                      </a:pPr>
                      <a:r>
                        <a:rPr lang="en-GB" sz="2400" u="none" cap="none" strike="noStrike">
                          <a:solidFill>
                            <a:schemeClr val="dk1"/>
                          </a:solidFill>
                        </a:rPr>
                        <a:t>Challenge/Constraint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rtl="0" algn="l">
                        <a:spcBef>
                          <a:spcPts val="0"/>
                        </a:spcBef>
                        <a:spcAft>
                          <a:spcPts val="0"/>
                        </a:spcAft>
                        <a:buNone/>
                      </a:pPr>
                      <a:r>
                        <a:rPr b="1" lang="en-GB" sz="2400">
                          <a:solidFill>
                            <a:schemeClr val="dk1"/>
                          </a:solidFill>
                        </a:rPr>
                        <a:t>Country proposal</a:t>
                      </a:r>
                      <a:endParaRPr b="1">
                        <a:solidFill>
                          <a:schemeClr val="lt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a:txBody>
                    <a:bodyPr/>
                    <a:lstStyle/>
                    <a:p>
                      <a:pPr indent="0" lvl="0" marL="0" rtl="0" algn="l">
                        <a:spcBef>
                          <a:spcPts val="0"/>
                        </a:spcBef>
                        <a:spcAft>
                          <a:spcPts val="0"/>
                        </a:spcAft>
                        <a:buNone/>
                      </a:pPr>
                      <a:r>
                        <a:rPr lang="en-GB" sz="2400">
                          <a:solidFill>
                            <a:schemeClr val="dk1"/>
                          </a:solidFill>
                        </a:rPr>
                        <a:t>IBAR Secretariat</a:t>
                      </a:r>
                      <a:endParaRPr b="1" sz="24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1"/>
                          </a:solidFill>
                        </a:rPr>
                        <a:t>Comment</a:t>
                      </a:r>
                      <a:endParaRPr b="1" sz="24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11225">
                <a:tc>
                  <a:txBody>
                    <a:bodyPr/>
                    <a:lstStyle/>
                    <a:p>
                      <a:pPr indent="0" lvl="0" marL="0" marR="0" rtl="0" algn="l">
                        <a:lnSpc>
                          <a:spcPct val="100000"/>
                        </a:lnSpc>
                        <a:spcBef>
                          <a:spcPts val="0"/>
                        </a:spcBef>
                        <a:spcAft>
                          <a:spcPts val="0"/>
                        </a:spcAft>
                        <a:buNone/>
                      </a:pPr>
                      <a:r>
                        <a:rPr lang="en-GB" sz="2000"/>
                        <a:t>Contradiction of results from different data sources</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355600" lvl="0" marL="269999" marR="0" rtl="0" algn="l">
                        <a:lnSpc>
                          <a:spcPct val="100000"/>
                        </a:lnSpc>
                        <a:spcBef>
                          <a:spcPts val="0"/>
                        </a:spcBef>
                        <a:spcAft>
                          <a:spcPts val="0"/>
                        </a:spcAft>
                        <a:buSzPts val="2000"/>
                        <a:buChar char="-"/>
                      </a:pPr>
                      <a:r>
                        <a:rPr lang="en-GB" sz="2000"/>
                        <a:t>Harmonize data</a:t>
                      </a:r>
                      <a:endParaRPr sz="2000"/>
                    </a:p>
                    <a:p>
                      <a:pPr indent="-355600" lvl="0" marL="269999" marR="0" rtl="0" algn="l">
                        <a:lnSpc>
                          <a:spcPct val="100000"/>
                        </a:lnSpc>
                        <a:spcBef>
                          <a:spcPts val="0"/>
                        </a:spcBef>
                        <a:spcAft>
                          <a:spcPts val="0"/>
                        </a:spcAft>
                        <a:buSzPts val="2000"/>
                        <a:buChar char="-"/>
                      </a:pPr>
                      <a:r>
                        <a:rPr lang="en-GB" sz="2000"/>
                        <a:t>Data harmonization platforms</a:t>
                      </a:r>
                      <a:endParaRPr sz="2000"/>
                    </a:p>
                    <a:p>
                      <a:pPr indent="-355600" lvl="0" marL="269999" marR="0" rtl="0" algn="l">
                        <a:lnSpc>
                          <a:spcPct val="100000"/>
                        </a:lnSpc>
                        <a:spcBef>
                          <a:spcPts val="0"/>
                        </a:spcBef>
                        <a:spcAft>
                          <a:spcPts val="0"/>
                        </a:spcAft>
                        <a:buSzPts val="2000"/>
                        <a:buChar char="-"/>
                      </a:pPr>
                      <a:r>
                        <a:rPr lang="en-GB" sz="2000"/>
                        <a:t>Validation of findings by stakeholders</a:t>
                      </a:r>
                      <a:endParaRPr sz="20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a:txBody>
                    <a:bodyPr/>
                    <a:lstStyle/>
                    <a:p>
                      <a:pPr indent="-355600" lvl="0" marL="269999" rtl="0" algn="l">
                        <a:spcBef>
                          <a:spcPts val="0"/>
                        </a:spcBef>
                        <a:spcAft>
                          <a:spcPts val="0"/>
                        </a:spcAft>
                        <a:buSzPts val="2000"/>
                        <a:buChar char="-"/>
                      </a:pPr>
                      <a:r>
                        <a:rPr lang="en-GB" sz="2000"/>
                        <a:t>Support feed data sourcing, harmonization and validation platforms.</a:t>
                      </a:r>
                      <a:endParaRPr sz="20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1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11225">
                <a:tc>
                  <a:txBody>
                    <a:bodyPr/>
                    <a:lstStyle/>
                    <a:p>
                      <a:pPr indent="0" lvl="0" marL="0" marR="0" rtl="0" algn="l">
                        <a:lnSpc>
                          <a:spcPct val="100000"/>
                        </a:lnSpc>
                        <a:spcBef>
                          <a:spcPts val="0"/>
                        </a:spcBef>
                        <a:spcAft>
                          <a:spcPts val="0"/>
                        </a:spcAft>
                        <a:buNone/>
                      </a:pPr>
                      <a:r>
                        <a:rPr lang="en-GB" sz="2000"/>
                        <a:t>Unpublished feed data</a:t>
                      </a:r>
                      <a:endParaRPr sz="20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355600" lvl="0" marL="269999" marR="0" rtl="0" algn="l">
                        <a:lnSpc>
                          <a:spcPct val="100000"/>
                        </a:lnSpc>
                        <a:spcBef>
                          <a:spcPts val="0"/>
                        </a:spcBef>
                        <a:spcAft>
                          <a:spcPts val="0"/>
                        </a:spcAft>
                        <a:buSzPts val="2000"/>
                        <a:buChar char="-"/>
                      </a:pPr>
                      <a:r>
                        <a:rPr lang="en-GB" sz="2000"/>
                        <a:t>Facilitate p</a:t>
                      </a:r>
                      <a:r>
                        <a:rPr lang="en-GB" sz="2000"/>
                        <a:t>ublication</a:t>
                      </a:r>
                      <a:r>
                        <a:rPr lang="en-GB" sz="2000"/>
                        <a:t> of unpublished feed data</a:t>
                      </a:r>
                      <a:endParaRPr sz="20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a:txBody>
                    <a:bodyPr/>
                    <a:lstStyle/>
                    <a:p>
                      <a:pPr indent="-355600" lvl="0" marL="269999" rtl="0" algn="l">
                        <a:spcBef>
                          <a:spcPts val="0"/>
                        </a:spcBef>
                        <a:spcAft>
                          <a:spcPts val="0"/>
                        </a:spcAft>
                        <a:buSzPts val="2000"/>
                        <a:buChar char="-"/>
                      </a:pPr>
                      <a:r>
                        <a:rPr lang="en-GB" sz="2000"/>
                        <a:t>Support the publication of feed data.</a:t>
                      </a:r>
                      <a:endParaRPr sz="20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1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31091322009_0_5"/>
          <p:cNvSpPr txBox="1"/>
          <p:nvPr>
            <p:ph idx="1" type="subTitle"/>
          </p:nvPr>
        </p:nvSpPr>
        <p:spPr>
          <a:xfrm>
            <a:off x="584200" y="312750"/>
            <a:ext cx="11403000" cy="462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600"/>
              <a:buNone/>
            </a:pPr>
            <a:r>
              <a:rPr b="1" lang="en-GB" sz="3600"/>
              <a:t>L</a:t>
            </a:r>
            <a:r>
              <a:rPr b="1" lang="en-GB" sz="3600">
                <a:latin typeface="Arial"/>
                <a:ea typeface="Arial"/>
                <a:cs typeface="Arial"/>
                <a:sym typeface="Arial"/>
              </a:rPr>
              <a:t>ivestock feed data</a:t>
            </a:r>
            <a:r>
              <a:rPr b="1" lang="en-GB" sz="3600"/>
              <a:t> - C</a:t>
            </a:r>
            <a:r>
              <a:rPr b="1" lang="en-GB" sz="3600">
                <a:latin typeface="Arial"/>
                <a:ea typeface="Arial"/>
                <a:cs typeface="Arial"/>
                <a:sym typeface="Arial"/>
              </a:rPr>
              <a:t>hallenges </a:t>
            </a:r>
            <a:r>
              <a:rPr b="1" lang="en-GB" sz="3600">
                <a:solidFill>
                  <a:srgbClr val="FF0000"/>
                </a:solidFill>
                <a:latin typeface="Arial"/>
                <a:ea typeface="Arial"/>
                <a:cs typeface="Arial"/>
                <a:sym typeface="Arial"/>
              </a:rPr>
              <a:t>(</a:t>
            </a:r>
            <a:r>
              <a:rPr b="1" lang="en-GB" sz="3600">
                <a:solidFill>
                  <a:srgbClr val="FF0000"/>
                </a:solidFill>
              </a:rPr>
              <a:t>Somalia</a:t>
            </a:r>
            <a:r>
              <a:rPr b="1" lang="en-GB" sz="3600">
                <a:solidFill>
                  <a:srgbClr val="FF0000"/>
                </a:solidFill>
                <a:latin typeface="Arial"/>
                <a:ea typeface="Arial"/>
                <a:cs typeface="Arial"/>
                <a:sym typeface="Arial"/>
              </a:rPr>
              <a:t>)</a:t>
            </a:r>
            <a:endParaRPr>
              <a:solidFill>
                <a:srgbClr val="FF0000"/>
              </a:solidFill>
            </a:endParaRPr>
          </a:p>
        </p:txBody>
      </p:sp>
      <p:graphicFrame>
        <p:nvGraphicFramePr>
          <p:cNvPr id="127" name="Google Shape;127;g31091322009_0_5"/>
          <p:cNvGraphicFramePr/>
          <p:nvPr/>
        </p:nvGraphicFramePr>
        <p:xfrm>
          <a:off x="584200" y="1181665"/>
          <a:ext cx="3000000" cy="3000000"/>
        </p:xfrm>
        <a:graphic>
          <a:graphicData uri="http://schemas.openxmlformats.org/drawingml/2006/table">
            <a:tbl>
              <a:tblPr bandRow="1" firstRow="1">
                <a:noFill/>
                <a:tableStyleId>{8CF3A4DB-BEBC-4F60-9381-2ED564D79E56}</a:tableStyleId>
              </a:tblPr>
              <a:tblGrid>
                <a:gridCol w="5580850"/>
                <a:gridCol w="1788775"/>
                <a:gridCol w="3643075"/>
              </a:tblGrid>
              <a:tr h="854300">
                <a:tc>
                  <a:txBody>
                    <a:bodyPr/>
                    <a:lstStyle/>
                    <a:p>
                      <a:pPr indent="0" lvl="0" marL="0" marR="0" rtl="0" algn="l">
                        <a:lnSpc>
                          <a:spcPct val="100000"/>
                        </a:lnSpc>
                        <a:spcBef>
                          <a:spcPts val="0"/>
                        </a:spcBef>
                        <a:spcAft>
                          <a:spcPts val="0"/>
                        </a:spcAft>
                        <a:buNone/>
                      </a:pPr>
                      <a:r>
                        <a:rPr lang="en-GB" sz="2400" u="none" cap="none" strike="noStrike"/>
                        <a:t>Challenge/Constraint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rtl="0" algn="l">
                        <a:spcBef>
                          <a:spcPts val="0"/>
                        </a:spcBef>
                        <a:spcAft>
                          <a:spcPts val="0"/>
                        </a:spcAft>
                        <a:buNone/>
                      </a:pPr>
                      <a:r>
                        <a:rPr b="1" lang="en-GB" sz="2400"/>
                        <a:t>Country Comment</a:t>
                      </a:r>
                      <a:endParaRPr b="1"/>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r h="872175">
                <a:tc>
                  <a:txBody>
                    <a:bodyPr/>
                    <a:lstStyle/>
                    <a:p>
                      <a:pPr indent="0" lvl="0" marL="0" marR="0" rtl="0" algn="just">
                        <a:lnSpc>
                          <a:spcPct val="100000"/>
                        </a:lnSpc>
                        <a:spcBef>
                          <a:spcPts val="0"/>
                        </a:spcBef>
                        <a:spcAft>
                          <a:spcPts val="0"/>
                        </a:spcAft>
                        <a:buNone/>
                      </a:pPr>
                      <a:r>
                        <a:rPr lang="en-GB" sz="1800"/>
                        <a:t>Data collection unsustainability :- Non-routine Data collection exercise at national level but there exist data collection by selected Administrative interests.</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None/>
                      </a:pPr>
                      <a:r>
                        <a:rPr lang="en-GB" sz="1800"/>
                        <a:t>Therefore data collection should a carried out on regular basis across all statutory sectors. </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r h="1011225">
                <a:tc>
                  <a:txBody>
                    <a:bodyPr/>
                    <a:lstStyle/>
                    <a:p>
                      <a:pPr indent="0" lvl="0" marL="0" marR="0" rtl="0" algn="just">
                        <a:lnSpc>
                          <a:spcPct val="100000"/>
                        </a:lnSpc>
                        <a:spcBef>
                          <a:spcPts val="0"/>
                        </a:spcBef>
                        <a:spcAft>
                          <a:spcPts val="0"/>
                        </a:spcAft>
                        <a:buNone/>
                      </a:pPr>
                      <a:r>
                        <a:rPr lang="en-GB" sz="1800"/>
                        <a:t>Collation of centralized data and data administration for Feed and Fodder within the concept of National Feed Balance (NFB) exist as an obstacle not comprehended by the decision maker counts as a priority</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marR="0" rtl="0" algn="just">
                        <a:lnSpc>
                          <a:spcPct val="100000"/>
                        </a:lnSpc>
                        <a:spcBef>
                          <a:spcPts val="0"/>
                        </a:spcBef>
                        <a:spcAft>
                          <a:spcPts val="0"/>
                        </a:spcAft>
                        <a:buNone/>
                      </a:pPr>
                      <a:r>
                        <a:rPr lang="en-GB" sz="1800"/>
                        <a:t>Any data collection activity should include participatory of the statutory MDA (State and Federal Bureau of Statistics) for data collection, authorization and dissemination.</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r h="1011225">
                <a:tc>
                  <a:txBody>
                    <a:bodyPr/>
                    <a:lstStyle/>
                    <a:p>
                      <a:pPr indent="0" lvl="0" marL="0" marR="0" rtl="0" algn="l">
                        <a:lnSpc>
                          <a:spcPct val="100000"/>
                        </a:lnSpc>
                        <a:spcBef>
                          <a:spcPts val="0"/>
                        </a:spcBef>
                        <a:spcAft>
                          <a:spcPts val="0"/>
                        </a:spcAft>
                        <a:buNone/>
                      </a:pPr>
                      <a:r>
                        <a:rPr lang="en-GB"/>
                        <a:t>Livestock feed data generation through research is facing serious funding challenges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None/>
                      </a:pPr>
                      <a:r>
                        <a:rPr lang="en-GB"/>
                        <a:t>There is a need to support livestock research activities in our universities and research institut</a:t>
                      </a:r>
                      <a:endParaRPr sz="14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r h="1523500">
                <a:tc>
                  <a:txBody>
                    <a:bodyPr/>
                    <a:lstStyle/>
                    <a:p>
                      <a:pPr indent="0" lvl="0" marL="0" marR="0" rtl="0" algn="l">
                        <a:lnSpc>
                          <a:spcPct val="100000"/>
                        </a:lnSpc>
                        <a:spcBef>
                          <a:spcPts val="0"/>
                        </a:spcBef>
                        <a:spcAft>
                          <a:spcPts val="0"/>
                        </a:spcAft>
                        <a:buNone/>
                      </a:pPr>
                      <a:r>
                        <a:t/>
                      </a:r>
                      <a:endParaRPr sz="14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None/>
                      </a:pPr>
                      <a:r>
                        <a:t/>
                      </a:r>
                      <a:endParaRPr sz="14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31091322009_0_10"/>
          <p:cNvSpPr txBox="1"/>
          <p:nvPr>
            <p:ph idx="1" type="subTitle"/>
          </p:nvPr>
        </p:nvSpPr>
        <p:spPr>
          <a:xfrm>
            <a:off x="584200" y="312750"/>
            <a:ext cx="11403000" cy="462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600"/>
              <a:buNone/>
            </a:pPr>
            <a:r>
              <a:rPr b="1" lang="en-GB" sz="3600"/>
              <a:t>L</a:t>
            </a:r>
            <a:r>
              <a:rPr b="1" lang="en-GB" sz="3600">
                <a:latin typeface="Arial"/>
                <a:ea typeface="Arial"/>
                <a:cs typeface="Arial"/>
                <a:sym typeface="Arial"/>
              </a:rPr>
              <a:t>ivestock feed data</a:t>
            </a:r>
            <a:r>
              <a:rPr b="1" lang="en-GB" sz="3600"/>
              <a:t> - Proposals/</a:t>
            </a:r>
            <a:r>
              <a:rPr b="1" lang="en-GB" sz="3600">
                <a:latin typeface="Arial"/>
                <a:ea typeface="Arial"/>
                <a:cs typeface="Arial"/>
                <a:sym typeface="Arial"/>
              </a:rPr>
              <a:t>solutions </a:t>
            </a:r>
            <a:r>
              <a:rPr b="1" lang="en-GB" sz="3600">
                <a:solidFill>
                  <a:srgbClr val="FF0000"/>
                </a:solidFill>
                <a:latin typeface="Arial"/>
                <a:ea typeface="Arial"/>
                <a:cs typeface="Arial"/>
                <a:sym typeface="Arial"/>
              </a:rPr>
              <a:t>(</a:t>
            </a:r>
            <a:r>
              <a:rPr b="1" lang="en-GB" sz="3600">
                <a:solidFill>
                  <a:srgbClr val="FF0000"/>
                </a:solidFill>
              </a:rPr>
              <a:t>Somalia</a:t>
            </a:r>
            <a:r>
              <a:rPr b="1" lang="en-GB" sz="3600">
                <a:solidFill>
                  <a:srgbClr val="FF0000"/>
                </a:solidFill>
                <a:latin typeface="Arial"/>
                <a:ea typeface="Arial"/>
                <a:cs typeface="Arial"/>
                <a:sym typeface="Arial"/>
              </a:rPr>
              <a:t>)</a:t>
            </a:r>
            <a:endParaRPr>
              <a:solidFill>
                <a:srgbClr val="FF0000"/>
              </a:solidFill>
            </a:endParaRPr>
          </a:p>
          <a:p>
            <a:pPr indent="0" lvl="0" marL="0" rtl="0" algn="l">
              <a:lnSpc>
                <a:spcPct val="90000"/>
              </a:lnSpc>
              <a:spcBef>
                <a:spcPts val="0"/>
              </a:spcBef>
              <a:spcAft>
                <a:spcPts val="0"/>
              </a:spcAft>
              <a:buClr>
                <a:schemeClr val="dk1"/>
              </a:buClr>
              <a:buSzPts val="3600"/>
              <a:buNone/>
            </a:pPr>
            <a:r>
              <a:t/>
            </a:r>
            <a:endParaRPr/>
          </a:p>
        </p:txBody>
      </p:sp>
      <p:graphicFrame>
        <p:nvGraphicFramePr>
          <p:cNvPr id="133" name="Google Shape;133;g31091322009_0_10"/>
          <p:cNvGraphicFramePr/>
          <p:nvPr/>
        </p:nvGraphicFramePr>
        <p:xfrm>
          <a:off x="584200" y="1181665"/>
          <a:ext cx="3000000" cy="3000000"/>
        </p:xfrm>
        <a:graphic>
          <a:graphicData uri="http://schemas.openxmlformats.org/drawingml/2006/table">
            <a:tbl>
              <a:tblPr bandRow="1" firstRow="1">
                <a:noFill/>
                <a:tableStyleId>{8CF3A4DB-BEBC-4F60-9381-2ED564D79E56}</a:tableStyleId>
              </a:tblPr>
              <a:tblGrid>
                <a:gridCol w="3509650"/>
                <a:gridCol w="925575"/>
                <a:gridCol w="1818900"/>
                <a:gridCol w="2566100"/>
                <a:gridCol w="2192500"/>
              </a:tblGrid>
              <a:tr h="854300">
                <a:tc>
                  <a:txBody>
                    <a:bodyPr/>
                    <a:lstStyle/>
                    <a:p>
                      <a:pPr indent="0" lvl="0" marL="0" marR="0" rtl="0" algn="l">
                        <a:lnSpc>
                          <a:spcPct val="100000"/>
                        </a:lnSpc>
                        <a:spcBef>
                          <a:spcPts val="0"/>
                        </a:spcBef>
                        <a:spcAft>
                          <a:spcPts val="0"/>
                        </a:spcAft>
                        <a:buNone/>
                      </a:pPr>
                      <a:r>
                        <a:rPr lang="en-GB" sz="2400" u="none" cap="none" strike="noStrike">
                          <a:solidFill>
                            <a:schemeClr val="dk1"/>
                          </a:solidFill>
                        </a:rPr>
                        <a:t>Challenge/Constraint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rtl="0" algn="l">
                        <a:spcBef>
                          <a:spcPts val="0"/>
                        </a:spcBef>
                        <a:spcAft>
                          <a:spcPts val="0"/>
                        </a:spcAft>
                        <a:buNone/>
                      </a:pPr>
                      <a:r>
                        <a:rPr b="1" lang="en-GB" sz="2400">
                          <a:solidFill>
                            <a:schemeClr val="dk1"/>
                          </a:solidFill>
                        </a:rPr>
                        <a:t>Country proposal</a:t>
                      </a:r>
                      <a:endParaRPr b="1">
                        <a:solidFill>
                          <a:schemeClr val="lt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a:txBody>
                    <a:bodyPr/>
                    <a:lstStyle/>
                    <a:p>
                      <a:pPr indent="0" lvl="0" marL="0" rtl="0" algn="l">
                        <a:spcBef>
                          <a:spcPts val="0"/>
                        </a:spcBef>
                        <a:spcAft>
                          <a:spcPts val="0"/>
                        </a:spcAft>
                        <a:buNone/>
                      </a:pPr>
                      <a:r>
                        <a:rPr lang="en-GB" sz="2400">
                          <a:solidFill>
                            <a:schemeClr val="dk1"/>
                          </a:solidFill>
                        </a:rPr>
                        <a:t>IBAR Secretariat</a:t>
                      </a:r>
                      <a:endParaRPr b="1" sz="24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2400">
                          <a:solidFill>
                            <a:schemeClr val="dk1"/>
                          </a:solidFill>
                        </a:rPr>
                        <a:t>Comment</a:t>
                      </a:r>
                      <a:endParaRPr b="1" sz="24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72175">
                <a:tc>
                  <a:txBody>
                    <a:bodyPr/>
                    <a:lstStyle/>
                    <a:p>
                      <a:pPr indent="0" lvl="0" marL="0" rtl="0" algn="l">
                        <a:lnSpc>
                          <a:spcPct val="115000"/>
                        </a:lnSpc>
                        <a:spcBef>
                          <a:spcPts val="0"/>
                        </a:spcBef>
                        <a:spcAft>
                          <a:spcPts val="0"/>
                        </a:spcAft>
                        <a:buClr>
                          <a:schemeClr val="dk1"/>
                        </a:buClr>
                        <a:buSzPts val="1100"/>
                        <a:buFont typeface="Arial"/>
                        <a:buNone/>
                      </a:pPr>
                      <a:r>
                        <a:rPr lang="en-GB" sz="2000"/>
                        <a:t>•</a:t>
                      </a:r>
                      <a:r>
                        <a:rPr lang="en-GB" sz="2000">
                          <a:latin typeface="Times New Roman"/>
                          <a:ea typeface="Times New Roman"/>
                          <a:cs typeface="Times New Roman"/>
                          <a:sym typeface="Times New Roman"/>
                        </a:rPr>
                        <a:t>Inadequate  of capacity and poor infrastructure</a:t>
                      </a:r>
                      <a:endParaRPr sz="2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2000"/>
                        <a:t>•</a:t>
                      </a:r>
                      <a:r>
                        <a:rPr lang="en-GB" sz="2000">
                          <a:latin typeface="Times New Roman"/>
                          <a:ea typeface="Times New Roman"/>
                          <a:cs typeface="Times New Roman"/>
                          <a:sym typeface="Times New Roman"/>
                        </a:rPr>
                        <a:t>Data Availability and Reliability and  Environmental Variability</a:t>
                      </a:r>
                      <a:endParaRPr sz="2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2000"/>
                        <a:t>•</a:t>
                      </a:r>
                      <a:r>
                        <a:rPr lang="en-GB" sz="2000">
                          <a:latin typeface="Times New Roman"/>
                          <a:ea typeface="Times New Roman"/>
                          <a:cs typeface="Times New Roman"/>
                          <a:sym typeface="Times New Roman"/>
                        </a:rPr>
                        <a:t>Conflict and Security and Displacement Issues</a:t>
                      </a:r>
                      <a:endParaRPr sz="2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2000"/>
                        <a:t>•</a:t>
                      </a:r>
                      <a:r>
                        <a:rPr lang="en-GB" sz="2000">
                          <a:latin typeface="Times New Roman"/>
                          <a:ea typeface="Times New Roman"/>
                          <a:cs typeface="Times New Roman"/>
                          <a:sym typeface="Times New Roman"/>
                        </a:rPr>
                        <a:t>Recurrent drought and Floods</a:t>
                      </a:r>
                      <a:endParaRPr sz="2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2000"/>
                        <a:t>•</a:t>
                      </a:r>
                      <a:r>
                        <a:rPr lang="en-GB" sz="2000">
                          <a:latin typeface="Times New Roman"/>
                          <a:ea typeface="Times New Roman"/>
                          <a:cs typeface="Times New Roman"/>
                          <a:sym typeface="Times New Roman"/>
                        </a:rPr>
                        <a:t>Locus damage invasion on Grazing area</a:t>
                      </a:r>
                      <a:endParaRPr sz="2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2000"/>
                        <a:t>•</a:t>
                      </a:r>
                      <a:r>
                        <a:rPr lang="en-GB" sz="2000">
                          <a:latin typeface="Times New Roman"/>
                          <a:ea typeface="Times New Roman"/>
                          <a:cs typeface="Times New Roman"/>
                          <a:sym typeface="Times New Roman"/>
                        </a:rPr>
                        <a:t>Underdeveloped Feed Production  and Fodder Markets:</a:t>
                      </a:r>
                      <a:endParaRPr sz="2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2000"/>
                        <a:t>•</a:t>
                      </a:r>
                      <a:r>
                        <a:rPr lang="en-GB" sz="2000">
                          <a:latin typeface="Times New Roman"/>
                          <a:ea typeface="Times New Roman"/>
                          <a:cs typeface="Times New Roman"/>
                          <a:sym typeface="Times New Roman"/>
                        </a:rPr>
                        <a:t>Lack of Livestock population census</a:t>
                      </a:r>
                      <a:endParaRPr sz="2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2000"/>
                        <a:t>•</a:t>
                      </a:r>
                      <a:r>
                        <a:rPr lang="en-GB" sz="2000">
                          <a:latin typeface="Times New Roman"/>
                          <a:ea typeface="Times New Roman"/>
                          <a:cs typeface="Times New Roman"/>
                          <a:sym typeface="Times New Roman"/>
                        </a:rPr>
                        <a:t>Inadequate Funding and Resources</a:t>
                      </a:r>
                      <a:endParaRPr sz="2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2000"/>
                        <a:t>•</a:t>
                      </a:r>
                      <a:r>
                        <a:rPr lang="en-GB" sz="2000">
                          <a:latin typeface="Times New Roman"/>
                          <a:ea typeface="Times New Roman"/>
                          <a:cs typeface="Times New Roman"/>
                          <a:sym typeface="Times New Roman"/>
                        </a:rPr>
                        <a:t>Limited Digitalization</a:t>
                      </a:r>
                      <a:endParaRPr sz="2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2000"/>
                        <a:t>•</a:t>
                      </a:r>
                      <a:r>
                        <a:rPr lang="en-GB" sz="2000">
                          <a:latin typeface="Times New Roman"/>
                          <a:ea typeface="Times New Roman"/>
                          <a:cs typeface="Times New Roman"/>
                          <a:sym typeface="Times New Roman"/>
                        </a:rPr>
                        <a:t>Coordination Challenges Among Stakeholders</a:t>
                      </a:r>
                      <a:endParaRPr sz="2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2000"/>
                        <a:t>•</a:t>
                      </a:r>
                      <a:r>
                        <a:rPr lang="en-GB" sz="2000">
                          <a:latin typeface="Times New Roman"/>
                          <a:ea typeface="Times New Roman"/>
                          <a:cs typeface="Times New Roman"/>
                          <a:sym typeface="Times New Roman"/>
                        </a:rPr>
                        <a:t>Lack of Livestock Parameters</a:t>
                      </a:r>
                      <a:endParaRPr sz="20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rtl="0" algn="l">
                        <a:lnSpc>
                          <a:spcPct val="115000"/>
                        </a:lnSpc>
                        <a:spcBef>
                          <a:spcPts val="0"/>
                        </a:spcBef>
                        <a:spcAft>
                          <a:spcPts val="0"/>
                        </a:spcAft>
                        <a:buClr>
                          <a:schemeClr val="dk1"/>
                        </a:buClr>
                        <a:buSzPts val="1100"/>
                        <a:buFont typeface="Arial"/>
                        <a:buNone/>
                      </a:pPr>
                      <a:r>
                        <a:rPr lang="en-GB" sz="2000"/>
                        <a:t>•</a:t>
                      </a:r>
                      <a:r>
                        <a:rPr lang="en-GB" sz="2000">
                          <a:latin typeface="Times New Roman"/>
                          <a:ea typeface="Times New Roman"/>
                          <a:cs typeface="Times New Roman"/>
                          <a:sym typeface="Times New Roman"/>
                        </a:rPr>
                        <a:t>The data should be generated  and collected annually</a:t>
                      </a:r>
                      <a:endParaRPr sz="2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2000"/>
                        <a:t>•</a:t>
                      </a:r>
                      <a:r>
                        <a:rPr lang="en-GB" sz="2000">
                          <a:latin typeface="Times New Roman"/>
                          <a:ea typeface="Times New Roman"/>
                          <a:cs typeface="Times New Roman"/>
                          <a:sym typeface="Times New Roman"/>
                        </a:rPr>
                        <a:t>Data should be reliable in Platform online and Published in centralized digitalization system</a:t>
                      </a:r>
                      <a:endParaRPr sz="2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2000"/>
                        <a:t>•</a:t>
                      </a:r>
                      <a:r>
                        <a:rPr lang="en-GB" sz="2000">
                          <a:latin typeface="Times New Roman"/>
                          <a:ea typeface="Times New Roman"/>
                          <a:cs typeface="Times New Roman"/>
                          <a:sym typeface="Times New Roman"/>
                        </a:rPr>
                        <a:t>The security issue should be addressed by the Government</a:t>
                      </a:r>
                      <a:endParaRPr sz="2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2000"/>
                        <a:t>•</a:t>
                      </a:r>
                      <a:r>
                        <a:rPr lang="en-GB" sz="2000">
                          <a:latin typeface="Times New Roman"/>
                          <a:ea typeface="Times New Roman"/>
                          <a:cs typeface="Times New Roman"/>
                          <a:sym typeface="Times New Roman"/>
                        </a:rPr>
                        <a:t>Community Awareness creation should be adopted  in the best Practice</a:t>
                      </a:r>
                      <a:endParaRPr sz="2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2000"/>
                        <a:t>•</a:t>
                      </a:r>
                      <a:r>
                        <a:rPr lang="en-GB" sz="2000">
                          <a:latin typeface="Times New Roman"/>
                          <a:ea typeface="Times New Roman"/>
                          <a:cs typeface="Times New Roman"/>
                          <a:sym typeface="Times New Roman"/>
                        </a:rPr>
                        <a:t>Community engagement of Market development access availability as commercialization</a:t>
                      </a:r>
                      <a:endParaRPr sz="2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2000"/>
                        <a:t>•</a:t>
                      </a:r>
                      <a:r>
                        <a:rPr lang="en-GB" sz="2000">
                          <a:latin typeface="Times New Roman"/>
                          <a:ea typeface="Times New Roman"/>
                          <a:cs typeface="Times New Roman"/>
                          <a:sym typeface="Times New Roman"/>
                        </a:rPr>
                        <a:t>Climate shock should be addressed through adaptation of climate-smart feed and fodder Production diversification resistance seeds.</a:t>
                      </a:r>
                      <a:endParaRPr sz="2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2000"/>
                        <a:t>•</a:t>
                      </a:r>
                      <a:r>
                        <a:rPr lang="en-GB" sz="2000">
                          <a:latin typeface="Times New Roman"/>
                          <a:ea typeface="Times New Roman"/>
                          <a:cs typeface="Times New Roman"/>
                          <a:sym typeface="Times New Roman"/>
                        </a:rPr>
                        <a:t>International support for Budget allocation</a:t>
                      </a:r>
                      <a:endParaRPr sz="20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a:txBody>
                    <a:bodyPr/>
                    <a:lstStyle/>
                    <a:p>
                      <a:pPr indent="0" lvl="0" marL="0" rtl="0" algn="l">
                        <a:lnSpc>
                          <a:spcPct val="115000"/>
                        </a:lnSpc>
                        <a:spcBef>
                          <a:spcPts val="0"/>
                        </a:spcBef>
                        <a:spcAft>
                          <a:spcPts val="0"/>
                        </a:spcAft>
                        <a:buClr>
                          <a:schemeClr val="dk1"/>
                        </a:buClr>
                        <a:buSzPts val="1100"/>
                        <a:buFont typeface="Arial"/>
                        <a:buNone/>
                      </a:pPr>
                      <a:r>
                        <a:rPr lang="en-GB" sz="2000"/>
                        <a:t>•</a:t>
                      </a:r>
                      <a:r>
                        <a:rPr lang="en-GB" sz="2000">
                          <a:latin typeface="Times New Roman"/>
                          <a:ea typeface="Times New Roman"/>
                          <a:cs typeface="Times New Roman"/>
                          <a:sym typeface="Times New Roman"/>
                        </a:rPr>
                        <a:t>Development of digitalization centralized system</a:t>
                      </a:r>
                      <a:endParaRPr sz="2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2000"/>
                        <a:t>•</a:t>
                      </a:r>
                      <a:r>
                        <a:rPr lang="en-GB" sz="2000">
                          <a:latin typeface="Times New Roman"/>
                          <a:ea typeface="Times New Roman"/>
                          <a:cs typeface="Times New Roman"/>
                          <a:sym typeface="Times New Roman"/>
                        </a:rPr>
                        <a:t>Livestock Population census</a:t>
                      </a:r>
                      <a:endParaRPr sz="2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2000"/>
                        <a:t>•</a:t>
                      </a:r>
                      <a:r>
                        <a:rPr lang="en-GB" sz="2000">
                          <a:latin typeface="Times New Roman"/>
                          <a:ea typeface="Times New Roman"/>
                          <a:cs typeface="Times New Roman"/>
                          <a:sym typeface="Times New Roman"/>
                        </a:rPr>
                        <a:t>Feed Quality Annalise</a:t>
                      </a:r>
                      <a:endParaRPr sz="2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2000"/>
                        <a:t>•</a:t>
                      </a:r>
                      <a:r>
                        <a:rPr lang="en-GB" sz="2000">
                          <a:latin typeface="Times New Roman"/>
                          <a:ea typeface="Times New Roman"/>
                          <a:cs typeface="Times New Roman"/>
                          <a:sym typeface="Times New Roman"/>
                        </a:rPr>
                        <a:t>To develop country feed balance sheet</a:t>
                      </a:r>
                      <a:endParaRPr sz="2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2000"/>
                        <a:t>•</a:t>
                      </a:r>
                      <a:r>
                        <a:rPr lang="en-GB" sz="2000">
                          <a:latin typeface="Times New Roman"/>
                          <a:ea typeface="Times New Roman"/>
                          <a:cs typeface="Times New Roman"/>
                          <a:sym typeface="Times New Roman"/>
                        </a:rPr>
                        <a:t>Coordination arrangement Among Stakeholders production Associations</a:t>
                      </a:r>
                      <a:endParaRPr sz="2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2000"/>
                        <a:t>•</a:t>
                      </a:r>
                      <a:r>
                        <a:rPr lang="en-GB" sz="2000">
                          <a:latin typeface="Times New Roman"/>
                          <a:ea typeface="Times New Roman"/>
                          <a:cs typeface="Times New Roman"/>
                          <a:sym typeface="Times New Roman"/>
                        </a:rPr>
                        <a:t>Establishment of annually feed and fodder platform to identify the  variety of seeds among the country .</a:t>
                      </a:r>
                      <a:endParaRPr sz="2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2000"/>
                        <a:t>•</a:t>
                      </a:r>
                      <a:r>
                        <a:rPr lang="en-GB" sz="2000">
                          <a:latin typeface="Times New Roman"/>
                          <a:ea typeface="Times New Roman"/>
                          <a:cs typeface="Times New Roman"/>
                          <a:sym typeface="Times New Roman"/>
                        </a:rPr>
                        <a:t>To support of find all livestock parameters</a:t>
                      </a:r>
                      <a:endParaRPr sz="2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2000"/>
                        <a:t>•</a:t>
                      </a:r>
                      <a:r>
                        <a:rPr lang="en-GB" sz="2000">
                          <a:latin typeface="Times New Roman"/>
                          <a:ea typeface="Times New Roman"/>
                          <a:cs typeface="Times New Roman"/>
                          <a:sym typeface="Times New Roman"/>
                        </a:rPr>
                        <a:t>Lab instrument facilities for Feed and Fodder as Research variety</a:t>
                      </a:r>
                      <a:endParaRPr sz="2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2000"/>
                        <a:t>•</a:t>
                      </a:r>
                      <a:r>
                        <a:rPr lang="en-GB" sz="2000">
                          <a:latin typeface="Times New Roman"/>
                          <a:ea typeface="Times New Roman"/>
                          <a:cs typeface="Times New Roman"/>
                          <a:sym typeface="Times New Roman"/>
                        </a:rPr>
                        <a:t>Skill transfer and Tanning through technical support  ICT supports( Laptops , Desks and tabs)</a:t>
                      </a:r>
                      <a:endParaRPr sz="20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GB" sz="2000"/>
                        <a:t>•</a:t>
                      </a:r>
                      <a:endParaRPr sz="2000"/>
                    </a:p>
                    <a:p>
                      <a:pPr indent="0" lvl="0" marL="0" marR="0" rtl="0" algn="l">
                        <a:lnSpc>
                          <a:spcPct val="100000"/>
                        </a:lnSpc>
                        <a:spcBef>
                          <a:spcPts val="0"/>
                        </a:spcBef>
                        <a:spcAft>
                          <a:spcPts val="0"/>
                        </a:spcAft>
                        <a:buNone/>
                      </a:pPr>
                      <a:r>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11225">
                <a:tc>
                  <a:txBody>
                    <a:bodyPr/>
                    <a:lstStyle/>
                    <a:p>
                      <a:pPr indent="0" lvl="0" marL="0" marR="0" rtl="0" algn="l">
                        <a:lnSpc>
                          <a:spcPct val="100000"/>
                        </a:lnSpc>
                        <a:spcBef>
                          <a:spcPts val="0"/>
                        </a:spcBef>
                        <a:spcAft>
                          <a:spcPts val="0"/>
                        </a:spcAft>
                        <a:buNone/>
                      </a:pPr>
                      <a:r>
                        <a:t/>
                      </a:r>
                      <a:endParaRPr sz="14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None/>
                      </a:pPr>
                      <a:r>
                        <a:t/>
                      </a:r>
                      <a:endParaRPr sz="14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a:txBody>
                    <a:bodyPr/>
                    <a:lstStyle/>
                    <a:p>
                      <a:pPr indent="0" lvl="0" marL="0" marR="0" rtl="0" algn="l">
                        <a:lnSpc>
                          <a:spcPct val="100000"/>
                        </a:lnSpc>
                        <a:spcBef>
                          <a:spcPts val="0"/>
                        </a:spcBef>
                        <a:spcAft>
                          <a:spcPts val="0"/>
                        </a:spcAft>
                        <a:buNone/>
                      </a:pPr>
                      <a:r>
                        <a:t/>
                      </a:r>
                      <a:endParaRPr sz="14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523500">
                <a:tc>
                  <a:txBody>
                    <a:bodyPr/>
                    <a:lstStyle/>
                    <a:p>
                      <a:pPr indent="0" lvl="0" marL="0" marR="0" rtl="0" algn="l">
                        <a:lnSpc>
                          <a:spcPct val="100000"/>
                        </a:lnSpc>
                        <a:spcBef>
                          <a:spcPts val="0"/>
                        </a:spcBef>
                        <a:spcAft>
                          <a:spcPts val="0"/>
                        </a:spcAft>
                        <a:buNone/>
                      </a:pPr>
                      <a:r>
                        <a:t/>
                      </a:r>
                      <a:endParaRPr sz="14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None/>
                      </a:pPr>
                      <a:r>
                        <a:t/>
                      </a:r>
                      <a:endParaRPr sz="14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a:txBody>
                    <a:bodyPr/>
                    <a:lstStyle/>
                    <a:p>
                      <a:pPr indent="0" lvl="0" marL="0" marR="0" rtl="0" algn="l">
                        <a:lnSpc>
                          <a:spcPct val="100000"/>
                        </a:lnSpc>
                        <a:spcBef>
                          <a:spcPts val="0"/>
                        </a:spcBef>
                        <a:spcAft>
                          <a:spcPts val="0"/>
                        </a:spcAft>
                        <a:buNone/>
                      </a:pPr>
                      <a:r>
                        <a:t/>
                      </a:r>
                      <a:endParaRPr sz="14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2024-10-30T08:56:08Z</dcterms:created>
  <dc:creator>John Mutua</dc:creator>
</cp:coreProperties>
</file>