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Play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jetP181mtdQCgsKusakjlPB1Av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font" Target="fonts/Play-bold.fntdata"/><Relationship Id="rId9" Type="http://schemas.openxmlformats.org/officeDocument/2006/relationships/font" Target="fonts/Pl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5381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b="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Estimating feed ME concentration and livestock ME requirements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4273550" y="4763538"/>
            <a:ext cx="3644900" cy="49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John Mutua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1212850" y="3158500"/>
            <a:ext cx="97663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Presentation for Resilient African feed and fodder systems project— 2</a:t>
            </a:r>
            <a:r>
              <a:rPr b="0" baseline="3000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national feed inventory landscape and capacity building workshop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October 31, 2024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round logo with animals and plants&#10;&#10;Description automatically generated"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" y="5607937"/>
            <a:ext cx="1212850" cy="1212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-up of a logo&#10;&#10;Description automatically generated" id="92" name="Google Shape;92;p1"/>
          <p:cNvPicPr preferRelativeResize="0"/>
          <p:nvPr/>
        </p:nvPicPr>
        <p:blipFill rotWithShape="1">
          <a:blip r:embed="rId4">
            <a:alphaModFix/>
          </a:blip>
          <a:srcRect b="21469" l="0" r="0" t="21182"/>
          <a:stretch/>
        </p:blipFill>
        <p:spPr>
          <a:xfrm>
            <a:off x="10864850" y="5675817"/>
            <a:ext cx="1326065" cy="10770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-up of a logo&#10;&#10;Description automatically generated" id="93" name="Google Shape;9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66950" y="5700675"/>
            <a:ext cx="4248806" cy="9408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text on a black background&#10;&#10;Description automatically generated" id="94" name="Google Shape;94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51728" y="5955885"/>
            <a:ext cx="3516272" cy="685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>
            <p:ph type="ctrTitle"/>
          </p:nvPr>
        </p:nvSpPr>
        <p:spPr>
          <a:xfrm>
            <a:off x="503723" y="256089"/>
            <a:ext cx="11181346" cy="8026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Feed ME concentration</a:t>
            </a:r>
            <a:endParaRPr/>
          </a:p>
        </p:txBody>
      </p:sp>
      <p:sp>
        <p:nvSpPr>
          <p:cNvPr id="100" name="Google Shape;100;p4"/>
          <p:cNvSpPr txBox="1"/>
          <p:nvPr/>
        </p:nvSpPr>
        <p:spPr>
          <a:xfrm>
            <a:off x="503723" y="1335494"/>
            <a:ext cx="10731000" cy="5370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 concentration of feeds was calculated using species-specific and regional estimates from literature and databases</a:t>
            </a:r>
            <a:endParaRPr/>
          </a:p>
          <a:p>
            <a:pPr indent="-101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Approximations assumed a linear relationship between digestible energy (DE) and ME, predicted by NDF and CP</a:t>
            </a:r>
            <a:endParaRPr/>
          </a:p>
          <a:p>
            <a:pPr indent="-101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IVDMD as percent of total DM was estimated using laboratory methods (Tilley and Terry, 1963)</a:t>
            </a:r>
            <a:endParaRPr/>
          </a:p>
          <a:p>
            <a:pPr indent="-101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was calculated based on NRC (2001), establishing a relationship between OM, IVOMD, and DE</a:t>
            </a:r>
            <a:endParaRPr/>
          </a:p>
          <a:p>
            <a:pPr indent="-101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SSA feed database was used, IVDMD was used as a proxy for IVOMD, and in absence of OM estimates, it was assumed to be 90% of DM</a:t>
            </a:r>
            <a:endParaRPr/>
          </a:p>
          <a:p>
            <a:pPr indent="-101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Location-specific ME estimates were prioritized; where unavailable, estimates from other regions were used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ctrTitle"/>
          </p:nvPr>
        </p:nvSpPr>
        <p:spPr>
          <a:xfrm>
            <a:off x="503723" y="256089"/>
            <a:ext cx="11181346" cy="8026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Livestock ME energy requirements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503723" y="1335494"/>
            <a:ext cx="10731000" cy="4847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 requirements for ruminant livestock were estimated using CSIRO (2008) equations</a:t>
            </a:r>
            <a:endParaRPr/>
          </a:p>
          <a:p>
            <a:pPr indent="-101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 requirements were estimated for maintenance, growth, locomotion, gestation, and lactation for dry and wet seasons</a:t>
            </a:r>
            <a:endParaRPr/>
          </a:p>
          <a:p>
            <a:pPr indent="-101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Inputs included population estimates, herd structure, starting liveweight, growth rates, pregnancy rates, milk yield, locomotion needs, and draught power usage by species and animal class</a:t>
            </a:r>
            <a:endParaRPr/>
          </a:p>
          <a:p>
            <a:pPr indent="-101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Herds and flocks were disaggregated into adult and young for sheep and goats, and into bulls, steers, cows, heifers and calves for cattle</a:t>
            </a:r>
            <a:endParaRPr/>
          </a:p>
          <a:p>
            <a:pPr indent="-101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estimates of requirements were representative of circa 2015, requirements were extrapolated based on annual population statistics for cattle, sheep and goats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"/>
          <p:cNvSpPr/>
          <p:nvPr/>
        </p:nvSpPr>
        <p:spPr>
          <a:xfrm>
            <a:off x="1114425" y="0"/>
            <a:ext cx="9963150" cy="6858000"/>
          </a:xfrm>
          <a:custGeom>
            <a:rect b="b" l="l" r="r" t="t"/>
            <a:pathLst>
              <a:path extrusionOk="0" h="6858000" w="996315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EFEFE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39700" sx="102000" rotWithShape="0" algn="ctr" sy="102000">
              <a:srgbClr val="D8D8D8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6"/>
          <p:cNvSpPr/>
          <p:nvPr/>
        </p:nvSpPr>
        <p:spPr>
          <a:xfrm>
            <a:off x="1121664" y="0"/>
            <a:ext cx="9948672" cy="6858000"/>
          </a:xfrm>
          <a:custGeom>
            <a:rect b="b" l="l" r="r" t="t"/>
            <a:pathLst>
              <a:path extrusionOk="0" h="6858000" w="996315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6"/>
          <p:cNvSpPr txBox="1"/>
          <p:nvPr>
            <p:ph type="ctrTitle"/>
          </p:nvPr>
        </p:nvSpPr>
        <p:spPr>
          <a:xfrm>
            <a:off x="1524003" y="1999615"/>
            <a:ext cx="9144000" cy="2764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b="1" lang="en-US" sz="7200"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115" name="Google Shape;115;p6"/>
          <p:cNvSpPr/>
          <p:nvPr/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2024-09-04T11:43:07Z</dcterms:created>
  <dc:creator>John Mutua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0x01010000353007B1E9BD4DA5B2758A9249045D</vt:lpwstr>
  </property>
  <property fmtid="{D5CDD505-2E9C-101B-9397-08002B2CF9AE}" pid="3" name="MediaServiceImageTags">
    <vt:lpwstr/>
  </property>
</Properties>
</file>