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32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F89B-96A6-4138-8AD1-912BD6939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12AF4-1743-4AD2-90E4-1CC6D1CF3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E708-C54B-4DF1-94FE-2F3CF61C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CCFC-A9F8-46F0-9276-CB18A31FA6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DD2F0-E4EA-44D0-AF51-6C6CC433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65C56-DFFA-4283-AA0A-EB85BF3F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B6CE-4098-456E-AF64-C7ABA9A3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0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9C7D-3133-4028-B9AF-FD221F39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586EB-8966-4A6A-A3E7-A56BBFCE6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8F89-3A80-40B4-86B8-01ECDEF5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CCFC-A9F8-46F0-9276-CB18A31FA6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7C06-A76D-4D7F-A52F-3A5AE9F4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5DE3-557D-4A1D-9AE9-4803084A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B6CE-4098-456E-AF64-C7ABA9A3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E87A8-0C03-4ACC-BA9B-CF3A68FC4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BBB0C-7ACB-4F79-9B34-365980453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B329D-2212-41FC-A5CD-BB61CF2E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CCFC-A9F8-46F0-9276-CB18A31FA6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FC4BF-82D1-408C-80BF-F96DCFE1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CBA9-3BC5-45B4-8DEC-69AD4B05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B6CE-4098-456E-AF64-C7ABA9A3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5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ABA3-ED85-4997-A1AA-D2CA8C3E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8B62-D17D-453E-B633-DEA9D0BB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164E0-1163-42C5-8477-E8CE8789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CCFC-A9F8-46F0-9276-CB18A31FA6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2A423-9254-49C6-98EF-772DADCF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DCC54-F8B4-466C-913B-37FDB72D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B6CE-4098-456E-AF64-C7ABA9A3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F644-D6FE-4456-875D-71C07FCD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EF129-9B07-4BA7-B379-5E7B83392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57244-80CE-45EA-B257-E7E4245A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CCFC-A9F8-46F0-9276-CB18A31FA6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4251E-38B4-466B-BFDB-E539817F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B74E2-7527-431A-B91C-A15987AE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B6CE-4098-456E-AF64-C7ABA9A3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62BF-AE39-46C7-838E-4AA1B264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AB392-7178-4760-A05E-88A86F787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1411C-5E45-450B-97F4-2E71EA093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24A8A-BC8A-4D19-916C-C44E2B1B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CCFC-A9F8-46F0-9276-CB18A31FA6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90E01-E8A1-4F5C-91DC-3A76CFA4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60FE-3230-433C-91A4-6730F1ED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B6CE-4098-456E-AF64-C7ABA9A3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6F23-8AD5-4F30-9524-16A9F09B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DB065-FE3B-411C-BE6D-65C434B09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55E16-F8D2-4B96-A0C0-F83927A5E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30838-2448-4F4B-96DC-688BC7E55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731F4-2C4D-4808-90A7-29C614418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E345E-FA77-4E2D-97B5-1FFB65F8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CCFC-A9F8-46F0-9276-CB18A31FA6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AF810-37D3-43B3-9437-EE2FA401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F8FEE-8D6B-47D1-9D75-676AE71C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B6CE-4098-456E-AF64-C7ABA9A3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3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3A8D-D94A-4EDA-A24B-5BFC265B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D7811-06C5-4AAD-A09D-905C6545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CCFC-A9F8-46F0-9276-CB18A31FA6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0667C-31E6-42BC-ADD8-B78B9401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37212-C133-47FE-B02E-9BB504AB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B6CE-4098-456E-AF64-C7ABA9A3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7B2F4-4C5D-4059-BF98-CC6C5D2A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CCFC-A9F8-46F0-9276-CB18A31FA6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38003-B71A-4CF2-80C9-E3D5CA65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F9E8D-DB0C-4FFE-B5D8-F1E29031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B6CE-4098-456E-AF64-C7ABA9A3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9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2671-47B4-43A4-AEBA-E06E4C4C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7631-3EC4-4AEA-BA22-B6118CD8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A3874-43AA-4613-89FB-E0A355675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3642E-02CD-4C86-9E20-4A7F8076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CCFC-A9F8-46F0-9276-CB18A31FA6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12AB7-8E0B-452D-8843-A6DA107C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C669F-3692-4073-AABE-B3CF3030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B6CE-4098-456E-AF64-C7ABA9A3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8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5DC4-46BC-4588-A531-41C26872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C7DE5-3192-443B-BC2C-C6D59533B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E272A-543F-414C-B559-2270A40CA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1E377-062A-4DD3-8878-F4233B50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CCFC-A9F8-46F0-9276-CB18A31FA6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05B8-9D29-4650-B95A-F3F2C0F8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E3FA5-78EF-4F91-8100-64D8034A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B6CE-4098-456E-AF64-C7ABA9A3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0968E-7C0C-4173-9912-8DEE9BA4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47412-AA31-4BC0-9387-0680E49A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339BF-858D-4C36-BB5B-C000D02A4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BCCFC-A9F8-46F0-9276-CB18A31FA60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2F2D-15C2-44CD-B3EC-76CC18E37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A760C-77EA-497A-A384-029F00372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3B6CE-4098-456E-AF64-C7ABA9A3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7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4614-761D-441A-9688-787660AC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0005"/>
            <a:ext cx="8515350" cy="1139429"/>
          </a:xfrm>
        </p:spPr>
        <p:txBody>
          <a:bodyPr>
            <a:noAutofit/>
          </a:bodyPr>
          <a:lstStyle/>
          <a:p>
            <a:r>
              <a:rPr lang="en-US" sz="3600" b="1" dirty="0"/>
              <a:t>CIMMYT operated research facilities at </a:t>
            </a:r>
            <a:r>
              <a:rPr lang="en-US" sz="3600" b="1" dirty="0" err="1"/>
              <a:t>Kiboko</a:t>
            </a:r>
            <a:endParaRPr lang="x-none" sz="36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2861B-ECD8-468D-9CFB-5BDCA56A3C20}"/>
              </a:ext>
            </a:extLst>
          </p:cNvPr>
          <p:cNvGrpSpPr/>
          <p:nvPr/>
        </p:nvGrpSpPr>
        <p:grpSpPr>
          <a:xfrm>
            <a:off x="489629" y="1676401"/>
            <a:ext cx="10183134" cy="4781549"/>
            <a:chOff x="194451" y="1024722"/>
            <a:chExt cx="8958635" cy="55857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3ED1BDC-1BD3-43F7-9C54-C698EBD9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8385" y="1024722"/>
              <a:ext cx="7124701" cy="5585795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4E7546-AC34-4D4F-9F56-53361163AA45}"/>
                </a:ext>
              </a:extLst>
            </p:cNvPr>
            <p:cNvCxnSpPr>
              <a:cxnSpLocks/>
            </p:cNvCxnSpPr>
            <p:nvPr/>
          </p:nvCxnSpPr>
          <p:spPr>
            <a:xfrm>
              <a:off x="7209986" y="4050684"/>
              <a:ext cx="710124" cy="507248"/>
            </a:xfrm>
            <a:prstGeom prst="straightConnector1">
              <a:avLst/>
            </a:prstGeom>
            <a:ln w="666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5738A94-2AFD-4320-BFE6-A6ECC3939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2035" y="2040171"/>
              <a:ext cx="848559" cy="482049"/>
            </a:xfrm>
            <a:prstGeom prst="straightConnector1">
              <a:avLst/>
            </a:prstGeom>
            <a:ln w="666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F56611-3EF6-491A-8396-5B75472B5705}"/>
                </a:ext>
              </a:extLst>
            </p:cNvPr>
            <p:cNvSpPr txBox="1"/>
            <p:nvPr/>
          </p:nvSpPr>
          <p:spPr>
            <a:xfrm>
              <a:off x="5448275" y="1724298"/>
              <a:ext cx="2272390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New site (~45.6 ha)</a:t>
              </a:r>
            </a:p>
            <a:p>
              <a:r>
                <a:rPr lang="en-US" sz="1350" dirty="0">
                  <a:solidFill>
                    <a:srgbClr val="FF0000"/>
                  </a:solidFill>
                </a:rPr>
                <a:t>Established: 2008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44E1344-638F-4B48-A33E-B7FA863A7C8A}"/>
                </a:ext>
              </a:extLst>
            </p:cNvPr>
            <p:cNvCxnSpPr>
              <a:cxnSpLocks/>
            </p:cNvCxnSpPr>
            <p:nvPr/>
          </p:nvCxnSpPr>
          <p:spPr>
            <a:xfrm>
              <a:off x="3552385" y="6182597"/>
              <a:ext cx="1009650" cy="1"/>
            </a:xfrm>
            <a:prstGeom prst="straightConnector1">
              <a:avLst/>
            </a:prstGeom>
            <a:ln w="666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76BDDB-F5F0-497C-B3C1-A3D8A1D08255}"/>
                </a:ext>
              </a:extLst>
            </p:cNvPr>
            <p:cNvSpPr txBox="1"/>
            <p:nvPr/>
          </p:nvSpPr>
          <p:spPr>
            <a:xfrm>
              <a:off x="194451" y="1191481"/>
              <a:ext cx="1892997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Main farm (~3ha)</a:t>
              </a:r>
            </a:p>
            <a:p>
              <a:r>
                <a:rPr lang="en-US" sz="1350" dirty="0">
                  <a:solidFill>
                    <a:srgbClr val="FF0000"/>
                  </a:solidFill>
                </a:rPr>
                <a:t>Established: 1984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19625A-E900-4698-B1C6-4D751349BA7F}"/>
                </a:ext>
              </a:extLst>
            </p:cNvPr>
            <p:cNvSpPr txBox="1"/>
            <p:nvPr/>
          </p:nvSpPr>
          <p:spPr>
            <a:xfrm>
              <a:off x="1437790" y="5933409"/>
              <a:ext cx="2195264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IMAS CFT (~2ha)</a:t>
              </a:r>
            </a:p>
            <a:p>
              <a:r>
                <a:rPr lang="en-US" sz="1350" dirty="0">
                  <a:solidFill>
                    <a:srgbClr val="FF0000"/>
                  </a:solidFill>
                </a:rPr>
                <a:t>Established: 2016</a:t>
              </a:r>
              <a:endParaRPr lang="x-none" sz="135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1FF3CAD-2ED4-488D-952D-D7C5714423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9985" y="1837811"/>
              <a:ext cx="758211" cy="443384"/>
            </a:xfrm>
            <a:prstGeom prst="straightConnector1">
              <a:avLst/>
            </a:prstGeom>
            <a:ln w="666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71D1C8-225C-4DB9-8075-A173CF864C8C}"/>
                </a:ext>
              </a:extLst>
            </p:cNvPr>
            <p:cNvSpPr txBox="1"/>
            <p:nvPr/>
          </p:nvSpPr>
          <p:spPr>
            <a:xfrm>
              <a:off x="7209986" y="4684269"/>
              <a:ext cx="1892997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DH (20.3 Ha)</a:t>
              </a:r>
            </a:p>
            <a:p>
              <a:r>
                <a:rPr lang="en-US" sz="1350" dirty="0">
                  <a:solidFill>
                    <a:srgbClr val="FF0000"/>
                  </a:solidFill>
                </a:rPr>
                <a:t>Established: 2012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066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45F57-E319-4BFD-AA5A-637EFC2B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029" y="3643"/>
            <a:ext cx="8515350" cy="1139429"/>
          </a:xfrm>
        </p:spPr>
        <p:txBody>
          <a:bodyPr/>
          <a:lstStyle/>
          <a:p>
            <a:r>
              <a:rPr lang="en-US" b="1" dirty="0"/>
              <a:t>New Site (NS)</a:t>
            </a:r>
            <a:endParaRPr lang="x-none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380B9-3A27-4D13-96F4-94714A4954A3}"/>
              </a:ext>
            </a:extLst>
          </p:cNvPr>
          <p:cNvSpPr txBox="1"/>
          <p:nvPr/>
        </p:nvSpPr>
        <p:spPr>
          <a:xfrm>
            <a:off x="7010412" y="1713241"/>
            <a:ext cx="36575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Drought screening: 9 ha</a:t>
            </a:r>
          </a:p>
          <a:p>
            <a:r>
              <a:rPr lang="en-US" sz="2400" dirty="0"/>
              <a:t>Low Nitrogen plots: 3 ha</a:t>
            </a:r>
          </a:p>
          <a:p>
            <a:r>
              <a:rPr lang="en-US" sz="2400" dirty="0"/>
              <a:t>Nurseries: 10 ha</a:t>
            </a:r>
          </a:p>
          <a:p>
            <a:r>
              <a:rPr lang="en-US" sz="2400" dirty="0"/>
              <a:t>Optimum trials:10 ha</a:t>
            </a:r>
          </a:p>
          <a:p>
            <a:endParaRPr lang="en-US" sz="2400" dirty="0"/>
          </a:p>
          <a:p>
            <a:r>
              <a:rPr lang="en-US" sz="2400" dirty="0"/>
              <a:t>Total blocks: 26</a:t>
            </a:r>
          </a:p>
          <a:p>
            <a:r>
              <a:rPr lang="en-US" sz="2400" dirty="0"/>
              <a:t>11 of 1 ha</a:t>
            </a:r>
          </a:p>
          <a:p>
            <a:r>
              <a:rPr lang="en-US" sz="2400" dirty="0"/>
              <a:t>11 of 2 ha</a:t>
            </a:r>
          </a:p>
          <a:p>
            <a:r>
              <a:rPr lang="en-US" sz="2400" dirty="0"/>
              <a:t>Others are blocks with :2 ha or less than 1 ha</a:t>
            </a:r>
          </a:p>
          <a:p>
            <a:endParaRPr lang="en-US" sz="2400" dirty="0"/>
          </a:p>
          <a:p>
            <a:endParaRPr lang="x-none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B34ED8-8DBB-4784-B51E-D77B6143E9E9}"/>
              </a:ext>
            </a:extLst>
          </p:cNvPr>
          <p:cNvGrpSpPr/>
          <p:nvPr/>
        </p:nvGrpSpPr>
        <p:grpSpPr>
          <a:xfrm>
            <a:off x="1441175" y="1447801"/>
            <a:ext cx="5605463" cy="4988719"/>
            <a:chOff x="319683" y="1451952"/>
            <a:chExt cx="5605463" cy="4988719"/>
          </a:xfrm>
        </p:grpSpPr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319683" y="1451952"/>
              <a:ext cx="5605463" cy="4988719"/>
              <a:chOff x="264" y="474"/>
              <a:chExt cx="4708" cy="4190"/>
            </a:xfrm>
          </p:grpSpPr>
          <p:sp>
            <p:nvSpPr>
              <p:cNvPr id="3" name="AutoShape 3"/>
              <p:cNvSpPr>
                <a:spLocks noChangeAspect="1" noTextEdit="1"/>
              </p:cNvSpPr>
              <p:nvPr/>
            </p:nvSpPr>
            <p:spPr bwMode="auto">
              <a:xfrm>
                <a:off x="264" y="474"/>
                <a:ext cx="4708" cy="4190"/>
              </a:xfrm>
              <a:prstGeom prst="rect">
                <a:avLst/>
              </a:prstGeom>
              <a:noFill/>
              <a:ln w="9525" cap="flat" cmpd="sng" algn="ctr">
                <a:solidFill>
                  <a:srgbClr val="5F433F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" y="474"/>
                <a:ext cx="4717" cy="4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ight Arrow 6"/>
            <p:cNvSpPr/>
            <p:nvPr/>
          </p:nvSpPr>
          <p:spPr>
            <a:xfrm rot="8432607">
              <a:off x="3458377" y="2578148"/>
              <a:ext cx="403690" cy="851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25510" y="2319517"/>
              <a:ext cx="764698" cy="30008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Low 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60448" y="4806805"/>
              <a:ext cx="764698" cy="30008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Low N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 rot="6270972" flipV="1">
              <a:off x="5050365" y="5223253"/>
              <a:ext cx="343671" cy="71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TextBox 8"/>
            <p:cNvSpPr txBox="1"/>
            <p:nvPr/>
          </p:nvSpPr>
          <p:spPr>
            <a:xfrm rot="20139303">
              <a:off x="3395191" y="3227182"/>
              <a:ext cx="530059" cy="33483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b="1" dirty="0"/>
                <a:t>DT FIELD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6126" y="2877935"/>
              <a:ext cx="562405" cy="40694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 rot="20139303">
              <a:off x="3841196" y="4221271"/>
              <a:ext cx="530059" cy="33483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b="1" dirty="0"/>
                <a:t>DT FIELD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20139303">
              <a:off x="2944818" y="2302783"/>
              <a:ext cx="530059" cy="33483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b="1" dirty="0"/>
                <a:t>DT FIELD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20139303">
              <a:off x="4410295" y="4028195"/>
              <a:ext cx="289847" cy="26545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75" b="1" dirty="0"/>
                <a:t>DT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176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A388-F50C-4D15-81B5-90F7103E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52" y="136278"/>
            <a:ext cx="10515600" cy="983470"/>
          </a:xfrm>
        </p:spPr>
        <p:txBody>
          <a:bodyPr/>
          <a:lstStyle/>
          <a:p>
            <a:r>
              <a:rPr lang="en-US" dirty="0"/>
              <a:t>DH facility map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01F854B-F23C-4736-910B-DC874343B2CD}"/>
              </a:ext>
            </a:extLst>
          </p:cNvPr>
          <p:cNvGrpSpPr/>
          <p:nvPr/>
        </p:nvGrpSpPr>
        <p:grpSpPr>
          <a:xfrm>
            <a:off x="2560930" y="1172866"/>
            <a:ext cx="5897270" cy="5563664"/>
            <a:chOff x="1036930" y="1172866"/>
            <a:chExt cx="5897270" cy="55636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E6B9785-970C-4E09-BE1E-743D6C59A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930" y="1172866"/>
              <a:ext cx="5897270" cy="55636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D156A9-B6D1-4217-A202-93A346BDE160}"/>
                </a:ext>
              </a:extLst>
            </p:cNvPr>
            <p:cNvSpPr txBox="1"/>
            <p:nvPr/>
          </p:nvSpPr>
          <p:spPr>
            <a:xfrm>
              <a:off x="3765452" y="1524000"/>
              <a:ext cx="273148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75D3F0-CB0A-44D8-B8C9-9A4C7100E7B0}"/>
                </a:ext>
              </a:extLst>
            </p:cNvPr>
            <p:cNvSpPr txBox="1"/>
            <p:nvPr/>
          </p:nvSpPr>
          <p:spPr>
            <a:xfrm>
              <a:off x="3281289" y="3877485"/>
              <a:ext cx="273148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32AAE3-5D3E-4917-8F7C-146A632447A3}"/>
                </a:ext>
              </a:extLst>
            </p:cNvPr>
            <p:cNvSpPr txBox="1"/>
            <p:nvPr/>
          </p:nvSpPr>
          <p:spPr>
            <a:xfrm>
              <a:off x="2938975" y="2819400"/>
              <a:ext cx="273148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694983-F961-4566-9DA5-9CAE7FA535F4}"/>
                </a:ext>
              </a:extLst>
            </p:cNvPr>
            <p:cNvSpPr txBox="1"/>
            <p:nvPr/>
          </p:nvSpPr>
          <p:spPr>
            <a:xfrm>
              <a:off x="4118316" y="2668806"/>
              <a:ext cx="273148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3ECACE-646A-4DF7-963B-A9656FDD2C5F}"/>
                </a:ext>
              </a:extLst>
            </p:cNvPr>
            <p:cNvSpPr txBox="1"/>
            <p:nvPr/>
          </p:nvSpPr>
          <p:spPr>
            <a:xfrm>
              <a:off x="2209800" y="4267200"/>
              <a:ext cx="273148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0A118F-2C8D-465F-BB02-E0443B9F7C02}"/>
                </a:ext>
              </a:extLst>
            </p:cNvPr>
            <p:cNvSpPr txBox="1"/>
            <p:nvPr/>
          </p:nvSpPr>
          <p:spPr>
            <a:xfrm>
              <a:off x="2482948" y="5176708"/>
              <a:ext cx="273148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9B38B7-055D-4608-9012-AF0DD2197585}"/>
                </a:ext>
              </a:extLst>
            </p:cNvPr>
            <p:cNvSpPr txBox="1"/>
            <p:nvPr/>
          </p:nvSpPr>
          <p:spPr>
            <a:xfrm>
              <a:off x="3511061" y="6181726"/>
              <a:ext cx="273148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4D36A-ABEA-48C6-91A2-F0BB601F50B5}"/>
                </a:ext>
              </a:extLst>
            </p:cNvPr>
            <p:cNvSpPr txBox="1"/>
            <p:nvPr/>
          </p:nvSpPr>
          <p:spPr>
            <a:xfrm>
              <a:off x="3717974" y="4978364"/>
              <a:ext cx="273148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9C618A-E55C-4E8D-880F-A6E0EF1BF59D}"/>
                </a:ext>
              </a:extLst>
            </p:cNvPr>
            <p:cNvSpPr txBox="1"/>
            <p:nvPr/>
          </p:nvSpPr>
          <p:spPr>
            <a:xfrm>
              <a:off x="4572000" y="4544101"/>
              <a:ext cx="273148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B95B66-1D96-4912-90DF-2CE34F0C4D2D}"/>
                </a:ext>
              </a:extLst>
            </p:cNvPr>
            <p:cNvSpPr txBox="1"/>
            <p:nvPr/>
          </p:nvSpPr>
          <p:spPr>
            <a:xfrm>
              <a:off x="4063215" y="3450577"/>
              <a:ext cx="447237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265B8B-3BCF-497F-9925-A70FEA9A6B03}"/>
                </a:ext>
              </a:extLst>
            </p:cNvPr>
            <p:cNvSpPr txBox="1"/>
            <p:nvPr/>
          </p:nvSpPr>
          <p:spPr>
            <a:xfrm>
              <a:off x="5256333" y="3312078"/>
              <a:ext cx="447236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EC5E7F-C2A0-4444-9417-69480E247B76}"/>
                </a:ext>
              </a:extLst>
            </p:cNvPr>
            <p:cNvSpPr txBox="1"/>
            <p:nvPr/>
          </p:nvSpPr>
          <p:spPr>
            <a:xfrm>
              <a:off x="4876213" y="2177366"/>
              <a:ext cx="380120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960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115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CIMMYT operated research facilities at Kiboko</vt:lpstr>
      <vt:lpstr>New Site (NS)</vt:lpstr>
      <vt:lpstr>DH facility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Lydiah Gatere</dc:creator>
  <cp:lastModifiedBy>Lydiah Gatere</cp:lastModifiedBy>
  <cp:revision>2</cp:revision>
  <dcterms:created xsi:type="dcterms:W3CDTF">2020-11-03T06:06:02Z</dcterms:created>
  <dcterms:modified xsi:type="dcterms:W3CDTF">2020-11-03T06:09:29Z</dcterms:modified>
</cp:coreProperties>
</file>