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1" r:id="rId5"/>
    <p:sldId id="257" r:id="rId6"/>
    <p:sldId id="292" r:id="rId7"/>
    <p:sldId id="259" r:id="rId8"/>
    <p:sldId id="294" r:id="rId9"/>
    <p:sldId id="296" r:id="rId10"/>
    <p:sldId id="293" r:id="rId11"/>
    <p:sldId id="301" r:id="rId12"/>
    <p:sldId id="302" r:id="rId13"/>
    <p:sldId id="303" r:id="rId14"/>
    <p:sldId id="281" r:id="rId15"/>
    <p:sldId id="297" r:id="rId16"/>
    <p:sldId id="305" r:id="rId17"/>
  </p:sldIdLst>
  <p:sldSz cx="9144000" cy="5143500"/>
  <p:notesSz cx="6858000" cy="9144000"/>
  <p:embeddedFontLst>
    <p:embeddedFont>
      <p:font typeface="Rajdhani" panose="02000000000000000000"/>
      <p:regular r:id="rId21"/>
    </p:embeddedFont>
    <p:embeddedFont>
      <p:font typeface="Fira Sans Condensed Light" panose="020B0503050000020004"/>
      <p:regular r:id="rId22"/>
    </p:embeddedFont>
    <p:embeddedFont>
      <p:font typeface="Fira Sans Condensed" panose="020B0503050000020004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961B0C-53C0-4BB6-8F75-325A7399F9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60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6bcecd75ae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6bcecd75ae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 panose="020B0503050000020004"/>
              <a:buChar char="●"/>
              <a:defRPr sz="14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 panose="020B0503050000020004"/>
              <a:buChar char="○"/>
              <a:defRPr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 panose="020B0503050000020004"/>
              <a:buChar char="■"/>
              <a:defRPr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 panose="020B0503050000020004"/>
              <a:buChar char="●"/>
              <a:defRPr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 panose="020B0503050000020004"/>
              <a:buChar char="○"/>
              <a:defRPr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 panose="020B0503050000020004"/>
              <a:buChar char="■"/>
              <a:defRPr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 panose="020B0503050000020004"/>
              <a:buChar char="●"/>
              <a:defRPr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 panose="020B0503050000020004"/>
              <a:buChar char="○"/>
              <a:defRPr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 panose="020B0503050000020004"/>
              <a:buChar char="■"/>
              <a:defRPr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8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4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8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 panose="02000000000000000000"/>
              <a:buNone/>
              <a:defRPr sz="1400" b="1"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4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 panose="020B0503050000020004"/>
              <a:buNone/>
              <a:defRPr sz="11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 panose="020B0503050000020004"/>
              <a:buNone/>
              <a:defRPr sz="14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 panose="020B0503050000020004"/>
              <a:buNone/>
              <a:defRPr sz="28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 panose="020B0503050000020004"/>
              <a:buNone/>
              <a:defRPr sz="28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 panose="020B0503050000020004"/>
              <a:buNone/>
              <a:defRPr sz="28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 panose="020B0503050000020004"/>
              <a:buNone/>
              <a:defRPr sz="28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 panose="020B0503050000020004"/>
              <a:buNone/>
              <a:defRPr sz="28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 panose="020B0503050000020004"/>
              <a:buNone/>
              <a:defRPr sz="28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 panose="020B0503050000020004"/>
              <a:buNone/>
              <a:defRPr sz="28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 panose="020B0503050000020004"/>
              <a:buNone/>
              <a:defRPr sz="2800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8255" y="929005"/>
            <a:ext cx="4618990" cy="2961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n-GB" sz="6600"/>
              <a:t>Modelos de traducción Automática</a:t>
            </a:r>
            <a:endParaRPr lang="es-ES" altLang="en-GB" sz="6600"/>
          </a:p>
        </p:txBody>
      </p:sp>
      <p:sp>
        <p:nvSpPr>
          <p:cNvPr id="58" name="Google Shape;58;p15"/>
          <p:cNvSpPr txBox="1"/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n-GB"/>
              <a:t>Yaritza Montero Vaillant</a:t>
            </a:r>
            <a:endParaRPr lang="es-ES" altLang="en-GB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2"/>
          <a:srcRect l="25302" r="25297"/>
          <a:stretch>
            <a:fillRect/>
          </a:stretch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Cuadro de texto 0"/>
          <p:cNvSpPr txBox="1"/>
          <p:nvPr/>
        </p:nvSpPr>
        <p:spPr>
          <a:xfrm>
            <a:off x="7766685" y="4714875"/>
            <a:ext cx="1301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GB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</a:rPr>
              <a:t>Data Science</a:t>
            </a:r>
            <a:endParaRPr lang="es-E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en-US" altLang="es-ES">
                <a:sym typeface="+mn-ea"/>
              </a:rPr>
              <a:t>Métricas Transformer: Accuracy</a:t>
            </a:r>
            <a:br>
              <a:rPr lang="en-US" altLang="es-ES">
                <a:sym typeface="+mn-ea"/>
              </a:rPr>
            </a:br>
            <a:endParaRPr lang="es-ES" altLang="en-US"/>
          </a:p>
        </p:txBody>
      </p:sp>
      <p:pic>
        <p:nvPicPr>
          <p:cNvPr id="3" name="Imagen 2" descr="accurac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285240"/>
            <a:ext cx="5280025" cy="3782060"/>
          </a:xfrm>
          <a:prstGeom prst="rect">
            <a:avLst/>
          </a:prstGeom>
        </p:spPr>
      </p:pic>
      <p:pic>
        <p:nvPicPr>
          <p:cNvPr id="5" name="Imagen 4" descr="err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0" y="3322320"/>
            <a:ext cx="3411220" cy="146304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739130" y="3689350"/>
            <a:ext cx="3090545" cy="32194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8" name="Rectángulo 7"/>
          <p:cNvSpPr/>
          <p:nvPr/>
        </p:nvSpPr>
        <p:spPr>
          <a:xfrm>
            <a:off x="5739130" y="4276725"/>
            <a:ext cx="3090545" cy="32194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en-US" altLang="es-ES"/>
              <a:t>Métricas Transformer: BLUE</a:t>
            </a:r>
            <a:endParaRPr lang="en-US" altLang="es-ES"/>
          </a:p>
        </p:txBody>
      </p:sp>
      <p:sp>
        <p:nvSpPr>
          <p:cNvPr id="4" name="Título 1"/>
          <p:cNvSpPr/>
          <p:nvPr/>
        </p:nvSpPr>
        <p:spPr>
          <a:xfrm>
            <a:off x="5246370" y="1326515"/>
            <a:ext cx="349694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>
            <a:r>
              <a:rPr lang="en-US" altLang="es-ES" sz="2400"/>
              <a:t> 5 frases random</a:t>
            </a:r>
            <a:endParaRPr lang="en-US" altLang="es-ES" sz="2400"/>
          </a:p>
        </p:txBody>
      </p:sp>
      <p:sp>
        <p:nvSpPr>
          <p:cNvPr id="5" name="Rectángulo 4"/>
          <p:cNvSpPr/>
          <p:nvPr/>
        </p:nvSpPr>
        <p:spPr>
          <a:xfrm>
            <a:off x="7280910" y="3596005"/>
            <a:ext cx="1608455" cy="8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>
                <a:solidFill>
                  <a:schemeClr val="tx2"/>
                </a:solidFill>
              </a:rPr>
              <a:t>Mean BLEU score -&gt; 0.1741</a:t>
            </a:r>
            <a:endParaRPr lang="es-ES" altLang="en-US">
              <a:solidFill>
                <a:schemeClr val="tx2"/>
              </a:solidFill>
            </a:endParaRPr>
          </a:p>
        </p:txBody>
      </p:sp>
      <p:pic>
        <p:nvPicPr>
          <p:cNvPr id="3" name="Imagen 2" descr="Imagen de WhatsApp 2023-05-16 a las 01.59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2038350"/>
            <a:ext cx="5979160" cy="29705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0"/>
          <p:cNvSpPr txBox="1"/>
          <p:nvPr>
            <p:ph type="title"/>
          </p:nvPr>
        </p:nvSpPr>
        <p:spPr>
          <a:xfrm>
            <a:off x="713115" y="5229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Resumen Métricas</a:t>
            </a:r>
            <a:endParaRPr lang="en-US" altLang="en-GB"/>
          </a:p>
        </p:txBody>
      </p:sp>
      <p:graphicFrame>
        <p:nvGraphicFramePr>
          <p:cNvPr id="1216" name="Google Shape;1216;p40"/>
          <p:cNvGraphicFramePr/>
          <p:nvPr/>
        </p:nvGraphicFramePr>
        <p:xfrm>
          <a:off x="713105" y="2410460"/>
          <a:ext cx="5807710" cy="2036445"/>
        </p:xfrm>
        <a:graphic>
          <a:graphicData uri="http://schemas.openxmlformats.org/drawingml/2006/table">
            <a:tbl>
              <a:tblPr>
                <a:noFill/>
                <a:tableStyleId>{F2961B0C-53C0-4BB6-8F75-325A7399F988}</a:tableStyleId>
              </a:tblPr>
              <a:tblGrid>
                <a:gridCol w="1823085"/>
                <a:gridCol w="1984375"/>
                <a:gridCol w="2000250"/>
              </a:tblGrid>
              <a:tr h="4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2400" b="1">
                          <a:solidFill>
                            <a:schemeClr val="lt2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LSTM</a:t>
                      </a:r>
                      <a:endParaRPr lang="en-US" altLang="en-GB" sz="2400" b="1">
                        <a:solidFill>
                          <a:schemeClr val="lt2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2400" b="1">
                          <a:solidFill>
                            <a:schemeClr val="lt2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Transformer</a:t>
                      </a:r>
                      <a:endParaRPr lang="en-US" altLang="en-GB" sz="2400" b="1">
                        <a:solidFill>
                          <a:schemeClr val="lt2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>
                          <a:solidFill>
                            <a:schemeClr val="lt2"/>
                          </a:solidFill>
                          <a:latin typeface="Fira Sans Condensed" panose="020B0503050000020004"/>
                          <a:ea typeface="Fira Sans Condensed" panose="020B0503050000020004"/>
                          <a:cs typeface="Fira Sans Condensed" panose="020B0503050000020004"/>
                          <a:sym typeface="Fira Sans Condensed" panose="020B0503050000020004"/>
                        </a:rPr>
                        <a:t>Loss</a:t>
                      </a:r>
                      <a:endParaRPr b="1">
                        <a:solidFill>
                          <a:schemeClr val="lt2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>
                          <a:solidFill>
                            <a:schemeClr val="lt2"/>
                          </a:solidFill>
                          <a:latin typeface="Fira Sans Condensed" panose="020B0503050000020004"/>
                          <a:ea typeface="Fira Sans Condensed" panose="020B0503050000020004"/>
                          <a:cs typeface="Fira Sans Condensed" panose="020B0503050000020004"/>
                          <a:sym typeface="Fira Sans Condensed" panose="020B0503050000020004"/>
                        </a:rPr>
                        <a:t>1.82</a:t>
                      </a:r>
                      <a:endParaRPr lang="en-US" altLang="en-GB">
                        <a:solidFill>
                          <a:schemeClr val="lt2"/>
                        </a:solidFill>
                        <a:latin typeface="Fira Sans Condensed" panose="020B0503050000020004"/>
                        <a:ea typeface="Fira Sans Condensed" panose="020B0503050000020004"/>
                        <a:cs typeface="Fira Sans Condensed" panose="020B0503050000020004"/>
                        <a:sym typeface="Fira Sans Condensed" panose="020B05030500000200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Fira Sans Condensed" panose="020B0503050000020004"/>
                          <a:ea typeface="Fira Sans Condensed" panose="020B0503050000020004"/>
                          <a:cs typeface="Fira Sans Condensed" panose="020B0503050000020004"/>
                          <a:sym typeface="Fira Sans Condensed" panose="020B0503050000020004"/>
                        </a:rPr>
                        <a:t>2.44</a:t>
                      </a:r>
                      <a:endParaRPr lang="en-US">
                        <a:solidFill>
                          <a:schemeClr val="lt2"/>
                        </a:solidFill>
                        <a:latin typeface="Fira Sans Condensed" panose="020B0503050000020004"/>
                        <a:ea typeface="Fira Sans Condensed" panose="020B0503050000020004"/>
                        <a:cs typeface="Fira Sans Condensed" panose="020B0503050000020004"/>
                        <a:sym typeface="Fira Sans Condensed" panose="020B05030500000200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</a:tr>
              <a:tr h="53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>
                          <a:solidFill>
                            <a:schemeClr val="lt2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Accuracy</a:t>
                      </a:r>
                      <a:endParaRPr lang="en-US" altLang="en-GB" b="1">
                        <a:solidFill>
                          <a:schemeClr val="lt2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Fira Sans Condensed" panose="020B0503050000020004"/>
                          <a:ea typeface="Fira Sans Condensed" panose="020B0503050000020004"/>
                          <a:cs typeface="Fira Sans Condensed" panose="020B0503050000020004"/>
                          <a:sym typeface="Fira Sans Condensed" panose="020B0503050000020004"/>
                        </a:rPr>
                        <a:t>0.70</a:t>
                      </a:r>
                      <a:endParaRPr lang="en-US">
                        <a:solidFill>
                          <a:schemeClr val="lt2"/>
                        </a:solidFill>
                        <a:latin typeface="Fira Sans Condensed" panose="020B0503050000020004"/>
                        <a:ea typeface="Fira Sans Condensed" panose="020B0503050000020004"/>
                        <a:cs typeface="Fira Sans Condensed" panose="020B0503050000020004"/>
                        <a:sym typeface="Fira Sans Condensed" panose="020B05030500000200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Fira Sans Condensed" panose="020B0503050000020004"/>
                          <a:ea typeface="Fira Sans Condensed" panose="020B0503050000020004"/>
                          <a:cs typeface="Fira Sans Condensed" panose="020B0503050000020004"/>
                          <a:sym typeface="Fira Sans Condensed" panose="020B0503050000020004"/>
                        </a:rPr>
                        <a:t>0.65</a:t>
                      </a:r>
                      <a:endParaRPr lang="en-US">
                        <a:solidFill>
                          <a:schemeClr val="lt2"/>
                        </a:solidFill>
                        <a:latin typeface="Fira Sans Condensed" panose="020B0503050000020004"/>
                        <a:ea typeface="Fira Sans Condensed" panose="020B0503050000020004"/>
                        <a:cs typeface="Fira Sans Condensed" panose="020B0503050000020004"/>
                        <a:sym typeface="Fira Sans Condensed" panose="020B05030500000200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>
                          <a:solidFill>
                            <a:schemeClr val="lt2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BLUE</a:t>
                      </a:r>
                      <a:endParaRPr lang="en-US" altLang="en-GB" b="1">
                        <a:solidFill>
                          <a:schemeClr val="lt2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Fira Sans Condensed" panose="020B0503050000020004"/>
                          <a:ea typeface="Fira Sans Condensed" panose="020B0503050000020004"/>
                          <a:cs typeface="Fira Sans Condensed" panose="020B0503050000020004"/>
                          <a:sym typeface="Fira Sans Condensed" panose="020B0503050000020004"/>
                        </a:rPr>
                        <a:t>5.28</a:t>
                      </a:r>
                      <a:endParaRPr lang="en-US">
                        <a:solidFill>
                          <a:schemeClr val="lt2"/>
                        </a:solidFill>
                        <a:latin typeface="Fira Sans Condensed" panose="020B0503050000020004"/>
                        <a:ea typeface="Fira Sans Condensed" panose="020B0503050000020004"/>
                        <a:cs typeface="Fira Sans Condensed" panose="020B0503050000020004"/>
                        <a:sym typeface="Fira Sans Condensed" panose="020B05030500000200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>
                          <a:solidFill>
                            <a:schemeClr val="lt2"/>
                          </a:solidFill>
                          <a:latin typeface="Fira Sans Condensed" panose="020B0503050000020004"/>
                          <a:ea typeface="Fira Sans Condensed" panose="020B0503050000020004"/>
                          <a:cs typeface="Fira Sans Condensed" panose="020B0503050000020004"/>
                          <a:sym typeface="Fira Sans Condensed" panose="020B0503050000020004"/>
                        </a:rPr>
                        <a:t>0.17</a:t>
                      </a:r>
                      <a:endParaRPr lang="en-US" altLang="en-GB">
                        <a:solidFill>
                          <a:schemeClr val="lt2"/>
                        </a:solidFill>
                        <a:latin typeface="Fira Sans Condensed" panose="020B0503050000020004"/>
                        <a:ea typeface="Fira Sans Condensed" panose="020B0503050000020004"/>
                        <a:cs typeface="Fira Sans Condensed" panose="020B0503050000020004"/>
                        <a:sym typeface="Fira Sans Condensed" panose="020B05030500000200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18" name="Google Shape;1218;p40"/>
          <p:cNvGrpSpPr/>
          <p:nvPr/>
        </p:nvGrpSpPr>
        <p:grpSpPr>
          <a:xfrm>
            <a:off x="1194854" y="1666912"/>
            <a:ext cx="320143" cy="392581"/>
            <a:chOff x="3086313" y="2877049"/>
            <a:chExt cx="320143" cy="392581"/>
          </a:xfrm>
        </p:grpSpPr>
        <p:sp>
          <p:nvSpPr>
            <p:cNvPr id="1219" name="Google Shape;1219;p40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Google Shape;1215;p40"/>
          <p:cNvSpPr txBox="1"/>
          <p:nvPr/>
        </p:nvSpPr>
        <p:spPr>
          <a:xfrm>
            <a:off x="4742815" y="1595755"/>
            <a:ext cx="324231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Datos Validación</a:t>
            </a:r>
            <a:endParaRPr lang="en-US" altLang="en-GB" sz="2400"/>
          </a:p>
        </p:txBody>
      </p:sp>
      <p:cxnSp>
        <p:nvCxnSpPr>
          <p:cNvPr id="3" name="Conector recto de flecha 2"/>
          <p:cNvCxnSpPr/>
          <p:nvPr/>
        </p:nvCxnSpPr>
        <p:spPr>
          <a:xfrm flipH="1">
            <a:off x="6645275" y="3977640"/>
            <a:ext cx="626745" cy="23749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7093585" y="3173095"/>
            <a:ext cx="1228090" cy="8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s-ES">
                <a:solidFill>
                  <a:schemeClr val="tx2"/>
                </a:solidFill>
              </a:rPr>
              <a:t>B</a:t>
            </a:r>
            <a:r>
              <a:rPr lang="es-ES" altLang="en-US">
                <a:solidFill>
                  <a:schemeClr val="tx2"/>
                </a:solidFill>
              </a:rPr>
              <a:t>est model</a:t>
            </a:r>
            <a:endParaRPr lang="es-E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en-US" altLang="es-ES"/>
              <a:t>Resumen</a:t>
            </a:r>
            <a:endParaRPr lang="en-US" altLang="es-ES"/>
          </a:p>
        </p:txBody>
      </p:sp>
      <p:sp>
        <p:nvSpPr>
          <p:cNvPr id="3" name="Marcador de posición de texto 2"/>
          <p:cNvSpPr/>
          <p:nvPr>
            <p:ph type="body" idx="1"/>
          </p:nvPr>
        </p:nvSpPr>
        <p:spPr>
          <a:xfrm>
            <a:off x="802640" y="1661160"/>
            <a:ext cx="7226300" cy="967740"/>
          </a:xfrm>
        </p:spPr>
        <p:txBody>
          <a:bodyPr/>
          <a:p>
            <a:pPr algn="just"/>
            <a:r>
              <a:rPr lang="en-US" altLang="es-ES" sz="2400"/>
              <a:t>Entrenar el modelo con más épocas</a:t>
            </a:r>
            <a:r>
              <a:rPr lang="es-ES" altLang="en-US" sz="2400"/>
              <a:t>. </a:t>
            </a:r>
            <a:endParaRPr lang="es-ES" altLang="en-US" sz="2400"/>
          </a:p>
          <a:p>
            <a:pPr algn="just"/>
            <a:r>
              <a:rPr lang="en-US" altLang="es-ES" sz="2400"/>
              <a:t>Entrenar el modelo con un mayor conjunto de datos.</a:t>
            </a:r>
            <a:endParaRPr lang="es-ES" altLang="en-US" sz="2400"/>
          </a:p>
          <a:p>
            <a:pPr algn="just"/>
            <a:endParaRPr lang="es-ES" altLang="en-US" sz="2400"/>
          </a:p>
          <a:p>
            <a:pPr algn="just"/>
            <a:endParaRPr lang="es-ES" altLang="en-US" sz="2400"/>
          </a:p>
        </p:txBody>
      </p:sp>
      <p:sp>
        <p:nvSpPr>
          <p:cNvPr id="4" name="Marcador de posición de texto 2"/>
          <p:cNvSpPr/>
          <p:nvPr/>
        </p:nvSpPr>
        <p:spPr>
          <a:xfrm>
            <a:off x="1490345" y="3409315"/>
            <a:ext cx="5626100" cy="7734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9pPr>
          </a:lstStyle>
          <a:p>
            <a:pPr algn="ctr"/>
            <a:r>
              <a:rPr lang="en-US" altLang="es-ES" sz="2400"/>
              <a:t>Contar con otro equipo de mayor rendimiento</a:t>
            </a:r>
            <a:r>
              <a:rPr lang="es-ES" altLang="en-US" sz="2400"/>
              <a:t>. </a:t>
            </a:r>
            <a:endParaRPr lang="es-ES" altLang="en-US" sz="2400"/>
          </a:p>
          <a:p>
            <a:pPr algn="ctr"/>
            <a:endParaRPr lang="es-ES" altLang="en-US" sz="2400"/>
          </a:p>
        </p:txBody>
      </p:sp>
      <p:sp>
        <p:nvSpPr>
          <p:cNvPr id="5" name="Flecha hacia abajo 4"/>
          <p:cNvSpPr/>
          <p:nvPr/>
        </p:nvSpPr>
        <p:spPr>
          <a:xfrm>
            <a:off x="4257675" y="2675890"/>
            <a:ext cx="474345" cy="685800"/>
          </a:xfrm>
          <a:prstGeom prst="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8255" y="929005"/>
            <a:ext cx="4618990" cy="2961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n-GB" sz="6600"/>
              <a:t>Modelos de traducción Automática</a:t>
            </a:r>
            <a:endParaRPr lang="es-ES" altLang="en-GB" sz="6600"/>
          </a:p>
        </p:txBody>
      </p:sp>
      <p:sp>
        <p:nvSpPr>
          <p:cNvPr id="58" name="Google Shape;58;p15"/>
          <p:cNvSpPr txBox="1"/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n-GB"/>
              <a:t>Yaritza Montero Vaillant</a:t>
            </a:r>
            <a:endParaRPr lang="es-ES" altLang="en-GB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2"/>
          <a:srcRect l="25302" r="25297"/>
          <a:stretch>
            <a:fillRect/>
          </a:stretch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Cuadro de texto 0"/>
          <p:cNvSpPr txBox="1"/>
          <p:nvPr/>
        </p:nvSpPr>
        <p:spPr>
          <a:xfrm>
            <a:off x="7766685" y="4714875"/>
            <a:ext cx="1301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GB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</a:rPr>
              <a:t>Data Science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texto 1"/>
          <p:cNvSpPr/>
          <p:nvPr>
            <p:ph type="body" idx="1"/>
          </p:nvPr>
        </p:nvSpPr>
        <p:spPr>
          <a:xfrm>
            <a:off x="802640" y="1661160"/>
            <a:ext cx="7226300" cy="2947670"/>
          </a:xfrm>
        </p:spPr>
        <p:txBody>
          <a:bodyPr/>
          <a:p>
            <a:pPr algn="just"/>
            <a:r>
              <a:rPr lang="es-ES" altLang="en-US" sz="2400"/>
              <a:t>La traducción es un desafío complejo debido a las diferencias lingüísticas y culturales entre los idiomas. </a:t>
            </a:r>
            <a:endParaRPr lang="es-ES" altLang="en-US" sz="2400"/>
          </a:p>
          <a:p>
            <a:pPr algn="just"/>
            <a:endParaRPr lang="es-ES" altLang="en-US" sz="2400"/>
          </a:p>
          <a:p>
            <a:pPr algn="just"/>
            <a:r>
              <a:rPr lang="es-ES" altLang="en-US" sz="2400"/>
              <a:t>Es fundamental contar con modelos de traducción de calidad para superar estos desafíos y garantizar una comunicación precisa y efectiva entre diferentes idiomas.</a:t>
            </a:r>
            <a:endParaRPr lang="es-ES" altLang="en-US" sz="2400"/>
          </a:p>
        </p:txBody>
      </p:sp>
      <p:sp>
        <p:nvSpPr>
          <p:cNvPr id="3" name="Título 2"/>
          <p:cNvSpPr/>
          <p:nvPr>
            <p:ph type="title"/>
          </p:nvPr>
        </p:nvSpPr>
        <p:spPr>
          <a:xfrm>
            <a:off x="720100" y="531880"/>
            <a:ext cx="7704000" cy="572700"/>
          </a:xfrm>
        </p:spPr>
        <p:txBody>
          <a:bodyPr/>
          <a:p>
            <a:r>
              <a:rPr lang="es-ES" altLang="en-US"/>
              <a:t>Introducción</a:t>
            </a:r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n-GB"/>
              <a:t>Objetivo</a:t>
            </a:r>
            <a:endParaRPr lang="es-ES" altLang="en-GB" sz="3000"/>
          </a:p>
        </p:txBody>
      </p:sp>
      <p:sp>
        <p:nvSpPr>
          <p:cNvPr id="65" name="Google Shape;65;p16"/>
          <p:cNvSpPr txBox="1"/>
          <p:nvPr>
            <p:ph type="body" idx="1"/>
          </p:nvPr>
        </p:nvSpPr>
        <p:spPr>
          <a:xfrm>
            <a:off x="1115060" y="1576070"/>
            <a:ext cx="6913880" cy="3032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 panose="020B0503050000020004"/>
              <a:buChar char="●"/>
            </a:pPr>
            <a:r>
              <a:rPr lang="en-GB" sz="2800">
                <a:sym typeface="+mn-ea"/>
              </a:rPr>
              <a:t>Evaluar y comparar diferentes modelos de traducción automática basados en redes neuronales .</a:t>
            </a:r>
            <a:endParaRPr lang="en-GB" sz="2800">
              <a:sym typeface="+mn-ea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 panose="020B0503050000020004"/>
              <a:buChar char="●"/>
            </a:pPr>
            <a:endParaRPr lang="en-GB" sz="2800">
              <a:sym typeface="+mn-ea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 panose="020B0503050000020004"/>
              <a:buChar char="●"/>
            </a:pPr>
            <a:r>
              <a:rPr lang="en-US" altLang="en-GB" sz="2800">
                <a:solidFill>
                  <a:schemeClr val="lt2"/>
                </a:solidFill>
                <a:sym typeface="+mn-ea"/>
              </a:rPr>
              <a:t>Traducir corpus lingüísticos de inglés a español</a:t>
            </a:r>
            <a:endParaRPr lang="en-US" altLang="en-GB" sz="2800">
              <a:solidFill>
                <a:schemeClr val="l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r>
              <a:rPr lang="en-US" altLang="es-ES"/>
              <a:t>Arquitectura</a:t>
            </a:r>
            <a:br>
              <a:rPr lang="en-US" altLang="es-ES"/>
            </a:br>
            <a:endParaRPr lang="en-US" altLang="es-ES"/>
          </a:p>
        </p:txBody>
      </p:sp>
      <p:sp>
        <p:nvSpPr>
          <p:cNvPr id="5" name="Rectángulo 4"/>
          <p:cNvSpPr/>
          <p:nvPr/>
        </p:nvSpPr>
        <p:spPr>
          <a:xfrm>
            <a:off x="1191895" y="1699260"/>
            <a:ext cx="1085215" cy="1651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s-ES"/>
              <a:t>Capas</a:t>
            </a:r>
            <a:endParaRPr lang="en-US" altLang="es-ES"/>
          </a:p>
        </p:txBody>
      </p:sp>
      <p:sp>
        <p:nvSpPr>
          <p:cNvPr id="6" name="Rectángulo 5"/>
          <p:cNvSpPr/>
          <p:nvPr/>
        </p:nvSpPr>
        <p:spPr>
          <a:xfrm>
            <a:off x="5713730" y="2336165"/>
            <a:ext cx="1271270" cy="14744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s-ES"/>
              <a:t>Capas</a:t>
            </a:r>
            <a:endParaRPr lang="en-US" altLang="es-ES"/>
          </a:p>
        </p:txBody>
      </p:sp>
      <p:sp>
        <p:nvSpPr>
          <p:cNvPr id="7" name="Cuadro de texto 6"/>
          <p:cNvSpPr txBox="1"/>
          <p:nvPr/>
        </p:nvSpPr>
        <p:spPr>
          <a:xfrm>
            <a:off x="1186815" y="4027805"/>
            <a:ext cx="1281430" cy="3067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es-ES"/>
              <a:t>Texto entrada</a:t>
            </a:r>
            <a:endParaRPr lang="en-US" altLang="es-ES"/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1818640" y="3443605"/>
            <a:ext cx="17145" cy="491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uadro de texto 8"/>
          <p:cNvSpPr txBox="1"/>
          <p:nvPr/>
        </p:nvSpPr>
        <p:spPr>
          <a:xfrm>
            <a:off x="5835015" y="1352550"/>
            <a:ext cx="1142365" cy="3067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es-ES"/>
              <a:t>Texto salida</a:t>
            </a:r>
            <a:endParaRPr lang="en-US" altLang="es-ES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6466840" y="1751965"/>
            <a:ext cx="17145" cy="491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uadro de texto 13"/>
          <p:cNvSpPr txBox="1"/>
          <p:nvPr/>
        </p:nvSpPr>
        <p:spPr>
          <a:xfrm>
            <a:off x="3594735" y="2479675"/>
            <a:ext cx="895350" cy="7372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es-ES"/>
              <a:t>Vector</a:t>
            </a:r>
            <a:endParaRPr lang="en-US" altLang="es-ES"/>
          </a:p>
          <a:p>
            <a:pPr algn="ctr"/>
            <a:r>
              <a:rPr lang="en-US" altLang="es-ES"/>
              <a:t>de</a:t>
            </a:r>
            <a:endParaRPr lang="en-US" altLang="es-ES"/>
          </a:p>
          <a:p>
            <a:pPr algn="ctr"/>
            <a:r>
              <a:rPr lang="en-US" altLang="es-ES"/>
              <a:t>Contexto</a:t>
            </a:r>
            <a:endParaRPr lang="en-US" altLang="es-ES"/>
          </a:p>
        </p:txBody>
      </p:sp>
      <p:cxnSp>
        <p:nvCxnSpPr>
          <p:cNvPr id="15" name="Conector recto de flecha 14"/>
          <p:cNvCxnSpPr>
            <a:endCxn id="14" idx="1"/>
          </p:cNvCxnSpPr>
          <p:nvPr/>
        </p:nvCxnSpPr>
        <p:spPr>
          <a:xfrm flipV="1">
            <a:off x="2310765" y="2848610"/>
            <a:ext cx="128397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4" idx="3"/>
          </p:cNvCxnSpPr>
          <p:nvPr/>
        </p:nvCxnSpPr>
        <p:spPr>
          <a:xfrm>
            <a:off x="4490085" y="2848610"/>
            <a:ext cx="11398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Cuadro de texto 19"/>
          <p:cNvSpPr txBox="1"/>
          <p:nvPr/>
        </p:nvSpPr>
        <p:spPr>
          <a:xfrm>
            <a:off x="1194435" y="1844040"/>
            <a:ext cx="1082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s-ES"/>
              <a:t>Codificador</a:t>
            </a:r>
            <a:endParaRPr lang="en-US" altLang="es-ES"/>
          </a:p>
        </p:txBody>
      </p:sp>
      <p:sp>
        <p:nvSpPr>
          <p:cNvPr id="21" name="Cuadro de texto 20"/>
          <p:cNvSpPr txBox="1"/>
          <p:nvPr/>
        </p:nvSpPr>
        <p:spPr>
          <a:xfrm>
            <a:off x="5713730" y="2479675"/>
            <a:ext cx="1270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s-ES"/>
              <a:t>Decodificador</a:t>
            </a:r>
            <a:endParaRPr lang="en-US" alt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n-GB"/>
              <a:t>MODELOS</a:t>
            </a:r>
            <a:endParaRPr lang="es-ES" altLang="en-GB"/>
          </a:p>
        </p:txBody>
      </p:sp>
      <p:sp>
        <p:nvSpPr>
          <p:cNvPr id="94" name="Google Shape;94;p18"/>
          <p:cNvSpPr/>
          <p:nvPr/>
        </p:nvSpPr>
        <p:spPr>
          <a:xfrm>
            <a:off x="2389901" y="2564697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8"/>
          <p:cNvSpPr/>
          <p:nvPr/>
        </p:nvSpPr>
        <p:spPr>
          <a:xfrm>
            <a:off x="4332534" y="2564697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8" name="Google Shape;98;p18"/>
          <p:cNvCxnSpPr>
            <a:stCxn id="94" idx="6"/>
            <a:endCxn id="95" idx="2"/>
          </p:cNvCxnSpPr>
          <p:nvPr/>
        </p:nvCxnSpPr>
        <p:spPr>
          <a:xfrm>
            <a:off x="2516801" y="2628147"/>
            <a:ext cx="1815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8"/>
          <p:cNvCxnSpPr>
            <a:stCxn id="94" idx="4"/>
            <a:endCxn id="103" idx="0"/>
          </p:cNvCxnSpPr>
          <p:nvPr/>
        </p:nvCxnSpPr>
        <p:spPr>
          <a:xfrm>
            <a:off x="2453351" y="2691597"/>
            <a:ext cx="0" cy="323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8"/>
          <p:cNvCxnSpPr>
            <a:stCxn id="95" idx="4"/>
            <a:endCxn id="105" idx="0"/>
          </p:cNvCxnSpPr>
          <p:nvPr/>
        </p:nvCxnSpPr>
        <p:spPr>
          <a:xfrm>
            <a:off x="4395984" y="2691597"/>
            <a:ext cx="0" cy="3175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8"/>
          <p:cNvGrpSpPr/>
          <p:nvPr/>
        </p:nvGrpSpPr>
        <p:grpSpPr>
          <a:xfrm>
            <a:off x="1511788" y="1790299"/>
            <a:ext cx="1883100" cy="2086651"/>
            <a:chOff x="2659233" y="1790299"/>
            <a:chExt cx="1883100" cy="2086651"/>
          </a:xfrm>
        </p:grpSpPr>
        <p:sp>
          <p:nvSpPr>
            <p:cNvPr id="103" name="Google Shape;103;p18"/>
            <p:cNvSpPr txBox="1"/>
            <p:nvPr/>
          </p:nvSpPr>
          <p:spPr>
            <a:xfrm>
              <a:off x="2659233" y="3015422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altLang="en-GB" sz="2400" b="1">
                  <a:solidFill>
                    <a:schemeClr val="lt2"/>
                  </a:solidFill>
                  <a:latin typeface="Rajdhani" panose="02000000000000000000"/>
                  <a:ea typeface="Rajdhani" panose="02000000000000000000"/>
                  <a:cs typeface="Rajdhani" panose="02000000000000000000"/>
                  <a:sym typeface="Rajdhani" panose="02000000000000000000"/>
                </a:rPr>
                <a:t>100.000</a:t>
              </a:r>
              <a:endParaRPr lang="es-ES" altLang="en-GB" sz="24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endParaRPr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2659233" y="3328250"/>
              <a:ext cx="1883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altLang="en-GB">
                  <a:solidFill>
                    <a:schemeClr val="lt2"/>
                  </a:solidFill>
                  <a:latin typeface="Fira Sans Condensed" panose="020B0503050000020004"/>
                  <a:ea typeface="Fira Sans Condensed" panose="020B0503050000020004"/>
                  <a:cs typeface="Fira Sans Condensed" panose="020B0503050000020004"/>
                  <a:sym typeface="Fira Sans Condensed" panose="020B0503050000020004"/>
                </a:rPr>
                <a:t>10.000</a:t>
              </a:r>
              <a:endParaRPr lang="es-ES" altLang="en-GB">
                <a:solidFill>
                  <a:schemeClr val="lt2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2659233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altLang="en-GB" sz="1800" b="1">
                  <a:solidFill>
                    <a:schemeClr val="lt2"/>
                  </a:solidFill>
                  <a:latin typeface="Rajdhani" panose="02000000000000000000"/>
                  <a:ea typeface="Rajdhani" panose="02000000000000000000"/>
                  <a:cs typeface="Rajdhani" panose="02000000000000000000"/>
                  <a:sym typeface="Rajdhani" panose="02000000000000000000"/>
                </a:rPr>
                <a:t>LSTM</a:t>
              </a:r>
              <a:endParaRPr lang="es-ES" altLang="en-GB" sz="24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3454422" y="1783949"/>
            <a:ext cx="1883100" cy="2086651"/>
            <a:chOff x="4601867" y="1790299"/>
            <a:chExt cx="1883100" cy="2086651"/>
          </a:xfrm>
        </p:grpSpPr>
        <p:sp>
          <p:nvSpPr>
            <p:cNvPr id="105" name="Google Shape;105;p18"/>
            <p:cNvSpPr txBox="1"/>
            <p:nvPr/>
          </p:nvSpPr>
          <p:spPr>
            <a:xfrm>
              <a:off x="4601867" y="3015422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altLang="en-GB" sz="2400" b="1">
                  <a:solidFill>
                    <a:schemeClr val="lt2"/>
                  </a:solidFill>
                  <a:latin typeface="Rajdhani" panose="02000000000000000000"/>
                  <a:ea typeface="Rajdhani" panose="02000000000000000000"/>
                  <a:cs typeface="Rajdhani" panose="02000000000000000000"/>
                  <a:sym typeface="Rajdhani" panose="02000000000000000000"/>
                </a:rPr>
                <a:t>100.000</a:t>
              </a:r>
              <a:endParaRPr lang="es-ES" altLang="en-GB" sz="24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4601867" y="3328250"/>
              <a:ext cx="1883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altLang="en-GB">
                  <a:solidFill>
                    <a:schemeClr val="lt2"/>
                  </a:solidFill>
                  <a:latin typeface="Fira Sans Condensed" panose="020B0503050000020004"/>
                  <a:ea typeface="Fira Sans Condensed" panose="020B0503050000020004"/>
                  <a:cs typeface="Fira Sans Condensed" panose="020B0503050000020004"/>
                  <a:sym typeface="Fira Sans Condensed" panose="020B0503050000020004"/>
                </a:rPr>
                <a:t>10.000</a:t>
              </a:r>
              <a:endParaRPr lang="es-ES" altLang="en-GB">
                <a:solidFill>
                  <a:schemeClr val="lt2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4601867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altLang="en-GB" sz="1800" b="1">
                  <a:solidFill>
                    <a:schemeClr val="lt2"/>
                  </a:solidFill>
                  <a:latin typeface="Rajdhani" panose="02000000000000000000"/>
                  <a:ea typeface="Rajdhani" panose="02000000000000000000"/>
                  <a:cs typeface="Rajdhani" panose="02000000000000000000"/>
                  <a:sym typeface="Rajdhani" panose="02000000000000000000"/>
                </a:rPr>
                <a:t>TRANSFORMER</a:t>
              </a:r>
              <a:endParaRPr lang="es-ES" altLang="en-GB" sz="1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endParaRPr>
            </a:p>
          </p:txBody>
        </p:sp>
      </p:grpSp>
      <p:cxnSp>
        <p:nvCxnSpPr>
          <p:cNvPr id="133" name="Google Shape;133;p18"/>
          <p:cNvCxnSpPr>
            <a:stCxn id="94" idx="0"/>
            <a:endCxn id="124" idx="2"/>
          </p:cNvCxnSpPr>
          <p:nvPr/>
        </p:nvCxnSpPr>
        <p:spPr>
          <a:xfrm rot="10800000">
            <a:off x="2453351" y="2247597"/>
            <a:ext cx="0" cy="317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>
            <a:stCxn id="95" idx="0"/>
            <a:endCxn id="127" idx="2"/>
          </p:cNvCxnSpPr>
          <p:nvPr/>
        </p:nvCxnSpPr>
        <p:spPr>
          <a:xfrm flipV="1">
            <a:off x="4395984" y="2240847"/>
            <a:ext cx="0" cy="3238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" name="Google Shape;120;p18"/>
          <p:cNvSpPr txBox="1"/>
          <p:nvPr/>
        </p:nvSpPr>
        <p:spPr>
          <a:xfrm>
            <a:off x="6216650" y="2823210"/>
            <a:ext cx="188341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2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rPr>
              <a:t>Muestras</a:t>
            </a:r>
            <a:endParaRPr lang="es-ES">
              <a:solidFill>
                <a:schemeClr val="lt2"/>
              </a:solidFill>
              <a:latin typeface="Fira Sans Condensed" panose="020B0503050000020004"/>
              <a:ea typeface="Fira Sans Condensed" panose="020B0503050000020004"/>
              <a:cs typeface="Fira Sans Condensed" panose="020B0503050000020004"/>
              <a:sym typeface="Fira Sans Condensed" panose="020B0503050000020004"/>
            </a:endParaRPr>
          </a:p>
        </p:txBody>
      </p:sp>
      <p:sp>
        <p:nvSpPr>
          <p:cNvPr id="2" name="Google Shape;120;p18"/>
          <p:cNvSpPr txBox="1"/>
          <p:nvPr/>
        </p:nvSpPr>
        <p:spPr>
          <a:xfrm>
            <a:off x="6216650" y="3090545"/>
            <a:ext cx="188341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2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rPr>
              <a:t>Vocabulario</a:t>
            </a:r>
            <a:endParaRPr lang="es-ES">
              <a:solidFill>
                <a:schemeClr val="lt2"/>
              </a:solidFill>
              <a:latin typeface="Fira Sans Condensed" panose="020B0503050000020004"/>
              <a:ea typeface="Fira Sans Condensed" panose="020B0503050000020004"/>
              <a:cs typeface="Fira Sans Condensed" panose="020B0503050000020004"/>
              <a:sym typeface="Fira Sans Condensed" panose="020B05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>
              <a:solidFill>
                <a:schemeClr val="lt2"/>
              </a:solidFill>
              <a:latin typeface="Fira Sans Condensed" panose="020B0503050000020004"/>
              <a:ea typeface="Fira Sans Condensed" panose="020B0503050000020004"/>
              <a:cs typeface="Fira Sans Condensed" panose="020B0503050000020004"/>
              <a:sym typeface="Fira Sans Condensed" panose="020B0503050000020004"/>
            </a:endParaRPr>
          </a:p>
        </p:txBody>
      </p:sp>
      <p:sp>
        <p:nvSpPr>
          <p:cNvPr id="3" name="Google Shape;91;p18"/>
          <p:cNvSpPr txBox="1"/>
          <p:nvPr/>
        </p:nvSpPr>
        <p:spPr>
          <a:xfrm>
            <a:off x="5588635" y="2218690"/>
            <a:ext cx="3189605" cy="492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n-GB" sz="2000"/>
              <a:t>Corpus Inglés-Español</a:t>
            </a:r>
            <a:endParaRPr lang="es-ES" altLang="en-GB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en-US" altLang="es-ES">
                <a:sym typeface="+mn-ea"/>
              </a:rPr>
              <a:t>Métricas LSTM: Loss</a:t>
            </a:r>
            <a:br>
              <a:rPr lang="en-US" altLang="es-ES"/>
            </a:br>
            <a:endParaRPr lang="es-ES" altLang="en-US"/>
          </a:p>
        </p:txBody>
      </p:sp>
      <p:pic>
        <p:nvPicPr>
          <p:cNvPr id="3" name="Imagen 2" descr="Captura de pantalla 2023-05-15 a las 23.50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" y="1372235"/>
            <a:ext cx="6315075" cy="3771265"/>
          </a:xfrm>
          <a:prstGeom prst="rect">
            <a:avLst/>
          </a:prstGeom>
        </p:spPr>
      </p:pic>
      <p:pic>
        <p:nvPicPr>
          <p:cNvPr id="5" name="Imagen 4" descr="Captura de pantalla 2023-05-16 a las 0.17.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90" y="2376170"/>
            <a:ext cx="2345055" cy="20828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603365" y="2825750"/>
            <a:ext cx="2091690" cy="330200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8" name="Rectángulo 7"/>
          <p:cNvSpPr/>
          <p:nvPr/>
        </p:nvSpPr>
        <p:spPr>
          <a:xfrm>
            <a:off x="6603365" y="3757295"/>
            <a:ext cx="2091690" cy="330200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en-US" altLang="es-ES">
                <a:sym typeface="+mn-ea"/>
              </a:rPr>
              <a:t>Métricas LSTM: Accuracy</a:t>
            </a:r>
            <a:br>
              <a:rPr lang="en-US" altLang="es-ES">
                <a:sym typeface="+mn-ea"/>
              </a:rPr>
            </a:br>
            <a:endParaRPr lang="es-ES" altLang="en-US"/>
          </a:p>
        </p:txBody>
      </p:sp>
      <p:pic>
        <p:nvPicPr>
          <p:cNvPr id="3" name="Imagen 2" descr="Captura de pantalla 2023-05-15 a las 23.50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" y="1228090"/>
            <a:ext cx="6380480" cy="3915410"/>
          </a:xfrm>
          <a:prstGeom prst="rect">
            <a:avLst/>
          </a:prstGeom>
        </p:spPr>
      </p:pic>
      <p:pic>
        <p:nvPicPr>
          <p:cNvPr id="5" name="Imagen 4" descr="Captura de pantalla 2023-05-16 a las 0.17.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90" y="2279650"/>
            <a:ext cx="2345055" cy="20828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603365" y="3071495"/>
            <a:ext cx="2303780" cy="330200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4" name="Rectángulo 3"/>
          <p:cNvSpPr/>
          <p:nvPr/>
        </p:nvSpPr>
        <p:spPr>
          <a:xfrm>
            <a:off x="6562090" y="3960495"/>
            <a:ext cx="2303780" cy="330200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en-US" altLang="es-ES"/>
              <a:t>Métricas LSTM: BLUE</a:t>
            </a:r>
            <a:endParaRPr lang="en-US" altLang="es-ES"/>
          </a:p>
        </p:txBody>
      </p:sp>
      <p:pic>
        <p:nvPicPr>
          <p:cNvPr id="3" name="Imagen 2" descr="LS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809750"/>
            <a:ext cx="6191250" cy="3275965"/>
          </a:xfrm>
          <a:prstGeom prst="rect">
            <a:avLst/>
          </a:prstGeom>
        </p:spPr>
      </p:pic>
      <p:sp>
        <p:nvSpPr>
          <p:cNvPr id="4" name="Título 1"/>
          <p:cNvSpPr/>
          <p:nvPr/>
        </p:nvSpPr>
        <p:spPr>
          <a:xfrm>
            <a:off x="5246370" y="1326515"/>
            <a:ext cx="349694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 panose="02000000000000000000"/>
              <a:buNone/>
              <a:defRPr sz="30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>
            <a:r>
              <a:rPr lang="en-US" altLang="es-ES" sz="2400"/>
              <a:t>10 frases random</a:t>
            </a:r>
            <a:endParaRPr lang="en-US" altLang="es-ES" sz="2400"/>
          </a:p>
        </p:txBody>
      </p:sp>
      <p:sp>
        <p:nvSpPr>
          <p:cNvPr id="5" name="Rectángulo 4"/>
          <p:cNvSpPr/>
          <p:nvPr/>
        </p:nvSpPr>
        <p:spPr>
          <a:xfrm>
            <a:off x="7280910" y="3596005"/>
            <a:ext cx="1608455" cy="8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>
                <a:solidFill>
                  <a:schemeClr val="tx2"/>
                </a:solidFill>
              </a:rPr>
              <a:t>Mean BLEU score -&gt; 5.2841</a:t>
            </a:r>
            <a:endParaRPr lang="es-E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en-US" altLang="es-ES">
                <a:sym typeface="+mn-ea"/>
              </a:rPr>
              <a:t>Métricas Transformer: Loss</a:t>
            </a:r>
            <a:br>
              <a:rPr lang="en-US" altLang="es-ES"/>
            </a:br>
            <a:endParaRPr lang="es-ES" altLang="en-US"/>
          </a:p>
        </p:txBody>
      </p:sp>
      <p:pic>
        <p:nvPicPr>
          <p:cNvPr id="4" name="Imagen 3" descr="lo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" y="1287145"/>
            <a:ext cx="5194935" cy="3856355"/>
          </a:xfrm>
          <a:prstGeom prst="rect">
            <a:avLst/>
          </a:prstGeom>
        </p:spPr>
      </p:pic>
      <p:pic>
        <p:nvPicPr>
          <p:cNvPr id="5" name="Imagen 4" descr="err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30" y="3249295"/>
            <a:ext cx="3444240" cy="146304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706110" y="3300095"/>
            <a:ext cx="2853055" cy="304165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9" name="Rectángulo 8"/>
          <p:cNvSpPr/>
          <p:nvPr/>
        </p:nvSpPr>
        <p:spPr>
          <a:xfrm>
            <a:off x="5697220" y="3892550"/>
            <a:ext cx="2853055" cy="304165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WPS Presentation</Application>
  <PresentationFormat/>
  <Paragraphs>121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Arial</vt:lpstr>
      <vt:lpstr>Rajdhani</vt:lpstr>
      <vt:lpstr>Fira Sans Condensed Light</vt:lpstr>
      <vt:lpstr>Anaheim</vt:lpstr>
      <vt:lpstr>Segoe Print</vt:lpstr>
      <vt:lpstr>Fira Sans Condensed</vt:lpstr>
      <vt:lpstr>Roboto Condensed Light</vt:lpstr>
      <vt:lpstr>Proxima Nova Semibold</vt:lpstr>
      <vt:lpstr>Proxima Nova</vt:lpstr>
      <vt:lpstr>Roboto</vt:lpstr>
      <vt:lpstr>Microsoft YaHei</vt:lpstr>
      <vt:lpstr>Arial Unicode MS</vt:lpstr>
      <vt:lpstr>Raleway Medium</vt:lpstr>
      <vt:lpstr>AI Tech Agency Infographics by Slidesgo</vt:lpstr>
      <vt:lpstr>INFOGRAPHICS</vt:lpstr>
      <vt:lpstr>PowerPoint 演示文稿</vt:lpstr>
      <vt:lpstr>ABOUT AI TECH AGENCY INFOGRAPHICS</vt:lpstr>
      <vt:lpstr>PowerPoint 演示文稿</vt:lpstr>
      <vt:lpstr>Modelos</vt:lpstr>
      <vt:lpstr>PowerPoint 演示文稿</vt:lpstr>
      <vt:lpstr>PowerPoint 演示文稿</vt:lpstr>
      <vt:lpstr>Métricas LSTM</vt:lpstr>
      <vt:lpstr>Métricas GRU: Loss </vt:lpstr>
      <vt:lpstr>Métricas GRU: Accuracy </vt:lpstr>
      <vt:lpstr>Métricas GRU: BLUE</vt:lpstr>
      <vt:lpstr>Resumen Métricas</vt:lpstr>
      <vt:lpstr>PowerPoint 演示文稿</vt:lpstr>
      <vt:lpstr>Modelos de traducción Automática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traducción Automática</dc:title>
  <dc:creator/>
  <cp:lastModifiedBy>34722</cp:lastModifiedBy>
  <cp:revision>1</cp:revision>
  <dcterms:created xsi:type="dcterms:W3CDTF">2023-05-16T00:30:45Z</dcterms:created>
  <dcterms:modified xsi:type="dcterms:W3CDTF">2023-05-16T00:30:46Z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3C5CB61F839E4B39BB571F15D91A316F</vt:lpwstr>
  </property>
  <property fmtid="{D5CDD505-2E9C-101B-9397-08002B2CF9AE}" pid="3" name="KSOProductBuildVer">
    <vt:lpwstr>3082-11.2.0.11537</vt:lpwstr>
  </property>
</Properties>
</file>