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57" r:id="rId6"/>
    <p:sldId id="288" r:id="rId7"/>
    <p:sldId id="263" r:id="rId8"/>
    <p:sldId id="270" r:id="rId9"/>
    <p:sldId id="289" r:id="rId10"/>
    <p:sldId id="290" r:id="rId11"/>
    <p:sldId id="271" r:id="rId12"/>
    <p:sldId id="272" r:id="rId13"/>
    <p:sldId id="280" r:id="rId14"/>
    <p:sldId id="269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65" r:id="rId29"/>
    <p:sldId id="304" r:id="rId30"/>
  </p:sldIdLst>
  <p:sldSz cx="12192000" cy="6858000"/>
  <p:notesSz cx="6858000" cy="9144000"/>
  <p:defaultTextStyle>
    <a:defPPr>
      <a:defRPr lang="es-E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5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s-ES" strike="noStrike" noProof="1"/>
              <a:t>Haga clic para modificar el estilo de subtítulo del patrón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s-ES" strike="noStrike" noProof="1"/>
              <a:t>Haga clic para modificar el estilo de subtítulo del patrón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s-E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s-ES" strike="noStrike" noProof="1"/>
              <a:t>Haga clic para modificar el estilo de subtítulo del patrón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s-E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  <a:p>
            <a:pPr lvl="1" fontAlgn="auto"/>
            <a:r>
              <a:rPr lang="es-ES" strike="noStrike" noProof="1"/>
              <a:t>Segundo nivel</a:t>
            </a:r>
            <a:endParaRPr lang="es-ES" strike="noStrike" noProof="1"/>
          </a:p>
          <a:p>
            <a:pPr lvl="2" fontAlgn="auto"/>
            <a:r>
              <a:rPr lang="es-ES" strike="noStrike" noProof="1"/>
              <a:t>Tercer nivel</a:t>
            </a:r>
            <a:endParaRPr lang="es-ES" strike="noStrike" noProof="1"/>
          </a:p>
          <a:p>
            <a:pPr lvl="3" fontAlgn="auto"/>
            <a:r>
              <a:rPr lang="es-ES" strike="noStrike" noProof="1"/>
              <a:t>Cuarto nivel</a:t>
            </a:r>
            <a:endParaRPr lang="es-ES" strike="noStrike" noProof="1"/>
          </a:p>
          <a:p>
            <a:pPr lvl="4" fontAlgn="auto"/>
            <a:r>
              <a:rPr lang="es-ES" strike="noStrike" noProof="1"/>
              <a:t>Quinto nivel</a:t>
            </a:r>
            <a:endParaRPr lang="es-ES" strike="noStrike" noProof="1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s-ES" strike="noStrike" noProof="1"/>
              <a:t>Haga clic para modificar el estilo de título del patrón</a:t>
            </a:r>
            <a:endParaRPr lang="es-ES" strike="noStrike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s-E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s-ES" strike="noStrike" noProof="1"/>
              <a:t>Haga clic para modificar los estilos de texto del patrón</a:t>
            </a:r>
            <a:endParaRPr lang="es-E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s-ES" dirty="0"/>
              <a:t>Haga clic para modificar el estilo de título del patrón</a:t>
            </a:r>
            <a:endParaRPr lang="es-ES" dirty="0"/>
          </a:p>
        </p:txBody>
      </p:sp>
      <p:sp>
        <p:nvSpPr>
          <p:cNvPr id="1027" name="Marcador de texto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s-ES" dirty="0"/>
              <a:t>Haga clic para modificar los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  <a:endParaRPr lang="es-ES" dirty="0"/>
          </a:p>
          <a:p>
            <a:pPr lvl="2"/>
            <a:r>
              <a:rPr lang="es-ES" dirty="0"/>
              <a:t>Tercer nivel</a:t>
            </a:r>
            <a:endParaRPr lang="es-ES" dirty="0"/>
          </a:p>
          <a:p>
            <a:pPr lvl="3"/>
            <a:r>
              <a:rPr lang="es-ES" dirty="0"/>
              <a:t>Cuarto nivel</a:t>
            </a:r>
            <a:endParaRPr lang="es-ES" dirty="0"/>
          </a:p>
          <a:p>
            <a:pPr lvl="4"/>
            <a:r>
              <a:rPr lang="es-ES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s-ES" dirty="0"/>
              <a:t>Haga clic para modificar el estilo de título del patrón</a:t>
            </a:r>
            <a:endParaRPr lang="es-ES" dirty="0"/>
          </a:p>
        </p:txBody>
      </p:sp>
      <p:sp>
        <p:nvSpPr>
          <p:cNvPr id="2051" name="Marcador de texto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s-ES" dirty="0"/>
              <a:t>Haga clic para modificar los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  <a:endParaRPr lang="es-ES" dirty="0"/>
          </a:p>
          <a:p>
            <a:pPr lvl="2"/>
            <a:r>
              <a:rPr lang="es-ES" dirty="0"/>
              <a:t>Tercer nivel</a:t>
            </a:r>
            <a:endParaRPr lang="es-ES" dirty="0"/>
          </a:p>
          <a:p>
            <a:pPr lvl="3"/>
            <a:r>
              <a:rPr lang="es-ES" dirty="0"/>
              <a:t>Cuarto nivel</a:t>
            </a:r>
            <a:endParaRPr lang="es-ES" dirty="0"/>
          </a:p>
          <a:p>
            <a:pPr lvl="4"/>
            <a:r>
              <a:rPr lang="es-ES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s-ES" dirty="0"/>
              <a:t>Haga clic para modificar el estilo de título del patrón</a:t>
            </a:r>
            <a:endParaRPr lang="es-ES" dirty="0"/>
          </a:p>
        </p:txBody>
      </p:sp>
      <p:sp>
        <p:nvSpPr>
          <p:cNvPr id="1027" name="Marcador de texto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s-ES" dirty="0"/>
              <a:t>Haga clic para modificar los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  <a:endParaRPr lang="es-ES" dirty="0"/>
          </a:p>
          <a:p>
            <a:pPr lvl="2"/>
            <a:r>
              <a:rPr lang="es-ES" dirty="0"/>
              <a:t>Tercer nivel</a:t>
            </a:r>
            <a:endParaRPr lang="es-ES" dirty="0"/>
          </a:p>
          <a:p>
            <a:pPr lvl="3"/>
            <a:r>
              <a:rPr lang="es-ES" dirty="0"/>
              <a:t>Cuarto nivel</a:t>
            </a:r>
            <a:endParaRPr lang="es-ES" dirty="0"/>
          </a:p>
          <a:p>
            <a:pPr lvl="4"/>
            <a:r>
              <a:rPr lang="es-ES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CC40B8-DBB5-4CCE-B68C-EBA626574D1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s-E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s-E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png"/><Relationship Id="rId1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png"/><Relationship Id="rId1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png"/><Relationship Id="rId1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1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1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png"/><Relationship Id="rId1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jpeg"/><Relationship Id="rId1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8.jpeg"/><Relationship Id="rId1" Type="http://schemas.openxmlformats.org/officeDocument/2006/relationships/slide" Target="slide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1.jpeg"/><Relationship Id="rId1" Type="http://schemas.openxmlformats.org/officeDocument/2006/relationships/slide" Target="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2.jpeg"/><Relationship Id="rId1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3.jpeg"/><Relationship Id="rId1" Type="http://schemas.openxmlformats.org/officeDocument/2006/relationships/slide" Target="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ectángulo 3"/>
          <p:cNvSpPr/>
          <p:nvPr/>
        </p:nvSpPr>
        <p:spPr>
          <a:xfrm>
            <a:off x="2538413" y="-26987"/>
            <a:ext cx="8705850" cy="6884988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-1" fmla="*/ 1869141 w 9000000"/>
              <a:gd name="connsiteY0-2" fmla="*/ 13447 h 6858000"/>
              <a:gd name="connsiteX1-3" fmla="*/ 9000000 w 9000000"/>
              <a:gd name="connsiteY1-4" fmla="*/ 0 h 6858000"/>
              <a:gd name="connsiteX2-5" fmla="*/ 9000000 w 9000000"/>
              <a:gd name="connsiteY2-6" fmla="*/ 6858000 h 6858000"/>
              <a:gd name="connsiteX3-7" fmla="*/ 0 w 9000000"/>
              <a:gd name="connsiteY3-8" fmla="*/ 6858000 h 6858000"/>
              <a:gd name="connsiteX4-9" fmla="*/ 1869141 w 9000000"/>
              <a:gd name="connsiteY4-10" fmla="*/ 13447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00000" h="6858000">
                <a:moveTo>
                  <a:pt x="1869141" y="13447"/>
                </a:moveTo>
                <a:lnTo>
                  <a:pt x="9000000" y="0"/>
                </a:lnTo>
                <a:lnTo>
                  <a:pt x="9000000" y="6858000"/>
                </a:lnTo>
                <a:lnTo>
                  <a:pt x="0" y="6858000"/>
                </a:lnTo>
                <a:lnTo>
                  <a:pt x="1869141" y="13447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92463" y="0"/>
            <a:ext cx="8999538" cy="6884988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-1" fmla="*/ 1869141 w 9000000"/>
              <a:gd name="connsiteY0-2" fmla="*/ 13447 h 6858000"/>
              <a:gd name="connsiteX1-3" fmla="*/ 9000000 w 9000000"/>
              <a:gd name="connsiteY1-4" fmla="*/ 0 h 6858000"/>
              <a:gd name="connsiteX2-5" fmla="*/ 9000000 w 9000000"/>
              <a:gd name="connsiteY2-6" fmla="*/ 6858000 h 6858000"/>
              <a:gd name="connsiteX3-7" fmla="*/ 0 w 9000000"/>
              <a:gd name="connsiteY3-8" fmla="*/ 6858000 h 6858000"/>
              <a:gd name="connsiteX4-9" fmla="*/ 1869141 w 9000000"/>
              <a:gd name="connsiteY4-10" fmla="*/ 13447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00000" h="6858000">
                <a:moveTo>
                  <a:pt x="1869141" y="13447"/>
                </a:moveTo>
                <a:lnTo>
                  <a:pt x="9000000" y="0"/>
                </a:lnTo>
                <a:lnTo>
                  <a:pt x="9000000" y="6858000"/>
                </a:lnTo>
                <a:lnTo>
                  <a:pt x="0" y="6858000"/>
                </a:lnTo>
                <a:lnTo>
                  <a:pt x="1869141" y="1344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6858000" y="4184650"/>
            <a:ext cx="4679950" cy="1081088"/>
            <a:chOff x="6858000" y="3671039"/>
            <a:chExt cx="4680000" cy="1080000"/>
          </a:xfrm>
        </p:grpSpPr>
        <p:sp>
          <p:nvSpPr>
            <p:cNvPr id="18" name="Paralelogramo 17"/>
            <p:cNvSpPr/>
            <p:nvPr/>
          </p:nvSpPr>
          <p:spPr>
            <a:xfrm>
              <a:off x="6858000" y="3671039"/>
              <a:ext cx="4680000" cy="1080000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9" name="CuadroTexto 19"/>
            <p:cNvSpPr txBox="1"/>
            <p:nvPr/>
          </p:nvSpPr>
          <p:spPr>
            <a:xfrm>
              <a:off x="6952128" y="3993775"/>
              <a:ext cx="753199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s-ES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01</a:t>
              </a:r>
              <a:endParaRPr lang="es-ES" sz="40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9" name="Paralelogramo 18"/>
          <p:cNvSpPr/>
          <p:nvPr/>
        </p:nvSpPr>
        <p:spPr>
          <a:xfrm>
            <a:off x="7419975" y="4464050"/>
            <a:ext cx="3887788" cy="971550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1" name="CuadroTexto 20"/>
          <p:cNvSpPr txBox="1"/>
          <p:nvPr/>
        </p:nvSpPr>
        <p:spPr>
          <a:xfrm>
            <a:off x="7812088" y="4630738"/>
            <a:ext cx="3008312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s-ES" altLang="zh-CN" sz="2000" dirty="0">
                <a:solidFill>
                  <a:srgbClr val="D9D9D9"/>
                </a:solidFill>
                <a:latin typeface="Bahnschrift SemiBold" panose="020B0502040204020203" pitchFamily="34" charset="0"/>
              </a:rPr>
              <a:t>Yaritza Montero Vaillant</a:t>
            </a:r>
            <a:endParaRPr lang="es-ES" altLang="zh-CN" sz="2000" dirty="0">
              <a:solidFill>
                <a:srgbClr val="D9D9D9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 rot="19680000">
            <a:off x="-212090" y="1671955"/>
            <a:ext cx="5063490" cy="14452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Análisis de corpus 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lingüístico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7178675" y="2133600"/>
            <a:ext cx="3024188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ENGLISH vs SPANICH</a:t>
            </a:r>
            <a:endParaRPr kumimoji="0" lang="es-ES" sz="20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56860" y="1459230"/>
            <a:ext cx="6195695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36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¿ Qué diferencia dos idiomas?</a:t>
            </a:r>
            <a:endParaRPr kumimoji="0" lang="es-ES" sz="36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ítulo 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es-ES" altLang="en-US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245225" y="192088"/>
            <a:ext cx="521017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RESUMEN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4098" name="CuadroTexto 7"/>
          <p:cNvSpPr txBox="1"/>
          <p:nvPr/>
        </p:nvSpPr>
        <p:spPr>
          <a:xfrm>
            <a:off x="236855" y="1290955"/>
            <a:ext cx="1151826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742950" indent="-742950">
              <a:buFont typeface="Calibri Light" panose="020F0302020204030204" pitchFamily="34" charset="0"/>
              <a:buAutoNum type="arabicPeriod"/>
            </a:pPr>
            <a:r>
              <a:rPr lang="es-ES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Fichero original: 19.511.591 observaciones.</a:t>
            </a:r>
            <a:endParaRPr lang="es-ES" sz="3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742950" indent="-742950">
              <a:lnSpc>
                <a:spcPct val="200000"/>
              </a:lnSpc>
              <a:buFont typeface="Calibri Light" panose="020F0302020204030204" pitchFamily="34" charset="0"/>
              <a:buAutoNum type="arabicPeriod"/>
            </a:pPr>
            <a:r>
              <a:rPr lang="es-E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Resultado de:</a:t>
            </a:r>
            <a:endParaRPr lang="es-E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>
              <a:lnSpc>
                <a:spcPct val="200000"/>
              </a:lnSpc>
              <a:buFont typeface="Calibri Light" panose="020F0302020204030204" pitchFamily="34" charset="0"/>
            </a:pPr>
            <a:r>
              <a:rPr lang="es-E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Eliminar sources repetidos: 16.850.800 observaciones</a:t>
            </a:r>
            <a:endParaRPr lang="es-E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>
              <a:lnSpc>
                <a:spcPct val="200000"/>
              </a:lnSpc>
              <a:buFont typeface="Calibri Light" panose="020F0302020204030204" pitchFamily="34" charset="0"/>
            </a:pPr>
            <a:r>
              <a:rPr lang="es-E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Eliminar filas con valores nulos: 12.042.000 </a:t>
            </a:r>
            <a:endParaRPr lang="es-E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>
              <a:lnSpc>
                <a:spcPct val="200000"/>
              </a:lnSpc>
              <a:buFont typeface="Calibri Light" panose="020F0302020204030204" pitchFamily="34" charset="0"/>
            </a:pPr>
            <a:r>
              <a:rPr lang="es-E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Eliminar outliers: 10 068 314 observaciones.</a:t>
            </a:r>
            <a:endParaRPr lang="es-E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294380" y="254000"/>
            <a:ext cx="815149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Análisis variables categóricas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Marcador de posición de contenido 1" descr="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595" y="1244600"/>
            <a:ext cx="6090285" cy="4375785"/>
          </a:xfrm>
          <a:prstGeom prst="rect">
            <a:avLst/>
          </a:prstGeom>
        </p:spPr>
      </p:pic>
      <p:pic>
        <p:nvPicPr>
          <p:cNvPr id="5" name="Marcador de posición de contenido 4" descr="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245" y="3097530"/>
            <a:ext cx="5302885" cy="3521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Llamada rectangular 5"/>
          <p:cNvSpPr/>
          <p:nvPr/>
        </p:nvSpPr>
        <p:spPr>
          <a:xfrm>
            <a:off x="7118350" y="1244600"/>
            <a:ext cx="4843780" cy="1372235"/>
          </a:xfrm>
          <a:prstGeom prst="wedgeRectCallout">
            <a:avLst>
              <a:gd name="adj1" fmla="val -50076"/>
              <a:gd name="adj2" fmla="val 77996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8" name="Cuadro de texto 7"/>
          <p:cNvSpPr txBox="1"/>
          <p:nvPr/>
        </p:nvSpPr>
        <p:spPr>
          <a:xfrm>
            <a:off x="7332980" y="1409700"/>
            <a:ext cx="4431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- 9 fuentes de datos (file_name).</a:t>
            </a:r>
            <a:endParaRPr lang="es-ES" altLang="en-US"/>
          </a:p>
          <a:p>
            <a:r>
              <a:rPr lang="es-ES" altLang="en-US"/>
              <a:t>- “ecomm”:  4 063 038 observaciones (mayor).</a:t>
            </a:r>
            <a:endParaRPr lang="es-ES" altLang="en-US"/>
          </a:p>
          <a:p>
            <a:r>
              <a:rPr lang="es-ES" altLang="en-US"/>
              <a:t>- 3 clases de sentimientos.</a:t>
            </a:r>
            <a:endParaRPr lang="es-ES" altLang="en-US"/>
          </a:p>
          <a:p>
            <a:r>
              <a:rPr lang="es-ES" altLang="en-US"/>
              <a:t>- “positivo”: 4 282 114 observaciones.</a:t>
            </a:r>
            <a:endParaRPr lang="es-E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294380" y="254000"/>
            <a:ext cx="815149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Análisis variables numéricas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8" name="Marcador de posición de contenido 7" descr="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540" y="1847850"/>
            <a:ext cx="8001000" cy="4692650"/>
          </a:xfrm>
          <a:prstGeom prst="rect">
            <a:avLst/>
          </a:prstGeom>
        </p:spPr>
      </p:pic>
      <p:sp>
        <p:nvSpPr>
          <p:cNvPr id="9" name="Llamada rectangular 8"/>
          <p:cNvSpPr/>
          <p:nvPr/>
        </p:nvSpPr>
        <p:spPr>
          <a:xfrm>
            <a:off x="9319260" y="1244600"/>
            <a:ext cx="2642870" cy="1268730"/>
          </a:xfrm>
          <a:prstGeom prst="wedgeRectCallout">
            <a:avLst>
              <a:gd name="adj1" fmla="val -50076"/>
              <a:gd name="adj2" fmla="val 77996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9588500" y="1409700"/>
            <a:ext cx="2176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mean</a:t>
            </a:r>
            <a:endParaRPr lang="es-ES" altLang="en-US"/>
          </a:p>
          <a:p>
            <a:r>
              <a:rPr lang="es-ES" altLang="en-US"/>
              <a:t>- source: 13.11</a:t>
            </a:r>
            <a:endParaRPr lang="es-ES" altLang="en-US"/>
          </a:p>
          <a:p>
            <a:r>
              <a:rPr lang="es-ES" altLang="en-US"/>
              <a:t>- target: 13.65</a:t>
            </a:r>
            <a:endParaRPr lang="es-E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294380" y="254000"/>
            <a:ext cx="815149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Análisis variables numéricas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4" name="Marcador de posición de contenido 3" descr="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70" y="1113155"/>
            <a:ext cx="11151235" cy="5590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294380" y="254000"/>
            <a:ext cx="815149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Análisis variables numéricas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Llamada rectangular 8"/>
          <p:cNvSpPr/>
          <p:nvPr/>
        </p:nvSpPr>
        <p:spPr>
          <a:xfrm>
            <a:off x="9319260" y="1244600"/>
            <a:ext cx="2642870" cy="1268730"/>
          </a:xfrm>
          <a:prstGeom prst="wedgeRectCallout">
            <a:avLst>
              <a:gd name="adj1" fmla="val -50076"/>
              <a:gd name="adj2" fmla="val 77996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9588500" y="1409700"/>
            <a:ext cx="2176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mean</a:t>
            </a:r>
            <a:endParaRPr lang="es-ES" altLang="en-US"/>
          </a:p>
          <a:p>
            <a:r>
              <a:rPr lang="es-ES" altLang="en-US"/>
              <a:t>- source: 1.78</a:t>
            </a:r>
            <a:endParaRPr lang="es-ES" altLang="en-US"/>
          </a:p>
          <a:p>
            <a:r>
              <a:rPr lang="es-ES" altLang="en-US"/>
              <a:t>- target: 1.88</a:t>
            </a:r>
            <a:endParaRPr lang="es-ES" altLang="en-US"/>
          </a:p>
        </p:txBody>
      </p:sp>
      <p:pic>
        <p:nvPicPr>
          <p:cNvPr id="4" name="Marcador de posición de contenido 3" descr="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5" y="1305560"/>
            <a:ext cx="8580755" cy="5159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294380" y="254000"/>
            <a:ext cx="815149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Análisis variables numéricas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Llamada rectangular 8"/>
          <p:cNvSpPr/>
          <p:nvPr/>
        </p:nvSpPr>
        <p:spPr>
          <a:xfrm>
            <a:off x="9319260" y="1244600"/>
            <a:ext cx="2642870" cy="1268730"/>
          </a:xfrm>
          <a:prstGeom prst="wedgeRectCallout">
            <a:avLst>
              <a:gd name="adj1" fmla="val -50076"/>
              <a:gd name="adj2" fmla="val 77996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9588500" y="1409700"/>
            <a:ext cx="2176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mean</a:t>
            </a:r>
            <a:endParaRPr lang="es-ES" altLang="en-US"/>
          </a:p>
          <a:p>
            <a:r>
              <a:rPr lang="es-ES" altLang="en-US"/>
              <a:t>- source: 1.78</a:t>
            </a:r>
            <a:endParaRPr lang="es-ES" altLang="en-US"/>
          </a:p>
          <a:p>
            <a:r>
              <a:rPr lang="es-ES" altLang="en-US"/>
              <a:t>- target: 1.88</a:t>
            </a:r>
            <a:endParaRPr lang="es-ES" altLang="en-US"/>
          </a:p>
        </p:txBody>
      </p:sp>
      <p:pic>
        <p:nvPicPr>
          <p:cNvPr id="4" name="Marcador de posición de contenido 3" descr="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5" y="1305560"/>
            <a:ext cx="8580755" cy="5159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336665" y="254000"/>
            <a:ext cx="510921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WordCloud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Llamada rectangular 8"/>
          <p:cNvSpPr/>
          <p:nvPr/>
        </p:nvSpPr>
        <p:spPr>
          <a:xfrm>
            <a:off x="9319260" y="1244600"/>
            <a:ext cx="2642870" cy="1633855"/>
          </a:xfrm>
          <a:prstGeom prst="wedgeRectCallout">
            <a:avLst>
              <a:gd name="adj1" fmla="val -50076"/>
              <a:gd name="adj2" fmla="val 77996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9588500" y="1409700"/>
            <a:ext cx="2176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 b="1"/>
              <a:t>INTERSANTE</a:t>
            </a:r>
            <a:endParaRPr lang="es-ES" altLang="en-US" b="1"/>
          </a:p>
          <a:p>
            <a:r>
              <a:rPr lang="es-ES" altLang="en-US"/>
              <a:t>¿ En el top 10 son las mismas palabras en ambos idiomas?</a:t>
            </a:r>
            <a:endParaRPr lang="es-ES" altLang="en-US"/>
          </a:p>
        </p:txBody>
      </p:sp>
      <p:pic>
        <p:nvPicPr>
          <p:cNvPr id="5" name="Marcador de posición de contenido 4" descr="1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1410335"/>
            <a:ext cx="8053705" cy="4632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336665" y="254000"/>
            <a:ext cx="510921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TOP 10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Llamada rectangular 8"/>
          <p:cNvSpPr/>
          <p:nvPr/>
        </p:nvSpPr>
        <p:spPr>
          <a:xfrm>
            <a:off x="9319260" y="1244600"/>
            <a:ext cx="2642870" cy="1633855"/>
          </a:xfrm>
          <a:prstGeom prst="wedgeRectCallout">
            <a:avLst>
              <a:gd name="adj1" fmla="val -50076"/>
              <a:gd name="adj2" fmla="val 77996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9588500" y="1409700"/>
            <a:ext cx="2176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 b="1"/>
              <a:t>INTERSANTE</a:t>
            </a:r>
            <a:endParaRPr lang="es-ES" altLang="en-US" b="1"/>
          </a:p>
          <a:p>
            <a:r>
              <a:rPr lang="es-ES" altLang="en-US"/>
              <a:t>No tienen la misma frecuencia de aparición.</a:t>
            </a:r>
            <a:endParaRPr lang="es-ES" altLang="en-US"/>
          </a:p>
        </p:txBody>
      </p:sp>
      <p:pic>
        <p:nvPicPr>
          <p:cNvPr id="4" name="Marcador de posición de contenido 3" descr="1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243965"/>
            <a:ext cx="8274685" cy="5062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987925" y="254000"/>
            <a:ext cx="645795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Porcentaje de palabras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Llamada rectangular 8"/>
          <p:cNvSpPr/>
          <p:nvPr/>
        </p:nvSpPr>
        <p:spPr>
          <a:xfrm>
            <a:off x="7909560" y="1263650"/>
            <a:ext cx="2642870" cy="1633855"/>
          </a:xfrm>
          <a:prstGeom prst="wedgeRectCallout">
            <a:avLst>
              <a:gd name="adj1" fmla="val -73089"/>
              <a:gd name="adj2" fmla="val 96016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8178800" y="1428750"/>
            <a:ext cx="2176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" altLang="en-US"/>
              <a:t>- source: 132005433 </a:t>
            </a:r>
            <a:endParaRPr lang="es-ES" altLang="en-US"/>
          </a:p>
          <a:p>
            <a:pPr algn="l"/>
            <a:endParaRPr lang="es-ES" altLang="en-US"/>
          </a:p>
          <a:p>
            <a:pPr algn="l"/>
            <a:r>
              <a:rPr lang="es-ES" altLang="en-US"/>
              <a:t>- target: 137463133</a:t>
            </a:r>
            <a:endParaRPr lang="es-ES" altLang="en-US"/>
          </a:p>
        </p:txBody>
      </p:sp>
      <p:pic>
        <p:nvPicPr>
          <p:cNvPr id="5" name="Marcador de posición de contenido 4" descr="1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55" y="1428750"/>
            <a:ext cx="5432425" cy="50520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86785" y="254000"/>
            <a:ext cx="795909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Total de palabras/ categorías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Llamada rectangular 8"/>
          <p:cNvSpPr/>
          <p:nvPr/>
        </p:nvSpPr>
        <p:spPr>
          <a:xfrm>
            <a:off x="9638030" y="1263650"/>
            <a:ext cx="2105025" cy="1744980"/>
          </a:xfrm>
          <a:prstGeom prst="wedgeRectCallout">
            <a:avLst>
              <a:gd name="adj1" fmla="val -51870"/>
              <a:gd name="adj2" fmla="val 80470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9812020" y="1428750"/>
            <a:ext cx="1733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" altLang="en-US"/>
              <a:t>Diferencias entre el corpus de origen y el corpus de destino</a:t>
            </a:r>
            <a:endParaRPr lang="es-ES" altLang="en-US"/>
          </a:p>
        </p:txBody>
      </p:sp>
      <p:pic>
        <p:nvPicPr>
          <p:cNvPr id="4" name="Marcador de posición de contenido 3" descr="2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263650"/>
            <a:ext cx="8919210" cy="5100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CuadroTexto 7"/>
          <p:cNvSpPr txBox="1"/>
          <p:nvPr/>
        </p:nvSpPr>
        <p:spPr>
          <a:xfrm>
            <a:off x="1016000" y="1300163"/>
            <a:ext cx="10506075" cy="61855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742950" indent="-742950">
              <a:buFont typeface="Calibri Light" panose="020F0302020204030204" pitchFamily="34" charset="0"/>
              <a:buAutoNum type="arabicPeriod"/>
            </a:pPr>
            <a:r>
              <a:rPr lang="es-ES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Limpieza de datos originales.</a:t>
            </a:r>
            <a:endParaRPr lang="es-ES" sz="3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742950" indent="-742950">
              <a:lnSpc>
                <a:spcPct val="200000"/>
              </a:lnSpc>
              <a:buFont typeface="Calibri Light" panose="020F0302020204030204" pitchFamily="34" charset="0"/>
              <a:buAutoNum type="arabicPeriod"/>
            </a:pPr>
            <a:r>
              <a:rPr lang="es-E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Nuevas variables.</a:t>
            </a:r>
            <a:endParaRPr lang="es-E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742950" indent="-742950">
              <a:lnSpc>
                <a:spcPct val="200000"/>
              </a:lnSpc>
              <a:buFont typeface="Calibri Light" panose="020F0302020204030204" pitchFamily="34" charset="0"/>
              <a:buAutoNum type="arabicPeriod"/>
            </a:pPr>
            <a:r>
              <a:rPr lang="es-E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Dataset.</a:t>
            </a:r>
            <a:endParaRPr lang="es-E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742950" indent="-742950">
              <a:lnSpc>
                <a:spcPct val="200000"/>
              </a:lnSpc>
              <a:buFont typeface="Calibri Light" panose="020F0302020204030204" pitchFamily="34" charset="0"/>
              <a:buAutoNum type="arabicPeriod"/>
            </a:pPr>
            <a:r>
              <a:rPr lang="es-E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EDA.</a:t>
            </a:r>
            <a:endParaRPr lang="es-E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742950" indent="-742950">
              <a:lnSpc>
                <a:spcPct val="200000"/>
              </a:lnSpc>
              <a:buFont typeface="Calibri Light" panose="020F0302020204030204" pitchFamily="34" charset="0"/>
              <a:buAutoNum type="arabicPeriod"/>
            </a:pPr>
            <a:r>
              <a:rPr lang="es-E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Visualización</a:t>
            </a:r>
            <a:endParaRPr lang="es-E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742950" indent="-742950">
              <a:lnSpc>
                <a:spcPct val="200000"/>
              </a:lnSpc>
              <a:buFont typeface="Calibri Light" panose="020F0302020204030204" pitchFamily="34" charset="0"/>
              <a:buAutoNum type="arabicPeriod"/>
            </a:pPr>
            <a:endParaRPr lang="es-E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119370" y="316230"/>
            <a:ext cx="608393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ASPECTOS A EVALUAR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538595" y="254000"/>
            <a:ext cx="490728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Ratio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Llamada rectangular 8"/>
          <p:cNvSpPr/>
          <p:nvPr/>
        </p:nvSpPr>
        <p:spPr>
          <a:xfrm>
            <a:off x="9638030" y="1263650"/>
            <a:ext cx="2105025" cy="2048510"/>
          </a:xfrm>
          <a:prstGeom prst="wedgeRectCallout">
            <a:avLst>
              <a:gd name="adj1" fmla="val -51870"/>
              <a:gd name="adj2" fmla="val 80470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9812020" y="1466850"/>
            <a:ext cx="17335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" altLang="en-US"/>
              <a:t>Existe diferencias entre ambos idiomas en todas las categorías.</a:t>
            </a:r>
            <a:endParaRPr lang="es-ES" altLang="en-US"/>
          </a:p>
        </p:txBody>
      </p:sp>
      <p:pic>
        <p:nvPicPr>
          <p:cNvPr id="5" name="Marcador de posición de contenido 4" descr="2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55" y="1428750"/>
            <a:ext cx="8500110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615940" y="254000"/>
            <a:ext cx="582993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Gráficas adicionales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4" name="Marcador de posición de contenido 3" descr="2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545" y="1339215"/>
            <a:ext cx="5257800" cy="5080635"/>
          </a:xfrm>
          <a:prstGeom prst="rect">
            <a:avLst/>
          </a:prstGeom>
        </p:spPr>
      </p:pic>
      <p:pic>
        <p:nvPicPr>
          <p:cNvPr id="8" name="Marcador de posición de contenido 7" descr="2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0455" y="1339215"/>
            <a:ext cx="5528945" cy="50806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615940" y="254000"/>
            <a:ext cx="582993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Gráficas adicionales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Marcador de posición de contenido 1"/>
          <p:cNvSpPr/>
          <p:nvPr>
            <p:ph sz="half" idx="1"/>
          </p:nvPr>
        </p:nvSpPr>
        <p:spPr/>
        <p:txBody>
          <a:bodyPr/>
          <a:p>
            <a:endParaRPr lang="es-ES" altLang="en-US"/>
          </a:p>
        </p:txBody>
      </p:sp>
      <p:pic>
        <p:nvPicPr>
          <p:cNvPr id="5" name="Marcador de posición de contenido 4" descr="2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690" y="1217295"/>
            <a:ext cx="8467090" cy="47237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615940" y="254000"/>
            <a:ext cx="582993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Gráficas adicionales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Marcador de posición de contenido 1"/>
          <p:cNvSpPr/>
          <p:nvPr>
            <p:ph sz="half" idx="1"/>
          </p:nvPr>
        </p:nvSpPr>
        <p:spPr/>
        <p:txBody>
          <a:bodyPr/>
          <a:p>
            <a:endParaRPr lang="es-ES" altLang="en-US"/>
          </a:p>
        </p:txBody>
      </p:sp>
      <p:pic>
        <p:nvPicPr>
          <p:cNvPr id="8" name="Marcador de posición de contenido 7" descr="2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970" y="1825625"/>
            <a:ext cx="9238615" cy="40335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>
            <a:hlinkClick r:id="rId1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615940" y="254000"/>
            <a:ext cx="582993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Gráficas adicionales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Marcador de posición de contenido 1"/>
          <p:cNvSpPr/>
          <p:nvPr>
            <p:ph sz="half" idx="1"/>
          </p:nvPr>
        </p:nvSpPr>
        <p:spPr/>
        <p:txBody>
          <a:bodyPr/>
          <a:p>
            <a:endParaRPr lang="es-ES" altLang="en-US"/>
          </a:p>
        </p:txBody>
      </p:sp>
      <p:pic>
        <p:nvPicPr>
          <p:cNvPr id="4" name="Marcador de posición de contenido 3" descr="2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8933815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235700" y="254000"/>
            <a:ext cx="521017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CONCLUSIONES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 rot="21000000">
            <a:off x="2589530" y="1858645"/>
            <a:ext cx="2981960" cy="9137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 rot="20820000">
            <a:off x="2990215" y="2116455"/>
            <a:ext cx="2423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s-ES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uLnTx/>
                <a:uFillTx/>
                <a:latin typeface="Bahnschrift SemiBold" panose="020B0502040204020203" pitchFamily="34" charset="0"/>
                <a:sym typeface="+mn-ea"/>
              </a:rPr>
              <a:t>ENGLISH vs SPANICH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highlight>
                <a:srgbClr val="0000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es-ES" altLang="en-US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highlight>
                <a:srgbClr val="000000"/>
              </a:highligh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633595" y="2846705"/>
            <a:ext cx="1866265" cy="54800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 rot="20520000">
            <a:off x="5511800" y="3646805"/>
            <a:ext cx="2981960" cy="9137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 rot="20340000">
            <a:off x="5912485" y="3904615"/>
            <a:ext cx="200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uLnTx/>
                <a:uFillTx/>
                <a:latin typeface="Bahnschrift SemiBold" panose="020B0502040204020203" pitchFamily="34" charset="0"/>
                <a:sym typeface="+mn-ea"/>
              </a:rPr>
              <a:t>SON DIFERENTES</a:t>
            </a:r>
            <a:endParaRPr kumimoji="0" lang="es-ES" altLang="en-US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highlight>
                <a:srgbClr val="000000"/>
              </a:highligh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ectángulo 3"/>
          <p:cNvSpPr/>
          <p:nvPr/>
        </p:nvSpPr>
        <p:spPr>
          <a:xfrm>
            <a:off x="2538413" y="-26987"/>
            <a:ext cx="8705850" cy="6884988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-1" fmla="*/ 1869141 w 9000000"/>
              <a:gd name="connsiteY0-2" fmla="*/ 13447 h 6858000"/>
              <a:gd name="connsiteX1-3" fmla="*/ 9000000 w 9000000"/>
              <a:gd name="connsiteY1-4" fmla="*/ 0 h 6858000"/>
              <a:gd name="connsiteX2-5" fmla="*/ 9000000 w 9000000"/>
              <a:gd name="connsiteY2-6" fmla="*/ 6858000 h 6858000"/>
              <a:gd name="connsiteX3-7" fmla="*/ 0 w 9000000"/>
              <a:gd name="connsiteY3-8" fmla="*/ 6858000 h 6858000"/>
              <a:gd name="connsiteX4-9" fmla="*/ 1869141 w 9000000"/>
              <a:gd name="connsiteY4-10" fmla="*/ 13447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00000" h="6858000">
                <a:moveTo>
                  <a:pt x="1869141" y="13447"/>
                </a:moveTo>
                <a:lnTo>
                  <a:pt x="9000000" y="0"/>
                </a:lnTo>
                <a:lnTo>
                  <a:pt x="9000000" y="6858000"/>
                </a:lnTo>
                <a:lnTo>
                  <a:pt x="0" y="6858000"/>
                </a:lnTo>
                <a:lnTo>
                  <a:pt x="1869141" y="13447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92463" y="0"/>
            <a:ext cx="8999538" cy="6884988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-1" fmla="*/ 1869141 w 9000000"/>
              <a:gd name="connsiteY0-2" fmla="*/ 13447 h 6858000"/>
              <a:gd name="connsiteX1-3" fmla="*/ 9000000 w 9000000"/>
              <a:gd name="connsiteY1-4" fmla="*/ 0 h 6858000"/>
              <a:gd name="connsiteX2-5" fmla="*/ 9000000 w 9000000"/>
              <a:gd name="connsiteY2-6" fmla="*/ 6858000 h 6858000"/>
              <a:gd name="connsiteX3-7" fmla="*/ 0 w 9000000"/>
              <a:gd name="connsiteY3-8" fmla="*/ 6858000 h 6858000"/>
              <a:gd name="connsiteX4-9" fmla="*/ 1869141 w 9000000"/>
              <a:gd name="connsiteY4-10" fmla="*/ 13447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00000" h="6858000">
                <a:moveTo>
                  <a:pt x="1869141" y="13447"/>
                </a:moveTo>
                <a:lnTo>
                  <a:pt x="9000000" y="0"/>
                </a:lnTo>
                <a:lnTo>
                  <a:pt x="9000000" y="6858000"/>
                </a:lnTo>
                <a:lnTo>
                  <a:pt x="0" y="6858000"/>
                </a:lnTo>
                <a:lnTo>
                  <a:pt x="1869141" y="1344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6858000" y="4184650"/>
            <a:ext cx="4679950" cy="1081088"/>
            <a:chOff x="6858000" y="3671039"/>
            <a:chExt cx="4680000" cy="1080000"/>
          </a:xfrm>
        </p:grpSpPr>
        <p:sp>
          <p:nvSpPr>
            <p:cNvPr id="18" name="Paralelogramo 17"/>
            <p:cNvSpPr/>
            <p:nvPr/>
          </p:nvSpPr>
          <p:spPr>
            <a:xfrm>
              <a:off x="6858000" y="3671039"/>
              <a:ext cx="4680000" cy="1080000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9" name="CuadroTexto 19"/>
            <p:cNvSpPr txBox="1"/>
            <p:nvPr/>
          </p:nvSpPr>
          <p:spPr>
            <a:xfrm>
              <a:off x="6952128" y="3993775"/>
              <a:ext cx="753199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s-ES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01</a:t>
              </a:r>
              <a:endParaRPr lang="es-ES" sz="40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9" name="Paralelogramo 18"/>
          <p:cNvSpPr/>
          <p:nvPr/>
        </p:nvSpPr>
        <p:spPr>
          <a:xfrm>
            <a:off x="7419975" y="4464050"/>
            <a:ext cx="3887788" cy="971550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1" name="CuadroTexto 20"/>
          <p:cNvSpPr txBox="1"/>
          <p:nvPr/>
        </p:nvSpPr>
        <p:spPr>
          <a:xfrm>
            <a:off x="7812088" y="4630738"/>
            <a:ext cx="3008312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s-ES" altLang="zh-CN" sz="2000" dirty="0">
                <a:solidFill>
                  <a:srgbClr val="D9D9D9"/>
                </a:solidFill>
                <a:latin typeface="Bahnschrift SemiBold" panose="020B0502040204020203" pitchFamily="34" charset="0"/>
              </a:rPr>
              <a:t>Yaritza Montero Vaillant</a:t>
            </a:r>
            <a:endParaRPr lang="es-ES" altLang="zh-CN" sz="2000" dirty="0">
              <a:solidFill>
                <a:srgbClr val="D9D9D9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 rot="19680000">
            <a:off x="-212090" y="1671955"/>
            <a:ext cx="5063490" cy="14452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Análisis de corpus 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lingüístico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7178675" y="2133600"/>
            <a:ext cx="3024188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ENGLISH vs SPANICH</a:t>
            </a:r>
            <a:endParaRPr kumimoji="0" lang="es-ES" sz="20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56860" y="1459230"/>
            <a:ext cx="6195695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36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¿ Qué diferencia dos idiomas?</a:t>
            </a:r>
            <a:endParaRPr kumimoji="0" lang="es-ES" sz="36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ángulo 6"/>
          <p:cNvSpPr/>
          <p:nvPr/>
        </p:nvSpPr>
        <p:spPr>
          <a:xfrm>
            <a:off x="334010" y="19685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119370" y="316230"/>
            <a:ext cx="6083935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PROCEDIMIENTO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770255" y="2002155"/>
            <a:ext cx="1805940" cy="5384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s-ES" altLang="en-US"/>
              <a:t>FICHEROS</a:t>
            </a:r>
            <a:endParaRPr lang="es-ES" altLang="en-US"/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2656840" y="2215515"/>
            <a:ext cx="730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ángulo redondeado 3"/>
          <p:cNvSpPr/>
          <p:nvPr/>
        </p:nvSpPr>
        <p:spPr>
          <a:xfrm>
            <a:off x="7401560" y="3255645"/>
            <a:ext cx="2762250" cy="7410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s-ES" altLang="en-US"/>
              <a:t>1. Cantidad de palabras</a:t>
            </a:r>
            <a:endParaRPr lang="es-ES" altLang="en-US"/>
          </a:p>
          <a:p>
            <a:pPr algn="l"/>
            <a:r>
              <a:rPr lang="es-ES" altLang="en-US"/>
              <a:t>2. Categorías gramaticales</a:t>
            </a:r>
            <a:endParaRPr lang="es-ES" altLang="en-US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4249420" y="2600960"/>
            <a:ext cx="10160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a 8"/>
          <p:cNvGraphicFramePr/>
          <p:nvPr/>
        </p:nvGraphicFramePr>
        <p:xfrm>
          <a:off x="2838450" y="3190875"/>
          <a:ext cx="3024505" cy="4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650"/>
                <a:gridCol w="798830"/>
                <a:gridCol w="1343025"/>
              </a:tblGrid>
              <a:tr h="45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s-E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es-E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ES" altLang="en-US">
                          <a:solidFill>
                            <a:schemeClr val="tx1"/>
                          </a:solidFill>
                        </a:rPr>
                        <a:t>file_name</a:t>
                      </a:r>
                      <a:endParaRPr lang="es-E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ángulo redondeado 11"/>
          <p:cNvSpPr/>
          <p:nvPr/>
        </p:nvSpPr>
        <p:spPr>
          <a:xfrm>
            <a:off x="3518535" y="1755140"/>
            <a:ext cx="1805940" cy="7410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s-ES" altLang="en-US"/>
              <a:t>DATASET</a:t>
            </a:r>
            <a:endParaRPr lang="es-ES" altLang="en-US"/>
          </a:p>
          <a:p>
            <a:pPr algn="ctr"/>
            <a:r>
              <a:rPr lang="es-ES" altLang="en-US"/>
              <a:t>(19.511.591)</a:t>
            </a:r>
            <a:endParaRPr lang="es-ES" altLang="en-US"/>
          </a:p>
        </p:txBody>
      </p:sp>
      <p:sp>
        <p:nvSpPr>
          <p:cNvPr id="13" name="Cuadro de texto 12"/>
          <p:cNvSpPr txBox="1"/>
          <p:nvPr/>
        </p:nvSpPr>
        <p:spPr>
          <a:xfrm>
            <a:off x="5842000" y="1830070"/>
            <a:ext cx="1176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Eliminar repetidas</a:t>
            </a:r>
            <a:endParaRPr lang="es-ES" altLang="en-US">
              <a:solidFill>
                <a:schemeClr val="bg1"/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3275330" y="3787140"/>
            <a:ext cx="0" cy="5168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286125" y="4299585"/>
            <a:ext cx="30632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6338570" y="2468880"/>
            <a:ext cx="10795" cy="18307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6338570" y="2463800"/>
            <a:ext cx="1075055" cy="101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8156575" y="2697480"/>
            <a:ext cx="10160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7490460" y="1838960"/>
            <a:ext cx="1805940" cy="7410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s-ES" altLang="en-US"/>
              <a:t>DATASET</a:t>
            </a:r>
            <a:endParaRPr lang="es-ES" altLang="en-US"/>
          </a:p>
          <a:p>
            <a:pPr algn="ctr"/>
            <a:r>
              <a:rPr lang="es-ES" altLang="en-US"/>
              <a:t>(16.850.800)</a:t>
            </a:r>
            <a:endParaRPr lang="es-ES" altLang="en-US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862445" y="316230"/>
            <a:ext cx="434086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DATASET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Marcador de posición de contenido 2" descr="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0700" y="1021715"/>
            <a:ext cx="2792730" cy="5365115"/>
          </a:xfrm>
          <a:prstGeom prst="rect">
            <a:avLst/>
          </a:prstGeom>
        </p:spPr>
      </p:pic>
      <p:pic>
        <p:nvPicPr>
          <p:cNvPr id="5" name="Marcador de posición de contenido 4" descr="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5600" y="1884045"/>
            <a:ext cx="815975" cy="4502785"/>
          </a:xfrm>
          <a:prstGeom prst="rect">
            <a:avLst/>
          </a:prstGeom>
        </p:spPr>
      </p:pic>
      <p:sp>
        <p:nvSpPr>
          <p:cNvPr id="9" name="Recortar rectángulo de esquina sencilla 8"/>
          <p:cNvSpPr/>
          <p:nvPr/>
        </p:nvSpPr>
        <p:spPr>
          <a:xfrm>
            <a:off x="6341110" y="2414270"/>
            <a:ext cx="1926590" cy="1105535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6523355" y="2526030"/>
            <a:ext cx="1642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Datos faltantes:</a:t>
            </a:r>
            <a:endParaRPr lang="es-ES" altLang="en-US" b="1"/>
          </a:p>
          <a:p>
            <a:r>
              <a:rPr lang="es-ES" altLang="en-US"/>
              <a:t>4.808.800</a:t>
            </a:r>
            <a:endParaRPr lang="es-ES" altLang="en-US"/>
          </a:p>
        </p:txBody>
      </p:sp>
      <p:sp>
        <p:nvSpPr>
          <p:cNvPr id="12" name="Recortar rectángulo de esquina sencilla 11"/>
          <p:cNvSpPr/>
          <p:nvPr/>
        </p:nvSpPr>
        <p:spPr>
          <a:xfrm>
            <a:off x="6344285" y="3874770"/>
            <a:ext cx="1926590" cy="1105535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3" name="Cuadro de texto 12"/>
          <p:cNvSpPr txBox="1"/>
          <p:nvPr/>
        </p:nvSpPr>
        <p:spPr>
          <a:xfrm>
            <a:off x="6526530" y="3986530"/>
            <a:ext cx="1642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Columnas irrelevantes:</a:t>
            </a:r>
            <a:endParaRPr lang="es-ES" altLang="en-US" b="1"/>
          </a:p>
          <a:p>
            <a:r>
              <a:rPr lang="es-ES" altLang="en-US"/>
              <a:t>busy</a:t>
            </a:r>
            <a:endParaRPr lang="es-ES" altLang="en-US"/>
          </a:p>
        </p:txBody>
      </p:sp>
      <p:cxnSp>
        <p:nvCxnSpPr>
          <p:cNvPr id="14" name="Conector recto 13"/>
          <p:cNvCxnSpPr/>
          <p:nvPr/>
        </p:nvCxnSpPr>
        <p:spPr>
          <a:xfrm>
            <a:off x="3841115" y="1245235"/>
            <a:ext cx="4566920" cy="127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8418830" y="1264285"/>
            <a:ext cx="10160" cy="99377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ortar rectángulo de esquina sencilla 15"/>
          <p:cNvSpPr/>
          <p:nvPr/>
        </p:nvSpPr>
        <p:spPr>
          <a:xfrm>
            <a:off x="6341110" y="3874770"/>
            <a:ext cx="1926590" cy="1105535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7" name="Cuadro de texto 16"/>
          <p:cNvSpPr txBox="1"/>
          <p:nvPr/>
        </p:nvSpPr>
        <p:spPr>
          <a:xfrm>
            <a:off x="6523355" y="3986530"/>
            <a:ext cx="1642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Columnas irrelevantes:</a:t>
            </a:r>
            <a:endParaRPr lang="es-ES" altLang="en-US" b="1"/>
          </a:p>
          <a:p>
            <a:r>
              <a:rPr lang="es-ES" altLang="en-US"/>
              <a:t>busy</a:t>
            </a:r>
            <a:endParaRPr lang="es-ES" altLang="en-US"/>
          </a:p>
        </p:txBody>
      </p:sp>
      <p:sp>
        <p:nvSpPr>
          <p:cNvPr id="18" name="Recortar rectángulo de esquina sencilla 17"/>
          <p:cNvSpPr/>
          <p:nvPr/>
        </p:nvSpPr>
        <p:spPr>
          <a:xfrm>
            <a:off x="8725535" y="2439670"/>
            <a:ext cx="1736090" cy="1105535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9" name="Cuadro de texto 18"/>
          <p:cNvSpPr txBox="1"/>
          <p:nvPr/>
        </p:nvSpPr>
        <p:spPr>
          <a:xfrm>
            <a:off x="8907780" y="2589530"/>
            <a:ext cx="1553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Outliers en variables numéricas:</a:t>
            </a:r>
            <a:endParaRPr lang="es-ES" altLang="en-US"/>
          </a:p>
        </p:txBody>
      </p:sp>
      <p:sp>
        <p:nvSpPr>
          <p:cNvPr id="20" name="Recortar rectángulo de esquina sencilla 19"/>
          <p:cNvSpPr/>
          <p:nvPr/>
        </p:nvSpPr>
        <p:spPr>
          <a:xfrm>
            <a:off x="8738235" y="3928745"/>
            <a:ext cx="2270760" cy="1105535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1" name="Cuadro de texto 20"/>
          <p:cNvSpPr txBox="1"/>
          <p:nvPr/>
        </p:nvSpPr>
        <p:spPr>
          <a:xfrm>
            <a:off x="8920480" y="4040505"/>
            <a:ext cx="2199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Errores tipográficos en variables categóricas:</a:t>
            </a:r>
            <a:endParaRPr lang="es-ES" altLang="en-US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739765" y="254000"/>
            <a:ext cx="570611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VALORES EXTREMOS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601345" y="1130935"/>
            <a:ext cx="48691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s-ES" altLang="en-US"/>
              <a:t>Distribución de las variables numéricas</a:t>
            </a:r>
            <a:endParaRPr lang="es-ES" altLang="en-US"/>
          </a:p>
        </p:txBody>
      </p:sp>
      <p:pic>
        <p:nvPicPr>
          <p:cNvPr id="4" name="Marcador de posición de contenido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1345" y="1876425"/>
            <a:ext cx="8859520" cy="4731385"/>
          </a:xfrm>
          <a:prstGeom prst="rect">
            <a:avLst/>
          </a:prstGeom>
        </p:spPr>
      </p:pic>
      <p:sp>
        <p:nvSpPr>
          <p:cNvPr id="8" name="Diagrama de flujo: Almacenamiento de acceso secuencial 7"/>
          <p:cNvSpPr/>
          <p:nvPr/>
        </p:nvSpPr>
        <p:spPr>
          <a:xfrm rot="9540000">
            <a:off x="9929495" y="2268220"/>
            <a:ext cx="1792605" cy="1379855"/>
          </a:xfrm>
          <a:prstGeom prst="flowChartMagnetic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9" name="Cuadro de texto 8"/>
          <p:cNvSpPr txBox="1"/>
          <p:nvPr/>
        </p:nvSpPr>
        <p:spPr>
          <a:xfrm rot="20520000">
            <a:off x="10139680" y="2599690"/>
            <a:ext cx="1656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Presencia de outliers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739765" y="254000"/>
            <a:ext cx="570611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VALORES EXTREMOS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601345" y="1130935"/>
            <a:ext cx="48691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s-ES" altLang="en-US"/>
              <a:t>Histograma de las variables numéricas</a:t>
            </a:r>
            <a:endParaRPr lang="es-ES" altLang="en-US"/>
          </a:p>
        </p:txBody>
      </p:sp>
      <p:pic>
        <p:nvPicPr>
          <p:cNvPr id="6" name="Marcador de posición de contenido 5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1980" y="1825625"/>
            <a:ext cx="8729345" cy="4675505"/>
          </a:xfrm>
          <a:prstGeom prst="rect">
            <a:avLst/>
          </a:prstGeom>
        </p:spPr>
      </p:pic>
      <p:sp>
        <p:nvSpPr>
          <p:cNvPr id="8" name="Diagrama de flujo: Almacenamiento de acceso secuencial 7"/>
          <p:cNvSpPr/>
          <p:nvPr/>
        </p:nvSpPr>
        <p:spPr>
          <a:xfrm rot="9540000">
            <a:off x="9929495" y="2268220"/>
            <a:ext cx="1792605" cy="1379855"/>
          </a:xfrm>
          <a:prstGeom prst="flowChartMagnetic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9" name="Cuadro de texto 8"/>
          <p:cNvSpPr txBox="1"/>
          <p:nvPr/>
        </p:nvSpPr>
        <p:spPr>
          <a:xfrm rot="20520000">
            <a:off x="10139680" y="2599690"/>
            <a:ext cx="1656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Sesgo hacia la derecha</a:t>
            </a:r>
            <a:endParaRPr lang="es-E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739765" y="254000"/>
            <a:ext cx="570611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VALORES EXTREMOS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601345" y="1130935"/>
            <a:ext cx="48691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s-ES" altLang="en-US"/>
              <a:t>Boxplot de las variables numéricas</a:t>
            </a:r>
            <a:endParaRPr lang="es-ES" altLang="en-US"/>
          </a:p>
        </p:txBody>
      </p:sp>
      <p:sp>
        <p:nvSpPr>
          <p:cNvPr id="8" name="Diagrama de flujo: Almacenamiento de acceso secuencial 7"/>
          <p:cNvSpPr/>
          <p:nvPr/>
        </p:nvSpPr>
        <p:spPr>
          <a:xfrm rot="9540000">
            <a:off x="9961245" y="2262505"/>
            <a:ext cx="1792605" cy="1555750"/>
          </a:xfrm>
          <a:prstGeom prst="flowChartMagnetic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9" name="Cuadro de texto 8"/>
          <p:cNvSpPr txBox="1"/>
          <p:nvPr/>
        </p:nvSpPr>
        <p:spPr>
          <a:xfrm rot="20520000">
            <a:off x="10130155" y="2275840"/>
            <a:ext cx="1656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Valores alejados del rango de los demás valores</a:t>
            </a:r>
            <a:endParaRPr lang="es-ES" altLang="en-US"/>
          </a:p>
        </p:txBody>
      </p:sp>
      <p:pic>
        <p:nvPicPr>
          <p:cNvPr id="4" name="Marcador de posición de contenido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1345" y="1876425"/>
            <a:ext cx="8952230" cy="465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235700" y="254000"/>
            <a:ext cx="5210175" cy="14452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TRATAMIENTO OUTLIERS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Marcador de posición de contenido 2" descr="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7680" y="1825625"/>
            <a:ext cx="5415915" cy="4767580"/>
          </a:xfrm>
          <a:prstGeom prst="rect">
            <a:avLst/>
          </a:prstGeom>
        </p:spPr>
      </p:pic>
      <p:pic>
        <p:nvPicPr>
          <p:cNvPr id="5" name="Marcador de posición de contenido 4" descr="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6665" y="1825625"/>
            <a:ext cx="5347970" cy="4767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465445" y="254000"/>
            <a:ext cx="5980430" cy="768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0" i="0" u="none" strike="noStrike" kern="1200" cap="none" spc="0" normalizeH="0" baseline="0" noProof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Errores tipográficos</a:t>
            </a:r>
            <a:endParaRPr kumimoji="0" lang="es-ES" sz="4400" b="0" i="0" u="none" strike="noStrike" kern="1200" cap="none" spc="0" normalizeH="0" baseline="0" noProof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Marcador de posición de contenido 2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4725" y="1598295"/>
            <a:ext cx="10058400" cy="4622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WPS Presentation</Application>
  <PresentationFormat>Panorámica</PresentationFormat>
  <Paragraphs>163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Calibri Light</vt:lpstr>
      <vt:lpstr>Bahnschrift SemiBold</vt:lpstr>
      <vt:lpstr>Consolas</vt:lpstr>
      <vt:lpstr>Microsoft YaHei</vt:lpstr>
      <vt:lpstr>Arial Unicode MS</vt:lpstr>
      <vt:lpstr>等线</vt:lpstr>
      <vt:lpstr>Tema de Office</vt:lpstr>
      <vt:lpstr>1_Tema de Office</vt:lpstr>
      <vt:lpstr>2_Tema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Yaritza Montero Vaillant</dc:creator>
  <cp:lastModifiedBy>34722</cp:lastModifiedBy>
  <cp:revision>19</cp:revision>
  <dcterms:created xsi:type="dcterms:W3CDTF">2023-03-08T19:05:17Z</dcterms:created>
  <dcterms:modified xsi:type="dcterms:W3CDTF">2023-04-16T21:02:45Z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FA9D2ADEEC6A4EEDAE8F75DD9143172A</vt:lpwstr>
  </property>
  <property fmtid="{D5CDD505-2E9C-101B-9397-08002B2CF9AE}" pid="3" name="KSOProductBuildVer">
    <vt:lpwstr>3082-11.2.0.11516</vt:lpwstr>
  </property>
</Properties>
</file>