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 Id="rId3" Type="http://schemas.openxmlformats.org/officeDocument/2006/relationships/hyperlink" Target="https://project.nikkeibp.co.jp/ESG/atcl/feature/00064/?P=3#:~:text=SASB&#12398;&#23450;&#32681;&#12399;&#12289;&#12300;&#25237;&#36039;,&#35201;&#32032;&#12364;&#12354;&#12426;&#12381;&#12358;&#12391;&#12377;&#12290;" TargetMode="Externa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defRPr sz="1400"/>
            </a:pPr>
            <a:r>
              <a:t>大きな全体のゴール： 持続可能な世の中（環境、社会、経済）</a:t>
            </a:r>
            <a:br/>
            <a:r>
              <a:t>＝ 「現在の世代が自らのニーズを満たすだけでなく、将来の世代が自分たちのニーズを満たすために必要な</a:t>
            </a:r>
            <a:br/>
            <a:r>
              <a:t>        環境、社会、経済的リソースを維持することができる社会」</a:t>
            </a:r>
          </a:p>
          <a:p>
            <a:pPr>
              <a:defRPr sz="1400"/>
            </a:pPr>
            <a:r>
              <a:t>（物・サービス）（中期的な変化・効果）（長期的な変化・効果）</a:t>
            </a:r>
          </a:p>
          <a:p>
            <a:pPr>
              <a:defRPr sz="1400"/>
            </a:pPr>
          </a:p>
          <a:p>
            <a:pPr>
              <a:defRPr sz="1400"/>
            </a:pPr>
            <a:r>
              <a:rPr u="sng">
                <a:hlinkClick r:id="rId3" invalidUrl="" action="" tgtFrame="" tooltip="" history="1" highlightClick="0" endSnd="0"/>
              </a:rPr>
              <a:t>https://project.nikkeibp.co.jp/ESG/atcl/feature/00064/?P=3#:~:text=SASB%E3%81%AE%E5%AE%9A%E7%BE%A9%E3%81%AF%E3%80%81%E3%80%8C%E6%8A%95%E8%B3%87,%E8%A6%81%E7%B4%A0%E3%81%8C%E3%81%82%E3%82%8A%E3%81%9D%E3%81%86%E3%81%A7%E3%81%99%E3%80%82</a:t>
            </a:r>
          </a:p>
          <a:p>
            <a:pPr>
              <a:defRPr sz="1400"/>
            </a:pPr>
          </a:p>
          <a:p>
            <a:pPr>
              <a:defRPr sz="1400"/>
            </a:pPr>
            <a:r>
              <a:t>Are firms' ESG performance measured by outputs rather than outcome, since they are goods and services?</a:t>
            </a:r>
          </a:p>
          <a:p>
            <a:pPr>
              <a:defRPr sz="1400"/>
            </a:pPr>
          </a:p>
          <a:p>
            <a:pPr>
              <a:defRPr sz="1400"/>
            </a:pPr>
            <a:r>
              <a:rPr>
                <a:solidFill>
                  <a:srgbClr val="FF40FF"/>
                </a:solidFill>
              </a:rPr>
              <a:t>Firms' ESG (Environmental, Social, and Governance) performance is typically measured based on both inputs and outputs.</a:t>
            </a:r>
            <a:r>
              <a:t> </a:t>
            </a:r>
            <a:r>
              <a:rPr>
                <a:solidFill>
                  <a:srgbClr val="00FDFF"/>
                </a:solidFill>
              </a:rPr>
              <a:t>While outputs, such as products and services, are important in assessing a company's environmental and social impact, inputs, such as a company's policies and practices, are also critical in assessing its ESG performance.</a:t>
            </a:r>
            <a:endParaRPr>
              <a:solidFill>
                <a:srgbClr val="00FDFF"/>
              </a:solidFill>
            </a:endParaRPr>
          </a:p>
          <a:p>
            <a:pPr>
              <a:defRPr sz="1400"/>
            </a:pPr>
          </a:p>
          <a:p>
            <a:pPr>
              <a:defRPr sz="1400"/>
            </a:pPr>
            <a:r>
              <a:t>For example, a company may have strong sustainability practices in place, such as using renewable energy sources or implementing waste reduction initiatives, which are inputs. These practices can contribute to positive environmental and social outcomes, such as reduced greenhouse gas emissions and improved community relations, which are outputs. Therefore, it is important to consider both inputs and outputs when assessing a company's ESG performance.</a:t>
            </a:r>
          </a:p>
          <a:p>
            <a:pPr>
              <a:defRPr sz="1400"/>
            </a:pPr>
          </a:p>
          <a:p>
            <a:pPr>
              <a:defRPr sz="1400"/>
            </a:pPr>
            <a:r>
              <a:t>In addition, while outputs may be tangible and easier to measure, outcomes and impacts are also important indicators of a company's sustainability performance. Outcomes refer to the direct results or changes that occur as a result of a company's activities or operations, while impacts refer to the broader social and environmental effects that result from a company's activities, often including indirect or unintended effects.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TCFD、CDPなど</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企業の持続可能性への貢献ステップ…"/>
          <p:cNvSpPr txBox="1"/>
          <p:nvPr>
            <p:ph type="body" idx="1"/>
          </p:nvPr>
        </p:nvSpPr>
        <p:spPr>
          <a:xfrm>
            <a:off x="625285" y="896082"/>
            <a:ext cx="23133430" cy="12451768"/>
          </a:xfrm>
          <a:prstGeom prst="rect">
            <a:avLst/>
          </a:prstGeom>
        </p:spPr>
        <p:txBody>
          <a:bodyPr/>
          <a:lstStyle/>
          <a:p>
            <a:pPr marL="402336" indent="-402336" defTabSz="1609303">
              <a:spcBef>
                <a:spcPts val="2900"/>
              </a:spcBef>
              <a:defRPr b="1" sz="3168"/>
            </a:pPr>
            <a:r>
              <a:t>企業の持続可能性への貢献ステップ</a:t>
            </a:r>
            <a:endParaRPr b="0"/>
          </a:p>
          <a:p>
            <a:pPr lvl="1" marL="804672" indent="-402336" defTabSz="1609303">
              <a:spcBef>
                <a:spcPts val="2900"/>
              </a:spcBef>
              <a:buChar char="-"/>
              <a:defRPr b="1" sz="3168"/>
            </a:pPr>
            <a:r>
              <a:rPr b="0"/>
              <a:t>企業活動を環境的側面、社会的側面、経済的側面の3つの側面から評価</a:t>
            </a:r>
            <a:br>
              <a:rPr b="0"/>
            </a:br>
            <a:r>
              <a:rPr b="0"/>
              <a:t>（トリプルボトムライン）</a:t>
            </a:r>
            <a:endParaRPr b="0"/>
          </a:p>
          <a:p>
            <a:pPr lvl="1" marL="804672" indent="-402336" defTabSz="1609303">
              <a:spcBef>
                <a:spcPts val="2900"/>
              </a:spcBef>
              <a:buChar char="-"/>
              <a:defRPr b="1" sz="3168"/>
            </a:pPr>
            <a:r>
              <a:rPr b="0"/>
              <a:t>全ステークホルダーを考慮：株主、顧客、取引先、社員、地域社会、将来世代、地球環境</a:t>
            </a:r>
            <a:br>
              <a:rPr b="0"/>
            </a:br>
          </a:p>
          <a:p>
            <a:pPr marL="402336" indent="-402336" defTabSz="1609303">
              <a:spcBef>
                <a:spcPts val="2900"/>
              </a:spcBef>
              <a:defRPr sz="3168"/>
            </a:pPr>
            <a:r>
              <a:t>そのために</a:t>
            </a:r>
            <a:r>
              <a:rPr u="sng"/>
              <a:t>非財務（サステナビリティ）情報の開示が重要な手段</a:t>
            </a:r>
            <a:r>
              <a:t>であり、</a:t>
            </a:r>
            <a:br/>
            <a:r>
              <a:t>開示フレームワークの統合化の動きはあるものの、現状としては多種多様。</a:t>
            </a:r>
            <a:br/>
            <a:r>
              <a:t>切り口としては、</a:t>
            </a:r>
          </a:p>
          <a:p>
            <a:pPr lvl="1" marL="804672" indent="-402336" defTabSz="1609303">
              <a:spcBef>
                <a:spcPts val="2900"/>
              </a:spcBef>
              <a:buChar char="-"/>
              <a:defRPr sz="3168"/>
            </a:pPr>
            <a:r>
              <a:t>スコープの違い：TCFDは気候変動、CDPは環境のみ、その他はESG対応等</a:t>
            </a:r>
          </a:p>
          <a:p>
            <a:pPr lvl="1" marL="804672" indent="-402336" defTabSz="1609303">
              <a:spcBef>
                <a:spcPts val="2900"/>
              </a:spcBef>
              <a:buChar char="-"/>
              <a:defRPr sz="3168"/>
            </a:pPr>
            <a:r>
              <a:t>マテリアリティの違い：TCFD（⇦）、GRI（⇨）など</a:t>
            </a:r>
          </a:p>
          <a:p>
            <a:pPr lvl="1" marL="804672" indent="-402336" defTabSz="1609303">
              <a:spcBef>
                <a:spcPts val="2900"/>
              </a:spcBef>
              <a:buChar char="-"/>
              <a:defRPr sz="3168"/>
            </a:pPr>
            <a:r>
              <a:t>包括的か業種別のアプローチの違い：GRIは包括的基準、SASBは業種別の基準</a:t>
            </a:r>
          </a:p>
          <a:p>
            <a:pPr lvl="1" marL="804672" indent="-402336" defTabSz="1609303">
              <a:spcBef>
                <a:spcPts val="2900"/>
              </a:spcBef>
              <a:buChar char="-"/>
              <a:defRPr sz="3168"/>
            </a:pPr>
            <a:r>
              <a:t>時間軸の違い：</a:t>
            </a:r>
            <a:br/>
            <a:r>
              <a:t>事業や組織が生み出す一連の流れ「インプット → アウトプット → アウトカム → インパクト」</a:t>
            </a:r>
          </a:p>
          <a:p>
            <a:pPr lvl="2" marL="1207008" indent="-402336" defTabSz="1609303">
              <a:spcBef>
                <a:spcPts val="2900"/>
              </a:spcBef>
              <a:buChar char="‣"/>
              <a:defRPr sz="3168"/>
            </a:pPr>
            <a:r>
              <a:t>ESGパフォーマンス：インプットからアウトプット（モノ・サービス）までの計測</a:t>
            </a:r>
          </a:p>
          <a:p>
            <a:pPr lvl="2" marL="1207008" indent="-402336" defTabSz="1609303">
              <a:spcBef>
                <a:spcPts val="2900"/>
              </a:spcBef>
              <a:buChar char="‣"/>
              <a:defRPr sz="3168"/>
            </a:pPr>
            <a:r>
              <a:rPr>
                <a:solidFill>
                  <a:schemeClr val="accent5">
                    <a:hueOff val="-82419"/>
                    <a:satOff val="-9513"/>
                    <a:lumOff val="-16343"/>
                  </a:schemeClr>
                </a:solidFill>
              </a:rPr>
              <a:t>ソーシャルリターン（インパクト）のパフォーマンス</a:t>
            </a:r>
            <a:r>
              <a:t>：インプットからアウトカム・インパクトまでの計測</a:t>
            </a:r>
          </a:p>
        </p:txBody>
      </p:sp>
      <p:pic>
        <p:nvPicPr>
          <p:cNvPr id="152" name="Screenshot 2023-04-27 at 21.41.24.png" descr="Screenshot 2023-04-27 at 21.41.24.png"/>
          <p:cNvPicPr>
            <a:picLocks noChangeAspect="1"/>
          </p:cNvPicPr>
          <p:nvPr/>
        </p:nvPicPr>
        <p:blipFill>
          <a:blip r:embed="rId3">
            <a:extLst/>
          </a:blip>
          <a:stretch>
            <a:fillRect/>
          </a:stretch>
        </p:blipFill>
        <p:spPr>
          <a:xfrm>
            <a:off x="19031148" y="257967"/>
            <a:ext cx="5190650" cy="4721211"/>
          </a:xfrm>
          <a:prstGeom prst="rect">
            <a:avLst/>
          </a:prstGeom>
          <a:ln w="12700">
            <a:miter lim="400000"/>
          </a:ln>
        </p:spPr>
      </p:pic>
      <p:pic>
        <p:nvPicPr>
          <p:cNvPr id="153" name="Screenshot 2023-04-27 at 21.58.25.png" descr="Screenshot 2023-04-27 at 21.58.25.png"/>
          <p:cNvPicPr>
            <a:picLocks noChangeAspect="1"/>
          </p:cNvPicPr>
          <p:nvPr/>
        </p:nvPicPr>
        <p:blipFill>
          <a:blip r:embed="rId4">
            <a:extLst/>
          </a:blip>
          <a:stretch>
            <a:fillRect/>
          </a:stretch>
        </p:blipFill>
        <p:spPr>
          <a:xfrm>
            <a:off x="15464649" y="6013394"/>
            <a:ext cx="8878737" cy="307384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Rounded Rectangle"/>
          <p:cNvSpPr/>
          <p:nvPr/>
        </p:nvSpPr>
        <p:spPr>
          <a:xfrm>
            <a:off x="2074020" y="2598666"/>
            <a:ext cx="20235960" cy="10713918"/>
          </a:xfrm>
          <a:prstGeom prst="roundRect">
            <a:avLst>
              <a:gd name="adj" fmla="val 12869"/>
            </a:avLst>
          </a:prstGeom>
          <a:ln w="254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58" name="Rounded Rectangle"/>
          <p:cNvSpPr/>
          <p:nvPr/>
        </p:nvSpPr>
        <p:spPr>
          <a:xfrm>
            <a:off x="5985655" y="4824931"/>
            <a:ext cx="15914945" cy="8094746"/>
          </a:xfrm>
          <a:prstGeom prst="roundRect">
            <a:avLst>
              <a:gd name="adj" fmla="val 13225"/>
            </a:avLst>
          </a:prstGeom>
          <a:ln w="254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59" name="非財務情報の開示フレームワーク"/>
          <p:cNvSpPr txBox="1"/>
          <p:nvPr/>
        </p:nvSpPr>
        <p:spPr>
          <a:xfrm>
            <a:off x="9531187" y="1898135"/>
            <a:ext cx="4030762" cy="1225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500"/>
            </a:lvl1pPr>
          </a:lstStyle>
          <a:p>
            <a:pPr/>
            <a:r>
              <a:t>非財務情報の開示フレームワーク</a:t>
            </a:r>
          </a:p>
        </p:txBody>
      </p:sp>
      <p:sp>
        <p:nvSpPr>
          <p:cNvPr id="160" name="非財務情報開示フレームワークの内、インパクト計測を含むもの"/>
          <p:cNvSpPr txBox="1"/>
          <p:nvPr/>
        </p:nvSpPr>
        <p:spPr>
          <a:xfrm>
            <a:off x="10045479" y="4216203"/>
            <a:ext cx="7795298" cy="1225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500">
                <a:solidFill>
                  <a:srgbClr val="FF2600"/>
                </a:solidFill>
              </a:defRPr>
            </a:lvl1pPr>
          </a:lstStyle>
          <a:p>
            <a:pPr/>
            <a:r>
              <a:t>非財務情報開示フレームワークの内、インパクト計測を含むもの</a:t>
            </a:r>
          </a:p>
        </p:txBody>
      </p:sp>
      <p:sp>
        <p:nvSpPr>
          <p:cNvPr id="161" name="Rounded Rectangle"/>
          <p:cNvSpPr/>
          <p:nvPr/>
        </p:nvSpPr>
        <p:spPr>
          <a:xfrm>
            <a:off x="11782058" y="6648571"/>
            <a:ext cx="9709162" cy="5887267"/>
          </a:xfrm>
          <a:prstGeom prst="roundRect">
            <a:avLst>
              <a:gd name="adj" fmla="val 13619"/>
            </a:avLst>
          </a:prstGeom>
          <a:ln w="254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2" name="GRI, SASB"/>
          <p:cNvSpPr txBox="1"/>
          <p:nvPr/>
        </p:nvSpPr>
        <p:spPr>
          <a:xfrm>
            <a:off x="7129540" y="9274801"/>
            <a:ext cx="4030761" cy="634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500"/>
            </a:lvl1pPr>
          </a:lstStyle>
          <a:p>
            <a:pPr/>
            <a:r>
              <a:t>GRI, SASB</a:t>
            </a:r>
          </a:p>
        </p:txBody>
      </p:sp>
      <p:sp>
        <p:nvSpPr>
          <p:cNvPr id="163" name="インパクト計測にフォーカス"/>
          <p:cNvSpPr txBox="1"/>
          <p:nvPr/>
        </p:nvSpPr>
        <p:spPr>
          <a:xfrm>
            <a:off x="12492002" y="6090093"/>
            <a:ext cx="8688267" cy="5524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500">
                <a:solidFill>
                  <a:schemeClr val="accent4">
                    <a:hueOff val="-858837"/>
                    <a:lumOff val="-9791"/>
                  </a:schemeClr>
                </a:solidFill>
              </a:defRPr>
            </a:lvl1pPr>
          </a:lstStyle>
          <a:p>
            <a:pPr/>
            <a:r>
              <a:t>インパクト計測にフォーカス</a:t>
            </a:r>
          </a:p>
        </p:txBody>
      </p:sp>
      <p:sp>
        <p:nvSpPr>
          <p:cNvPr id="164" name="事業や組織が生み出す一連の流れ「インプット → アウトプット → アウトカム → インパクト」"/>
          <p:cNvSpPr txBox="1"/>
          <p:nvPr/>
        </p:nvSpPr>
        <p:spPr>
          <a:xfrm>
            <a:off x="3031565" y="581636"/>
            <a:ext cx="17859452" cy="599362"/>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l">
              <a:lnSpc>
                <a:spcPct val="90000"/>
              </a:lnSpc>
              <a:spcBef>
                <a:spcPts val="4500"/>
              </a:spcBef>
              <a:defRPr b="1" sz="3200">
                <a:solidFill>
                  <a:srgbClr val="000000"/>
                </a:solidFill>
              </a:defRPr>
            </a:pPr>
            <a:r>
              <a:t>事業や組織が生み出す一連の流れ「インプット → アウトプット → </a:t>
            </a:r>
            <a:r>
              <a:rPr>
                <a:solidFill>
                  <a:srgbClr val="FF2600"/>
                </a:solidFill>
              </a:rPr>
              <a:t>アウトカム → インパクト</a:t>
            </a:r>
            <a:r>
              <a:t>」</a:t>
            </a:r>
          </a:p>
        </p:txBody>
      </p:sp>
      <p:sp>
        <p:nvSpPr>
          <p:cNvPr id="165" name="Line"/>
          <p:cNvSpPr/>
          <p:nvPr/>
        </p:nvSpPr>
        <p:spPr>
          <a:xfrm flipV="1">
            <a:off x="16529866" y="6798047"/>
            <a:ext cx="1" cy="5588316"/>
          </a:xfrm>
          <a:prstGeom prst="line">
            <a:avLst/>
          </a:prstGeom>
          <a:ln w="38100">
            <a:solidFill>
              <a:srgbClr val="000000"/>
            </a:solidFill>
            <a:custDash>
              <a:ds d="200000" sp="200000"/>
            </a:custDash>
            <a:miter lim="400000"/>
          </a:ln>
        </p:spPr>
        <p:txBody>
          <a:bodyPr lIns="50800" tIns="50800" rIns="50800" bIns="50800" anchor="ctr"/>
          <a:lstStyle/>
          <a:p>
            <a:pPr/>
          </a:p>
        </p:txBody>
      </p:sp>
      <p:sp>
        <p:nvSpPr>
          <p:cNvPr id="166" name="貨幣価値に換算 IWAI, VBA"/>
          <p:cNvSpPr txBox="1"/>
          <p:nvPr/>
        </p:nvSpPr>
        <p:spPr>
          <a:xfrm>
            <a:off x="12098708" y="8470609"/>
            <a:ext cx="4030761" cy="13653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3500">
                <a:solidFill>
                  <a:srgbClr val="000000"/>
                </a:solidFill>
              </a:defRPr>
            </a:pPr>
            <a:r>
              <a:rPr u="sng"/>
              <a:t>貨幣価値に換算</a:t>
            </a:r>
            <a:br/>
            <a:r>
              <a:rPr b="0"/>
              <a:t>IWAI, VBA</a:t>
            </a:r>
          </a:p>
        </p:txBody>
      </p:sp>
      <p:sp>
        <p:nvSpPr>
          <p:cNvPr id="167" name="貨幣価値に換算しない IRIS (GIIN), GIIRS, IMP"/>
          <p:cNvSpPr txBox="1"/>
          <p:nvPr/>
        </p:nvSpPr>
        <p:spPr>
          <a:xfrm>
            <a:off x="16550343" y="8470609"/>
            <a:ext cx="4850844" cy="13653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3500">
                <a:solidFill>
                  <a:srgbClr val="000000"/>
                </a:solidFill>
              </a:defRPr>
            </a:pPr>
            <a:r>
              <a:rPr u="sng"/>
              <a:t>貨幣価値に換算しない</a:t>
            </a:r>
            <a:br/>
            <a:r>
              <a:rPr b="0"/>
              <a:t>IRIS (GIIN), GIIRS, IMP</a:t>
            </a:r>
          </a:p>
        </p:txBody>
      </p:sp>
      <p:sp>
        <p:nvSpPr>
          <p:cNvPr id="168" name="→独自の手法 （インパクトスコア、IOモデル）"/>
          <p:cNvSpPr txBox="1"/>
          <p:nvPr/>
        </p:nvSpPr>
        <p:spPr>
          <a:xfrm>
            <a:off x="11907228" y="10536824"/>
            <a:ext cx="4413721" cy="9424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solidFill>
                  <a:schemeClr val="accent1"/>
                </a:solidFill>
              </a:defRPr>
            </a:pPr>
            <a:r>
              <a:t>→独自の手法</a:t>
            </a:r>
            <a:br/>
            <a:r>
              <a:t>（インパクトスコア、IOモデル）</a:t>
            </a:r>
          </a:p>
        </p:txBody>
      </p:sp>
      <p:sp>
        <p:nvSpPr>
          <p:cNvPr id="169" name="→ ロジックモデルや セオリー・オブ・チェンジを利用"/>
          <p:cNvSpPr txBox="1"/>
          <p:nvPr/>
        </p:nvSpPr>
        <p:spPr>
          <a:xfrm>
            <a:off x="16727864" y="10561310"/>
            <a:ext cx="4495801" cy="893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solidFill>
                  <a:schemeClr val="accent1"/>
                </a:solidFill>
              </a:defRPr>
            </a:pPr>
            <a:r>
              <a:t>→ ロジックモデルや</a:t>
            </a:r>
            <a:br/>
            <a:r>
              <a:t>セオリー・オブ・チェンジを利用</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