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722"/>
  </p:normalViewPr>
  <p:slideViewPr>
    <p:cSldViewPr snapToGrid="0">
      <p:cViewPr varScale="1">
        <p:scale>
          <a:sx n="115" d="100"/>
          <a:sy n="115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A249-663A-2EE5-35BD-F64ABC060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9639-E04F-596A-0C0D-947BE4680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32AD2-127B-1AF9-3E17-3297CB9E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B835-029D-2BFC-E4F0-EE78ED3B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C7EDC-EBE4-C1EA-DC7C-E977F7D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4359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1774-1F28-C5EF-70D6-74349C8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B316-8B2B-D9BA-380F-4363B1536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A838-02ED-BF62-3E30-81559DF7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670C-01C4-C6A8-CB6F-D218B67B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2D7B5-85D4-E793-B527-AC756962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293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E0BBC-2E9F-3C19-8628-27C2A650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2EF29-0BAA-7B17-4BD0-C6FB6BB74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1F211-4274-7A3E-4769-D22B5A86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F66ED-1FD6-1C33-96A3-04139ABB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7412-9BB3-F2FF-879A-BDCD6F04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2454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87B1-7B91-4B59-B9AD-BE9AEEC8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F8149-DCE9-9F24-A4E5-3C5AF6E71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04A6D-1033-4AFB-0047-0AB002F1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24572-204B-7BFE-C9B9-224255FC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10DF-7030-3D29-A2AF-531B4DD8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9996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34A2-696A-D41B-4B98-4EBCA097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CB3EF-51C2-082C-0A08-087E7DF6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4C3D-669E-BDC6-493C-F65DCB79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6C9D3-F441-C503-2142-3A8FEC323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16F61-ED6C-D7A2-0EE4-AC6D52D3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29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F81C-1498-C557-D1EE-8B8839CA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48BE-1F1F-4A97-AED8-6BB5DDA4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F9BEA-CE98-BFB8-1CC1-6821D9668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68B06-2EF1-2A16-CEBD-7D62A1CB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67D09-382B-2746-2F92-80E2D269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F602-0F11-04A5-F3AF-EB6CFCB6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4672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37D8-5E26-88B3-10B0-01767928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18BC-E42B-D2A4-B182-74472A39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071C8-CC57-B01A-99FE-998A92B8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A9A74-516C-BE5B-77FB-A0108A767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E6F8-15A6-AD29-2B99-8743306FC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616B5-75A2-AADE-84B3-9C2FDEE2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A84CA-010F-29DF-09AD-953FCB4D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DB8C4-DB40-F5CB-BFC6-E7E32B5CF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83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D3C61-0C9A-8005-E0A7-767C5DBCA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908212-ADCF-E6DA-B77D-52AD84B12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8B564-3C37-A77A-66A7-534A60ABE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A1573-0DD4-FF9C-3AD4-C85C1615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3061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271C4-FFA3-6EFD-1016-30515756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2D8FF-DBF0-5D03-D246-51D150087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40FEF-0469-084E-3CE9-6D934318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5418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8ECD-F07F-310D-53E4-03053289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EF3E-D892-7336-24B8-AF4C5DAB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B437E-B277-28B7-3340-929D387F9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F47D6-EF7F-0427-BFF5-9CAD4C2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537E2-893E-6AD4-6390-FB0A5B77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AED3F-7803-D784-4D3B-F847E24F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7548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0482-1D6A-C022-1950-B542EC7B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5E4CB-6706-DFC8-2DFD-23B2C9C7F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BD096-E834-7EFF-3A67-599B09BC8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C234-B166-4240-0B33-B5D20A7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F023E-BD38-BFE0-29F9-9C2CA57B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3186E-5304-BCB3-4B1D-2A84F513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5190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60049-EAB2-7776-BE58-D597E8C5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14B6-68C0-E009-8126-028B1DC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9DAC7-3F58-788A-105C-CAFCF3BD4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31252-CDAE-E44A-9E2C-5A62F81F9FFA}" type="datetimeFigureOut">
              <a:rPr lang="en-JP" smtClean="0"/>
              <a:t>2023/11/19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109B-B5ED-9330-81D0-F472AD11C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D83B-6B2A-7247-7E5F-033CE7FBF1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8D833-FEC5-EB4E-A889-100D10477B6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01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pactlake.jp/knowledge/step4/" TargetMode="External"/><Relationship Id="rId2" Type="http://schemas.openxmlformats.org/officeDocument/2006/relationships/hyperlink" Target="https://insight.eisnetwork.co/20211007-impact-kpi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po-homepage.go.jp/uploads/social-impact-hyouka-point.pdf" TargetMode="External"/><Relationship Id="rId4" Type="http://schemas.openxmlformats.org/officeDocument/2006/relationships/hyperlink" Target="https://impactlake.jp/knowledge/step5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iamond.jp/articles/-/308923?page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A6DE-022F-EBD8-33E2-50C3FF452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A8A70-E917-65B2-7A63-33C5AB1B5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697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0D28-ACA4-0DAF-FEAD-60AB0E86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インパクト評価・定量化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B218-7BB4-2562-603A-E0C10A34B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JP" dirty="0"/>
          </a:p>
          <a:p>
            <a:r>
              <a:rPr lang="en-JP" dirty="0"/>
              <a:t>フォワードルッキング</a:t>
            </a:r>
            <a:r>
              <a:rPr lang="ja-JP" altLang="en-US"/>
              <a:t>　＊</a:t>
            </a:r>
            <a:r>
              <a:rPr lang="en-US" altLang="ja-JP" dirty="0"/>
              <a:t>BA</a:t>
            </a:r>
            <a:endParaRPr lang="en-JP" dirty="0"/>
          </a:p>
          <a:p>
            <a:r>
              <a:rPr lang="en-JP" dirty="0"/>
              <a:t>1. Plan</a:t>
            </a:r>
            <a:r>
              <a:rPr lang="ja-JP" altLang="en-US"/>
              <a:t>　アウトカム（短期・長期）やステークホルダーなどについて範囲を決める。難易度は上昇</a:t>
            </a:r>
            <a:endParaRPr lang="en-JP" dirty="0"/>
          </a:p>
          <a:p>
            <a:pPr lvl="1"/>
            <a:r>
              <a:rPr lang="en-US" dirty="0"/>
              <a:t>L</a:t>
            </a:r>
            <a:r>
              <a:rPr lang="en-JP" dirty="0"/>
              <a:t>ogic, toc</a:t>
            </a:r>
          </a:p>
          <a:p>
            <a:pPr lvl="1"/>
            <a:r>
              <a:rPr lang="en-US" dirty="0"/>
              <a:t>F</a:t>
            </a:r>
            <a:r>
              <a:rPr lang="en-JP" dirty="0"/>
              <a:t>ive dimensions</a:t>
            </a:r>
          </a:p>
          <a:p>
            <a:pPr lvl="1"/>
            <a:endParaRPr lang="en-JP" dirty="0"/>
          </a:p>
          <a:p>
            <a:r>
              <a:rPr lang="en-JP" dirty="0"/>
              <a:t>2. Do</a:t>
            </a:r>
          </a:p>
          <a:p>
            <a:pPr lvl="1"/>
            <a:r>
              <a:rPr lang="en-JP" dirty="0"/>
              <a:t>IRIS, HIPSO, Joint indicator</a:t>
            </a:r>
          </a:p>
          <a:p>
            <a:pPr lvl="1"/>
            <a:r>
              <a:rPr lang="en-JP" dirty="0"/>
              <a:t>アウトカム指標、データ収集</a:t>
            </a:r>
          </a:p>
          <a:p>
            <a:pPr lvl="1"/>
            <a:endParaRPr lang="en-JP" dirty="0"/>
          </a:p>
          <a:p>
            <a:r>
              <a:rPr lang="en-JP" dirty="0"/>
              <a:t>3. Assess </a:t>
            </a:r>
          </a:p>
          <a:p>
            <a:pPr lvl="1"/>
            <a:r>
              <a:rPr lang="en-US" dirty="0"/>
              <a:t>C</a:t>
            </a:r>
            <a:r>
              <a:rPr lang="en-JP" dirty="0"/>
              <a:t>ausality</a:t>
            </a:r>
          </a:p>
          <a:p>
            <a:pPr lvl="1"/>
            <a:r>
              <a:rPr lang="en-JP" dirty="0"/>
              <a:t>マッチング、</a:t>
            </a:r>
          </a:p>
          <a:p>
            <a:r>
              <a:rPr lang="en-JP" dirty="0"/>
              <a:t>4. Report Utilize</a:t>
            </a:r>
          </a:p>
          <a:p>
            <a:endParaRPr lang="en-JP" dirty="0"/>
          </a:p>
          <a:p>
            <a:r>
              <a:rPr lang="en-US" dirty="0">
                <a:hlinkClick r:id="rId2"/>
              </a:rPr>
              <a:t>https://insight.eisnetwork.co/20211007-impact-kpi/</a:t>
            </a:r>
            <a:endParaRPr lang="en-US" dirty="0"/>
          </a:p>
          <a:p>
            <a:r>
              <a:rPr lang="en-US" dirty="0">
                <a:hlinkClick r:id="rId3"/>
              </a:rPr>
              <a:t>https://impactlake.jp/knowledge/step4/</a:t>
            </a:r>
            <a:endParaRPr lang="en-US" dirty="0"/>
          </a:p>
          <a:p>
            <a:r>
              <a:rPr lang="en-US" dirty="0">
                <a:hlinkClick r:id="rId4"/>
              </a:rPr>
              <a:t>https://impactlake.jp/knowledge/step5/</a:t>
            </a:r>
            <a:endParaRPr lang="en-US" dirty="0"/>
          </a:p>
          <a:p>
            <a:r>
              <a:rPr lang="en-US" dirty="0">
                <a:hlinkClick r:id="rId5"/>
              </a:rPr>
              <a:t>https://www.npo-homepage.go.jp/uploads/social-impact-hyouka-point.pdf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C4852"/>
              </a:solidFill>
              <a:latin typeface="Montserrat" panose="020F05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3C4852"/>
                </a:solidFill>
                <a:latin typeface="Montserrat" panose="020F0502020204030204" pitchFamily="34" charset="0"/>
              </a:rPr>
              <a:t>バックワードルッキング</a:t>
            </a:r>
            <a:endParaRPr lang="en-US" dirty="0">
              <a:solidFill>
                <a:srgbClr val="3C4852"/>
              </a:solidFill>
              <a:latin typeface="Montserrat" panose="020F0502020204030204" pitchFamily="34" charset="0"/>
            </a:endParaRPr>
          </a:p>
          <a:p>
            <a:r>
              <a:rPr lang="ja-JP" altLang="en-US" b="0" i="0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過去来、企業・事業活動による外部性を定量化し、その財務的</a:t>
            </a:r>
            <a:endParaRPr lang="en-US" altLang="ja-JP" b="0" i="0" dirty="0">
              <a:solidFill>
                <a:srgbClr val="3C4852"/>
              </a:solidFill>
              <a:effectLst/>
              <a:latin typeface="Montserrat" panose="020F0502020204030204" pitchFamily="34" charset="0"/>
            </a:endParaRPr>
          </a:p>
          <a:p>
            <a:pPr marL="0" indent="0">
              <a:buNone/>
            </a:pPr>
            <a:r>
              <a:rPr lang="ja-JP" altLang="en-US" b="0" i="0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価値に付加（或いは控除）する検討がなされてきましたが、直近では</a:t>
            </a:r>
            <a:r>
              <a:rPr lang="en-US" altLang="ja-JP" b="0" i="0" dirty="0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2</a:t>
            </a:r>
            <a:r>
              <a:rPr lang="ja-JP" altLang="en-US" b="0" i="0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つの手法（イニシアチブ）が先進的・包括的な取組として注目を集めています。</a:t>
            </a:r>
            <a:r>
              <a:rPr lang="en-US" altLang="ja-JP" b="0" i="0" dirty="0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∂</a:t>
            </a:r>
            <a:r>
              <a:rPr lang="en-US" altLang="ja-JP" b="0" i="0" dirty="0" err="1">
                <a:solidFill>
                  <a:srgbClr val="3C4852"/>
                </a:solidFill>
                <a:effectLst/>
                <a:latin typeface="Montserrat" panose="020F0502020204030204" pitchFamily="34" charset="0"/>
              </a:rPr>
              <a:t>ß</a:t>
            </a:r>
            <a:endParaRPr lang="en-US" altLang="ja-JP" b="0" i="0" dirty="0">
              <a:solidFill>
                <a:srgbClr val="3C4852"/>
              </a:solidFill>
              <a:effectLst/>
              <a:latin typeface="Montserrat" panose="020F050202020403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3C4852"/>
              </a:solidFill>
              <a:latin typeface="Montserrat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C4852"/>
                </a:solidFill>
                <a:latin typeface="Montserrat" panose="020F0502020204030204" pitchFamily="34" charset="0"/>
              </a:rPr>
              <a:t>(IWA, VBA)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403440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7586-B590-35B9-CEC1-D4E6CD9B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JP" dirty="0"/>
              <a:t>-sai 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EB86A-BE52-74EB-96A3-9D6AC9579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https://diamond.jp/articles/-/308923?page=2</a:t>
            </a:r>
            <a:endParaRPr lang="en-US" dirty="0"/>
          </a:p>
          <a:p>
            <a:r>
              <a:rPr lang="en-US" dirty="0"/>
              <a:t>U</a:t>
            </a:r>
            <a:r>
              <a:rPr lang="en-JP" dirty="0"/>
              <a:t>se the asana</a:t>
            </a:r>
          </a:p>
        </p:txBody>
      </p:sp>
    </p:spTree>
    <p:extLst>
      <p:ext uri="{BB962C8B-B14F-4D97-AF65-F5344CB8AC3E}">
        <p14:creationId xmlns:p14="http://schemas.microsoft.com/office/powerpoint/2010/main" val="28420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6C22-40ED-F925-0CA9-DE7A764C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70F7-0890-1F33-334A-C802A2A9D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1493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189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PowerPoint Presentation</vt:lpstr>
      <vt:lpstr>インパクト評価・定量化</vt:lpstr>
      <vt:lpstr>E-sai pic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Yahoo</dc:creator>
  <cp:lastModifiedBy>Yahoo</cp:lastModifiedBy>
  <cp:revision>4</cp:revision>
  <dcterms:created xsi:type="dcterms:W3CDTF">2023-11-19T01:10:52Z</dcterms:created>
  <dcterms:modified xsi:type="dcterms:W3CDTF">2023-11-19T14:47:46Z</dcterms:modified>
</cp:coreProperties>
</file>