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60913"/>
  </p:normalViewPr>
  <p:slideViewPr>
    <p:cSldViewPr snapToGrid="0">
      <p:cViewPr varScale="1">
        <p:scale>
          <a:sx n="71" d="100"/>
          <a:sy n="71" d="100"/>
        </p:scale>
        <p:origin x="2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CBD65-D063-FF4E-83A0-F25858FBB5CA}" type="datetimeFigureOut">
              <a:rPr lang="en-JP" smtClean="0"/>
              <a:t>2023/10/29</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D5BA1-7EC3-0340-BE03-61776E039AE3}" type="slidenum">
              <a:rPr lang="en-JP" smtClean="0"/>
              <a:t>‹#›</a:t>
            </a:fld>
            <a:endParaRPr lang="en-JP"/>
          </a:p>
        </p:txBody>
      </p:sp>
    </p:spTree>
    <p:extLst>
      <p:ext uri="{BB962C8B-B14F-4D97-AF65-F5344CB8AC3E}">
        <p14:creationId xmlns:p14="http://schemas.microsoft.com/office/powerpoint/2010/main" val="4253159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rd.google.com/faq#cit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impactfrontiers.org/mission/#:~:text=Facilitating%20investors%20to%20learn%20together,with%20the%20field%20at%20larg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FFFFFF"/>
                </a:solidFill>
                <a:effectLst/>
                <a:latin typeface="Google Sans"/>
              </a:rPr>
              <a:t>what is the relationship btw Impact Management Project and Impact Frontier </a:t>
            </a:r>
          </a:p>
          <a:p>
            <a:pPr algn="l"/>
            <a:r>
              <a:rPr lang="en-US" b="0" i="0" dirty="0" err="1">
                <a:solidFill>
                  <a:srgbClr val="FFFFFF"/>
                </a:solidFill>
                <a:effectLst/>
                <a:latin typeface="Times"/>
              </a:rPr>
              <a:t>volume_up</a:t>
            </a:r>
            <a:endParaRPr lang="en-US" b="0" i="0" dirty="0">
              <a:solidFill>
                <a:srgbClr val="FFFFFF"/>
              </a:solidFill>
              <a:effectLst/>
              <a:latin typeface="Times"/>
            </a:endParaRPr>
          </a:p>
          <a:p>
            <a:pPr algn="l"/>
            <a:r>
              <a:rPr lang="en-US" b="0" i="0" dirty="0">
                <a:solidFill>
                  <a:srgbClr val="FFFFFF"/>
                </a:solidFill>
                <a:effectLst/>
                <a:latin typeface="Times"/>
              </a:rPr>
              <a:t>1</a:t>
            </a:r>
          </a:p>
          <a:p>
            <a:pPr algn="l" rtl="0"/>
            <a:r>
              <a:rPr lang="en-US" b="0" i="0" dirty="0">
                <a:solidFill>
                  <a:srgbClr val="FFFFFF"/>
                </a:solidFill>
                <a:effectLst/>
                <a:latin typeface="Google Sans"/>
              </a:rPr>
              <a:t>The Impact Management Project (IMP) and Impact Frontiers have a close relationship. The IMP was a global initiative that convened a Practitioner Community of over 3,000 enterprises and investors to develop a common language and framework for managing impact. The resulting consensus, known as the Impact Management Norms, provides a common logic to help enterprises and investors understand their impacts on people and the planet.</a:t>
            </a:r>
          </a:p>
          <a:p>
            <a:pPr algn="l" rtl="0"/>
            <a:r>
              <a:rPr lang="en-US" b="0" i="0" dirty="0">
                <a:solidFill>
                  <a:srgbClr val="FFFFFF"/>
                </a:solidFill>
                <a:effectLst/>
                <a:latin typeface="Google Sans"/>
              </a:rPr>
              <a:t>Impact Frontiers was established in 2021 to continue the work of the IMP and to advance the field of impact management. It is a peer-learning and market-building collaboration that is developing tools and resources to support investors in managing impact and integrating impact with financial data, analysis, and processes. Impact Frontiers also stewards the Impact Management Norms and continues to build consensus on how to measure, improve, and disclose impact.</a:t>
            </a:r>
          </a:p>
          <a:p>
            <a:pPr algn="l" rtl="0"/>
            <a:r>
              <a:rPr lang="en-US" b="0" i="0" dirty="0">
                <a:solidFill>
                  <a:srgbClr val="FFFFFF"/>
                </a:solidFill>
                <a:effectLst/>
                <a:latin typeface="Google Sans"/>
              </a:rPr>
              <a:t>In short, Impact Frontiers is the successor to the IMP and continues to carry out the work of the IMP in advancing the field of impact management.</a:t>
            </a:r>
          </a:p>
          <a:p>
            <a:pPr algn="l" rtl="0"/>
            <a:r>
              <a:rPr lang="en-US" b="0" i="0" dirty="0">
                <a:solidFill>
                  <a:srgbClr val="FFFFFF"/>
                </a:solidFill>
                <a:effectLst/>
                <a:latin typeface="Google Sans"/>
              </a:rPr>
              <a:t>Here are some specific examples of the relationship between the two organizations:</a:t>
            </a:r>
          </a:p>
          <a:p>
            <a:pPr algn="l" rtl="0">
              <a:buFont typeface="Arial" panose="020B0604020202020204" pitchFamily="34" charset="0"/>
              <a:buChar char="•"/>
            </a:pPr>
            <a:r>
              <a:rPr lang="en-US" b="0" i="0" dirty="0">
                <a:solidFill>
                  <a:srgbClr val="FFFFFF"/>
                </a:solidFill>
                <a:effectLst/>
                <a:latin typeface="Google Sans"/>
              </a:rPr>
              <a:t>Impact Frontiers stewards the Impact Management Norms, which were developed by the IMP.</a:t>
            </a:r>
          </a:p>
          <a:p>
            <a:pPr algn="l" rtl="0">
              <a:buFont typeface="Arial" panose="020B0604020202020204" pitchFamily="34" charset="0"/>
              <a:buChar char="•"/>
            </a:pPr>
            <a:r>
              <a:rPr lang="en-US" b="0" i="0" dirty="0">
                <a:solidFill>
                  <a:srgbClr val="FFFFFF"/>
                </a:solidFill>
                <a:effectLst/>
                <a:latin typeface="Google Sans"/>
              </a:rPr>
              <a:t>Impact Frontiers offers peer-learning communities and other resources to support investors in managing impact, which is aligned with the IMP's goal of helping enterprises and investors understand their impacts on people and the planet.</a:t>
            </a:r>
          </a:p>
          <a:p>
            <a:pPr algn="l" rtl="0">
              <a:buFont typeface="Arial" panose="020B0604020202020204" pitchFamily="34" charset="0"/>
              <a:buChar char="•"/>
            </a:pPr>
            <a:r>
              <a:rPr lang="en-US" b="0" i="0" dirty="0">
                <a:solidFill>
                  <a:srgbClr val="FFFFFF"/>
                </a:solidFill>
                <a:effectLst/>
                <a:latin typeface="Google Sans"/>
              </a:rPr>
              <a:t>Impact Frontiers is developing tools and resources to integrate impact with financial data, analysis, and processes, which is a key area of focus for the IMP.</a:t>
            </a:r>
          </a:p>
          <a:p>
            <a:pPr algn="l" rtl="0">
              <a:buFont typeface="Arial" panose="020B0604020202020204" pitchFamily="34" charset="0"/>
              <a:buChar char="•"/>
            </a:pPr>
            <a:r>
              <a:rPr lang="en-US" b="0" i="0" dirty="0">
                <a:solidFill>
                  <a:srgbClr val="FFFFFF"/>
                </a:solidFill>
                <a:effectLst/>
                <a:latin typeface="Google Sans"/>
              </a:rPr>
              <a:t>Impact Frontiers is building consensus on how to measure, improve, and disclose impact, which is another key area of focus for the IMP.</a:t>
            </a:r>
          </a:p>
          <a:p>
            <a:pPr algn="l" rtl="0"/>
            <a:r>
              <a:rPr lang="en-US" b="0" i="0" dirty="0">
                <a:solidFill>
                  <a:srgbClr val="FFFFFF"/>
                </a:solidFill>
                <a:effectLst/>
                <a:latin typeface="Google Sans"/>
              </a:rPr>
              <a:t>Overall, Impact Frontiers and the IMP have a close and complementary relationship. Impact Frontiers is building on the foundation laid by the IMP to advance the field of impact management and to help enterprises and investors make a positive impact on the world.</a:t>
            </a:r>
          </a:p>
          <a:p>
            <a:pPr algn="l"/>
            <a:r>
              <a:rPr lang="en-US" b="0" i="0" dirty="0">
                <a:solidFill>
                  <a:srgbClr val="FFFFFF"/>
                </a:solidFill>
                <a:effectLst/>
                <a:latin typeface="Google Sans"/>
              </a:rPr>
              <a:t>Sources</a:t>
            </a:r>
          </a:p>
          <a:p>
            <a:pPr algn="l"/>
            <a:r>
              <a:rPr lang="en-US" b="0" i="0" dirty="0">
                <a:solidFill>
                  <a:srgbClr val="FFFFFF"/>
                </a:solidFill>
                <a:effectLst/>
                <a:latin typeface="Times"/>
                <a:hlinkClick r:id="rId3"/>
              </a:rPr>
              <a:t>info</a:t>
            </a:r>
            <a:endParaRPr lang="en-US" b="0" i="0" dirty="0">
              <a:solidFill>
                <a:srgbClr val="FFFFFF"/>
              </a:solidFill>
              <a:effectLst/>
              <a:latin typeface="Times"/>
            </a:endParaRPr>
          </a:p>
          <a:p>
            <a:pPr algn="l" fontAlgn="b">
              <a:buFont typeface="+mj-lt"/>
              <a:buAutoNum type="arabicPeriod"/>
            </a:pPr>
            <a:r>
              <a:rPr lang="en-US" b="0" i="0" u="none" strike="noStrike" dirty="0">
                <a:solidFill>
                  <a:srgbClr val="FFFFFF"/>
                </a:solidFill>
                <a:effectLst/>
                <a:latin typeface="Google Sans"/>
                <a:hlinkClick r:id="rId4"/>
              </a:rPr>
              <a:t>impactfrontiers.org/mission/#:~:text=Facilitating%20investors%20to%20learn%20together,with%20the%20field%20at%20large.</a:t>
            </a:r>
            <a:endParaRPr lang="en-US" b="0" i="0" dirty="0">
              <a:solidFill>
                <a:srgbClr val="FFFFFF"/>
              </a:solidFill>
              <a:effectLst/>
              <a:latin typeface="Google Sans"/>
            </a:endParaRPr>
          </a:p>
          <a:p>
            <a:pPr algn="l"/>
            <a:r>
              <a:rPr lang="en-US" b="0" i="0" dirty="0">
                <a:solidFill>
                  <a:srgbClr val="FFFFFF"/>
                </a:solidFill>
                <a:effectLst/>
                <a:latin typeface="Google Sans"/>
              </a:rPr>
              <a:t>share</a:t>
            </a:r>
          </a:p>
          <a:p>
            <a:pPr algn="l"/>
            <a:r>
              <a:rPr lang="en-US" b="0" i="0" dirty="0" err="1">
                <a:solidFill>
                  <a:srgbClr val="FFFFFF"/>
                </a:solidFill>
                <a:effectLst/>
                <a:latin typeface="Google Sans"/>
              </a:rPr>
              <a:t>more_vert</a:t>
            </a:r>
            <a:endParaRPr lang="en-US" b="0" i="0" dirty="0">
              <a:solidFill>
                <a:srgbClr val="FFFFFF"/>
              </a:solidFill>
              <a:effectLst/>
              <a:latin typeface="Google Sans"/>
            </a:endParaRPr>
          </a:p>
          <a:p>
            <a:pPr algn="l" rtl="0"/>
            <a:r>
              <a:rPr lang="en-US" b="0" i="0" dirty="0">
                <a:solidFill>
                  <a:srgbClr val="FFFFFF"/>
                </a:solidFill>
                <a:effectLst/>
                <a:latin typeface="Google Sans"/>
              </a:rPr>
              <a:t>what is the relationship btw Impact Management Project, Impact Management Norms and Impact Frontier</a:t>
            </a:r>
          </a:p>
          <a:p>
            <a:pPr algn="l"/>
            <a:r>
              <a:rPr lang="en-US" b="0" i="0" dirty="0">
                <a:solidFill>
                  <a:srgbClr val="FFFFFF"/>
                </a:solidFill>
                <a:effectLst/>
                <a:latin typeface="Times"/>
              </a:rPr>
              <a:t>edit</a:t>
            </a:r>
          </a:p>
          <a:p>
            <a:pPr algn="l" rtl="0"/>
            <a:r>
              <a:rPr lang="en-US" b="0" i="0" dirty="0">
                <a:solidFill>
                  <a:srgbClr val="FFFFFF"/>
                </a:solidFill>
                <a:effectLst/>
                <a:latin typeface="Times"/>
              </a:rPr>
              <a:t>View other drafts</a:t>
            </a:r>
            <a:endParaRPr lang="en-US" b="0" i="0" dirty="0">
              <a:solidFill>
                <a:srgbClr val="FFFFFF"/>
              </a:solidFill>
              <a:effectLst/>
              <a:latin typeface="Google Sans"/>
            </a:endParaRPr>
          </a:p>
          <a:p>
            <a:pPr algn="l"/>
            <a:r>
              <a:rPr lang="en-US" b="0" i="0" dirty="0" err="1">
                <a:solidFill>
                  <a:srgbClr val="FFFFFF"/>
                </a:solidFill>
                <a:effectLst/>
                <a:latin typeface="Times"/>
              </a:rPr>
              <a:t>volume_up</a:t>
            </a:r>
            <a:endParaRPr lang="en-US" b="0" i="0" dirty="0">
              <a:solidFill>
                <a:srgbClr val="FFFFFF"/>
              </a:solidFill>
              <a:effectLst/>
              <a:latin typeface="Times"/>
            </a:endParaRPr>
          </a:p>
          <a:p>
            <a:pPr algn="l" rtl="0"/>
            <a:r>
              <a:rPr lang="en-US" b="0" i="0" dirty="0">
                <a:solidFill>
                  <a:srgbClr val="FFFFFF"/>
                </a:solidFill>
                <a:effectLst/>
                <a:latin typeface="Google Sans"/>
              </a:rPr>
              <a:t>The Impact Management Project (IMP), Impact Management Norms, and Impact Frontiers are all related to the field of impact management, which is the process of identifying, measuring, managing, and improving the positive and negative impacts of an organization on people and the planet.</a:t>
            </a:r>
          </a:p>
          <a:p>
            <a:pPr algn="l" rtl="0"/>
            <a:r>
              <a:rPr lang="en-US" b="0" i="0" dirty="0">
                <a:solidFill>
                  <a:srgbClr val="FFFFFF"/>
                </a:solidFill>
                <a:effectLst/>
                <a:latin typeface="Google Sans"/>
              </a:rPr>
              <a:t>Impact Management Project (IMP)</a:t>
            </a:r>
          </a:p>
          <a:p>
            <a:pPr algn="l" rtl="0"/>
            <a:r>
              <a:rPr lang="en-US" b="0" i="0" dirty="0">
                <a:solidFill>
                  <a:srgbClr val="FFFFFF"/>
                </a:solidFill>
                <a:effectLst/>
                <a:latin typeface="Google Sans"/>
              </a:rPr>
              <a:t>The IMP was a global initiative that convened a Practitioner Community of over 3,000 enterprises and investors to develop a common language and framework for managing impact. The resulting consensus, known as the Impact Management Norms, provides a common logic to help enterprises and investors understand their impacts on people and the planet. The IMP concluded in 2021, but its work is being continued by Impact Frontiers.</a:t>
            </a:r>
          </a:p>
          <a:p>
            <a:pPr algn="l" rtl="0"/>
            <a:r>
              <a:rPr lang="en-US" b="0" i="0" dirty="0">
                <a:solidFill>
                  <a:srgbClr val="FFFFFF"/>
                </a:solidFill>
                <a:effectLst/>
                <a:latin typeface="Google Sans"/>
              </a:rPr>
              <a:t>Impact Management Norms</a:t>
            </a:r>
          </a:p>
          <a:p>
            <a:pPr algn="l" rtl="0"/>
            <a:r>
              <a:rPr lang="en-US" b="0" i="0" dirty="0">
                <a:solidFill>
                  <a:srgbClr val="FFFFFF"/>
                </a:solidFill>
                <a:effectLst/>
                <a:latin typeface="Google Sans"/>
              </a:rPr>
              <a:t>The Impact Management Norms are a set of shared principles and practices for managing impact. They were developed by the IMP Practitioner Community and are designed to help enterprises and investors make a positive impact on the world. The Impact Management Norms cover five key areas:</a:t>
            </a:r>
          </a:p>
          <a:p>
            <a:pPr algn="l" rtl="0">
              <a:buFont typeface="Arial" panose="020B0604020202020204" pitchFamily="34" charset="0"/>
              <a:buChar char="•"/>
            </a:pPr>
            <a:r>
              <a:rPr lang="en-US" b="0" i="0" dirty="0">
                <a:solidFill>
                  <a:srgbClr val="FFFFFF"/>
                </a:solidFill>
                <a:effectLst/>
                <a:latin typeface="Google Sans"/>
              </a:rPr>
              <a:t>What: What are the impacts that the enterprise is contributing to?</a:t>
            </a:r>
          </a:p>
          <a:p>
            <a:pPr algn="l" rtl="0">
              <a:buFont typeface="Arial" panose="020B0604020202020204" pitchFamily="34" charset="0"/>
              <a:buChar char="•"/>
            </a:pPr>
            <a:r>
              <a:rPr lang="en-US" b="0" i="0" dirty="0">
                <a:solidFill>
                  <a:srgbClr val="FFFFFF"/>
                </a:solidFill>
                <a:effectLst/>
                <a:latin typeface="Google Sans"/>
              </a:rPr>
              <a:t>Who: Who is being affected by the enterprise's impacts?</a:t>
            </a:r>
          </a:p>
          <a:p>
            <a:pPr algn="l" rtl="0">
              <a:buFont typeface="Arial" panose="020B0604020202020204" pitchFamily="34" charset="0"/>
              <a:buChar char="•"/>
            </a:pPr>
            <a:r>
              <a:rPr lang="en-US" b="0" i="0" dirty="0">
                <a:solidFill>
                  <a:srgbClr val="FFFFFF"/>
                </a:solidFill>
                <a:effectLst/>
                <a:latin typeface="Google Sans"/>
              </a:rPr>
              <a:t>How much: How significant are the enterprise's impacts?</a:t>
            </a:r>
          </a:p>
          <a:p>
            <a:pPr algn="l" rtl="0">
              <a:buFont typeface="Arial" panose="020B0604020202020204" pitchFamily="34" charset="0"/>
              <a:buChar char="•"/>
            </a:pPr>
            <a:r>
              <a:rPr lang="en-US" b="0" i="0" dirty="0">
                <a:solidFill>
                  <a:srgbClr val="FFFFFF"/>
                </a:solidFill>
                <a:effectLst/>
                <a:latin typeface="Google Sans"/>
              </a:rPr>
              <a:t>Enterprise contribution: What is the enterprise's role in causing the impacts?</a:t>
            </a:r>
          </a:p>
          <a:p>
            <a:pPr algn="l" rtl="0">
              <a:buFont typeface="Arial" panose="020B0604020202020204" pitchFamily="34" charset="0"/>
              <a:buChar char="•"/>
            </a:pPr>
            <a:r>
              <a:rPr lang="en-US" b="0" i="0" dirty="0">
                <a:solidFill>
                  <a:srgbClr val="FFFFFF"/>
                </a:solidFill>
                <a:effectLst/>
                <a:latin typeface="Google Sans"/>
              </a:rPr>
              <a:t>Impact risk: What is the risk that the enterprise's impacts will not be achieved?</a:t>
            </a:r>
          </a:p>
          <a:p>
            <a:pPr algn="l" rtl="0"/>
            <a:r>
              <a:rPr lang="en-US" b="0" i="0" dirty="0">
                <a:solidFill>
                  <a:srgbClr val="FFFFFF"/>
                </a:solidFill>
                <a:effectLst/>
                <a:latin typeface="Google Sans"/>
              </a:rPr>
              <a:t>Impact Frontiers</a:t>
            </a:r>
          </a:p>
          <a:p>
            <a:pPr algn="l" rtl="0"/>
            <a:r>
              <a:rPr lang="en-US" b="0" i="0" dirty="0">
                <a:solidFill>
                  <a:srgbClr val="FFFFFF"/>
                </a:solidFill>
                <a:effectLst/>
                <a:latin typeface="Google Sans"/>
              </a:rPr>
              <a:t>Impact Frontiers is a peer-learning and market-building collaboration that is advancing the field of impact management. It was established in 2021 to continue the work of the IMP and to support investors in managing impact and integrating impact with financial data, analysis, and processes. Impact Frontiers also stewards the Impact Management Norms and continues to build consensus on how to measure, improve, and disclose impact.</a:t>
            </a:r>
          </a:p>
          <a:p>
            <a:pPr algn="l" rtl="0"/>
            <a:r>
              <a:rPr lang="en-US" b="0" i="0" dirty="0">
                <a:solidFill>
                  <a:srgbClr val="FFFFFF"/>
                </a:solidFill>
                <a:effectLst/>
                <a:latin typeface="Google Sans"/>
              </a:rPr>
              <a:t>Relationship between the three</a:t>
            </a:r>
          </a:p>
          <a:p>
            <a:pPr algn="l" rtl="0"/>
            <a:r>
              <a:rPr lang="en-US" b="0" i="0" dirty="0">
                <a:solidFill>
                  <a:srgbClr val="FFFFFF"/>
                </a:solidFill>
                <a:effectLst/>
                <a:latin typeface="Google Sans"/>
              </a:rPr>
              <a:t>The IMP, Impact Management Norms, and Impact Frontiers are all related to the field of impact management, but they play different roles. The IMP developed the Impact Management Norms, which provide a common logic for managing impact. Impact Frontiers is continuing the work of the IMP by supporting investors in managing impact and integrating impact with financial data, analysis, and processes. Impact Frontiers also stewards the Impact Management Norms and continues to build consensus on how to measure, improve, and disclose impact.</a:t>
            </a:r>
          </a:p>
          <a:p>
            <a:pPr algn="l" rtl="0"/>
            <a:r>
              <a:rPr lang="en-US" b="0" i="0" dirty="0">
                <a:solidFill>
                  <a:srgbClr val="FFFFFF"/>
                </a:solidFill>
                <a:effectLst/>
                <a:latin typeface="Google Sans"/>
              </a:rPr>
              <a:t>¡</a:t>
            </a:r>
          </a:p>
          <a:p>
            <a:pPr algn="l" rtl="0"/>
            <a:r>
              <a:rPr lang="en-US" b="0" i="0" u="sng" dirty="0">
                <a:solidFill>
                  <a:srgbClr val="FFFFFF"/>
                </a:solidFill>
                <a:effectLst/>
                <a:latin typeface="Google Sans"/>
              </a:rPr>
              <a:t>In summary, the IMP developed the Impact Management Norms, which are now being stewarded and promoted by Impact Frontiers. Impact Frontiers is also supporting investors in managing impact and integrating impact with financial data, analysis, and processes.</a:t>
            </a:r>
          </a:p>
          <a:p>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5</a:t>
            </a:fld>
            <a:endParaRPr lang="en-JP"/>
          </a:p>
        </p:txBody>
      </p:sp>
    </p:spTree>
    <p:extLst>
      <p:ext uri="{BB962C8B-B14F-4D97-AF65-F5344CB8AC3E}">
        <p14:creationId xmlns:p14="http://schemas.microsoft.com/office/powerpoint/2010/main" val="38247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impactinvestment.jp</a:t>
            </a:r>
            <a:r>
              <a:rPr lang="en-US" dirty="0"/>
              <a:t>/impact-investing/</a:t>
            </a:r>
            <a:r>
              <a:rPr lang="en-US" dirty="0" err="1"/>
              <a:t>about.html</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11</a:t>
            </a:fld>
            <a:endParaRPr lang="en-JP"/>
          </a:p>
        </p:txBody>
      </p:sp>
    </p:spTree>
    <p:extLst>
      <p:ext uri="{BB962C8B-B14F-4D97-AF65-F5344CB8AC3E}">
        <p14:creationId xmlns:p14="http://schemas.microsoft.com/office/powerpoint/2010/main" val="2171051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www.ifc.org</a:t>
            </a:r>
            <a:r>
              <a:rPr lang="en-US" dirty="0"/>
              <a:t>/</a:t>
            </a:r>
            <a:r>
              <a:rPr lang="en-US" dirty="0" err="1"/>
              <a:t>en</a:t>
            </a:r>
            <a:r>
              <a:rPr lang="en-US" dirty="0"/>
              <a:t>/our-impact/impact-investing-at-</a:t>
            </a:r>
            <a:r>
              <a:rPr lang="en-US" dirty="0" err="1"/>
              <a:t>ifc</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12</a:t>
            </a:fld>
            <a:endParaRPr lang="en-JP"/>
          </a:p>
        </p:txBody>
      </p:sp>
    </p:spTree>
    <p:extLst>
      <p:ext uri="{BB962C8B-B14F-4D97-AF65-F5344CB8AC3E}">
        <p14:creationId xmlns:p14="http://schemas.microsoft.com/office/powerpoint/2010/main" val="200720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impactinvestment.jp</a:t>
            </a:r>
            <a:r>
              <a:rPr lang="en-US" dirty="0"/>
              <a:t>/user/media/resources-pdf/impact_investment_report_2019.pdf</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13</a:t>
            </a:fld>
            <a:endParaRPr lang="en-JP"/>
          </a:p>
        </p:txBody>
      </p:sp>
    </p:spTree>
    <p:extLst>
      <p:ext uri="{BB962C8B-B14F-4D97-AF65-F5344CB8AC3E}">
        <p14:creationId xmlns:p14="http://schemas.microsoft.com/office/powerpoint/2010/main" val="1878865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www.theoryofchange.jp</a:t>
            </a:r>
            <a:r>
              <a:rPr lang="en-US" dirty="0"/>
              <a:t>/</a:t>
            </a:r>
            <a:r>
              <a:rPr lang="en-US" dirty="0" err="1"/>
              <a:t>whatistoc</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15</a:t>
            </a:fld>
            <a:endParaRPr lang="en-JP"/>
          </a:p>
        </p:txBody>
      </p:sp>
    </p:spTree>
    <p:extLst>
      <p:ext uri="{BB962C8B-B14F-4D97-AF65-F5344CB8AC3E}">
        <p14:creationId xmlns:p14="http://schemas.microsoft.com/office/powerpoint/2010/main" val="192992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indicators.ifipartnership.org</a:t>
            </a:r>
            <a:r>
              <a:rPr lang="en-US" dirty="0"/>
              <a:t>/indicators/</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16</a:t>
            </a:fld>
            <a:endParaRPr lang="en-JP"/>
          </a:p>
        </p:txBody>
      </p:sp>
    </p:spTree>
    <p:extLst>
      <p:ext uri="{BB962C8B-B14F-4D97-AF65-F5344CB8AC3E}">
        <p14:creationId xmlns:p14="http://schemas.microsoft.com/office/powerpoint/2010/main" val="353702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pressroom.ifc.org</a:t>
            </a:r>
            <a:r>
              <a:rPr lang="en-US" dirty="0"/>
              <a:t>/all/pages/</a:t>
            </a:r>
            <a:r>
              <a:rPr lang="en-US" dirty="0" err="1"/>
              <a:t>PressDetail.aspx?ID</a:t>
            </a:r>
            <a:r>
              <a:rPr lang="en-US" dirty="0"/>
              <a:t>=26260</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17</a:t>
            </a:fld>
            <a:endParaRPr lang="en-JP"/>
          </a:p>
        </p:txBody>
      </p:sp>
    </p:spTree>
    <p:extLst>
      <p:ext uri="{BB962C8B-B14F-4D97-AF65-F5344CB8AC3E}">
        <p14:creationId xmlns:p14="http://schemas.microsoft.com/office/powerpoint/2010/main" val="281234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D1D5DB"/>
                </a:solidFill>
                <a:effectLst/>
                <a:latin typeface="Söhne"/>
              </a:rPr>
            </a:br>
            <a:r>
              <a:rPr lang="en-US" b="0" i="0" dirty="0">
                <a:solidFill>
                  <a:srgbClr val="D1D5DB"/>
                </a:solidFill>
                <a:effectLst/>
                <a:latin typeface="Söhne"/>
              </a:rPr>
              <a:t>A logic model and a theory of change are both tools used in program planning and evaluation, but they serve slightly different purposes and have distinct characteristics. Here's an overview of the differences between the two:</a:t>
            </a:r>
          </a:p>
          <a:p>
            <a:pPr algn="l">
              <a:buFont typeface="+mj-lt"/>
              <a:buAutoNum type="arabicPeriod"/>
            </a:pPr>
            <a:r>
              <a:rPr lang="en-US" b="0" i="0" dirty="0">
                <a:solidFill>
                  <a:srgbClr val="D1D5DB"/>
                </a:solidFill>
                <a:effectLst/>
                <a:latin typeface="Söhne"/>
              </a:rPr>
              <a:t>Purpose:</a:t>
            </a:r>
          </a:p>
          <a:p>
            <a:pPr marL="742950" lvl="1" indent="-285750" algn="l">
              <a:buFont typeface="+mj-lt"/>
              <a:buAutoNum type="arabicPeriod"/>
            </a:pPr>
            <a:r>
              <a:rPr lang="en-US" b="0" i="0" dirty="0">
                <a:solidFill>
                  <a:srgbClr val="D1D5DB"/>
                </a:solidFill>
                <a:effectLst/>
                <a:latin typeface="Söhne"/>
              </a:rPr>
              <a:t>Logic Model: A logic model is primarily a visual representation or diagram that illustrates the logical sequence of a program, project, or intervention. It outlines the inputs, activities, outputs, and short-term and intermediate outcomes associated with a program. Logic models are often used to provide a clear and simplified overview of how a program is expected to work.</a:t>
            </a:r>
          </a:p>
          <a:p>
            <a:pPr marL="742950" lvl="1" indent="-285750" algn="l">
              <a:buFont typeface="+mj-lt"/>
              <a:buAutoNum type="arabicPeriod"/>
            </a:pPr>
            <a:r>
              <a:rPr lang="en-US" b="0" i="0" dirty="0">
                <a:solidFill>
                  <a:srgbClr val="D1D5DB"/>
                </a:solidFill>
                <a:effectLst/>
                <a:latin typeface="Söhne"/>
              </a:rPr>
              <a:t>Theory of Change: A theory of change is a more comprehensive and narrative-based approach to planning and evaluating programs. It goes beyond the linear representation of inputs, activities, and outcomes seen in a logic model. A theory of change focuses on the underlying assumptions, context, and pathways that link activities to long-term outcomes. It seeks to explain the theory or rationale behind how a program's activities will bring about the desired change.</a:t>
            </a:r>
          </a:p>
          <a:p>
            <a:pPr algn="l">
              <a:buFont typeface="+mj-lt"/>
              <a:buAutoNum type="arabicPeriod"/>
            </a:pPr>
            <a:r>
              <a:rPr lang="en-US" b="0" i="0" dirty="0">
                <a:solidFill>
                  <a:srgbClr val="D1D5DB"/>
                </a:solidFill>
                <a:effectLst/>
                <a:latin typeface="Söhne"/>
              </a:rPr>
              <a:t>Structure:</a:t>
            </a:r>
          </a:p>
          <a:p>
            <a:pPr marL="742950" lvl="1" indent="-285750" algn="l">
              <a:buFont typeface="+mj-lt"/>
              <a:buAutoNum type="arabicPeriod"/>
            </a:pPr>
            <a:r>
              <a:rPr lang="en-US" b="0" i="0" dirty="0">
                <a:solidFill>
                  <a:srgbClr val="D1D5DB"/>
                </a:solidFill>
                <a:effectLst/>
                <a:latin typeface="Söhne"/>
              </a:rPr>
              <a:t>Logic Model: A logic model is typically depicted as a flowchart or diagram, with boxes and arrows connecting different components. It provides a visual and simplified representation of the program's components and their relationships.</a:t>
            </a:r>
          </a:p>
          <a:p>
            <a:pPr marL="742950" lvl="1" indent="-285750" algn="l">
              <a:buFont typeface="+mj-lt"/>
              <a:buAutoNum type="arabicPeriod"/>
            </a:pPr>
            <a:r>
              <a:rPr lang="en-US" b="0" i="0" dirty="0">
                <a:solidFill>
                  <a:srgbClr val="D1D5DB"/>
                </a:solidFill>
                <a:effectLst/>
                <a:latin typeface="Söhne"/>
              </a:rPr>
              <a:t>Theory of Change: A theory of change is typically presented as a narrative or written document. It describes the context, the problem to be addressed, the program's activities, the expected short-term and long-term outcomes, and the underlying assumptions that link them.</a:t>
            </a:r>
          </a:p>
          <a:p>
            <a:pPr algn="l">
              <a:buFont typeface="+mj-lt"/>
              <a:buAutoNum type="arabicPeriod"/>
            </a:pPr>
            <a:r>
              <a:rPr lang="en-US" b="0" i="0" dirty="0">
                <a:solidFill>
                  <a:srgbClr val="D1D5DB"/>
                </a:solidFill>
                <a:effectLst/>
                <a:latin typeface="Söhne"/>
              </a:rPr>
              <a:t>Level of Detail:</a:t>
            </a:r>
          </a:p>
          <a:p>
            <a:pPr marL="742950" lvl="1" indent="-285750" algn="l">
              <a:buFont typeface="+mj-lt"/>
              <a:buAutoNum type="arabicPeriod"/>
            </a:pPr>
            <a:r>
              <a:rPr lang="en-US" b="0" i="0" dirty="0">
                <a:solidFill>
                  <a:srgbClr val="D1D5DB"/>
                </a:solidFill>
                <a:effectLst/>
                <a:latin typeface="Söhne"/>
              </a:rPr>
              <a:t>Logic Model: Logic models tend to be more concise and less detailed in explaining the underlying theory or assumptions. They are often used for communication and visual representation of a program's components and expected outcomes.</a:t>
            </a:r>
          </a:p>
          <a:p>
            <a:pPr marL="742950" lvl="1" indent="-285750" algn="l">
              <a:buFont typeface="+mj-lt"/>
              <a:buAutoNum type="arabicPeriod"/>
            </a:pPr>
            <a:r>
              <a:rPr lang="en-US" b="0" i="0" dirty="0">
                <a:solidFill>
                  <a:srgbClr val="D1D5DB"/>
                </a:solidFill>
                <a:effectLst/>
                <a:latin typeface="Söhne"/>
              </a:rPr>
              <a:t>Theory of Change: Theories of change are more detailed and aim to provide a comprehensive understanding of the program's theory or rationale. They articulate the logic behind how activities are expected to lead to outcomes and how contextual factors can influence the process.</a:t>
            </a:r>
          </a:p>
          <a:p>
            <a:pPr algn="l">
              <a:buFont typeface="+mj-lt"/>
              <a:buAutoNum type="arabicPeriod"/>
            </a:pPr>
            <a:r>
              <a:rPr lang="en-US" b="0" i="0" dirty="0">
                <a:solidFill>
                  <a:srgbClr val="D1D5DB"/>
                </a:solidFill>
                <a:effectLst/>
                <a:latin typeface="Söhne"/>
              </a:rPr>
              <a:t>Flexibility:</a:t>
            </a:r>
          </a:p>
          <a:p>
            <a:pPr marL="742950" lvl="1" indent="-285750" algn="l">
              <a:buFont typeface="+mj-lt"/>
              <a:buAutoNum type="arabicPeriod"/>
            </a:pPr>
            <a:r>
              <a:rPr lang="en-US" b="0" i="0" dirty="0">
                <a:solidFill>
                  <a:srgbClr val="D1D5DB"/>
                </a:solidFill>
                <a:effectLst/>
                <a:latin typeface="Söhne"/>
              </a:rPr>
              <a:t>Logic Model: Logic models are relatively simple and may not capture the complexity of all the variables and contextual factors that can affect program outcomes.</a:t>
            </a:r>
          </a:p>
          <a:p>
            <a:pPr marL="742950" lvl="1" indent="-285750" algn="l">
              <a:buFont typeface="+mj-lt"/>
              <a:buAutoNum type="arabicPeriod"/>
            </a:pPr>
            <a:r>
              <a:rPr lang="en-US" b="0" i="0" dirty="0">
                <a:solidFill>
                  <a:srgbClr val="D1D5DB"/>
                </a:solidFill>
                <a:effectLst/>
                <a:latin typeface="Söhne"/>
              </a:rPr>
              <a:t>Theory of Change: Theories of change are more flexible and adaptable because they allow for a deeper exploration of the program's theory, which can be useful when dealing with complex or dynamic situations.</a:t>
            </a:r>
          </a:p>
          <a:p>
            <a:pPr algn="l"/>
            <a:r>
              <a:rPr lang="en-US" b="0" i="0" dirty="0">
                <a:solidFill>
                  <a:srgbClr val="D1D5DB"/>
                </a:solidFill>
                <a:effectLst/>
                <a:latin typeface="Söhne"/>
              </a:rPr>
              <a:t>In summary, a logic model is a visual representation that simplifies the program's components and expected outcomes, while a theory of change is a narrative that provides a more detailed and comprehensive explanation of the program's theory and the pathways to achieve change. Both tools are valuable for program planning and evaluation, and the choice between them depends on the specific needs and goals of the evaluation or planning process.</a:t>
            </a:r>
          </a:p>
          <a:p>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18</a:t>
            </a:fld>
            <a:endParaRPr lang="en-JP"/>
          </a:p>
        </p:txBody>
      </p:sp>
    </p:spTree>
    <p:extLst>
      <p:ext uri="{BB962C8B-B14F-4D97-AF65-F5344CB8AC3E}">
        <p14:creationId xmlns:p14="http://schemas.microsoft.com/office/powerpoint/2010/main" val="138023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diamond.jp</a:t>
            </a:r>
            <a:r>
              <a:rPr lang="en-US" dirty="0"/>
              <a:t>/articles/-/308923?page=3</a:t>
            </a:r>
          </a:p>
          <a:p>
            <a:endParaRPr lang="en-US" dirty="0"/>
          </a:p>
          <a:p>
            <a:endParaRPr lang="en-US" dirty="0"/>
          </a:p>
          <a:p>
            <a:r>
              <a:rPr lang="ja-JP" altLang="en-US" b="0" i="0">
                <a:solidFill>
                  <a:srgbClr val="131313"/>
                </a:solidFill>
                <a:effectLst/>
                <a:latin typeface="Hiragino Sans" panose="020B0400000000000000" pitchFamily="34" charset="-128"/>
                <a:ea typeface="Hiragino Sans" panose="020B0400000000000000" pitchFamily="34" charset="-128"/>
              </a:rPr>
              <a:t>従業員インパクト会計（雇用インパクト会計）</a:t>
            </a:r>
            <a:endParaRPr lang="en-JP" dirty="0"/>
          </a:p>
        </p:txBody>
      </p:sp>
      <p:sp>
        <p:nvSpPr>
          <p:cNvPr id="4" name="Slide Number Placeholder 3"/>
          <p:cNvSpPr>
            <a:spLocks noGrp="1"/>
          </p:cNvSpPr>
          <p:nvPr>
            <p:ph type="sldNum" sz="quarter" idx="5"/>
          </p:nvPr>
        </p:nvSpPr>
        <p:spPr/>
        <p:txBody>
          <a:bodyPr/>
          <a:lstStyle/>
          <a:p>
            <a:fld id="{9A3D5BA1-7EC3-0340-BE03-61776E039AE3}" type="slidenum">
              <a:rPr lang="en-JP" smtClean="0"/>
              <a:t>19</a:t>
            </a:fld>
            <a:endParaRPr lang="en-JP"/>
          </a:p>
        </p:txBody>
      </p:sp>
    </p:spTree>
    <p:extLst>
      <p:ext uri="{BB962C8B-B14F-4D97-AF65-F5344CB8AC3E}">
        <p14:creationId xmlns:p14="http://schemas.microsoft.com/office/powerpoint/2010/main" val="300723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October 29, 2023</a:t>
            </a:fld>
            <a:endParaRPr lang="en-US" dirty="0"/>
          </a:p>
        </p:txBody>
      </p:sp>
    </p:spTree>
    <p:extLst>
      <p:ext uri="{BB962C8B-B14F-4D97-AF65-F5344CB8AC3E}">
        <p14:creationId xmlns:p14="http://schemas.microsoft.com/office/powerpoint/2010/main" val="397098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October 29,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9792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October 29,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7364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October 29, 2023</a:t>
            </a:fld>
            <a:endParaRPr lang="en-US" dirty="0"/>
          </a:p>
        </p:txBody>
      </p:sp>
    </p:spTree>
    <p:extLst>
      <p:ext uri="{BB962C8B-B14F-4D97-AF65-F5344CB8AC3E}">
        <p14:creationId xmlns:p14="http://schemas.microsoft.com/office/powerpoint/2010/main" val="192364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October 29,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73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October 29,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8140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October 29,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6647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October 29,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91252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October 29,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97882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October 29,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3082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October 29,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4164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October 29, 2023</a:t>
            </a:fld>
            <a:endParaRPr lang="en-US" dirty="0"/>
          </a:p>
        </p:txBody>
      </p:sp>
    </p:spTree>
    <p:extLst>
      <p:ext uri="{BB962C8B-B14F-4D97-AF65-F5344CB8AC3E}">
        <p14:creationId xmlns:p14="http://schemas.microsoft.com/office/powerpoint/2010/main" val="200877903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mpactinvestment.jp/user/media/resources-pdf/Guidebook_for_Impact_Measurement_and_Managemen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dicators.ifipartnership.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nam11.safelinks.protection.outlook.com/?url=https://iris.thegiin.org/metrics/?search%3D%26joint-impact-indicators%255B%255D%3Dall-joint-impact-indicators%26sortby%3Dalphabetical&amp;data=04%7c01%7ctdinh2%40ifc.org%7cbf01ab24688a4c110e9908d8e817b11f%7c31a2fec0266b4c67b56e2796d8f59c36%7c0%7c0%7c637514535753851111%7cUnknown%7cTWFpbGZsb3d8eyJWIjoiMC4wLjAwMDAiLCJQIjoiV2luMzIiLCJBTiI6Ik1haWwiLCJXVCI6Mn0%3D%7c1000&amp;sdata=wTMlY1hIavcdVz3TElzgLzCIlI9WoriQx2unFSrvfIw%3D&amp;reserved=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amazonaws.com/giin-web-assets/iris/assets/files/research/Evaluating_Impact_Performance_Clean_Energy_Access_webfil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A01EE-032F-0629-92C7-4136CE0C06BB}"/>
              </a:ext>
            </a:extLst>
          </p:cNvPr>
          <p:cNvSpPr>
            <a:spLocks noGrp="1"/>
          </p:cNvSpPr>
          <p:nvPr>
            <p:ph type="ctrTitle"/>
          </p:nvPr>
        </p:nvSpPr>
        <p:spPr>
          <a:xfrm>
            <a:off x="448055" y="662400"/>
            <a:ext cx="11293200" cy="1000800"/>
          </a:xfrm>
        </p:spPr>
        <p:txBody>
          <a:bodyPr anchor="ctr">
            <a:normAutofit/>
          </a:bodyPr>
          <a:lstStyle/>
          <a:p>
            <a:endParaRPr lang="en-JP"/>
          </a:p>
        </p:txBody>
      </p:sp>
      <p:sp>
        <p:nvSpPr>
          <p:cNvPr id="3" name="Subtitle 2">
            <a:extLst>
              <a:ext uri="{FF2B5EF4-FFF2-40B4-BE49-F238E27FC236}">
                <a16:creationId xmlns:a16="http://schemas.microsoft.com/office/drawing/2014/main" id="{736FA77E-4494-D533-CDA6-1930D778C24D}"/>
              </a:ext>
            </a:extLst>
          </p:cNvPr>
          <p:cNvSpPr>
            <a:spLocks noGrp="1"/>
          </p:cNvSpPr>
          <p:nvPr>
            <p:ph type="subTitle" idx="1"/>
          </p:nvPr>
        </p:nvSpPr>
        <p:spPr>
          <a:xfrm>
            <a:off x="448055" y="1652400"/>
            <a:ext cx="11293200" cy="984885"/>
          </a:xfrm>
        </p:spPr>
        <p:txBody>
          <a:bodyPr anchor="ctr">
            <a:normAutofit fontScale="92500" lnSpcReduction="10000"/>
          </a:bodyPr>
          <a:lstStyle/>
          <a:p>
            <a:endParaRPr lang="en-JP" sz="640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riangular abstract background">
            <a:extLst>
              <a:ext uri="{FF2B5EF4-FFF2-40B4-BE49-F238E27FC236}">
                <a16:creationId xmlns:a16="http://schemas.microsoft.com/office/drawing/2014/main" id="{1EBC9DAB-D9EC-B4EB-8978-65DF6E140E74}"/>
              </a:ext>
            </a:extLst>
          </p:cNvPr>
          <p:cNvPicPr>
            <a:picLocks noChangeAspect="1"/>
          </p:cNvPicPr>
          <p:nvPr/>
        </p:nvPicPr>
        <p:blipFill rotWithShape="1">
          <a:blip r:embed="rId2"/>
          <a:srcRect t="50712" b="1380"/>
          <a:stretch/>
        </p:blipFill>
        <p:spPr>
          <a:xfrm>
            <a:off x="20" y="2959198"/>
            <a:ext cx="12191980" cy="3898801"/>
          </a:xfrm>
          <a:prstGeom prst="rect">
            <a:avLst/>
          </a:prstGeom>
        </p:spPr>
      </p:pic>
    </p:spTree>
    <p:extLst>
      <p:ext uri="{BB962C8B-B14F-4D97-AF65-F5344CB8AC3E}">
        <p14:creationId xmlns:p14="http://schemas.microsoft.com/office/powerpoint/2010/main" val="32962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5CCA-8199-BD67-646B-5483CBDD962C}"/>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4F616B7E-AF65-BCBB-775E-CA69F1B31300}"/>
              </a:ext>
            </a:extLst>
          </p:cNvPr>
          <p:cNvSpPr>
            <a:spLocks noGrp="1"/>
          </p:cNvSpPr>
          <p:nvPr>
            <p:ph idx="1"/>
          </p:nvPr>
        </p:nvSpPr>
        <p:spPr/>
        <p:txBody>
          <a:bodyPr/>
          <a:lstStyle/>
          <a:p>
            <a:r>
              <a:rPr lang="en-US" dirty="0">
                <a:hlinkClick r:id="rId2"/>
              </a:rPr>
              <a:t>https://impactinvestment.jp/user/media/resources-pdf/Guidebook_for_Impact_Measurement_and_Management.pdf</a:t>
            </a:r>
            <a:endParaRPr lang="en-US" dirty="0"/>
          </a:p>
          <a:p>
            <a:endParaRPr lang="en-US" dirty="0"/>
          </a:p>
          <a:p>
            <a:endParaRPr lang="en-JP" dirty="0"/>
          </a:p>
        </p:txBody>
      </p:sp>
      <p:pic>
        <p:nvPicPr>
          <p:cNvPr id="5" name="Picture 4" descr="A screenshot of a computer screen&#10;&#10;Description automatically generated">
            <a:extLst>
              <a:ext uri="{FF2B5EF4-FFF2-40B4-BE49-F238E27FC236}">
                <a16:creationId xmlns:a16="http://schemas.microsoft.com/office/drawing/2014/main" id="{55B3A1FA-3461-BF5A-1A62-783183B7AC5E}"/>
              </a:ext>
            </a:extLst>
          </p:cNvPr>
          <p:cNvPicPr>
            <a:picLocks noChangeAspect="1"/>
          </p:cNvPicPr>
          <p:nvPr/>
        </p:nvPicPr>
        <p:blipFill>
          <a:blip r:embed="rId3"/>
          <a:stretch>
            <a:fillRect/>
          </a:stretch>
        </p:blipFill>
        <p:spPr>
          <a:xfrm>
            <a:off x="6657042" y="2794000"/>
            <a:ext cx="7340600" cy="4927600"/>
          </a:xfrm>
          <a:prstGeom prst="rect">
            <a:avLst/>
          </a:prstGeom>
        </p:spPr>
      </p:pic>
    </p:spTree>
    <p:extLst>
      <p:ext uri="{BB962C8B-B14F-4D97-AF65-F5344CB8AC3E}">
        <p14:creationId xmlns:p14="http://schemas.microsoft.com/office/powerpoint/2010/main" val="80074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78EA-70B7-7F08-6CBD-9E296C175C5A}"/>
              </a:ext>
            </a:extLst>
          </p:cNvPr>
          <p:cNvSpPr>
            <a:spLocks noGrp="1"/>
          </p:cNvSpPr>
          <p:nvPr>
            <p:ph type="title"/>
          </p:nvPr>
        </p:nvSpPr>
        <p:spPr/>
        <p:txBody>
          <a:bodyPr/>
          <a:lstStyle/>
          <a:p>
            <a:endParaRPr lang="en-JP"/>
          </a:p>
        </p:txBody>
      </p:sp>
      <p:pic>
        <p:nvPicPr>
          <p:cNvPr id="5" name="Content Placeholder 4" descr="A screen shot of a chart&#10;&#10;Description automatically generated">
            <a:extLst>
              <a:ext uri="{FF2B5EF4-FFF2-40B4-BE49-F238E27FC236}">
                <a16:creationId xmlns:a16="http://schemas.microsoft.com/office/drawing/2014/main" id="{CA04DE1E-6BC4-FD43-F382-521880AC172A}"/>
              </a:ext>
            </a:extLst>
          </p:cNvPr>
          <p:cNvPicPr>
            <a:picLocks noGrp="1" noChangeAspect="1"/>
          </p:cNvPicPr>
          <p:nvPr>
            <p:ph idx="1"/>
          </p:nvPr>
        </p:nvPicPr>
        <p:blipFill>
          <a:blip r:embed="rId3"/>
          <a:stretch>
            <a:fillRect/>
          </a:stretch>
        </p:blipFill>
        <p:spPr>
          <a:xfrm>
            <a:off x="4244026" y="1735138"/>
            <a:ext cx="3700772" cy="3783012"/>
          </a:xfrm>
        </p:spPr>
      </p:pic>
    </p:spTree>
    <p:extLst>
      <p:ext uri="{BB962C8B-B14F-4D97-AF65-F5344CB8AC3E}">
        <p14:creationId xmlns:p14="http://schemas.microsoft.com/office/powerpoint/2010/main" val="95603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6402-BBCA-536D-CCF8-A4DA7F066B87}"/>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5D22F5CD-6960-35B0-907E-E4B2D211DFA0}"/>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45843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C56B-4321-2D8B-59DC-5350B223FEC3}"/>
              </a:ext>
            </a:extLst>
          </p:cNvPr>
          <p:cNvSpPr>
            <a:spLocks noGrp="1"/>
          </p:cNvSpPr>
          <p:nvPr>
            <p:ph type="title"/>
          </p:nvPr>
        </p:nvSpPr>
        <p:spPr/>
        <p:txBody>
          <a:bodyPr/>
          <a:lstStyle/>
          <a:p>
            <a:endParaRPr lang="en-JP"/>
          </a:p>
        </p:txBody>
      </p:sp>
      <p:pic>
        <p:nvPicPr>
          <p:cNvPr id="5" name="Content Placeholder 4" descr="A screenshot of a website&#10;&#10;Description automatically generated">
            <a:extLst>
              <a:ext uri="{FF2B5EF4-FFF2-40B4-BE49-F238E27FC236}">
                <a16:creationId xmlns:a16="http://schemas.microsoft.com/office/drawing/2014/main" id="{0F3CEF66-FD23-9053-3045-C5053E2F3088}"/>
              </a:ext>
            </a:extLst>
          </p:cNvPr>
          <p:cNvPicPr>
            <a:picLocks noGrp="1" noChangeAspect="1"/>
          </p:cNvPicPr>
          <p:nvPr>
            <p:ph idx="1"/>
          </p:nvPr>
        </p:nvPicPr>
        <p:blipFill>
          <a:blip r:embed="rId3"/>
          <a:stretch>
            <a:fillRect/>
          </a:stretch>
        </p:blipFill>
        <p:spPr>
          <a:xfrm>
            <a:off x="3635455" y="1735138"/>
            <a:ext cx="4917915" cy="3783012"/>
          </a:xfrm>
        </p:spPr>
      </p:pic>
    </p:spTree>
    <p:extLst>
      <p:ext uri="{BB962C8B-B14F-4D97-AF65-F5344CB8AC3E}">
        <p14:creationId xmlns:p14="http://schemas.microsoft.com/office/powerpoint/2010/main" val="134493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D923-2ECD-1C6B-5934-4F11F00AB101}"/>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DF5D52B4-ED1F-0757-7311-E61E175F7677}"/>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68213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0555-1A7A-6638-E70D-2CE5CE1FA85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7D1FC3D2-3BE2-1C60-5F1E-C18E93637393}"/>
              </a:ext>
            </a:extLst>
          </p:cNvPr>
          <p:cNvSpPr>
            <a:spLocks noGrp="1"/>
          </p:cNvSpPr>
          <p:nvPr>
            <p:ph idx="1"/>
          </p:nvPr>
        </p:nvSpPr>
        <p:spPr/>
        <p:txBody>
          <a:bodyPr/>
          <a:lstStyle/>
          <a:p>
            <a:endParaRPr lang="en-JP" dirty="0"/>
          </a:p>
        </p:txBody>
      </p:sp>
      <p:pic>
        <p:nvPicPr>
          <p:cNvPr id="1026" name="Picture 2">
            <a:extLst>
              <a:ext uri="{FF2B5EF4-FFF2-40B4-BE49-F238E27FC236}">
                <a16:creationId xmlns:a16="http://schemas.microsoft.com/office/drawing/2014/main" id="{0AC4D90F-0802-DAEB-6BDC-245E6FB9B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82700"/>
            <a:ext cx="76200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20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2912-5F73-0156-E813-8BF245526525}"/>
              </a:ext>
            </a:extLst>
          </p:cNvPr>
          <p:cNvSpPr>
            <a:spLocks noGrp="1"/>
          </p:cNvSpPr>
          <p:nvPr>
            <p:ph type="title"/>
          </p:nvPr>
        </p:nvSpPr>
        <p:spPr/>
        <p:txBody>
          <a:bodyPr/>
          <a:lstStyle/>
          <a:p>
            <a:r>
              <a:rPr lang="en-JP" dirty="0"/>
              <a:t>HIPSO</a:t>
            </a:r>
          </a:p>
        </p:txBody>
      </p:sp>
      <p:sp>
        <p:nvSpPr>
          <p:cNvPr id="3" name="Content Placeholder 2">
            <a:extLst>
              <a:ext uri="{FF2B5EF4-FFF2-40B4-BE49-F238E27FC236}">
                <a16:creationId xmlns:a16="http://schemas.microsoft.com/office/drawing/2014/main" id="{76E153BF-A4DB-1C51-0302-773526DEE154}"/>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26382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0539-07B5-994C-1A07-18A97F921A29}"/>
              </a:ext>
            </a:extLst>
          </p:cNvPr>
          <p:cNvSpPr>
            <a:spLocks noGrp="1"/>
          </p:cNvSpPr>
          <p:nvPr>
            <p:ph type="title"/>
          </p:nvPr>
        </p:nvSpPr>
        <p:spPr/>
        <p:txBody>
          <a:bodyPr/>
          <a:lstStyle/>
          <a:p>
            <a:r>
              <a:rPr lang="en-JP" dirty="0"/>
              <a:t>IFC</a:t>
            </a:r>
          </a:p>
        </p:txBody>
      </p:sp>
      <p:sp>
        <p:nvSpPr>
          <p:cNvPr id="3" name="Content Placeholder 2">
            <a:extLst>
              <a:ext uri="{FF2B5EF4-FFF2-40B4-BE49-F238E27FC236}">
                <a16:creationId xmlns:a16="http://schemas.microsoft.com/office/drawing/2014/main" id="{F41EFE38-4596-E040-83A9-05F333382086}"/>
              </a:ext>
            </a:extLst>
          </p:cNvPr>
          <p:cNvSpPr>
            <a:spLocks noGrp="1"/>
          </p:cNvSpPr>
          <p:nvPr>
            <p:ph idx="1"/>
          </p:nvPr>
        </p:nvSpPr>
        <p:spPr/>
        <p:txBody>
          <a:bodyPr/>
          <a:lstStyle/>
          <a:p>
            <a:r>
              <a:rPr lang="en-US" b="0" i="0" dirty="0">
                <a:solidFill>
                  <a:srgbClr val="263E58"/>
                </a:solidFill>
                <a:effectLst/>
                <a:latin typeface="Lato" panose="020F0502020204030204" pitchFamily="34" charset="0"/>
              </a:rPr>
              <a:t>IFC, a member of the World Bank Group, the Global Impact Investing Network (GIIN), and a group of leading impact investors announced today the launch of the</a:t>
            </a:r>
            <a:r>
              <a:rPr lang="en-US" b="1" i="0" dirty="0">
                <a:solidFill>
                  <a:srgbClr val="263E58"/>
                </a:solidFill>
                <a:effectLst/>
                <a:latin typeface="Lato" panose="020F0502020204030204" pitchFamily="34" charset="0"/>
              </a:rPr>
              <a:t> Joint Impact Indicators (JII</a:t>
            </a:r>
            <a:r>
              <a:rPr lang="en-US" b="0" i="0" dirty="0">
                <a:solidFill>
                  <a:srgbClr val="263E58"/>
                </a:solidFill>
                <a:effectLst/>
                <a:latin typeface="Lato" panose="020F0502020204030204" pitchFamily="34" charset="0"/>
              </a:rPr>
              <a:t>), a set of high-level indicators that impact investors can use to measure and report on their investment activities.</a:t>
            </a:r>
          </a:p>
          <a:p>
            <a:endParaRPr lang="en-US" dirty="0">
              <a:solidFill>
                <a:srgbClr val="263E58"/>
              </a:solidFill>
              <a:latin typeface="Lato" panose="020F0502020204030204" pitchFamily="34" charset="0"/>
            </a:endParaRPr>
          </a:p>
          <a:p>
            <a:r>
              <a:rPr lang="en-US" b="0" i="0" dirty="0">
                <a:solidFill>
                  <a:srgbClr val="263E58"/>
                </a:solidFill>
                <a:effectLst/>
                <a:latin typeface="Lato" panose="020F0502020204030203" pitchFamily="34" charset="0"/>
              </a:rPr>
              <a:t>JII is a set of impact indicators – starting with gender, jobs, and climate – aligned between the </a:t>
            </a:r>
            <a:r>
              <a:rPr lang="en-US" b="0" i="0" u="sng" dirty="0">
                <a:solidFill>
                  <a:srgbClr val="000000"/>
                </a:solidFill>
                <a:effectLst/>
                <a:latin typeface="Lato" panose="020F0502020204030203" pitchFamily="34" charset="0"/>
                <a:hlinkClick r:id="rId3"/>
              </a:rPr>
              <a:t>Harmonized Indicators for Private Sector Operations (HIPSO)</a:t>
            </a:r>
            <a:r>
              <a:rPr lang="en-US" b="0" i="0" dirty="0">
                <a:solidFill>
                  <a:srgbClr val="263E58"/>
                </a:solidFill>
                <a:effectLst/>
                <a:latin typeface="Lato" panose="020F0502020204030203" pitchFamily="34" charset="0"/>
              </a:rPr>
              <a:t> and the </a:t>
            </a:r>
            <a:r>
              <a:rPr lang="en-US" b="0" i="0" u="sng" dirty="0">
                <a:solidFill>
                  <a:srgbClr val="000000"/>
                </a:solidFill>
                <a:effectLst/>
                <a:latin typeface="Lato" panose="020F0502020204030203" pitchFamily="34" charset="0"/>
                <a:hlinkClick r:id="rId4"/>
              </a:rPr>
              <a:t>IRIS Catalogue of Metrics</a:t>
            </a:r>
            <a:r>
              <a:rPr lang="en-US" b="0" i="0" dirty="0">
                <a:solidFill>
                  <a:srgbClr val="263E58"/>
                </a:solidFill>
                <a:effectLst/>
                <a:latin typeface="Lato" panose="020F0502020204030203" pitchFamily="34" charset="0"/>
              </a:rPr>
              <a:t>, the two impact indicator sets used by most impact investors. </a:t>
            </a:r>
            <a:endParaRPr lang="en-JP" dirty="0"/>
          </a:p>
        </p:txBody>
      </p:sp>
    </p:spTree>
    <p:extLst>
      <p:ext uri="{BB962C8B-B14F-4D97-AF65-F5344CB8AC3E}">
        <p14:creationId xmlns:p14="http://schemas.microsoft.com/office/powerpoint/2010/main" val="393926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37A3-B475-163E-6F9F-FA256073C62F}"/>
              </a:ext>
            </a:extLst>
          </p:cNvPr>
          <p:cNvSpPr>
            <a:spLocks noGrp="1"/>
          </p:cNvSpPr>
          <p:nvPr>
            <p:ph type="title"/>
          </p:nvPr>
        </p:nvSpPr>
        <p:spPr/>
        <p:txBody>
          <a:bodyPr>
            <a:normAutofit fontScale="90000"/>
          </a:bodyPr>
          <a:lstStyle/>
          <a:p>
            <a:r>
              <a:rPr lang="en-US" b="0" i="0" dirty="0">
                <a:effectLst/>
                <a:latin typeface="Söhne"/>
              </a:rPr>
              <a:t>what is the diff btw logic model and theory of change</a:t>
            </a:r>
            <a:br>
              <a:rPr lang="en-US" b="0" i="0" dirty="0">
                <a:effectLst/>
                <a:latin typeface="Söhne"/>
              </a:rPr>
            </a:br>
            <a:br>
              <a:rPr lang="en-US" b="0" i="0" dirty="0">
                <a:effectLst/>
                <a:latin typeface="Söhne"/>
              </a:rPr>
            </a:br>
            <a:br>
              <a:rPr lang="en-US" b="0" i="0" dirty="0">
                <a:effectLst/>
                <a:latin typeface="Söhne"/>
              </a:rPr>
            </a:br>
            <a:endParaRPr lang="en-JP" dirty="0"/>
          </a:p>
        </p:txBody>
      </p:sp>
      <p:sp>
        <p:nvSpPr>
          <p:cNvPr id="3" name="Content Placeholder 2">
            <a:extLst>
              <a:ext uri="{FF2B5EF4-FFF2-40B4-BE49-F238E27FC236}">
                <a16:creationId xmlns:a16="http://schemas.microsoft.com/office/drawing/2014/main" id="{AB4A3CDD-B88C-C159-71B3-8DEE1C70BCAB}"/>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63356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22CD-5F76-CE53-C3B4-B739FB20776A}"/>
              </a:ext>
            </a:extLst>
          </p:cNvPr>
          <p:cNvSpPr>
            <a:spLocks noGrp="1"/>
          </p:cNvSpPr>
          <p:nvPr>
            <p:ph type="title"/>
          </p:nvPr>
        </p:nvSpPr>
        <p:spPr/>
        <p:txBody>
          <a:bodyPr/>
          <a:lstStyle/>
          <a:p>
            <a:r>
              <a:rPr lang="en-US" dirty="0"/>
              <a:t>I</a:t>
            </a:r>
            <a:r>
              <a:rPr lang="en-JP" dirty="0"/>
              <a:t>wai	</a:t>
            </a:r>
          </a:p>
        </p:txBody>
      </p:sp>
      <p:sp>
        <p:nvSpPr>
          <p:cNvPr id="3" name="Content Placeholder 2">
            <a:extLst>
              <a:ext uri="{FF2B5EF4-FFF2-40B4-BE49-F238E27FC236}">
                <a16:creationId xmlns:a16="http://schemas.microsoft.com/office/drawing/2014/main" id="{01D473DF-C466-9B64-9F3F-5058D6A5192B}"/>
              </a:ext>
            </a:extLst>
          </p:cNvPr>
          <p:cNvSpPr>
            <a:spLocks noGrp="1"/>
          </p:cNvSpPr>
          <p:nvPr>
            <p:ph idx="1"/>
          </p:nvPr>
        </p:nvSpPr>
        <p:spPr/>
        <p:txBody>
          <a:bodyPr/>
          <a:lstStyle/>
          <a:p>
            <a:r>
              <a:rPr lang="ja-JP" altLang="en-US" b="1" i="0">
                <a:solidFill>
                  <a:srgbClr val="131313"/>
                </a:solidFill>
                <a:effectLst/>
                <a:latin typeface="Hiragino Sans" panose="020B0400000000000000" pitchFamily="34" charset="-128"/>
                <a:ea typeface="Hiragino Sans" panose="020B0400000000000000" pitchFamily="34" charset="-128"/>
              </a:rPr>
              <a:t>「インパクト加重会計イニシアティブ」</a:t>
            </a:r>
            <a:r>
              <a:rPr lang="en-US" altLang="ja-JP" b="1" i="0" dirty="0">
                <a:solidFill>
                  <a:srgbClr val="131313"/>
                </a:solidFill>
                <a:effectLst/>
                <a:latin typeface="Hiragino Sans" panose="020B0400000000000000" pitchFamily="34" charset="-128"/>
                <a:ea typeface="Hiragino Sans" panose="020B0400000000000000" pitchFamily="34" charset="-128"/>
              </a:rPr>
              <a:t>(</a:t>
            </a:r>
            <a:r>
              <a:rPr lang="en-US" b="1" i="0" dirty="0">
                <a:solidFill>
                  <a:srgbClr val="131313"/>
                </a:solidFill>
                <a:effectLst/>
                <a:latin typeface="Hiragino Sans" panose="020B0400000000000000" pitchFamily="34" charset="-128"/>
                <a:ea typeface="Hiragino Sans" panose="020B0400000000000000" pitchFamily="34" charset="-128"/>
              </a:rPr>
              <a:t>IWAI)</a:t>
            </a:r>
            <a:r>
              <a:rPr lang="ja-JP" altLang="en-US" b="1" i="0">
                <a:solidFill>
                  <a:srgbClr val="131313"/>
                </a:solidFill>
                <a:effectLst/>
                <a:latin typeface="Hiragino Sans" panose="020B0400000000000000" pitchFamily="34" charset="-128"/>
                <a:ea typeface="Hiragino Sans" panose="020B0400000000000000" pitchFamily="34" charset="-128"/>
              </a:rPr>
              <a:t>の日本第</a:t>
            </a:r>
            <a:r>
              <a:rPr lang="en-US" altLang="ja-JP" b="1" i="0" dirty="0">
                <a:solidFill>
                  <a:srgbClr val="131313"/>
                </a:solidFill>
                <a:effectLst/>
                <a:latin typeface="Hiragino Sans" panose="020B0400000000000000" pitchFamily="34" charset="-128"/>
                <a:ea typeface="Hiragino Sans" panose="020B0400000000000000" pitchFamily="34" charset="-128"/>
              </a:rPr>
              <a:t>1</a:t>
            </a:r>
            <a:r>
              <a:rPr lang="ja-JP" altLang="en-US" b="1" i="0">
                <a:solidFill>
                  <a:srgbClr val="131313"/>
                </a:solidFill>
                <a:effectLst/>
                <a:latin typeface="Hiragino Sans" panose="020B0400000000000000" pitchFamily="34" charset="-128"/>
                <a:ea typeface="Hiragino Sans" panose="020B0400000000000000" pitchFamily="34" charset="-128"/>
              </a:rPr>
              <a:t>号としての従業員インパクト会計の開示</a:t>
            </a:r>
          </a:p>
          <a:p>
            <a:endParaRPr lang="en-JP" dirty="0"/>
          </a:p>
        </p:txBody>
      </p:sp>
    </p:spTree>
    <p:extLst>
      <p:ext uri="{BB962C8B-B14F-4D97-AF65-F5344CB8AC3E}">
        <p14:creationId xmlns:p14="http://schemas.microsoft.com/office/powerpoint/2010/main" val="184057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1CB3-BF4F-3BF1-48F6-A5A84A8149A2}"/>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16BCC94E-447D-C995-8F22-3BE60BBEA55A}"/>
              </a:ext>
            </a:extLst>
          </p:cNvPr>
          <p:cNvSpPr>
            <a:spLocks noGrp="1"/>
          </p:cNvSpPr>
          <p:nvPr>
            <p:ph idx="1"/>
          </p:nvPr>
        </p:nvSpPr>
        <p:spPr/>
        <p:txBody>
          <a:bodyPr/>
          <a:lstStyle/>
          <a:p>
            <a:r>
              <a:rPr lang="en-US" dirty="0"/>
              <a:t>https://</a:t>
            </a:r>
            <a:r>
              <a:rPr lang="en-US" dirty="0" err="1"/>
              <a:t>www.jsda.or.jp</a:t>
            </a:r>
            <a:r>
              <a:rPr lang="en-US" dirty="0"/>
              <a:t>/</a:t>
            </a:r>
            <a:r>
              <a:rPr lang="en-US" dirty="0" err="1"/>
              <a:t>sdgs</a:t>
            </a:r>
            <a:r>
              <a:rPr lang="en-US" dirty="0"/>
              <a:t>/</a:t>
            </a:r>
            <a:r>
              <a:rPr lang="en-US" dirty="0" err="1"/>
              <a:t>impactmmtool</a:t>
            </a:r>
            <a:r>
              <a:rPr lang="en-US" dirty="0"/>
              <a:t>/iris/</a:t>
            </a:r>
            <a:endParaRPr lang="en-JP" dirty="0"/>
          </a:p>
        </p:txBody>
      </p:sp>
      <p:pic>
        <p:nvPicPr>
          <p:cNvPr id="5" name="Picture 4" descr="A screenshot of a computer&#10;&#10;Description automatically generated">
            <a:extLst>
              <a:ext uri="{FF2B5EF4-FFF2-40B4-BE49-F238E27FC236}">
                <a16:creationId xmlns:a16="http://schemas.microsoft.com/office/drawing/2014/main" id="{94CAAE3C-011E-F8CB-3F1F-D74A0FE3CE10}"/>
              </a:ext>
            </a:extLst>
          </p:cNvPr>
          <p:cNvPicPr>
            <a:picLocks noChangeAspect="1"/>
          </p:cNvPicPr>
          <p:nvPr/>
        </p:nvPicPr>
        <p:blipFill>
          <a:blip r:embed="rId2"/>
          <a:stretch>
            <a:fillRect/>
          </a:stretch>
        </p:blipFill>
        <p:spPr>
          <a:xfrm>
            <a:off x="1385685" y="0"/>
            <a:ext cx="7772400" cy="5658126"/>
          </a:xfrm>
          <a:prstGeom prst="rect">
            <a:avLst/>
          </a:prstGeom>
        </p:spPr>
      </p:pic>
    </p:spTree>
    <p:extLst>
      <p:ext uri="{BB962C8B-B14F-4D97-AF65-F5344CB8AC3E}">
        <p14:creationId xmlns:p14="http://schemas.microsoft.com/office/powerpoint/2010/main" val="96359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DBB2-E106-4D0C-5393-1B5A54BEA5A8}"/>
              </a:ext>
            </a:extLst>
          </p:cNvPr>
          <p:cNvSpPr>
            <a:spLocks noGrp="1"/>
          </p:cNvSpPr>
          <p:nvPr>
            <p:ph type="title"/>
          </p:nvPr>
        </p:nvSpPr>
        <p:spPr/>
        <p:txBody>
          <a:bodyPr/>
          <a:lstStyle/>
          <a:p>
            <a:endParaRPr lang="en-JP"/>
          </a:p>
        </p:txBody>
      </p:sp>
      <p:pic>
        <p:nvPicPr>
          <p:cNvPr id="5" name="Content Placeholder 4" descr="A screenshot of a computer&#10;&#10;Description automatically generated">
            <a:extLst>
              <a:ext uri="{FF2B5EF4-FFF2-40B4-BE49-F238E27FC236}">
                <a16:creationId xmlns:a16="http://schemas.microsoft.com/office/drawing/2014/main" id="{25F4DB33-5E23-76E4-E4BB-0F9B1D05C263}"/>
              </a:ext>
            </a:extLst>
          </p:cNvPr>
          <p:cNvPicPr>
            <a:picLocks noGrp="1" noChangeAspect="1"/>
          </p:cNvPicPr>
          <p:nvPr>
            <p:ph idx="1"/>
          </p:nvPr>
        </p:nvPicPr>
        <p:blipFill>
          <a:blip r:embed="rId2"/>
          <a:stretch>
            <a:fillRect/>
          </a:stretch>
        </p:blipFill>
        <p:spPr>
          <a:xfrm>
            <a:off x="914400" y="262878"/>
            <a:ext cx="8766048" cy="6206322"/>
          </a:xfrm>
        </p:spPr>
      </p:pic>
    </p:spTree>
    <p:extLst>
      <p:ext uri="{BB962C8B-B14F-4D97-AF65-F5344CB8AC3E}">
        <p14:creationId xmlns:p14="http://schemas.microsoft.com/office/powerpoint/2010/main" val="309487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9401-17DC-F745-BD5C-BD0E1FC5243A}"/>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2F6B4EED-C543-C635-880C-6BE6DA11E318}"/>
              </a:ext>
            </a:extLst>
          </p:cNvPr>
          <p:cNvSpPr>
            <a:spLocks noGrp="1"/>
          </p:cNvSpPr>
          <p:nvPr>
            <p:ph idx="1"/>
          </p:nvPr>
        </p:nvSpPr>
        <p:spPr/>
        <p:txBody>
          <a:bodyPr/>
          <a:lstStyle/>
          <a:p>
            <a:r>
              <a:rPr lang="en-US" dirty="0">
                <a:hlinkClick r:id="rId2"/>
              </a:rPr>
              <a:t>https://s3.amazonaws.com/giin-web-assets/iris/assets/files/research/Evaluating_Impact_Performance_Clean_Energy_Access_webfile.pdf</a:t>
            </a:r>
            <a:endParaRPr lang="en-US" dirty="0"/>
          </a:p>
          <a:p>
            <a:endParaRPr lang="en-US" dirty="0"/>
          </a:p>
          <a:p>
            <a:r>
              <a:rPr lang="en-US" dirty="0"/>
              <a:t>Five </a:t>
            </a:r>
            <a:r>
              <a:rPr lang="en-US" dirty="0" err="1"/>
              <a:t>dimensinos</a:t>
            </a:r>
            <a:r>
              <a:rPr lang="en-US" dirty="0"/>
              <a:t> </a:t>
            </a:r>
            <a:r>
              <a:rPr lang="en-US" dirty="0" err="1"/>
              <a:t>exapmples</a:t>
            </a:r>
            <a:endParaRPr lang="en-US" dirty="0"/>
          </a:p>
          <a:p>
            <a:endParaRPr lang="en-US" dirty="0"/>
          </a:p>
          <a:p>
            <a:endParaRPr lang="en-JP" dirty="0"/>
          </a:p>
        </p:txBody>
      </p:sp>
    </p:spTree>
    <p:extLst>
      <p:ext uri="{BB962C8B-B14F-4D97-AF65-F5344CB8AC3E}">
        <p14:creationId xmlns:p14="http://schemas.microsoft.com/office/powerpoint/2010/main" val="127082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4A92-22DF-95B3-86ED-AFEEFF03A465}"/>
              </a:ext>
            </a:extLst>
          </p:cNvPr>
          <p:cNvSpPr>
            <a:spLocks noGrp="1"/>
          </p:cNvSpPr>
          <p:nvPr>
            <p:ph type="title"/>
          </p:nvPr>
        </p:nvSpPr>
        <p:spPr/>
        <p:txBody>
          <a:bodyPr/>
          <a:lstStyle/>
          <a:p>
            <a:r>
              <a:rPr lang="en-JP" dirty="0"/>
              <a:t>Impact Frontier</a:t>
            </a:r>
          </a:p>
        </p:txBody>
      </p:sp>
      <p:sp>
        <p:nvSpPr>
          <p:cNvPr id="3" name="Content Placeholder 2">
            <a:extLst>
              <a:ext uri="{FF2B5EF4-FFF2-40B4-BE49-F238E27FC236}">
                <a16:creationId xmlns:a16="http://schemas.microsoft.com/office/drawing/2014/main" id="{7AA418E8-D117-3DDB-6F7F-C6E79E6F7D4D}"/>
              </a:ext>
            </a:extLst>
          </p:cNvPr>
          <p:cNvSpPr>
            <a:spLocks noGrp="1"/>
          </p:cNvSpPr>
          <p:nvPr>
            <p:ph idx="1"/>
          </p:nvPr>
        </p:nvSpPr>
        <p:spPr/>
        <p:txBody>
          <a:bodyPr/>
          <a:lstStyle/>
          <a:p>
            <a:endParaRPr lang="en-JP" dirty="0"/>
          </a:p>
        </p:txBody>
      </p:sp>
    </p:spTree>
    <p:extLst>
      <p:ext uri="{BB962C8B-B14F-4D97-AF65-F5344CB8AC3E}">
        <p14:creationId xmlns:p14="http://schemas.microsoft.com/office/powerpoint/2010/main" val="12095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56C4-D127-561F-4BB3-9267842B0D3A}"/>
              </a:ext>
            </a:extLst>
          </p:cNvPr>
          <p:cNvSpPr>
            <a:spLocks noGrp="1"/>
          </p:cNvSpPr>
          <p:nvPr>
            <p:ph type="title"/>
          </p:nvPr>
        </p:nvSpPr>
        <p:spPr/>
        <p:txBody>
          <a:bodyPr/>
          <a:lstStyle/>
          <a:p>
            <a:r>
              <a:rPr lang="en-JP" dirty="0"/>
              <a:t>Impact Management Platform	</a:t>
            </a:r>
          </a:p>
        </p:txBody>
      </p:sp>
      <p:sp>
        <p:nvSpPr>
          <p:cNvPr id="3" name="Content Placeholder 2">
            <a:extLst>
              <a:ext uri="{FF2B5EF4-FFF2-40B4-BE49-F238E27FC236}">
                <a16:creationId xmlns:a16="http://schemas.microsoft.com/office/drawing/2014/main" id="{D6BEBE79-FB03-F607-800F-7A467BA41406}"/>
              </a:ext>
            </a:extLst>
          </p:cNvPr>
          <p:cNvSpPr>
            <a:spLocks noGrp="1"/>
          </p:cNvSpPr>
          <p:nvPr>
            <p:ph idx="1"/>
          </p:nvPr>
        </p:nvSpPr>
        <p:spPr/>
        <p:txBody>
          <a:bodyPr/>
          <a:lstStyle/>
          <a:p>
            <a:r>
              <a:rPr lang="en-US" dirty="0"/>
              <a:t>https://</a:t>
            </a:r>
            <a:r>
              <a:rPr lang="en-US" dirty="0" err="1"/>
              <a:t>impactmanagementplatform.org</a:t>
            </a:r>
            <a:r>
              <a:rPr lang="en-US"/>
              <a:t>/actions/strategy/</a:t>
            </a:r>
            <a:endParaRPr lang="en-JP"/>
          </a:p>
        </p:txBody>
      </p:sp>
    </p:spTree>
    <p:extLst>
      <p:ext uri="{BB962C8B-B14F-4D97-AF65-F5344CB8AC3E}">
        <p14:creationId xmlns:p14="http://schemas.microsoft.com/office/powerpoint/2010/main" val="100628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3A1A-B12C-1206-40F0-11624333FD66}"/>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6A1DC7D9-2E86-82B7-7B4B-53B98788F48C}"/>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00132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05F-E5CD-6AF1-6C4F-62C0E60CA3C5}"/>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3959E500-562E-292A-E621-A3DBC7FB814B}"/>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49245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F843-8163-1AE4-9571-A5257F9EDA6D}"/>
              </a:ext>
            </a:extLst>
          </p:cNvPr>
          <p:cNvSpPr>
            <a:spLocks noGrp="1"/>
          </p:cNvSpPr>
          <p:nvPr>
            <p:ph type="title"/>
          </p:nvPr>
        </p:nvSpPr>
        <p:spPr/>
        <p:txBody>
          <a:bodyPr/>
          <a:lstStyle/>
          <a:p>
            <a:r>
              <a:rPr lang="en-JP" dirty="0"/>
              <a:t>gsg</a:t>
            </a:r>
          </a:p>
        </p:txBody>
      </p:sp>
      <p:sp>
        <p:nvSpPr>
          <p:cNvPr id="3" name="Content Placeholder 2">
            <a:extLst>
              <a:ext uri="{FF2B5EF4-FFF2-40B4-BE49-F238E27FC236}">
                <a16:creationId xmlns:a16="http://schemas.microsoft.com/office/drawing/2014/main" id="{0B956ED9-7034-E7A7-4647-B082866FF1FD}"/>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316201000"/>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1733</Words>
  <Application>Microsoft Macintosh PowerPoint</Application>
  <PresentationFormat>Widescreen</PresentationFormat>
  <Paragraphs>87</Paragraphs>
  <Slides>19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Google Sans</vt:lpstr>
      <vt:lpstr>Hiragino Sans</vt:lpstr>
      <vt:lpstr>Söhne</vt:lpstr>
      <vt:lpstr>Times</vt:lpstr>
      <vt:lpstr>Arial</vt:lpstr>
      <vt:lpstr>Calibri</vt:lpstr>
      <vt:lpstr>Calibri Light</vt:lpstr>
      <vt:lpstr>Lato</vt:lpstr>
      <vt:lpstr>Sagona Book</vt:lpstr>
      <vt:lpstr>Univers</vt:lpstr>
      <vt:lpstr>ThinLineVTI</vt:lpstr>
      <vt:lpstr>PowerPoint Presentation</vt:lpstr>
      <vt:lpstr>PowerPoint Presentation</vt:lpstr>
      <vt:lpstr>PowerPoint Presentation</vt:lpstr>
      <vt:lpstr>PowerPoint Presentation</vt:lpstr>
      <vt:lpstr>Impact Frontier</vt:lpstr>
      <vt:lpstr>Impact Management Platform </vt:lpstr>
      <vt:lpstr>PowerPoint Presentation</vt:lpstr>
      <vt:lpstr>PowerPoint Presentation</vt:lpstr>
      <vt:lpstr>gsg</vt:lpstr>
      <vt:lpstr>PowerPoint Presentation</vt:lpstr>
      <vt:lpstr>PowerPoint Presentation</vt:lpstr>
      <vt:lpstr>PowerPoint Presentation</vt:lpstr>
      <vt:lpstr>PowerPoint Presentation</vt:lpstr>
      <vt:lpstr>PowerPoint Presentation</vt:lpstr>
      <vt:lpstr>PowerPoint Presentation</vt:lpstr>
      <vt:lpstr>HIPSO</vt:lpstr>
      <vt:lpstr>IFC</vt:lpstr>
      <vt:lpstr>what is the diff btw logic model and theory of change   </vt:lpstr>
      <vt:lpstr>Iwai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Yahoo</dc:creator>
  <cp:lastModifiedBy>Yahoo</cp:lastModifiedBy>
  <cp:revision>4</cp:revision>
  <dcterms:created xsi:type="dcterms:W3CDTF">2023-10-28T03:58:31Z</dcterms:created>
  <dcterms:modified xsi:type="dcterms:W3CDTF">2023-10-29T14:40:07Z</dcterms:modified>
</cp:coreProperties>
</file>