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256" r:id="rId2"/>
    <p:sldId id="481" r:id="rId3"/>
    <p:sldId id="482" r:id="rId4"/>
    <p:sldId id="353" r:id="rId5"/>
    <p:sldId id="354" r:id="rId6"/>
    <p:sldId id="355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289" r:id="rId15"/>
    <p:sldId id="394" r:id="rId16"/>
    <p:sldId id="395" r:id="rId17"/>
    <p:sldId id="396" r:id="rId18"/>
    <p:sldId id="397" r:id="rId19"/>
    <p:sldId id="398" r:id="rId20"/>
    <p:sldId id="399" r:id="rId21"/>
    <p:sldId id="365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9" r:id="rId31"/>
    <p:sldId id="413" r:id="rId32"/>
    <p:sldId id="414" r:id="rId33"/>
    <p:sldId id="415" r:id="rId34"/>
    <p:sldId id="416" r:id="rId35"/>
    <p:sldId id="447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40" r:id="rId47"/>
    <p:sldId id="441" r:id="rId48"/>
    <p:sldId id="442" r:id="rId49"/>
    <p:sldId id="443" r:id="rId50"/>
    <p:sldId id="444" r:id="rId51"/>
    <p:sldId id="445" r:id="rId52"/>
    <p:sldId id="446" r:id="rId53"/>
    <p:sldId id="465" r:id="rId54"/>
    <p:sldId id="466" r:id="rId55"/>
    <p:sldId id="467" r:id="rId56"/>
    <p:sldId id="468" r:id="rId57"/>
    <p:sldId id="469" r:id="rId58"/>
    <p:sldId id="470" r:id="rId59"/>
    <p:sldId id="471" r:id="rId60"/>
    <p:sldId id="472" r:id="rId61"/>
    <p:sldId id="473" r:id="rId62"/>
    <p:sldId id="474" r:id="rId63"/>
    <p:sldId id="475" r:id="rId64"/>
    <p:sldId id="476" r:id="rId65"/>
    <p:sldId id="477" r:id="rId66"/>
    <p:sldId id="478" r:id="rId67"/>
    <p:sldId id="479" r:id="rId68"/>
    <p:sldId id="480" r:id="rId69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/>
    <p:restoredTop sz="91156"/>
  </p:normalViewPr>
  <p:slideViewPr>
    <p:cSldViewPr snapToGrid="0" showGuides="1">
      <p:cViewPr varScale="1">
        <p:scale>
          <a:sx n="180" d="100"/>
          <a:sy n="180" d="100"/>
        </p:scale>
        <p:origin x="1272" y="192"/>
      </p:cViewPr>
      <p:guideLst>
        <p:guide orient="horz" pos="21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  <a:t>‹#›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  <a:t>14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  <a:t>20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33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  <a:t>36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r>
              <a:rPr lang="en-US" altLang="zh-CN">
                <a:ea typeface="宋体" pitchFamily="2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r>
              <a:rPr lang="en-US" altLang="zh-CN">
                <a:ea typeface="宋体" pitchFamily="2" charset="-122"/>
              </a:rPr>
              <a:t>*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kern="1200">
                <a:latin typeface="黑体" pitchFamily="2" charset="-122"/>
                <a:ea typeface="黑体" pitchFamily="2" charset="-122"/>
                <a:cs typeface="+mj-cs"/>
              </a:rPr>
              <a:t>函数式编程原理</a:t>
            </a:r>
            <a:br>
              <a:rPr lang="en-US" altLang="zh-CN" kern="1200">
                <a:latin typeface="黑体" pitchFamily="2" charset="-122"/>
                <a:ea typeface="黑体" pitchFamily="2" charset="-122"/>
                <a:cs typeface="+mj-cs"/>
              </a:rPr>
            </a:br>
            <a:br>
              <a:rPr lang="en-US" altLang="zh-CN" kern="1200">
                <a:latin typeface="黑体" pitchFamily="2" charset="-122"/>
                <a:ea typeface="黑体" pitchFamily="2" charset="-122"/>
                <a:cs typeface="+mj-cs"/>
              </a:rPr>
            </a:br>
            <a:r>
              <a:rPr lang="en-US" altLang="zh-CN" kern="1200">
                <a:latin typeface="Arial" panose="020B0604020202090204" pitchFamily="34" charset="0"/>
                <a:ea typeface="黑体" pitchFamily="2" charset="-122"/>
                <a:cs typeface="+mj-cs"/>
              </a:rPr>
              <a:t>Lecture 6</a:t>
            </a:r>
            <a:endParaRPr lang="zh-CN" altLang="en-US" kern="1200">
              <a:latin typeface="Arial" panose="020B0604020202090204" pitchFamily="34" charset="0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Ins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span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375" y="1577975"/>
            <a:ext cx="45942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tree -&gt; 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9939" name="矩形 13"/>
          <p:cNvSpPr/>
          <p:nvPr/>
        </p:nvSpPr>
        <p:spPr>
          <a:xfrm>
            <a:off x="333375" y="2200275"/>
            <a:ext cx="6629400" cy="2306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Ins (x, Empty) = Node(Empty, x, Empty)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   | Ins (x, Node(t1, y, t2)) =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case</a:t>
            </a: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compare(x, y) </a:t>
            </a: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      GREATER =&gt; Node(t1, y, Ins(x, t2))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   | 	_ 	=&gt; Node(Ins(x, t1), y, t2);</a:t>
            </a:r>
            <a:endParaRPr lang="fr-FR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62775" y="3740150"/>
            <a:ext cx="50815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 balanced tree of depth d&gt;0,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23175" y="4476750"/>
            <a:ext cx="3952875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(d) = c +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(d-1)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(d) is O(d)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300" y="5224463"/>
            <a:ext cx="6569075" cy="1201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0033CC"/>
                </a:solidFill>
                <a:ea typeface="黑体" pitchFamily="2" charset="-122"/>
              </a:rPr>
              <a:t>平衡二叉树</a:t>
            </a:r>
            <a:r>
              <a:rPr lang="zh-CN" altLang="en-US" sz="2400">
                <a:ea typeface="黑体" pitchFamily="2" charset="-122"/>
              </a:rPr>
              <a:t>：它是一 棵空树或它的左右两个子树的高度差的绝对值不超过</a:t>
            </a:r>
            <a:r>
              <a:rPr lang="en-US" altLang="zh-CN" sz="2400">
                <a:ea typeface="黑体" pitchFamily="2" charset="-122"/>
              </a:rPr>
              <a:t>1</a:t>
            </a:r>
            <a:r>
              <a:rPr lang="zh-CN" altLang="en-US" sz="2400">
                <a:ea typeface="黑体" pitchFamily="2" charset="-122"/>
              </a:rPr>
              <a:t>，并且左右两个子树都是一棵平衡二叉树。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SplitAt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span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46393" y="2033270"/>
            <a:ext cx="77390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Empty) = (Empty, Empty)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Node(t1, x, t2))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compare(x, y)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of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   GREATER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(l1, r1)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t1)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in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(l1, Node(r1, x, t2))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|        _       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t2)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in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(Node(t1, x, l2), r2)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</a:p>
        </p:txBody>
      </p:sp>
      <p:sp>
        <p:nvSpPr>
          <p:cNvPr id="5" name="矩形 4"/>
          <p:cNvSpPr/>
          <p:nvPr/>
        </p:nvSpPr>
        <p:spPr>
          <a:xfrm>
            <a:off x="346393" y="1477645"/>
            <a:ext cx="51657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 -&gt; 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9625" y="2446338"/>
            <a:ext cx="50815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 balanced tree of depth d&gt;0,</a:t>
            </a:r>
          </a:p>
        </p:txBody>
      </p:sp>
      <p:sp>
        <p:nvSpPr>
          <p:cNvPr id="7" name="矩形 6"/>
          <p:cNvSpPr/>
          <p:nvPr/>
        </p:nvSpPr>
        <p:spPr>
          <a:xfrm>
            <a:off x="7820025" y="3182938"/>
            <a:ext cx="412273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(d) = k +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(d-1)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(d) is O(d)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Merge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span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490345" y="1444625"/>
            <a:ext cx="104441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Merge : tree * tree -&gt;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Merge (Empty, t2) = t2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Merge (Node(l1,x,r1), t2) 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SplitAt(x, t2)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Node(Merge(l1, l2), x, Merge(r1, r2))</a:t>
            </a:r>
            <a:b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</a:p>
        </p:txBody>
      </p:sp>
      <p:sp>
        <p:nvSpPr>
          <p:cNvPr id="5" name="矩形 4"/>
          <p:cNvSpPr/>
          <p:nvPr/>
        </p:nvSpPr>
        <p:spPr>
          <a:xfrm>
            <a:off x="552450" y="4560570"/>
            <a:ext cx="62001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balanced trees of same depth d&gt;0,</a:t>
            </a:r>
          </a:p>
        </p:txBody>
      </p:sp>
      <p:sp>
        <p:nvSpPr>
          <p:cNvPr id="6" name="矩形 5"/>
          <p:cNvSpPr/>
          <p:nvPr/>
        </p:nvSpPr>
        <p:spPr>
          <a:xfrm>
            <a:off x="552450" y="5240973"/>
            <a:ext cx="9231313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Merge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(d)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+ max(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Merge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(d-1),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Merge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(d-1) 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Merge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(d) is O(d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Msort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span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79500" y="1444625"/>
            <a:ext cx="104441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tree -&gt;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Msort Empty = Empty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Msort (Node(t1,x,t2)) =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Ins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(x, Merge(Msort t1, Msort t2))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65775" y="1182688"/>
            <a:ext cx="61991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balanced trees of same depth d&gt;0,</a:t>
            </a:r>
          </a:p>
        </p:txBody>
      </p:sp>
      <p:sp>
        <p:nvSpPr>
          <p:cNvPr id="6" name="矩形 5"/>
          <p:cNvSpPr/>
          <p:nvPr/>
        </p:nvSpPr>
        <p:spPr>
          <a:xfrm>
            <a:off x="6931025" y="1643380"/>
            <a:ext cx="31464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(d) is ?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O(d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13205" y="4234180"/>
            <a:ext cx="938022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Empty = Empty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(Node(t1, x, t2)) =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Rebalance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(Ins (x, Merge(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t1,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t2)))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tree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的总结</a:t>
            </a:r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838200" y="1569085"/>
            <a:ext cx="11163300" cy="4351338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新的数据类型：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</a:p>
          <a:p>
            <a:pPr lvl="1">
              <a:lnSpc>
                <a:spcPct val="10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datatype tree = Empty | Node of tree * int * tree;</a:t>
            </a:r>
          </a:p>
          <a:p>
            <a:pPr lvl="1">
              <a:lnSpc>
                <a:spcPct val="10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基本函数：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size, depth, trav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用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类型设计排序算法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Ins : int * tree -&gt; tree	           </a:t>
            </a:r>
          </a:p>
          <a:p>
            <a:pPr lvl="1">
              <a:lnSpc>
                <a:spcPct val="10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SplitAt : int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 *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 -&gt; tree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 *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</a:p>
          <a:p>
            <a:pPr lvl="1">
              <a:lnSpc>
                <a:spcPct val="10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Merge : tree * tree -&gt; tree</a:t>
            </a:r>
          </a:p>
          <a:p>
            <a:pPr lvl="1">
              <a:lnSpc>
                <a:spcPct val="10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Msort : tree -&gt; tree</a:t>
            </a:r>
          </a:p>
          <a:p>
            <a:pPr>
              <a:lnSpc>
                <a:spcPct val="10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类型排序算法的并行性能分析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(Span)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复杂类型推导和规则应用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zh-CN" altLang="en-US">
                <a:ea typeface="黑体" pitchFamily="2" charset="-122"/>
              </a:rPr>
              <a:t>静态类型检测能提供运行保障  </a:t>
            </a:r>
            <a:r>
              <a:rPr lang="en-US" altLang="zh-CN" sz="2000">
                <a:ea typeface="黑体" pitchFamily="2" charset="-122"/>
              </a:rPr>
              <a:t>(a static check provides a </a:t>
            </a:r>
            <a:r>
              <a:rPr lang="en-US" altLang="zh-CN" sz="2000" i="1">
                <a:ea typeface="黑体" pitchFamily="2" charset="-122"/>
              </a:rPr>
              <a:t>runtime</a:t>
            </a:r>
            <a:r>
              <a:rPr lang="en-US" altLang="zh-CN" sz="2000">
                <a:ea typeface="黑体" pitchFamily="2" charset="-122"/>
              </a:rPr>
              <a:t> guarantee)</a:t>
            </a:r>
          </a:p>
          <a:p>
            <a:r>
              <a:rPr lang="zh-CN" altLang="en-US">
                <a:ea typeface="黑体" pitchFamily="2" charset="-122"/>
              </a:rPr>
              <a:t>完善的推导规则，包含函数，分支，运算等值和操作</a:t>
            </a:r>
            <a:endParaRPr lang="en-US" altLang="zh-CN">
              <a:ea typeface="黑体" pitchFamily="2" charset="-122"/>
            </a:endParaRPr>
          </a:p>
          <a:p>
            <a:r>
              <a:rPr lang="en-US" altLang="zh-CN">
                <a:ea typeface="黑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程序的基本特点：强类型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well-typed</a:t>
            </a:r>
            <a:r>
              <a:rPr lang="en-US" altLang="zh-CN">
                <a:ea typeface="宋体" pitchFamily="2" charset="-122"/>
              </a:rPr>
              <a:t>)</a:t>
            </a:r>
            <a:endParaRPr lang="en-US" altLang="zh-CN"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			——</a:t>
            </a:r>
            <a:r>
              <a:rPr lang="zh-CN" altLang="en-US">
                <a:ea typeface="黑体" pitchFamily="2" charset="-122"/>
              </a:rPr>
              <a:t>确保程序运行不会出错</a:t>
            </a:r>
            <a:endParaRPr lang="en-US" altLang="zh-CN">
              <a:ea typeface="黑体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>
                <a:ea typeface="黑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只处理</a:t>
            </a:r>
            <a:r>
              <a:rPr lang="en-US" altLang="zh-CN" i="1">
                <a:ea typeface="宋体" pitchFamily="2" charset="-122"/>
              </a:rPr>
              <a:t>well-typed</a:t>
            </a:r>
            <a:r>
              <a:rPr lang="zh-CN" altLang="en-US">
                <a:ea typeface="黑体" pitchFamily="2" charset="-122"/>
              </a:rPr>
              <a:t>的表达式 </a:t>
            </a:r>
            <a:r>
              <a:rPr lang="en-US" altLang="zh-CN" sz="1600">
                <a:ea typeface="宋体" pitchFamily="2" charset="-122"/>
              </a:rPr>
              <a:t>(ML only evaluates </a:t>
            </a:r>
            <a:r>
              <a:rPr lang="en-US" altLang="zh-CN" sz="1600" i="1">
                <a:ea typeface="宋体" pitchFamily="2" charset="-122"/>
              </a:rPr>
              <a:t>well-typed </a:t>
            </a:r>
            <a:r>
              <a:rPr lang="en-US" altLang="zh-CN" sz="1600">
                <a:ea typeface="宋体" pitchFamily="2" charset="-122"/>
              </a:rPr>
              <a:t>expressions)</a:t>
            </a:r>
          </a:p>
          <a:p>
            <a:pPr marL="685800" lvl="2">
              <a:spcBef>
                <a:spcPts val="1000"/>
              </a:spcBef>
              <a:buNone/>
            </a:pPr>
            <a:r>
              <a:rPr lang="en-US" altLang="zh-CN">
                <a:ea typeface="宋体" pitchFamily="2" charset="-122"/>
              </a:rPr>
              <a:t>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 =&gt;* v</a:t>
            </a:r>
            <a:r>
              <a:rPr lang="en-US" altLang="zh-CN">
                <a:ea typeface="宋体" pitchFamily="2" charset="-122"/>
              </a:rPr>
              <a:t>,  then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>
                <a:ea typeface="宋体" pitchFamily="2" charset="-122"/>
              </a:rPr>
              <a:t> is a value of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 marL="685800" lvl="2">
              <a:spcBef>
                <a:spcPts val="1000"/>
              </a:spcBef>
            </a:pPr>
            <a:r>
              <a:rPr lang="en-US" altLang="zh-CN">
                <a:ea typeface="黑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只处理</a:t>
            </a:r>
            <a:r>
              <a:rPr lang="en-US" altLang="zh-CN" i="1">
                <a:ea typeface="宋体" pitchFamily="2" charset="-122"/>
              </a:rPr>
              <a:t>well-typed</a:t>
            </a:r>
            <a:r>
              <a:rPr lang="zh-CN" altLang="en-US">
                <a:ea typeface="黑体" pitchFamily="2" charset="-122"/>
              </a:rPr>
              <a:t>的声明 </a:t>
            </a:r>
            <a:r>
              <a:rPr lang="en-US" altLang="zh-CN" sz="1600">
                <a:ea typeface="黑体" pitchFamily="2" charset="-122"/>
              </a:rPr>
              <a:t>(</a:t>
            </a:r>
            <a:r>
              <a:rPr lang="en-US" altLang="zh-CN" sz="1600">
                <a:ea typeface="宋体" pitchFamily="2" charset="-122"/>
              </a:rPr>
              <a:t>ML only evaluates </a:t>
            </a:r>
            <a:r>
              <a:rPr lang="en-US" altLang="zh-CN" sz="1600" i="1">
                <a:ea typeface="宋体" pitchFamily="2" charset="-122"/>
              </a:rPr>
              <a:t>well-typed </a:t>
            </a:r>
            <a:r>
              <a:rPr lang="en-US" altLang="zh-CN" sz="1600">
                <a:ea typeface="宋体" pitchFamily="2" charset="-122"/>
              </a:rPr>
              <a:t>declarations)</a:t>
            </a:r>
          </a:p>
          <a:p>
            <a:pPr marL="685800" lvl="2">
              <a:spcBef>
                <a:spcPts val="1000"/>
              </a:spcBef>
              <a:buNone/>
            </a:pPr>
            <a:r>
              <a:rPr lang="en-US" altLang="zh-CN">
                <a:ea typeface="宋体" pitchFamily="2" charset="-122"/>
              </a:rPr>
              <a:t>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d </a:t>
            </a:r>
            <a:r>
              <a:rPr lang="en-US" altLang="zh-CN">
                <a:ea typeface="宋体" pitchFamily="2" charset="-122"/>
              </a:rPr>
              <a:t>declares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 of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, then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d</a:t>
            </a:r>
            <a:r>
              <a:rPr lang="en-US" altLang="zh-CN">
                <a:ea typeface="宋体" pitchFamily="2" charset="-122"/>
              </a:rPr>
              <a:t> binds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</a:t>
            </a:r>
            <a:r>
              <a:rPr lang="en-US" altLang="zh-CN">
                <a:ea typeface="宋体" pitchFamily="2" charset="-122"/>
              </a:rPr>
              <a:t>to a value of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</a:p>
          <a:p>
            <a:pPr marL="685800" lvl="2">
              <a:spcBef>
                <a:spcPts val="1000"/>
              </a:spcBef>
            </a:pPr>
            <a:r>
              <a:rPr lang="en-US" altLang="zh-CN">
                <a:ea typeface="黑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只处理</a:t>
            </a:r>
            <a:r>
              <a:rPr lang="en-US" altLang="zh-CN" i="1">
                <a:ea typeface="宋体" pitchFamily="2" charset="-122"/>
              </a:rPr>
              <a:t>well-typed</a:t>
            </a:r>
            <a:r>
              <a:rPr lang="zh-CN" altLang="en-US">
                <a:ea typeface="黑体" pitchFamily="2" charset="-122"/>
              </a:rPr>
              <a:t>的模式匹配 </a:t>
            </a:r>
            <a:r>
              <a:rPr lang="en-US" altLang="zh-CN" sz="1600">
                <a:ea typeface="宋体" pitchFamily="2" charset="-122"/>
              </a:rPr>
              <a:t>(ML only performs </a:t>
            </a:r>
            <a:r>
              <a:rPr lang="en-US" altLang="zh-CN" sz="1600" i="1">
                <a:ea typeface="宋体" pitchFamily="2" charset="-122"/>
              </a:rPr>
              <a:t>well-typed </a:t>
            </a:r>
            <a:r>
              <a:rPr lang="en-US" altLang="zh-CN" sz="1600">
                <a:ea typeface="宋体" pitchFamily="2" charset="-122"/>
              </a:rPr>
              <a:t> pattern matches)</a:t>
            </a:r>
          </a:p>
          <a:p>
            <a:pPr lvl="1"/>
            <a:endParaRPr lang="zh-CN" altLang="en-US">
              <a:ea typeface="宋体" pitchFamily="2" charset="-122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8007033" y="2817495"/>
            <a:ext cx="2063750" cy="692150"/>
          </a:xfrm>
          <a:prstGeom prst="wedgeEllipseCallout">
            <a:avLst>
              <a:gd name="adj1" fmla="val -73964"/>
              <a:gd name="adj2" fmla="val 36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变量有且只有一种类型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1038" cy="1325563"/>
          </a:xfrm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类型的引用透明性 </a:t>
            </a:r>
            <a:r>
              <a:rPr lang="en-US" altLang="zh-CN" sz="4000">
                <a:latin typeface="Calibri" pitchFamily="34" charset="0"/>
                <a:ea typeface="黑体" pitchFamily="2" charset="-122"/>
              </a:rPr>
              <a:t>(Referential transparency)</a:t>
            </a:r>
            <a:endParaRPr lang="zh-CN" altLang="en-US" sz="4000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6825"/>
          </a:xfrm>
          <a:ln/>
        </p:spPr>
        <p:txBody>
          <a:bodyPr vert="horz" wrap="square" lIns="91440" tIns="45720" rIns="91440" bIns="45720" anchor="t"/>
          <a:lstStyle/>
          <a:p>
            <a:r>
              <a:rPr lang="zh-CN" altLang="en-US">
                <a:ea typeface="黑体" pitchFamily="2" charset="-122"/>
              </a:rPr>
              <a:t>表达式类型依赖于子表达式的类型，依赖于自由变量的类型 </a:t>
            </a:r>
            <a:r>
              <a:rPr lang="en-US" altLang="zh-CN" sz="2000">
                <a:ea typeface="黑体" pitchFamily="2" charset="-122"/>
              </a:rPr>
              <a:t>(The type of an expression depends on the types of its sub-expressions and the types of its free varables)</a:t>
            </a:r>
          </a:p>
          <a:p>
            <a:pPr>
              <a:buNone/>
            </a:pPr>
            <a:r>
              <a:rPr lang="en-US" altLang="zh-CN" sz="2400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+ x </a:t>
            </a:r>
            <a:r>
              <a:rPr lang="en-US" altLang="zh-CN">
                <a:ea typeface="宋体" pitchFamily="2" charset="-122"/>
              </a:rPr>
              <a:t>	</a:t>
            </a: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	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int </a:t>
            </a:r>
            <a:r>
              <a:rPr lang="en-US" altLang="zh-CN">
                <a:ea typeface="宋体" pitchFamily="2" charset="-122"/>
              </a:rPr>
              <a:t>	  </a:t>
            </a:r>
            <a:r>
              <a:rPr lang="zh-CN" altLang="en-US">
                <a:ea typeface="宋体" pitchFamily="2" charset="-122"/>
              </a:rPr>
              <a:t>？</a:t>
            </a:r>
            <a:endParaRPr lang="en-US" altLang="zh-CN">
              <a:ea typeface="宋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	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real  </a:t>
            </a: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？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11268" name="矩形 3"/>
          <p:cNvSpPr/>
          <p:nvPr/>
        </p:nvSpPr>
        <p:spPr>
          <a:xfrm>
            <a:off x="5524500" y="3408363"/>
            <a:ext cx="2803525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if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if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real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1269" name="TextBox 4"/>
          <p:cNvSpPr txBox="1"/>
          <p:nvPr/>
        </p:nvSpPr>
        <p:spPr>
          <a:xfrm>
            <a:off x="7326630" y="5511800"/>
            <a:ext cx="46932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什么时候检测和确定类型？</a:t>
            </a:r>
          </a:p>
        </p:txBody>
      </p:sp>
      <p:sp>
        <p:nvSpPr>
          <p:cNvPr id="4" name="矩形 3"/>
          <p:cNvSpPr/>
          <p:nvPr/>
        </p:nvSpPr>
        <p:spPr>
          <a:xfrm>
            <a:off x="914400" y="4711700"/>
            <a:ext cx="10010775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02060"/>
                </a:solidFill>
                <a:latin typeface="Arial" panose="020B0604020202090204" pitchFamily="34" charset="0"/>
                <a:ea typeface="黑体" pitchFamily="2" charset="-122"/>
              </a:rPr>
              <a:t>ML</a:t>
            </a:r>
            <a:r>
              <a:rPr lang="zh-CN" altLang="en-US">
                <a:solidFill>
                  <a:srgbClr val="002060"/>
                </a:solidFill>
                <a:latin typeface="Arial" panose="020B0604020202090204" pitchFamily="34" charset="0"/>
                <a:ea typeface="黑体" pitchFamily="2" charset="-122"/>
              </a:rPr>
              <a:t>标记出所有常量类型，并且将类型检测规则应用到每种形式的表达式上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268" grpId="0"/>
      <p:bldP spid="11269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类型分析的时机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zh-CN" altLang="en-US">
                <a:ea typeface="黑体" pitchFamily="2" charset="-122"/>
              </a:rPr>
              <a:t>编译时进行类型分析和确定</a:t>
            </a:r>
            <a:r>
              <a:rPr lang="en-US" altLang="zh-CN" sz="2400">
                <a:ea typeface="黑体" pitchFamily="2" charset="-122"/>
              </a:rPr>
              <a:t>(type analysis can be done at compile time)</a:t>
            </a:r>
          </a:p>
          <a:p>
            <a:endParaRPr lang="en-US" altLang="zh-CN" sz="2400">
              <a:ea typeface="黑体" pitchFamily="2" charset="-122"/>
            </a:endParaRPr>
          </a:p>
          <a:p>
            <a:pPr lvl="1"/>
            <a:r>
              <a:rPr lang="zh-CN" altLang="en-US">
                <a:ea typeface="黑体" pitchFamily="2" charset="-122"/>
              </a:rPr>
              <a:t>语法导向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en-US" altLang="zh-CN" b="1" i="1">
                <a:ea typeface="宋体" pitchFamily="2" charset="-122"/>
              </a:rPr>
              <a:t>syntax-directed</a:t>
            </a:r>
            <a:r>
              <a:rPr lang="en-US" altLang="zh-CN"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规则用于表达式的类型判定：表达式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e</a:t>
            </a:r>
            <a:r>
              <a:rPr lang="zh-CN" altLang="en-US">
                <a:ea typeface="黑体" pitchFamily="2" charset="-122"/>
              </a:rPr>
              <a:t>的类型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t</a:t>
            </a:r>
            <a:r>
              <a:rPr lang="zh-CN" altLang="en-US">
                <a:ea typeface="黑体" pitchFamily="2" charset="-122"/>
              </a:rPr>
              <a:t>依赖于表达式中自由变量的类型</a:t>
            </a:r>
            <a:endParaRPr lang="en-US" altLang="zh-CN">
              <a:ea typeface="黑体" pitchFamily="2" charset="-122"/>
            </a:endParaRPr>
          </a:p>
          <a:p>
            <a:pPr lvl="1"/>
            <a:endParaRPr lang="en-US" altLang="zh-CN">
              <a:ea typeface="黑体" pitchFamily="2" charset="-122"/>
            </a:endParaRPr>
          </a:p>
          <a:p>
            <a:pPr lvl="1"/>
            <a:r>
              <a:rPr lang="zh-CN" altLang="en-US">
                <a:ea typeface="黑体" pitchFamily="2" charset="-122"/>
              </a:rPr>
              <a:t>表达式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e</a:t>
            </a:r>
            <a:r>
              <a:rPr lang="zh-CN" altLang="en-US">
                <a:ea typeface="黑体" pitchFamily="2" charset="-122"/>
              </a:rPr>
              <a:t>和类型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t</a:t>
            </a:r>
            <a:r>
              <a:rPr lang="zh-CN" altLang="en-US">
                <a:ea typeface="黑体" pitchFamily="2" charset="-122"/>
              </a:rPr>
              <a:t>的语法规范是规则的基础</a:t>
            </a:r>
            <a:endParaRPr lang="en-US" altLang="zh-CN">
              <a:ea typeface="黑体" pitchFamily="2" charset="-122"/>
            </a:endParaRPr>
          </a:p>
          <a:p>
            <a:pPr lvl="1"/>
            <a:endParaRPr lang="en-US" altLang="zh-CN"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	</a:t>
            </a:r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类型规则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(Typing rules)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838200" y="1694180"/>
            <a:ext cx="10515600" cy="1914525"/>
          </a:xfrm>
          <a:ln/>
        </p:spPr>
        <p:txBody>
          <a:bodyPr vert="horz" wrap="square" lIns="91440" tIns="45720" rIns="91440" bIns="45720" anchor="t"/>
          <a:lstStyle/>
          <a:p>
            <a:r>
              <a:rPr lang="zh-CN" altLang="en-US">
                <a:ea typeface="黑体" pitchFamily="2" charset="-122"/>
              </a:rPr>
              <a:t>基于某种假设，有如下语法导向规则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en-US" altLang="zh-CN">
                <a:ea typeface="宋体" pitchFamily="2" charset="-122"/>
              </a:rPr>
              <a:t>syntax-directed rules</a:t>
            </a:r>
            <a:r>
              <a:rPr lang="en-US" altLang="zh-CN">
                <a:ea typeface="黑体" pitchFamily="2" charset="-122"/>
              </a:rPr>
              <a:t>):</a:t>
            </a:r>
          </a:p>
          <a:p>
            <a:pPr marL="457200" lvl="1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</a:p>
          <a:p>
            <a:pPr marL="457200" lvl="1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d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declares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: t</a:t>
            </a:r>
          </a:p>
          <a:p>
            <a:pPr marL="457200" lvl="1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p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fits type </a:t>
            </a:r>
            <a:r>
              <a:rPr lang="en-US" altLang="zh-CN">
                <a:ea typeface="宋体" pitchFamily="2" charset="-122"/>
              </a:rPr>
              <a:t>t and </a:t>
            </a:r>
            <a:r>
              <a:rPr lang="en-US" altLang="zh-CN" i="1">
                <a:ea typeface="宋体" pitchFamily="2" charset="-122"/>
              </a:rPr>
              <a:t>binds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: t</a:t>
            </a:r>
            <a:endParaRPr lang="zh-CN" altLang="en-US">
              <a:solidFill>
                <a:srgbClr val="0033CC"/>
              </a:solidFill>
              <a:ea typeface="黑体" pitchFamily="2" charset="-122"/>
            </a:endParaRPr>
          </a:p>
        </p:txBody>
      </p:sp>
      <p:sp>
        <p:nvSpPr>
          <p:cNvPr id="13316" name="矩形 3"/>
          <p:cNvSpPr/>
          <p:nvPr/>
        </p:nvSpPr>
        <p:spPr>
          <a:xfrm>
            <a:off x="1365250" y="3626803"/>
            <a:ext cx="8734425" cy="2000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14350" lvl="0" indent="-514350">
              <a:lnSpc>
                <a:spcPct val="100000"/>
              </a:lnSpc>
              <a:spcBef>
                <a:spcPct val="0"/>
              </a:spcBef>
              <a:buFont typeface="Calibri Light" pitchFamily="34" charset="0"/>
              <a:buAutoNum type="arabicPeriod"/>
            </a:pP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数学运算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(Arithmetic)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：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0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~1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... 		have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</a:t>
            </a: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0.0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1.1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~2.0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... 		have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real</a:t>
            </a: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e1 + e2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has type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int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	if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e2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have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</a:t>
            </a: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e1 + e2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real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if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e2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have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real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3317" name="矩形 4"/>
          <p:cNvSpPr/>
          <p:nvPr/>
        </p:nvSpPr>
        <p:spPr>
          <a:xfrm>
            <a:off x="2266633" y="5645785"/>
            <a:ext cx="50038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e1 + e2 is not well-typed, otherwise</a:t>
            </a:r>
            <a:endParaRPr lang="zh-CN" altLang="en-US" sz="240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9675813" y="3957638"/>
            <a:ext cx="1973263" cy="1247775"/>
          </a:xfrm>
          <a:prstGeom prst="wedgeEllipseCallout">
            <a:avLst>
              <a:gd name="adj1" fmla="val -52412"/>
              <a:gd name="adj2" fmla="val 6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e1 - e2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* e2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6" grpId="0" build="p"/>
      <p:bldP spid="13317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类型规则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(Typing rules)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838200" y="1574165"/>
            <a:ext cx="10515600" cy="4351338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2. </a:t>
            </a:r>
            <a:r>
              <a:rPr lang="zh-CN" altLang="en-US">
                <a:ea typeface="黑体" pitchFamily="2" charset="-122"/>
              </a:rPr>
              <a:t>表达式比较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en-US" altLang="zh-CN">
                <a:ea typeface="宋体" pitchFamily="2" charset="-122"/>
              </a:rPr>
              <a:t>Comparison</a:t>
            </a:r>
            <a:r>
              <a:rPr lang="en-US" altLang="zh-CN">
                <a:ea typeface="黑体" pitchFamily="2" charset="-122"/>
              </a:rPr>
              <a:t>)</a:t>
            </a:r>
          </a:p>
          <a:p>
            <a:pPr lvl="1"/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1 </a:t>
            </a:r>
            <a:r>
              <a:rPr lang="en-US" altLang="zh-CN" sz="14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&lt;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14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bool</a:t>
            </a:r>
            <a:r>
              <a:rPr lang="en-US" altLang="zh-CN" sz="2800">
                <a:ea typeface="宋体" pitchFamily="2" charset="-122"/>
              </a:rPr>
              <a:t>	if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14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and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have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int</a:t>
            </a:r>
          </a:p>
          <a:p>
            <a:pPr lvl="1"/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>
                <a:ea typeface="宋体" pitchFamily="2" charset="-122"/>
              </a:rPr>
              <a:t> &lt;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ea typeface="宋体" pitchFamily="2" charset="-122"/>
              </a:rPr>
              <a:t> 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bool</a:t>
            </a:r>
            <a:r>
              <a:rPr lang="en-US" altLang="zh-CN" sz="2800">
                <a:ea typeface="宋体" pitchFamily="2" charset="-122"/>
              </a:rPr>
              <a:t>	if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>
                <a:ea typeface="宋体" pitchFamily="2" charset="-122"/>
              </a:rPr>
              <a:t> and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ea typeface="宋体" pitchFamily="2" charset="-122"/>
              </a:rPr>
              <a:t> have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real</a:t>
            </a:r>
          </a:p>
          <a:p>
            <a:pPr lvl="1"/>
            <a:endParaRPr lang="en-US" altLang="zh-CN" sz="8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&lt; 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is not well-typed, otherwise</a:t>
            </a:r>
          </a:p>
          <a:p>
            <a:pPr marL="0" indent="0">
              <a:buNone/>
            </a:pP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3. </a:t>
            </a:r>
            <a:r>
              <a:rPr lang="zh-CN" altLang="en-US">
                <a:ea typeface="黑体" pitchFamily="2" charset="-122"/>
              </a:rPr>
              <a:t>分支语句 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en-US" altLang="zh-CN">
                <a:ea typeface="宋体" pitchFamily="2" charset="-122"/>
              </a:rPr>
              <a:t>Conditional for all types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>
                <a:ea typeface="黑体" pitchFamily="2" charset="-122"/>
              </a:rPr>
              <a:t>)</a:t>
            </a:r>
          </a:p>
          <a:p>
            <a:pPr lvl="1"/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if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 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then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else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	has type t</a:t>
            </a: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bool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,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have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</a:p>
          <a:p>
            <a:pPr marL="0" indent="0">
              <a:buNone/>
            </a:pPr>
            <a:endParaRPr lang="en-US" altLang="zh-CN" sz="80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>
                <a:ea typeface="宋体" pitchFamily="2" charset="-122"/>
              </a:rPr>
              <a:t>     	  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then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else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14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is not well-typed, otherwise</a:t>
            </a:r>
            <a:endParaRPr lang="zh-CN" altLang="en-US">
              <a:solidFill>
                <a:srgbClr val="0033CC"/>
              </a:solidFill>
              <a:ea typeface="黑体" pitchFamily="2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8317230" y="4144645"/>
            <a:ext cx="3536950" cy="1245870"/>
          </a:xfrm>
          <a:prstGeom prst="wedgeEllipseCallout">
            <a:avLst>
              <a:gd name="adj1" fmla="val -69254"/>
              <a:gd name="adj2" fmla="val 42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both branches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have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same type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6A577E-E5BF-5449-914D-4C323501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上节课内容回顾</a:t>
            </a:r>
          </a:p>
        </p:txBody>
      </p:sp>
    </p:spTree>
    <p:extLst>
      <p:ext uri="{BB962C8B-B14F-4D97-AF65-F5344CB8AC3E}">
        <p14:creationId xmlns:p14="http://schemas.microsoft.com/office/powerpoint/2010/main" val="1201481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类型规则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(Typing rules)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969328" y="1778318"/>
            <a:ext cx="10515600" cy="4351337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400">
                <a:ea typeface="黑体" pitchFamily="2" charset="-122"/>
              </a:rPr>
              <a:t>4. </a:t>
            </a:r>
            <a:r>
              <a:rPr lang="zh-CN" altLang="en-US" sz="2400">
                <a:ea typeface="黑体" pitchFamily="2" charset="-122"/>
              </a:rPr>
              <a:t>元组 </a:t>
            </a:r>
            <a:r>
              <a:rPr lang="en-US" altLang="zh-CN" sz="2400">
                <a:ea typeface="黑体" pitchFamily="2" charset="-122"/>
              </a:rPr>
              <a:t>(Tuples for all type </a:t>
            </a:r>
            <a:r>
              <a:rPr lang="en-US" altLang="zh-CN" sz="2400">
                <a:solidFill>
                  <a:srgbClr val="0033CC"/>
                </a:solidFill>
                <a:ea typeface="黑体" pitchFamily="2" charset="-122"/>
              </a:rPr>
              <a:t>t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400">
                <a:ea typeface="黑体" pitchFamily="2" charset="-122"/>
              </a:rPr>
              <a:t> and </a:t>
            </a:r>
            <a:r>
              <a:rPr lang="en-US" altLang="zh-CN" sz="2400">
                <a:solidFill>
                  <a:srgbClr val="0033CC"/>
                </a:solidFill>
                <a:ea typeface="黑体" pitchFamily="2" charset="-122"/>
              </a:rPr>
              <a:t>t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400">
                <a:ea typeface="黑体" pitchFamily="2" charset="-122"/>
              </a:rPr>
              <a:t>)</a:t>
            </a:r>
          </a:p>
          <a:p>
            <a:pPr lvl="1"/>
            <a:r>
              <a:rPr lang="de-DE" altLang="zh-CN">
                <a:solidFill>
                  <a:srgbClr val="0033CC"/>
                </a:solidFill>
                <a:ea typeface="宋体" pitchFamily="2" charset="-122"/>
              </a:rPr>
              <a:t>(e</a:t>
            </a:r>
            <a:r>
              <a:rPr lang="de-DE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de-DE" altLang="zh-CN">
                <a:solidFill>
                  <a:srgbClr val="0033CC"/>
                </a:solidFill>
                <a:ea typeface="宋体" pitchFamily="2" charset="-122"/>
              </a:rPr>
              <a:t>, e</a:t>
            </a:r>
            <a:r>
              <a:rPr lang="de-DE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de-DE" altLang="zh-CN">
                <a:solidFill>
                  <a:srgbClr val="0033CC"/>
                </a:solidFill>
                <a:ea typeface="宋体" pitchFamily="2" charset="-122"/>
              </a:rPr>
              <a:t>) </a:t>
            </a:r>
            <a:r>
              <a:rPr lang="de-DE" altLang="zh-CN">
                <a:ea typeface="宋体" pitchFamily="2" charset="-122"/>
              </a:rPr>
              <a:t>has type </a:t>
            </a:r>
            <a:r>
              <a:rPr lang="de-DE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de-DE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de-DE" altLang="zh-CN">
                <a:solidFill>
                  <a:srgbClr val="0033CC"/>
                </a:solidFill>
                <a:ea typeface="宋体" pitchFamily="2" charset="-122"/>
              </a:rPr>
              <a:t> * t</a:t>
            </a:r>
            <a:r>
              <a:rPr lang="de-DE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de-DE" altLang="zh-CN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de-DE" altLang="zh-CN">
                <a:ea typeface="宋体" pitchFamily="2" charset="-122"/>
              </a:rPr>
              <a:t>	</a:t>
            </a:r>
            <a:r>
              <a:rPr lang="en-US" altLang="zh-CN">
                <a:ea typeface="宋体" pitchFamily="2" charset="-122"/>
              </a:rPr>
              <a:t>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黑体" pitchFamily="2" charset="-122"/>
              </a:rPr>
              <a:t>	</a:t>
            </a:r>
            <a:r>
              <a:rPr lang="en-US" altLang="zh-CN" sz="2400">
                <a:ea typeface="宋体" pitchFamily="2" charset="-122"/>
              </a:rPr>
              <a:t>Similarly for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(e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, ..., e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k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) </a:t>
            </a:r>
            <a:r>
              <a:rPr lang="en-US" altLang="zh-CN" sz="2400">
                <a:ea typeface="宋体" pitchFamily="2" charset="-122"/>
              </a:rPr>
              <a:t>when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k&gt;0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黑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( )</a:t>
            </a:r>
            <a:r>
              <a:rPr lang="en-US" altLang="zh-CN" sz="2400">
                <a:ea typeface="宋体" pitchFamily="2" charset="-122"/>
              </a:rPr>
              <a:t> has type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unit</a:t>
            </a:r>
          </a:p>
          <a:p>
            <a:pPr marL="0" indent="0">
              <a:buNone/>
            </a:pPr>
            <a:endParaRPr lang="en-US" altLang="zh-CN" sz="2400">
              <a:solidFill>
                <a:srgbClr val="0033CC"/>
              </a:solidFill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ea typeface="黑体" pitchFamily="2" charset="-122"/>
              </a:rPr>
              <a:t>5. </a:t>
            </a:r>
            <a:r>
              <a:rPr lang="zh-CN" altLang="en-US" sz="2400">
                <a:ea typeface="黑体" pitchFamily="2" charset="-122"/>
              </a:rPr>
              <a:t>表</a:t>
            </a:r>
            <a:r>
              <a:rPr lang="en-US" altLang="zh-CN" sz="2400">
                <a:ea typeface="黑体" pitchFamily="2" charset="-122"/>
              </a:rPr>
              <a:t>(List for all type </a:t>
            </a:r>
            <a:r>
              <a:rPr lang="en-US" altLang="zh-CN" sz="2400">
                <a:solidFill>
                  <a:srgbClr val="0033CC"/>
                </a:solidFill>
                <a:ea typeface="黑体" pitchFamily="2" charset="-122"/>
              </a:rPr>
              <a:t>t</a:t>
            </a:r>
            <a:r>
              <a:rPr lang="en-US" altLang="zh-CN" sz="2400">
                <a:ea typeface="黑体" pitchFamily="2" charset="-122"/>
              </a:rPr>
              <a:t>)</a:t>
            </a:r>
          </a:p>
          <a:p>
            <a:pPr lvl="1"/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[e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, ..., 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] </a:t>
            </a:r>
            <a:r>
              <a:rPr lang="en-US" altLang="zh-CN">
                <a:ea typeface="宋体" pitchFamily="2" charset="-122"/>
              </a:rPr>
              <a:t>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 list </a:t>
            </a:r>
            <a:r>
              <a:rPr lang="en-US" altLang="zh-CN">
                <a:ea typeface="宋体" pitchFamily="2" charset="-122"/>
              </a:rPr>
              <a:t>	if for each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i</a:t>
            </a:r>
            <a:r>
              <a:rPr lang="en-US" altLang="zh-CN">
                <a:ea typeface="宋体" pitchFamily="2" charset="-122"/>
              </a:rPr>
              <a:t>,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i</a:t>
            </a:r>
            <a:r>
              <a:rPr lang="en-US" altLang="zh-CN">
                <a:ea typeface="宋体" pitchFamily="2" charset="-122"/>
              </a:rPr>
              <a:t> has type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t</a:t>
            </a: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≥0</a:t>
            </a:r>
          </a:p>
          <a:p>
            <a:pPr lvl="1"/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::e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 list</a:t>
            </a:r>
            <a:r>
              <a:rPr lang="en-US" altLang="zh-CN">
                <a:ea typeface="宋体" pitchFamily="2" charset="-122"/>
              </a:rPr>
              <a:t>	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 list</a:t>
            </a:r>
          </a:p>
          <a:p>
            <a:pPr lvl="1"/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@e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 list</a:t>
            </a:r>
            <a:r>
              <a:rPr lang="en-US" altLang="zh-CN">
                <a:ea typeface="宋体" pitchFamily="2" charset="-122"/>
              </a:rPr>
              <a:t>	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have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类型规则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(Typing rules)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838200" y="1632585"/>
            <a:ext cx="10515600" cy="4351020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6. </a:t>
            </a:r>
            <a:r>
              <a:rPr lang="zh-CN" altLang="en-US">
                <a:ea typeface="黑体" pitchFamily="2" charset="-122"/>
              </a:rPr>
              <a:t>函数 </a:t>
            </a:r>
            <a:r>
              <a:rPr lang="en-US" altLang="zh-CN">
                <a:ea typeface="黑体" pitchFamily="2" charset="-122"/>
              </a:rPr>
              <a:t>(Functions)</a:t>
            </a:r>
          </a:p>
          <a:p>
            <a:pPr lvl="1"/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fn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x =&gt; e </a:t>
            </a:r>
            <a:r>
              <a:rPr lang="en-US" altLang="zh-CN" sz="2800">
                <a:ea typeface="宋体" pitchFamily="2" charset="-122"/>
              </a:rPr>
              <a:t>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-&gt;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ea typeface="宋体" pitchFamily="2" charset="-122"/>
              </a:rPr>
              <a:t>	if, assuming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x :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>
                <a:ea typeface="宋体" pitchFamily="2" charset="-122"/>
              </a:rPr>
              <a:t>,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800">
                <a:ea typeface="宋体" pitchFamily="2" charset="-122"/>
              </a:rPr>
              <a:t> 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	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=&gt; e </a:t>
            </a:r>
            <a:r>
              <a:rPr lang="en-US" altLang="zh-CN">
                <a:ea typeface="宋体" pitchFamily="2" charset="-122"/>
              </a:rPr>
              <a:t>is not well-typed, if no such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exist</a:t>
            </a:r>
            <a:endParaRPr lang="en-US" altLang="zh-CN">
              <a:solidFill>
                <a:srgbClr val="0033CC"/>
              </a:solidFill>
              <a:ea typeface="黑体" pitchFamily="2" charset="-122"/>
            </a:endParaRPr>
          </a:p>
          <a:p>
            <a:pPr marL="0" indent="0">
              <a:buNone/>
            </a:pP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7. </a:t>
            </a:r>
            <a:r>
              <a:rPr lang="zh-CN" altLang="en-US">
                <a:ea typeface="黑体" pitchFamily="2" charset="-122"/>
              </a:rPr>
              <a:t>应用</a:t>
            </a:r>
            <a:r>
              <a:rPr lang="en-US" altLang="zh-CN">
                <a:ea typeface="黑体" pitchFamily="2" charset="-122"/>
              </a:rPr>
              <a:t>(Application)</a:t>
            </a:r>
          </a:p>
          <a:p>
            <a:pPr lvl="1"/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	</a:t>
            </a:r>
            <a:r>
              <a:rPr lang="en-US" altLang="zh-CN" sz="2800">
                <a:ea typeface="宋体" pitchFamily="2" charset="-122"/>
              </a:rPr>
              <a:t>if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 </a:t>
            </a:r>
            <a:r>
              <a:rPr lang="en-US" altLang="zh-CN" sz="2800">
                <a:ea typeface="宋体" pitchFamily="2" charset="-122"/>
              </a:rPr>
              <a:t> 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 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-&gt;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and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 </a:t>
            </a:r>
            <a:r>
              <a:rPr lang="en-US" altLang="zh-CN" sz="2800">
                <a:ea typeface="宋体" pitchFamily="2" charset="-122"/>
              </a:rPr>
              <a:t> 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 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900">
              <a:ea typeface="宋体" pitchFamily="2" charset="-122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is not well-typed, otherwise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>
                <a:ea typeface="宋体" pitchFamily="2" charset="-122"/>
              </a:rPr>
              <a:t>  	     if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 does not have a function type,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2400">
                <a:ea typeface="宋体" pitchFamily="2" charset="-122"/>
              </a:rPr>
              <a:t>	      or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 has type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-&gt; t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 but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 doesn’t have type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400" baseline="-25000">
                <a:solidFill>
                  <a:srgbClr val="0033CC"/>
                </a:solidFill>
                <a:ea typeface="宋体" pitchFamily="2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类型规则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(Typing rules)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76288" y="1804988"/>
            <a:ext cx="10515600" cy="4351337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8. </a:t>
            </a:r>
            <a:r>
              <a:rPr lang="zh-CN" altLang="en-US">
                <a:ea typeface="黑体" pitchFamily="2" charset="-122"/>
              </a:rPr>
              <a:t>声明 </a:t>
            </a:r>
            <a:r>
              <a:rPr lang="en-US" altLang="zh-CN">
                <a:ea typeface="黑体" pitchFamily="2" charset="-122"/>
              </a:rPr>
              <a:t>(Declarations)</a:t>
            </a:r>
          </a:p>
          <a:p>
            <a:pPr lvl="1"/>
            <a:r>
              <a:rPr lang="pt-BR" altLang="zh-CN" sz="2800" b="1">
                <a:solidFill>
                  <a:srgbClr val="0033CC"/>
                </a:solidFill>
                <a:ea typeface="宋体" pitchFamily="2" charset="-122"/>
              </a:rPr>
              <a:t>val </a:t>
            </a:r>
            <a:r>
              <a:rPr lang="pt-BR" altLang="zh-CN" sz="2800">
                <a:solidFill>
                  <a:srgbClr val="0033CC"/>
                </a:solidFill>
                <a:ea typeface="宋体" pitchFamily="2" charset="-122"/>
              </a:rPr>
              <a:t>x = e </a:t>
            </a:r>
            <a:r>
              <a:rPr lang="pt-BR" altLang="zh-CN" sz="2800">
                <a:ea typeface="宋体" pitchFamily="2" charset="-122"/>
              </a:rPr>
              <a:t>declares </a:t>
            </a:r>
            <a:r>
              <a:rPr lang="pt-BR" altLang="zh-CN" sz="2800">
                <a:solidFill>
                  <a:srgbClr val="0033CC"/>
                </a:solidFill>
                <a:ea typeface="宋体" pitchFamily="2" charset="-122"/>
              </a:rPr>
              <a:t>x : t</a:t>
            </a:r>
            <a:r>
              <a:rPr lang="pt-BR" altLang="zh-CN" sz="2800">
                <a:ea typeface="宋体" pitchFamily="2" charset="-122"/>
              </a:rPr>
              <a:t>		</a:t>
            </a:r>
            <a:r>
              <a:rPr lang="en-US" altLang="zh-CN" sz="2800">
                <a:ea typeface="宋体" pitchFamily="2" charset="-122"/>
              </a:rPr>
              <a:t>if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800">
                <a:ea typeface="宋体" pitchFamily="2" charset="-122"/>
              </a:rPr>
              <a:t> 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</a:p>
          <a:p>
            <a:pPr lvl="1"/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f x = e </a:t>
            </a:r>
            <a:r>
              <a:rPr lang="en-US" altLang="zh-CN" sz="2800">
                <a:ea typeface="宋体" pitchFamily="2" charset="-122"/>
              </a:rPr>
              <a:t>declares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f :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-&gt;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ea typeface="宋体" pitchFamily="2" charset="-122"/>
              </a:rPr>
              <a:t>		</a:t>
            </a:r>
            <a:br>
              <a:rPr lang="en-US" altLang="zh-CN" sz="2800">
                <a:ea typeface="宋体" pitchFamily="2" charset="-122"/>
              </a:rPr>
            </a:br>
            <a:r>
              <a:rPr lang="en-US" altLang="zh-CN" sz="2800">
                <a:ea typeface="宋体" pitchFamily="2" charset="-122"/>
              </a:rPr>
              <a:t>if, assuming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x :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and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f :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 -&gt; 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 sz="2800">
                <a:ea typeface="宋体" pitchFamily="2" charset="-122"/>
              </a:rPr>
              <a:t>,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sz="2800">
                <a:ea typeface="宋体" pitchFamily="2" charset="-122"/>
              </a:rPr>
              <a:t> 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(also rules for </a:t>
            </a:r>
            <a:r>
              <a:rPr lang="en-US" altLang="zh-CN" i="1">
                <a:ea typeface="宋体" pitchFamily="2" charset="-122"/>
              </a:rPr>
              <a:t>combining </a:t>
            </a:r>
            <a:r>
              <a:rPr lang="en-US" altLang="zh-CN">
                <a:ea typeface="宋体" pitchFamily="2" charset="-122"/>
              </a:rPr>
              <a:t>declarations)</a:t>
            </a:r>
          </a:p>
          <a:p>
            <a:pPr marL="0" indent="0">
              <a:buNone/>
            </a:pP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val x = 42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fun f(y) = x+y</a:t>
            </a:r>
          </a:p>
        </p:txBody>
      </p:sp>
      <p:sp>
        <p:nvSpPr>
          <p:cNvPr id="17412" name="矩形 3"/>
          <p:cNvSpPr/>
          <p:nvPr/>
        </p:nvSpPr>
        <p:spPr>
          <a:xfrm>
            <a:off x="5119688" y="4699000"/>
            <a:ext cx="5381625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declares</a:t>
            </a:r>
            <a:r>
              <a:rPr lang="zh-CN" altLang="en-US" sz="2400">
                <a:latin typeface="Arial" panose="020B0604020202090204" pitchFamily="34" charset="0"/>
                <a:ea typeface="宋体" pitchFamily="2" charset="-122"/>
              </a:rPr>
              <a:t>：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   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 : int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and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 : int -&gt; int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类型规则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(Typing rules)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776288" y="1804988"/>
            <a:ext cx="10515600" cy="2600325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9. let</a:t>
            </a:r>
            <a:r>
              <a:rPr lang="zh-CN" altLang="en-US">
                <a:ea typeface="黑体" pitchFamily="2" charset="-122"/>
              </a:rPr>
              <a:t>表达式 </a:t>
            </a:r>
            <a:r>
              <a:rPr lang="en-US" altLang="zh-CN">
                <a:ea typeface="黑体" pitchFamily="2" charset="-122"/>
              </a:rPr>
              <a:t>(let expressions)</a:t>
            </a:r>
          </a:p>
          <a:p>
            <a:pPr lvl="1"/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let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d 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in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e </a:t>
            </a:r>
            <a:r>
              <a:rPr lang="en-US" altLang="zh-CN" sz="2800" b="1">
                <a:solidFill>
                  <a:srgbClr val="0033CC"/>
                </a:solidFill>
                <a:ea typeface="宋体" pitchFamily="2" charset="-122"/>
              </a:rPr>
              <a:t>end </a:t>
            </a:r>
            <a:r>
              <a:rPr lang="en-US" altLang="zh-CN" sz="2800" b="1">
                <a:ea typeface="宋体" pitchFamily="2" charset="-122"/>
              </a:rPr>
              <a:t>		</a:t>
            </a:r>
            <a:r>
              <a:rPr lang="en-US" altLang="zh-CN" sz="2800">
                <a:ea typeface="宋体" pitchFamily="2" charset="-122"/>
              </a:rPr>
              <a:t>has type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 baseline="-25000">
                <a:solidFill>
                  <a:srgbClr val="0033CC"/>
                </a:solidFill>
                <a:ea typeface="宋体" pitchFamily="2" charset="-122"/>
              </a:rPr>
              <a:t>2</a:t>
            </a: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         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d</a:t>
            </a:r>
            <a:r>
              <a:rPr lang="en-US" altLang="zh-CN">
                <a:ea typeface="宋体" pitchFamily="2" charset="-122"/>
              </a:rPr>
              <a:t> declares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: 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,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...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endParaRPr lang="en-US" altLang="zh-CN">
              <a:ea typeface="黑体" pitchFamily="2" charset="-122"/>
            </a:endParaRPr>
          </a:p>
        </p:txBody>
      </p:sp>
      <p:sp>
        <p:nvSpPr>
          <p:cNvPr id="18436" name="矩形 4"/>
          <p:cNvSpPr/>
          <p:nvPr/>
        </p:nvSpPr>
        <p:spPr>
          <a:xfrm>
            <a:off x="1360488" y="3889058"/>
            <a:ext cx="1882775" cy="19383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let 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val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 = 21 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 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 + x 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end</a:t>
            </a:r>
            <a:endParaRPr lang="zh-CN" altLang="en-US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8437" name="矩形 5"/>
          <p:cNvSpPr/>
          <p:nvPr/>
        </p:nvSpPr>
        <p:spPr>
          <a:xfrm>
            <a:off x="4867275" y="3612833"/>
            <a:ext cx="3532188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let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val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 = 21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fun f(y) = x+y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x + (f x)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end</a:t>
            </a:r>
            <a:endParaRPr lang="zh-CN" altLang="en-US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18438" name="矩形 6"/>
          <p:cNvSpPr/>
          <p:nvPr/>
        </p:nvSpPr>
        <p:spPr>
          <a:xfrm>
            <a:off x="8399463" y="4536758"/>
            <a:ext cx="17589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has type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</a:t>
            </a:r>
            <a:endParaRPr lang="zh-CN" altLang="en-US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6" grpId="0"/>
      <p:bldP spid="18437" grpId="0"/>
      <p:bldP spid="184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类型规则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(Typing rules)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776288" y="1542098"/>
            <a:ext cx="3244850" cy="2600325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ea typeface="黑体" pitchFamily="2" charset="-122"/>
              </a:rPr>
              <a:t>10. </a:t>
            </a:r>
            <a:r>
              <a:rPr lang="zh-CN" altLang="en-US">
                <a:ea typeface="黑体" pitchFamily="2" charset="-122"/>
              </a:rPr>
              <a:t>模式 </a:t>
            </a:r>
            <a:r>
              <a:rPr lang="en-US" altLang="zh-CN">
                <a:ea typeface="黑体" pitchFamily="2" charset="-122"/>
              </a:rPr>
              <a:t>(Patterns)</a:t>
            </a: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_</a:t>
            </a:r>
            <a:r>
              <a:rPr lang="en-US" altLang="zh-CN" sz="2800">
                <a:ea typeface="宋体" pitchFamily="2" charset="-122"/>
              </a:rPr>
              <a:t> fits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>
                <a:ea typeface="宋体" pitchFamily="2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42</a:t>
            </a:r>
            <a:r>
              <a:rPr lang="en-US" altLang="zh-CN" sz="2800">
                <a:ea typeface="宋体" pitchFamily="2" charset="-122"/>
              </a:rPr>
              <a:t> fits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x </a:t>
            </a:r>
            <a:r>
              <a:rPr lang="en-US" altLang="zh-CN" sz="2800">
                <a:ea typeface="宋体" pitchFamily="2" charset="-122"/>
              </a:rPr>
              <a:t>fits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>
                <a:ea typeface="宋体" pitchFamily="2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(p1, p2) </a:t>
            </a:r>
            <a:r>
              <a:rPr lang="en-US" altLang="zh-CN" sz="2800">
                <a:ea typeface="宋体" pitchFamily="2" charset="-122"/>
              </a:rPr>
              <a:t>fits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endParaRPr lang="fr-FR" altLang="zh-CN" sz="2800">
              <a:solidFill>
                <a:srgbClr val="0033CC"/>
              </a:solidFill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p1::p2 </a:t>
            </a:r>
            <a:r>
              <a:rPr lang="en-US" altLang="zh-CN" sz="2800">
                <a:ea typeface="宋体" pitchFamily="2" charset="-122"/>
              </a:rPr>
              <a:t>fits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3789363" y="2256473"/>
            <a:ext cx="7651750" cy="2600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>
                <a:ea typeface="宋体" pitchFamily="2" charset="-122"/>
              </a:rPr>
              <a:t>always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>
                <a:ea typeface="宋体" pitchFamily="2" charset="-122"/>
              </a:rPr>
              <a:t>iff t is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int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>
                <a:ea typeface="宋体" pitchFamily="2" charset="-122"/>
              </a:rPr>
              <a:t>always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>
                <a:ea typeface="宋体" pitchFamily="2" charset="-122"/>
              </a:rPr>
              <a:t>iff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2800">
                <a:ea typeface="宋体" pitchFamily="2" charset="-122"/>
              </a:rPr>
              <a:t> i</a:t>
            </a:r>
            <a:r>
              <a:rPr lang="fr-FR" altLang="zh-CN" sz="2800">
                <a:ea typeface="宋体" pitchFamily="2" charset="-122"/>
              </a:rPr>
              <a:t>s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t1*t2</a:t>
            </a:r>
            <a:r>
              <a:rPr lang="fr-FR" altLang="zh-CN" sz="2800">
                <a:ea typeface="宋体" pitchFamily="2" charset="-122"/>
              </a:rPr>
              <a:t>,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p1</a:t>
            </a:r>
            <a:r>
              <a:rPr lang="fr-FR" altLang="zh-CN" sz="2800">
                <a:ea typeface="宋体" pitchFamily="2" charset="-122"/>
              </a:rPr>
              <a:t> fits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t1</a:t>
            </a:r>
            <a:r>
              <a:rPr lang="fr-FR" altLang="zh-CN" sz="2800">
                <a:ea typeface="宋体" pitchFamily="2" charset="-122"/>
              </a:rPr>
              <a:t>,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p2</a:t>
            </a:r>
            <a:r>
              <a:rPr lang="fr-FR" altLang="zh-CN" sz="2800">
                <a:ea typeface="宋体" pitchFamily="2" charset="-122"/>
              </a:rPr>
              <a:t> fits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t2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>
                <a:ea typeface="宋体" pitchFamily="2" charset="-122"/>
              </a:rPr>
              <a:t>iff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t </a:t>
            </a:r>
            <a:r>
              <a:rPr lang="fr-FR" altLang="zh-CN" sz="2800">
                <a:ea typeface="宋体" pitchFamily="2" charset="-122"/>
              </a:rPr>
              <a:t>is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t1 list</a:t>
            </a:r>
            <a:r>
              <a:rPr lang="fr-FR" altLang="zh-CN" sz="2800">
                <a:ea typeface="宋体" pitchFamily="2" charset="-122"/>
              </a:rPr>
              <a:t>,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p1</a:t>
            </a:r>
            <a:r>
              <a:rPr lang="fr-FR" altLang="zh-CN" sz="2800">
                <a:ea typeface="宋体" pitchFamily="2" charset="-122"/>
              </a:rPr>
              <a:t> fits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t1</a:t>
            </a:r>
            <a:r>
              <a:rPr lang="fr-FR" altLang="zh-CN" sz="2800">
                <a:ea typeface="宋体" pitchFamily="2" charset="-122"/>
              </a:rPr>
              <a:t>,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p2</a:t>
            </a:r>
            <a:r>
              <a:rPr lang="fr-FR" altLang="zh-CN" sz="2800">
                <a:ea typeface="宋体" pitchFamily="2" charset="-122"/>
              </a:rPr>
              <a:t> fits </a:t>
            </a:r>
            <a:r>
              <a:rPr lang="fr-FR" altLang="zh-CN" sz="2800">
                <a:solidFill>
                  <a:srgbClr val="0033CC"/>
                </a:solidFill>
                <a:ea typeface="宋体" pitchFamily="2" charset="-122"/>
              </a:rPr>
              <a:t>t1 list</a:t>
            </a:r>
            <a:endParaRPr lang="en-US" altLang="zh-CN" sz="2800">
              <a:solidFill>
                <a:srgbClr val="0033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规则的应用：模式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4900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When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p</a:t>
            </a:r>
            <a:r>
              <a:rPr lang="en-US" altLang="zh-CN">
                <a:ea typeface="宋体" pitchFamily="2" charset="-122"/>
              </a:rPr>
              <a:t> fits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,</a:t>
            </a: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what </a:t>
            </a:r>
            <a:r>
              <a:rPr lang="en-US" altLang="zh-CN" i="1">
                <a:ea typeface="宋体" pitchFamily="2" charset="-122"/>
              </a:rPr>
              <a:t>type bindings </a:t>
            </a:r>
            <a:r>
              <a:rPr lang="en-US" altLang="zh-CN">
                <a:ea typeface="宋体" pitchFamily="2" charset="-122"/>
              </a:rPr>
              <a:t>does it produce </a:t>
            </a:r>
            <a:r>
              <a:rPr lang="en-US" altLang="zh-CN" b="1">
                <a:ea typeface="宋体" pitchFamily="2" charset="-122"/>
              </a:rPr>
              <a:t>?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7413" y="3057525"/>
            <a:ext cx="6240462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Fitting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_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 to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Fitting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 to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Fitting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(p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, p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)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to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t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* t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Fitting p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::p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to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t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list</a:t>
            </a:r>
            <a:endParaRPr lang="zh-CN" altLang="en-US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08550" y="3049588"/>
            <a:ext cx="7107238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produces no bindings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produces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x:t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produces the bindings </a:t>
            </a:r>
            <a:br>
              <a:rPr lang="en-US" altLang="zh-CN" sz="2400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from fitting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p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 to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t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and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p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to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t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produces the bindings</a:t>
            </a:r>
            <a:br>
              <a:rPr lang="en-US" altLang="zh-CN" sz="2400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from fitting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p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to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t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and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p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to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t</a:t>
            </a:r>
            <a:r>
              <a:rPr lang="en-US" altLang="zh-CN" sz="2400" baseline="-250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list</a:t>
            </a:r>
            <a:endParaRPr lang="zh-CN" altLang="en-US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规则的应用：函数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0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de-DE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=&gt; e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... | p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=&gt; e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has type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 for each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,fitting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succeeds,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with type bindings for which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3113" y="4462463"/>
            <a:ext cx="60960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fn </a:t>
            </a:r>
            <a:r>
              <a:rPr lang="pt-BR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0 =&gt; 0 | n =&gt; n - 1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 -&gt; int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规则的应用：递归函数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9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p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e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... | f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declares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: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 for each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matching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succeeds,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with type bindings for which,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assuming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: t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type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2875" y="4899025"/>
            <a:ext cx="885348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pt-BR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 0 = 0 | f n = f (n - 1)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12875" y="5641975"/>
            <a:ext cx="101425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pt-BR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 n = </a:t>
            </a:r>
            <a:r>
              <a:rPr lang="pt-BR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if </a:t>
            </a:r>
            <a:r>
              <a:rPr lang="pt-BR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n=0 </a:t>
            </a:r>
            <a:r>
              <a:rPr lang="pt-BR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then </a:t>
            </a:r>
            <a:r>
              <a:rPr lang="pt-BR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1 </a:t>
            </a:r>
            <a:r>
              <a:rPr lang="pt-BR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else </a:t>
            </a:r>
            <a:r>
              <a:rPr lang="pt-BR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n + f (n - 1)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多态类型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(Polymorphic types)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1092200"/>
          </a:xfrm>
          <a:ln/>
        </p:spPr>
        <p:txBody>
          <a:bodyPr vert="horz" wrap="square" lIns="91440" tIns="45720" rIns="91440" bIns="45720" anchor="t"/>
          <a:lstStyle/>
          <a:p>
            <a:r>
              <a:rPr lang="zh-CN" altLang="en-US">
                <a:ea typeface="黑体" pitchFamily="2" charset="-122"/>
              </a:rPr>
              <a:t>多态：多种形态。</a:t>
            </a:r>
            <a:endParaRPr lang="en-US" altLang="zh-CN"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黑体" pitchFamily="2" charset="-122"/>
              </a:rPr>
              <a:t>    </a:t>
            </a:r>
            <a:r>
              <a:rPr lang="zh-CN" altLang="en-US">
                <a:ea typeface="黑体" pitchFamily="2" charset="-122"/>
              </a:rPr>
              <a:t>类型推导后剩下一些无约束的类型，则声明就是多态的。</a:t>
            </a:r>
          </a:p>
        </p:txBody>
      </p:sp>
      <p:sp>
        <p:nvSpPr>
          <p:cNvPr id="4" name="矩形 3"/>
          <p:cNvSpPr/>
          <p:nvPr/>
        </p:nvSpPr>
        <p:spPr>
          <a:xfrm>
            <a:off x="615950" y="2870200"/>
            <a:ext cx="6442075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ML has </a:t>
            </a: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type variables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’a, ’b, ’c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A type with type variables is </a:t>
            </a: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polymorphic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’a list -&gt; ’a list</a:t>
            </a:r>
            <a:endParaRPr lang="en-US" altLang="zh-CN" sz="2400" b="1" i="1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A polymorphic type has </a:t>
            </a: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instances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 list -&gt; int list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	real list -&gt; real list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	(int * real) list -&gt; (int * real) list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.		.. instances of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’a list -&gt; ’a list</a:t>
            </a:r>
            <a:endParaRPr lang="zh-CN" altLang="en-US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755" y="4751705"/>
            <a:ext cx="441579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ea typeface="黑体" pitchFamily="2" charset="-122"/>
              </a:rPr>
              <a:t>多态类型是一个类型模式，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ea typeface="黑体" pitchFamily="2" charset="-122"/>
              </a:rPr>
              <a:t>用某个类型替换类型变量就形成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ea typeface="黑体" pitchFamily="2" charset="-122"/>
              </a:rPr>
              <a:t>一个类型模式的实例</a:t>
            </a:r>
            <a:r>
              <a:rPr lang="en-US" altLang="zh-CN" sz="2000">
                <a:ea typeface="黑体" pitchFamily="2" charset="-122"/>
              </a:rPr>
              <a:t>(instance)</a:t>
            </a:r>
            <a:endParaRPr lang="zh-CN" altLang="en-US" sz="200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多态的应用：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split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75475" cy="2122488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split [ ] = ([ ], [ ])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| split [x] = ([x], [ ])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| split (x::y::L) =</a:t>
            </a:r>
          </a:p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       let val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(A,B) = split L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in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(x::A, y::B)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end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1363" y="4291013"/>
            <a:ext cx="60960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declares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split : int list -&gt; int list * int list</a:t>
            </a:r>
            <a:endParaRPr lang="zh-CN" altLang="en-US" sz="28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1363" y="5537200"/>
            <a:ext cx="60960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declares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  split : ’a list -&gt; ’a list * ’a list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7238" y="4364038"/>
            <a:ext cx="4530725" cy="1930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多态的好处：</a:t>
            </a:r>
            <a:endParaRPr lang="en-US" altLang="zh-CN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 typeface="Calibri Light" pitchFamily="34" charset="0"/>
              <a:buAutoNum type="arabicPeriod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避免写较多多余的代码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 typeface="Calibri Light" pitchFamily="34" charset="0"/>
              <a:buAutoNum type="arabicPeriod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便于维护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树</a:t>
            </a: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838200" y="1519238"/>
            <a:ext cx="10515600" cy="4351337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00000"/>
              </a:lnSpc>
              <a:buNone/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	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数据类型变化：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list -&gt; tree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新的数据类型：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</a:p>
          <a:p>
            <a:pPr lvl="1">
              <a:lnSpc>
                <a:spcPct val="10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 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datatype tree = Empty | Node of tree * int * tree;</a:t>
            </a:r>
          </a:p>
          <a:p>
            <a:pPr lvl="1">
              <a:lnSpc>
                <a:spcPct val="10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基本函数操作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用</a:t>
            </a: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类型设计排序算法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Arial" panose="020B0604020202090204" pitchFamily="34" charset="0"/>
                <a:ea typeface="黑体" pitchFamily="2" charset="-122"/>
              </a:rPr>
              <a:t>tree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类型排序算法的并行性能分析</a:t>
            </a:r>
            <a:endParaRPr lang="en-US" altLang="zh-CN">
              <a:latin typeface="Arial" panose="020B0604020202090204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89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多态类型的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推导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(typability)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73738" cy="2101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type for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is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provable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scope of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declares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x:t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is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provable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矩形 3"/>
          <p:cNvSpPr/>
          <p:nvPr/>
        </p:nvSpPr>
        <p:spPr>
          <a:xfrm>
            <a:off x="720725" y="4348163"/>
            <a:ext cx="9191625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list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的反转函数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：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rev</a:t>
            </a:r>
            <a:r>
              <a:rPr lang="zh-CN" altLang="en-US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：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’a list -&gt; ’a list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 list -&gt; int list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	is a type for 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rev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real list -&gt; real list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is a type for 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rev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string list -&gt; string list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is a type for 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rev</a:t>
            </a:r>
          </a:p>
        </p:txBody>
      </p:sp>
      <p:sp>
        <p:nvSpPr>
          <p:cNvPr id="5125" name="矩形 4"/>
          <p:cNvSpPr/>
          <p:nvPr/>
        </p:nvSpPr>
        <p:spPr>
          <a:xfrm>
            <a:off x="7127875" y="2427288"/>
            <a:ext cx="4427538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If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and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t’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is an instance of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then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also 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t’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124" grpId="0"/>
      <p:bldP spid="51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>
                <a:latin typeface="Calibri" pitchFamily="34" charset="0"/>
                <a:ea typeface="黑体" pitchFamily="2" charset="-122"/>
              </a:rPr>
              <a:t>Options</a:t>
            </a:r>
            <a:r>
              <a:rPr lang="zh-CN" altLang="en-US">
                <a:ea typeface="黑体" pitchFamily="2" charset="-122"/>
              </a:rPr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b="1">
                <a:ea typeface="黑体" pitchFamily="2" charset="-122"/>
              </a:rPr>
              <a:t>datatype </a:t>
            </a:r>
            <a:r>
              <a:rPr lang="en-US" altLang="zh-CN">
                <a:ea typeface="黑体" pitchFamily="2" charset="-122"/>
              </a:rPr>
              <a:t>’a option = NONE | SOME of ’a</a:t>
            </a:r>
          </a:p>
          <a:p>
            <a:pPr marL="0" indent="0">
              <a:buNone/>
            </a:pP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option</a:t>
            </a:r>
            <a:r>
              <a:rPr lang="zh-CN" altLang="en-US">
                <a:ea typeface="黑体" pitchFamily="2" charset="-122"/>
              </a:rPr>
              <a:t>：将空值和一般值包装成同一种类型。</a:t>
            </a:r>
            <a:endParaRPr lang="en-US" altLang="zh-CN">
              <a:ea typeface="黑体" pitchFamily="2" charset="-122"/>
            </a:endParaRPr>
          </a:p>
          <a:p>
            <a:pPr lvl="1"/>
            <a:r>
              <a:rPr lang="en-US" altLang="zh-CN" sz="2800">
                <a:ea typeface="黑体" pitchFamily="2" charset="-122"/>
              </a:rPr>
              <a:t>NONE</a:t>
            </a:r>
            <a:r>
              <a:rPr lang="zh-CN" altLang="en-US" sz="2800">
                <a:ea typeface="黑体" pitchFamily="2" charset="-122"/>
              </a:rPr>
              <a:t>：空值</a:t>
            </a:r>
            <a:r>
              <a:rPr lang="en-US" altLang="zh-CN" sz="2800">
                <a:ea typeface="黑体" pitchFamily="2" charset="-122"/>
              </a:rPr>
              <a:t>option</a:t>
            </a:r>
          </a:p>
          <a:p>
            <a:pPr lvl="1"/>
            <a:r>
              <a:rPr lang="en-US" altLang="zh-CN" sz="2800">
                <a:ea typeface="黑体" pitchFamily="2" charset="-122"/>
              </a:rPr>
              <a:t>SOME e</a:t>
            </a:r>
            <a:r>
              <a:rPr lang="zh-CN" altLang="en-US" sz="2800">
                <a:ea typeface="黑体" pitchFamily="2" charset="-122"/>
              </a:rPr>
              <a:t>：把表达式</a:t>
            </a:r>
            <a:r>
              <a:rPr lang="en-US" altLang="zh-CN" sz="2800">
                <a:ea typeface="黑体" pitchFamily="2" charset="-122"/>
              </a:rPr>
              <a:t>e</a:t>
            </a:r>
            <a:r>
              <a:rPr lang="zh-CN" altLang="en-US" sz="2800">
                <a:ea typeface="黑体" pitchFamily="2" charset="-122"/>
              </a:rPr>
              <a:t>的值包装成对应的</a:t>
            </a:r>
            <a:r>
              <a:rPr lang="en-US" altLang="zh-CN" sz="2800">
                <a:ea typeface="黑体" pitchFamily="2" charset="-122"/>
              </a:rPr>
              <a:t>option</a:t>
            </a:r>
            <a:r>
              <a:rPr lang="zh-CN" altLang="en-US" sz="2800">
                <a:ea typeface="黑体" pitchFamily="2" charset="-122"/>
              </a:rPr>
              <a:t>类型数据</a:t>
            </a:r>
            <a:endParaRPr lang="en-US" altLang="zh-CN" sz="2800">
              <a:ea typeface="黑体" pitchFamily="2" charset="-122"/>
            </a:endParaRPr>
          </a:p>
          <a:p>
            <a:pPr lvl="1"/>
            <a:r>
              <a:rPr lang="en-US" altLang="zh-CN" sz="2800">
                <a:ea typeface="黑体" pitchFamily="2" charset="-122"/>
              </a:rPr>
              <a:t>isSome t</a:t>
            </a:r>
            <a:r>
              <a:rPr lang="zh-CN" altLang="en-US" sz="2800">
                <a:ea typeface="黑体" pitchFamily="2" charset="-122"/>
              </a:rPr>
              <a:t>：查看</a:t>
            </a:r>
            <a:r>
              <a:rPr lang="en-US" altLang="zh-CN" sz="2800">
                <a:ea typeface="黑体" pitchFamily="2" charset="-122"/>
              </a:rPr>
              <a:t>t</a:t>
            </a:r>
            <a:r>
              <a:rPr lang="zh-CN" altLang="en-US" sz="2800">
                <a:ea typeface="黑体" pitchFamily="2" charset="-122"/>
              </a:rPr>
              <a:t>是否为</a:t>
            </a:r>
            <a:r>
              <a:rPr lang="en-US" altLang="zh-CN" sz="2800">
                <a:ea typeface="黑体" pitchFamily="2" charset="-122"/>
              </a:rPr>
              <a:t>SOME</a:t>
            </a:r>
            <a:r>
              <a:rPr lang="zh-CN" altLang="en-US" sz="2800">
                <a:ea typeface="黑体" pitchFamily="2" charset="-122"/>
              </a:rPr>
              <a:t>，如果</a:t>
            </a:r>
            <a:r>
              <a:rPr lang="en-US" altLang="zh-CN" sz="2800">
                <a:ea typeface="黑体" pitchFamily="2" charset="-122"/>
              </a:rPr>
              <a:t>t</a:t>
            </a:r>
            <a:r>
              <a:rPr lang="zh-CN" altLang="en-US" sz="2800">
                <a:ea typeface="黑体" pitchFamily="2" charset="-122"/>
              </a:rPr>
              <a:t>为</a:t>
            </a:r>
            <a:r>
              <a:rPr lang="en-US" altLang="zh-CN" sz="2800">
                <a:ea typeface="黑体" pitchFamily="2" charset="-122"/>
              </a:rPr>
              <a:t>NONE</a:t>
            </a:r>
            <a:r>
              <a:rPr lang="zh-CN" altLang="en-US" sz="2800">
                <a:ea typeface="黑体" pitchFamily="2" charset="-122"/>
              </a:rPr>
              <a:t>，则返回</a:t>
            </a:r>
            <a:r>
              <a:rPr lang="en-US" altLang="zh-CN" sz="2800">
                <a:ea typeface="黑体" pitchFamily="2" charset="-122"/>
              </a:rPr>
              <a:t>false</a:t>
            </a:r>
            <a:br>
              <a:rPr lang="en-US" altLang="zh-CN" sz="2800">
                <a:ea typeface="黑体" pitchFamily="2" charset="-122"/>
              </a:rPr>
            </a:br>
            <a:r>
              <a:rPr lang="en-US" altLang="zh-CN" sz="2800">
                <a:ea typeface="黑体" pitchFamily="2" charset="-122"/>
              </a:rPr>
              <a:t>					          </a:t>
            </a:r>
            <a:r>
              <a:rPr lang="zh-CN" altLang="en-US" sz="2800">
                <a:ea typeface="黑体" pitchFamily="2" charset="-122"/>
              </a:rPr>
              <a:t>如果</a:t>
            </a:r>
            <a:r>
              <a:rPr lang="en-US" altLang="zh-CN" sz="2800">
                <a:ea typeface="黑体" pitchFamily="2" charset="-122"/>
              </a:rPr>
              <a:t>t</a:t>
            </a:r>
            <a:r>
              <a:rPr lang="zh-CN" altLang="en-US" sz="2800">
                <a:ea typeface="黑体" pitchFamily="2" charset="-122"/>
              </a:rPr>
              <a:t>为</a:t>
            </a:r>
            <a:r>
              <a:rPr lang="en-US" altLang="zh-CN" sz="2800">
                <a:ea typeface="黑体" pitchFamily="2" charset="-122"/>
              </a:rPr>
              <a:t>SOME</a:t>
            </a:r>
            <a:r>
              <a:rPr lang="zh-CN" altLang="en-US" sz="2800">
                <a:ea typeface="黑体" pitchFamily="2" charset="-122"/>
              </a:rPr>
              <a:t>，则返回</a:t>
            </a:r>
            <a:r>
              <a:rPr lang="en-US" altLang="zh-CN" sz="2800">
                <a:ea typeface="黑体" pitchFamily="2" charset="-122"/>
              </a:rPr>
              <a:t>true</a:t>
            </a:r>
          </a:p>
          <a:p>
            <a:pPr lvl="1"/>
            <a:r>
              <a:rPr lang="en-US" altLang="zh-CN" sz="2800">
                <a:ea typeface="黑体" pitchFamily="2" charset="-122"/>
              </a:rPr>
              <a:t>valOf t</a:t>
            </a:r>
            <a:r>
              <a:rPr lang="zh-CN" altLang="en-US" sz="2800">
                <a:ea typeface="黑体" pitchFamily="2" charset="-122"/>
              </a:rPr>
              <a:t>：得到</a:t>
            </a:r>
            <a:r>
              <a:rPr lang="en-US" altLang="zh-CN" sz="2800">
                <a:ea typeface="黑体" pitchFamily="2" charset="-122"/>
              </a:rPr>
              <a:t>SOME</a:t>
            </a:r>
            <a:r>
              <a:rPr lang="zh-CN" altLang="en-US" sz="2800">
                <a:ea typeface="黑体" pitchFamily="2" charset="-122"/>
              </a:rPr>
              <a:t>包装的值。如</a:t>
            </a:r>
            <a:r>
              <a:rPr lang="en-US" altLang="zh-CN" sz="2800">
                <a:ea typeface="黑体" pitchFamily="2" charset="-122"/>
              </a:rPr>
              <a:t>valOf (SOME 5)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>
                <a:latin typeface="Calibri" pitchFamily="34" charset="0"/>
                <a:ea typeface="黑体" pitchFamily="2" charset="-122"/>
              </a:rPr>
              <a:t>Options</a:t>
            </a:r>
            <a:r>
              <a:rPr lang="zh-CN" altLang="en-US">
                <a:ea typeface="黑体" pitchFamily="2" charset="-122"/>
              </a:rPr>
              <a:t>类型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57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’a option = NONE | SOME of ’a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(f, [ ]) = NONE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| try (f, x::L)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 x)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		NONE =&gt; try (f, L)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 |    y      =&gt; y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6" name="矩形 4"/>
          <p:cNvSpPr/>
          <p:nvPr/>
        </p:nvSpPr>
        <p:spPr>
          <a:xfrm>
            <a:off x="1154113" y="5738813"/>
            <a:ext cx="54530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try : (’a -&gt; ’b option) * ’a list -&gt; ’b option</a:t>
            </a:r>
            <a:endParaRPr lang="zh-CN" altLang="en-US" sz="240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7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相等性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(equality)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zh-CN" altLang="en-US">
                <a:ea typeface="黑体" pitchFamily="2" charset="-122"/>
              </a:rPr>
              <a:t>等式类型：该类型的值能够进行相等性测试</a:t>
            </a:r>
            <a:endParaRPr lang="en-US" altLang="zh-CN"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黑体" pitchFamily="2" charset="-122"/>
              </a:rPr>
              <a:t>	</a:t>
            </a:r>
            <a:r>
              <a:rPr lang="zh-CN" altLang="en-US">
                <a:ea typeface="黑体" pitchFamily="2" charset="-122"/>
              </a:rPr>
              <a:t>用“</a:t>
            </a:r>
            <a:r>
              <a:rPr lang="en-US" altLang="zh-CN">
                <a:ea typeface="黑体" pitchFamily="2" charset="-122"/>
              </a:rPr>
              <a:t>=</a:t>
            </a:r>
            <a:r>
              <a:rPr lang="zh-CN" altLang="en-US">
                <a:ea typeface="黑体" pitchFamily="2" charset="-122"/>
              </a:rPr>
              <a:t>”进行相等性判断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ea typeface="黑体" pitchFamily="2" charset="-122"/>
              </a:rPr>
              <a:t>int</a:t>
            </a:r>
            <a:r>
              <a:rPr lang="zh-CN" altLang="en-US">
                <a:ea typeface="黑体" pitchFamily="2" charset="-122"/>
              </a:rPr>
              <a:t>类型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ea typeface="黑体" pitchFamily="2" charset="-122"/>
              </a:rPr>
              <a:t>用等式类型构建的元组或表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ea typeface="黑体" pitchFamily="2" charset="-122"/>
              </a:rPr>
              <a:t>real</a:t>
            </a:r>
            <a:r>
              <a:rPr lang="zh-CN" altLang="en-US">
                <a:ea typeface="黑体" pitchFamily="2" charset="-122"/>
              </a:rPr>
              <a:t>和函数类型不是等式类型</a:t>
            </a:r>
            <a:endParaRPr lang="en-US" altLang="zh-CN">
              <a:ea typeface="黑体" pitchFamily="2" charset="-122"/>
            </a:endParaRPr>
          </a:p>
          <a:p>
            <a:pPr lvl="1"/>
            <a:endParaRPr lang="en-US" altLang="zh-CN">
              <a:ea typeface="黑体" pitchFamily="2" charset="-122"/>
            </a:endParaRPr>
          </a:p>
          <a:p>
            <a:r>
              <a:rPr lang="zh-CN" altLang="en-US">
                <a:ea typeface="黑体" pitchFamily="2" charset="-122"/>
              </a:rPr>
              <a:t>等式类型表示为</a:t>
            </a:r>
            <a:r>
              <a:rPr lang="en-US" altLang="zh-CN">
                <a:ea typeface="黑体" pitchFamily="2" charset="-122"/>
              </a:rPr>
              <a:t>’’a, ’’b, ’’c</a:t>
            </a:r>
          </a:p>
          <a:p>
            <a:r>
              <a:rPr lang="zh-CN" altLang="en-US">
                <a:ea typeface="黑体" pitchFamily="2" charset="-122"/>
              </a:rPr>
              <a:t>使用时必须实例化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等式类型举例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mem (x, [ ]) =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false</a:t>
            </a:r>
          </a:p>
          <a:p>
            <a:pPr marL="0" indent="0">
              <a:buNone/>
            </a:pPr>
            <a:r>
              <a:rPr lang="es-ES" altLang="zh-CN">
                <a:solidFill>
                  <a:srgbClr val="0033CC"/>
                </a:solidFill>
                <a:ea typeface="宋体" pitchFamily="2" charset="-122"/>
              </a:rPr>
              <a:t>    | mem (x, y::L) = (x=y) </a:t>
            </a:r>
            <a:r>
              <a:rPr lang="es-ES" altLang="zh-CN" b="1">
                <a:solidFill>
                  <a:srgbClr val="0033CC"/>
                </a:solidFill>
                <a:ea typeface="宋体" pitchFamily="2" charset="-122"/>
              </a:rPr>
              <a:t>orelse </a:t>
            </a:r>
            <a:r>
              <a:rPr lang="es-ES" altLang="zh-CN">
                <a:solidFill>
                  <a:srgbClr val="0033CC"/>
                </a:solidFill>
                <a:ea typeface="宋体" pitchFamily="2" charset="-122"/>
              </a:rPr>
              <a:t>mem (x, L)</a:t>
            </a:r>
          </a:p>
          <a:p>
            <a:pPr marL="0" indent="0">
              <a:buNone/>
            </a:pPr>
            <a:endParaRPr lang="es-E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pt-BR" altLang="zh-CN">
                <a:ea typeface="宋体" pitchFamily="2" charset="-122"/>
              </a:rPr>
              <a:t>Declares 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mem : ’’a * ’’a list -&gt; bool</a:t>
            </a:r>
          </a:p>
          <a:p>
            <a:pPr marL="0" indent="0">
              <a:buNone/>
            </a:pPr>
            <a:endParaRPr lang="pt-BR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实例化：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int * int list -&gt; bool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     (int list) * (int list) list -&gt; bool</a:t>
            </a: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real * real list -&gt; bool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1750" y="5165725"/>
            <a:ext cx="5207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0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X</a:t>
            </a:r>
            <a:endParaRPr lang="zh-CN" altLang="en-US" sz="600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2"/>
          </a:xfrm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多态 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vs.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 高阶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950913" y="2066925"/>
            <a:ext cx="10220325" cy="1992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>
              <a:lnSpc>
                <a:spcPct val="150000"/>
              </a:lnSpc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多态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Polymorphism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类型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：简化多类型的相同操作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50000"/>
              </a:lnSpc>
            </a:pPr>
            <a:endParaRPr lang="en-US" altLang="zh-CN" sz="8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00000"/>
              </a:lnSpc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高阶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higher-order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函数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：简化多参数的函数操作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00000"/>
              </a:lnSpc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	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	     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简化同类型批量数据的不同函数操作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770563" y="4725988"/>
            <a:ext cx="2184400" cy="942975"/>
          </a:xfrm>
          <a:prstGeom prst="wedgeRoundRectCallout">
            <a:avLst>
              <a:gd name="adj1" fmla="val -8815"/>
              <a:gd name="adj2" fmla="val -98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pair, list, tree……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8896350" y="4725988"/>
            <a:ext cx="2184400" cy="942975"/>
          </a:xfrm>
          <a:prstGeom prst="wedgeRoundRectCallout">
            <a:avLst>
              <a:gd name="adj1" fmla="val -8815"/>
              <a:gd name="adj2" fmla="val -98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map, combining…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2"/>
          </a:xfrm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新的需求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/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问题</a:t>
            </a:r>
          </a:p>
        </p:txBody>
      </p:sp>
      <p:pic>
        <p:nvPicPr>
          <p:cNvPr id="1331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3754438"/>
            <a:ext cx="2257425" cy="2257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1150" y="4735513"/>
            <a:ext cx="7294563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线性函数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(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一次函数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：在某一个变化过程中，设有两个变量</a:t>
            </a:r>
            <a:r>
              <a:rPr lang="en-US" altLang="zh-CN">
                <a:ea typeface="黑体" pitchFamily="2" charset="-122"/>
              </a:rPr>
              <a:t>x</a:t>
            </a:r>
            <a:r>
              <a:rPr lang="zh-CN" altLang="en-US">
                <a:ea typeface="黑体" pitchFamily="2" charset="-122"/>
              </a:rPr>
              <a:t>和</a:t>
            </a:r>
            <a:r>
              <a:rPr lang="en-US" altLang="zh-CN">
                <a:ea typeface="黑体" pitchFamily="2" charset="-122"/>
              </a:rPr>
              <a:t>y</a:t>
            </a:r>
            <a:r>
              <a:rPr lang="zh-CN" altLang="en-US">
                <a:ea typeface="黑体" pitchFamily="2" charset="-122"/>
              </a:rPr>
              <a:t>，如果可以写成</a:t>
            </a:r>
            <a:r>
              <a:rPr lang="en-US" altLang="zh-CN">
                <a:ea typeface="黑体" pitchFamily="2" charset="-122"/>
              </a:rPr>
              <a:t>y=</a:t>
            </a:r>
            <a:r>
              <a:rPr lang="el-GR" altLang="zh-CN">
                <a:latin typeface="Arial" panose="020B0604020202090204" pitchFamily="34" charset="0"/>
                <a:ea typeface="宋体" pitchFamily="2" charset="-122"/>
              </a:rPr>
              <a:t>α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*</a:t>
            </a:r>
            <a:r>
              <a:rPr lang="en-US" altLang="zh-CN">
                <a:ea typeface="黑体" pitchFamily="2" charset="-122"/>
              </a:rPr>
              <a:t>x+</a:t>
            </a:r>
            <a:r>
              <a:rPr lang="el-GR" altLang="zh-CN">
                <a:latin typeface="Arial" panose="020B0604020202090204" pitchFamily="34" charset="0"/>
                <a:ea typeface="宋体" pitchFamily="2" charset="-122"/>
              </a:rPr>
              <a:t>β 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el-GR" altLang="zh-CN">
                <a:latin typeface="Arial" panose="020B0604020202090204" pitchFamily="34" charset="0"/>
                <a:ea typeface="宋体" pitchFamily="2" charset="-122"/>
              </a:rPr>
              <a:t>α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</a:t>
            </a:r>
            <a:r>
              <a:rPr lang="el-GR" altLang="zh-CN">
                <a:latin typeface="Arial" panose="020B0604020202090204" pitchFamily="34" charset="0"/>
                <a:ea typeface="宋体" pitchFamily="2" charset="-122"/>
              </a:rPr>
              <a:t>β</a:t>
            </a:r>
            <a:r>
              <a:rPr lang="zh-CN" altLang="en-US">
                <a:ea typeface="黑体" pitchFamily="2" charset="-122"/>
              </a:rPr>
              <a:t>为实数</a:t>
            </a:r>
            <a:r>
              <a:rPr lang="en-US" altLang="zh-CN"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，就说</a:t>
            </a:r>
            <a:r>
              <a:rPr lang="en-US" altLang="zh-CN">
                <a:ea typeface="黑体" pitchFamily="2" charset="-122"/>
              </a:rPr>
              <a:t>y</a:t>
            </a:r>
            <a:r>
              <a:rPr lang="zh-CN" altLang="en-US">
                <a:ea typeface="黑体" pitchFamily="2" charset="-122"/>
              </a:rPr>
              <a:t>是</a:t>
            </a:r>
            <a:r>
              <a:rPr lang="en-US" altLang="zh-CN">
                <a:ea typeface="黑体" pitchFamily="2" charset="-122"/>
              </a:rPr>
              <a:t>x</a:t>
            </a:r>
            <a:r>
              <a:rPr lang="zh-CN" altLang="en-US">
                <a:ea typeface="黑体" pitchFamily="2" charset="-122"/>
              </a:rPr>
              <a:t>的一次函数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11150" y="1816100"/>
            <a:ext cx="7670800" cy="138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数据标准化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(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归一化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：原始数据经过数据标准化处理，使各指标处于同一数量级，以便消除指标之间的量纲影响，进行综合对比评价。</a:t>
            </a:r>
            <a:endParaRPr lang="en-US" altLang="zh-CN">
              <a:solidFill>
                <a:srgbClr val="C00000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200" y="3675063"/>
            <a:ext cx="7294563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对实数</a:t>
            </a:r>
            <a:r>
              <a:rPr lang="en-US" altLang="zh-CN">
                <a:ea typeface="黑体" pitchFamily="2" charset="-122"/>
              </a:rPr>
              <a:t>a,b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(a&lt;b)</a:t>
            </a:r>
            <a:r>
              <a:rPr lang="zh-CN" altLang="en-US">
                <a:ea typeface="黑体" pitchFamily="2" charset="-122"/>
              </a:rPr>
              <a:t>，存在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线性函数</a:t>
            </a:r>
            <a:r>
              <a:rPr lang="en-US" altLang="zh-CN">
                <a:ea typeface="黑体" pitchFamily="2" charset="-122"/>
              </a:rPr>
              <a:t>f : real -&gt; real</a:t>
            </a:r>
            <a:r>
              <a:rPr lang="zh-CN" altLang="en-US">
                <a:ea typeface="黑体" pitchFamily="2" charset="-122"/>
              </a:rPr>
              <a:t>，使</a:t>
            </a:r>
            <a:r>
              <a:rPr lang="en-US" altLang="zh-CN">
                <a:ea typeface="黑体" pitchFamily="2" charset="-122"/>
              </a:rPr>
              <a:t>f(a) = ~1.0</a:t>
            </a:r>
            <a:r>
              <a:rPr lang="zh-CN" altLang="en-US">
                <a:ea typeface="黑体" pitchFamily="2" charset="-122"/>
              </a:rPr>
              <a:t>，</a:t>
            </a:r>
            <a:r>
              <a:rPr lang="en-US" altLang="zh-CN">
                <a:ea typeface="黑体" pitchFamily="2" charset="-122"/>
              </a:rPr>
              <a:t>f(b) =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求解思路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320675" y="1889760"/>
            <a:ext cx="11534775" cy="3078480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min-max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标准化</a:t>
            </a:r>
            <a:r>
              <a:rPr lang="zh-CN" altLang="en-US">
                <a:ea typeface="黑体" pitchFamily="2" charset="-122"/>
              </a:rPr>
              <a:t>：对原始数据进行线性变换，使结果值映射到</a:t>
            </a:r>
            <a:r>
              <a:rPr lang="en-US" altLang="zh-CN">
                <a:ea typeface="黑体" pitchFamily="2" charset="-122"/>
              </a:rPr>
              <a:t>[-1,1]</a:t>
            </a:r>
            <a:r>
              <a:rPr lang="zh-CN" altLang="en-US">
                <a:ea typeface="黑体" pitchFamily="2" charset="-122"/>
              </a:rPr>
              <a:t>之间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norm : real * real -&gt; (real -&gt; real)</a:t>
            </a:r>
          </a:p>
          <a:p>
            <a:pPr marL="0" indent="0">
              <a:buNone/>
            </a:pPr>
            <a:r>
              <a:rPr lang="zh-CN" altLang="en-US">
                <a:ea typeface="黑体" pitchFamily="2" charset="-122"/>
              </a:rPr>
              <a:t>对求解区间的实数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a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(min), 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b</a:t>
            </a:r>
            <a:r>
              <a:rPr lang="en-US" altLang="zh-CN">
                <a:ea typeface="黑体" pitchFamily="2" charset="-122"/>
              </a:rPr>
              <a:t>(max)</a:t>
            </a:r>
            <a:r>
              <a:rPr lang="zh-CN" altLang="en-US">
                <a:ea typeface="黑体" pitchFamily="2" charset="-122"/>
              </a:rPr>
              <a:t>，满足</a:t>
            </a: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norm(a, b) </a:t>
            </a:r>
            <a:r>
              <a:rPr lang="en-US" altLang="zh-CN">
                <a:ea typeface="宋体" pitchFamily="2" charset="-122"/>
              </a:rPr>
              <a:t>=&gt;* </a:t>
            </a:r>
            <a:r>
              <a:rPr lang="zh-CN" altLang="en-US">
                <a:ea typeface="黑体" pitchFamily="2" charset="-122"/>
              </a:rPr>
              <a:t>线性函数</a:t>
            </a:r>
            <a:r>
              <a:rPr lang="en-US" altLang="zh-CN">
                <a:ea typeface="黑体" pitchFamily="2" charset="-122"/>
              </a:rPr>
              <a:t>f</a:t>
            </a:r>
            <a:r>
              <a:rPr lang="zh-CN" altLang="en-US">
                <a:ea typeface="黑体" pitchFamily="2" charset="-122"/>
              </a:rPr>
              <a:t>满足：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	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f(a) = ~1.0 </a:t>
            </a:r>
            <a:r>
              <a:rPr lang="en-US" altLang="zh-CN">
                <a:ea typeface="宋体" pitchFamily="2" charset="-122"/>
              </a:rPr>
              <a:t>and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f(b) = 1.0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649730" y="5421630"/>
            <a:ext cx="6259195" cy="914400"/>
          </a:xfrm>
          <a:prstGeom prst="wedgeRoundRectCallout">
            <a:avLst>
              <a:gd name="adj1" fmla="val -9092"/>
              <a:gd name="adj2" fmla="val -1751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α, β such that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α*a + β = ~1.0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α*b + β =1.0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4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norm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224790" y="1690688"/>
            <a:ext cx="10515600" cy="2028825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norm(a, b) =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=&gt; (2.0 * x - a - b) / (b - a)</a:t>
            </a: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- val norm = fn : real * real -&gt; real -&gt; real</a:t>
            </a: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 : real * real -&gt; (real -&gt; real)</a:t>
            </a: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		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>
                <a:ea typeface="宋体" pitchFamily="2" charset="-122"/>
              </a:rPr>
              <a:t>norm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执行后返回一个函数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7799388" y="703263"/>
            <a:ext cx="4392613" cy="2432050"/>
          </a:xfrm>
          <a:prstGeom prst="wedgeRoundRectCallout">
            <a:avLst>
              <a:gd name="adj1" fmla="val -72031"/>
              <a:gd name="adj2" fmla="val 226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将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[a,b]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间的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进行变换，进行归一化处理，使结果值映射到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[-1,1]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之间，即：</a:t>
            </a:r>
            <a:endParaRPr lang="en-US" altLang="zh-CN" sz="240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FFFF"/>
                </a:solidFill>
                <a:ea typeface="宋体" pitchFamily="2" charset="-122"/>
              </a:rPr>
              <a:t>~1.0 ≤ norm(a, b) (x) ≤ 1.0</a:t>
            </a:r>
            <a:br>
              <a:rPr lang="en-US" altLang="zh-CN" sz="2400">
                <a:solidFill>
                  <a:srgbClr val="FFFFFF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FFFFFF"/>
                </a:solidFill>
                <a:ea typeface="宋体" pitchFamily="2" charset="-122"/>
              </a:rPr>
              <a:t>norm(a, b) a = ~1.0</a:t>
            </a:r>
            <a:br>
              <a:rPr lang="en-US" altLang="zh-CN" sz="2400">
                <a:solidFill>
                  <a:srgbClr val="FFFFFF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FFFFFF"/>
                </a:solidFill>
                <a:ea typeface="宋体" pitchFamily="2" charset="-122"/>
              </a:rPr>
              <a:t>norm(a, b) b = 1.0</a:t>
            </a:r>
            <a:endParaRPr lang="en-US" altLang="zh-CN" sz="2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283845" y="4122738"/>
            <a:ext cx="10515600" cy="21764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例如：</a:t>
            </a:r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 i="1">
                <a:ea typeface="宋体" pitchFamily="2" charset="-122"/>
              </a:rPr>
              <a:t>type </a:t>
            </a:r>
            <a:r>
              <a:rPr lang="en-US" altLang="zh-CN">
                <a:ea typeface="宋体" pitchFamily="2" charset="-122"/>
              </a:rPr>
              <a:t>of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norm(~2.0, 2.0) </a:t>
            </a:r>
            <a:r>
              <a:rPr lang="en-US" altLang="zh-CN">
                <a:ea typeface="宋体" pitchFamily="2" charset="-122"/>
              </a:rPr>
              <a:t>is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real -&gt; real</a:t>
            </a:r>
          </a:p>
          <a:p>
            <a:pPr marL="0" lv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</a:t>
            </a:r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 i="1">
                <a:ea typeface="宋体" pitchFamily="2" charset="-122"/>
              </a:rPr>
              <a:t>value </a:t>
            </a:r>
            <a:r>
              <a:rPr lang="en-US" altLang="zh-CN">
                <a:ea typeface="宋体" pitchFamily="2" charset="-122"/>
              </a:rPr>
              <a:t>of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norm(~2.0, 2.0) </a:t>
            </a:r>
            <a:r>
              <a:rPr lang="en-US" altLang="zh-CN">
                <a:ea typeface="宋体" pitchFamily="2" charset="-122"/>
              </a:rPr>
              <a:t>is</a:t>
            </a:r>
            <a:endParaRPr lang="de-DE" altLang="zh-CN" b="1">
              <a:ea typeface="宋体" pitchFamily="2" charset="-122"/>
            </a:endParaRPr>
          </a:p>
          <a:p>
            <a:pPr marL="0" lvl="0" indent="0">
              <a:buNone/>
            </a:pPr>
            <a:r>
              <a:rPr lang="de-DE" altLang="zh-CN" b="1">
                <a:ea typeface="宋体" pitchFamily="2" charset="-122"/>
              </a:rPr>
              <a:t>		</a:t>
            </a:r>
            <a:r>
              <a:rPr lang="de-DE" altLang="zh-CN" b="1">
                <a:solidFill>
                  <a:srgbClr val="0033CC"/>
                </a:solidFill>
                <a:ea typeface="宋体" pitchFamily="2" charset="-122"/>
              </a:rPr>
              <a:t>fn </a:t>
            </a:r>
            <a:r>
              <a:rPr lang="de-DE" altLang="zh-CN">
                <a:solidFill>
                  <a:srgbClr val="0033CC"/>
                </a:solidFill>
                <a:ea typeface="宋体" pitchFamily="2" charset="-122"/>
              </a:rPr>
              <a:t>x =&gt; (2.0 * x - (~2.0) - 2.0) / (2.0 - (~2.0))</a:t>
            </a:r>
          </a:p>
          <a:p>
            <a:pPr marL="0" lv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This value is </a:t>
            </a:r>
            <a:r>
              <a:rPr lang="en-US" altLang="zh-CN" i="1">
                <a:ea typeface="宋体" pitchFamily="2" charset="-122"/>
              </a:rPr>
              <a:t>equal </a:t>
            </a:r>
            <a:r>
              <a:rPr lang="en-US" altLang="zh-CN">
                <a:ea typeface="宋体" pitchFamily="2" charset="-122"/>
              </a:rPr>
              <a:t>to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=&gt; x / 2.0</a:t>
            </a:r>
            <a:endParaRPr lang="zh-CN" altLang="en-US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3" grpId="0" build="p" animBg="1"/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函数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norm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的扩展使用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9850"/>
            <a:ext cx="10515600" cy="4006850"/>
          </a:xfrm>
          <a:ln/>
        </p:spPr>
        <p:txBody>
          <a:bodyPr vert="horz" wrap="square" lIns="91440" tIns="45720" rIns="91440" bIns="45720" anchor="t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对实数对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实数二元组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进行归一化处理：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利用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norm(~2.0, 2.0)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，将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(1.0,1.5)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处理为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(0.5, 0.75)</a:t>
            </a: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对实数表中的每个元素进行归一化处理：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利用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norm(~2.0, 2.0)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，将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[1.0,1.5,1.8]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处理为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[0.5, 0.75, 0.9]</a:t>
            </a:r>
            <a:endParaRPr lang="zh-CN" altLang="en-US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57483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norm(-2.0,2.0) = </a:t>
            </a:r>
            <a:r>
              <a:rPr lang="en-US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fn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 =&gt; x / 2.0</a:t>
            </a:r>
            <a:endParaRPr lang="zh-CN" altLang="en-US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826510"/>
            <a:ext cx="752665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normpair(a, b) =</a:t>
            </a:r>
            <a:b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(x,y) =&gt; (norm(a,b) x, norm(a,b)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8140700" y="307975"/>
            <a:ext cx="3730625" cy="2470150"/>
          </a:xfrm>
          <a:prstGeom prst="wedgeRectCallout">
            <a:avLst>
              <a:gd name="adj1" fmla="val -77463"/>
              <a:gd name="adj2" fmla="val 23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normpair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b) =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(x, y)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= norm(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 x, f y)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插入函数的移植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03188" y="2389188"/>
            <a:ext cx="5165725" cy="2078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ins (x, [ ]) = [x]</a:t>
            </a: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| ins (x, y::L) =</a:t>
            </a:r>
            <a:r>
              <a:rPr lang="zh-CN" altLang="en-US" sz="2400">
                <a:solidFill>
                  <a:srgbClr val="0033CC"/>
                </a:solidFill>
                <a:ea typeface="宋体" pitchFamily="2" charset="-122"/>
              </a:rPr>
              <a:t> 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	case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compare(x, y)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       GREATER =&gt; y::ins(x, L)</a:t>
            </a: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 |        _ 	  =&gt; x::y::L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875" y="1635125"/>
            <a:ext cx="45942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6875" y="5407025"/>
            <a:ext cx="5337175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sorted integer lists 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ins(x, L) = a sorted permutation of x::L.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367463" y="5407025"/>
            <a:ext cx="5462588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sorted integer tree 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Ins(x, t) = a sorted tree t’ such that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(t’) is a perm of x::trav(t)</a:t>
            </a:r>
          </a:p>
        </p:txBody>
      </p:sp>
      <p:sp>
        <p:nvSpPr>
          <p:cNvPr id="11" name="矩形 10"/>
          <p:cNvSpPr/>
          <p:nvPr/>
        </p:nvSpPr>
        <p:spPr>
          <a:xfrm>
            <a:off x="6367463" y="1635125"/>
            <a:ext cx="45942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tree -&gt; 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803775" y="1649413"/>
            <a:ext cx="13081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61" name="文本框 12"/>
          <p:cNvSpPr txBox="1"/>
          <p:nvPr/>
        </p:nvSpPr>
        <p:spPr>
          <a:xfrm>
            <a:off x="5021263" y="1255713"/>
            <a:ext cx="6048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？</a:t>
            </a:r>
          </a:p>
        </p:txBody>
      </p:sp>
      <p:sp>
        <p:nvSpPr>
          <p:cNvPr id="23562" name="矩形 13"/>
          <p:cNvSpPr/>
          <p:nvPr/>
        </p:nvSpPr>
        <p:spPr>
          <a:xfrm>
            <a:off x="5330825" y="2406650"/>
            <a:ext cx="6629400" cy="2306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Ins (x, Empty) = Node(Empty, x, Empty)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   | Ins (x, Node(t1, y, t2)) =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case</a:t>
            </a: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compare(x, y) </a:t>
            </a: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      GREATER =&gt; Node(t1, y, Ins(x, t2))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   | 	_ 	=&gt; Node(Ins(x, t1), y, t2);</a:t>
            </a:r>
            <a:endParaRPr lang="fr-FR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 animBg="1"/>
      <p:bldP spid="10" grpId="0" animBg="1"/>
      <p:bldP spid="11" grpId="0"/>
      <p:bldP spid="12" grpId="0" animBg="1"/>
      <p:bldP spid="23561" grpId="0"/>
      <p:bldP spid="235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730" y="1691005"/>
            <a:ext cx="10515600" cy="2043113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需求：如何将一个函数应用于某种数据结构中的所有元素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批处理：对每个元素执行相同的操作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调用相同的函数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		——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数据结构与函数无关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075" y="4096385"/>
            <a:ext cx="955802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normpair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(a, b) 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=&gt; (norm(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a,b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x, norm(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a,b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y)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fibpair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(a, b) = (fib a, fib b)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factpair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(x, y) = (fact x, fact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77038" y="5246688"/>
            <a:ext cx="47196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对表结构</a:t>
            </a:r>
            <a:r>
              <a:rPr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(list)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如何设计？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进一步思考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8785"/>
            <a:ext cx="10515600" cy="4351338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能否设计一个函数，能分别将不同函数应用于某种数据结构</a:t>
            </a:r>
            <a:r>
              <a:rPr lang="en-US" altLang="zh-CN">
                <a:ea typeface="宋体" pitchFamily="2" charset="-122"/>
              </a:rPr>
              <a:t>(pairs, tuples, lists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……)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中的所有元素？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对</a:t>
            </a:r>
            <a:r>
              <a:rPr lang="en-US" altLang="zh-CN" sz="3200">
                <a:ea typeface="宋体" pitchFamily="2" charset="-122"/>
              </a:rPr>
              <a:t>pairs</a:t>
            </a:r>
            <a:r>
              <a:rPr lang="zh-CN" altLang="en-US" sz="3200">
                <a:ea typeface="宋体" pitchFamily="2" charset="-122"/>
              </a:rPr>
              <a:t>，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设计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“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多态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”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函数：</a:t>
            </a:r>
            <a:r>
              <a:rPr lang="pt-BR" altLang="zh-CN" sz="2800">
                <a:ea typeface="宋体" pitchFamily="2" charset="-122"/>
              </a:rPr>
              <a:t> </a:t>
            </a:r>
          </a:p>
          <a:p>
            <a:pPr lvl="1">
              <a:lnSpc>
                <a:spcPct val="100000"/>
              </a:lnSpc>
              <a:buNone/>
            </a:pPr>
            <a:r>
              <a:rPr lang="pt-BR" altLang="zh-CN" sz="2800">
                <a:ea typeface="宋体" pitchFamily="2" charset="-122"/>
              </a:rPr>
              <a:t>		</a:t>
            </a:r>
            <a:r>
              <a:rPr lang="pt-BR" altLang="zh-CN" sz="2800">
                <a:solidFill>
                  <a:srgbClr val="0033CC"/>
                </a:solidFill>
                <a:ea typeface="宋体" pitchFamily="2" charset="-122"/>
              </a:rPr>
              <a:t>pair : (’a -&gt; ’b) -&gt; ’a * ’a -&gt; ’b * ’b</a:t>
            </a:r>
          </a:p>
          <a:p>
            <a:pPr lvl="1">
              <a:lnSpc>
                <a:spcPct val="100000"/>
              </a:lnSpc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对</a:t>
            </a:r>
            <a:r>
              <a:rPr lang="en-US" altLang="zh-CN" sz="3200">
                <a:ea typeface="宋体" pitchFamily="2" charset="-122"/>
              </a:rPr>
              <a:t>lists</a:t>
            </a:r>
            <a:r>
              <a:rPr lang="zh-CN" altLang="en-US" sz="3200">
                <a:ea typeface="宋体" pitchFamily="2" charset="-122"/>
              </a:rPr>
              <a:t>，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设计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“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多态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”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函数：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00000"/>
              </a:lnSpc>
              <a:buNone/>
            </a:pPr>
            <a:r>
              <a:rPr lang="pt-BR" altLang="zh-CN" sz="2800">
                <a:ea typeface="宋体" pitchFamily="2" charset="-122"/>
              </a:rPr>
              <a:t>		</a:t>
            </a:r>
            <a:r>
              <a:rPr lang="pt-BR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map</a:t>
            </a:r>
            <a:r>
              <a:rPr lang="pt-BR" altLang="zh-CN" sz="2800">
                <a:solidFill>
                  <a:srgbClr val="0033CC"/>
                </a:solidFill>
                <a:ea typeface="宋体" pitchFamily="2" charset="-122"/>
              </a:rPr>
              <a:t> : (’a -&gt; ’b) -&gt; ’a list -&gt; ’b list</a:t>
            </a:r>
          </a:p>
          <a:p>
            <a:pPr>
              <a:lnSpc>
                <a:spcPct val="100000"/>
              </a:lnSpc>
              <a:buNone/>
            </a:pPr>
            <a:r>
              <a:rPr lang="pt-BR" altLang="zh-CN">
                <a:ea typeface="宋体" pitchFamily="2" charset="-122"/>
              </a:rPr>
              <a:t>			</a:t>
            </a:r>
          </a:p>
          <a:p>
            <a:pPr>
              <a:lnSpc>
                <a:spcPct val="100000"/>
              </a:lnSpc>
              <a:buNone/>
            </a:pPr>
            <a:r>
              <a:rPr lang="pt-BR" altLang="zh-CN">
                <a:latin typeface="黑体" pitchFamily="2" charset="-122"/>
                <a:ea typeface="黑体" pitchFamily="2" charset="-122"/>
              </a:rPr>
              <a:t>		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高阶函数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033CC"/>
                </a:solidFill>
                <a:ea typeface="宋体" pitchFamily="2" charset="-122"/>
              </a:rPr>
              <a:t>higher-order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functions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endParaRPr lang="pt-BR" altLang="zh-CN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2"/>
          </a:xfrm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多态 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vs.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 高阶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311150" y="2066925"/>
            <a:ext cx="11880215" cy="19926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>
              <a:lnSpc>
                <a:spcPct val="150000"/>
              </a:lnSpc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多态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Polymorphism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类型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：简化多类型的相同操作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50000"/>
              </a:lnSpc>
            </a:pPr>
            <a:endParaRPr lang="en-US" altLang="zh-CN" sz="8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00000"/>
              </a:lnSpc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高阶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higher-order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函数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 简化多参数的函数操作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00000"/>
              </a:lnSpc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	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	           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简化同类型批量数据的不同函数操作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955348" y="4649788"/>
            <a:ext cx="2039938" cy="942975"/>
          </a:xfrm>
          <a:prstGeom prst="wedgeRoundRectCallout">
            <a:avLst>
              <a:gd name="adj1" fmla="val -8815"/>
              <a:gd name="adj2" fmla="val -98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pair, list, tree……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8786495" y="4649788"/>
            <a:ext cx="2039938" cy="942975"/>
          </a:xfrm>
          <a:prstGeom prst="wedgeRoundRectCallout">
            <a:avLst>
              <a:gd name="adj1" fmla="val -8815"/>
              <a:gd name="adj2" fmla="val -98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map, combining…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bldLvl="0" animBg="1"/>
      <p:bldP spid="12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对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pair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的处理</a:t>
            </a:r>
          </a:p>
        </p:txBody>
      </p:sp>
      <p:sp>
        <p:nvSpPr>
          <p:cNvPr id="4" name="矩形 3"/>
          <p:cNvSpPr/>
          <p:nvPr/>
        </p:nvSpPr>
        <p:spPr>
          <a:xfrm>
            <a:off x="1255713" y="1731963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pair : (’a -&gt; ’b) -&gt; ’a * ’a -&gt; ’b * ’b</a:t>
            </a:r>
          </a:p>
        </p:txBody>
      </p:sp>
      <p:sp>
        <p:nvSpPr>
          <p:cNvPr id="5" name="矩形 4"/>
          <p:cNvSpPr/>
          <p:nvPr/>
        </p:nvSpPr>
        <p:spPr>
          <a:xfrm>
            <a:off x="423863" y="2682875"/>
            <a:ext cx="7577138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true *)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pair f (x, y) = (f x, f y) *)</a:t>
            </a:r>
          </a:p>
        </p:txBody>
      </p:sp>
      <p:sp>
        <p:nvSpPr>
          <p:cNvPr id="6" name="矩形 5"/>
          <p:cNvSpPr/>
          <p:nvPr/>
        </p:nvSpPr>
        <p:spPr>
          <a:xfrm>
            <a:off x="6022975" y="2503488"/>
            <a:ext cx="61087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all types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all values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 :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-&gt;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and all values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x, y:t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pair f (x, y) = (f x, f y)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1255713" y="4316413"/>
            <a:ext cx="699293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pair f = 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fn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(x, y) =&gt; (f x, f y)</a:t>
            </a:r>
          </a:p>
        </p:txBody>
      </p:sp>
      <p:sp>
        <p:nvSpPr>
          <p:cNvPr id="8" name="矩形 7"/>
          <p:cNvSpPr/>
          <p:nvPr/>
        </p:nvSpPr>
        <p:spPr>
          <a:xfrm>
            <a:off x="652463" y="5103813"/>
            <a:ext cx="940593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pair(norm (~2.0, 2.0)) : real * real -&gt; real * real</a:t>
            </a:r>
          </a:p>
        </p:txBody>
      </p:sp>
      <p:sp>
        <p:nvSpPr>
          <p:cNvPr id="9" name="矩形 8"/>
          <p:cNvSpPr/>
          <p:nvPr/>
        </p:nvSpPr>
        <p:spPr>
          <a:xfrm>
            <a:off x="652463" y="5918200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pair (norm (~2.0, 2.0)) (1.5, 1.5) =&gt;*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对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list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的处理</a:t>
            </a:r>
          </a:p>
        </p:txBody>
      </p:sp>
      <p:sp>
        <p:nvSpPr>
          <p:cNvPr id="4" name="矩形 3"/>
          <p:cNvSpPr/>
          <p:nvPr/>
        </p:nvSpPr>
        <p:spPr>
          <a:xfrm>
            <a:off x="1255713" y="1526858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(’a -&gt; ’b) -&gt; (’a list -&gt; ’b list)</a:t>
            </a:r>
          </a:p>
        </p:txBody>
      </p:sp>
      <p:sp>
        <p:nvSpPr>
          <p:cNvPr id="5" name="矩形 4"/>
          <p:cNvSpPr/>
          <p:nvPr/>
        </p:nvSpPr>
        <p:spPr>
          <a:xfrm>
            <a:off x="514350" y="2214245"/>
            <a:ext cx="7578725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true *)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all n ≥0,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   map f [x1, ...,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[f x1, ..., 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*)</a:t>
            </a:r>
          </a:p>
        </p:txBody>
      </p:sp>
      <p:sp>
        <p:nvSpPr>
          <p:cNvPr id="6" name="矩形 5"/>
          <p:cNvSpPr/>
          <p:nvPr/>
        </p:nvSpPr>
        <p:spPr>
          <a:xfrm>
            <a:off x="514350" y="3847783"/>
            <a:ext cx="6837363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all n ≥0, all types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all values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 :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-&gt;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and all values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 f [x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[f 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].</a:t>
            </a:r>
          </a:p>
        </p:txBody>
      </p:sp>
      <p:sp>
        <p:nvSpPr>
          <p:cNvPr id="7" name="矩形 6"/>
          <p:cNvSpPr/>
          <p:nvPr/>
        </p:nvSpPr>
        <p:spPr>
          <a:xfrm>
            <a:off x="6345238" y="2192020"/>
            <a:ext cx="5670550" cy="1568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map f = 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fn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 =&gt;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of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      [ ] =&gt; [ ]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| x::R =&gt; (f x) :: (map f R)</a:t>
            </a:r>
          </a:p>
        </p:txBody>
      </p:sp>
      <p:sp>
        <p:nvSpPr>
          <p:cNvPr id="10" name="椭圆形标注 9"/>
          <p:cNvSpPr/>
          <p:nvPr/>
        </p:nvSpPr>
        <p:spPr>
          <a:xfrm>
            <a:off x="7716838" y="4338320"/>
            <a:ext cx="4298950" cy="787400"/>
          </a:xfrm>
          <a:prstGeom prst="wedgeEllipseCallout">
            <a:avLst>
              <a:gd name="adj1" fmla="val 22697"/>
              <a:gd name="adj2" fmla="val -90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 f R = (map f) R</a:t>
            </a:r>
          </a:p>
        </p:txBody>
      </p:sp>
      <p:sp>
        <p:nvSpPr>
          <p:cNvPr id="11" name="矩形 10"/>
          <p:cNvSpPr/>
          <p:nvPr/>
        </p:nvSpPr>
        <p:spPr>
          <a:xfrm>
            <a:off x="433388" y="5490845"/>
            <a:ext cx="34798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 (norm(~2.0, 2.0))</a:t>
            </a:r>
          </a:p>
        </p:txBody>
      </p:sp>
      <p:sp>
        <p:nvSpPr>
          <p:cNvPr id="12" name="矩形 11"/>
          <p:cNvSpPr/>
          <p:nvPr/>
        </p:nvSpPr>
        <p:spPr>
          <a:xfrm>
            <a:off x="3744913" y="5487670"/>
            <a:ext cx="35321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real list -&gt; real list</a:t>
            </a:r>
          </a:p>
        </p:txBody>
      </p:sp>
      <p:sp>
        <p:nvSpPr>
          <p:cNvPr id="13" name="矩形 12"/>
          <p:cNvSpPr/>
          <p:nvPr/>
        </p:nvSpPr>
        <p:spPr>
          <a:xfrm>
            <a:off x="514350" y="6017895"/>
            <a:ext cx="892175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 (norm(~2.0, 2.0)) [1.0, 1.5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r>
              <a:rPr kumimoji="0" lang="nl-N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2.0] =&gt;* [0.5, 0.75, 1.0]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 bldLvl="0" animBg="1"/>
      <p:bldP spid="11" grpId="0"/>
      <p:bldP spid="12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1155"/>
            <a:ext cx="10515600" cy="881063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>
                <a:ea typeface="黑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对高阶函数采用流线型语法规则 </a:t>
            </a:r>
            <a:r>
              <a:rPr lang="en-US" altLang="zh-CN" sz="2000">
                <a:ea typeface="黑体" pitchFamily="2" charset="-122"/>
              </a:rPr>
              <a:t>(</a:t>
            </a:r>
            <a:r>
              <a:rPr lang="en-US" altLang="zh-CN" sz="2000">
                <a:ea typeface="宋体" pitchFamily="2" charset="-122"/>
              </a:rPr>
              <a:t>ML has a </a:t>
            </a:r>
            <a:r>
              <a:rPr lang="en-US" altLang="zh-CN" sz="2000">
                <a:solidFill>
                  <a:srgbClr val="C00000"/>
                </a:solidFill>
                <a:ea typeface="宋体" pitchFamily="2" charset="-122"/>
              </a:rPr>
              <a:t>streamlined</a:t>
            </a:r>
            <a:r>
              <a:rPr lang="en-US" altLang="zh-CN" sz="2000">
                <a:ea typeface="宋体" pitchFamily="2" charset="-122"/>
              </a:rPr>
              <a:t> syntax for defining higher-order functions</a:t>
            </a:r>
            <a:r>
              <a:rPr lang="en-US" altLang="zh-CN" sz="2000">
                <a:ea typeface="黑体" pitchFamily="2" charset="-122"/>
              </a:rPr>
              <a:t>)</a:t>
            </a:r>
            <a:endParaRPr lang="zh-CN" altLang="en-US" sz="2000">
              <a:ea typeface="黑体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43050" y="2717800"/>
            <a:ext cx="8029575" cy="1023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pair f = 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(x, y) =&gt; (f x, f y)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pair f (x,y) = (f x, f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71625" y="3957638"/>
            <a:ext cx="8029575" cy="2206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map f 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 =&gt;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     [ ] =&gt; [ ]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  | x::R =&gt; (f x) :: (map f R)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 f [ ] = [ ]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| map f (x::R) = (f x) :: (map f R)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>
                <a:latin typeface="Calibri" pitchFamily="34" charset="0"/>
                <a:ea typeface="黑体" pitchFamily="2" charset="-122"/>
              </a:rPr>
              <a:t>list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数据的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map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处理</a:t>
            </a:r>
          </a:p>
        </p:txBody>
      </p:sp>
      <p:sp>
        <p:nvSpPr>
          <p:cNvPr id="4" name="矩形 3"/>
          <p:cNvSpPr/>
          <p:nvPr/>
        </p:nvSpPr>
        <p:spPr>
          <a:xfrm>
            <a:off x="837883" y="1520825"/>
            <a:ext cx="6096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(’a -&gt; ’b) -&gt; ’a list -&gt; ’b list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1513" y="2386013"/>
            <a:ext cx="7578725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true *)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all n ≥0,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   map f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[f 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f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*)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7883" y="4113213"/>
            <a:ext cx="567055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 f [ ] = [ ]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map f (x::R) = (f x) :: (map f R)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62078" y="4893310"/>
            <a:ext cx="5465762" cy="1201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0433FF"/>
                </a:solidFill>
                <a:latin typeface="黑体" pitchFamily="2" charset="-122"/>
                <a:ea typeface="黑体" pitchFamily="2" charset="-122"/>
              </a:rPr>
              <a:t>给定一个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list</a:t>
            </a:r>
            <a:r>
              <a:rPr lang="zh-CN" altLang="en-US" sz="2400">
                <a:solidFill>
                  <a:srgbClr val="0433FF"/>
                </a:solidFill>
                <a:latin typeface="黑体" pitchFamily="2" charset="-122"/>
                <a:ea typeface="黑体" pitchFamily="2" charset="-122"/>
              </a:rPr>
              <a:t>，求解该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list</a:t>
            </a:r>
            <a:r>
              <a:rPr lang="zh-CN" altLang="en-US" sz="2400">
                <a:solidFill>
                  <a:srgbClr val="0433FF"/>
                </a:solidFill>
                <a:latin typeface="黑体" pitchFamily="2" charset="-122"/>
                <a:ea typeface="黑体" pitchFamily="2" charset="-122"/>
              </a:rPr>
              <a:t>的所有子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list</a:t>
            </a:r>
            <a:r>
              <a:rPr lang="zh-CN" altLang="en-US" sz="2400">
                <a:solidFill>
                  <a:srgbClr val="0433FF"/>
                </a:solidFill>
                <a:ea typeface="宋体" pitchFamily="2" charset="-122"/>
              </a:rPr>
              <a:t>。</a:t>
            </a:r>
            <a:r>
              <a:rPr lang="zh-CN" altLang="en-US" sz="2400">
                <a:solidFill>
                  <a:srgbClr val="0433FF"/>
                </a:solidFill>
                <a:latin typeface="黑体" pitchFamily="2" charset="-122"/>
                <a:ea typeface="黑体" pitchFamily="2" charset="-122"/>
              </a:rPr>
              <a:t>如：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sublists [1,2,3] = </a:t>
            </a:r>
            <a:br>
              <a:rPr lang="en-US" altLang="zh-CN" sz="2400">
                <a:solidFill>
                  <a:srgbClr val="0433FF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         [[] ,[3],[2],[2,3],[1],[1,3],[1,2],[1,2,3]]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25360" y="1989138"/>
            <a:ext cx="4465638" cy="1385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7030A0"/>
                </a:solidFill>
                <a:ea typeface="黑体" pitchFamily="2" charset="-122"/>
              </a:rPr>
              <a:t>Map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</a:rPr>
              <a:t>可用于将某个函数操作同时应用于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lists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</a:rPr>
              <a:t>中的所有数据</a:t>
            </a:r>
            <a:endParaRPr lang="zh-CN" altLang="en-US">
              <a:solidFill>
                <a:srgbClr val="7030A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4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>
                <a:latin typeface="Calibri" pitchFamily="34" charset="0"/>
                <a:ea typeface="黑体" pitchFamily="2" charset="-122"/>
              </a:rPr>
              <a:t>map</a:t>
            </a:r>
            <a:r>
              <a:rPr lang="zh-CN" altLang="en-US">
                <a:ea typeface="黑体" pitchFamily="2" charset="-122"/>
              </a:rPr>
              <a:t>函数应用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zh-CN" altLang="en-US">
                <a:ea typeface="黑体" pitchFamily="2" charset="-122"/>
              </a:rPr>
              <a:t>求解子集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3082925"/>
            <a:ext cx="5129213" cy="1360488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400">
                <a:ea typeface="黑体" pitchFamily="2" charset="-122"/>
              </a:rPr>
              <a:t>算法思想：</a:t>
            </a:r>
            <a:endParaRPr lang="en-US" altLang="zh-CN" sz="2400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ea typeface="黑体" pitchFamily="2" charset="-122"/>
              </a:rPr>
              <a:t>(1) </a:t>
            </a:r>
            <a:r>
              <a:rPr lang="zh-CN" altLang="en-US" sz="2400">
                <a:ea typeface="黑体" pitchFamily="2" charset="-122"/>
              </a:rPr>
              <a:t>把</a:t>
            </a:r>
            <a:r>
              <a:rPr lang="en-US" altLang="zh-CN" sz="2400">
                <a:ea typeface="黑体" pitchFamily="2" charset="-122"/>
              </a:rPr>
              <a:t>list</a:t>
            </a:r>
            <a:r>
              <a:rPr lang="zh-CN" altLang="en-US" sz="2400">
                <a:ea typeface="黑体" pitchFamily="2" charset="-122"/>
              </a:rPr>
              <a:t>分为两部分，第一个元素和</a:t>
            </a:r>
            <a:br>
              <a:rPr lang="en-US" altLang="zh-CN" sz="2400">
                <a:ea typeface="黑体" pitchFamily="2" charset="-122"/>
              </a:rPr>
            </a:br>
            <a:r>
              <a:rPr lang="en-US" altLang="zh-CN" sz="2400">
                <a:ea typeface="黑体" pitchFamily="2" charset="-122"/>
              </a:rPr>
              <a:t>      </a:t>
            </a:r>
            <a:r>
              <a:rPr lang="zh-CN" altLang="en-US" sz="2400">
                <a:ea typeface="黑体" pitchFamily="2" charset="-122"/>
              </a:rPr>
              <a:t>剩余元素</a:t>
            </a:r>
            <a:endParaRPr lang="en-US" altLang="zh-CN" sz="2400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ea typeface="黑体" pitchFamily="2" charset="-122"/>
              </a:rPr>
              <a:t>(2) </a:t>
            </a:r>
            <a:r>
              <a:rPr lang="zh-CN" altLang="en-US" sz="2400">
                <a:ea typeface="黑体" pitchFamily="2" charset="-122"/>
              </a:rPr>
              <a:t>原</a:t>
            </a:r>
            <a:r>
              <a:rPr lang="en-US" altLang="zh-CN" sz="2400">
                <a:ea typeface="黑体" pitchFamily="2" charset="-122"/>
              </a:rPr>
              <a:t>list</a:t>
            </a:r>
            <a:r>
              <a:rPr lang="zh-CN" altLang="en-US" sz="2400">
                <a:ea typeface="黑体" pitchFamily="2" charset="-122"/>
              </a:rPr>
              <a:t>的所有子</a:t>
            </a:r>
            <a:r>
              <a:rPr lang="en-US" altLang="zh-CN" sz="2400">
                <a:ea typeface="黑体" pitchFamily="2" charset="-122"/>
              </a:rPr>
              <a:t>list</a:t>
            </a:r>
            <a:r>
              <a:rPr lang="zh-CN" altLang="en-US" sz="2400">
                <a:ea typeface="黑体" pitchFamily="2" charset="-122"/>
              </a:rPr>
              <a:t>为：</a:t>
            </a:r>
            <a:br>
              <a:rPr lang="en-US" altLang="zh-CN" sz="2400">
                <a:ea typeface="黑体" pitchFamily="2" charset="-122"/>
              </a:rPr>
            </a:br>
            <a:r>
              <a:rPr lang="en-US" altLang="zh-CN" sz="2400">
                <a:ea typeface="黑体" pitchFamily="2" charset="-122"/>
              </a:rPr>
              <a:t>      </a:t>
            </a:r>
            <a:r>
              <a:rPr lang="zh-CN" altLang="en-US" sz="2400">
                <a:ea typeface="黑体" pitchFamily="2" charset="-122"/>
              </a:rPr>
              <a:t>剩余元素的子</a:t>
            </a:r>
            <a:r>
              <a:rPr lang="en-US" altLang="zh-CN" sz="2400">
                <a:ea typeface="黑体" pitchFamily="2" charset="-122"/>
              </a:rPr>
              <a:t>list 	</a:t>
            </a:r>
          </a:p>
          <a:p>
            <a:pPr marL="0" indent="0">
              <a:buNone/>
            </a:pPr>
            <a:r>
              <a:rPr lang="zh-CN" altLang="en-US" sz="2400">
                <a:ea typeface="黑体" pitchFamily="2" charset="-122"/>
              </a:rPr>
              <a:t>      并上</a:t>
            </a:r>
          </a:p>
          <a:p>
            <a:pPr marL="0" indent="0">
              <a:buNone/>
            </a:pPr>
            <a:r>
              <a:rPr lang="zh-CN" altLang="en-US" sz="2400">
                <a:ea typeface="黑体" pitchFamily="2" charset="-122"/>
              </a:rPr>
              <a:t>     把第一个元素加入所有子</a:t>
            </a:r>
            <a:r>
              <a:rPr lang="en-US" altLang="zh-CN" sz="2400">
                <a:ea typeface="黑体" pitchFamily="2" charset="-122"/>
              </a:rPr>
              <a:t>list</a:t>
            </a:r>
            <a:r>
              <a:rPr lang="zh-CN" altLang="en-US" sz="2400">
                <a:ea typeface="黑体" pitchFamily="2" charset="-122"/>
              </a:rPr>
              <a:t>的</a:t>
            </a:r>
            <a:r>
              <a:rPr lang="en-US" altLang="zh-CN" sz="2400">
                <a:ea typeface="黑体" pitchFamily="2" charset="-122"/>
              </a:rPr>
              <a:t>list</a:t>
            </a:r>
            <a:br>
              <a:rPr lang="en-US" altLang="zh-CN" sz="2400">
                <a:ea typeface="黑体" pitchFamily="2" charset="-122"/>
              </a:rPr>
            </a:br>
            <a:endParaRPr lang="zh-CN" altLang="en-US" sz="2400">
              <a:ea typeface="黑体" pitchFamily="2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55650" y="1770063"/>
            <a:ext cx="10515600" cy="8683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>
                <a:ea typeface="宋体" pitchFamily="2" charset="-122"/>
              </a:rPr>
              <a:t>(* sublists : 'a list -&gt; 'a list list *)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(* ENSURES sublists L = a list of all sublists of L *)</a:t>
            </a:r>
          </a:p>
        </p:txBody>
      </p:sp>
      <p:sp>
        <p:nvSpPr>
          <p:cNvPr id="7" name="内容占位符 2"/>
          <p:cNvSpPr txBox="1"/>
          <p:nvPr/>
        </p:nvSpPr>
        <p:spPr>
          <a:xfrm>
            <a:off x="6163945" y="2952115"/>
            <a:ext cx="5724525" cy="3082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fun sublists [ ] = [ [ ] ]</a:t>
            </a:r>
          </a:p>
          <a:p>
            <a:pPr marL="0" lvl="0" indent="0">
              <a:buNone/>
            </a:pP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| sublists (x::R) =</a:t>
            </a:r>
          </a:p>
          <a:p>
            <a:pPr marL="0" lv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let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zh-CN" altLang="en-US" b="1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val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 = sublists R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in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S @ map ( </a:t>
            </a:r>
            <a:r>
              <a:rPr lang="pt-BR" altLang="zh-CN" b="1">
                <a:solidFill>
                  <a:srgbClr val="0033CC"/>
                </a:solidFill>
                <a:ea typeface="宋体" pitchFamily="2" charset="-122"/>
              </a:rPr>
              <a:t>fn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 A =&gt; x::A) S</a:t>
            </a:r>
            <a:br>
              <a:rPr lang="pt-B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pt-BR" altLang="zh-CN" b="1">
                <a:solidFill>
                  <a:srgbClr val="0033CC"/>
                </a:solidFill>
                <a:ea typeface="宋体" pitchFamily="2" charset="-122"/>
              </a:rPr>
              <a:t>end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另一类问题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zh-CN" altLang="en-US">
                <a:ea typeface="黑体" pitchFamily="2" charset="-122"/>
              </a:rPr>
              <a:t>批量数据的联合求解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4143375" cy="2019300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b="1">
                <a:ea typeface="黑体" pitchFamily="2" charset="-122"/>
              </a:rPr>
              <a:t>real </a:t>
            </a:r>
            <a:r>
              <a:rPr lang="en-US" altLang="zh-CN">
                <a:ea typeface="黑体" pitchFamily="2" charset="-122"/>
              </a:rPr>
              <a:t>list</a:t>
            </a:r>
            <a:r>
              <a:rPr lang="zh-CN" altLang="en-US">
                <a:ea typeface="黑体" pitchFamily="2" charset="-122"/>
              </a:rPr>
              <a:t>求和</a:t>
            </a:r>
            <a:endParaRPr lang="en-US" altLang="zh-CN">
              <a:ea typeface="黑体" pitchFamily="2" charset="-122"/>
            </a:endParaRPr>
          </a:p>
          <a:p>
            <a:r>
              <a:rPr lang="en-US" altLang="zh-CN" b="1">
                <a:ea typeface="黑体" pitchFamily="2" charset="-122"/>
              </a:rPr>
              <a:t>int </a:t>
            </a:r>
            <a:r>
              <a:rPr lang="en-US" altLang="zh-CN">
                <a:ea typeface="黑体" pitchFamily="2" charset="-122"/>
              </a:rPr>
              <a:t>list</a:t>
            </a:r>
            <a:r>
              <a:rPr lang="zh-CN" altLang="en-US">
                <a:ea typeface="黑体" pitchFamily="2" charset="-122"/>
              </a:rPr>
              <a:t>求乘积</a:t>
            </a:r>
            <a:endParaRPr lang="en-US" altLang="zh-CN">
              <a:ea typeface="黑体" pitchFamily="2" charset="-122"/>
            </a:endParaRPr>
          </a:p>
          <a:p>
            <a:r>
              <a:rPr lang="zh-CN" altLang="en-US">
                <a:ea typeface="黑体" pitchFamily="2" charset="-122"/>
              </a:rPr>
              <a:t>寻找</a:t>
            </a:r>
            <a:r>
              <a:rPr lang="en-US" altLang="zh-CN" b="1">
                <a:ea typeface="黑体" pitchFamily="2" charset="-122"/>
              </a:rPr>
              <a:t>int </a:t>
            </a:r>
            <a:r>
              <a:rPr lang="en-US" altLang="zh-CN">
                <a:ea typeface="黑体" pitchFamily="2" charset="-122"/>
              </a:rPr>
              <a:t>list</a:t>
            </a:r>
            <a:r>
              <a:rPr lang="zh-CN" altLang="en-US">
                <a:ea typeface="黑体" pitchFamily="2" charset="-122"/>
              </a:rPr>
              <a:t>中的最小数</a:t>
            </a:r>
            <a:endParaRPr lang="en-US" altLang="zh-CN">
              <a:ea typeface="黑体" pitchFamily="2" charset="-122"/>
            </a:endParaRPr>
          </a:p>
          <a:p>
            <a:r>
              <a:rPr lang="zh-CN" altLang="en-US">
                <a:ea typeface="黑体" pitchFamily="2" charset="-122"/>
              </a:rPr>
              <a:t>寻找</a:t>
            </a:r>
            <a:r>
              <a:rPr lang="en-US" altLang="zh-CN" b="1">
                <a:ea typeface="黑体" pitchFamily="2" charset="-122"/>
              </a:rPr>
              <a:t>real </a:t>
            </a:r>
            <a:r>
              <a:rPr lang="en-US" altLang="zh-CN">
                <a:ea typeface="黑体" pitchFamily="2" charset="-122"/>
              </a:rPr>
              <a:t>list</a:t>
            </a:r>
            <a:r>
              <a:rPr lang="zh-CN" altLang="en-US">
                <a:ea typeface="黑体" pitchFamily="2" charset="-122"/>
              </a:rPr>
              <a:t>中的最大数</a:t>
            </a:r>
          </a:p>
        </p:txBody>
      </p:sp>
      <p:sp>
        <p:nvSpPr>
          <p:cNvPr id="6" name="内容占位符 1"/>
          <p:cNvSpPr txBox="1"/>
          <p:nvPr/>
        </p:nvSpPr>
        <p:spPr>
          <a:xfrm>
            <a:off x="990600" y="4017963"/>
            <a:ext cx="4800600" cy="24653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2400">
                <a:solidFill>
                  <a:srgbClr val="0033CC"/>
                </a:solidFill>
                <a:ea typeface="黑体" pitchFamily="2" charset="-122"/>
              </a:rPr>
              <a:t>算法设计思路</a:t>
            </a:r>
            <a:r>
              <a:rPr lang="zh-CN" altLang="en-US" sz="2400">
                <a:ea typeface="黑体" pitchFamily="2" charset="-122"/>
              </a:rPr>
              <a:t>：编写递归函数</a:t>
            </a:r>
            <a:endParaRPr lang="en-US" altLang="zh-CN" sz="2400">
              <a:ea typeface="黑体" pitchFamily="2" charset="-122"/>
            </a:endParaRPr>
          </a:p>
          <a:p>
            <a:pPr marL="971550" lvl="1" indent="-514350">
              <a:buAutoNum type="arabicParenBoth"/>
            </a:pPr>
            <a:r>
              <a:rPr lang="zh-CN" altLang="en-US">
                <a:ea typeface="黑体" pitchFamily="2" charset="-122"/>
              </a:rPr>
              <a:t>设定一个初值；</a:t>
            </a:r>
            <a:endParaRPr lang="en-US" altLang="zh-CN">
              <a:ea typeface="黑体" pitchFamily="2" charset="-122"/>
            </a:endParaRPr>
          </a:p>
          <a:p>
            <a:pPr marL="971550" lvl="1" indent="-514350">
              <a:buAutoNum type="arabicParenBoth"/>
            </a:pPr>
            <a:r>
              <a:rPr lang="zh-CN" altLang="en-US">
                <a:ea typeface="黑体" pitchFamily="2" charset="-122"/>
              </a:rPr>
              <a:t>设计相应功能函数递归应用于集合中所有的数</a:t>
            </a:r>
          </a:p>
        </p:txBody>
      </p:sp>
      <p:sp>
        <p:nvSpPr>
          <p:cNvPr id="5" name="矩形 4"/>
          <p:cNvSpPr/>
          <p:nvPr/>
        </p:nvSpPr>
        <p:spPr>
          <a:xfrm>
            <a:off x="6657975" y="3355975"/>
            <a:ext cx="5103813" cy="310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递归函数的设计</a:t>
            </a:r>
            <a:r>
              <a:rPr lang="en-US" altLang="zh-CN">
                <a:ea typeface="黑体" pitchFamily="2" charset="-122"/>
              </a:rPr>
              <a:t>(combining)</a:t>
            </a:r>
            <a:r>
              <a:rPr lang="zh-CN" altLang="en-US">
                <a:ea typeface="黑体" pitchFamily="2" charset="-122"/>
              </a:rPr>
              <a:t>：</a:t>
            </a:r>
            <a:endParaRPr lang="en-US" altLang="zh-CN"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Font typeface="Calibri Light" pitchFamily="34" charset="0"/>
              <a:buAutoNum type="arabicPeriod"/>
            </a:pPr>
            <a:r>
              <a:rPr lang="zh-CN" altLang="en-US">
                <a:ea typeface="黑体" pitchFamily="2" charset="-122"/>
              </a:rPr>
              <a:t>给定初值：</a:t>
            </a:r>
            <a:r>
              <a:rPr lang="en-US" altLang="zh-CN">
                <a:ea typeface="黑体" pitchFamily="2" charset="-122"/>
              </a:rPr>
              <a:t>z : 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2</a:t>
            </a: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Font typeface="Calibri Light" pitchFamily="34" charset="0"/>
              <a:buAutoNum type="arabicPeriod"/>
            </a:pPr>
            <a:r>
              <a:rPr lang="zh-CN" altLang="en-US">
                <a:ea typeface="黑体" pitchFamily="2" charset="-122"/>
              </a:rPr>
              <a:t>设定功能函数：</a:t>
            </a:r>
            <a:endParaRPr lang="en-US" altLang="zh-CN"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	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F : t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 * t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 -&gt; t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2</a:t>
            </a: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</a:t>
            </a:r>
            <a:r>
              <a:rPr lang="zh-CN" altLang="en-US">
                <a:ea typeface="黑体" pitchFamily="2" charset="-122"/>
              </a:rPr>
              <a:t>应用于</a:t>
            </a:r>
            <a:r>
              <a:rPr lang="en-US" altLang="zh-CN">
                <a:ea typeface="黑体" pitchFamily="2" charset="-122"/>
              </a:rPr>
              <a:t>list</a:t>
            </a:r>
            <a:r>
              <a:rPr lang="zh-CN" altLang="en-US">
                <a:ea typeface="黑体" pitchFamily="2" charset="-122"/>
              </a:rPr>
              <a:t>数据：</a:t>
            </a:r>
            <a:endParaRPr lang="en-US" altLang="zh-CN"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		[x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,...,x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n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] : t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 list</a:t>
            </a: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Font typeface="Calibri Light" pitchFamily="34" charset="0"/>
              <a:buAutoNum type="arabicPeriod" startAt="3"/>
            </a:pPr>
            <a:r>
              <a:rPr lang="zh-CN" altLang="en-US">
                <a:ea typeface="黑体" pitchFamily="2" charset="-122"/>
              </a:rPr>
              <a:t>求解过程：</a:t>
            </a:r>
            <a:endParaRPr lang="en-US" altLang="zh-CN"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F(x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, F(x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, ..., F(x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n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, z)...))</a:t>
            </a:r>
            <a:endParaRPr lang="zh-CN" altLang="en-US">
              <a:solidFill>
                <a:srgbClr val="0033CC"/>
              </a:solidFill>
              <a:ea typeface="黑体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462588" y="4138613"/>
            <a:ext cx="1195388" cy="50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5" grpId="0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联合函数的设计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2150" y="2687638"/>
            <a:ext cx="10515600" cy="2101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函数功能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 all types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all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n≥0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all values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F: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,...,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: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 :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foldr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 z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,...,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..., F(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z)...))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2963" y="1830388"/>
            <a:ext cx="78946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多态函数：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foldr : (’a * ’b -&gt; ’b) -&gt; ’b -&gt; ’a list -&gt; ’b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963" y="5110163"/>
            <a:ext cx="60960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l-PL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pl-PL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foldr F z [ ] = z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 | foldr F z (x::L) = F(x, foldr F z L)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树的拆分</a:t>
            </a: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3188" y="2389188"/>
            <a:ext cx="5165725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 [ ]  = ([ ],  [ 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split [x] = ([x], [ 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split (x::y::L)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let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(A, B) =split L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in 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(x::A, y::B)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end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4580" name="矩形 7"/>
          <p:cNvSpPr/>
          <p:nvPr/>
        </p:nvSpPr>
        <p:spPr>
          <a:xfrm>
            <a:off x="396875" y="1635125"/>
            <a:ext cx="45942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split : int list -&gt; int list * int list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65100" y="5167630"/>
            <a:ext cx="5337175" cy="1213485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L:int list,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split(L) = a pair of lists (A, B) such that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length(A) ≈ length(B) and A@B is a perm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L.</a:t>
            </a:r>
          </a:p>
        </p:txBody>
      </p:sp>
      <p:sp>
        <p:nvSpPr>
          <p:cNvPr id="11" name="矩形 10"/>
          <p:cNvSpPr/>
          <p:nvPr/>
        </p:nvSpPr>
        <p:spPr>
          <a:xfrm>
            <a:off x="6534150" y="2252663"/>
            <a:ext cx="5167313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 -&gt; 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803775" y="1649413"/>
            <a:ext cx="13081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4" name="文本框 12"/>
          <p:cNvSpPr txBox="1"/>
          <p:nvPr/>
        </p:nvSpPr>
        <p:spPr>
          <a:xfrm>
            <a:off x="5021263" y="1255713"/>
            <a:ext cx="6048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？</a:t>
            </a:r>
          </a:p>
        </p:txBody>
      </p:sp>
      <p:sp>
        <p:nvSpPr>
          <p:cNvPr id="24585" name="文本框 2"/>
          <p:cNvSpPr txBox="1"/>
          <p:nvPr/>
        </p:nvSpPr>
        <p:spPr>
          <a:xfrm>
            <a:off x="7762875" y="1117600"/>
            <a:ext cx="650875" cy="92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╳</a:t>
            </a:r>
          </a:p>
        </p:txBody>
      </p:sp>
      <p:sp>
        <p:nvSpPr>
          <p:cNvPr id="15" name="矩形 14"/>
          <p:cNvSpPr/>
          <p:nvPr/>
        </p:nvSpPr>
        <p:spPr>
          <a:xfrm>
            <a:off x="6589713" y="1408113"/>
            <a:ext cx="459263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 : tree -&gt; 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8190" y="3615373"/>
            <a:ext cx="6096000" cy="2399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 is a 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sorted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tree 		*)</a:t>
            </a:r>
            <a:b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t) = a pair (t1, t2)</a:t>
            </a:r>
            <a:b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such that</a:t>
            </a:r>
            <a:b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every item in t1 is ≤ y,</a:t>
            </a:r>
            <a:b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every item in t2 is ≥ y,</a:t>
            </a:r>
            <a:b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and t1,t2 consist of the items in t *)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4580" grpId="0"/>
      <p:bldP spid="9" grpId="0" bldLvl="0" animBg="1"/>
      <p:bldP spid="11" grpId="0"/>
      <p:bldP spid="12" grpId="0" animBg="1"/>
      <p:bldP spid="24584" grpId="0"/>
      <p:bldP spid="24585" grpId="0"/>
      <p:bldP spid="15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联合函数的应用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——int list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求和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075" y="2105025"/>
            <a:ext cx="10515600" cy="585788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(* ENSURES sum L = the sum of the items in L *)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1075" y="2690813"/>
            <a:ext cx="45688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da-DK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da-DK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sum L = foldr (op +) 0 L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1075" y="4686300"/>
            <a:ext cx="76057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foldr (op +) 0 [x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,...,x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n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] = 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+ (x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+ ... (x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n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+ 0)...)</a:t>
            </a:r>
            <a:endParaRPr lang="zh-CN" altLang="en-US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7100" y="5487988"/>
            <a:ext cx="30226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= 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+ 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+ ... + 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n</a:t>
            </a:r>
            <a:endParaRPr lang="zh-CN" altLang="en-US" baseline="-2500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1075" y="1462088"/>
            <a:ext cx="28035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sum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联合函数的应用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real list</a:t>
            </a:r>
            <a:r>
              <a:rPr lang="zh-CN" altLang="en-US">
                <a:ea typeface="黑体" pitchFamily="2" charset="-122"/>
              </a:rPr>
              <a:t>求最大值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2988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(* REQUIRES L is a non-empty list 		*)</a:t>
            </a: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(* ENSURES maxlist L = the largest item in L 	*)</a:t>
            </a:r>
          </a:p>
        </p:txBody>
      </p:sp>
      <p:sp>
        <p:nvSpPr>
          <p:cNvPr id="4" name="矩形 3"/>
          <p:cNvSpPr/>
          <p:nvPr/>
        </p:nvSpPr>
        <p:spPr>
          <a:xfrm>
            <a:off x="900113" y="3244850"/>
            <a:ext cx="5588000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 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maxlist (x::R) = foldr Real.max x 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2138" y="4324350"/>
            <a:ext cx="42179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Real.max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real * real -&gt; real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foldr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与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foldl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8850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pl-PL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pl-PL" altLang="zh-CN">
                <a:solidFill>
                  <a:srgbClr val="0033CC"/>
                </a:solidFill>
                <a:ea typeface="宋体" pitchFamily="2" charset="-122"/>
              </a:rPr>
              <a:t>foldl F z [ ] = z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pl-PL" altLang="zh-CN">
                <a:solidFill>
                  <a:srgbClr val="0033CC"/>
                </a:solidFill>
                <a:ea typeface="宋体" pitchFamily="2" charset="-122"/>
              </a:rPr>
              <a:t>| foldl F z (x::L) = foldl F (F(x, z)) L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5663" y="2943225"/>
            <a:ext cx="55514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foldl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(’a * ’b -&gt; ’b) -&gt; ’b -&gt; ’a list -&gt; ’b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925" y="3595688"/>
            <a:ext cx="6357938" cy="955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foldl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F z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,...,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F(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n-1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,...,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,z)...))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foldr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F z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,...,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F(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z)...))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pic>
        <p:nvPicPr>
          <p:cNvPr id="3993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4987925"/>
            <a:ext cx="1223963" cy="1374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5" y="4948238"/>
            <a:ext cx="1031875" cy="1354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543175" y="5538788"/>
            <a:ext cx="8953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Broadway" pitchFamily="82" charset="0"/>
                <a:ea typeface="Sanpya"/>
              </a:rPr>
              <a:t>vs.</a:t>
            </a:r>
            <a:endParaRPr lang="zh-CN" altLang="en-US">
              <a:latin typeface="Broadway" pitchFamily="82" charset="0"/>
              <a:ea typeface="Sanpy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5788" y="4845050"/>
            <a:ext cx="6096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7030A0"/>
                </a:solidFill>
                <a:latin typeface="Arial" panose="020B0604020202090204" pitchFamily="34" charset="0"/>
                <a:ea typeface="宋体" pitchFamily="2" charset="-122"/>
              </a:rPr>
              <a:t>foldr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 (op @) [ ] [[1,2], [ ], [3,4]]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br>
              <a:rPr lang="en-US" altLang="zh-CN" sz="2400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foldl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(op @) [ ] [[1,2], [ ], [3,4]]</a:t>
            </a:r>
            <a:endParaRPr lang="zh-CN" altLang="en-US" sz="240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高阶函数应用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zh-CN" altLang="en-US">
                <a:ea typeface="黑体" pitchFamily="2" charset="-122"/>
              </a:rPr>
              <a:t>点集数据标准化</a:t>
            </a:r>
          </a:p>
        </p:txBody>
      </p:sp>
      <p:pic>
        <p:nvPicPr>
          <p:cNvPr id="4096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8" y="2043113"/>
            <a:ext cx="6143625" cy="3484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6292850" y="2027238"/>
            <a:ext cx="60960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将非空、离散的点集标准化至空间：</a:t>
            </a:r>
            <a:r>
              <a:rPr lang="en-US" altLang="zh-CN">
                <a:ea typeface="黑体" pitchFamily="2" charset="-122"/>
              </a:rPr>
              <a:t> 	[~1.0 ... 1.0] X [~1.0 ... 1.0]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7088" y="3562350"/>
            <a:ext cx="4327525" cy="193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0033CC"/>
                </a:solidFill>
                <a:ea typeface="黑体" pitchFamily="2" charset="-122"/>
              </a:rPr>
              <a:t>求解思路</a:t>
            </a:r>
            <a:r>
              <a:rPr lang="zh-CN" altLang="en-US" sz="2400">
                <a:ea typeface="黑体" pitchFamily="2" charset="-122"/>
              </a:rPr>
              <a:t>：</a:t>
            </a:r>
            <a:endParaRPr lang="en-US" altLang="zh-CN" sz="24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zh-CN" altLang="en-US" sz="2400">
                <a:ea typeface="黑体" pitchFamily="2" charset="-122"/>
              </a:rPr>
              <a:t>分离出</a:t>
            </a:r>
            <a:r>
              <a:rPr lang="en-US" altLang="zh-CN" sz="2400">
                <a:ea typeface="黑体" pitchFamily="2" charset="-122"/>
              </a:rPr>
              <a:t>x,y;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en-US" altLang="zh-CN" sz="2400">
                <a:ea typeface="黑体" pitchFamily="2" charset="-122"/>
              </a:rPr>
              <a:t>x,y</a:t>
            </a:r>
            <a:r>
              <a:rPr lang="zh-CN" altLang="en-US" sz="2400">
                <a:ea typeface="黑体" pitchFamily="2" charset="-122"/>
              </a:rPr>
              <a:t>分别</a:t>
            </a:r>
            <a:r>
              <a:rPr lang="en-US" altLang="zh-CN" sz="2400">
                <a:ea typeface="黑体" pitchFamily="2" charset="-122"/>
              </a:rPr>
              <a:t>norm</a:t>
            </a:r>
            <a:r>
              <a:rPr lang="zh-CN" altLang="en-US" sz="2400">
                <a:ea typeface="黑体" pitchFamily="2" charset="-122"/>
              </a:rPr>
              <a:t>标准化</a:t>
            </a:r>
            <a:endParaRPr lang="en-US" altLang="zh-CN" sz="2400">
              <a:ea typeface="黑体" pitchFamily="2" charset="-122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zh-CN" altLang="en-US">
                <a:ea typeface="黑体" pitchFamily="2" charset="-122"/>
              </a:rPr>
              <a:t>求解</a:t>
            </a:r>
            <a:r>
              <a:rPr lang="en-US" altLang="zh-CN">
                <a:ea typeface="黑体" pitchFamily="2" charset="-122"/>
              </a:rPr>
              <a:t>x</a:t>
            </a:r>
            <a:r>
              <a:rPr lang="zh-CN" altLang="en-US">
                <a:ea typeface="黑体" pitchFamily="2" charset="-122"/>
              </a:rPr>
              <a:t>，</a:t>
            </a:r>
            <a:r>
              <a:rPr lang="en-US" altLang="zh-CN">
                <a:ea typeface="黑体" pitchFamily="2" charset="-122"/>
              </a:rPr>
              <a:t>y</a:t>
            </a:r>
            <a:r>
              <a:rPr lang="zh-CN" altLang="en-US">
                <a:ea typeface="黑体" pitchFamily="2" charset="-122"/>
              </a:rPr>
              <a:t>的最大</a:t>
            </a:r>
            <a:r>
              <a:rPr lang="en-US" altLang="zh-CN">
                <a:ea typeface="黑体" pitchFamily="2" charset="-122"/>
              </a:rPr>
              <a:t>/</a:t>
            </a:r>
            <a:r>
              <a:rPr lang="zh-CN" altLang="en-US">
                <a:ea typeface="黑体" pitchFamily="2" charset="-122"/>
              </a:rPr>
              <a:t>最小值</a:t>
            </a:r>
            <a:endParaRPr lang="en-US" altLang="zh-CN">
              <a:ea typeface="黑体" pitchFamily="2" charset="-122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zh-CN" altLang="en-US">
                <a:ea typeface="黑体" pitchFamily="2" charset="-122"/>
              </a:rPr>
              <a:t>每个值</a:t>
            </a:r>
            <a:r>
              <a:rPr lang="en-US" altLang="zh-CN">
                <a:ea typeface="黑体" pitchFamily="2" charset="-122"/>
              </a:rPr>
              <a:t>norm</a:t>
            </a:r>
            <a:r>
              <a:rPr lang="zh-CN" altLang="en-US">
                <a:ea typeface="黑体" pitchFamily="2" charset="-122"/>
              </a:rPr>
              <a:t>标准化</a:t>
            </a:r>
          </a:p>
        </p:txBody>
      </p:sp>
      <p:sp>
        <p:nvSpPr>
          <p:cNvPr id="6" name="矩形 5"/>
          <p:cNvSpPr/>
          <p:nvPr/>
        </p:nvSpPr>
        <p:spPr>
          <a:xfrm>
            <a:off x="4335463" y="5910263"/>
            <a:ext cx="50117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en-US" altLang="zh-CN" sz="18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norm(a, b) = </a:t>
            </a:r>
            <a:r>
              <a:rPr lang="en-US" altLang="zh-CN" sz="18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fn </a:t>
            </a:r>
            <a:r>
              <a:rPr lang="en-US" altLang="zh-CN" sz="18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 =&gt; (2.0 * x - a - b) / (b -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点集数据标准化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——normalize</a:t>
            </a:r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2175" y="1389063"/>
            <a:ext cx="10515600" cy="1541462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400"/>
              <a:t>(* normalize : (real * real) list -&gt; (real * real) list *)</a:t>
            </a:r>
          </a:p>
          <a:p>
            <a:pPr marL="0" indent="0">
              <a:buNone/>
            </a:pPr>
            <a:r>
              <a:rPr lang="en-US" altLang="zh-CN" sz="2400"/>
              <a:t>(* REQUIRES L is non-empty *)</a:t>
            </a:r>
          </a:p>
          <a:p>
            <a:pPr marL="0" indent="0">
              <a:buNone/>
            </a:pPr>
            <a:r>
              <a:rPr lang="en-US" altLang="zh-CN" sz="2400"/>
              <a:t>(* ENSURES normalize L = a list of points in [~1.0...1.0] X [~1.0...1.0] *)</a:t>
            </a:r>
          </a:p>
        </p:txBody>
      </p:sp>
      <p:sp>
        <p:nvSpPr>
          <p:cNvPr id="4" name="矩形 3"/>
          <p:cNvSpPr/>
          <p:nvPr/>
        </p:nvSpPr>
        <p:spPr>
          <a:xfrm>
            <a:off x="892175" y="2829560"/>
            <a:ext cx="70256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normalize (L : (real * real) list) : (real * real) list =</a:t>
            </a:r>
          </a:p>
        </p:txBody>
      </p:sp>
      <p:sp>
        <p:nvSpPr>
          <p:cNvPr id="5" name="矩形 4"/>
          <p:cNvSpPr/>
          <p:nvPr/>
        </p:nvSpPr>
        <p:spPr>
          <a:xfrm>
            <a:off x="1322388" y="3353435"/>
            <a:ext cx="7467600" cy="19380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= map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=&gt; x)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val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 = map (fn (x,y) =&gt; y)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1322388" y="5656898"/>
            <a:ext cx="6096000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</a:t>
            </a:r>
          </a:p>
        </p:txBody>
      </p:sp>
      <p:sp>
        <p:nvSpPr>
          <p:cNvPr id="7" name="矩形 6"/>
          <p:cNvSpPr/>
          <p:nvPr/>
        </p:nvSpPr>
        <p:spPr>
          <a:xfrm>
            <a:off x="2143125" y="5688648"/>
            <a:ext cx="71907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map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(x,y) =&gt; (norm(xlo, xhi) x, norm(ylo, yhi) y))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</a:t>
            </a:r>
          </a:p>
        </p:txBody>
      </p:sp>
      <p:sp>
        <p:nvSpPr>
          <p:cNvPr id="8" name="椭圆 7"/>
          <p:cNvSpPr/>
          <p:nvPr/>
        </p:nvSpPr>
        <p:spPr>
          <a:xfrm>
            <a:off x="1444308" y="4425950"/>
            <a:ext cx="5851525" cy="938213"/>
          </a:xfrm>
          <a:prstGeom prst="ellipse">
            <a:avLst/>
          </a:prstGeom>
          <a:solidFill>
            <a:srgbClr val="FF0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295833" y="4348798"/>
            <a:ext cx="4468813" cy="833438"/>
          </a:xfrm>
          <a:prstGeom prst="wedgeRoundRectCallout">
            <a:avLst>
              <a:gd name="adj1" fmla="val -56636"/>
              <a:gd name="adj2" fmla="val 36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xlo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ylo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= pair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minlist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xhi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yhi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= pair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maxlist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xs,ys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 bldLvl="0" animBg="1"/>
      <p:bldP spid="9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点集数据标准化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——normalize</a:t>
            </a:r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2175" y="1389063"/>
            <a:ext cx="10515600" cy="1541462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400">
                <a:ea typeface="宋体" pitchFamily="2" charset="-122"/>
              </a:rPr>
              <a:t>(* normalize : (real * real) list -&gt; (real * real) list *)</a:t>
            </a:r>
          </a:p>
          <a:p>
            <a:pPr marL="0" indent="0">
              <a:buNone/>
            </a:pPr>
            <a:r>
              <a:rPr lang="en-US" altLang="zh-CN" sz="2400">
                <a:ea typeface="宋体" pitchFamily="2" charset="-122"/>
              </a:rPr>
              <a:t>(* REQUIRES L is non-empty *)</a:t>
            </a:r>
          </a:p>
          <a:p>
            <a:pPr marL="0" indent="0">
              <a:buNone/>
            </a:pPr>
            <a:r>
              <a:rPr lang="en-US" altLang="zh-CN" sz="2400">
                <a:ea typeface="宋体" pitchFamily="2" charset="-122"/>
              </a:rPr>
              <a:t>(* ENSURES normalize L = a list of points in [~1.0...1.0] X [~1.0...1.0] *)</a:t>
            </a:r>
          </a:p>
        </p:txBody>
      </p:sp>
      <p:sp>
        <p:nvSpPr>
          <p:cNvPr id="4" name="矩形 3"/>
          <p:cNvSpPr/>
          <p:nvPr/>
        </p:nvSpPr>
        <p:spPr>
          <a:xfrm>
            <a:off x="892175" y="3092450"/>
            <a:ext cx="70256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normalize (L : (real * real) list) : (real * real) list =</a:t>
            </a:r>
          </a:p>
        </p:txBody>
      </p:sp>
      <p:sp>
        <p:nvSpPr>
          <p:cNvPr id="5" name="矩形 4"/>
          <p:cNvSpPr/>
          <p:nvPr/>
        </p:nvSpPr>
        <p:spPr>
          <a:xfrm>
            <a:off x="1322388" y="3616325"/>
            <a:ext cx="7467600" cy="19380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= map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=&gt; x)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val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 = map (fn (x,y) =&gt; y)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1322388" y="5919788"/>
            <a:ext cx="6096000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</a:t>
            </a:r>
          </a:p>
        </p:txBody>
      </p:sp>
      <p:sp>
        <p:nvSpPr>
          <p:cNvPr id="7" name="矩形 6"/>
          <p:cNvSpPr/>
          <p:nvPr/>
        </p:nvSpPr>
        <p:spPr>
          <a:xfrm>
            <a:off x="2143125" y="5951538"/>
            <a:ext cx="71907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map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(x,y) =&gt; (norm(xlo, xhi) x, norm(ylo, yhi) y))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</a:t>
            </a:r>
          </a:p>
        </p:txBody>
      </p:sp>
      <p:sp>
        <p:nvSpPr>
          <p:cNvPr id="10" name="椭圆 9"/>
          <p:cNvSpPr/>
          <p:nvPr/>
        </p:nvSpPr>
        <p:spPr>
          <a:xfrm>
            <a:off x="892175" y="3892550"/>
            <a:ext cx="6281738" cy="1824038"/>
          </a:xfrm>
          <a:prstGeom prst="ellipse">
            <a:avLst/>
          </a:prstGeom>
          <a:solidFill>
            <a:srgbClr val="FF0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7418388" y="3616325"/>
            <a:ext cx="4468813" cy="1301750"/>
          </a:xfrm>
          <a:prstGeom prst="wedgeRoundRectCallout">
            <a:avLst>
              <a:gd name="adj1" fmla="val -59427"/>
              <a:gd name="adj2" fmla="val 335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zs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= unzip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= pair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zs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= pair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zs</a:t>
            </a:r>
          </a:p>
        </p:txBody>
      </p:sp>
      <p:sp>
        <p:nvSpPr>
          <p:cNvPr id="12" name="矩形 11"/>
          <p:cNvSpPr/>
          <p:nvPr/>
        </p:nvSpPr>
        <p:spPr>
          <a:xfrm>
            <a:off x="5481955" y="1691005"/>
            <a:ext cx="6695440" cy="1198880"/>
          </a:xfrm>
          <a:prstGeom prst="rect">
            <a:avLst/>
          </a:prstGeom>
          <a:solidFill>
            <a:srgbClr val="B9D4ED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unzip [ ] = ([ ], [ 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| unzip ((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)::R) = 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xs,ys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 unzip R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y::ys)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10" grpId="0" bldLvl="0" animBg="1"/>
      <p:bldP spid="11" grpId="0" bldLvl="0" animBg="1"/>
      <p:bldP spid="12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4050" cy="1325563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高阶函数应用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2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zh-CN" altLang="en-US">
                <a:ea typeface="黑体" pitchFamily="2" charset="-122"/>
              </a:rPr>
              <a:t>求解点集中心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198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5" y="2044700"/>
            <a:ext cx="5181600" cy="280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5908675" y="2044700"/>
            <a:ext cx="6096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给定点集：</a:t>
            </a:r>
            <a:r>
              <a:rPr lang="en-US" altLang="zh-CN">
                <a:ea typeface="黑体" pitchFamily="2" charset="-122"/>
              </a:rPr>
              <a:t>	[(m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,(x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,y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)),...,(m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,(x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,y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))]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求解中心点</a:t>
            </a:r>
            <a:r>
              <a:rPr lang="en-US" altLang="zh-CN">
                <a:ea typeface="黑体" pitchFamily="2" charset="-122"/>
              </a:rPr>
              <a:t>(X, Y): real * real</a:t>
            </a:r>
            <a:r>
              <a:rPr lang="zh-CN" altLang="en-US">
                <a:ea typeface="黑体" pitchFamily="2" charset="-122"/>
              </a:rPr>
              <a:t>，满足</a:t>
            </a: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X = (m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*x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 + ... + m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*x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)/M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Y = (m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*y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 + ... + m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*y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)/M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M = m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 + ... + m</a:t>
            </a:r>
            <a:r>
              <a:rPr lang="en-US" altLang="zh-CN" baseline="-25000">
                <a:ea typeface="黑体" pitchFamily="2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点集中心的求解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1479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点集的表示：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	[(m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,(x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,y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)),...,(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,y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))]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type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 = real * real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type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body = real * point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3103563"/>
            <a:ext cx="10002838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ea typeface="黑体" pitchFamily="2" charset="-122"/>
              </a:rPr>
              <a:t>辅助函数：</a:t>
            </a:r>
            <a:endParaRPr lang="es-ES" altLang="zh-CN" sz="2400">
              <a:ea typeface="黑体" pitchFamily="2" charset="-122"/>
            </a:endParaRPr>
          </a:p>
          <a:p>
            <a:pPr marL="457200" lvl="0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zh-CN" sz="2400" b="1">
                <a:ea typeface="宋体" pitchFamily="2" charset="-122"/>
              </a:rPr>
              <a:t>	fun </a:t>
            </a:r>
            <a:r>
              <a:rPr lang="es-ES" altLang="zh-CN" sz="2400">
                <a:ea typeface="宋体" pitchFamily="2" charset="-122"/>
              </a:rPr>
              <a:t>add((x1,y1), (x2,y2)):point = (x1+x2, y1+y2)</a:t>
            </a:r>
          </a:p>
          <a:p>
            <a:pPr marL="457200" lvl="0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zh-CN" sz="2400" b="1">
                <a:ea typeface="宋体" pitchFamily="2" charset="-122"/>
              </a:rPr>
              <a:t>	fun </a:t>
            </a:r>
            <a:r>
              <a:rPr lang="es-ES" altLang="zh-CN" sz="2400">
                <a:ea typeface="宋体" pitchFamily="2" charset="-122"/>
              </a:rPr>
              <a:t>mass (m, (x, y)) = m</a:t>
            </a:r>
          </a:p>
          <a:p>
            <a:pPr marL="457200" lvl="0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zh-CN" sz="2400" b="1">
                <a:ea typeface="宋体" pitchFamily="2" charset="-122"/>
              </a:rPr>
              <a:t>	fun </a:t>
            </a:r>
            <a:r>
              <a:rPr lang="pt-BR" altLang="zh-CN" sz="2400">
                <a:ea typeface="宋体" pitchFamily="2" charset="-122"/>
              </a:rPr>
              <a:t>scale r (m, (x, y)) = (r * m * x, r * m * y)</a:t>
            </a:r>
          </a:p>
        </p:txBody>
      </p:sp>
      <p:sp>
        <p:nvSpPr>
          <p:cNvPr id="5" name="矩形 4"/>
          <p:cNvSpPr/>
          <p:nvPr/>
        </p:nvSpPr>
        <p:spPr>
          <a:xfrm>
            <a:off x="1093788" y="4811713"/>
            <a:ext cx="10585450" cy="1568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center (L : body list) : point 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foldr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(op +) 0.0 (map mass 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In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foldr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add (0.0, 0.0) (map (scale (1.0/M)) 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end</a:t>
            </a:r>
          </a:p>
        </p:txBody>
      </p:sp>
      <p:sp>
        <p:nvSpPr>
          <p:cNvPr id="48133" name="矩形 5"/>
          <p:cNvSpPr/>
          <p:nvPr/>
        </p:nvSpPr>
        <p:spPr>
          <a:xfrm>
            <a:off x="7404100" y="125413"/>
            <a:ext cx="4787900" cy="1938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ea typeface="黑体" pitchFamily="2" charset="-122"/>
              </a:rPr>
              <a:t>给定点集：</a:t>
            </a:r>
            <a:r>
              <a:rPr lang="en-US" altLang="zh-CN" sz="2000">
                <a:ea typeface="黑体" pitchFamily="2" charset="-122"/>
              </a:rPr>
              <a:t>[(m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,(x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,y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)),...,(m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,(x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,y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))]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0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ea typeface="黑体" pitchFamily="2" charset="-122"/>
              </a:rPr>
              <a:t>求解中心点</a:t>
            </a:r>
            <a:r>
              <a:rPr lang="en-US" altLang="zh-CN" sz="2000">
                <a:ea typeface="黑体" pitchFamily="2" charset="-122"/>
              </a:rPr>
              <a:t>(X, Y): real * real</a:t>
            </a:r>
            <a:r>
              <a:rPr lang="zh-CN" altLang="en-US" sz="2000">
                <a:ea typeface="黑体" pitchFamily="2" charset="-122"/>
              </a:rPr>
              <a:t>，满足</a:t>
            </a:r>
            <a:endParaRPr lang="en-US" altLang="zh-CN" sz="20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ea typeface="黑体" pitchFamily="2" charset="-122"/>
              </a:rPr>
              <a:t>	X = (m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*x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 + ... + m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*x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)/M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ea typeface="黑体" pitchFamily="2" charset="-122"/>
              </a:rPr>
              <a:t>	Y = (m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*y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 + ... + m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*y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)/M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ea typeface="黑体" pitchFamily="2" charset="-122"/>
              </a:rPr>
              <a:t>	M = m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 + ... + m</a:t>
            </a:r>
            <a:r>
              <a:rPr lang="en-US" altLang="zh-CN" sz="2000" baseline="-25000">
                <a:ea typeface="黑体" pitchFamily="2" charset="-122"/>
              </a:rPr>
              <a:t>n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006080" y="4522215"/>
            <a:ext cx="3673475" cy="564392"/>
            <a:chOff x="7790688" y="4658883"/>
            <a:chExt cx="3674110" cy="565167"/>
          </a:xfrm>
        </p:grpSpPr>
        <p:sp>
          <p:nvSpPr>
            <p:cNvPr id="7" name="圆角矩形标注 6"/>
            <p:cNvSpPr/>
            <p:nvPr/>
          </p:nvSpPr>
          <p:spPr>
            <a:xfrm>
              <a:off x="9798050" y="4658883"/>
              <a:ext cx="1666748" cy="553783"/>
            </a:xfrm>
            <a:prstGeom prst="wedgeRoundRectCallout">
              <a:avLst>
                <a:gd name="adj1" fmla="val -95321"/>
                <a:gd name="adj2" fmla="val 1115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将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list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中所有的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m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提取出来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7790688" y="4670267"/>
              <a:ext cx="1792922" cy="553783"/>
            </a:xfrm>
            <a:prstGeom prst="wedgeRoundRectCallout">
              <a:avLst>
                <a:gd name="adj1" fmla="val -70841"/>
                <a:gd name="adj2" fmla="val 10056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5pPr>
            </a:lstStyle>
            <a:p>
              <a:pPr lvl="0"/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将所有的</a:t>
              </a:r>
              <a:r>
                <a:rPr lang="en-US" altLang="zh-CN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m</a:t>
              </a:r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以</a:t>
              </a:r>
              <a:r>
                <a:rPr lang="en-US" altLang="zh-CN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0.0</a:t>
              </a:r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为基加起来</a:t>
              </a:r>
              <a:endParaRPr lang="zh-CN" altLang="en-US">
                <a:solidFill>
                  <a:srgbClr val="FFFFFF"/>
                </a:solidFill>
                <a:latin typeface="Calibri" pitchFamily="34" charset="0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81600" y="6085205"/>
            <a:ext cx="4427220" cy="554355"/>
            <a:chOff x="8148394" y="4630287"/>
            <a:chExt cx="4426428" cy="554100"/>
          </a:xfrm>
        </p:grpSpPr>
        <p:sp>
          <p:nvSpPr>
            <p:cNvPr id="11" name="圆角矩形标注 10"/>
            <p:cNvSpPr/>
            <p:nvPr/>
          </p:nvSpPr>
          <p:spPr>
            <a:xfrm>
              <a:off x="10697463" y="4630287"/>
              <a:ext cx="1877359" cy="554100"/>
            </a:xfrm>
            <a:prstGeom prst="wedgeRoundRectCallout">
              <a:avLst>
                <a:gd name="adj1" fmla="val -60941"/>
                <a:gd name="adj2" fmla="val -623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将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scale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操作映射到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L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的元素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8148394" y="4630287"/>
              <a:ext cx="2221833" cy="553783"/>
            </a:xfrm>
            <a:prstGeom prst="wedgeRoundRectCallout">
              <a:avLst>
                <a:gd name="adj1" fmla="val -69148"/>
                <a:gd name="adj2" fmla="val -7776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5pPr>
            </a:lstStyle>
            <a:p>
              <a:pPr lvl="0"/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将所有</a:t>
              </a:r>
              <a:r>
                <a:rPr lang="en-US" altLang="zh-CN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scale</a:t>
              </a:r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后的结果以</a:t>
              </a:r>
              <a:r>
                <a:rPr lang="en-US" altLang="zh-CN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0.0</a:t>
              </a:r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为基加起来</a:t>
              </a:r>
              <a:endParaRPr lang="zh-CN" altLang="en-US">
                <a:solidFill>
                  <a:srgbClr val="FFFFFF"/>
                </a:solidFill>
                <a:latin typeface="Calibri" pitchFamily="34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点集中心的求解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4915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38" y="1608138"/>
            <a:ext cx="5181600" cy="280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1163638" y="4872038"/>
            <a:ext cx="10536237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- center [(50.0,(1.0,10.0)),(20.0,(3.0,1.0)),(2.0,(5.0,4.0)),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(1.0,(7.0,7.0)),(5.0,(12.0,5.0)),(2.0,(20.0,3.0))];</a:t>
            </a:r>
            <a:endParaRPr lang="zh-CN" altLang="en-US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3638" y="6070600"/>
            <a:ext cx="59023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val it = (2.8375,7.075) : real * real</a:t>
            </a:r>
            <a:endParaRPr lang="zh-CN" altLang="en-US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高阶函数的更多应用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1188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字符串的相关操作：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["all ","your "," base "]  </a:t>
            </a:r>
            <a:r>
              <a:rPr lang="en-US" altLang="zh-CN">
                <a:ea typeface="宋体" pitchFamily="2" charset="-122"/>
                <a:sym typeface="Wingdings" panose="05000000000000000000" pitchFamily="2" charset="2"/>
              </a:rPr>
              <a:t> </a:t>
            </a:r>
            <a:r>
              <a:rPr lang="en-US" altLang="zh-CN">
                <a:ea typeface="宋体" pitchFamily="2" charset="-122"/>
              </a:rPr>
              <a:t>"all your base are belong to us "</a:t>
            </a: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foldr (op ^) "are belong to us": string list -&gt; string</a:t>
            </a:r>
          </a:p>
          <a:p>
            <a:pPr marL="0" indent="0">
              <a:buNone/>
            </a:pP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[“all ”,“your ”,“base ”] </a:t>
            </a:r>
            <a:r>
              <a:rPr lang="en-US" altLang="zh-CN">
                <a:ea typeface="宋体" pitchFamily="2" charset="-122"/>
                <a:sym typeface="Wingdings" panose="05000000000000000000" pitchFamily="2" charset="2"/>
              </a:rPr>
              <a:t> </a:t>
            </a:r>
            <a:r>
              <a:rPr lang="en-US" altLang="zh-CN">
                <a:ea typeface="宋体" pitchFamily="2" charset="-122"/>
              </a:rPr>
              <a:t>["All ","Your ","Base "]</a:t>
            </a: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map </a:t>
            </a:r>
            <a:r>
              <a:rPr lang="en-US" altLang="zh-CN" i="1">
                <a:solidFill>
                  <a:srgbClr val="0033CC"/>
                </a:solidFill>
                <a:ea typeface="宋体" pitchFamily="2" charset="-122"/>
              </a:rPr>
              <a:t>capitalize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: string list -&gt; string list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125" y="5253038"/>
            <a:ext cx="4598988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explode : string -&gt; char list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implode : char list -&gt; string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Char.toUpper : char -&gt; char</a:t>
            </a:r>
            <a:endParaRPr lang="zh-CN" altLang="en-US" sz="240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91113" y="4976813"/>
            <a:ext cx="6096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fun capitalize (s:string) : string =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let </a:t>
            </a:r>
            <a:r>
              <a:rPr lang="pt-BR" altLang="zh-CN" sz="2400">
                <a:latin typeface="Arial" panose="020B0604020202090204" pitchFamily="34" charset="0"/>
                <a:ea typeface="宋体" pitchFamily="2" charset="-122"/>
              </a:rPr>
              <a:t>val (x::L) = explode s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In implode(Char.toUpper x :: L)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end;</a:t>
            </a:r>
            <a:endParaRPr lang="zh-CN" altLang="en-US" sz="240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树的拆分</a:t>
            </a: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3188" y="1955800"/>
            <a:ext cx="77390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Empty) = (Empty, Empty)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Node(t1, x, t2))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compare(x, y)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of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   GREATER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(l1, r1)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t1)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in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(l1, Node(r1, x, t2))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|        _       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t2)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in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(Node(t1, x, l2), r2)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</a:p>
        </p:txBody>
      </p:sp>
      <p:sp>
        <p:nvSpPr>
          <p:cNvPr id="11" name="矩形 10"/>
          <p:cNvSpPr/>
          <p:nvPr/>
        </p:nvSpPr>
        <p:spPr>
          <a:xfrm>
            <a:off x="6556375" y="103188"/>
            <a:ext cx="51657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 -&gt; 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0238" y="889000"/>
            <a:ext cx="6096000" cy="23069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 is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sorted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tree 		*)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t) = a pair (t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such that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every item in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 ≤ y,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every item in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 ≥ y,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and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consist of the items in t *)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7126923" y="3912235"/>
            <a:ext cx="4843463" cy="1470025"/>
          </a:xfrm>
          <a:prstGeom prst="wedgeRoundRectCallout">
            <a:avLst>
              <a:gd name="adj1" fmla="val -63706"/>
              <a:gd name="adj2" fmla="val -40323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x&gt;y,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so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t2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应该归在新的右子树，同时拆分原左子树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t1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t1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递归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SplitAt,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l1&lt;=y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r1&gt;y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放在左子树，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r1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放在右子树</a:t>
            </a:r>
            <a:endParaRPr lang="en-US" altLang="zh-CN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通用排序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(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general sorting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)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 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311150" y="2066925"/>
            <a:ext cx="5573713" cy="958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>
                <a:ea typeface="宋体" pitchFamily="2" charset="-122"/>
              </a:rPr>
              <a:t>Isort, msort : int list -&gt; int list</a:t>
            </a:r>
          </a:p>
          <a:p>
            <a:pPr marL="228600" lvl="0" indent="-228600"/>
            <a:r>
              <a:rPr lang="en-US" altLang="zh-CN">
                <a:ea typeface="宋体" pitchFamily="2" charset="-122"/>
              </a:rPr>
              <a:t>Msort : tree -&gt; tree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70675" y="2066925"/>
            <a:ext cx="54229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能否扩展为其他各种数据类型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int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int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int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string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等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的排序？</a:t>
            </a:r>
          </a:p>
        </p:txBody>
      </p:sp>
      <p:sp>
        <p:nvSpPr>
          <p:cNvPr id="5" name="右箭头 4"/>
          <p:cNvSpPr/>
          <p:nvPr/>
        </p:nvSpPr>
        <p:spPr>
          <a:xfrm>
            <a:off x="5216525" y="2292350"/>
            <a:ext cx="1262063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3889375"/>
            <a:ext cx="11320463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对公式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表达式进行抽象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An abstract formulation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对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任意类型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的数据，都能够进行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比较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000">
                <a:latin typeface="Arial" panose="020B0604020202090204" pitchFamily="34" charset="0"/>
                <a:ea typeface="宋体" pitchFamily="2" charset="-122"/>
              </a:rPr>
              <a:t>A type of data, with a comparison function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)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对表和树等结构数据进行排序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000">
                <a:latin typeface="Arial" panose="020B0604020202090204" pitchFamily="34" charset="0"/>
                <a:ea typeface="宋体" pitchFamily="2" charset="-122"/>
              </a:rPr>
              <a:t>Sorting lists and trees of data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 bldLvl="0" animBg="1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数据的预处理</a:t>
            </a:r>
          </a:p>
        </p:txBody>
      </p:sp>
      <p:sp>
        <p:nvSpPr>
          <p:cNvPr id="3" name="矩形 2"/>
          <p:cNvSpPr/>
          <p:nvPr/>
        </p:nvSpPr>
        <p:spPr>
          <a:xfrm>
            <a:off x="950913" y="1690688"/>
            <a:ext cx="9442450" cy="1600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对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任意类型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的数据，都能够进行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比较</a:t>
            </a:r>
            <a:endParaRPr lang="en-US" altLang="zh-CN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该类型需要配备比较函数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har char="•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比较函数使数据有序，一般为数字顺序或词典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字典顺序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8925" y="3811588"/>
            <a:ext cx="9683750" cy="2247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一般类型实例包括：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i="1">
                <a:latin typeface="Arial" panose="020B0604020202090204" pitchFamily="34" charset="0"/>
                <a:ea typeface="宋体" pitchFamily="2" charset="-122"/>
              </a:rPr>
              <a:t>   type 	     comparison	    	  ML	</a:t>
            </a:r>
            <a:br>
              <a:rPr lang="en-US" altLang="zh-CN" b="1" i="1">
                <a:latin typeface="Arial" panose="020B0604020202090204" pitchFamily="34" charset="0"/>
                <a:ea typeface="宋体" pitchFamily="2" charset="-122"/>
              </a:rPr>
            </a:br>
            <a:r>
              <a:rPr lang="zh-CN" altLang="en-US" b="1" i="1"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b="1" i="1">
                <a:latin typeface="Arial" panose="020B0604020202090204" pitchFamily="34" charset="0"/>
                <a:ea typeface="宋体" pitchFamily="2" charset="-122"/>
              </a:rPr>
              <a:t>   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int		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i="1">
                <a:latin typeface="Arial" panose="020B0604020202090204" pitchFamily="34" charset="0"/>
                <a:ea typeface="宋体" pitchFamily="2" charset="-122"/>
              </a:rPr>
              <a:t>usual			compare</a:t>
            </a:r>
            <a:br>
              <a:rPr lang="en-US" altLang="zh-CN" i="1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  int*int 		</a:t>
            </a:r>
            <a:r>
              <a:rPr lang="en-US" altLang="zh-CN" i="1">
                <a:latin typeface="Arial" panose="020B0604020202090204" pitchFamily="34" charset="0"/>
                <a:ea typeface="宋体" pitchFamily="2" charset="-122"/>
              </a:rPr>
              <a:t>lexicographic	lex (compare, compare)</a:t>
            </a:r>
            <a:br>
              <a:rPr lang="en-US" altLang="zh-CN" i="1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  string		</a:t>
            </a:r>
            <a:r>
              <a:rPr lang="en-US" altLang="zh-CN" i="1">
                <a:latin typeface="Arial" panose="020B0604020202090204" pitchFamily="34" charset="0"/>
                <a:ea typeface="宋体" pitchFamily="2" charset="-122"/>
              </a:rPr>
              <a:t>dictionary		String.compare</a:t>
            </a:r>
            <a:endParaRPr lang="zh-CN" altLang="en-US" i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数据的比较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7"/>
          </a:xfrm>
        </p:spPr>
        <p:txBody>
          <a:bodyPr vert="horz" wrap="square" lIns="91440" tIns="45720" rIns="91440" bIns="45720" anchor="t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类型</a:t>
            </a:r>
            <a:r>
              <a:rPr lang="en-US" altLang="zh-CN">
                <a:ea typeface="黑体" pitchFamily="2" charset="-122"/>
              </a:rPr>
              <a:t>t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的比较函数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cmp : t * t -&gt; order</a:t>
            </a:r>
            <a:br>
              <a:rPr lang="en-US" altLang="zh-CN">
                <a:ea typeface="宋体" pitchFamily="2" charset="-122"/>
              </a:rPr>
            </a:br>
            <a:endParaRPr lang="en-US" altLang="zh-CN">
              <a:ea typeface="宋体" pitchFamily="2" charset="-122"/>
            </a:endParaRP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比较函数的特点：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逆反性：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cmp(x,y)=LESS		 </a:t>
            </a:r>
            <a:r>
              <a:rPr lang="en-US" altLang="zh-CN" sz="2400">
                <a:ea typeface="宋体" pitchFamily="2" charset="-122"/>
              </a:rPr>
              <a:t>iff</a:t>
            </a:r>
            <a:r>
              <a:rPr lang="zh-CN" altLang="en-US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cmp(y,x)=GREATER</a:t>
            </a:r>
            <a:br>
              <a:rPr lang="en-US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cmp(x,y)=EQUAL	 </a:t>
            </a:r>
            <a:r>
              <a:rPr lang="en-US" altLang="zh-CN" sz="2400">
                <a:ea typeface="宋体" pitchFamily="2" charset="-122"/>
              </a:rPr>
              <a:t>iff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	cmp(y,x)=EQUAL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传递性：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cmp(x,y)=LESS </a:t>
            </a:r>
            <a:r>
              <a:rPr lang="en-US" altLang="zh-CN" sz="2400">
                <a:ea typeface="宋体" pitchFamily="2" charset="-122"/>
              </a:rPr>
              <a:t>&amp;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cmp(y,z) &lt;&gt; GREATER </a:t>
            </a:r>
            <a:r>
              <a:rPr lang="en-US" altLang="zh-CN" sz="2400"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cmp(x,z)=LESS</a:t>
            </a:r>
            <a:br>
              <a:rPr lang="en-US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cmp(x,y)=GREATER </a:t>
            </a:r>
            <a:r>
              <a:rPr lang="en-US" altLang="zh-CN" sz="2400">
                <a:ea typeface="宋体" pitchFamily="2" charset="-122"/>
              </a:rPr>
              <a:t>&amp;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cmp(y,z) &lt;&gt; LESS </a:t>
            </a:r>
            <a:r>
              <a:rPr lang="en-US" altLang="zh-CN" sz="2400"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cmp(x,z)=GREATER</a:t>
            </a:r>
            <a:br>
              <a:rPr lang="en-US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cmp(x,y)=EQUAL </a:t>
            </a:r>
            <a:r>
              <a:rPr lang="en-US" altLang="zh-CN" sz="2400">
                <a:ea typeface="宋体" pitchFamily="2" charset="-122"/>
              </a:rPr>
              <a:t>&amp;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cmp(y,z)=EQUAL </a:t>
            </a:r>
            <a:r>
              <a:rPr lang="en-US" altLang="zh-CN" sz="2400"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cmp(x,z)=EQUAL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比较函数的实现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890" y="1690688"/>
            <a:ext cx="2574925" cy="595312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>
                <a:ea typeface="宋体" pitchFamily="2" charset="-122"/>
              </a:rPr>
              <a:t>for</a:t>
            </a:r>
            <a:r>
              <a:rPr lang="zh-CN" altLang="en-US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int: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6890" y="2446338"/>
            <a:ext cx="5008563" cy="15589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compare :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-&gt; 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fun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compare(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x:int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y:int):order =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x&lt;y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then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LESS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else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y&lt;x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then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GREATER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else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EQUAL</a:t>
            </a:r>
          </a:p>
        </p:txBody>
      </p:sp>
      <p:sp>
        <p:nvSpPr>
          <p:cNvPr id="5" name="矩形 4"/>
          <p:cNvSpPr/>
          <p:nvPr/>
        </p:nvSpPr>
        <p:spPr>
          <a:xfrm>
            <a:off x="756603" y="4464050"/>
            <a:ext cx="2811463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compare(2,3)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LESS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compare(2,2)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EQUAL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6747828" y="1292225"/>
            <a:ext cx="2574925" cy="595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 sz="2400">
                <a:ea typeface="宋体" pitchFamily="2" charset="-122"/>
              </a:rPr>
              <a:t>for</a:t>
            </a:r>
            <a:r>
              <a:rPr lang="zh-CN" altLang="en-US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int*int: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776595" y="1887855"/>
            <a:ext cx="6238240" cy="1137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leftcompare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: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*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-&gt; order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s-E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fun</a:t>
            </a:r>
            <a:r>
              <a:rPr kumimoji="0" lang="es-E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leftcompare((x1, y1), (x2, y2)) = compare(x1, x2)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989003" y="3135313"/>
            <a:ext cx="5783262" cy="233838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1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33CC"/>
                </a:solidFill>
                <a:ea typeface="宋体" pitchFamily="2" charset="-122"/>
              </a:rPr>
              <a:t>lexcompare : (int * int) * (int * int) -&gt; order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 b="1">
                <a:ea typeface="宋体" pitchFamily="2" charset="-122"/>
              </a:rPr>
              <a:t>fun</a:t>
            </a:r>
            <a:r>
              <a:rPr lang="en-US" altLang="zh-CN" sz="2000">
                <a:ea typeface="宋体" pitchFamily="2" charset="-122"/>
              </a:rPr>
              <a:t> lexcompare((x</a:t>
            </a:r>
            <a:r>
              <a:rPr lang="en-US" altLang="zh-CN" sz="2000" baseline="-25000">
                <a:ea typeface="宋体" pitchFamily="2" charset="-122"/>
              </a:rPr>
              <a:t>1</a:t>
            </a:r>
            <a:r>
              <a:rPr lang="en-US" altLang="zh-CN" sz="2000">
                <a:ea typeface="宋体" pitchFamily="2" charset="-122"/>
              </a:rPr>
              <a:t>, y</a:t>
            </a:r>
            <a:r>
              <a:rPr lang="en-US" altLang="zh-CN" sz="2000" baseline="-25000">
                <a:ea typeface="宋体" pitchFamily="2" charset="-122"/>
              </a:rPr>
              <a:t>1</a:t>
            </a:r>
            <a:r>
              <a:rPr lang="en-US" altLang="zh-CN" sz="2000">
                <a:ea typeface="宋体" pitchFamily="2" charset="-122"/>
              </a:rPr>
              <a:t>), (x</a:t>
            </a:r>
            <a:r>
              <a:rPr lang="en-US" altLang="zh-CN" sz="2000" baseline="-25000">
                <a:ea typeface="宋体" pitchFamily="2" charset="-122"/>
              </a:rPr>
              <a:t>2</a:t>
            </a:r>
            <a:r>
              <a:rPr lang="en-US" altLang="zh-CN" sz="2000">
                <a:ea typeface="宋体" pitchFamily="2" charset="-122"/>
              </a:rPr>
              <a:t>, y</a:t>
            </a:r>
            <a:r>
              <a:rPr lang="en-US" altLang="zh-CN" sz="2000" baseline="-25000">
                <a:ea typeface="宋体" pitchFamily="2" charset="-122"/>
              </a:rPr>
              <a:t>2</a:t>
            </a:r>
            <a:r>
              <a:rPr lang="en-US" altLang="zh-CN" sz="2000">
                <a:ea typeface="宋体" pitchFamily="2" charset="-122"/>
              </a:rPr>
              <a:t>)) =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 b="1">
                <a:ea typeface="宋体" pitchFamily="2" charset="-122"/>
              </a:rPr>
              <a:t>case</a:t>
            </a:r>
            <a:r>
              <a:rPr lang="en-US" altLang="zh-CN" sz="2000">
                <a:ea typeface="宋体" pitchFamily="2" charset="-122"/>
              </a:rPr>
              <a:t> compare(x</a:t>
            </a:r>
            <a:r>
              <a:rPr lang="en-US" altLang="zh-CN" sz="2000" baseline="-25000">
                <a:ea typeface="宋体" pitchFamily="2" charset="-122"/>
              </a:rPr>
              <a:t>1</a:t>
            </a:r>
            <a:r>
              <a:rPr lang="en-US" altLang="zh-CN" sz="2000">
                <a:ea typeface="宋体" pitchFamily="2" charset="-122"/>
              </a:rPr>
              <a:t>,x</a:t>
            </a:r>
            <a:r>
              <a:rPr lang="en-US" altLang="zh-CN" sz="2000" baseline="-25000">
                <a:ea typeface="宋体" pitchFamily="2" charset="-122"/>
              </a:rPr>
              <a:t>2</a:t>
            </a:r>
            <a:r>
              <a:rPr lang="en-US" altLang="zh-CN" sz="2000">
                <a:ea typeface="宋体" pitchFamily="2" charset="-122"/>
              </a:rPr>
              <a:t>) </a:t>
            </a:r>
            <a:r>
              <a:rPr lang="en-US" altLang="zh-CN" sz="2000" b="1">
                <a:ea typeface="宋体" pitchFamily="2" charset="-122"/>
              </a:rPr>
              <a:t>of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	    LESS =&gt; LESS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	| GREATER =&gt; GREATER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	| EQUAL =&gt; compare(y</a:t>
            </a:r>
            <a:r>
              <a:rPr lang="en-US" altLang="zh-CN" sz="2000" baseline="-25000">
                <a:ea typeface="宋体" pitchFamily="2" charset="-122"/>
              </a:rPr>
              <a:t>1</a:t>
            </a:r>
            <a:r>
              <a:rPr lang="en-US" altLang="zh-CN" sz="2000">
                <a:ea typeface="宋体" pitchFamily="2" charset="-122"/>
              </a:rPr>
              <a:t>, y</a:t>
            </a:r>
            <a:r>
              <a:rPr lang="en-US" altLang="zh-CN" sz="2000" baseline="-25000">
                <a:ea typeface="宋体" pitchFamily="2" charset="-122"/>
              </a:rPr>
              <a:t>2</a:t>
            </a:r>
            <a:r>
              <a:rPr lang="en-US" altLang="zh-CN" sz="2000">
                <a:ea typeface="宋体" pitchFamily="2" charset="-122"/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6274753" y="5842000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lexcompare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((2,3),(3,2))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LESS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lexcompare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((2,3),(2,0))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GREATER</a:t>
            </a:r>
          </a:p>
        </p:txBody>
      </p:sp>
      <p:sp>
        <p:nvSpPr>
          <p:cNvPr id="11" name="内容占位符 2"/>
          <p:cNvSpPr txBox="1"/>
          <p:nvPr/>
        </p:nvSpPr>
        <p:spPr>
          <a:xfrm>
            <a:off x="516890" y="5676900"/>
            <a:ext cx="4184650" cy="595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for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other type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/>
      <p:bldP spid="6" grpId="0"/>
      <p:bldP spid="7" grpId="0" build="p" animBg="1"/>
      <p:bldP spid="9" grpId="0" build="p" animBg="1"/>
      <p:bldP spid="10" grpId="0"/>
      <p:bldP spid="1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二元组数据的通用比较函数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lex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138" y="1663383"/>
            <a:ext cx="11204575" cy="944562"/>
          </a:xfrm>
        </p:spPr>
        <p:txBody>
          <a:bodyPr vert="horz" wrap="square" lIns="91440" tIns="45720" rIns="91440" bIns="45720" anchor="t"/>
          <a:lstStyle/>
          <a:p>
            <a:r>
              <a:rPr lang="zh-CN" altLang="en-US">
                <a:ea typeface="黑体" pitchFamily="2" charset="-122"/>
              </a:rPr>
              <a:t>对任意类型、且异构的二元组数据，如何按数字何字典序进行比较？</a:t>
            </a:r>
            <a:endParaRPr lang="en-US" altLang="zh-CN"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黑体" pitchFamily="2" charset="-122"/>
              </a:rPr>
              <a:t>	</a:t>
            </a:r>
            <a:r>
              <a:rPr lang="zh-CN" altLang="en-US">
                <a:ea typeface="黑体" pitchFamily="2" charset="-122"/>
              </a:rPr>
              <a:t>如</a:t>
            </a:r>
            <a:r>
              <a:rPr lang="en-US" altLang="zh-CN">
                <a:ea typeface="黑体" pitchFamily="2" charset="-122"/>
              </a:rPr>
              <a:t>(3, “Jack”) </a:t>
            </a:r>
            <a:r>
              <a:rPr lang="zh-CN" altLang="en-US">
                <a:ea typeface="黑体" pitchFamily="2" charset="-122"/>
              </a:rPr>
              <a:t>与 </a:t>
            </a:r>
            <a:r>
              <a:rPr lang="en-US" altLang="zh-CN">
                <a:ea typeface="黑体" pitchFamily="2" charset="-122"/>
              </a:rPr>
              <a:t>(6, “Rose”), (4.5, (1.0,2.4))</a:t>
            </a:r>
            <a:r>
              <a:rPr lang="zh-CN" altLang="en-US">
                <a:ea typeface="黑体" pitchFamily="2" charset="-122"/>
              </a:rPr>
              <a:t>与</a:t>
            </a:r>
            <a:r>
              <a:rPr lang="en-US" altLang="zh-CN">
                <a:ea typeface="黑体" pitchFamily="2" charset="-122"/>
              </a:rPr>
              <a:t>(3.7,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(2.6,5.1))……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563" y="2741295"/>
            <a:ext cx="10423525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: (’a * ’a -&gt; order) * (’b * ’b -&gt; order) -&gt; (’a * ’b) * (’a * ’b) -&gt; order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3263583"/>
            <a:ext cx="10515600" cy="2247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fun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lex (cmp1, cmp2) ((x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, y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), (x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, y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)) =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case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cmp1(x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, x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of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</a:t>
            </a:r>
            <a:r>
              <a:rPr lang="zh-CN" altLang="en-US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LESS =&gt; LESS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| GREATER =&gt; GREATER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| EQUAL =&gt; cmp2(y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, y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94475" y="3993833"/>
            <a:ext cx="5202238" cy="1327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ea typeface="黑体" pitchFamily="2" charset="-122"/>
              </a:rPr>
              <a:t>If</a:t>
            </a:r>
            <a:r>
              <a:rPr lang="zh-CN" altLang="en-US" sz="2000">
                <a:ea typeface="黑体" pitchFamily="2" charset="-122"/>
              </a:rPr>
              <a:t>       </a:t>
            </a:r>
            <a:r>
              <a:rPr lang="en-US" altLang="zh-CN" sz="2000">
                <a:solidFill>
                  <a:srgbClr val="0033CC"/>
                </a:solidFill>
                <a:ea typeface="黑体" pitchFamily="2" charset="-122"/>
              </a:rPr>
              <a:t>cmp1</a:t>
            </a:r>
            <a:r>
              <a:rPr lang="zh-CN" altLang="en-US" sz="2000">
                <a:ea typeface="黑体" pitchFamily="2" charset="-122"/>
              </a:rPr>
              <a:t>为类型</a:t>
            </a:r>
            <a:r>
              <a:rPr lang="en-US" altLang="zh-CN" sz="2000">
                <a:solidFill>
                  <a:srgbClr val="0033CC"/>
                </a:solidFill>
                <a:ea typeface="黑体" pitchFamily="2" charset="-122"/>
              </a:rPr>
              <a:t>t1</a:t>
            </a:r>
            <a:r>
              <a:rPr lang="zh-CN" altLang="en-US" sz="2000">
                <a:ea typeface="黑体" pitchFamily="2" charset="-122"/>
              </a:rPr>
              <a:t>的比较函数</a:t>
            </a:r>
            <a:br>
              <a:rPr lang="en-US" altLang="zh-CN" sz="2000">
                <a:ea typeface="黑体" pitchFamily="2" charset="-122"/>
              </a:rPr>
            </a:br>
            <a:r>
              <a:rPr lang="en-US" altLang="zh-CN" sz="2000">
                <a:ea typeface="黑体" pitchFamily="2" charset="-122"/>
              </a:rPr>
              <a:t>and</a:t>
            </a:r>
            <a:r>
              <a:rPr lang="zh-CN" altLang="en-US" sz="2000">
                <a:ea typeface="黑体" pitchFamily="2" charset="-122"/>
              </a:rPr>
              <a:t>   </a:t>
            </a:r>
            <a:r>
              <a:rPr lang="en-US" altLang="zh-CN" sz="2000">
                <a:solidFill>
                  <a:srgbClr val="7030A0"/>
                </a:solidFill>
                <a:ea typeface="黑体" pitchFamily="2" charset="-122"/>
              </a:rPr>
              <a:t>cmp2</a:t>
            </a:r>
            <a:r>
              <a:rPr lang="zh-CN" altLang="en-US" sz="2000">
                <a:ea typeface="黑体" pitchFamily="2" charset="-122"/>
              </a:rPr>
              <a:t>为类型</a:t>
            </a:r>
            <a:r>
              <a:rPr lang="en-US" altLang="zh-CN" sz="2000">
                <a:solidFill>
                  <a:srgbClr val="7030A0"/>
                </a:solidFill>
                <a:ea typeface="黑体" pitchFamily="2" charset="-122"/>
              </a:rPr>
              <a:t>t2</a:t>
            </a:r>
            <a:r>
              <a:rPr lang="zh-CN" altLang="en-US" sz="2000">
                <a:ea typeface="黑体" pitchFamily="2" charset="-122"/>
              </a:rPr>
              <a:t>的比较函数</a:t>
            </a:r>
            <a:br>
              <a:rPr lang="en-US" altLang="zh-CN" sz="2000">
                <a:ea typeface="黑体" pitchFamily="2" charset="-122"/>
              </a:rPr>
            </a:br>
            <a:r>
              <a:rPr lang="en-US" altLang="zh-CN" sz="2000">
                <a:ea typeface="黑体" pitchFamily="2" charset="-122"/>
              </a:rPr>
              <a:t>then</a:t>
            </a:r>
            <a:r>
              <a:rPr lang="zh-CN" altLang="en-US" sz="2000">
                <a:ea typeface="黑体" pitchFamily="2" charset="-122"/>
              </a:rPr>
              <a:t>  </a:t>
            </a:r>
            <a:r>
              <a:rPr lang="en-US" altLang="zh-CN" sz="2000">
                <a:ea typeface="黑体" pitchFamily="2" charset="-122"/>
              </a:rPr>
              <a:t>lex(</a:t>
            </a:r>
            <a:r>
              <a:rPr lang="en-US" altLang="zh-CN" sz="2000">
                <a:solidFill>
                  <a:srgbClr val="0033CC"/>
                </a:solidFill>
                <a:ea typeface="黑体" pitchFamily="2" charset="-122"/>
              </a:rPr>
              <a:t>cmp1</a:t>
            </a:r>
            <a:r>
              <a:rPr lang="en-US" altLang="zh-CN" sz="2000">
                <a:ea typeface="黑体" pitchFamily="2" charset="-122"/>
              </a:rPr>
              <a:t>, </a:t>
            </a:r>
            <a:r>
              <a:rPr lang="en-US" altLang="zh-CN" sz="2000">
                <a:solidFill>
                  <a:srgbClr val="7030A0"/>
                </a:solidFill>
                <a:ea typeface="黑体" pitchFamily="2" charset="-122"/>
              </a:rPr>
              <a:t>cmp2</a:t>
            </a:r>
            <a:r>
              <a:rPr lang="en-US" altLang="zh-CN" sz="2000">
                <a:ea typeface="黑体" pitchFamily="2" charset="-122"/>
              </a:rPr>
              <a:t>)</a:t>
            </a:r>
            <a:r>
              <a:rPr lang="zh-CN" altLang="en-US" sz="2000">
                <a:ea typeface="黑体" pitchFamily="2" charset="-122"/>
              </a:rPr>
              <a:t>为</a:t>
            </a:r>
            <a:r>
              <a:rPr lang="en-US" altLang="zh-CN" sz="2000">
                <a:solidFill>
                  <a:srgbClr val="0033CC"/>
                </a:solidFill>
                <a:ea typeface="黑体" pitchFamily="2" charset="-122"/>
              </a:rPr>
              <a:t>t1</a:t>
            </a:r>
            <a:r>
              <a:rPr lang="en-US" altLang="zh-CN" sz="2000">
                <a:ea typeface="黑体" pitchFamily="2" charset="-122"/>
              </a:rPr>
              <a:t> *</a:t>
            </a:r>
            <a:r>
              <a:rPr lang="en-US" altLang="zh-CN" sz="2000">
                <a:solidFill>
                  <a:srgbClr val="7030A0"/>
                </a:solidFill>
                <a:ea typeface="黑体" pitchFamily="2" charset="-122"/>
              </a:rPr>
              <a:t> t2</a:t>
            </a:r>
            <a:r>
              <a:rPr lang="zh-CN" altLang="en-US" sz="2000">
                <a:ea typeface="黑体" pitchFamily="2" charset="-122"/>
              </a:rPr>
              <a:t>的比较函数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2138363" y="5557520"/>
            <a:ext cx="9215438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lexcompare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(compare, compare)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: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*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=&gt; order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bldLvl="0" animBg="1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>
                <a:latin typeface="Calibri" pitchFamily="34" charset="0"/>
                <a:ea typeface="宋体" pitchFamily="2" charset="-122"/>
              </a:rPr>
              <a:t>list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数据的通用比较函数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listlex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listlex : (’a * ’a -&gt; order) -&gt; ’a list * ’a list -&gt; order</a:t>
            </a:r>
            <a:br>
              <a:rPr lang="en-US" altLang="zh-CN">
                <a:ea typeface="黑体" pitchFamily="2" charset="-122"/>
              </a:rPr>
            </a:br>
            <a:endParaRPr lang="en-US" altLang="zh-CN">
              <a:ea typeface="黑体" pitchFamily="2" charset="-122"/>
            </a:endParaRPr>
          </a:p>
          <a:p>
            <a:pPr marL="0" indent="0"/>
            <a:r>
              <a:rPr lang="zh-CN" altLang="en-US" sz="2400">
                <a:ea typeface="黑体" pitchFamily="2" charset="-122"/>
              </a:rPr>
              <a:t>当</a:t>
            </a:r>
            <a:r>
              <a:rPr lang="en-US" altLang="zh-CN" sz="2400">
                <a:ea typeface="黑体" pitchFamily="2" charset="-122"/>
              </a:rPr>
              <a:t>cmp</a:t>
            </a:r>
            <a:r>
              <a:rPr lang="zh-CN" altLang="en-US" sz="2400">
                <a:ea typeface="黑体" pitchFamily="2" charset="-122"/>
              </a:rPr>
              <a:t>为类型</a:t>
            </a:r>
            <a:r>
              <a:rPr lang="en-US" altLang="zh-CN" sz="2400">
                <a:ea typeface="黑体" pitchFamily="2" charset="-122"/>
              </a:rPr>
              <a:t>t</a:t>
            </a:r>
            <a:r>
              <a:rPr lang="zh-CN" altLang="en-US" sz="2400">
                <a:ea typeface="黑体" pitchFamily="2" charset="-122"/>
              </a:rPr>
              <a:t>的比较函数时</a:t>
            </a:r>
            <a:r>
              <a:rPr lang="en-US" altLang="zh-CN" sz="2400">
                <a:ea typeface="黑体" pitchFamily="2" charset="-122"/>
              </a:rPr>
              <a:t>,</a:t>
            </a:r>
            <a:r>
              <a:rPr lang="zh-CN" altLang="en-US" sz="2400">
                <a:ea typeface="黑体" pitchFamily="2" charset="-122"/>
              </a:rPr>
              <a:t> </a:t>
            </a:r>
            <a:r>
              <a:rPr lang="en-US" altLang="zh-CN" sz="2400">
                <a:ea typeface="黑体" pitchFamily="2" charset="-122"/>
              </a:rPr>
              <a:t>listlex cmp</a:t>
            </a:r>
            <a:r>
              <a:rPr lang="zh-CN" altLang="en-US" sz="2400">
                <a:ea typeface="黑体" pitchFamily="2" charset="-122"/>
              </a:rPr>
              <a:t>实例化为类型</a:t>
            </a:r>
            <a:r>
              <a:rPr lang="en-US" altLang="zh-CN" sz="2400">
                <a:ea typeface="黑体" pitchFamily="2" charset="-122"/>
              </a:rPr>
              <a:t>t list</a:t>
            </a:r>
            <a:r>
              <a:rPr lang="zh-CN" altLang="en-US" sz="2400">
                <a:ea typeface="黑体" pitchFamily="2" charset="-122"/>
              </a:rPr>
              <a:t>的比较函数</a:t>
            </a:r>
            <a:endParaRPr lang="en-US" altLang="zh-CN" sz="2400">
              <a:ea typeface="黑体" pitchFamily="2" charset="-122"/>
            </a:endParaRPr>
          </a:p>
          <a:p>
            <a:pPr marL="0" indent="0"/>
            <a:r>
              <a:rPr lang="zh-CN" altLang="en-US">
                <a:ea typeface="黑体" pitchFamily="2" charset="-122"/>
              </a:rPr>
              <a:t>比较规则：</a:t>
            </a:r>
            <a:endParaRPr lang="en-US" altLang="zh-CN">
              <a:ea typeface="黑体" pitchFamily="2" charset="-122"/>
            </a:endParaRPr>
          </a:p>
          <a:p>
            <a:pPr marL="457200" lvl="1" indent="0">
              <a:buNone/>
            </a:pPr>
            <a:r>
              <a:rPr lang="en-US" altLang="zh-CN">
                <a:ea typeface="宋体" pitchFamily="2" charset="-122"/>
              </a:rPr>
              <a:t>listlex cmp ([ ], [ ]) = EQUAL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listlex cmp ([ ], y::R) = LESS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listlex cmp (x::L, [ ]) = GREATER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listlex cmp (x::L, y::R) = cmp(x,y) 		if cmp(x,y)&lt;&gt;EQUAL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listlex cmp (x::L, y::R) = listlex cmp (L, R) 	if cmp(x,y)=EQUAL</a:t>
            </a:r>
            <a:br>
              <a:rPr lang="en-US" altLang="zh-CN">
                <a:ea typeface="黑体" pitchFamily="2" charset="-122"/>
              </a:rPr>
            </a:br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less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与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lesseq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less : (’a * ’a -&gt; order) -&gt; (’a * ’a -&gt; bool)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lesseq : (’a * ’a -&gt; order) -&gt; (’a * ’a -&gt; bool)</a:t>
            </a:r>
          </a:p>
          <a:p>
            <a:pPr marL="0" indent="0">
              <a:buNone/>
            </a:pP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fun less cmp (x, y) = (cmp(x, y) = LESS)</a:t>
            </a:r>
          </a:p>
          <a:p>
            <a:pPr marL="0" indent="0">
              <a:buNone/>
            </a:pP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fun lesseq cmp (x, y) = (cmp(x, y) &lt;&gt; GREATER)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sorted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225" y="1690688"/>
            <a:ext cx="10515600" cy="4351337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sorted : (’a * ’a -&gt; order) -&gt; ’a list -&gt; bool</a:t>
            </a:r>
          </a:p>
          <a:p>
            <a:pPr marL="0" indent="0">
              <a:buNone/>
            </a:pP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>
                <a:ea typeface="宋体" pitchFamily="2" charset="-122"/>
              </a:rPr>
              <a:t>fun</a:t>
            </a:r>
            <a:r>
              <a:rPr lang="en-US" altLang="zh-CN">
                <a:ea typeface="宋体" pitchFamily="2" charset="-122"/>
              </a:rPr>
              <a:t> sorted cmp [ ] = </a:t>
            </a:r>
            <a:r>
              <a:rPr lang="en-US" altLang="zh-CN" b="1">
                <a:ea typeface="宋体" pitchFamily="2" charset="-122"/>
              </a:rPr>
              <a:t>true</a:t>
            </a:r>
            <a:br>
              <a:rPr lang="en-US" altLang="zh-CN">
                <a:ea typeface="宋体" pitchFamily="2" charset="-122"/>
              </a:rPr>
            </a:b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| sorted cmp [x] = </a:t>
            </a:r>
            <a:r>
              <a:rPr lang="en-US" altLang="zh-CN" b="1">
                <a:ea typeface="宋体" pitchFamily="2" charset="-122"/>
              </a:rPr>
              <a:t>true</a:t>
            </a:r>
            <a:br>
              <a:rPr lang="en-US" altLang="zh-CN">
                <a:ea typeface="宋体" pitchFamily="2" charset="-122"/>
              </a:rPr>
            </a:b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| sorted cmp (x::y::L) =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 b="1">
                <a:ea typeface="宋体" pitchFamily="2" charset="-122"/>
              </a:rPr>
              <a:t>case</a:t>
            </a:r>
            <a:r>
              <a:rPr lang="en-US" altLang="zh-CN">
                <a:ea typeface="宋体" pitchFamily="2" charset="-122"/>
              </a:rPr>
              <a:t> cmp(x, y) </a:t>
            </a:r>
            <a:r>
              <a:rPr lang="en-US" altLang="zh-CN" b="1">
                <a:ea typeface="宋体" pitchFamily="2" charset="-122"/>
              </a:rPr>
              <a:t>of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      </a:t>
            </a:r>
            <a:r>
              <a:rPr lang="en-US" altLang="zh-CN">
                <a:ea typeface="宋体" pitchFamily="2" charset="-122"/>
              </a:rPr>
              <a:t>GREATER =&gt; </a:t>
            </a:r>
            <a:r>
              <a:rPr lang="en-US" altLang="zh-CN" b="1">
                <a:ea typeface="宋体" pitchFamily="2" charset="-122"/>
              </a:rPr>
              <a:t>false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|</a:t>
            </a: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 _	</a:t>
            </a:r>
            <a:r>
              <a:rPr lang="zh-CN" altLang="en-US">
                <a:ea typeface="宋体" pitchFamily="2" charset="-122"/>
              </a:rPr>
              <a:t>  </a:t>
            </a:r>
            <a:r>
              <a:rPr lang="en-US" altLang="zh-CN">
                <a:ea typeface="宋体" pitchFamily="2" charset="-122"/>
              </a:rPr>
              <a:t>=&gt; sorted cmp (y::L)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6993255" y="3476625"/>
            <a:ext cx="4878070" cy="1120775"/>
          </a:xfrm>
          <a:prstGeom prst="wedgeEllipseCallout">
            <a:avLst>
              <a:gd name="adj1" fmla="val -48369"/>
              <a:gd name="adj2" fmla="val 64799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cmp-sorted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iff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sorted cmp L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=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true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insertion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ins : (’a * ’a -&gt; order) -&gt; (’a * ’a list) -&gt; ’a list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>
                <a:ea typeface="宋体" pitchFamily="2" charset="-122"/>
              </a:rPr>
              <a:t>fun</a:t>
            </a:r>
            <a:r>
              <a:rPr lang="en-US" altLang="zh-CN">
                <a:ea typeface="宋体" pitchFamily="2" charset="-122"/>
              </a:rPr>
              <a:t> ins cmp (x, [ ]) = [x]</a:t>
            </a:r>
            <a:br>
              <a:rPr lang="en-US" altLang="zh-CN">
                <a:ea typeface="宋体" pitchFamily="2" charset="-122"/>
              </a:rPr>
            </a:b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| ins cmp (x, y::L) =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case cmp(x, y) of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GREATER =&gt; y::ins cmp (x, L)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      </a:t>
            </a:r>
            <a:r>
              <a:rPr lang="en-US" altLang="zh-CN">
                <a:ea typeface="宋体" pitchFamily="2" charset="-122"/>
              </a:rPr>
              <a:t>| </a:t>
            </a: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_ </a:t>
            </a:r>
            <a:r>
              <a:rPr lang="zh-CN" altLang="en-US">
                <a:ea typeface="宋体" pitchFamily="2" charset="-122"/>
              </a:rPr>
              <a:t>          </a:t>
            </a:r>
            <a:r>
              <a:rPr lang="en-US" altLang="zh-CN">
                <a:ea typeface="宋体" pitchFamily="2" charset="-122"/>
              </a:rPr>
              <a:t>=&gt; x::y::L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377950" y="5370513"/>
            <a:ext cx="7327900" cy="1146175"/>
          </a:xfrm>
          <a:prstGeom prst="wedgeRoundRectCallout">
            <a:avLst>
              <a:gd name="adj1" fmla="val -35273"/>
              <a:gd name="adj2" fmla="val -79073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is a comparison 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is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cmp-sorted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(x, L)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=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-sorted permutation of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x::L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树的合并</a:t>
            </a: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82625" y="1444625"/>
            <a:ext cx="11417935" cy="20783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Merge : tree * tree -&gt;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b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t1 and t2 are sorted trees			 *)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Merge(t1, t2) = a sorted tree t			 *)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	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consisting of the items of t1 and t2 		*)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Merge (Empty, t2) = t2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Merge (Node(l1,x,r1), t2) =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SplitAt(x, t2)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Node(Merge(l1, l2), x, Merge(r1, r2))</a:t>
            </a:r>
            <a:b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0" y="5398135"/>
            <a:ext cx="5048885" cy="1343025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sorted trees t1 and t2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Merge(t1, t2) = a sorted tree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consisting of the items of t1 and t2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7257415" y="5773420"/>
            <a:ext cx="4843145" cy="967740"/>
          </a:xfrm>
          <a:prstGeom prst="wedgeRoundRectCallout">
            <a:avLst>
              <a:gd name="adj1" fmla="val -15005"/>
              <a:gd name="adj2" fmla="val -102099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split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后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l2&lt;=x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r2&gt;x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l2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都在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的左边，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r2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都在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的右边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ldLvl="0" animBg="1"/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树的归并排序</a:t>
            </a: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79500" y="2500630"/>
            <a:ext cx="104441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Msort Empty = Empty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Msort (Node(t1,x,t2)) 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Ins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(x, Merge(Msort t1, Msort t2))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079500" y="4642168"/>
            <a:ext cx="10444163" cy="15795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Merge (Empty, t2) = t2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Merge (Node(l1,x,r1), t2) 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SplitAt(x, t2)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Node(Merge(l1, l2), x, Merge(r1, r2))</a:t>
            </a:r>
            <a:b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7025005" y="3172460"/>
            <a:ext cx="4918710" cy="1713230"/>
          </a:xfrm>
          <a:prstGeom prst="wedgeRoundRectCallout">
            <a:avLst>
              <a:gd name="adj1" fmla="val -60245"/>
              <a:gd name="adj2" fmla="val 9395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对于一棵树将其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root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拿出，左右子树分别排序后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merge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，再插入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root</a:t>
            </a: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循环直到某叶子节点的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empty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结束，拿到有序树</a:t>
            </a: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从叶子节点的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empty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开始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merge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回去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500" y="1443990"/>
            <a:ext cx="99244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sz="2000" noProof="0" dirty="0" err="1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Msort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 : tree -&gt; tree</a:t>
            </a:r>
            <a:b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</a:b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(* REQUIRES true					 *)</a:t>
            </a:r>
            <a:b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</a:b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(* ENSURES </a:t>
            </a:r>
            <a:r>
              <a:rPr lang="en-US" altLang="zh-CN" sz="2000" noProof="0" dirty="0" err="1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Msort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(t) = a sorted tree 			 *)</a:t>
            </a:r>
            <a:b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</a:b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(* 		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    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sym typeface="+mn-ea"/>
              </a:rPr>
              <a:t>consisting of the items of t	 	*)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程序的并行执行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190625" y="2969260"/>
            <a:ext cx="9810750" cy="20777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ea typeface="黑体" pitchFamily="2" charset="-122"/>
              </a:rPr>
              <a:t>Merge(Msort t1, Msort t2)</a:t>
            </a:r>
            <a:r>
              <a:rPr lang="zh-CN" altLang="en-US" sz="2400">
                <a:ea typeface="黑体" pitchFamily="2" charset="-122"/>
              </a:rPr>
              <a:t>中的两个递归调用可以并行执行</a:t>
            </a:r>
            <a:endParaRPr lang="en-US" altLang="zh-CN" sz="24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400">
              <a:solidFill>
                <a:srgbClr val="0033CC"/>
              </a:solidFill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en-US" altLang="zh-CN" sz="2400">
                <a:ea typeface="黑体" pitchFamily="2" charset="-122"/>
              </a:rPr>
              <a:t>Merge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串行执行</a:t>
            </a:r>
            <a:r>
              <a:rPr lang="zh-CN" altLang="en-US" sz="2400">
                <a:ea typeface="黑体" pitchFamily="2" charset="-122"/>
              </a:rPr>
              <a:t>的时间开销为分别对</a:t>
            </a:r>
            <a:r>
              <a:rPr lang="en-US" altLang="zh-CN" sz="2400">
                <a:ea typeface="黑体" pitchFamily="2" charset="-122"/>
              </a:rPr>
              <a:t>t1</a:t>
            </a:r>
            <a:r>
              <a:rPr lang="zh-CN" altLang="en-US" sz="2400">
                <a:ea typeface="黑体" pitchFamily="2" charset="-122"/>
              </a:rPr>
              <a:t>和</a:t>
            </a:r>
            <a:r>
              <a:rPr lang="en-US" altLang="zh-CN" sz="2400">
                <a:ea typeface="黑体" pitchFamily="2" charset="-122"/>
              </a:rPr>
              <a:t>t2</a:t>
            </a:r>
            <a:r>
              <a:rPr lang="zh-CN" altLang="en-US" sz="2400">
                <a:ea typeface="黑体" pitchFamily="2" charset="-122"/>
              </a:rPr>
              <a:t>执行</a:t>
            </a:r>
            <a:r>
              <a:rPr lang="en-US" altLang="zh-CN" sz="2400">
                <a:ea typeface="黑体" pitchFamily="2" charset="-122"/>
              </a:rPr>
              <a:t>Msort</a:t>
            </a:r>
            <a:r>
              <a:rPr lang="zh-CN" altLang="en-US" sz="2400">
                <a:ea typeface="黑体" pitchFamily="2" charset="-122"/>
              </a:rPr>
              <a:t>的开销之和</a:t>
            </a:r>
            <a:endParaRPr lang="en-US" altLang="zh-CN" sz="2400"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en-US" altLang="zh-CN" sz="2400">
                <a:ea typeface="黑体" pitchFamily="2" charset="-122"/>
              </a:rPr>
              <a:t>Merge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并行执行</a:t>
            </a:r>
            <a:r>
              <a:rPr lang="zh-CN" altLang="en-US" sz="2400">
                <a:ea typeface="黑体" pitchFamily="2" charset="-122"/>
              </a:rPr>
              <a:t>的时间开销为分别</a:t>
            </a:r>
            <a:r>
              <a:rPr lang="zh-CN" altLang="en-US" sz="2400">
                <a:latin typeface="Arial" panose="020B0604020202090204" pitchFamily="34" charset="0"/>
                <a:ea typeface="黑体" pitchFamily="2" charset="-122"/>
              </a:rPr>
              <a:t>对</a:t>
            </a:r>
            <a:r>
              <a:rPr lang="en-US" altLang="zh-CN" sz="2400">
                <a:latin typeface="Arial" panose="020B0604020202090204" pitchFamily="34" charset="0"/>
                <a:ea typeface="黑体" pitchFamily="2" charset="-122"/>
              </a:rPr>
              <a:t>t1</a:t>
            </a:r>
            <a:r>
              <a:rPr lang="zh-CN" altLang="en-US" sz="2400">
                <a:latin typeface="Arial" panose="020B0604020202090204" pitchFamily="34" charset="0"/>
                <a:ea typeface="黑体" pitchFamily="2" charset="-122"/>
              </a:rPr>
              <a:t>和</a:t>
            </a:r>
            <a:r>
              <a:rPr lang="en-US" altLang="zh-CN" sz="2400">
                <a:latin typeface="Arial" panose="020B0604020202090204" pitchFamily="34" charset="0"/>
                <a:ea typeface="黑体" pitchFamily="2" charset="-122"/>
              </a:rPr>
              <a:t>t2</a:t>
            </a:r>
            <a:r>
              <a:rPr lang="zh-CN" altLang="en-US" sz="2400">
                <a:latin typeface="Arial" panose="020B0604020202090204" pitchFamily="34" charset="0"/>
                <a:ea typeface="黑体" pitchFamily="2" charset="-122"/>
              </a:rPr>
              <a:t>执行</a:t>
            </a:r>
            <a:r>
              <a:rPr lang="en-US" altLang="zh-CN" sz="2400">
                <a:latin typeface="Arial" panose="020B0604020202090204" pitchFamily="34" charset="0"/>
                <a:ea typeface="黑体" pitchFamily="2" charset="-122"/>
              </a:rPr>
              <a:t>Msort</a:t>
            </a:r>
            <a:r>
              <a:rPr lang="zh-CN" altLang="en-US" sz="2400">
                <a:latin typeface="Arial" panose="020B0604020202090204" pitchFamily="34" charset="0"/>
                <a:ea typeface="黑体" pitchFamily="2" charset="-122"/>
              </a:rPr>
              <a:t>开销的最大值</a:t>
            </a:r>
            <a:endParaRPr lang="en-US" altLang="zh-CN" sz="2400"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en-US" sz="2400">
                <a:ea typeface="黑体" pitchFamily="2" charset="-122"/>
              </a:rPr>
              <a:t>用</a:t>
            </a:r>
            <a:r>
              <a:rPr lang="en-US" altLang="zh-CN" sz="2400">
                <a:ea typeface="黑体" pitchFamily="2" charset="-122"/>
              </a:rPr>
              <a:t>”</a:t>
            </a:r>
            <a:r>
              <a:rPr lang="en-US" altLang="zh-CN" sz="2400" b="1" i="1">
                <a:solidFill>
                  <a:srgbClr val="0033CC"/>
                </a:solidFill>
                <a:ea typeface="黑体" pitchFamily="2" charset="-122"/>
              </a:rPr>
              <a:t>span</a:t>
            </a:r>
            <a:r>
              <a:rPr lang="en-US" altLang="zh-CN" sz="2400">
                <a:ea typeface="黑体" pitchFamily="2" charset="-122"/>
              </a:rPr>
              <a:t>”</a:t>
            </a:r>
            <a:r>
              <a:rPr lang="zh-CN" altLang="en-US" sz="2400">
                <a:ea typeface="黑体" pitchFamily="2" charset="-122"/>
              </a:rPr>
              <a:t>表示程序在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足够多</a:t>
            </a:r>
            <a:r>
              <a:rPr lang="zh-CN" altLang="en-US" sz="2400">
                <a:ea typeface="黑体" pitchFamily="2" charset="-122"/>
              </a:rPr>
              <a:t>的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并行处理器</a:t>
            </a:r>
            <a:r>
              <a:rPr lang="zh-CN" altLang="en-US" sz="2400">
                <a:ea typeface="黑体" pitchFamily="2" charset="-122"/>
              </a:rPr>
              <a:t>上的时间开销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94188" y="5835650"/>
            <a:ext cx="56276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i="1">
                <a:solidFill>
                  <a:srgbClr val="0033CC"/>
                </a:solidFill>
                <a:ea typeface="黑体" pitchFamily="2" charset="-122"/>
              </a:rPr>
              <a:t>Span</a:t>
            </a:r>
            <a:r>
              <a:rPr lang="zh-CN" altLang="en-US">
                <a:ea typeface="黑体" pitchFamily="2" charset="-122"/>
              </a:rPr>
              <a:t>和</a:t>
            </a:r>
            <a:r>
              <a:rPr lang="en-US" altLang="zh-CN" i="1">
                <a:solidFill>
                  <a:srgbClr val="0033CC"/>
                </a:solidFill>
                <a:ea typeface="黑体" pitchFamily="2" charset="-122"/>
              </a:rPr>
              <a:t>work</a:t>
            </a:r>
            <a:r>
              <a:rPr lang="zh-CN" altLang="en-US">
                <a:ea typeface="黑体" pitchFamily="2" charset="-122"/>
              </a:rPr>
              <a:t>的关系？</a:t>
            </a:r>
          </a:p>
        </p:txBody>
      </p:sp>
      <p:sp>
        <p:nvSpPr>
          <p:cNvPr id="38916" name="矩形 1"/>
          <p:cNvSpPr/>
          <p:nvPr/>
        </p:nvSpPr>
        <p:spPr>
          <a:xfrm>
            <a:off x="3048000" y="1571625"/>
            <a:ext cx="6096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fr-FR" altLang="zh-CN" sz="2400" b="1">
                <a:solidFill>
                  <a:srgbClr val="0033CC"/>
                </a:solidFill>
                <a:latin typeface="Arial" panose="020B0604020202090204" pitchFamily="34" charset="0"/>
              </a:rPr>
              <a:t>fun</a:t>
            </a:r>
            <a:r>
              <a:rPr lang="fr-FR" altLang="zh-CN" sz="2400">
                <a:solidFill>
                  <a:srgbClr val="0033CC"/>
                </a:solidFill>
                <a:latin typeface="Arial" panose="020B0604020202090204" pitchFamily="34" charset="0"/>
              </a:rPr>
              <a:t> Msort Empty = Empty</a:t>
            </a:r>
            <a:br>
              <a:rPr lang="fr-FR" altLang="zh-CN" sz="2400">
                <a:solidFill>
                  <a:srgbClr val="0033CC"/>
                </a:solidFill>
                <a:latin typeface="Arial" panose="020B0604020202090204" pitchFamily="34" charset="0"/>
              </a:rPr>
            </a:br>
            <a:r>
              <a:rPr lang="zh-CN" altLang="en-US" sz="2400">
                <a:solidFill>
                  <a:srgbClr val="0033CC"/>
                </a:solidFill>
                <a:latin typeface="Arial" panose="020B0604020202090204" pitchFamily="34" charset="0"/>
              </a:rPr>
              <a:t>    </a:t>
            </a:r>
            <a:r>
              <a:rPr lang="fr-FR" altLang="zh-CN" sz="2400">
                <a:solidFill>
                  <a:srgbClr val="0033CC"/>
                </a:solidFill>
                <a:latin typeface="Arial" panose="020B0604020202090204" pitchFamily="34" charset="0"/>
              </a:rPr>
              <a:t>| Msort (Node(t1,x,t2)) =</a:t>
            </a:r>
            <a:r>
              <a:rPr lang="zh-CN" altLang="en-US" sz="2400">
                <a:solidFill>
                  <a:srgbClr val="0033CC"/>
                </a:solidFill>
                <a:latin typeface="Arial" panose="020B0604020202090204" pitchFamily="34" charset="0"/>
              </a:rPr>
              <a:t> </a:t>
            </a:r>
            <a:br>
              <a:rPr lang="fr-FR" altLang="zh-CN" sz="2400">
                <a:solidFill>
                  <a:srgbClr val="0033CC"/>
                </a:solidFill>
                <a:latin typeface="Arial" panose="020B0604020202090204" pitchFamily="34" charset="0"/>
              </a:rPr>
            </a:br>
            <a:r>
              <a:rPr lang="fr-FR" altLang="zh-CN" sz="2400">
                <a:solidFill>
                  <a:srgbClr val="0033CC"/>
                </a:solidFill>
                <a:latin typeface="Arial" panose="020B0604020202090204" pitchFamily="34" charset="0"/>
              </a:rPr>
              <a:t>	Ins</a:t>
            </a:r>
            <a:r>
              <a:rPr lang="pt-BR" altLang="zh-CN" sz="2400">
                <a:solidFill>
                  <a:srgbClr val="0033CC"/>
                </a:solidFill>
                <a:latin typeface="Arial" panose="020B0604020202090204" pitchFamily="34" charset="0"/>
              </a:rPr>
              <a:t>(x, Merge(Msort t1, Msort t2))</a:t>
            </a:r>
            <a:endParaRPr lang="zh-CN" altLang="en-US" sz="240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8011</Words>
  <Application>Microsoft Macintosh PowerPoint</Application>
  <PresentationFormat>宽屏</PresentationFormat>
  <Paragraphs>622</Paragraphs>
  <Slides>68</Slides>
  <Notes>6</Notes>
  <HiddenSlides>3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6" baseType="lpstr">
      <vt:lpstr>黑体</vt:lpstr>
      <vt:lpstr>华文琥珀</vt:lpstr>
      <vt:lpstr>幼圆</vt:lpstr>
      <vt:lpstr>Arial</vt:lpstr>
      <vt:lpstr>Broadway</vt:lpstr>
      <vt:lpstr>Calibri</vt:lpstr>
      <vt:lpstr>Calibri Light</vt:lpstr>
      <vt:lpstr>Office 主题</vt:lpstr>
      <vt:lpstr>函数式编程原理  Lecture 6</vt:lpstr>
      <vt:lpstr>上节课内容回顾</vt:lpstr>
      <vt:lpstr>树</vt:lpstr>
      <vt:lpstr>插入函数的移植</vt:lpstr>
      <vt:lpstr>树的拆分</vt:lpstr>
      <vt:lpstr>树的拆分</vt:lpstr>
      <vt:lpstr>树的合并</vt:lpstr>
      <vt:lpstr>树的归并排序</vt:lpstr>
      <vt:lpstr>程序的并行执行</vt:lpstr>
      <vt:lpstr>Ins函数的span</vt:lpstr>
      <vt:lpstr>SplitAt函数的span</vt:lpstr>
      <vt:lpstr>Merge函数的span</vt:lpstr>
      <vt:lpstr>Msort函数的span</vt:lpstr>
      <vt:lpstr>tree的总结</vt:lpstr>
      <vt:lpstr>复杂类型推导和规则应用</vt:lpstr>
      <vt:lpstr>类型的引用透明性 (Referential transparency)</vt:lpstr>
      <vt:lpstr>类型分析的时机</vt:lpstr>
      <vt:lpstr>类型规则(Typing rules)</vt:lpstr>
      <vt:lpstr>类型规则(Typing rules)</vt:lpstr>
      <vt:lpstr>类型规则(Typing rules)</vt:lpstr>
      <vt:lpstr>类型规则(Typing rules)</vt:lpstr>
      <vt:lpstr>类型规则(Typing rules)</vt:lpstr>
      <vt:lpstr>类型规则(Typing rules)</vt:lpstr>
      <vt:lpstr>类型规则(Typing rules)</vt:lpstr>
      <vt:lpstr>规则的应用：模式</vt:lpstr>
      <vt:lpstr>规则的应用：函数</vt:lpstr>
      <vt:lpstr>规则的应用：递归函数</vt:lpstr>
      <vt:lpstr>多态类型(Polymorphic types)</vt:lpstr>
      <vt:lpstr>多态的应用：split</vt:lpstr>
      <vt:lpstr>多态类型的推导(typability)</vt:lpstr>
      <vt:lpstr>Options类型</vt:lpstr>
      <vt:lpstr>Options类型</vt:lpstr>
      <vt:lpstr>相等性 (equality)</vt:lpstr>
      <vt:lpstr>等式类型举例</vt:lpstr>
      <vt:lpstr>多态 vs. 高阶</vt:lpstr>
      <vt:lpstr>新的需求/问题</vt:lpstr>
      <vt:lpstr>求解思路</vt:lpstr>
      <vt:lpstr>函数norm</vt:lpstr>
      <vt:lpstr>函数norm的扩展使用</vt:lpstr>
      <vt:lpstr>需求分析</vt:lpstr>
      <vt:lpstr>进一步思考</vt:lpstr>
      <vt:lpstr>多态 vs. 高阶</vt:lpstr>
      <vt:lpstr>对pair的处理</vt:lpstr>
      <vt:lpstr>对list的处理</vt:lpstr>
      <vt:lpstr>语法分析</vt:lpstr>
      <vt:lpstr>list数据的map处理</vt:lpstr>
      <vt:lpstr>map函数应用——求解子集</vt:lpstr>
      <vt:lpstr>另一类问题——批量数据的联合求解</vt:lpstr>
      <vt:lpstr>联合函数的设计</vt:lpstr>
      <vt:lpstr>联合函数的应用——int list求和</vt:lpstr>
      <vt:lpstr>联合函数的应用——real list求最大值</vt:lpstr>
      <vt:lpstr>foldr 与 foldl</vt:lpstr>
      <vt:lpstr>高阶函数应用1——点集数据标准化</vt:lpstr>
      <vt:lpstr>点集数据标准化——normalize</vt:lpstr>
      <vt:lpstr>点集数据标准化——normalize</vt:lpstr>
      <vt:lpstr>高阶函数应用2——求解点集中心</vt:lpstr>
      <vt:lpstr>点集中心的求解</vt:lpstr>
      <vt:lpstr>点集中心的求解</vt:lpstr>
      <vt:lpstr>高阶函数的更多应用</vt:lpstr>
      <vt:lpstr>通用排序(general sorting) </vt:lpstr>
      <vt:lpstr>数据的预处理</vt:lpstr>
      <vt:lpstr>数据的比较</vt:lpstr>
      <vt:lpstr>比较函数的实现</vt:lpstr>
      <vt:lpstr>二元组数据的通用比较函数lex</vt:lpstr>
      <vt:lpstr>list数据的通用比较函数listlex</vt:lpstr>
      <vt:lpstr>函数less与lesseq</vt:lpstr>
      <vt:lpstr>函数sorted</vt:lpstr>
      <vt:lpstr>函数insertion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ʽԭ  Lecture 5</dc:title>
  <dc:creator>Microsoft Office û</dc:creator>
  <cp:lastModifiedBy>Gu Lin</cp:lastModifiedBy>
  <cp:revision>60</cp:revision>
  <dcterms:created xsi:type="dcterms:W3CDTF">2021-12-09T14:48:29Z</dcterms:created>
  <dcterms:modified xsi:type="dcterms:W3CDTF">2023-10-09T07:11:23Z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