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6" r:id="rId3"/>
    <p:sldId id="298" r:id="rId4"/>
    <p:sldId id="299" r:id="rId5"/>
    <p:sldId id="300" r:id="rId6"/>
    <p:sldId id="301" r:id="rId7"/>
    <p:sldId id="290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DEEBF6"/>
    <a:srgbClr val="0066FF"/>
    <a:srgbClr val="B9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1117" autoAdjust="0"/>
  </p:normalViewPr>
  <p:slideViewPr>
    <p:cSldViewPr snapToGrid="0">
      <p:cViewPr varScale="1">
        <p:scale>
          <a:sx n="88" d="100"/>
          <a:sy n="88" d="100"/>
        </p:scale>
        <p:origin x="101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93AECC0-7218-4DE5-BC02-8C0F4B9BC7BA}" type="datetimeFigureOut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3DF624-8889-4D10-86CF-70AD78CC9F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87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E7AA8F-8F75-4137-B113-DA2B60BFF192}" type="slidenum">
              <a:rPr lang="en-US" altLang="zh-CN" smtClean="0">
                <a:latin typeface="Calibri" panose="020F0502020204030204" pitchFamily="34" charset="0"/>
              </a:rPr>
              <a:pPr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0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712EF4-457E-4CE3-ADF1-F9ED3883CB1E}" type="slidenum">
              <a:rPr lang="en-US" altLang="zh-CN" smtClean="0">
                <a:latin typeface="Calibri" panose="020F0502020204030204" pitchFamily="34" charset="0"/>
              </a:rPr>
              <a:pPr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3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BDF5D1-A8B5-4E27-8D51-0A311FC5C054}" type="slidenum">
              <a:rPr lang="en-US" altLang="zh-CN" smtClean="0">
                <a:latin typeface="Calibri" panose="020F0502020204030204" pitchFamily="34" charset="0"/>
              </a:rPr>
              <a:pPr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8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FC332D-3FC6-446B-A1AF-6F26D3885659}" type="slidenum">
              <a:rPr lang="en-US" altLang="zh-CN" smtClean="0">
                <a:latin typeface="Calibri" panose="020F0502020204030204" pitchFamily="34" charset="0"/>
              </a:rPr>
              <a:pPr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6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4FE1E5-EB6F-4517-BB6B-9770112AFC0C}" type="slidenum">
              <a:rPr lang="en-US" altLang="zh-CN" smtClean="0">
                <a:latin typeface="Calibri" panose="020F0502020204030204" pitchFamily="34" charset="0"/>
              </a:rPr>
              <a:pPr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6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92980-ECF5-422F-970D-466442ECD0A9}" type="datetimeFigureOut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5D3D9-1A9B-4C90-93E8-31F8740C53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141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1D22B-5ED6-44B6-8150-EB59A31DDD64}" type="datetimeFigureOut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B0893-4508-4B49-B842-7BEBB5746C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19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6E631-C24B-4B2B-BDD6-8A2CFB530671}" type="datetimeFigureOut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6970-DC5E-43B4-9A59-DC5009A565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67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526EC-B0F9-4A21-B881-24D8EB2BE233}" type="datetimeFigureOut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40B33-17B7-4D17-917B-6F08D51F96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77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05D46-108C-4B12-9D7D-2E3FF57B524F}" type="datetimeFigureOut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00DA0-7A4B-4B57-AEEA-CC37AD9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40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BD7C1-E8FC-4276-A3E9-CCBF28ABC182}" type="datetimeFigureOut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ADC3B-5ED3-45F5-AC18-C7A521C061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56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89EA1-616B-47B7-BC21-8A368AD7CDD5}" type="datetimeFigureOut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8B9CB-6667-47E4-8E1B-9F51AFB718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69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C9215-4D3C-47D1-90BF-D8AA01C79722}" type="datetimeFigureOut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971B8-9DD1-4881-999E-4000D4A99B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24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181A5-7F2D-4481-9081-2CD5713D925F}" type="datetimeFigureOut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312EA-28C6-4E2A-BE93-24A391F496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01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10630-1A0F-4CD0-8533-C913A56EF0B0}" type="datetimeFigureOut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B4293-E24F-44B4-98DC-B1E3196DBE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16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948EB-EF9A-4A44-8069-DD436CAEFF30}" type="datetimeFigureOut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10ACF-0B88-47F5-A8A0-598736213F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06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25C6A9-810C-49BA-AD4A-F79E422C857E}" type="datetimeFigureOut">
              <a:rPr lang="en-US"/>
              <a:pPr>
                <a:defRPr/>
              </a:pPr>
              <a:t>10/9/2023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CC830E-DEA7-44ED-8D2C-BCA38E8D6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函数式编程原理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作业一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操作环境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838200" y="2711450"/>
            <a:ext cx="11096625" cy="3465513"/>
          </a:xfrm>
        </p:spPr>
        <p:txBody>
          <a:bodyPr/>
          <a:lstStyle/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在</a:t>
            </a:r>
            <a:r>
              <a:rPr lang="en-US" altLang="zh-CN" sz="3200" dirty="0">
                <a:ea typeface="黑体" panose="02010609060101010101" pitchFamily="49" charset="-122"/>
              </a:rPr>
              <a:t>’-‘</a:t>
            </a:r>
            <a:r>
              <a:rPr lang="zh-CN" altLang="zh-CN" sz="3200" dirty="0">
                <a:ea typeface="黑体" panose="02010609060101010101" pitchFamily="49" charset="-122"/>
              </a:rPr>
              <a:t>提示符下直接输入</a:t>
            </a:r>
            <a:r>
              <a:rPr lang="en-US" altLang="zh-CN" sz="3200" dirty="0">
                <a:ea typeface="黑体" panose="02010609060101010101" pitchFamily="49" charset="-122"/>
              </a:rPr>
              <a:t>SML</a:t>
            </a:r>
            <a:r>
              <a:rPr lang="zh-CN" altLang="zh-CN" sz="3200" dirty="0">
                <a:ea typeface="黑体" panose="02010609060101010101" pitchFamily="49" charset="-122"/>
              </a:rPr>
              <a:t>语句</a:t>
            </a:r>
            <a:r>
              <a:rPr lang="en-US" altLang="zh-CN" sz="3200" dirty="0">
                <a:ea typeface="黑体" panose="02010609060101010101" pitchFamily="49" charset="-122"/>
              </a:rPr>
              <a:t>,</a:t>
            </a:r>
            <a:r>
              <a:rPr lang="zh-CN" altLang="zh-CN" sz="3200" dirty="0">
                <a:ea typeface="黑体" panose="02010609060101010101" pitchFamily="49" charset="-122"/>
              </a:rPr>
              <a:t>以分号结束</a:t>
            </a:r>
            <a:r>
              <a:rPr lang="en-US" altLang="zh-CN" sz="3200" dirty="0">
                <a:ea typeface="黑体" panose="02010609060101010101" pitchFamily="49" charset="-122"/>
              </a:rPr>
              <a:t>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表达式计算的结果</a:t>
            </a:r>
            <a:r>
              <a:rPr lang="zh-CN" altLang="en-US" sz="3200" dirty="0">
                <a:ea typeface="黑体" panose="02010609060101010101" pitchFamily="49" charset="-122"/>
              </a:rPr>
              <a:t>缺省赋值给变量</a:t>
            </a:r>
            <a:r>
              <a:rPr lang="en-US" altLang="zh-CN" sz="3200" dirty="0">
                <a:ea typeface="黑体" panose="02010609060101010101" pitchFamily="49" charset="-122"/>
              </a:rPr>
              <a:t>”it”;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文件</a:t>
            </a:r>
            <a:r>
              <a:rPr lang="zh-CN" altLang="en-US" sz="3200" dirty="0">
                <a:ea typeface="黑体" panose="02010609060101010101" pitchFamily="49" charset="-122"/>
              </a:rPr>
              <a:t>的加载</a:t>
            </a:r>
            <a:r>
              <a:rPr lang="en-US" altLang="zh-CN" sz="3200" dirty="0">
                <a:ea typeface="黑体" panose="02010609060101010101" pitchFamily="49" charset="-122"/>
              </a:rPr>
              <a:t>: use &lt;filename&gt;;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</a:rPr>
              <a:t>		</a:t>
            </a:r>
            <a:r>
              <a:rPr lang="zh-CN" altLang="en-US" sz="3200" dirty="0">
                <a:ea typeface="黑体" panose="02010609060101010101" pitchFamily="49" charset="-122"/>
              </a:rPr>
              <a:t>如 </a:t>
            </a:r>
            <a:r>
              <a:rPr lang="en-US" altLang="zh-CN" sz="3200" dirty="0">
                <a:ea typeface="黑体" panose="02010609060101010101" pitchFamily="49" charset="-122"/>
              </a:rPr>
              <a:t>use “d:\\</a:t>
            </a:r>
            <a:r>
              <a:rPr lang="en-US" altLang="zh-CN" sz="3200" dirty="0" err="1">
                <a:ea typeface="黑体" panose="02010609060101010101" pitchFamily="49" charset="-122"/>
              </a:rPr>
              <a:t>sml</a:t>
            </a:r>
            <a:r>
              <a:rPr lang="en-US" altLang="zh-CN" sz="3200" dirty="0">
                <a:ea typeface="黑体" panose="02010609060101010101" pitchFamily="49" charset="-122"/>
              </a:rPr>
              <a:t>\\</a:t>
            </a:r>
            <a:r>
              <a:rPr lang="en-US" altLang="zh-CN" sz="3200" dirty="0" err="1">
                <a:ea typeface="黑体" panose="02010609060101010101" pitchFamily="49" charset="-122"/>
              </a:rPr>
              <a:t>test.sml</a:t>
            </a:r>
            <a:r>
              <a:rPr lang="en-US" altLang="zh-CN" sz="3200" dirty="0">
                <a:ea typeface="黑体" panose="02010609060101010101" pitchFamily="49" charset="-122"/>
              </a:rPr>
              <a:t>”;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zh-CN" sz="3200" dirty="0">
                <a:ea typeface="黑体" panose="02010609060101010101" pitchFamily="49" charset="-122"/>
              </a:rPr>
              <a:t>程序正确性检查：</a:t>
            </a:r>
            <a:r>
              <a:rPr lang="en-US" altLang="zh-CN" sz="3200" dirty="0" err="1">
                <a:ea typeface="黑体" panose="02010609060101010101" pitchFamily="49" charset="-122"/>
              </a:rPr>
              <a:t>val</a:t>
            </a:r>
            <a:r>
              <a:rPr lang="en-US" altLang="zh-CN" sz="3200" dirty="0">
                <a:ea typeface="黑体" panose="02010609060101010101" pitchFamily="49" charset="-122"/>
              </a:rPr>
              <a:t> &lt;return value&gt; = &lt;function&gt; &lt;argument value&gt;</a:t>
            </a:r>
            <a:endParaRPr lang="zh-CN" altLang="zh-CN" sz="3200" dirty="0"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</a:rPr>
              <a:t>		</a:t>
            </a:r>
            <a:r>
              <a:rPr lang="zh-CN" altLang="zh-CN" sz="3200" dirty="0">
                <a:ea typeface="黑体" panose="02010609060101010101" pitchFamily="49" charset="-122"/>
              </a:rPr>
              <a:t>如：</a:t>
            </a:r>
            <a:r>
              <a:rPr lang="en-US" altLang="zh-CN" sz="3200" dirty="0" err="1">
                <a:ea typeface="黑体" panose="02010609060101010101" pitchFamily="49" charset="-122"/>
              </a:rPr>
              <a:t>val</a:t>
            </a:r>
            <a:r>
              <a:rPr lang="en-US" altLang="zh-CN" sz="3200" dirty="0">
                <a:ea typeface="黑体" panose="02010609060101010101" pitchFamily="49" charset="-122"/>
              </a:rPr>
              <a:t> 42 = </a:t>
            </a:r>
            <a:r>
              <a:rPr lang="en-US" altLang="zh-CN" sz="3200" dirty="0" err="1">
                <a:ea typeface="黑体" panose="02010609060101010101" pitchFamily="49" charset="-122"/>
              </a:rPr>
              <a:t>eval</a:t>
            </a:r>
            <a:r>
              <a:rPr lang="en-US" altLang="zh-CN" sz="3200" dirty="0">
                <a:ea typeface="黑体" panose="02010609060101010101" pitchFamily="49" charset="-122"/>
              </a:rPr>
              <a:t> [2,4]     </a:t>
            </a:r>
            <a:r>
              <a:rPr lang="zh-CN" altLang="en-US" sz="3200" dirty="0">
                <a:ea typeface="黑体" panose="02010609060101010101" pitchFamily="49" charset="-122"/>
              </a:rPr>
              <a:t>或    </a:t>
            </a:r>
            <a:r>
              <a:rPr lang="en-US" altLang="zh-CN" sz="3200" dirty="0">
                <a:ea typeface="黑体" panose="02010609060101010101" pitchFamily="49" charset="-122"/>
              </a:rPr>
              <a:t>42=</a:t>
            </a:r>
            <a:r>
              <a:rPr lang="en-US" altLang="zh-CN" sz="3200" dirty="0" err="1">
                <a:ea typeface="黑体" panose="02010609060101010101" pitchFamily="49" charset="-122"/>
              </a:rPr>
              <a:t>eval</a:t>
            </a:r>
            <a:r>
              <a:rPr lang="en-US" altLang="zh-CN" sz="3200" dirty="0">
                <a:ea typeface="黑体" panose="02010609060101010101" pitchFamily="49" charset="-122"/>
              </a:rPr>
              <a:t>[2,4]</a:t>
            </a:r>
            <a:endParaRPr lang="zh-CN" altLang="zh-CN" sz="3200" dirty="0">
              <a:ea typeface="黑体" panose="02010609060101010101" pitchFamily="49" charset="-122"/>
            </a:endParaRPr>
          </a:p>
        </p:txBody>
      </p:sp>
      <p:pic>
        <p:nvPicPr>
          <p:cNvPr id="614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077913"/>
            <a:ext cx="8083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076483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1.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下列模式能否与类型为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的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匹配成功？如果匹配不成功，指出该模式的类型？（假设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x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为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类型）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x::L			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_::_			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x::(y::L)			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altLang="zh-CN" sz="10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(x::y)::L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1371600" lvl="3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[x, y]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01EBCC-3DA8-4F28-A50B-1ED150E169DE}"/>
              </a:ext>
            </a:extLst>
          </p:cNvPr>
          <p:cNvSpPr txBox="1"/>
          <p:nvPr/>
        </p:nvSpPr>
        <p:spPr>
          <a:xfrm>
            <a:off x="3936275" y="1332411"/>
            <a:ext cx="7019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可以匹配成功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可以匹配至少包含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个元素的列表，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为列表的第一个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元素，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zh-CN" altLang="en-US" dirty="0">
                <a:solidFill>
                  <a:srgbClr val="FF0000"/>
                </a:solidFill>
              </a:rPr>
              <a:t>为其他的</a:t>
            </a:r>
            <a:r>
              <a:rPr lang="en-US" altLang="zh-CN" dirty="0">
                <a:solidFill>
                  <a:srgbClr val="FF0000"/>
                </a:solidFill>
              </a:rPr>
              <a:t>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7887A6-4B65-4ACB-B4EE-EE5181E18ECA}"/>
              </a:ext>
            </a:extLst>
          </p:cNvPr>
          <p:cNvSpPr txBox="1"/>
          <p:nvPr/>
        </p:nvSpPr>
        <p:spPr>
          <a:xfrm>
            <a:off x="3936275" y="2329542"/>
            <a:ext cx="701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可以匹配成功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可以匹配至少包含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个元素的列表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37B157-F3F8-4038-9D84-8DE5C7513297}"/>
              </a:ext>
            </a:extLst>
          </p:cNvPr>
          <p:cNvSpPr txBox="1"/>
          <p:nvPr/>
        </p:nvSpPr>
        <p:spPr>
          <a:xfrm>
            <a:off x="3936275" y="3105834"/>
            <a:ext cx="7019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可以匹配成功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可以匹配至少包含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个元素的列表，其中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匹配第一个元素，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匹配第二个元素，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zh-CN" altLang="en-US" dirty="0">
                <a:solidFill>
                  <a:srgbClr val="FF0000"/>
                </a:solidFill>
              </a:rPr>
              <a:t>匹配其他元素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3F2CD8-B8E4-4935-859C-48DFAB040F3F}"/>
              </a:ext>
            </a:extLst>
          </p:cNvPr>
          <p:cNvSpPr txBox="1"/>
          <p:nvPr/>
        </p:nvSpPr>
        <p:spPr>
          <a:xfrm>
            <a:off x="3927567" y="4140595"/>
            <a:ext cx="701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不可以匹配成功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可以匹配</a:t>
            </a:r>
            <a:r>
              <a:rPr lang="en-US" altLang="zh-CN" dirty="0">
                <a:solidFill>
                  <a:srgbClr val="FF0000"/>
                </a:solidFill>
              </a:rPr>
              <a:t>int*list*list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1AC9EC-F8A1-4D7D-843B-AC24F6410666}"/>
              </a:ext>
            </a:extLst>
          </p:cNvPr>
          <p:cNvSpPr txBox="1"/>
          <p:nvPr/>
        </p:nvSpPr>
        <p:spPr>
          <a:xfrm>
            <a:off x="3936275" y="4971344"/>
            <a:ext cx="701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可以匹配成功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但只能匹配包含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个元素的列表</a:t>
            </a:r>
          </a:p>
        </p:txBody>
      </p:sp>
    </p:spTree>
    <p:extLst>
      <p:ext uri="{BB962C8B-B14F-4D97-AF65-F5344CB8AC3E}">
        <p14:creationId xmlns:p14="http://schemas.microsoft.com/office/powerpoint/2010/main" val="333320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19028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ea typeface="黑体" panose="02010609060101010101" pitchFamily="49" charset="-122"/>
                <a:cs typeface="+mj-cs"/>
              </a:rPr>
              <a:t>2. </a:t>
            </a:r>
            <a:r>
              <a:rPr lang="zh-CN" altLang="zh-CN" sz="3600" dirty="0">
                <a:ea typeface="黑体" panose="02010609060101010101" pitchFamily="49" charset="-122"/>
                <a:cs typeface="+mj-cs"/>
              </a:rPr>
              <a:t>试写出与下列表述相对应的模式。如果没有模式与其对应，试说明原因。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list of length 3 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lists of length 2 or 3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Non-empty lists of pairs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Pairs with both components being non-empty lists 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5312F3-C730-4F0A-B4BB-B0DDF2C372B0}"/>
              </a:ext>
            </a:extLst>
          </p:cNvPr>
          <p:cNvSpPr txBox="1"/>
          <p:nvPr/>
        </p:nvSpPr>
        <p:spPr>
          <a:xfrm>
            <a:off x="4206241" y="1714338"/>
            <a:ext cx="701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a,b,c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971F2C-9AAB-45CC-8D0F-04CF70BBBB37}"/>
              </a:ext>
            </a:extLst>
          </p:cNvPr>
          <p:cNvSpPr txBox="1"/>
          <p:nvPr/>
        </p:nvSpPr>
        <p:spPr>
          <a:xfrm>
            <a:off x="4994366" y="2485046"/>
            <a:ext cx="701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[a, b] or [a, b, c]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826967-73BF-4CED-9776-56CFF8943B50}"/>
              </a:ext>
            </a:extLst>
          </p:cNvPr>
          <p:cNvSpPr txBox="1"/>
          <p:nvPr/>
        </p:nvSpPr>
        <p:spPr>
          <a:xfrm>
            <a:off x="5660572" y="3326695"/>
            <a:ext cx="701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a,b</a:t>
            </a:r>
            <a:r>
              <a:rPr lang="en-US" altLang="zh-CN" dirty="0">
                <a:solidFill>
                  <a:srgbClr val="FF0000"/>
                </a:solidFill>
              </a:rPr>
              <a:t>)::_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6A0E7A-933E-4F6C-802F-A6F16C6D0294}"/>
              </a:ext>
            </a:extLst>
          </p:cNvPr>
          <p:cNvSpPr txBox="1"/>
          <p:nvPr/>
        </p:nvSpPr>
        <p:spPr>
          <a:xfrm>
            <a:off x="10022568" y="4097403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[_::_,_::_]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79375"/>
            <a:ext cx="11033125" cy="62420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3. 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分析下述程序段（左边括号内为标注的行号）：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(1) 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3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(2) 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temp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x + 1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(3) 		fun assemble (x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, y : real)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(4) 			let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g : real = let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2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(5) 					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m : real = 6.2 * (real x)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(6) 					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x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9001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(7) 						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y : real = m * y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(8) 						  in y – m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(9) 						  end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(10)			in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(11)			  x + (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trunc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g)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(12)			end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(13)</a:t>
            </a:r>
            <a:br>
              <a:rPr lang="en-US" altLang="zh-CN" dirty="0">
                <a:ea typeface="黑体" panose="02010609060101010101" pitchFamily="49" charset="-122"/>
                <a:cs typeface="+mj-cs"/>
              </a:rPr>
            </a:br>
            <a:r>
              <a:rPr lang="en-US" altLang="zh-CN" dirty="0">
                <a:ea typeface="黑体" panose="02010609060101010101" pitchFamily="49" charset="-122"/>
                <a:cs typeface="+mj-cs"/>
              </a:rPr>
              <a:t>(14) 	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val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z = assemble (x, 3.0)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zh-CN" dirty="0">
                <a:ea typeface="黑体" panose="02010609060101010101" pitchFamily="49" charset="-122"/>
                <a:cs typeface="+mj-cs"/>
              </a:rPr>
              <a:t>试问：第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4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行中的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x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、第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5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行中的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m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和第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6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行中的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x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的声明绑定的类型和值分别为什么？第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14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行表达式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assemble(x, 3.0)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计算的结果是什么？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 </a:t>
            </a:r>
            <a:endParaRPr lang="zh-CN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917AFE-5658-41C4-92B9-2F7B2F417D39}"/>
              </a:ext>
            </a:extLst>
          </p:cNvPr>
          <p:cNvSpPr txBox="1"/>
          <p:nvPr/>
        </p:nvSpPr>
        <p:spPr>
          <a:xfrm>
            <a:off x="8141109" y="3735997"/>
            <a:ext cx="7019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 : int = 2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m: real = 12.4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x : int = 9001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4BBAE0-63DC-430A-A00D-ED719B812660}"/>
              </a:ext>
            </a:extLst>
          </p:cNvPr>
          <p:cNvSpPr txBox="1"/>
          <p:nvPr/>
        </p:nvSpPr>
        <p:spPr>
          <a:xfrm>
            <a:off x="8228195" y="4936378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结果：</a:t>
            </a:r>
            <a:r>
              <a:rPr lang="en-US" altLang="zh-CN" dirty="0">
                <a:solidFill>
                  <a:srgbClr val="FF0000"/>
                </a:solidFill>
              </a:rPr>
              <a:t>27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813" y="1971675"/>
            <a:ext cx="4959350" cy="3970338"/>
          </a:xfrm>
        </p:spPr>
        <p:txBody>
          <a:bodyPr>
            <a:spAutoFit/>
          </a:bodyPr>
          <a:lstStyle/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(* pi: real *)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 err="1">
                <a:latin typeface="Arial" charset="0"/>
              </a:rPr>
              <a:t>val</a:t>
            </a:r>
            <a:r>
              <a:rPr lang="en-US" altLang="zh-CN" dirty="0">
                <a:latin typeface="Arial" charset="0"/>
              </a:rPr>
              <a:t> pi : real = 3.14159;</a:t>
            </a:r>
            <a:endParaRPr lang="zh-CN" altLang="en-US" dirty="0">
              <a:latin typeface="Arial" charset="0"/>
            </a:endParaRPr>
          </a:p>
          <a:p>
            <a:pPr>
              <a:spcBef>
                <a:spcPct val="0"/>
              </a:spcBef>
              <a:buFont typeface="Arial" charset="0"/>
              <a:buChar char="•"/>
              <a:defRPr/>
            </a:pP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(* fact: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-&gt;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*)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fun fact (0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)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= 1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dirty="0">
                <a:latin typeface="Arial" charset="0"/>
              </a:rPr>
              <a:t>  </a:t>
            </a:r>
            <a:r>
              <a:rPr lang="pt-BR" altLang="zh-CN" dirty="0">
                <a:latin typeface="Arial" charset="0"/>
              </a:rPr>
              <a:t>| fact n = n * (fact (n - 1))</a:t>
            </a:r>
            <a:r>
              <a:rPr lang="en-US" altLang="zh-CN" dirty="0">
                <a:latin typeface="Arial" charset="0"/>
              </a:rPr>
              <a:t>;</a:t>
            </a:r>
            <a:endParaRPr lang="zh-CN" altLang="en-US" dirty="0">
              <a:latin typeface="Arial" charset="0"/>
            </a:endParaRPr>
          </a:p>
          <a:p>
            <a:pPr>
              <a:spcBef>
                <a:spcPct val="0"/>
              </a:spcBef>
              <a:buFont typeface="Arial" charset="0"/>
              <a:buChar char="•"/>
              <a:defRPr/>
            </a:pP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(* f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-&gt;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*)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fun f (3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) : </a:t>
            </a:r>
            <a:r>
              <a:rPr lang="en-US" altLang="zh-CN" dirty="0" err="1">
                <a:latin typeface="Arial" charset="0"/>
              </a:rPr>
              <a:t>int</a:t>
            </a:r>
            <a:r>
              <a:rPr lang="en-US" altLang="zh-CN" dirty="0">
                <a:latin typeface="Arial" charset="0"/>
              </a:rPr>
              <a:t> = 9</a:t>
            </a:r>
            <a:endParaRPr lang="zh-CN" altLang="en-US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  <a:defRPr/>
            </a:pPr>
            <a:r>
              <a:rPr lang="zh-CN" altLang="en-US" dirty="0">
                <a:latin typeface="Arial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</a:rPr>
              <a:t>|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zh-CN" altLang="en-US" dirty="0">
                <a:latin typeface="Arial" charset="0"/>
              </a:rPr>
              <a:t> </a:t>
            </a:r>
            <a:r>
              <a:rPr lang="en-US" altLang="zh-CN" dirty="0">
                <a:latin typeface="Arial" charset="0"/>
              </a:rPr>
              <a:t>f _ = 4;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2291" name="矩形 3"/>
          <p:cNvSpPr>
            <a:spLocks noChangeArrowheads="1"/>
          </p:cNvSpPr>
          <p:nvPr/>
        </p:nvSpPr>
        <p:spPr bwMode="auto">
          <a:xfrm>
            <a:off x="5868988" y="2027238"/>
            <a:ext cx="60960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(* </a:t>
            </a:r>
            <a:r>
              <a:rPr lang="en-US" altLang="zh-CN" dirty="0" err="1">
                <a:latin typeface="Arial" panose="020B0604020202020204" pitchFamily="34" charset="0"/>
              </a:rPr>
              <a:t>circ</a:t>
            </a:r>
            <a:r>
              <a:rPr lang="en-US" altLang="zh-CN" dirty="0">
                <a:latin typeface="Arial" panose="020B0604020202020204" pitchFamily="34" charset="0"/>
              </a:rPr>
              <a:t> : real -&gt; real *)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dirty="0">
                <a:latin typeface="Arial" panose="020B0604020202020204" pitchFamily="34" charset="0"/>
              </a:rPr>
              <a:t>fun circ (r : real) : real = </a:t>
            </a:r>
            <a:r>
              <a:rPr lang="pt-BR" altLang="zh-CN" dirty="0">
                <a:solidFill>
                  <a:srgbClr val="FF0000"/>
                </a:solidFill>
                <a:latin typeface="Arial" panose="020B0604020202020204" pitchFamily="34" charset="0"/>
              </a:rPr>
              <a:t>2.0</a:t>
            </a:r>
            <a:r>
              <a:rPr lang="pt-BR" altLang="zh-CN" dirty="0">
                <a:latin typeface="Arial" panose="020B0604020202020204" pitchFamily="34" charset="0"/>
              </a:rPr>
              <a:t> * pi * r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(* </a:t>
            </a:r>
            <a:r>
              <a:rPr lang="en-US" altLang="zh-CN" dirty="0" err="1">
                <a:latin typeface="Arial" panose="020B0604020202020204" pitchFamily="34" charset="0"/>
              </a:rPr>
              <a:t>semicirc</a:t>
            </a:r>
            <a:r>
              <a:rPr lang="en-US" altLang="zh-CN" dirty="0">
                <a:latin typeface="Arial" panose="020B0604020202020204" pitchFamily="34" charset="0"/>
              </a:rPr>
              <a:t> : real -&gt; real *)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zh-CN" dirty="0">
                <a:latin typeface="Arial" panose="020B0604020202020204" pitchFamily="34" charset="0"/>
              </a:rPr>
              <a:t>fun semicirc : real = </a:t>
            </a:r>
            <a:r>
              <a:rPr lang="it-IT" altLang="zh-CN" dirty="0">
                <a:solidFill>
                  <a:srgbClr val="FF0000"/>
                </a:solidFill>
                <a:latin typeface="Arial" panose="020B0604020202020204" pitchFamily="34" charset="0"/>
              </a:rPr>
              <a:t>pi</a:t>
            </a:r>
            <a:r>
              <a:rPr lang="it-IT" altLang="zh-CN" dirty="0">
                <a:latin typeface="Arial" panose="020B0604020202020204" pitchFamily="34" charset="0"/>
              </a:rPr>
              <a:t> * r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(* area : real -&gt; real *)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zh-CN" dirty="0">
                <a:latin typeface="Arial" panose="020B0604020202020204" pitchFamily="34" charset="0"/>
              </a:rPr>
              <a:t>fun area (r :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real</a:t>
            </a:r>
            <a:r>
              <a:rPr lang="pt-BR" altLang="zh-CN" dirty="0">
                <a:latin typeface="Arial" panose="020B0604020202020204" pitchFamily="34" charset="0"/>
              </a:rPr>
              <a:t>) : real = pi * r * r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781050" y="650875"/>
            <a:ext cx="777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指出下列代码的错误：</a:t>
            </a:r>
          </a:p>
        </p:txBody>
      </p:sp>
    </p:spTree>
    <p:extLst>
      <p:ext uri="{BB962C8B-B14F-4D97-AF65-F5344CB8AC3E}">
        <p14:creationId xmlns:p14="http://schemas.microsoft.com/office/powerpoint/2010/main" val="118021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38200" y="899410"/>
            <a:ext cx="10515600" cy="527755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dirty="0">
                <a:ea typeface="黑体" panose="02010609060101010101" pitchFamily="49" charset="-122"/>
              </a:rPr>
              <a:t>5. </a:t>
            </a:r>
            <a:r>
              <a:rPr lang="zh-CN" altLang="zh-CN" sz="3200" dirty="0">
                <a:ea typeface="黑体" panose="02010609060101010101" pitchFamily="49" charset="-122"/>
              </a:rPr>
              <a:t>在提示符下依次输入下列语句，观察并分析每次语句的执行结果。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zh-CN" sz="3200" dirty="0">
              <a:ea typeface="黑体" panose="02010609060101010101" pitchFamily="49" charset="-122"/>
            </a:endParaRPr>
          </a:p>
          <a:p>
            <a:pPr lvl="1"/>
            <a:r>
              <a:rPr lang="en-US" altLang="zh-CN" sz="2800" dirty="0"/>
              <a:t>3+ 4;</a:t>
            </a:r>
            <a:endParaRPr lang="zh-CN" altLang="zh-CN" sz="2800" dirty="0"/>
          </a:p>
          <a:p>
            <a:pPr lvl="1"/>
            <a:r>
              <a:rPr lang="en-US" altLang="zh-CN" sz="2800" dirty="0"/>
              <a:t>3 + 2.0; </a:t>
            </a:r>
            <a:r>
              <a:rPr lang="en-US" altLang="zh-CN" sz="2800" dirty="0">
                <a:solidFill>
                  <a:srgbClr val="FF0000"/>
                </a:solidFill>
              </a:rPr>
              <a:t>wrong</a:t>
            </a:r>
            <a:endParaRPr lang="zh-CN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800" dirty="0"/>
              <a:t>it + 6;</a:t>
            </a:r>
            <a:endParaRPr lang="zh-CN" altLang="zh-CN" sz="2800" dirty="0"/>
          </a:p>
          <a:p>
            <a:pPr lvl="1"/>
            <a:r>
              <a:rPr lang="en-US" altLang="zh-CN" sz="2800" dirty="0" err="1"/>
              <a:t>val</a:t>
            </a:r>
            <a:r>
              <a:rPr lang="en-US" altLang="zh-CN" sz="2800" dirty="0"/>
              <a:t> it = “hello”;</a:t>
            </a:r>
            <a:endParaRPr lang="zh-CN" altLang="zh-CN" sz="2800" dirty="0"/>
          </a:p>
          <a:p>
            <a:pPr lvl="1"/>
            <a:r>
              <a:rPr lang="en-US" altLang="zh-CN" sz="2800" dirty="0"/>
              <a:t>it + “ world”; </a:t>
            </a:r>
            <a:r>
              <a:rPr lang="en-US" altLang="zh-CN" sz="2800" dirty="0">
                <a:solidFill>
                  <a:srgbClr val="FF0000"/>
                </a:solidFill>
              </a:rPr>
              <a:t>wrong</a:t>
            </a:r>
            <a:endParaRPr lang="zh-CN" altLang="zh-CN" sz="2800" dirty="0"/>
          </a:p>
          <a:p>
            <a:pPr lvl="1"/>
            <a:r>
              <a:rPr lang="en-US" altLang="zh-CN" sz="2800" dirty="0"/>
              <a:t>it + 5;</a:t>
            </a:r>
            <a:r>
              <a:rPr lang="en-US" altLang="zh-CN" sz="2800" dirty="0">
                <a:solidFill>
                  <a:srgbClr val="FF0000"/>
                </a:solidFill>
              </a:rPr>
              <a:t> wrong</a:t>
            </a:r>
            <a:endParaRPr lang="zh-CN" altLang="zh-CN" sz="2800" dirty="0"/>
          </a:p>
          <a:p>
            <a:pPr lvl="1"/>
            <a:r>
              <a:rPr lang="en-US" altLang="zh-CN" sz="2800" dirty="0" err="1"/>
              <a:t>val</a:t>
            </a:r>
            <a:r>
              <a:rPr lang="en-US" altLang="zh-CN" sz="2800" dirty="0"/>
              <a:t> a = 5;</a:t>
            </a:r>
            <a:endParaRPr lang="zh-CN" altLang="zh-CN" sz="2800" dirty="0"/>
          </a:p>
          <a:p>
            <a:pPr lvl="1"/>
            <a:r>
              <a:rPr lang="en-US" altLang="zh-CN" sz="2800" dirty="0"/>
              <a:t>a = 6;</a:t>
            </a:r>
            <a:endParaRPr lang="zh-CN" altLang="zh-CN" sz="2800" dirty="0"/>
          </a:p>
        </p:txBody>
      </p:sp>
      <p:sp>
        <p:nvSpPr>
          <p:cNvPr id="8196" name="矩形 2"/>
          <p:cNvSpPr>
            <a:spLocks noChangeArrowheads="1"/>
          </p:cNvSpPr>
          <p:nvPr/>
        </p:nvSpPr>
        <p:spPr bwMode="auto">
          <a:xfrm>
            <a:off x="5530877" y="2584879"/>
            <a:ext cx="6096000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a + 8; </a:t>
            </a:r>
            <a:endParaRPr lang="zh-CN" altLang="zh-CN" sz="28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 err="1">
                <a:latin typeface="Arial" panose="020B0604020202020204" pitchFamily="34" charset="0"/>
              </a:rPr>
              <a:t>val</a:t>
            </a:r>
            <a:r>
              <a:rPr lang="en-US" altLang="zh-CN" sz="2800" dirty="0">
                <a:latin typeface="Arial" panose="020B0604020202020204" pitchFamily="34" charset="0"/>
              </a:rPr>
              <a:t> twice = (</a:t>
            </a:r>
            <a:r>
              <a:rPr lang="en-US" altLang="zh-CN" sz="2800" dirty="0" err="1">
                <a:latin typeface="Arial" panose="020B0604020202020204" pitchFamily="34" charset="0"/>
              </a:rPr>
              <a:t>fn</a:t>
            </a:r>
            <a:r>
              <a:rPr lang="en-US" altLang="zh-CN" sz="2800" dirty="0">
                <a:latin typeface="Arial" panose="020B0604020202020204" pitchFamily="34" charset="0"/>
              </a:rPr>
              <a:t> x =&gt; 2 * x);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twice a;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let x = 1 in x end;</a:t>
            </a:r>
            <a:r>
              <a:rPr lang="en-US" altLang="zh-CN" sz="2800" dirty="0">
                <a:solidFill>
                  <a:srgbClr val="FF0000"/>
                </a:solidFill>
              </a:rPr>
              <a:t> wrong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foo;</a:t>
            </a:r>
            <a:r>
              <a:rPr lang="en-US" altLang="zh-CN" sz="2800" dirty="0">
                <a:solidFill>
                  <a:srgbClr val="FF0000"/>
                </a:solidFill>
              </a:rPr>
              <a:t> wrong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[1, “foo”];</a:t>
            </a:r>
            <a:r>
              <a:rPr lang="en-US" altLang="zh-CN" sz="2800" dirty="0">
                <a:solidFill>
                  <a:srgbClr val="FF0000"/>
                </a:solidFill>
              </a:rPr>
              <a:t> wrong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818</Words>
  <Application>Microsoft Office PowerPoint</Application>
  <PresentationFormat>宽屏</PresentationFormat>
  <Paragraphs>94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黑体</vt:lpstr>
      <vt:lpstr>Arial</vt:lpstr>
      <vt:lpstr>Calibri</vt:lpstr>
      <vt:lpstr>Calibri Light</vt:lpstr>
      <vt:lpstr>Office 主题</vt:lpstr>
      <vt:lpstr>函数式编程原理  作业一</vt:lpstr>
      <vt:lpstr>操作环境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泛函程序设计原理</dc:title>
  <dc:creator>Ran Zheng</dc:creator>
  <cp:lastModifiedBy>杨明欣</cp:lastModifiedBy>
  <cp:revision>166</cp:revision>
  <dcterms:created xsi:type="dcterms:W3CDTF">2014-04-28T16:36:39Z</dcterms:created>
  <dcterms:modified xsi:type="dcterms:W3CDTF">2023-10-09T08:48:04Z</dcterms:modified>
</cp:coreProperties>
</file>