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8" r:id="rId3"/>
    <p:sldId id="301" r:id="rId4"/>
    <p:sldId id="302" r:id="rId5"/>
    <p:sldId id="295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EEBF6"/>
    <a:srgbClr val="0066F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1088" autoAdjust="0"/>
  </p:normalViewPr>
  <p:slideViewPr>
    <p:cSldViewPr snapToGrid="0">
      <p:cViewPr varScale="1">
        <p:scale>
          <a:sx n="83" d="100"/>
          <a:sy n="83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9CCA32-B555-4B79-B29C-7593B9BDA0A9}" type="datetimeFigureOut">
              <a:rPr lang="en-US"/>
              <a:pPr>
                <a:defRPr/>
              </a:pPr>
              <a:t>10/10/2023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22E1FD-00F9-4808-8AB3-A166173C9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C20407-CED3-46CA-A780-48EEB4A4EB52}" type="slidenum">
              <a:rPr lang="en-US" altLang="zh-CN" smtClean="0">
                <a:latin typeface="Calibri" panose="020F0502020204030204" pitchFamily="34" charset="0"/>
              </a:rPr>
              <a:pPr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2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782E1-F812-4804-BAA4-A897B48FC0B3}" type="datetimeFigureOut">
              <a:rPr lang="en-US"/>
              <a:pPr>
                <a:defRPr/>
              </a:pPr>
              <a:t>10/10/2023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4116-B6FC-49F2-BF72-EA98D1FA5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8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46089-C383-4925-91FE-F68C59F3BE7F}" type="datetimeFigureOut">
              <a:rPr lang="en-US"/>
              <a:pPr>
                <a:defRPr/>
              </a:pPr>
              <a:t>10/10/2023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36E6A-E8A3-4521-A7DA-33F4012B0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E817-C386-4CE6-84F7-4A550E11C8CC}" type="datetimeFigureOut">
              <a:rPr lang="en-US"/>
              <a:pPr>
                <a:defRPr/>
              </a:pPr>
              <a:t>10/10/2023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77204-C4A6-4754-9116-22D710509D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4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25643-22EF-410D-832D-9A277489687A}" type="datetimeFigureOut">
              <a:rPr lang="en-US"/>
              <a:pPr>
                <a:defRPr/>
              </a:pPr>
              <a:t>10/10/2023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F43C6-4C4E-40AF-A37A-6268AF90B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C76CD-5C83-446E-89CD-1D51F93A1391}" type="datetimeFigureOut">
              <a:rPr lang="en-US"/>
              <a:pPr>
                <a:defRPr/>
              </a:pPr>
              <a:t>10/10/2023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2EAE-F5C4-4F81-92EF-E85411DD5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66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D42D5-FECB-4E68-9F31-E7591F066FB8}" type="datetimeFigureOut">
              <a:rPr lang="en-US"/>
              <a:pPr>
                <a:defRPr/>
              </a:pPr>
              <a:t>10/10/2023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4665C-0AB1-4D6D-9027-26A0BD6DA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6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AC235-1A2F-4F18-95A3-6ECD1DA31893}" type="datetimeFigureOut">
              <a:rPr lang="en-US"/>
              <a:pPr>
                <a:defRPr/>
              </a:pPr>
              <a:t>10/10/2023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4DCB4-0B40-4746-8671-9A6CBD23B0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6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79CDE-CAA9-419C-BC79-C88C58A7FA66}" type="datetimeFigureOut">
              <a:rPr lang="en-US"/>
              <a:pPr>
                <a:defRPr/>
              </a:pPr>
              <a:t>10/10/2023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26A37-2A00-4250-87BF-973E8498C3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9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D7142-0F17-45E5-8B6C-55042F064F6E}" type="datetimeFigureOut">
              <a:rPr lang="en-US"/>
              <a:pPr>
                <a:defRPr/>
              </a:pPr>
              <a:t>10/10/2023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D60D7-03D8-437D-9BB7-BC0FF35CE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8BA33-4D63-4FD3-A411-DF68E24A908E}" type="datetimeFigureOut">
              <a:rPr lang="en-US"/>
              <a:pPr>
                <a:defRPr/>
              </a:pPr>
              <a:t>10/10/2023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ED09F-10C8-4060-B0BC-CC84F59A7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F7AF7-65A8-407E-99A2-B4F24A372E63}" type="datetimeFigureOut">
              <a:rPr lang="en-US"/>
              <a:pPr>
                <a:defRPr/>
              </a:pPr>
              <a:t>10/10/2023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F624-6924-40EE-9346-F2C98D200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3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7F4042-295A-4CE9-9F9C-5421671C1451}" type="datetimeFigureOut">
              <a:rPr lang="en-US"/>
              <a:pPr>
                <a:defRPr/>
              </a:pPr>
              <a:t>10/10/2023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3459055-4FD1-42A6-BC1C-3B7927EAC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泛函程序设计原理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作业二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58888" y="1728066"/>
            <a:ext cx="9613900" cy="30448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105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1" dirty="0"/>
              <a:t> </a:t>
            </a:r>
            <a:r>
              <a:rPr lang="en-US" altLang="zh-CN" sz="3200" dirty="0"/>
              <a:t>fun all (your, base) =</a:t>
            </a:r>
            <a:br>
              <a:rPr lang="en-US" altLang="zh-CN" sz="3200" dirty="0"/>
            </a:br>
            <a:r>
              <a:rPr lang="en-US" altLang="zh-CN" sz="3200" dirty="0"/>
              <a:t>	case your of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         </a:t>
            </a:r>
            <a:r>
              <a:rPr lang="en-US" altLang="zh-CN" sz="3200" dirty="0"/>
              <a:t>0 =&gt; base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      </a:t>
            </a:r>
            <a:r>
              <a:rPr lang="en-US" altLang="zh-CN" sz="3200" dirty="0"/>
              <a:t>| _ =&gt; "are belong to us" :: all(your - 1, base)</a:t>
            </a:r>
            <a:br>
              <a:rPr lang="en-US" altLang="zh-CN" sz="3200" dirty="0"/>
            </a:b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/>
              <a:t>fun funny (f, []) = 0</a:t>
            </a:r>
            <a:br>
              <a:rPr lang="en-US" altLang="zh-CN" sz="3200" dirty="0"/>
            </a:br>
            <a:r>
              <a:rPr lang="en-US" altLang="zh-CN" sz="3200" dirty="0"/>
              <a:t>| funny (f, x::xs) = f(x, funny(f, </a:t>
            </a:r>
            <a:r>
              <a:rPr lang="en-US" altLang="zh-CN" sz="3200" dirty="0" err="1"/>
              <a:t>xs</a:t>
            </a:r>
            <a:r>
              <a:rPr lang="en-US" altLang="zh-CN" sz="3200" dirty="0"/>
              <a:t>))</a:t>
            </a:r>
            <a:br>
              <a:rPr lang="en-US" altLang="zh-CN" sz="3200" dirty="0"/>
            </a:b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/>
              <a:t>(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 x =&gt; (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 y =&gt; x)) "Hello, World!"</a:t>
            </a:r>
            <a:endParaRPr lang="zh-CN" altLang="en-US" sz="3200" dirty="0">
              <a:solidFill>
                <a:srgbClr val="0033CC"/>
              </a:solidFill>
            </a:endParaRPr>
          </a:p>
        </p:txBody>
      </p:sp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982663" y="869950"/>
            <a:ext cx="9609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1. </a:t>
            </a:r>
            <a:r>
              <a:rPr lang="zh-CN" altLang="en-US" b="1" dirty="0">
                <a:latin typeface="Arial" panose="020B0604020202020204" pitchFamily="34" charset="0"/>
              </a:rPr>
              <a:t>分析以下函数或表达式的类型</a:t>
            </a:r>
            <a:r>
              <a:rPr lang="en-US" altLang="zh-CN" b="1" dirty="0">
                <a:latin typeface="Arial" panose="020B0604020202020204" pitchFamily="34" charset="0"/>
              </a:rPr>
              <a:t>(</a:t>
            </a:r>
            <a:r>
              <a:rPr lang="zh-CN" altLang="en-US" b="1" dirty="0">
                <a:latin typeface="Arial" panose="020B0604020202020204" pitchFamily="34" charset="0"/>
              </a:rPr>
              <a:t>先自己分析再程序验证</a:t>
            </a:r>
            <a:r>
              <a:rPr lang="en-US" altLang="zh-CN" b="1" dirty="0">
                <a:latin typeface="Arial" panose="020B0604020202020204" pitchFamily="34" charset="0"/>
              </a:rPr>
              <a:t>)</a:t>
            </a:r>
            <a:r>
              <a:rPr lang="zh-CN" altLang="en-US" b="1" dirty="0">
                <a:latin typeface="Arial" panose="020B0604020202020204" pitchFamily="34" charset="0"/>
              </a:rPr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1307D4-0842-428C-964B-3915ADF1AB83}"/>
              </a:ext>
            </a:extLst>
          </p:cNvPr>
          <p:cNvSpPr txBox="1"/>
          <p:nvPr/>
        </p:nvSpPr>
        <p:spPr>
          <a:xfrm>
            <a:off x="1258888" y="3539836"/>
            <a:ext cx="10281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最终类型</a:t>
            </a:r>
            <a:r>
              <a:rPr lang="en-US" altLang="zh-CN" dirty="0">
                <a:solidFill>
                  <a:srgbClr val="FF0000"/>
                </a:solidFill>
              </a:rPr>
              <a:t>all: int * string list -&gt; string list          </a:t>
            </a:r>
            <a:r>
              <a:rPr lang="zh-CN" altLang="en-US" dirty="0">
                <a:solidFill>
                  <a:srgbClr val="FF0000"/>
                </a:solidFill>
              </a:rPr>
              <a:t>该函数接受两个参数 </a:t>
            </a:r>
            <a:r>
              <a:rPr lang="en-US" altLang="zh-CN" dirty="0">
                <a:solidFill>
                  <a:srgbClr val="FF0000"/>
                </a:solidFill>
              </a:rPr>
              <a:t>your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base</a:t>
            </a:r>
            <a:r>
              <a:rPr lang="zh-CN" altLang="en-US" dirty="0">
                <a:solidFill>
                  <a:srgbClr val="FF0000"/>
                </a:solidFill>
              </a:rPr>
              <a:t>。根据输入的 </a:t>
            </a:r>
            <a:r>
              <a:rPr lang="en-US" altLang="zh-CN" dirty="0">
                <a:solidFill>
                  <a:srgbClr val="FF0000"/>
                </a:solidFill>
              </a:rPr>
              <a:t>your </a:t>
            </a:r>
            <a:r>
              <a:rPr lang="zh-CN" altLang="en-US" dirty="0">
                <a:solidFill>
                  <a:srgbClr val="FF0000"/>
                </a:solidFill>
              </a:rPr>
              <a:t>值，它要么返回 </a:t>
            </a:r>
            <a:r>
              <a:rPr lang="en-US" altLang="zh-CN" dirty="0">
                <a:solidFill>
                  <a:srgbClr val="FF0000"/>
                </a:solidFill>
              </a:rPr>
              <a:t>base</a:t>
            </a:r>
            <a:r>
              <a:rPr lang="zh-CN" altLang="en-US" dirty="0">
                <a:solidFill>
                  <a:srgbClr val="FF0000"/>
                </a:solidFill>
              </a:rPr>
              <a:t>，要么将字符串 </a:t>
            </a:r>
            <a:r>
              <a:rPr lang="en-US" altLang="zh-CN" dirty="0">
                <a:solidFill>
                  <a:srgbClr val="FF0000"/>
                </a:solidFill>
              </a:rPr>
              <a:t>"are belong to us" </a:t>
            </a:r>
            <a:r>
              <a:rPr lang="zh-CN" altLang="en-US" dirty="0">
                <a:solidFill>
                  <a:srgbClr val="FF0000"/>
                </a:solidFill>
              </a:rPr>
              <a:t>附加到递归调用中的结果中。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F7BFC8-C114-4A87-980E-137A65667234}"/>
              </a:ext>
            </a:extLst>
          </p:cNvPr>
          <p:cNvSpPr txBox="1"/>
          <p:nvPr/>
        </p:nvSpPr>
        <p:spPr>
          <a:xfrm>
            <a:off x="1258888" y="5054678"/>
            <a:ext cx="1028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最终类型funny: ('a * int -&gt; 'a) * 'a list -&gt; int 接受一个函数 </a:t>
            </a:r>
            <a:r>
              <a:rPr lang="en-US" altLang="zh-CN" dirty="0">
                <a:solidFill>
                  <a:srgbClr val="FF0000"/>
                </a:solidFill>
              </a:rPr>
              <a:t>f </a:t>
            </a:r>
            <a:r>
              <a:rPr lang="zh-CN" altLang="en-US" dirty="0">
                <a:solidFill>
                  <a:srgbClr val="FF0000"/>
                </a:solidFill>
              </a:rPr>
              <a:t>和一个列表作为参数。根据列表是否为空，它要么返回整数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，要么将函数 </a:t>
            </a:r>
            <a:r>
              <a:rPr lang="en-US" altLang="zh-CN" dirty="0">
                <a:solidFill>
                  <a:srgbClr val="FF0000"/>
                </a:solidFill>
              </a:rPr>
              <a:t>f </a:t>
            </a:r>
            <a:r>
              <a:rPr lang="zh-CN" altLang="en-US" dirty="0">
                <a:solidFill>
                  <a:srgbClr val="FF0000"/>
                </a:solidFill>
              </a:rPr>
              <a:t>应用于列表的头部元素，并递归调用 </a:t>
            </a:r>
            <a:r>
              <a:rPr lang="en-US" altLang="zh-CN" dirty="0">
                <a:solidFill>
                  <a:srgbClr val="FF0000"/>
                </a:solidFill>
              </a:rPr>
              <a:t>funny </a:t>
            </a:r>
            <a:r>
              <a:rPr lang="zh-CN" altLang="en-US" dirty="0">
                <a:solidFill>
                  <a:srgbClr val="FF0000"/>
                </a:solidFill>
              </a:rPr>
              <a:t>处理剩余的元素。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09D83D-FC30-4CCD-9B73-E0C5FE1A9792}"/>
              </a:ext>
            </a:extLst>
          </p:cNvPr>
          <p:cNvSpPr txBox="1"/>
          <p:nvPr/>
        </p:nvSpPr>
        <p:spPr>
          <a:xfrm>
            <a:off x="1258888" y="6384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最终类型"Hello, World!": string</a:t>
            </a:r>
          </a:p>
        </p:txBody>
      </p:sp>
    </p:spTree>
    <p:extLst>
      <p:ext uri="{BB962C8B-B14F-4D97-AF65-F5344CB8AC3E}">
        <p14:creationId xmlns:p14="http://schemas.microsoft.com/office/powerpoint/2010/main" val="23813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用归纳法证明</a:t>
            </a:r>
            <a:r>
              <a:rPr lang="en-US" altLang="zh-CN" sz="28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isort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函数的正确性</a:t>
            </a:r>
            <a:endParaRPr lang="zh-CN" altLang="en-US" sz="2800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3611" y="3393209"/>
            <a:ext cx="8948738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atin typeface="+mn-lt"/>
              </a:rPr>
              <a:t>isort</a:t>
            </a:r>
            <a:r>
              <a:rPr lang="en-US" altLang="zh-CN" sz="2400" dirty="0">
                <a:latin typeface="+mn-lt"/>
              </a:rPr>
              <a:t> :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 -&gt;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</a:t>
            </a:r>
          </a:p>
          <a:p>
            <a:pPr>
              <a:defRPr/>
            </a:pPr>
            <a:endParaRPr lang="en-US" altLang="zh-CN" sz="1050" dirty="0">
              <a:latin typeface="+mn-lt"/>
            </a:endParaRP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REQUIRES true 				*)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ENSURES isort(L) = a sorted perm of L 	*)</a:t>
            </a:r>
          </a:p>
          <a:p>
            <a:pPr>
              <a:defRPr/>
            </a:pPr>
            <a:endParaRPr lang="pt-BR" altLang="zh-CN" sz="1050" dirty="0">
              <a:solidFill>
                <a:srgbClr val="0433FF"/>
              </a:solidFill>
              <a:latin typeface="+mn-lt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+mn-lt"/>
              </a:rPr>
              <a:t>fun </a:t>
            </a:r>
            <a:r>
              <a:rPr lang="en-US" altLang="zh-CN" sz="2400" dirty="0">
                <a:solidFill>
                  <a:srgbClr val="0033CC"/>
                </a:solidFill>
                <a:latin typeface="+mn-lt"/>
              </a:rPr>
              <a:t>isort [ ] = [ ]</a:t>
            </a:r>
          </a:p>
          <a:p>
            <a:pPr>
              <a:defRPr/>
            </a:pPr>
            <a:r>
              <a:rPr lang="de-DE" altLang="zh-CN" sz="2400" dirty="0">
                <a:solidFill>
                  <a:srgbClr val="0033CC"/>
                </a:solidFill>
                <a:latin typeface="+mn-lt"/>
              </a:rPr>
              <a:t>   |   isort (x::L) = ins (x, isort L)</a:t>
            </a:r>
            <a:endParaRPr lang="pt-BR" altLang="zh-CN" sz="24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33486" y="5282739"/>
            <a:ext cx="5894387" cy="1068387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对所有整数序列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en-US" altLang="zh-CN" sz="2800" dirty="0" err="1">
                <a:solidFill>
                  <a:schemeClr val="tx1"/>
                </a:solidFill>
              </a:rPr>
              <a:t>isort</a:t>
            </a:r>
            <a:r>
              <a:rPr lang="en-US" altLang="zh-CN" sz="2800" dirty="0">
                <a:solidFill>
                  <a:schemeClr val="tx1"/>
                </a:solidFill>
              </a:rPr>
              <a:t> L</a:t>
            </a:r>
            <a:r>
              <a:rPr lang="zh-CN" altLang="en-US" sz="2800" dirty="0">
                <a:solidFill>
                  <a:schemeClr val="tx1"/>
                </a:solidFill>
              </a:rPr>
              <a:t>计算得到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中所有元素的一个有序排列。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483611" y="1722294"/>
            <a:ext cx="523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fun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ins (x, [ ]) = [x]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    | ins (x, y::L) =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case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compare(x, y)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of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   GREATER =&gt; y::ins(x, L)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|        _ 	  =&gt; x::y::L</a:t>
            </a: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37168" y="1854056"/>
            <a:ext cx="5462588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对任一整数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和有序整数序列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，函数</a:t>
            </a:r>
            <a:r>
              <a:rPr lang="en-US" altLang="zh-CN" sz="2400" dirty="0">
                <a:solidFill>
                  <a:schemeClr val="tx1"/>
                </a:solidFill>
              </a:rPr>
              <a:t>ins(x, L) </a:t>
            </a:r>
            <a:r>
              <a:rPr lang="zh-CN" altLang="en-US" sz="2400" dirty="0">
                <a:solidFill>
                  <a:schemeClr val="tx1"/>
                </a:solidFill>
              </a:rPr>
              <a:t>计算结果为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中所有元素构成的一个有序序列。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19168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用归纳法证明</a:t>
            </a:r>
            <a:r>
              <a:rPr lang="en-US" altLang="zh-CN" sz="28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isort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函数的正确性</a:t>
            </a:r>
            <a:endParaRPr lang="zh-CN" altLang="en-US" sz="2800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3611" y="3393209"/>
            <a:ext cx="8948738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atin typeface="+mn-lt"/>
              </a:rPr>
              <a:t>isort</a:t>
            </a:r>
            <a:r>
              <a:rPr lang="en-US" altLang="zh-CN" sz="2400" dirty="0">
                <a:latin typeface="+mn-lt"/>
              </a:rPr>
              <a:t> :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 -&gt;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</a:t>
            </a:r>
          </a:p>
          <a:p>
            <a:pPr>
              <a:defRPr/>
            </a:pPr>
            <a:endParaRPr lang="en-US" altLang="zh-CN" sz="1050" dirty="0">
              <a:latin typeface="+mn-lt"/>
            </a:endParaRP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REQUIRES true 				*)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ENSURES isort(L) = a sorted perm of L 	*)</a:t>
            </a:r>
          </a:p>
          <a:p>
            <a:pPr>
              <a:defRPr/>
            </a:pPr>
            <a:endParaRPr lang="pt-BR" altLang="zh-CN" sz="1050" dirty="0">
              <a:solidFill>
                <a:srgbClr val="0433FF"/>
              </a:solidFill>
              <a:latin typeface="+mn-lt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+mn-lt"/>
              </a:rPr>
              <a:t>fun </a:t>
            </a:r>
            <a:r>
              <a:rPr lang="en-US" altLang="zh-CN" sz="2400" dirty="0">
                <a:solidFill>
                  <a:srgbClr val="0033CC"/>
                </a:solidFill>
                <a:latin typeface="+mn-lt"/>
              </a:rPr>
              <a:t>isort [ ] = [ ]</a:t>
            </a:r>
          </a:p>
          <a:p>
            <a:pPr>
              <a:defRPr/>
            </a:pPr>
            <a:r>
              <a:rPr lang="de-DE" altLang="zh-CN" sz="2400" dirty="0">
                <a:solidFill>
                  <a:srgbClr val="0033CC"/>
                </a:solidFill>
                <a:latin typeface="+mn-lt"/>
              </a:rPr>
              <a:t>   |   isort (x::L) = ins (x, isort L)</a:t>
            </a:r>
            <a:endParaRPr lang="pt-BR" altLang="zh-CN" sz="24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33486" y="5282739"/>
            <a:ext cx="5894387" cy="1068387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对所有整数序列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en-US" altLang="zh-CN" sz="2800" dirty="0" err="1">
                <a:solidFill>
                  <a:schemeClr val="tx1"/>
                </a:solidFill>
              </a:rPr>
              <a:t>isort</a:t>
            </a:r>
            <a:r>
              <a:rPr lang="en-US" altLang="zh-CN" sz="2800" dirty="0">
                <a:solidFill>
                  <a:schemeClr val="tx1"/>
                </a:solidFill>
              </a:rPr>
              <a:t> L</a:t>
            </a:r>
            <a:r>
              <a:rPr lang="zh-CN" altLang="en-US" sz="2800" dirty="0">
                <a:solidFill>
                  <a:schemeClr val="tx1"/>
                </a:solidFill>
              </a:rPr>
              <a:t>计算得到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中所有元素的一个有序排列。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483611" y="1722294"/>
            <a:ext cx="523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fun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ins (x, [ ]) = [x]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    | ins (x, y::L) =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case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compare(x, y)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of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   GREATER =&gt; y::ins(x, L)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|        _ 	  =&gt; x::y::L</a:t>
            </a: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37168" y="1854056"/>
            <a:ext cx="5462588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对任一整数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和有序整数序列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，函数</a:t>
            </a:r>
            <a:r>
              <a:rPr lang="en-US" altLang="zh-CN" sz="2400" dirty="0">
                <a:solidFill>
                  <a:schemeClr val="tx1"/>
                </a:solidFill>
              </a:rPr>
              <a:t>ins(x, L) </a:t>
            </a:r>
            <a:r>
              <a:rPr lang="zh-CN" altLang="en-US" sz="2400" dirty="0">
                <a:solidFill>
                  <a:schemeClr val="tx1"/>
                </a:solidFill>
              </a:rPr>
              <a:t>计算结果为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中所有元素构成的一个有序序列。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29A354-3C1B-4FDD-AE4D-13552867CF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18" y="1366483"/>
            <a:ext cx="4267997" cy="55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190500"/>
            <a:ext cx="10515600" cy="84455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n-lt"/>
                <a:ea typeface="黑体" panose="02010609060101010101" pitchFamily="49" charset="-122"/>
              </a:rPr>
              <a:t>3. </a:t>
            </a:r>
            <a:r>
              <a:rPr lang="zh-CN" altLang="en-US" sz="3600" dirty="0">
                <a:latin typeface="+mn-lt"/>
                <a:ea typeface="黑体" panose="02010609060101010101" pitchFamily="49" charset="-122"/>
              </a:rPr>
              <a:t>分析下面菲波拉契函数的执行性能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312863"/>
            <a:ext cx="10515600" cy="5429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 err="1"/>
              <a:t>fun</a:t>
            </a:r>
            <a:r>
              <a:rPr lang="pt-BR" altLang="zh-CN" dirty="0"/>
              <a:t> </a:t>
            </a:r>
            <a:r>
              <a:rPr lang="pt-BR" altLang="zh-CN" dirty="0" err="1"/>
              <a:t>fib</a:t>
            </a:r>
            <a:r>
              <a:rPr lang="pt-BR" altLang="zh-CN" dirty="0"/>
              <a:t> </a:t>
            </a:r>
            <a:r>
              <a:rPr lang="pt-BR" altLang="zh-CN" dirty="0" err="1"/>
              <a:t>n</a:t>
            </a:r>
            <a:r>
              <a:rPr lang="pt-BR" altLang="zh-CN" dirty="0"/>
              <a:t> = </a:t>
            </a:r>
            <a:r>
              <a:rPr lang="pt-BR" altLang="zh-CN" dirty="0" err="1"/>
              <a:t>if</a:t>
            </a:r>
            <a:r>
              <a:rPr lang="pt-BR" altLang="zh-CN" dirty="0"/>
              <a:t> </a:t>
            </a:r>
            <a:r>
              <a:rPr lang="pt-BR" altLang="zh-CN" dirty="0" err="1"/>
              <a:t>n</a:t>
            </a:r>
            <a:r>
              <a:rPr lang="pt-BR" altLang="zh-CN" dirty="0"/>
              <a:t>&lt;=2 </a:t>
            </a:r>
            <a:r>
              <a:rPr lang="pt-BR" altLang="zh-CN" dirty="0" err="1"/>
              <a:t>then</a:t>
            </a:r>
            <a:r>
              <a:rPr lang="pt-BR" altLang="zh-CN" dirty="0"/>
              <a:t> 1 </a:t>
            </a:r>
            <a:r>
              <a:rPr lang="pt-BR" altLang="zh-CN" dirty="0" err="1"/>
              <a:t>else</a:t>
            </a:r>
            <a:r>
              <a:rPr lang="pt-BR" altLang="zh-CN" dirty="0"/>
              <a:t> </a:t>
            </a:r>
            <a:r>
              <a:rPr lang="pt-BR" altLang="zh-CN" dirty="0" err="1"/>
              <a:t>fib</a:t>
            </a:r>
            <a:r>
              <a:rPr lang="pt-BR" altLang="zh-CN" dirty="0"/>
              <a:t>(n-1) + </a:t>
            </a:r>
            <a:r>
              <a:rPr lang="pt-BR" altLang="zh-CN" dirty="0" err="1"/>
              <a:t>fib</a:t>
            </a:r>
            <a:r>
              <a:rPr lang="pt-BR" altLang="zh-CN" dirty="0"/>
              <a:t>(n-2)</a:t>
            </a:r>
            <a:r>
              <a:rPr lang="en-US" altLang="zh-CN" dirty="0"/>
              <a:t>;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 bwMode="auto">
          <a:xfrm>
            <a:off x="733425" y="2243138"/>
            <a:ext cx="105156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fun fibber (0: int) : int * int = (1, 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| fibber (n: int) : int * int =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    let </a:t>
            </a:r>
            <a:r>
              <a:rPr lang="en-US" altLang="zh-CN" dirty="0" err="1"/>
              <a:t>val</a:t>
            </a:r>
            <a:r>
              <a:rPr lang="en-US" altLang="zh-CN" dirty="0"/>
              <a:t> (x: int, y: int) = fibber (n-1)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    in (y, x + y)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    end</a:t>
            </a:r>
          </a:p>
        </p:txBody>
      </p:sp>
      <p:sp>
        <p:nvSpPr>
          <p:cNvPr id="5" name="矩形 4"/>
          <p:cNvSpPr/>
          <p:nvPr/>
        </p:nvSpPr>
        <p:spPr>
          <a:xfrm>
            <a:off x="6134100" y="4205288"/>
            <a:ext cx="5024438" cy="1384300"/>
          </a:xfrm>
          <a:prstGeom prst="rect">
            <a:avLst/>
          </a:prstGeom>
          <a:solidFill>
            <a:srgbClr val="B9D4ED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借助：对所有非负整数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+mn-lt"/>
                <a:ea typeface="+mn-ea"/>
              </a:rPr>
              <a:t>fib(2k) = fib(k)(2fib(k + 1) − fib(k))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  <a:ea typeface="+mn-ea"/>
              </a:rPr>
              <a:t>fib(2k + 1) = fib(k + 1)</a:t>
            </a:r>
            <a:r>
              <a:rPr lang="en-US" altLang="zh-CN" sz="2800" baseline="30000" dirty="0">
                <a:latin typeface="+mn-lt"/>
                <a:ea typeface="+mn-ea"/>
              </a:rPr>
              <a:t>2</a:t>
            </a:r>
            <a:r>
              <a:rPr lang="en-US" altLang="zh-CN" sz="2800" dirty="0">
                <a:latin typeface="+mn-lt"/>
                <a:ea typeface="+mn-ea"/>
              </a:rPr>
              <a:t> + fib(k)</a:t>
            </a:r>
            <a:r>
              <a:rPr lang="en-US" altLang="zh-CN" sz="2800" baseline="30000" dirty="0"/>
              <a:t>2</a:t>
            </a: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821500-9231-4394-AB07-0A206838C978}"/>
              </a:ext>
            </a:extLst>
          </p:cNvPr>
          <p:cNvSpPr txBox="1"/>
          <p:nvPr/>
        </p:nvSpPr>
        <p:spPr>
          <a:xfrm>
            <a:off x="8017163" y="1325119"/>
            <a:ext cx="323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通过递归调用自身多次，导致指数级的计算时间</a:t>
            </a:r>
            <a:r>
              <a:rPr lang="en-US" altLang="zh-CN" dirty="0">
                <a:solidFill>
                  <a:srgbClr val="FF0000"/>
                </a:solidFill>
              </a:rPr>
              <a:t>O(2^n)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631BC-7656-4E1F-8023-7E5992AC2D60}"/>
              </a:ext>
            </a:extLst>
          </p:cNvPr>
          <p:cNvSpPr txBox="1"/>
          <p:nvPr/>
        </p:nvSpPr>
        <p:spPr>
          <a:xfrm>
            <a:off x="942974" y="4912793"/>
            <a:ext cx="4552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使用了迭代的方式。以元组 </a:t>
            </a:r>
            <a:r>
              <a:rPr lang="en-US" altLang="zh-CN" dirty="0">
                <a:solidFill>
                  <a:srgbClr val="FF0000"/>
                </a:solidFill>
              </a:rPr>
              <a:t>(x, y) </a:t>
            </a:r>
            <a:r>
              <a:rPr lang="zh-CN" altLang="en-US" dirty="0">
                <a:solidFill>
                  <a:srgbClr val="FF0000"/>
                </a:solidFill>
              </a:rPr>
              <a:t>的形式返回前两个斐波那契数，并通过迭代的方式计算下一个斐波那契数</a:t>
            </a:r>
            <a:r>
              <a:rPr lang="en-US" altLang="zh-CN" dirty="0">
                <a:solidFill>
                  <a:srgbClr val="FF0000"/>
                </a:solidFill>
              </a:rPr>
              <a:t>O(n)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A66026-6799-405C-BAA8-278B1DDB2BBB}"/>
              </a:ext>
            </a:extLst>
          </p:cNvPr>
          <p:cNvSpPr txBox="1"/>
          <p:nvPr/>
        </p:nvSpPr>
        <p:spPr>
          <a:xfrm>
            <a:off x="6244792" y="5800732"/>
            <a:ext cx="4913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借助斐波那契数列的性质，执行需要时间指数级下降，基本可以在常数时间内计算出斐波那契数</a:t>
            </a:r>
            <a:r>
              <a:rPr lang="en-US" altLang="zh-CN" dirty="0">
                <a:solidFill>
                  <a:srgbClr val="FF0000"/>
                </a:solidFill>
              </a:rPr>
              <a:t>O(1)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789</Words>
  <Application>Microsoft Office PowerPoint</Application>
  <PresentationFormat>宽屏</PresentationFormat>
  <Paragraphs>53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黑体</vt:lpstr>
      <vt:lpstr>Arial</vt:lpstr>
      <vt:lpstr>Calibri</vt:lpstr>
      <vt:lpstr>Calibri Light</vt:lpstr>
      <vt:lpstr>Office 主题</vt:lpstr>
      <vt:lpstr>泛函程序设计原理  作业二</vt:lpstr>
      <vt:lpstr>PowerPoint 演示文稿</vt:lpstr>
      <vt:lpstr>2. 用归纳法证明isort函数的正确性</vt:lpstr>
      <vt:lpstr>2. 用归纳法证明isort函数的正确性</vt:lpstr>
      <vt:lpstr>3. 分析下面菲波拉契函数的执行性能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杨明欣</cp:lastModifiedBy>
  <cp:revision>153</cp:revision>
  <dcterms:created xsi:type="dcterms:W3CDTF">2014-04-28T16:36:39Z</dcterms:created>
  <dcterms:modified xsi:type="dcterms:W3CDTF">2023-10-10T03:46:11Z</dcterms:modified>
</cp:coreProperties>
</file>