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  <p:sldMasterId id="2147483710" r:id="rId7"/>
    <p:sldMasterId id="2147483723" r:id="rId8"/>
  </p:sldMasterIdLst>
  <p:notesMasterIdLst>
    <p:notesMasterId r:id="rId17"/>
  </p:notesMasterIdLst>
  <p:handoutMasterIdLst>
    <p:handoutMasterId r:id="rId36"/>
  </p:handoutMasterIdLst>
  <p:sldIdLst>
    <p:sldId id="256" r:id="rId9"/>
    <p:sldId id="1646" r:id="rId10"/>
    <p:sldId id="635" r:id="rId11"/>
    <p:sldId id="834" r:id="rId12"/>
    <p:sldId id="1624" r:id="rId13"/>
    <p:sldId id="835" r:id="rId14"/>
    <p:sldId id="1521" r:id="rId15"/>
    <p:sldId id="1522" r:id="rId16"/>
    <p:sldId id="1523" r:id="rId18"/>
    <p:sldId id="823" r:id="rId19"/>
    <p:sldId id="602" r:id="rId20"/>
    <p:sldId id="603" r:id="rId21"/>
    <p:sldId id="911" r:id="rId22"/>
    <p:sldId id="825" r:id="rId23"/>
    <p:sldId id="759" r:id="rId24"/>
    <p:sldId id="1440" r:id="rId25"/>
    <p:sldId id="1441" r:id="rId26"/>
    <p:sldId id="822" r:id="rId27"/>
    <p:sldId id="1127" r:id="rId28"/>
    <p:sldId id="1612" r:id="rId29"/>
    <p:sldId id="1613" r:id="rId30"/>
    <p:sldId id="1614" r:id="rId31"/>
    <p:sldId id="1615" r:id="rId32"/>
    <p:sldId id="1620" r:id="rId33"/>
    <p:sldId id="1622" r:id="rId34"/>
    <p:sldId id="1623" r:id="rId3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3200" b="1" i="0" u="none" kern="1200" baseline="0">
        <a:solidFill>
          <a:srgbClr val="4138FA"/>
        </a:solidFill>
        <a:latin typeface="Arial" panose="0208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3200" b="1" i="0" u="none" kern="1200" baseline="0">
        <a:solidFill>
          <a:srgbClr val="4138FA"/>
        </a:solidFill>
        <a:latin typeface="Arial" panose="0208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3200" b="1" i="0" u="none" kern="1200" baseline="0">
        <a:solidFill>
          <a:srgbClr val="4138FA"/>
        </a:solidFill>
        <a:latin typeface="Arial" panose="0208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3200" b="1" i="0" u="none" kern="1200" baseline="0">
        <a:solidFill>
          <a:srgbClr val="4138FA"/>
        </a:solidFill>
        <a:latin typeface="Arial" panose="0208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3200" b="1" i="0" u="none" kern="1200" baseline="0">
        <a:solidFill>
          <a:srgbClr val="4138FA"/>
        </a:solidFill>
        <a:latin typeface="Arial" panose="0208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3200" b="1" i="0" u="none" kern="1200" baseline="0">
        <a:solidFill>
          <a:srgbClr val="4138FA"/>
        </a:solidFill>
        <a:latin typeface="Arial" panose="0208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3200" b="1" i="0" u="none" kern="1200" baseline="0">
        <a:solidFill>
          <a:srgbClr val="4138FA"/>
        </a:solidFill>
        <a:latin typeface="Arial" panose="0208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3200" b="1" i="0" u="none" kern="1200" baseline="0">
        <a:solidFill>
          <a:srgbClr val="4138FA"/>
        </a:solidFill>
        <a:latin typeface="Arial" panose="0208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sz="3200" b="1" i="0" u="none" kern="1200" baseline="0">
        <a:solidFill>
          <a:srgbClr val="4138FA"/>
        </a:solidFill>
        <a:latin typeface="Arial" panose="0208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8FA"/>
    <a:srgbClr val="000066"/>
    <a:srgbClr val="990000"/>
    <a:srgbClr val="663300"/>
    <a:srgbClr val="CC6600"/>
    <a:srgbClr val="660066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88"/>
        <p:guide pos="28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页眉占位符 9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613" tIns="45807" rIns="91613" bIns="45807"/>
          <a:p>
            <a:pPr lvl="0" defTabSz="916305" fontAlgn="base"/>
            <a:endParaRPr lang="zh-CN" altLang="en-US" sz="1200" b="0" strike="noStrike" noProof="1" dirty="0"/>
          </a:p>
        </p:txBody>
      </p:sp>
      <p:sp>
        <p:nvSpPr>
          <p:cNvPr id="7171" name="日期占位符 9218"/>
          <p:cNvSpPr>
            <a:spLocks noGrp="1"/>
          </p:cNvSpPr>
          <p:nvPr>
            <p:ph type="dt"/>
          </p:nvPr>
        </p:nvSpPr>
        <p:spPr>
          <a:xfrm>
            <a:off x="3883025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613" tIns="45807" rIns="91613" bIns="45807"/>
          <a:p>
            <a:pPr lvl="0" algn="r" defTabSz="916305" fontAlgn="base"/>
            <a:endParaRPr lang="zh-CN" altLang="en-US" sz="1200" b="0" strike="noStrike" noProof="1" dirty="0"/>
          </a:p>
        </p:txBody>
      </p:sp>
      <p:sp>
        <p:nvSpPr>
          <p:cNvPr id="7172" name="幻灯片图像占位符 9219"/>
          <p:cNvSpPr>
            <a:spLocks noGrp="1" noRot="1"/>
          </p:cNvSpPr>
          <p:nvPr>
            <p:ph type="sldImg"/>
          </p:nvPr>
        </p:nvSpPr>
        <p:spPr>
          <a:xfrm>
            <a:off x="927100" y="685800"/>
            <a:ext cx="5002213" cy="34274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7173" name="文本占位符 9220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613" tIns="45807" rIns="91613" bIns="45807"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4" name="页脚占位符 9221"/>
          <p:cNvSpPr>
            <a:spLocks noGrp="1"/>
          </p:cNvSpPr>
          <p:nvPr>
            <p:ph type="ftr" sz="quarter"/>
          </p:nvPr>
        </p:nvSpPr>
        <p:spPr>
          <a:xfrm>
            <a:off x="0" y="8683625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613" tIns="45807" rIns="91613" bIns="45807" anchor="b"/>
          <a:p>
            <a:pPr lvl="0" defTabSz="916305" fontAlgn="base"/>
            <a:endParaRPr lang="zh-CN" altLang="en-US" sz="1200" b="0" strike="noStrike" noProof="1" dirty="0"/>
          </a:p>
        </p:txBody>
      </p:sp>
      <p:sp>
        <p:nvSpPr>
          <p:cNvPr id="7175" name="灯片编号占位符 9222"/>
          <p:cNvSpPr>
            <a:spLocks noGrp="1"/>
          </p:cNvSpPr>
          <p:nvPr>
            <p:ph type="sldNum" sz="quarter"/>
          </p:nvPr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613" tIns="45807" rIns="91613" bIns="45807" anchor="b"/>
          <a:p>
            <a:pPr lvl="0" algn="r" defTabSz="916305" fontAlgn="base"/>
            <a:fld id="{9A0DB2DC-4C9A-4742-B13C-FB6460FD3503}" type="slidenum">
              <a:rPr lang="zh-CN" altLang="en-US" sz="1200" b="0" strike="noStrike" noProof="1" dirty="0">
                <a:latin typeface="DejaVu Sans" panose="020B0603030804020204" charset="0"/>
                <a:ea typeface="方正书宋_GBK" panose="02000000000000000000" charset="-122"/>
                <a:cs typeface="方正书宋_GBK" panose="02000000000000000000" charset="-122"/>
              </a:rPr>
            </a:fld>
            <a:endParaRPr lang="en-US" altLang="x-none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DejaVu Sans" panose="020B0603030804020204" charset="0"/>
        <a:ea typeface="方正书宋_GBK" panose="02000000000000000000" charset="-122"/>
        <a:cs typeface="DejaVu Sans" panose="020B060303080402020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DejaVu Sans" panose="020B0603030804020204" charset="0"/>
        <a:ea typeface="方正书宋_GBK" panose="02000000000000000000" charset="-122"/>
        <a:cs typeface="DejaVu Sans" panose="020B060303080402020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DejaVu Sans" panose="020B0603030804020204" charset="0"/>
        <a:ea typeface="方正书宋_GBK" panose="02000000000000000000" charset="-122"/>
        <a:cs typeface="DejaVu Sans" panose="020B060303080402020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DejaVu Sans" panose="020B0603030804020204" charset="0"/>
        <a:ea typeface="方正书宋_GBK" panose="02000000000000000000" charset="-122"/>
        <a:cs typeface="DejaVu Sans" panose="020B060303080402020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DejaVu Sans" panose="020B0603030804020204" charset="0"/>
        <a:ea typeface="方正书宋_GBK" panose="02000000000000000000" charset="-122"/>
        <a:cs typeface="DejaVu Sans" panose="020B060303080402020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Font typeface="Arial" panose="0208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5" Type="http://schemas.openxmlformats.org/officeDocument/2006/relationships/hyperlink" Target="http://jump2.bdimg.com/safecheck/index?url=rN3wPs8te/pL4AOY0zAwhz3wi8AXlR5gsMEbyYdIw61+CYUlqENLiixE5eobGHqSIopxvdlDdu23pfKJtUWCTh9ssyDK1SDlnhDg47fRGLxIC1WNLHU2MljwrjhG0RrIxYU7rEro9xYTCzKEvR82J/QZRPTI894Llf4t13lF+H5M9RC6vYFMHv6anb5V2i7QsMq5Xg69RHBV92TAmoWV0zA8Zu4mdgY0" TargetMode="External"/><Relationship Id="rId4" Type="http://schemas.openxmlformats.org/officeDocument/2006/relationships/hyperlink" Target="http://jump2.bdimg.com/safecheck/index?url=rN3wPs8te/pL4AOY0zAwhz3wi8AXlR5gsMEbyYdIw63VPJxOk3PQAq6SwsSlvUFjImOuUl9obIdesUqvhcRz+hXSuwz9b96EragWmZ1jer1XQuxoOXhQse67YcLj84Z/pzfw/Ek57dPZUoIfoeghvYElhKuezEBl8jwN7ENUG2ILWaKzg2ewuFtrUyRuVwNM9pbyxxR6mKx2Pah4egTNMg==" TargetMode="External"/><Relationship Id="rId3" Type="http://schemas.openxmlformats.org/officeDocument/2006/relationships/hyperlink" Target="http://jump2.bdimg.com/safecheck/index?url=rN3wPs8te/pL4AOY0zAwhz3wi8AXlR5gsMEbyYdIw63ugqOjaXTDHUVC573ys1WRImOuUl9obIdesUqvhcRz+hXSuwz9b96EragWmZ1jer1XQuxoOXhQse67YcLj84Z/pzfw/Ek57dPZUoIfoeghvYElhKuezEBl8jwN7ENUG2ILWaKzg2ewuFtrUyRuVwNM9pbyxxR6mKx2Pah4egTNMg==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使用国外的操作系统可能带来安全隐患：引用案例</a:t>
            </a:r>
            <a:endParaRPr lang="en-US" altLang="zh-CN" dirty="0"/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卡扎菲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从西方国家进口的高价防空系统，控制的核心芯片和操作系统都是美国等西方国家生产的，其中有很大一部分就是美国生产的。来自美国的芯片和操作系统，根据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斯诺登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的爆料，都被美国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情报机构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植入监控软件，这些监控软件，把卡扎菲防空系统和军事的信息，源源不断地发往美国军方的计算机。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这个问题：中国国产操作系统推动者倪光南院士就表示：“如果不使用我国自主研发的操作系统，系统的后门钥匙始终掌握在别人手里，那么我国的信息安全就没有保障，客观上也为‘棱镜门’之类的监控计划留下了机会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https://baike.baidu.com/item/%E5%9B%BD%E4%BA%A7%E6%93%8D%E4%BD%9C%E7%B3%BB%E7%BB%9F/3633307?fr=Aladdin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http://news.mydrivers.com/1/532/532081.htm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4191-FF48-4CDD-8286-365EB3C7CC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897" y="595313"/>
            <a:ext cx="2101453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82536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3538" y="595313"/>
            <a:ext cx="8405812" cy="34226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059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897" y="595313"/>
            <a:ext cx="2101453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82536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059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897" y="595313"/>
            <a:ext cx="2101453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82536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059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059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897" y="595313"/>
            <a:ext cx="2101453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82536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059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897" y="595313"/>
            <a:ext cx="2101453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82536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3538" y="595313"/>
            <a:ext cx="8405812" cy="34226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059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897" y="595313"/>
            <a:ext cx="2101453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82536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3538" y="595313"/>
            <a:ext cx="8405812" cy="34226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059" y="1803400"/>
            <a:ext cx="4110292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897" y="595313"/>
            <a:ext cx="2101453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82536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6" Type="http://schemas.openxmlformats.org/officeDocument/2006/relationships/theme" Target="../theme/theme6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5" Type="http://schemas.openxmlformats.org/officeDocument/2006/relationships/theme" Target="../theme/theme7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Title Slide</a:t>
            </a:r>
            <a:endParaRPr lang="en-US" altLang="zh-CN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381000" y="1803400"/>
            <a:ext cx="8388350" cy="2209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455295"/>
            <a:r>
              <a:rPr lang="en-US" altLang="zh-CN"/>
              <a:t>Second level</a:t>
            </a:r>
            <a:endParaRPr lang="en-US" altLang="zh-CN"/>
          </a:p>
          <a:p>
            <a:pPr lvl="2" indent="-398145"/>
            <a:r>
              <a:rPr lang="en-US" altLang="zh-CN"/>
              <a:t>Third level</a:t>
            </a:r>
            <a:endParaRPr lang="en-US" altLang="zh-CN"/>
          </a:p>
          <a:p>
            <a:pPr lvl="3" indent="-321945"/>
            <a:r>
              <a:rPr lang="en-US" altLang="zh-CN"/>
              <a:t>Fourth level</a:t>
            </a:r>
            <a:endParaRPr lang="en-US" altLang="zh-CN"/>
          </a:p>
          <a:p>
            <a:pPr lvl="4" indent="-33782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文本框 1027"/>
          <p:cNvSpPr txBox="1"/>
          <p:nvPr userDrawn="1"/>
        </p:nvSpPr>
        <p:spPr>
          <a:xfrm>
            <a:off x="2312988" y="4505325"/>
            <a:ext cx="1752600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2" indent="0" algn="l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None/>
            </a:pPr>
            <a:endParaRPr lang="zh-CN" altLang="en-US" sz="1800" b="0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pic>
        <p:nvPicPr>
          <p:cNvPr id="1029" name="对象 102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838200" cy="517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4800" b="1" i="0" u="none" kern="1200" baseline="0">
          <a:solidFill>
            <a:schemeClr val="tx2"/>
          </a:solidFill>
          <a:latin typeface="DejaVu Sans" panose="020B0603030804020204" charset="0"/>
          <a:ea typeface="+mj-ea"/>
          <a:cs typeface="DejaVu Sans" panose="020B0603030804020204" charset="0"/>
        </a:defRPr>
      </a:lvl1pPr>
    </p:titleStyle>
    <p:bodyStyle>
      <a:lvl1pPr marL="571500" lvl="0" indent="-5715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1pPr>
      <a:lvl2pPr marL="1028700" lvl="1" indent="-45529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8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2pPr>
      <a:lvl3pPr marL="1428750" lvl="2" indent="-3981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4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3pPr>
      <a:lvl4pPr marL="1752600" lvl="3" indent="-3219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4pPr>
      <a:lvl5pPr marL="2092325" lvl="4" indent="-33782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5pPr>
      <a:lvl6pPr marL="2514600" lvl="5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Title Slide</a:t>
            </a:r>
            <a:endParaRPr lang="en-US" altLang="zh-CN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381000" y="1803400"/>
            <a:ext cx="8388350" cy="2209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455295"/>
            <a:r>
              <a:rPr lang="en-US" altLang="zh-CN"/>
              <a:t>Second level</a:t>
            </a:r>
            <a:endParaRPr lang="en-US" altLang="zh-CN"/>
          </a:p>
          <a:p>
            <a:pPr lvl="2" indent="-398145"/>
            <a:r>
              <a:rPr lang="en-US" altLang="zh-CN"/>
              <a:t>Third level</a:t>
            </a:r>
            <a:endParaRPr lang="en-US" altLang="zh-CN"/>
          </a:p>
          <a:p>
            <a:pPr lvl="3" indent="-321945"/>
            <a:r>
              <a:rPr lang="en-US" altLang="zh-CN"/>
              <a:t>Fourth level</a:t>
            </a:r>
            <a:endParaRPr lang="en-US" altLang="zh-CN"/>
          </a:p>
          <a:p>
            <a:pPr lvl="4" indent="-337820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4800" b="1" i="0" u="none" kern="1200" baseline="0">
          <a:solidFill>
            <a:schemeClr val="tx2"/>
          </a:solidFill>
          <a:latin typeface="DejaVu Sans" panose="020B0603030804020204" charset="0"/>
          <a:ea typeface="+mj-ea"/>
          <a:cs typeface="DejaVu Sans" panose="020B0603030804020204" charset="0"/>
        </a:defRPr>
      </a:lvl1pPr>
    </p:titleStyle>
    <p:bodyStyle>
      <a:lvl1pPr marL="571500" lvl="0" indent="-5715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3"/>
        </a:buBlip>
        <a:defRPr sz="32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1pPr>
      <a:lvl2pPr marL="1028700" lvl="1" indent="-45529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2pPr>
      <a:lvl3pPr marL="1428750" lvl="2" indent="-3981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3pPr>
      <a:lvl4pPr marL="1752600" lvl="3" indent="-3219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4pPr>
      <a:lvl5pPr marL="2092325" lvl="4" indent="-33782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5pPr>
      <a:lvl6pPr marL="2514600" lvl="5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1025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Title Slide</a:t>
            </a:r>
            <a:endParaRPr lang="en-US" altLang="zh-CN"/>
          </a:p>
        </p:txBody>
      </p:sp>
      <p:sp>
        <p:nvSpPr>
          <p:cNvPr id="6147" name="文本占位符 1026"/>
          <p:cNvSpPr>
            <a:spLocks noGrp="1"/>
          </p:cNvSpPr>
          <p:nvPr>
            <p:ph type="body"/>
          </p:nvPr>
        </p:nvSpPr>
        <p:spPr>
          <a:xfrm>
            <a:off x="381000" y="1803400"/>
            <a:ext cx="8388350" cy="2209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455295"/>
            <a:r>
              <a:rPr lang="en-US" altLang="zh-CN"/>
              <a:t>Second level</a:t>
            </a:r>
            <a:endParaRPr lang="en-US" altLang="zh-CN"/>
          </a:p>
          <a:p>
            <a:pPr lvl="2" indent="-398145"/>
            <a:r>
              <a:rPr lang="en-US" altLang="zh-CN"/>
              <a:t>Third level</a:t>
            </a:r>
            <a:endParaRPr lang="en-US" altLang="zh-CN"/>
          </a:p>
          <a:p>
            <a:pPr lvl="3" indent="-321945"/>
            <a:r>
              <a:rPr lang="en-US" altLang="zh-CN"/>
              <a:t>Fourth level</a:t>
            </a:r>
            <a:endParaRPr lang="en-US" altLang="zh-CN"/>
          </a:p>
          <a:p>
            <a:pPr lvl="4" indent="-33782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6148" name="文本框 1027"/>
          <p:cNvSpPr txBox="1"/>
          <p:nvPr userDrawn="1"/>
        </p:nvSpPr>
        <p:spPr>
          <a:xfrm>
            <a:off x="2312988" y="4505325"/>
            <a:ext cx="1752600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2" indent="0" algn="l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Arial" panose="02080604020202020204" pitchFamily="34" charset="0"/>
              <a:buNone/>
            </a:pPr>
            <a:endParaRPr lang="zh-CN" altLang="en-US" sz="1800" b="0" u="none" baseline="0" dirty="0">
              <a:solidFill>
                <a:srgbClr val="4138FA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  <p:pic>
        <p:nvPicPr>
          <p:cNvPr id="6149" name="对象 102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838200" cy="517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4800" b="1" i="0" u="none" kern="1200" baseline="0">
          <a:solidFill>
            <a:schemeClr val="tx2"/>
          </a:solidFill>
          <a:latin typeface="DejaVu Sans" panose="020B0603030804020204" charset="0"/>
          <a:ea typeface="+mj-ea"/>
          <a:cs typeface="DejaVu Sans" panose="020B0603030804020204" charset="0"/>
        </a:defRPr>
      </a:lvl1pPr>
    </p:titleStyle>
    <p:bodyStyle>
      <a:lvl1pPr marL="571500" lvl="0" indent="-5715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32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1pPr>
      <a:lvl2pPr marL="1028700" lvl="1" indent="-45529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8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2pPr>
      <a:lvl3pPr marL="1428750" lvl="2" indent="-3981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4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3pPr>
      <a:lvl4pPr marL="1752600" lvl="3" indent="-3219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4pPr>
      <a:lvl5pPr marL="2092325" lvl="4" indent="-33782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5pPr>
      <a:lvl6pPr marL="2514600" lvl="5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Title Slide</a:t>
            </a:r>
            <a:endParaRPr lang="en-US" altLang="zh-CN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381000" y="1803400"/>
            <a:ext cx="8388350" cy="2209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455295"/>
            <a:r>
              <a:rPr lang="en-US" altLang="zh-CN"/>
              <a:t>Second level</a:t>
            </a:r>
            <a:endParaRPr lang="en-US" altLang="zh-CN"/>
          </a:p>
          <a:p>
            <a:pPr lvl="2" indent="-398145"/>
            <a:r>
              <a:rPr lang="en-US" altLang="zh-CN"/>
              <a:t>Third level</a:t>
            </a:r>
            <a:endParaRPr lang="en-US" altLang="zh-CN"/>
          </a:p>
          <a:p>
            <a:pPr lvl="3" indent="-321945"/>
            <a:r>
              <a:rPr lang="en-US" altLang="zh-CN"/>
              <a:t>Fourth level</a:t>
            </a:r>
            <a:endParaRPr lang="en-US" altLang="zh-CN"/>
          </a:p>
          <a:p>
            <a:pPr lvl="4" indent="-33782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文本框 1027"/>
          <p:cNvSpPr txBox="1"/>
          <p:nvPr userDrawn="1"/>
        </p:nvSpPr>
        <p:spPr>
          <a:xfrm>
            <a:off x="2312988" y="4505325"/>
            <a:ext cx="1752600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2" indent="0" algn="l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None/>
            </a:pPr>
            <a:endParaRPr lang="zh-CN" altLang="en-US" sz="1800" b="0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pic>
        <p:nvPicPr>
          <p:cNvPr id="1029" name="对象 102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838200" cy="517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4800" b="1" i="0" u="none" kern="1200" baseline="0">
          <a:solidFill>
            <a:schemeClr val="tx2"/>
          </a:solidFill>
          <a:latin typeface="DejaVu Sans" panose="020B0603030804020204" charset="0"/>
          <a:ea typeface="+mj-ea"/>
          <a:cs typeface="DejaVu Sans" panose="020B0603030804020204" charset="0"/>
        </a:defRPr>
      </a:lvl1pPr>
    </p:titleStyle>
    <p:bodyStyle>
      <a:lvl1pPr marL="571500" lvl="0" indent="-5715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32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1pPr>
      <a:lvl2pPr marL="1028700" lvl="1" indent="-45529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8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2pPr>
      <a:lvl3pPr marL="1428750" lvl="2" indent="-3981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4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3pPr>
      <a:lvl4pPr marL="1752600" lvl="3" indent="-3219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4pPr>
      <a:lvl5pPr marL="2092325" lvl="4" indent="-33782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5pPr>
      <a:lvl6pPr marL="2514600" lvl="5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Title Slide</a:t>
            </a:r>
            <a:endParaRPr lang="en-US" altLang="zh-CN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381000" y="1803400"/>
            <a:ext cx="8388350" cy="2209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455295"/>
            <a:r>
              <a:rPr lang="en-US" altLang="zh-CN"/>
              <a:t>Second level</a:t>
            </a:r>
            <a:endParaRPr lang="en-US" altLang="zh-CN"/>
          </a:p>
          <a:p>
            <a:pPr lvl="2" indent="-398145"/>
            <a:r>
              <a:rPr lang="en-US" altLang="zh-CN"/>
              <a:t>Third level</a:t>
            </a:r>
            <a:endParaRPr lang="en-US" altLang="zh-CN"/>
          </a:p>
          <a:p>
            <a:pPr lvl="3" indent="-321945"/>
            <a:r>
              <a:rPr lang="en-US" altLang="zh-CN"/>
              <a:t>Fourth level</a:t>
            </a:r>
            <a:endParaRPr lang="en-US" altLang="zh-CN"/>
          </a:p>
          <a:p>
            <a:pPr lvl="4" indent="-33782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文本框 1027"/>
          <p:cNvSpPr txBox="1"/>
          <p:nvPr userDrawn="1"/>
        </p:nvSpPr>
        <p:spPr>
          <a:xfrm>
            <a:off x="2312988" y="4505325"/>
            <a:ext cx="1752600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2" indent="0" algn="l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None/>
            </a:pPr>
            <a:endParaRPr lang="zh-CN" altLang="en-US" sz="1800" b="0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pic>
        <p:nvPicPr>
          <p:cNvPr id="1029" name="对象 102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838200" cy="517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4800" b="1" i="0" u="none" kern="1200" baseline="0">
          <a:solidFill>
            <a:schemeClr val="tx2"/>
          </a:solidFill>
          <a:latin typeface="DejaVu Sans" panose="020B0603030804020204" charset="0"/>
          <a:ea typeface="+mj-ea"/>
          <a:cs typeface="DejaVu Sans" panose="020B0603030804020204" charset="0"/>
        </a:defRPr>
      </a:lvl1pPr>
    </p:titleStyle>
    <p:bodyStyle>
      <a:lvl1pPr marL="571500" lvl="0" indent="-5715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1pPr>
      <a:lvl2pPr marL="1028700" lvl="1" indent="-45529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8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2pPr>
      <a:lvl3pPr marL="1428750" lvl="2" indent="-3981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4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3pPr>
      <a:lvl4pPr marL="1752600" lvl="3" indent="-3219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4pPr>
      <a:lvl5pPr marL="2092325" lvl="4" indent="-33782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5pPr>
      <a:lvl6pPr marL="2514600" lvl="5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Title Slide</a:t>
            </a:r>
            <a:endParaRPr lang="en-US" altLang="zh-CN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381000" y="1803400"/>
            <a:ext cx="8388350" cy="2209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455295"/>
            <a:r>
              <a:rPr lang="en-US" altLang="zh-CN"/>
              <a:t>Second level</a:t>
            </a:r>
            <a:endParaRPr lang="en-US" altLang="zh-CN"/>
          </a:p>
          <a:p>
            <a:pPr lvl="2" indent="-398145"/>
            <a:r>
              <a:rPr lang="en-US" altLang="zh-CN"/>
              <a:t>Third level</a:t>
            </a:r>
            <a:endParaRPr lang="en-US" altLang="zh-CN"/>
          </a:p>
          <a:p>
            <a:pPr lvl="3" indent="-321945"/>
            <a:r>
              <a:rPr lang="en-US" altLang="zh-CN"/>
              <a:t>Fourth level</a:t>
            </a:r>
            <a:endParaRPr lang="en-US" altLang="zh-CN"/>
          </a:p>
          <a:p>
            <a:pPr lvl="4" indent="-33782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文本框 1027"/>
          <p:cNvSpPr txBox="1"/>
          <p:nvPr userDrawn="1"/>
        </p:nvSpPr>
        <p:spPr>
          <a:xfrm>
            <a:off x="2312988" y="4505325"/>
            <a:ext cx="1752600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2" indent="0" algn="l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None/>
            </a:pPr>
            <a:endParaRPr lang="zh-CN" altLang="en-US" sz="1800" b="0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pic>
        <p:nvPicPr>
          <p:cNvPr id="1029" name="对象 102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838200" cy="517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4800" b="1" i="0" u="none" kern="1200" baseline="0">
          <a:solidFill>
            <a:schemeClr val="tx2"/>
          </a:solidFill>
          <a:latin typeface="DejaVu Sans" panose="020B0603030804020204" charset="0"/>
          <a:ea typeface="+mj-ea"/>
          <a:cs typeface="DejaVu Sans" panose="020B0603030804020204" charset="0"/>
        </a:defRPr>
      </a:lvl1pPr>
    </p:titleStyle>
    <p:bodyStyle>
      <a:lvl1pPr marL="571500" lvl="0" indent="-5715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1pPr>
      <a:lvl2pPr marL="1028700" lvl="1" indent="-45529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8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2pPr>
      <a:lvl3pPr marL="1428750" lvl="2" indent="-3981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4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3pPr>
      <a:lvl4pPr marL="1752600" lvl="3" indent="-3219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4pPr>
      <a:lvl5pPr marL="2092325" lvl="4" indent="-33782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5pPr>
      <a:lvl6pPr marL="2514600" lvl="5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5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Title Slide</a:t>
            </a:r>
            <a:endParaRPr lang="en-US" altLang="zh-CN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381000" y="1803400"/>
            <a:ext cx="8388350" cy="2209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455295"/>
            <a:r>
              <a:rPr lang="en-US" altLang="zh-CN"/>
              <a:t>Second level</a:t>
            </a:r>
            <a:endParaRPr lang="en-US" altLang="zh-CN"/>
          </a:p>
          <a:p>
            <a:pPr lvl="2" indent="-398145"/>
            <a:r>
              <a:rPr lang="en-US" altLang="zh-CN"/>
              <a:t>Third level</a:t>
            </a:r>
            <a:endParaRPr lang="en-US" altLang="zh-CN"/>
          </a:p>
          <a:p>
            <a:pPr lvl="3" indent="-321945"/>
            <a:r>
              <a:rPr lang="en-US" altLang="zh-CN"/>
              <a:t>Fourth level</a:t>
            </a:r>
            <a:endParaRPr lang="en-US" altLang="zh-CN"/>
          </a:p>
          <a:p>
            <a:pPr lvl="4" indent="-33782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文本框 1027"/>
          <p:cNvSpPr txBox="1"/>
          <p:nvPr userDrawn="1"/>
        </p:nvSpPr>
        <p:spPr>
          <a:xfrm>
            <a:off x="2312988" y="4505325"/>
            <a:ext cx="1752600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2" indent="0" algn="l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None/>
            </a:pPr>
            <a:endParaRPr lang="zh-CN" altLang="en-US" sz="1800" b="0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pic>
        <p:nvPicPr>
          <p:cNvPr id="1029" name="对象 102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838200" cy="5175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4800" b="1" i="0" u="none" kern="1200" baseline="0">
          <a:solidFill>
            <a:schemeClr val="tx2"/>
          </a:solidFill>
          <a:latin typeface="DejaVu Sans" panose="020B0603030804020204" charset="0"/>
          <a:ea typeface="+mj-ea"/>
          <a:cs typeface="DejaVu Sans" panose="020B0603030804020204" charset="0"/>
        </a:defRPr>
      </a:lvl1pPr>
    </p:titleStyle>
    <p:bodyStyle>
      <a:lvl1pPr marL="571500" lvl="0" indent="-5715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32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1pPr>
      <a:lvl2pPr marL="1028700" lvl="1" indent="-45529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8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2pPr>
      <a:lvl3pPr marL="1428750" lvl="2" indent="-3981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4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3pPr>
      <a:lvl4pPr marL="1752600" lvl="3" indent="-321945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4pPr>
      <a:lvl5pPr marL="2092325" lvl="4" indent="-33782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DejaVu Sans" panose="020B0603030804020204" charset="0"/>
          <a:ea typeface="+mn-ea"/>
          <a:cs typeface="DejaVu Sans" panose="020B0603030804020204" charset="0"/>
        </a:defRPr>
      </a:lvl5pPr>
      <a:lvl6pPr marL="2514600" lvl="5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3200" b="1" i="0" u="none" kern="1200" baseline="0">
          <a:solidFill>
            <a:srgbClr val="4138FA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image" Target="../media/image22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hyperlink" Target="https://www.educoder.net/" TargetMode="External"/><Relationship Id="rId1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tags" Target="../tags/tag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9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矩形 10241"/>
          <p:cNvSpPr/>
          <p:nvPr/>
        </p:nvSpPr>
        <p:spPr>
          <a:xfrm>
            <a:off x="2413000" y="476250"/>
            <a:ext cx="4284663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fontAlgn="base"/>
            <a:r>
              <a:rPr lang="en-US" altLang="x-none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</a:t>
            </a:r>
            <a:r>
              <a:rPr lang="zh-CN" altLang="en-US" strike="noStrike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计算机本科</a:t>
            </a:r>
            <a:r>
              <a:rPr lang="zh-CN" altLang="en-US" strike="noStrike" noProof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</a:t>
            </a:r>
            <a:endParaRPr lang="zh-CN" altLang="en-US" strike="noStrike" noProof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8195" name="矩形 10242"/>
          <p:cNvSpPr/>
          <p:nvPr/>
        </p:nvSpPr>
        <p:spPr>
          <a:xfrm>
            <a:off x="88900" y="1637348"/>
            <a:ext cx="8772525" cy="9036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914400" lvl="1" indent="-457200" algn="ctr" fontAlgn="base">
              <a:lnSpc>
                <a:spcPct val="120000"/>
              </a:lnSpc>
            </a:pPr>
            <a:r>
              <a:rPr lang="zh-CN" altLang="en-US" sz="4400" i="1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操作系统原理</a:t>
            </a:r>
            <a:endParaRPr lang="en-US" altLang="zh-CN" sz="4400" i="1" strike="noStrike" noProof="1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  <a:cs typeface="+mn-ea"/>
            </a:endParaRPr>
          </a:p>
        </p:txBody>
      </p:sp>
      <p:sp>
        <p:nvSpPr>
          <p:cNvPr id="8196" name="副标题 10243"/>
          <p:cNvSpPr>
            <a:spLocks noGrp="1"/>
          </p:cNvSpPr>
          <p:nvPr>
            <p:ph type="subTitle"/>
          </p:nvPr>
        </p:nvSpPr>
        <p:spPr>
          <a:xfrm>
            <a:off x="1617663" y="2479041"/>
            <a:ext cx="6010275" cy="1979295"/>
          </a:xfrm>
        </p:spPr>
        <p:txBody>
          <a:bodyPr wrap="square" anchor="ctr">
            <a:spAutoFit/>
          </a:bodyPr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</a:rPr>
              <a:t>华中科技大学</a:t>
            </a:r>
            <a:endParaRPr lang="zh-CN" altLang="en-US" b="1" dirty="0">
              <a:solidFill>
                <a:srgbClr val="800000"/>
              </a:solidFill>
            </a:endParaRPr>
          </a:p>
          <a:p>
            <a:pPr marL="0" lvl="0" indent="0" algn="ctr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 张杰（</a:t>
            </a:r>
            <a:r>
              <a:rPr lang="en-US" altLang="zh-CN" sz="2800" b="1" dirty="0">
                <a:solidFill>
                  <a:srgbClr val="800000"/>
                </a:solidFill>
              </a:rPr>
              <a:t>18995600296</a:t>
            </a:r>
            <a:r>
              <a:rPr lang="zh-CN" altLang="en-US" sz="2800" b="1" dirty="0">
                <a:solidFill>
                  <a:srgbClr val="800000"/>
                </a:solidFill>
              </a:rPr>
              <a:t>） (tozhangjie@hust.edu.cn)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  <p:pic>
        <p:nvPicPr>
          <p:cNvPr id="8197" name="对象 10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" y="17463"/>
            <a:ext cx="963612" cy="4762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198" name="文本框 10245"/>
          <p:cNvSpPr txBox="1"/>
          <p:nvPr/>
        </p:nvSpPr>
        <p:spPr>
          <a:xfrm>
            <a:off x="1833563" y="4162425"/>
            <a:ext cx="5487988" cy="577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fontAlgn="base"/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8199" name="文本框 10246"/>
          <p:cNvSpPr txBox="1"/>
          <p:nvPr/>
        </p:nvSpPr>
        <p:spPr>
          <a:xfrm>
            <a:off x="106363" y="4549299"/>
            <a:ext cx="8974138" cy="1568450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ctr">
            <a:spAutoFit/>
          </a:bodyPr>
          <a:p>
            <a:pPr lvl="0" algn="ctr" fontAlgn="base"/>
            <a:r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教材：计算机操作系统（第</a:t>
            </a:r>
            <a:r>
              <a:rPr lang="en-US" altLang="zh-CN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3</a:t>
            </a:r>
            <a:r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版） 庞丽萍 阳富民</a:t>
            </a:r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lvl="0" algn="l" fontAlgn="base"/>
            <a:r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课时：课堂</a:t>
            </a:r>
            <a:r>
              <a:rPr lang="en-US" altLang="zh-CN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48</a:t>
            </a:r>
            <a:r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学时；实验1</a:t>
            </a:r>
            <a:r>
              <a:rPr lang="en-US" altLang="x-none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6</a:t>
            </a:r>
            <a:r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学时 </a:t>
            </a:r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lvl="0" algn="l" fontAlgn="base"/>
            <a:r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成绩：卷面考试＋平时成绩；实验成绩 </a:t>
            </a:r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8195" grpId="0"/>
      <p:bldP spid="8196" grpId="0" uiExpand="1" build="p"/>
      <p:bldP spid="819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内容占位符 12290"/>
          <p:cNvPicPr>
            <a:picLocks noGrp="1" noChangeAspect="1"/>
          </p:cNvPicPr>
          <p:nvPr>
            <p:ph idx="2147483647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517525"/>
          </a:xfrm>
        </p:spPr>
      </p:pic>
      <p:sp>
        <p:nvSpPr>
          <p:cNvPr id="13316" name="矩形 12292"/>
          <p:cNvSpPr/>
          <p:nvPr/>
        </p:nvSpPr>
        <p:spPr>
          <a:xfrm>
            <a:off x="381000" y="1595755"/>
            <a:ext cx="5888355" cy="30460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l" fontAlgn="base"/>
            <a:r>
              <a:rPr lang="zh-CN" altLang="en-US" sz="240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操作系统是计算机系统中的核心基础软件。   </a:t>
            </a:r>
            <a:endParaRPr lang="zh-CN" altLang="en-US" sz="24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  <a:cs typeface="+mn-ea"/>
            </a:endParaRPr>
          </a:p>
          <a:p>
            <a:pPr lvl="0" algn="l" fontAlgn="base"/>
            <a:r>
              <a:rPr lang="zh-CN" altLang="en-US" sz="240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 </a:t>
            </a:r>
            <a:endParaRPr lang="zh-CN" altLang="en-US" sz="24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lvl="0" algn="l" fontAlgn="base"/>
            <a:r>
              <a:rPr lang="zh-CN" altLang="en-US" sz="240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操作</a:t>
            </a:r>
            <a:r>
              <a:rPr lang="x-none" altLang="zh-CN" sz="240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系统</a:t>
            </a:r>
            <a:r>
              <a:rPr lang="zh-CN" altLang="en-US" sz="240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负责控制和协调使用整个计算机的所有资源，使计算机系统高效的工作。</a:t>
            </a:r>
            <a:endParaRPr lang="zh-CN" altLang="en-US" sz="24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lvl="0" algn="l" fontAlgn="base"/>
            <a:endParaRPr lang="zh-CN" altLang="en-US" sz="24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lvl="0" algn="l" fontAlgn="base"/>
            <a:r>
              <a:rPr lang="zh-CN" altLang="en-US" sz="240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要开发正确高效的系统软件和应用软件，必须深入了解操作系统的内部实现机制。</a:t>
            </a:r>
            <a:endParaRPr lang="zh-CN" altLang="en-US" sz="24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lvl="0" algn="l" fontAlgn="base"/>
            <a:endParaRPr lang="zh-CN" altLang="en-US" sz="24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13317" name="矩形 12315"/>
          <p:cNvSpPr/>
          <p:nvPr/>
        </p:nvSpPr>
        <p:spPr>
          <a:xfrm>
            <a:off x="381000" y="42863"/>
            <a:ext cx="8393113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r" fontAlgn="base">
              <a:lnSpc>
                <a:spcPct val="90000"/>
              </a:lnSpc>
            </a:pPr>
            <a:r>
              <a:rPr lang="zh-CN" altLang="en-US" sz="2400" strike="noStrike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前言</a:t>
            </a:r>
            <a:endParaRPr lang="zh-CN" altLang="en-US" sz="2400" strike="noStrike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grpSp>
        <p:nvGrpSpPr>
          <p:cNvPr id="12297" name="组合 12296"/>
          <p:cNvGrpSpPr/>
          <p:nvPr/>
        </p:nvGrpSpPr>
        <p:grpSpPr>
          <a:xfrm>
            <a:off x="6068695" y="1768475"/>
            <a:ext cx="2907665" cy="3310029"/>
            <a:chOff x="0" y="0"/>
            <a:chExt cx="2267" cy="2631"/>
          </a:xfrm>
        </p:grpSpPr>
        <p:grpSp>
          <p:nvGrpSpPr>
            <p:cNvPr id="3" name="组合 12297"/>
            <p:cNvGrpSpPr/>
            <p:nvPr/>
          </p:nvGrpSpPr>
          <p:grpSpPr>
            <a:xfrm>
              <a:off x="0" y="0"/>
              <a:ext cx="2267" cy="2267"/>
              <a:chOff x="0" y="0"/>
              <a:chExt cx="2267" cy="2267"/>
            </a:xfrm>
          </p:grpSpPr>
          <p:sp>
            <p:nvSpPr>
              <p:cNvPr id="12298" name="椭圆 12298"/>
              <p:cNvSpPr/>
              <p:nvPr/>
            </p:nvSpPr>
            <p:spPr>
              <a:xfrm>
                <a:off x="0" y="0"/>
                <a:ext cx="2267" cy="2267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 dirty="0"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299" name="椭圆 12299"/>
              <p:cNvSpPr/>
              <p:nvPr/>
            </p:nvSpPr>
            <p:spPr>
              <a:xfrm>
                <a:off x="473" y="521"/>
                <a:ext cx="1328" cy="1200"/>
              </a:xfrm>
              <a:prstGeom prst="ellipse">
                <a:avLst/>
              </a:prstGeom>
              <a:solidFill>
                <a:srgbClr val="CCFFCC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 dirty="0"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00" name="椭圆 12300"/>
              <p:cNvSpPr/>
              <p:nvPr/>
            </p:nvSpPr>
            <p:spPr>
              <a:xfrm>
                <a:off x="874" y="842"/>
                <a:ext cx="567" cy="567"/>
              </a:xfrm>
              <a:prstGeom prst="ellipse">
                <a:avLst/>
              </a:prstGeom>
              <a:solidFill>
                <a:srgbClr val="CCFFCC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 dirty="0"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01" name="文本框 12301"/>
              <p:cNvSpPr txBox="1"/>
              <p:nvPr/>
            </p:nvSpPr>
            <p:spPr>
              <a:xfrm>
                <a:off x="993" y="1006"/>
                <a:ext cx="403" cy="25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裸机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02" name="文本框 12302"/>
              <p:cNvSpPr txBox="1"/>
              <p:nvPr/>
            </p:nvSpPr>
            <p:spPr>
              <a:xfrm>
                <a:off x="1274" y="639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作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03" name="文本框 12303"/>
              <p:cNvSpPr txBox="1"/>
              <p:nvPr/>
            </p:nvSpPr>
            <p:spPr>
              <a:xfrm>
                <a:off x="1314" y="1384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系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04" name="文本框 12304"/>
              <p:cNvSpPr txBox="1"/>
              <p:nvPr/>
            </p:nvSpPr>
            <p:spPr>
              <a:xfrm>
                <a:off x="802" y="1393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统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05" name="文本框 12305"/>
              <p:cNvSpPr txBox="1"/>
              <p:nvPr/>
            </p:nvSpPr>
            <p:spPr>
              <a:xfrm>
                <a:off x="351" y="399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应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06" name="文本框 12306"/>
              <p:cNvSpPr txBox="1"/>
              <p:nvPr/>
            </p:nvSpPr>
            <p:spPr>
              <a:xfrm>
                <a:off x="1256" y="163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程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07" name="文本框 12307"/>
              <p:cNvSpPr txBox="1"/>
              <p:nvPr/>
            </p:nvSpPr>
            <p:spPr>
              <a:xfrm>
                <a:off x="1675" y="455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序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08" name="文本框 12308"/>
              <p:cNvSpPr txBox="1"/>
              <p:nvPr/>
            </p:nvSpPr>
            <p:spPr>
              <a:xfrm>
                <a:off x="791" y="163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用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09" name="文本框 12309"/>
              <p:cNvSpPr txBox="1"/>
              <p:nvPr/>
            </p:nvSpPr>
            <p:spPr>
              <a:xfrm>
                <a:off x="1712" y="1552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序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10" name="文本框 12310"/>
              <p:cNvSpPr txBox="1"/>
              <p:nvPr/>
            </p:nvSpPr>
            <p:spPr>
              <a:xfrm>
                <a:off x="1302" y="1844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程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11" name="文本框 12311"/>
              <p:cNvSpPr txBox="1"/>
              <p:nvPr/>
            </p:nvSpPr>
            <p:spPr>
              <a:xfrm>
                <a:off x="398" y="1654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用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12" name="文本框 12312"/>
              <p:cNvSpPr txBox="1"/>
              <p:nvPr/>
            </p:nvSpPr>
            <p:spPr>
              <a:xfrm>
                <a:off x="810" y="1837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户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2313" name="文本框 12313"/>
              <p:cNvSpPr txBox="1"/>
              <p:nvPr/>
            </p:nvSpPr>
            <p:spPr>
              <a:xfrm>
                <a:off x="781" y="658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操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</p:grpSp>
        <p:sp>
          <p:nvSpPr>
            <p:cNvPr id="12315" name="矩形 12314"/>
            <p:cNvSpPr/>
            <p:nvPr/>
          </p:nvSpPr>
          <p:spPr>
            <a:xfrm>
              <a:off x="138" y="2304"/>
              <a:ext cx="2129" cy="32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marL="914400" lvl="1" indent="-457200" algn="l" fontAlgn="base">
                <a:lnSpc>
                  <a:spcPct val="13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</a:pPr>
              <a:r>
                <a:rPr lang="zh-CN" altLang="en-US" sz="1600" b="0" i="1" strike="noStrike" noProof="1" dirty="0">
                  <a:solidFill>
                    <a:schemeClr val="tx1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DejaVu Sans" panose="020B0603030804020204" charset="0"/>
                  <a:ea typeface="方正书宋_GBK" panose="02000000000000000000" charset="-122"/>
                  <a:cs typeface="+mn-ea"/>
                </a:rPr>
                <a:t>计算机系统的组成</a:t>
              </a:r>
              <a:endParaRPr lang="zh-CN" altLang="en-US" sz="16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7635" y="729615"/>
            <a:ext cx="76720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fontAlgn="base"/>
            <a:r>
              <a:rPr lang="en-US" altLang="x-none" sz="2800" dirty="0">
                <a:solidFill>
                  <a:srgbClr val="A50021"/>
                </a:solidFill>
                <a:effectLst/>
                <a:latin typeface="DejaVu Sans" panose="020B0603030804020204" charset="0"/>
                <a:ea typeface="方正书宋_GBK" panose="02000000000000000000" charset="-122"/>
                <a:cs typeface="+mn-ea"/>
                <a:sym typeface="+mn-ea"/>
              </a:rPr>
              <a:t>(1) </a:t>
            </a:r>
            <a:r>
              <a:rPr lang="zh-CN" altLang="en-US" sz="2800" dirty="0">
                <a:solidFill>
                  <a:srgbClr val="A50021"/>
                </a:solidFill>
                <a:effectLst/>
                <a:latin typeface="DejaVu Sans" panose="020B0603030804020204" charset="0"/>
                <a:ea typeface="方正书宋_GBK" panose="02000000000000000000" charset="-122"/>
                <a:cs typeface="+mn-ea"/>
                <a:sym typeface="+mn-ea"/>
              </a:rPr>
              <a:t>操作系统的重要性，为什么要学习操作系统</a:t>
            </a:r>
            <a:endParaRPr lang="zh-CN" altLang="en-US" sz="2800" dirty="0">
              <a:solidFill>
                <a:srgbClr val="A50021"/>
              </a:solidFill>
              <a:effectLst/>
              <a:latin typeface="DejaVu Sans" panose="020B0603030804020204" charset="0"/>
              <a:ea typeface="方正书宋_GBK" panose="02000000000000000000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33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内容占位符 19457"/>
          <p:cNvPicPr>
            <a:picLocks noGrp="1" noChangeAspect="1"/>
          </p:cNvPicPr>
          <p:nvPr>
            <p:ph idx="2147483647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517525"/>
          </a:xfrm>
        </p:spPr>
      </p:pic>
      <p:sp>
        <p:nvSpPr>
          <p:cNvPr id="16388" name="矩形 19459"/>
          <p:cNvSpPr/>
          <p:nvPr/>
        </p:nvSpPr>
        <p:spPr>
          <a:xfrm>
            <a:off x="365760" y="1355090"/>
            <a:ext cx="8408035" cy="5181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571500" lvl="0" indent="-5715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en-US" altLang="x-none" sz="2400" strike="noStrike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①</a:t>
            </a:r>
            <a:r>
              <a:rPr lang="zh-CN" altLang="en-US" sz="2400" strike="noStrike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内容庞杂、涉及面广</a:t>
            </a:r>
            <a:endParaRPr lang="zh-CN" altLang="en-US" sz="2400" strike="noStrike" noProof="1" dirty="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1028700" lvl="1" indent="-455295" algn="l" fontAlgn="base">
              <a:lnSpc>
                <a:spcPct val="130000"/>
              </a:lnSpc>
              <a:buChar char="Ø"/>
            </a:pPr>
            <a:r>
              <a:rPr lang="zh-CN" altLang="en-US" sz="200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管理、控制所有硬件</a:t>
            </a:r>
            <a:endParaRPr lang="zh-CN" altLang="en-US" sz="20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1028700" lvl="1" indent="-455295" algn="l" fontAlgn="base">
              <a:lnSpc>
                <a:spcPct val="130000"/>
              </a:lnSpc>
              <a:buChar char="Ø"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</a:rPr>
              <a:t>管理所有软件，控制</a:t>
            </a:r>
            <a:b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</a:rPr>
              <a:t>程序的执行</a:t>
            </a:r>
            <a:endParaRPr lang="zh-CN" altLang="en-US" sz="20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1028700" lvl="1" indent="-455295" algn="l" fontAlgn="base">
              <a:lnSpc>
                <a:spcPct val="130000"/>
              </a:lnSpc>
              <a:buChar char="Ø"/>
            </a:pPr>
            <a:r>
              <a:rPr lang="zh-CN" altLang="en-US" sz="200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为用户提供良好的接口</a:t>
            </a:r>
            <a:endParaRPr lang="zh-CN" altLang="en-US" sz="20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571500" lvl="0" indent="-5715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en-US" altLang="x-none" sz="2400" strike="noStrike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②</a:t>
            </a:r>
            <a:r>
              <a:rPr lang="zh-CN" altLang="en-US" sz="2400" strike="noStrike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书宋_GBK" panose="02000000000000000000" charset="-122"/>
                <a:ea typeface="方正书宋_GBK" panose="02000000000000000000" charset="-122"/>
                <a:cs typeface="+mn-ea"/>
              </a:rPr>
              <a:t>注重原理、</a:t>
            </a:r>
            <a:r>
              <a:rPr lang="zh-CN" altLang="en-US" sz="2400" strike="noStrike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实践性强</a:t>
            </a:r>
            <a:endParaRPr lang="zh-CN" altLang="en-US" sz="2400" strike="noStrike" noProof="1" dirty="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571500" lvl="0" indent="-5715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sz="2000" b="0" strike="noStrike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    在操作系统的各个研究领域都有很多算法和模型（</a:t>
            </a:r>
            <a:r>
              <a:rPr lang="en-US" altLang="zh-CN" sz="2000" b="0" strike="noStrike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CPU</a:t>
            </a:r>
            <a:r>
              <a:rPr lang="zh-CN" altLang="en-US" sz="2000" b="0" strike="noStrike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调度、内存分配、文件存储、并行处理等等）。操作系统的理论只有在实践中验证并应用才有意义，才能更好的理解这些知识，才能提出更优秀的理论</a:t>
            </a:r>
            <a:endParaRPr lang="zh-CN" altLang="en-US" sz="20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571500" lvl="0" indent="-5715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en-US" altLang="x-none" sz="2400" strike="noStrike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③</a:t>
            </a:r>
            <a:r>
              <a:rPr lang="zh-CN" altLang="en-US" sz="2400" strike="noStrike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技术发展快</a:t>
            </a:r>
            <a:endParaRPr lang="zh-CN" altLang="en-US" sz="2400" strike="noStrike" noProof="1" dirty="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571500" lvl="0" indent="-5715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sz="2000" b="0" strike="noStrike" noProof="1" dirty="0">
                <a:solidFill>
                  <a:schemeClr val="bg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    </a:t>
            </a:r>
            <a:r>
              <a:rPr lang="zh-CN" altLang="en-US" sz="200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基础性和先进性的关系</a:t>
            </a:r>
            <a:endParaRPr lang="zh-CN" altLang="en-US" sz="20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  <a:cs typeface="+mn-ea"/>
            </a:endParaRPr>
          </a:p>
        </p:txBody>
      </p:sp>
      <p:sp>
        <p:nvSpPr>
          <p:cNvPr id="16389" name="矩形 19460"/>
          <p:cNvSpPr/>
          <p:nvPr/>
        </p:nvSpPr>
        <p:spPr>
          <a:xfrm>
            <a:off x="253048" y="652145"/>
            <a:ext cx="4459288" cy="60769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533400" lvl="0" indent="-533400" algn="l" fontAlgn="base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en-US" altLang="x-none" sz="2800" strike="noStrike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(2) </a:t>
            </a:r>
            <a:r>
              <a:rPr lang="zh-CN" altLang="en-US" sz="2800" strike="noStrike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操作系统课程的特点</a:t>
            </a:r>
            <a:endParaRPr lang="zh-CN" altLang="en-US" sz="2800" strike="noStrike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grpSp>
        <p:nvGrpSpPr>
          <p:cNvPr id="16390" name="组合 16389"/>
          <p:cNvGrpSpPr/>
          <p:nvPr/>
        </p:nvGrpSpPr>
        <p:grpSpPr>
          <a:xfrm>
            <a:off x="5578475" y="626110"/>
            <a:ext cx="3187065" cy="3576436"/>
            <a:chOff x="0" y="0"/>
            <a:chExt cx="2267" cy="2554"/>
          </a:xfrm>
        </p:grpSpPr>
        <p:grpSp>
          <p:nvGrpSpPr>
            <p:cNvPr id="2" name="组合 16390"/>
            <p:cNvGrpSpPr/>
            <p:nvPr/>
          </p:nvGrpSpPr>
          <p:grpSpPr>
            <a:xfrm>
              <a:off x="0" y="0"/>
              <a:ext cx="2267" cy="2267"/>
              <a:chOff x="0" y="0"/>
              <a:chExt cx="2267" cy="2267"/>
            </a:xfrm>
          </p:grpSpPr>
          <p:sp>
            <p:nvSpPr>
              <p:cNvPr id="16391" name="椭圆 19463"/>
              <p:cNvSpPr/>
              <p:nvPr/>
            </p:nvSpPr>
            <p:spPr>
              <a:xfrm>
                <a:off x="0" y="0"/>
                <a:ext cx="2267" cy="2267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 dirty="0"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392" name="椭圆 19464"/>
              <p:cNvSpPr/>
              <p:nvPr/>
            </p:nvSpPr>
            <p:spPr>
              <a:xfrm>
                <a:off x="473" y="521"/>
                <a:ext cx="1328" cy="1200"/>
              </a:xfrm>
              <a:prstGeom prst="ellipse">
                <a:avLst/>
              </a:prstGeom>
              <a:solidFill>
                <a:srgbClr val="CCFFCC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 dirty="0"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393" name="椭圆 19465"/>
              <p:cNvSpPr/>
              <p:nvPr/>
            </p:nvSpPr>
            <p:spPr>
              <a:xfrm>
                <a:off x="874" y="842"/>
                <a:ext cx="567" cy="567"/>
              </a:xfrm>
              <a:prstGeom prst="ellipse">
                <a:avLst/>
              </a:prstGeom>
              <a:solidFill>
                <a:srgbClr val="CCFFCC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lvl="0" algn="ctr"/>
                <a:endParaRPr lang="zh-CN" altLang="en-US" dirty="0"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394" name="文本框 19466"/>
              <p:cNvSpPr txBox="1"/>
              <p:nvPr/>
            </p:nvSpPr>
            <p:spPr>
              <a:xfrm>
                <a:off x="993" y="1006"/>
                <a:ext cx="403" cy="25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裸机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395" name="文本框 19467"/>
              <p:cNvSpPr txBox="1"/>
              <p:nvPr/>
            </p:nvSpPr>
            <p:spPr>
              <a:xfrm>
                <a:off x="1274" y="639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作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396" name="文本框 19468"/>
              <p:cNvSpPr txBox="1"/>
              <p:nvPr/>
            </p:nvSpPr>
            <p:spPr>
              <a:xfrm>
                <a:off x="1314" y="1384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系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397" name="文本框 19469"/>
              <p:cNvSpPr txBox="1"/>
              <p:nvPr/>
            </p:nvSpPr>
            <p:spPr>
              <a:xfrm>
                <a:off x="802" y="1393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统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398" name="文本框 19470"/>
              <p:cNvSpPr txBox="1"/>
              <p:nvPr/>
            </p:nvSpPr>
            <p:spPr>
              <a:xfrm>
                <a:off x="351" y="399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应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399" name="文本框 19471"/>
              <p:cNvSpPr txBox="1"/>
              <p:nvPr/>
            </p:nvSpPr>
            <p:spPr>
              <a:xfrm>
                <a:off x="1256" y="163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程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400" name="文本框 19472"/>
              <p:cNvSpPr txBox="1"/>
              <p:nvPr/>
            </p:nvSpPr>
            <p:spPr>
              <a:xfrm>
                <a:off x="1675" y="455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序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401" name="文本框 19473"/>
              <p:cNvSpPr txBox="1"/>
              <p:nvPr/>
            </p:nvSpPr>
            <p:spPr>
              <a:xfrm>
                <a:off x="791" y="163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用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402" name="文本框 19474"/>
              <p:cNvSpPr txBox="1"/>
              <p:nvPr/>
            </p:nvSpPr>
            <p:spPr>
              <a:xfrm>
                <a:off x="1712" y="1552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序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403" name="文本框 19475"/>
              <p:cNvSpPr txBox="1"/>
              <p:nvPr/>
            </p:nvSpPr>
            <p:spPr>
              <a:xfrm>
                <a:off x="1302" y="1844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程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404" name="文本框 19476"/>
              <p:cNvSpPr txBox="1"/>
              <p:nvPr/>
            </p:nvSpPr>
            <p:spPr>
              <a:xfrm>
                <a:off x="398" y="1654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用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405" name="文本框 19477"/>
              <p:cNvSpPr txBox="1"/>
              <p:nvPr/>
            </p:nvSpPr>
            <p:spPr>
              <a:xfrm>
                <a:off x="810" y="1837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户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  <p:sp>
            <p:nvSpPr>
              <p:cNvPr id="16406" name="文本框 19478"/>
              <p:cNvSpPr txBox="1"/>
              <p:nvPr/>
            </p:nvSpPr>
            <p:spPr>
              <a:xfrm>
                <a:off x="781" y="658"/>
                <a:ext cx="204" cy="20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anchor="t"/>
              <a:p>
                <a:pPr lvl="0" algn="just"/>
                <a:r>
                  <a:rPr lang="zh-CN" altLang="en-US" sz="1400" dirty="0">
                    <a:solidFill>
                      <a:srgbClr val="000000"/>
                    </a:solidFill>
                    <a:latin typeface="DejaVu Sans" panose="020B0603030804020204" charset="0"/>
                    <a:ea typeface="方正书宋_GBK" panose="02000000000000000000" charset="-122"/>
                  </a:rPr>
                  <a:t>操</a:t>
                </a:r>
                <a:endParaRPr lang="zh-CN" altLang="en-US" sz="1400" dirty="0">
                  <a:solidFill>
                    <a:srgbClr val="000000"/>
                  </a:solidFill>
                  <a:latin typeface="DejaVu Sans" panose="020B0603030804020204" charset="0"/>
                  <a:ea typeface="方正书宋_GBK" panose="02000000000000000000" charset="-122"/>
                </a:endParaRPr>
              </a:p>
            </p:txBody>
          </p:sp>
        </p:grpSp>
        <p:sp>
          <p:nvSpPr>
            <p:cNvPr id="16408" name="矩形 19479"/>
            <p:cNvSpPr/>
            <p:nvPr/>
          </p:nvSpPr>
          <p:spPr>
            <a:xfrm>
              <a:off x="223" y="2261"/>
              <a:ext cx="1755" cy="29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pPr marL="914400" lvl="1" indent="-457200" algn="l" fontAlgn="base">
                <a:lnSpc>
                  <a:spcPct val="13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</a:pPr>
              <a:r>
                <a:rPr lang="zh-CN" altLang="en-US" sz="1600" b="0" i="1" strike="noStrike" noProof="1" dirty="0">
                  <a:solidFill>
                    <a:schemeClr val="tx1"/>
                  </a:solidFill>
                  <a:effectLst>
                    <a:outerShdw blurRad="38100" dist="38100" dir="2700000">
                      <a:srgbClr val="FFFFFF"/>
                    </a:outerShdw>
                  </a:effectLst>
                  <a:latin typeface="DejaVu Sans" panose="020B0603030804020204" charset="0"/>
                  <a:ea typeface="方正书宋_GBK" panose="02000000000000000000" charset="-122"/>
                  <a:cs typeface="+mn-ea"/>
                </a:rPr>
                <a:t>计算机系统的组成</a:t>
              </a:r>
              <a:endParaRPr lang="zh-CN" altLang="en-US" sz="16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</a:endParaRPr>
            </a:p>
          </p:txBody>
        </p:sp>
      </p:grpSp>
      <p:sp>
        <p:nvSpPr>
          <p:cNvPr id="16409" name="矩形 19480"/>
          <p:cNvSpPr/>
          <p:nvPr/>
        </p:nvSpPr>
        <p:spPr>
          <a:xfrm>
            <a:off x="381000" y="42863"/>
            <a:ext cx="8393113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r" fontAlgn="base">
              <a:lnSpc>
                <a:spcPct val="90000"/>
              </a:lnSpc>
            </a:pPr>
            <a:r>
              <a:rPr lang="zh-CN" altLang="en-US" sz="2400" strike="noStrike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前言</a:t>
            </a:r>
            <a:endParaRPr lang="zh-CN" altLang="en-US" sz="2400" strike="noStrike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638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矩形 20481"/>
          <p:cNvSpPr/>
          <p:nvPr/>
        </p:nvSpPr>
        <p:spPr>
          <a:xfrm>
            <a:off x="113665" y="1257300"/>
            <a:ext cx="6446520" cy="4700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en-US" altLang="x-none" sz="2400" b="0" strike="noStrike" noProof="1" dirty="0">
                <a:solidFill>
                  <a:srgbClr val="000099"/>
                </a:solidFill>
                <a:effectLst/>
                <a:latin typeface="DejaVu Sans" panose="020B0603030804020204" charset="0"/>
                <a:ea typeface="方正书宋_GBK" panose="02000000000000000000" charset="-122"/>
                <a:cs typeface="+mn-ea"/>
              </a:rPr>
              <a:t>①</a:t>
            </a:r>
            <a:r>
              <a:rPr lang="en-US" altLang="x-none" sz="2400" b="0" strike="noStrike" noProof="1" dirty="0">
                <a:solidFill>
                  <a:srgbClr val="000099"/>
                </a:solidFill>
                <a:effectLst/>
                <a:latin typeface="方正书宋_GBK" panose="02000000000000000000" charset="-122"/>
                <a:ea typeface="方正书宋_GBK" panose="02000000000000000000" charset="-122"/>
                <a:cs typeface="+mn-ea"/>
              </a:rPr>
              <a:t> </a:t>
            </a:r>
            <a:r>
              <a:rPr lang="zh-CN" altLang="en-US" sz="2400" b="0" strike="noStrike" noProof="1" dirty="0">
                <a:solidFill>
                  <a:srgbClr val="000099"/>
                </a:solidFill>
                <a:effectLst/>
                <a:latin typeface="DejaVu Sans" panose="020B0603030804020204" charset="0"/>
                <a:ea typeface="方正书宋_GBK" panose="02000000000000000000" charset="-122"/>
                <a:cs typeface="+mn-ea"/>
              </a:rPr>
              <a:t>了解操作系统的本质特性和实现的功能</a:t>
            </a:r>
            <a:endParaRPr lang="zh-CN" altLang="en-US" sz="2400" b="0" strike="noStrike" noProof="1" dirty="0">
              <a:solidFill>
                <a:schemeClr val="tx1"/>
              </a:solidFill>
              <a:effectLst/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en-US" altLang="x-none" sz="2400" b="0" strike="noStrike" noProof="1" dirty="0">
                <a:solidFill>
                  <a:srgbClr val="000099"/>
                </a:solidFill>
                <a:effectLst/>
                <a:latin typeface="DejaVu Sans" panose="020B0603030804020204" charset="0"/>
                <a:ea typeface="方正书宋_GBK" panose="02000000000000000000" charset="-122"/>
                <a:cs typeface="+mn-ea"/>
              </a:rPr>
              <a:t>②</a:t>
            </a:r>
            <a:r>
              <a:rPr lang="en-US" altLang="x-none" sz="2400" b="0" strike="noStrike" noProof="1" dirty="0">
                <a:solidFill>
                  <a:srgbClr val="000099"/>
                </a:solidFill>
                <a:effectLst/>
                <a:latin typeface="方正书宋_GBK" panose="02000000000000000000" charset="-122"/>
                <a:ea typeface="方正书宋_GBK" panose="02000000000000000000" charset="-122"/>
                <a:cs typeface="+mn-ea"/>
              </a:rPr>
              <a:t> </a:t>
            </a:r>
            <a:r>
              <a:rPr lang="zh-CN" altLang="en-US" sz="2400" b="0" strike="noStrike" noProof="1" dirty="0">
                <a:solidFill>
                  <a:srgbClr val="000099"/>
                </a:solidFill>
                <a:effectLst/>
                <a:latin typeface="DejaVu Sans" panose="020B0603030804020204" charset="0"/>
                <a:ea typeface="方正书宋_GBK" panose="02000000000000000000" charset="-122"/>
                <a:cs typeface="+mn-ea"/>
              </a:rPr>
              <a:t>掌握操作系统功能实现的基本原理</a:t>
            </a:r>
            <a:endParaRPr lang="zh-CN" altLang="en-US" sz="2400" b="0" strike="noStrike" noProof="1" dirty="0">
              <a:solidFill>
                <a:srgbClr val="000099"/>
              </a:solidFill>
              <a:effectLst/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en-US" altLang="x-none" sz="2400" b="0" strike="noStrike" noProof="1" dirty="0">
                <a:solidFill>
                  <a:srgbClr val="000099"/>
                </a:solidFill>
                <a:effectLst/>
                <a:latin typeface="DejaVu Sans" panose="020B0603030804020204" charset="0"/>
                <a:ea typeface="方正书宋_GBK" panose="02000000000000000000" charset="-122"/>
                <a:cs typeface="+mn-ea"/>
              </a:rPr>
              <a:t>③</a:t>
            </a:r>
            <a:r>
              <a:rPr lang="en-US" altLang="x-none" sz="2400" b="0" strike="noStrike" noProof="1" dirty="0">
                <a:solidFill>
                  <a:srgbClr val="000099"/>
                </a:solidFill>
                <a:effectLst/>
                <a:latin typeface="方正书宋_GBK" panose="02000000000000000000" charset="-122"/>
                <a:ea typeface="方正书宋_GBK" panose="02000000000000000000" charset="-122"/>
                <a:cs typeface="+mn-ea"/>
              </a:rPr>
              <a:t> </a:t>
            </a:r>
            <a:r>
              <a:rPr lang="zh-CN" altLang="en-US" sz="2400" b="0" strike="noStrike" noProof="1" dirty="0">
                <a:solidFill>
                  <a:srgbClr val="000099"/>
                </a:solidFill>
                <a:effectLst/>
                <a:latin typeface="DejaVu Sans" panose="020B0603030804020204" charset="0"/>
                <a:ea typeface="方正书宋_GBK" panose="02000000000000000000" charset="-122"/>
                <a:cs typeface="+mn-ea"/>
              </a:rPr>
              <a:t>理论与实际的结合</a:t>
            </a:r>
            <a:endParaRPr lang="zh-CN" altLang="en-US" sz="2400" b="0" strike="noStrike" noProof="1" dirty="0">
              <a:solidFill>
                <a:srgbClr val="000099"/>
              </a:solidFill>
              <a:effectLst/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操作系统实例分析</a:t>
            </a:r>
            <a:r>
              <a:rPr lang="x-none" altLang="zh-CN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:</a:t>
            </a:r>
            <a:endParaRPr lang="x-none" altLang="zh-CN" sz="24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  <a:cs typeface="+mn-ea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en-US" altLang="x-none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	</a:t>
            </a:r>
            <a:r>
              <a:rPr lang="x-none" altLang="zh-CN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Linux</a:t>
            </a:r>
            <a:r>
              <a:rPr lang="zh-CN" altLang="x-none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，</a:t>
            </a:r>
            <a:r>
              <a:rPr lang="x-none" altLang="zh-CN" sz="2400" b="0" strike="sng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FillTx/>
                <a:latin typeface="DejaVu Sans" panose="020B0603030804020204" charset="0"/>
                <a:ea typeface="方正书宋_GBK" panose="02000000000000000000" charset="-122"/>
                <a:cs typeface="+mn-ea"/>
              </a:rPr>
              <a:t>mit-jos</a:t>
            </a:r>
            <a:r>
              <a:rPr lang="zh-CN" altLang="x-none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，riscv-pke</a:t>
            </a:r>
            <a:endParaRPr lang="zh-CN" altLang="x-none" sz="24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  <a:cs typeface="+mn-ea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</a:t>
            </a:r>
            <a:r>
              <a:rPr lang="x-none" altLang="zh-CN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动手</a:t>
            </a:r>
            <a:r>
              <a:rPr lang="zh-CN" altLang="en-US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实现操作系统</a:t>
            </a:r>
            <a:r>
              <a:rPr lang="x-none" altLang="zh-CN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主要</a:t>
            </a:r>
            <a:r>
              <a:rPr lang="zh-CN" altLang="en-US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功能</a:t>
            </a:r>
            <a:endParaRPr lang="zh-CN" altLang="en-US" sz="24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  <a:cs typeface="+mn-ea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x-none" altLang="zh-CN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sym typeface="+mn-ea"/>
              </a:rPr>
              <a:t>硬件平台：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sym typeface="+mn-ea"/>
              </a:rPr>
              <a:t>x86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sym typeface="+mn-ea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sym typeface="+mn-ea"/>
              </a:rPr>
              <a:t>arm</a:t>
            </a:r>
            <a:r>
              <a:rPr lang="zh-CN" altLang="en-US" sz="2400" b="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sym typeface="+mn-ea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sym typeface="+mn-ea"/>
              </a:rPr>
              <a:t>risc-v</a:t>
            </a:r>
            <a:r>
              <a:rPr lang="x-none" altLang="zh-CN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</a:t>
            </a:r>
            <a:endParaRPr lang="x-none" altLang="zh-CN" sz="24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  <a:cs typeface="+mn-ea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x-none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软件</a:t>
            </a:r>
            <a:r>
              <a:rPr lang="x-none" altLang="zh-CN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环境：</a:t>
            </a:r>
            <a:r>
              <a:rPr lang="zh-CN" altLang="x-none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熟练掌握</a:t>
            </a:r>
            <a:r>
              <a:rPr lang="en-US" altLang="zh-CN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</a:t>
            </a:r>
            <a:r>
              <a:rPr lang="x-none" altLang="zh-CN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Linux + C语言</a:t>
            </a:r>
            <a:r>
              <a:rPr lang="zh-CN" altLang="en-US" sz="2400" b="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</a:rPr>
              <a:t>  </a:t>
            </a:r>
            <a:endParaRPr lang="en-US" altLang="zh-CN" sz="2400" b="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pic>
        <p:nvPicPr>
          <p:cNvPr id="2" name="内容占位符 20482"/>
          <p:cNvPicPr>
            <a:picLocks noGrp="1" noChangeAspect="1"/>
          </p:cNvPicPr>
          <p:nvPr>
            <p:ph idx="2147483647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517525"/>
          </a:xfrm>
        </p:spPr>
      </p:pic>
      <p:sp>
        <p:nvSpPr>
          <p:cNvPr id="17432" name="矩形 20503"/>
          <p:cNvSpPr/>
          <p:nvPr/>
        </p:nvSpPr>
        <p:spPr>
          <a:xfrm>
            <a:off x="442913" y="604838"/>
            <a:ext cx="4459288" cy="60769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533400" lvl="0" indent="-533400" algn="l" fontAlgn="base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en-US" altLang="x-none" sz="2800" strike="noStrike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(3) </a:t>
            </a:r>
            <a:r>
              <a:rPr lang="zh-CN" altLang="en-US" sz="2800" strike="noStrike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如何学习操作系统</a:t>
            </a:r>
            <a:endParaRPr lang="zh-CN" altLang="en-US" sz="2800" strike="noStrike" noProof="1" dirty="0">
              <a:solidFill>
                <a:srgbClr val="A50021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17433" name="矩形 20504"/>
          <p:cNvSpPr/>
          <p:nvPr/>
        </p:nvSpPr>
        <p:spPr>
          <a:xfrm>
            <a:off x="381000" y="42863"/>
            <a:ext cx="8393113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r" fontAlgn="base">
              <a:lnSpc>
                <a:spcPct val="90000"/>
              </a:lnSpc>
            </a:pPr>
            <a:r>
              <a:rPr lang="zh-CN" altLang="en-US" sz="2400" strike="noStrike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前言</a:t>
            </a:r>
            <a:endParaRPr lang="zh-CN" altLang="en-US" sz="2400" strike="noStrike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43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矩形 14337"/>
          <p:cNvSpPr/>
          <p:nvPr/>
        </p:nvSpPr>
        <p:spPr>
          <a:xfrm>
            <a:off x="66675" y="1895475"/>
            <a:ext cx="8621395" cy="2930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多用户、多任务同时执行</a:t>
            </a:r>
            <a:r>
              <a:rPr lang="en-US" altLang="x-none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(</a:t>
            </a: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并发执行</a:t>
            </a:r>
            <a:r>
              <a:rPr lang="en-US" altLang="x-none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)     </a:t>
            </a:r>
            <a:endParaRPr lang="en-US" altLang="x-none" sz="2400" b="0" i="1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1295400" lvl="2" indent="-3810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Char char="§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如何描述任务                    </a:t>
            </a: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进程的引入与进程概念</a:t>
            </a:r>
            <a:endParaRPr lang="zh-CN" altLang="en-US" sz="2400" b="0" i="1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1295400" lvl="2" indent="-3810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Char char="§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如何控制任务状态的变化    </a:t>
            </a: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进程状态及控制</a:t>
            </a:r>
            <a:endParaRPr lang="zh-CN" altLang="en-US" sz="2400" b="0" i="1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1295400" lvl="2" indent="-3810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Char char="§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多任务关系如何协调           </a:t>
            </a: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同步与互斥</a:t>
            </a: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      </a:t>
            </a:r>
            <a:endParaRPr lang="zh-CN" altLang="en-US" sz="2400" b="0" i="1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1295400" lvl="2" indent="-3810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Char char="§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多任务如何调度</a:t>
            </a:r>
            <a:r>
              <a:rPr lang="zh-CN" altLang="en-US" sz="2000" b="0" i="1" strike="noStrike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                   </a:t>
            </a: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进程调度</a:t>
            </a:r>
            <a:r>
              <a:rPr lang="zh-CN" altLang="en-US" sz="2000" b="0" i="1" strike="noStrike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          </a:t>
            </a:r>
            <a:r>
              <a:rPr lang="zh-CN" altLang="en-US" sz="20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</a:t>
            </a:r>
            <a:r>
              <a:rPr lang="zh-CN" altLang="en-US" sz="2000" b="0" i="1" strike="noStrike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 </a:t>
            </a:r>
            <a:endParaRPr lang="zh-CN" altLang="en-US" sz="2000" b="0" i="1" strike="noStrike" noProof="1" dirty="0">
              <a:solidFill>
                <a:srgbClr val="000099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pic>
        <p:nvPicPr>
          <p:cNvPr id="19458" name="内容占位符 14338"/>
          <p:cNvPicPr>
            <a:picLocks noGrp="1" noChangeAspect="1"/>
          </p:cNvPicPr>
          <p:nvPr>
            <p:ph idx="2147483647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517525"/>
          </a:xfrm>
        </p:spPr>
      </p:pic>
      <p:sp>
        <p:nvSpPr>
          <p:cNvPr id="18441" name="矩形 14344"/>
          <p:cNvSpPr/>
          <p:nvPr/>
        </p:nvSpPr>
        <p:spPr>
          <a:xfrm>
            <a:off x="381000" y="42863"/>
            <a:ext cx="8393113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r" fontAlgn="base">
              <a:lnSpc>
                <a:spcPct val="90000"/>
              </a:lnSpc>
            </a:pPr>
            <a:r>
              <a:rPr lang="zh-CN" altLang="en-US" sz="2400" strike="noStrike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前言</a:t>
            </a:r>
            <a:endParaRPr lang="zh-CN" altLang="en-US" sz="2400" strike="noStrike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19465" name="标题 21505"/>
          <p:cNvSpPr/>
          <p:nvPr/>
        </p:nvSpPr>
        <p:spPr>
          <a:xfrm>
            <a:off x="354013" y="679450"/>
            <a:ext cx="6919912" cy="11372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algn="l">
              <a:lnSpc>
                <a:spcPct val="100000"/>
              </a:lnSpc>
            </a:pPr>
            <a:r>
              <a:rPr lang="zh-CN" altLang="en-US" sz="3200" dirty="0">
                <a:solidFill>
                  <a:srgbClr val="990000"/>
                </a:solidFill>
                <a:effectLst/>
                <a:latin typeface="DejaVu Sans" panose="020B0603030804020204" charset="0"/>
                <a:ea typeface="方正书宋_GBK" panose="02000000000000000000" charset="-122"/>
                <a:cs typeface="+mn-ea"/>
              </a:rPr>
              <a:t>3 操作系统课程的内容结构</a:t>
            </a:r>
            <a:br>
              <a:rPr lang="zh-CN" altLang="en-US" sz="3600" b="0" dirty="0">
                <a:solidFill>
                  <a:srgbClr val="990000"/>
                </a:solidFill>
                <a:latin typeface="DejaVu Sans" panose="020B0603030804020204" charset="0"/>
                <a:ea typeface="方正书宋_GBK" panose="02000000000000000000" charset="-122"/>
              </a:rPr>
            </a:br>
            <a:r>
              <a:rPr lang="zh-CN" altLang="en-US" sz="3600" b="0" dirty="0">
                <a:solidFill>
                  <a:srgbClr val="990000"/>
                </a:solidFill>
                <a:latin typeface="DejaVu Sans" panose="020B0603030804020204" charset="0"/>
                <a:ea typeface="方正书宋_GBK" panose="02000000000000000000" charset="-122"/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操作系统的主要特征是</a:t>
            </a:r>
            <a:r>
              <a:rPr lang="zh-CN" altLang="en-US" sz="2800" dirty="0">
                <a:solidFill>
                  <a:srgbClr val="C00000"/>
                </a:solidFill>
                <a:latin typeface="DejaVu Sans" panose="020B0603030804020204" charset="0"/>
                <a:ea typeface="方正书宋_GBK" panose="02000000000000000000" charset="-122"/>
              </a:rPr>
              <a:t>并发</a:t>
            </a:r>
            <a:r>
              <a:rPr lang="zh-CN" altLang="en-US" sz="2800" b="0" dirty="0">
                <a:solidFill>
                  <a:srgbClr val="C00000"/>
                </a:solidFill>
                <a:latin typeface="DejaVu Sans" panose="020B0603030804020204" charset="0"/>
                <a:ea typeface="方正书宋_GBK" panose="02000000000000000000" charset="-122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latin typeface="DejaVu Sans" panose="020B0603030804020204" charset="0"/>
                <a:ea typeface="方正书宋_GBK" panose="02000000000000000000" charset="-122"/>
              </a:rPr>
              <a:t>共享</a:t>
            </a:r>
            <a:endParaRPr lang="zh-CN" altLang="en-US" sz="2800" dirty="0">
              <a:solidFill>
                <a:srgbClr val="C00000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15361"/>
          <p:cNvSpPr/>
          <p:nvPr/>
        </p:nvSpPr>
        <p:spPr>
          <a:xfrm>
            <a:off x="534988" y="617538"/>
            <a:ext cx="3757613" cy="51866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533400" lvl="0" indent="-5334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en-US" altLang="x-none" sz="2800" strike="noStrike" noProof="1" dirty="0">
                <a:solidFill>
                  <a:srgbClr val="00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书宋_GBK" panose="02000000000000000000" charset="-122"/>
                <a:ea typeface="方正书宋_GBK" panose="02000000000000000000" charset="-122"/>
                <a:cs typeface="+mn-ea"/>
              </a:rPr>
              <a:t> </a:t>
            </a:r>
            <a:r>
              <a:rPr lang="zh-CN" altLang="en-US" sz="2400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系统资源共享</a:t>
            </a:r>
            <a:endParaRPr lang="zh-CN" altLang="en-US" sz="2400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  <a:buChar char="Ø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处理机如何共享     </a:t>
            </a:r>
            <a:endParaRPr lang="zh-CN" altLang="en-US" sz="2400" b="0" i="1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80000"/>
              </a:spcBef>
              <a:buClr>
                <a:schemeClr val="tx2"/>
              </a:buClr>
              <a:buSzPct val="95000"/>
              <a:buChar char="Ø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存储器如何共享  </a:t>
            </a:r>
            <a:endParaRPr lang="zh-CN" altLang="en-US" sz="2400" b="0" i="1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                         </a:t>
            </a:r>
            <a:endParaRPr lang="zh-CN" altLang="en-US" sz="2400" b="0" i="1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60000"/>
              </a:spcBef>
              <a:buClr>
                <a:schemeClr val="tx2"/>
              </a:buClr>
              <a:buSzPct val="95000"/>
              <a:buChar char="Ø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设备如何共享      </a:t>
            </a:r>
            <a:endParaRPr lang="zh-CN" altLang="en-US" sz="2400" b="0" i="1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                                     </a:t>
            </a:r>
            <a:endParaRPr lang="zh-CN" altLang="en-US" sz="2400" b="0" i="1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60000"/>
              </a:spcBef>
              <a:buClr>
                <a:schemeClr val="tx2"/>
              </a:buClr>
              <a:buSzPct val="95000"/>
              <a:buChar char="Ø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信息如何共享   </a:t>
            </a:r>
            <a:endParaRPr lang="zh-CN" altLang="en-US" sz="2400" b="0" i="1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sz="2400" b="0" i="1" strike="noStrike" noProof="1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                                </a:t>
            </a:r>
            <a:endParaRPr lang="zh-CN" altLang="en-US" sz="2400" b="0" i="1" strike="noStrike" noProof="1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pic>
        <p:nvPicPr>
          <p:cNvPr id="2" name="内容占位符 15362"/>
          <p:cNvPicPr>
            <a:picLocks noGrp="1" noChangeAspect="1"/>
          </p:cNvPicPr>
          <p:nvPr>
            <p:ph idx="2147483647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517525"/>
          </a:xfrm>
        </p:spPr>
      </p:pic>
      <p:sp>
        <p:nvSpPr>
          <p:cNvPr id="20485" name="文本框 15364"/>
          <p:cNvSpPr txBox="1"/>
          <p:nvPr/>
        </p:nvSpPr>
        <p:spPr>
          <a:xfrm>
            <a:off x="3962400" y="2081213"/>
            <a:ext cx="4324350" cy="1041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marL="914400" lvl="0" indent="-340995">
              <a:lnSpc>
                <a:spcPct val="120000"/>
              </a:lnSpc>
              <a:spcBef>
                <a:spcPct val="80000"/>
              </a:spcBef>
              <a:buClr>
                <a:schemeClr val="tx2"/>
              </a:buClr>
              <a:buSzPct val="95000"/>
              <a:buBlip>
                <a:blip r:embed="rId2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</a:rPr>
              <a:t>存储分配、地址映射、</a:t>
            </a:r>
            <a:endParaRPr lang="zh-CN" altLang="en-US" sz="2400" dirty="0">
              <a:solidFill>
                <a:srgbClr val="000099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0" indent="-340995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Blip>
                <a:blip r:embed="rId2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</a:rPr>
              <a:t>虚存、存储保护</a:t>
            </a:r>
            <a:endParaRPr lang="zh-CN" altLang="en-US" sz="2400" dirty="0">
              <a:solidFill>
                <a:srgbClr val="000099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0486" name="文本框 15365"/>
          <p:cNvSpPr txBox="1"/>
          <p:nvPr/>
        </p:nvSpPr>
        <p:spPr>
          <a:xfrm>
            <a:off x="3946525" y="1255713"/>
            <a:ext cx="4543425" cy="5302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marL="914400" lvl="0" indent="-340995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95000"/>
              <a:buBlip>
                <a:blip r:embed="rId2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</a:rPr>
              <a:t>策略、调度、处理机分派</a:t>
            </a:r>
            <a:endParaRPr lang="zh-CN" altLang="en-US" sz="2400" dirty="0">
              <a:solidFill>
                <a:srgbClr val="000099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0487" name="文本框 15366"/>
          <p:cNvSpPr txBox="1"/>
          <p:nvPr/>
        </p:nvSpPr>
        <p:spPr>
          <a:xfrm>
            <a:off x="4062413" y="4616450"/>
            <a:ext cx="4627562" cy="155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1" indent="0" algn="l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Blip>
                <a:blip r:embed="rId2"/>
              </a:buBlip>
            </a:pPr>
            <a:r>
              <a:rPr lang="en-US" altLang="x-none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</a:rPr>
              <a:t>文件结构、存取方法、</a:t>
            </a:r>
            <a:endParaRPr lang="zh-CN" altLang="en-US" sz="2400" dirty="0">
              <a:solidFill>
                <a:srgbClr val="000099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lvl="1" indent="0" algn="l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Blip>
                <a:blip r:embed="rId2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</a:rPr>
              <a:t> 磁盘空间分配、文件共享、</a:t>
            </a:r>
            <a:endParaRPr lang="zh-CN" altLang="en-US" sz="2400" dirty="0">
              <a:solidFill>
                <a:srgbClr val="000099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lvl="1" indent="0" algn="l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Blip>
                <a:blip r:embed="rId2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</a:rPr>
              <a:t> 文件保护、文件完整性</a:t>
            </a:r>
            <a:endParaRPr lang="zh-CN" altLang="en-US" sz="2400" dirty="0">
              <a:solidFill>
                <a:srgbClr val="000099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0488" name="文本框 15367"/>
          <p:cNvSpPr txBox="1"/>
          <p:nvPr/>
        </p:nvSpPr>
        <p:spPr>
          <a:xfrm>
            <a:off x="3959225" y="3354388"/>
            <a:ext cx="4167188" cy="1041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marL="914400" lvl="0" indent="-340995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Blip>
                <a:blip r:embed="rId2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</a:rPr>
              <a:t>设备分配、虚拟设备、</a:t>
            </a:r>
            <a:endParaRPr lang="zh-CN" altLang="en-US" sz="2400" dirty="0">
              <a:solidFill>
                <a:srgbClr val="000099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0" indent="-340995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5000"/>
              <a:buBlip>
                <a:blip r:embed="rId2"/>
              </a:buBlip>
            </a:pPr>
            <a:r>
              <a:rPr lang="zh-CN" altLang="en-US" sz="2400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</a:rPr>
              <a:t>设备驱动</a:t>
            </a:r>
            <a:endParaRPr lang="zh-CN" altLang="en-US" sz="2400" dirty="0">
              <a:solidFill>
                <a:srgbClr val="000099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0489" name="矩形 15368"/>
          <p:cNvSpPr/>
          <p:nvPr/>
        </p:nvSpPr>
        <p:spPr>
          <a:xfrm>
            <a:off x="381000" y="42863"/>
            <a:ext cx="8393113" cy="42354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r" fontAlgn="base">
              <a:lnSpc>
                <a:spcPct val="90000"/>
              </a:lnSpc>
            </a:pPr>
            <a:r>
              <a:rPr lang="zh-CN" altLang="en-US" sz="2400" b="0" dirty="0">
                <a:solidFill>
                  <a:srgbClr val="990000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3 操作系统内容结构</a:t>
            </a:r>
            <a:endParaRPr lang="zh-CN" altLang="en-US" sz="2400" strike="noStrike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0482" grpId="0" build="p"/>
      <p:bldP spid="20485" grpId="0"/>
      <p:bldP spid="20486" grpId="0"/>
      <p:bldP spid="20487" grpId="0"/>
      <p:bldP spid="204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占位符 21506"/>
          <p:cNvSpPr>
            <a:spLocks noGrp="1"/>
          </p:cNvSpPr>
          <p:nvPr>
            <p:ph type="body"/>
          </p:nvPr>
        </p:nvSpPr>
        <p:spPr>
          <a:xfrm>
            <a:off x="1793875" y="792798"/>
            <a:ext cx="4521200" cy="539750"/>
          </a:xfrm>
          <a:solidFill>
            <a:schemeClr val="accent1"/>
          </a:solidFill>
          <a:ln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lvl="0" algn="ctr">
              <a:buNone/>
            </a:pPr>
            <a:r>
              <a:rPr lang="zh-CN" altLang="en-US" dirty="0">
                <a:solidFill>
                  <a:schemeClr val="accent2"/>
                </a:solidFill>
              </a:rPr>
              <a:t>计算机操作系统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507" name="矩形 21507"/>
          <p:cNvSpPr>
            <a:spLocks noGrp="1"/>
          </p:cNvSpPr>
          <p:nvPr/>
        </p:nvSpPr>
        <p:spPr>
          <a:xfrm>
            <a:off x="1749425" y="1600835"/>
            <a:ext cx="4519613" cy="539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571500" lvl="0" indent="-57150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b="0" dirty="0">
                <a:solidFill>
                  <a:schemeClr val="accent2"/>
                </a:solidFill>
                <a:latin typeface="DejaVu Sans" panose="020B0603030804020204" charset="0"/>
                <a:ea typeface="方正书宋_GBK" panose="02000000000000000000" charset="-122"/>
              </a:rPr>
              <a:t>操作系统用户界面</a:t>
            </a:r>
            <a:endParaRPr lang="zh-CN" altLang="en-US" b="0" dirty="0">
              <a:solidFill>
                <a:schemeClr val="accent2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08" name="矩形 21508"/>
          <p:cNvSpPr>
            <a:spLocks noGrp="1"/>
          </p:cNvSpPr>
          <p:nvPr/>
        </p:nvSpPr>
        <p:spPr>
          <a:xfrm>
            <a:off x="563563" y="2510473"/>
            <a:ext cx="3568700" cy="539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571500" lvl="0" indent="-57150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b="0" dirty="0">
                <a:solidFill>
                  <a:schemeClr val="accent2"/>
                </a:solidFill>
                <a:latin typeface="DejaVu Sans" panose="020B0603030804020204" charset="0"/>
                <a:ea typeface="方正书宋_GBK" panose="02000000000000000000" charset="-122"/>
              </a:rPr>
              <a:t>进程及进程管理</a:t>
            </a:r>
            <a:endParaRPr lang="zh-CN" altLang="en-US" b="0" dirty="0">
              <a:solidFill>
                <a:schemeClr val="accent2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09" name="矩形 21509"/>
          <p:cNvSpPr>
            <a:spLocks noGrp="1"/>
          </p:cNvSpPr>
          <p:nvPr/>
        </p:nvSpPr>
        <p:spPr>
          <a:xfrm>
            <a:off x="5022850" y="2529523"/>
            <a:ext cx="3478213" cy="539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571500" lvl="0" indent="-57150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b="0" dirty="0">
                <a:solidFill>
                  <a:schemeClr val="accent2"/>
                </a:solidFill>
                <a:latin typeface="DejaVu Sans" panose="020B0603030804020204" charset="0"/>
                <a:ea typeface="方正书宋_GBK" panose="02000000000000000000" charset="-122"/>
              </a:rPr>
              <a:t>系统资源管理</a:t>
            </a:r>
            <a:endParaRPr lang="zh-CN" altLang="en-US" b="0" dirty="0">
              <a:solidFill>
                <a:schemeClr val="accent2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11" name="文本框 21510"/>
          <p:cNvSpPr txBox="1"/>
          <p:nvPr/>
        </p:nvSpPr>
        <p:spPr>
          <a:xfrm>
            <a:off x="530225" y="3489960"/>
            <a:ext cx="681038" cy="1752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>
            <a:spAutoFit/>
          </a:bodyPr>
          <a:p>
            <a:pPr lvl="0" algn="ctr" fontAlgn="base"/>
            <a:r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进程引入</a:t>
            </a:r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12" name="文本框 21511"/>
          <p:cNvSpPr txBox="1"/>
          <p:nvPr/>
        </p:nvSpPr>
        <p:spPr>
          <a:xfrm>
            <a:off x="1374775" y="3512185"/>
            <a:ext cx="681038" cy="17510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>
            <a:spAutoFit/>
          </a:bodyPr>
          <a:p>
            <a:pPr lvl="0" algn="ctr" fontAlgn="base"/>
            <a:r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进程控制</a:t>
            </a:r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13" name="文本框 21512"/>
          <p:cNvSpPr txBox="1"/>
          <p:nvPr/>
        </p:nvSpPr>
        <p:spPr>
          <a:xfrm>
            <a:off x="2265363" y="3491548"/>
            <a:ext cx="681038" cy="1752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>
            <a:spAutoFit/>
          </a:bodyPr>
          <a:p>
            <a:pPr lvl="0" algn="ctr" fontAlgn="base"/>
            <a:r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进程调度</a:t>
            </a:r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14" name="文本框 21513"/>
          <p:cNvSpPr txBox="1"/>
          <p:nvPr/>
        </p:nvSpPr>
        <p:spPr>
          <a:xfrm>
            <a:off x="3184525" y="3521710"/>
            <a:ext cx="681038" cy="1752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>
            <a:spAutoFit/>
          </a:bodyPr>
          <a:p>
            <a:pPr lvl="0" algn="ctr" fontAlgn="base"/>
            <a:r>
              <a:rPr lang="zh-CN" altLang="en-US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进程同步</a:t>
            </a:r>
            <a:endParaRPr lang="zh-CN" altLang="en-US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15" name="文本框 21514"/>
          <p:cNvSpPr txBox="1"/>
          <p:nvPr/>
        </p:nvSpPr>
        <p:spPr>
          <a:xfrm>
            <a:off x="6613525" y="3469323"/>
            <a:ext cx="617538" cy="1830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>
            <a:spAutoFit/>
          </a:bodyPr>
          <a:p>
            <a:pPr lvl="0" algn="ctr" fontAlgn="base"/>
            <a:r>
              <a:rPr lang="zh-CN" altLang="en-US" sz="2800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设备管理</a:t>
            </a:r>
            <a:endParaRPr lang="zh-CN" altLang="en-US" sz="2800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16" name="文本框 21515"/>
          <p:cNvSpPr txBox="1"/>
          <p:nvPr/>
        </p:nvSpPr>
        <p:spPr>
          <a:xfrm>
            <a:off x="5681663" y="3469323"/>
            <a:ext cx="620713" cy="1752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>
            <a:spAutoFit/>
          </a:bodyPr>
          <a:p>
            <a:pPr lvl="0" algn="ctr" fontAlgn="base"/>
            <a:r>
              <a:rPr lang="zh-CN" altLang="en-US" sz="2800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内存管理</a:t>
            </a:r>
            <a:endParaRPr lang="zh-CN" altLang="en-US" sz="2800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17" name="文本框 21516"/>
          <p:cNvSpPr txBox="1"/>
          <p:nvPr/>
        </p:nvSpPr>
        <p:spPr>
          <a:xfrm>
            <a:off x="4743450" y="3402648"/>
            <a:ext cx="619125" cy="2011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t" anchorCtr="1">
            <a:spAutoFit/>
          </a:bodyPr>
          <a:p>
            <a:pPr lvl="0" algn="ctr" fontAlgn="base"/>
            <a:r>
              <a:rPr lang="zh-CN" altLang="en-US" sz="2800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处理器管理</a:t>
            </a:r>
            <a:endParaRPr lang="zh-CN" altLang="en-US" sz="2800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18" name="文本框 21517"/>
          <p:cNvSpPr txBox="1"/>
          <p:nvPr/>
        </p:nvSpPr>
        <p:spPr>
          <a:xfrm>
            <a:off x="7602538" y="3510598"/>
            <a:ext cx="620713" cy="1752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>
            <a:spAutoFit/>
          </a:bodyPr>
          <a:p>
            <a:pPr lvl="0" algn="ctr" fontAlgn="base"/>
            <a:r>
              <a:rPr lang="zh-CN" altLang="en-US" sz="2800" strike="noStrike" noProof="1" dirty="0">
                <a:effectLst>
                  <a:outerShdw blurRad="38100" dist="38100" dir="2700000">
                    <a:srgbClr val="FFFFFF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文件系统</a:t>
            </a:r>
            <a:endParaRPr lang="zh-CN" altLang="en-US" sz="2800" strike="noStrike" noProof="1" dirty="0">
              <a:effectLst>
                <a:outerShdw blurRad="38100" dist="38100" dir="2700000">
                  <a:srgbClr val="FFFFFF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" name="下箭头 21518"/>
          <p:cNvSpPr/>
          <p:nvPr/>
        </p:nvSpPr>
        <p:spPr>
          <a:xfrm>
            <a:off x="3776663" y="1343660"/>
            <a:ext cx="76200" cy="239713"/>
          </a:xfrm>
          <a:prstGeom prst="downArrow">
            <a:avLst>
              <a:gd name="adj1" fmla="val 50000"/>
              <a:gd name="adj2" fmla="val 78573"/>
            </a:avLst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19" name="直接连接符 21519"/>
          <p:cNvSpPr/>
          <p:nvPr/>
        </p:nvSpPr>
        <p:spPr>
          <a:xfrm>
            <a:off x="2536825" y="2319973"/>
            <a:ext cx="3314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20" name="直接连接符 21520"/>
          <p:cNvSpPr/>
          <p:nvPr/>
        </p:nvSpPr>
        <p:spPr>
          <a:xfrm>
            <a:off x="2517775" y="2319973"/>
            <a:ext cx="0" cy="2016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21" name="直接连接符 21521"/>
          <p:cNvSpPr/>
          <p:nvPr/>
        </p:nvSpPr>
        <p:spPr>
          <a:xfrm>
            <a:off x="5832475" y="2319973"/>
            <a:ext cx="19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22" name="直接连接符 21522"/>
          <p:cNvSpPr/>
          <p:nvPr/>
        </p:nvSpPr>
        <p:spPr>
          <a:xfrm>
            <a:off x="5851525" y="2319973"/>
            <a:ext cx="0" cy="2016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23" name="下箭头 21523"/>
          <p:cNvSpPr/>
          <p:nvPr/>
        </p:nvSpPr>
        <p:spPr>
          <a:xfrm flipH="1">
            <a:off x="3763963" y="2138998"/>
            <a:ext cx="76200" cy="161925"/>
          </a:xfrm>
          <a:prstGeom prst="downArrow">
            <a:avLst>
              <a:gd name="adj1" fmla="val 50000"/>
              <a:gd name="adj2" fmla="val 53125"/>
            </a:avLst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24" name="直接连接符 21524"/>
          <p:cNvSpPr/>
          <p:nvPr/>
        </p:nvSpPr>
        <p:spPr>
          <a:xfrm>
            <a:off x="898525" y="3297873"/>
            <a:ext cx="25003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25" name="直接连接符 21525"/>
          <p:cNvSpPr/>
          <p:nvPr/>
        </p:nvSpPr>
        <p:spPr>
          <a:xfrm>
            <a:off x="908050" y="3297873"/>
            <a:ext cx="1588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26" name="直接连接符 21526"/>
          <p:cNvSpPr/>
          <p:nvPr/>
        </p:nvSpPr>
        <p:spPr>
          <a:xfrm>
            <a:off x="3398838" y="3307398"/>
            <a:ext cx="1587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27" name="下箭头 21527"/>
          <p:cNvSpPr/>
          <p:nvPr/>
        </p:nvSpPr>
        <p:spPr>
          <a:xfrm flipH="1">
            <a:off x="1897063" y="3058160"/>
            <a:ext cx="74612" cy="161925"/>
          </a:xfrm>
          <a:prstGeom prst="downArrow">
            <a:avLst>
              <a:gd name="adj1" fmla="val 50000"/>
              <a:gd name="adj2" fmla="val 54205"/>
            </a:avLst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28" name="直接连接符 21528"/>
          <p:cNvSpPr/>
          <p:nvPr/>
        </p:nvSpPr>
        <p:spPr>
          <a:xfrm>
            <a:off x="5094288" y="3269298"/>
            <a:ext cx="29416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29" name="直接连接符 21529"/>
          <p:cNvSpPr/>
          <p:nvPr/>
        </p:nvSpPr>
        <p:spPr>
          <a:xfrm>
            <a:off x="8015288" y="3278823"/>
            <a:ext cx="1587" cy="247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30" name="直接连接符 21530"/>
          <p:cNvSpPr/>
          <p:nvPr/>
        </p:nvSpPr>
        <p:spPr>
          <a:xfrm>
            <a:off x="5103813" y="3269298"/>
            <a:ext cx="1587" cy="142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31" name="下箭头 21531"/>
          <p:cNvSpPr/>
          <p:nvPr/>
        </p:nvSpPr>
        <p:spPr>
          <a:xfrm>
            <a:off x="6675438" y="3067685"/>
            <a:ext cx="74612" cy="171450"/>
          </a:xfrm>
          <a:prstGeom prst="downArrow">
            <a:avLst>
              <a:gd name="adj1" fmla="val 50000"/>
              <a:gd name="adj2" fmla="val 57394"/>
            </a:avLst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32" name="矩形 21532"/>
          <p:cNvSpPr>
            <a:spLocks noGrp="1"/>
          </p:cNvSpPr>
          <p:nvPr/>
        </p:nvSpPr>
        <p:spPr>
          <a:xfrm>
            <a:off x="2065338" y="5679123"/>
            <a:ext cx="4519612" cy="539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marL="571500" lvl="0" indent="-57150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</a:pPr>
            <a:r>
              <a:rPr lang="zh-CN" altLang="en-US" b="0" dirty="0">
                <a:solidFill>
                  <a:schemeClr val="accent2"/>
                </a:solidFill>
                <a:latin typeface="DejaVu Sans" panose="020B0603030804020204" charset="0"/>
                <a:ea typeface="方正书宋_GBK" panose="02000000000000000000" charset="-122"/>
              </a:rPr>
              <a:t>存储程序式计算机</a:t>
            </a:r>
            <a:endParaRPr lang="zh-CN" altLang="en-US" b="0" dirty="0">
              <a:solidFill>
                <a:schemeClr val="accent2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33" name="直接连接符 21533"/>
          <p:cNvSpPr/>
          <p:nvPr/>
        </p:nvSpPr>
        <p:spPr>
          <a:xfrm>
            <a:off x="947738" y="5577523"/>
            <a:ext cx="68278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34" name="直接连接符 21534"/>
          <p:cNvSpPr/>
          <p:nvPr/>
        </p:nvSpPr>
        <p:spPr>
          <a:xfrm flipV="1">
            <a:off x="957263" y="5240973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35" name="直接连接符 21535"/>
          <p:cNvSpPr/>
          <p:nvPr/>
        </p:nvSpPr>
        <p:spPr>
          <a:xfrm flipV="1">
            <a:off x="7775575" y="5317173"/>
            <a:ext cx="1588" cy="269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1536" name="下箭头 21536"/>
          <p:cNvSpPr/>
          <p:nvPr/>
        </p:nvSpPr>
        <p:spPr>
          <a:xfrm>
            <a:off x="4203700" y="5577523"/>
            <a:ext cx="76200" cy="85725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 dirty="0"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0489" name="矩形 15368"/>
          <p:cNvSpPr/>
          <p:nvPr/>
        </p:nvSpPr>
        <p:spPr>
          <a:xfrm>
            <a:off x="381000" y="42863"/>
            <a:ext cx="8393113" cy="42354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r" fontAlgn="base">
              <a:lnSpc>
                <a:spcPct val="90000"/>
              </a:lnSpc>
            </a:pPr>
            <a:r>
              <a:rPr lang="zh-CN" altLang="en-US" sz="2400" b="0" dirty="0">
                <a:solidFill>
                  <a:srgbClr val="990000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3 操作系统内容结构</a:t>
            </a:r>
            <a:endParaRPr lang="zh-CN" altLang="en-US" sz="2400" strike="noStrike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/>
          <p:nvPr/>
        </p:nvSpPr>
        <p:spPr>
          <a:xfrm>
            <a:off x="149225" y="1258888"/>
            <a:ext cx="8691563" cy="48875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95000"/>
              <a:buFont typeface="Arial" panose="02080604020202020204" pitchFamily="34" charset="0"/>
              <a:buChar char="•"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  <a:sym typeface="Arial" panose="02080604020202020204" pitchFamily="34" charset="0"/>
              </a:rPr>
              <a:t>目标1：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  <a:sym typeface="Arial" panose="02080604020202020204" pitchFamily="34" charset="0"/>
              </a:rPr>
              <a:t>使学生系统地了解操作系统的定义、功能、操作系统的类型以及操作系统的结构，理解现代操作系统提供的用户界面，掌握系统功能调用的定义及实现方法，加深学生对计算机软、硬件系统的整体化理解，培养学生对计算机软硬件的系统认知能力。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  <a:cs typeface="DejaVu Sans" panose="020B0603030804020204" charset="0"/>
              <a:sym typeface="Arial" panose="02080604020202020204" pitchFamily="34" charset="0"/>
            </a:endParaRPr>
          </a:p>
          <a:p>
            <a:pPr marL="533400" marR="0" indent="-5334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95000"/>
              <a:buFont typeface="Arial" panose="02080604020202020204" pitchFamily="34" charset="0"/>
              <a:buChar char="•"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  <a:sym typeface="Arial" panose="02080604020202020204" pitchFamily="34" charset="0"/>
              </a:rPr>
              <a:t>目标2：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  <a:sym typeface="Arial" panose="02080604020202020204" pitchFamily="34" charset="0"/>
              </a:rPr>
              <a:t>使学生理解多道程序设计技术和并发处理的概念，深入理解进程概念，进程状态及变迁，掌握进程控制、进程互斥与同步的基本原理与实现技术，了解进程通信的概念，培养学生的计算思维能力、算法设计与分析能力、程序设计与实现能力。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  <a:cs typeface="DejaVu Sans" panose="020B0603030804020204" charset="0"/>
              <a:sym typeface="Arial" panose="02080604020202020204" pitchFamily="34" charset="0"/>
            </a:endParaRP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38200" imgH="647700" progId="Paint.Picture">
                  <p:embed/>
                </p:oleObj>
              </mc:Choice>
              <mc:Fallback>
                <p:oleObj name="" r:id="rId1" imgW="838200" imgH="6477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/>
          <p:nvPr/>
        </p:nvSpPr>
        <p:spPr>
          <a:xfrm>
            <a:off x="650875" y="605155"/>
            <a:ext cx="7420610" cy="607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33400" marR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</a:pP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</a:rPr>
              <a:t>操作系统</a:t>
            </a:r>
            <a:r>
              <a:rPr kumimoji="0" lang="x-none" alt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</a:rPr>
              <a:t>这门课程</a:t>
            </a:r>
            <a:r>
              <a:rPr kumimoji="0" 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</a:rPr>
              <a:t>的</a:t>
            </a:r>
            <a:r>
              <a:rPr kumimoji="0" lang="x-none" altLang="zh-CN" sz="2800" b="1" i="0" u="none" strike="noStrike" kern="1200" cap="none" spc="0" normalizeH="0" baseline="0" noProof="1" dirty="0">
                <a:solidFill>
                  <a:srgbClr val="A5002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</a:rPr>
              <a:t>培养目标：</a:t>
            </a:r>
            <a:endParaRPr kumimoji="0" lang="zh-CN" sz="2800" b="1" i="0" u="none" strike="noStrike" kern="1200" cap="none" spc="0" normalizeH="0" baseline="0" noProof="1" dirty="0">
              <a:solidFill>
                <a:srgbClr val="A50021"/>
              </a:solidFill>
              <a:latin typeface="DejaVu Sans" panose="020B0603030804020204" charset="0"/>
              <a:ea typeface="方正书宋_GBK" panose="02000000000000000000" charset="-122"/>
              <a:cs typeface="DejaVu Sans" panose="020B0603030804020204" charset="0"/>
            </a:endParaRPr>
          </a:p>
        </p:txBody>
      </p:sp>
      <p:sp>
        <p:nvSpPr>
          <p:cNvPr id="3077" name="Rectangle 6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algn="r">
              <a:lnSpc>
                <a:spcPct val="90000"/>
              </a:lnSpc>
            </a:pPr>
            <a:r>
              <a:rPr lang="zh-CN" altLang="en-US" sz="2400">
                <a:solidFill>
                  <a:srgbClr val="CC0000"/>
                </a:solidFill>
                <a:latin typeface="DejaVu Sans" panose="020B0603030804020204" charset="0"/>
                <a:ea typeface="方正书宋_GBK" panose="02000000000000000000" charset="-122"/>
              </a:rPr>
              <a:t>前言</a:t>
            </a:r>
            <a:endParaRPr lang="zh-CN" altLang="en-US" sz="2400">
              <a:solidFill>
                <a:srgbClr val="CC0000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662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/>
          <p:nvPr/>
        </p:nvSpPr>
        <p:spPr>
          <a:xfrm>
            <a:off x="184150" y="1044575"/>
            <a:ext cx="8691563" cy="5259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33400" marR="0" indent="-5334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95000"/>
              <a:buFont typeface="Arial" panose="02080604020202020204" pitchFamily="34" charset="0"/>
              <a:buChar char="•"/>
            </a:pPr>
            <a:r>
              <a:rPr kumimoji="0" lang="x-none" alt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  <a:sym typeface="Arial" panose="02080604020202020204" pitchFamily="34" charset="0"/>
              </a:rPr>
              <a:t>目标3：</a:t>
            </a:r>
            <a:r>
              <a:rPr lang="zh-CN" sz="240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  <a:sym typeface="Arial" panose="02080604020202020204" pitchFamily="34" charset="0"/>
              </a:rPr>
              <a:t>使学生掌握操作系统资源管理的功能与实现技术，包括：处理机管理、存储管理、设备管理和文件系统，培养学生计算思维能力、算法设计与分析能力、程序设计与实现能力，对计算机软、硬件系统的认知、分析、设计与应用能力，为后续课程打下坚实基础。</a:t>
            </a:r>
            <a:endParaRPr kumimoji="0" lang="zh-CN" sz="2400" b="1" i="0" u="none" strike="noStrike" kern="1200" cap="none" spc="0" normalizeH="0" baseline="0" noProof="1" dirty="0">
              <a:solidFill>
                <a:srgbClr val="000099"/>
              </a:solidFill>
              <a:latin typeface="DejaVu Sans" panose="020B0603030804020204" charset="0"/>
              <a:ea typeface="方正书宋_GBK" panose="02000000000000000000" charset="-122"/>
              <a:cs typeface="DejaVu Sans" panose="020B0603030804020204" charset="0"/>
              <a:sym typeface="Arial" panose="02080604020202020204" pitchFamily="34" charset="0"/>
            </a:endParaRPr>
          </a:p>
          <a:p>
            <a:pPr marL="533400" marR="0" indent="-5334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95000"/>
              <a:buFont typeface="Arial" panose="02080604020202020204" pitchFamily="34" charset="0"/>
              <a:buChar char="•"/>
            </a:pPr>
            <a:r>
              <a:rPr kumimoji="0" lang="zh-CN" sz="2400" b="1" i="0" u="none" strike="noStrike" kern="1200" cap="none" spc="0" normalizeH="0" baseline="0" noProof="1" dirty="0">
                <a:solidFill>
                  <a:srgbClr val="000099"/>
                </a:solidFill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  <a:sym typeface="Arial" panose="02080604020202020204" pitchFamily="34" charset="0"/>
              </a:rPr>
              <a:t>目标4：</a:t>
            </a:r>
            <a:r>
              <a:rPr kumimoji="0" 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cs typeface="DejaVu Sans" panose="020B0603030804020204" charset="0"/>
                <a:sym typeface="Arial" panose="02080604020202020204" pitchFamily="34" charset="0"/>
              </a:rPr>
              <a:t>通过课后阅读Linux相关部分源码，掌握Linux系统的基本结构、用户界面、进程结构及其管理、存储管理、设备驱动及文件系统等，分析和理解开源操作系统的设计方案，培养专业知识的自学能力及对大型系统软件的设计、开发能力，同时了解工程技术及其应用的发展变化趋势。</a:t>
            </a:r>
            <a:endParaRPr kumimoji="0" lang="zh-CN" sz="2400" b="1" i="0" u="none" strike="noStrike" kern="1200" cap="none" spc="0" normalizeH="0" baseline="0" noProof="1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  <a:cs typeface="DejaVu Sans" panose="020B0603030804020204" charset="0"/>
              <a:sym typeface="Arial" panose="02080604020202020204" pitchFamily="34" charset="0"/>
            </a:endParaRP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38200" imgH="647700" progId="Paint.Picture">
                  <p:embed/>
                </p:oleObj>
              </mc:Choice>
              <mc:Fallback>
                <p:oleObj name="" r:id="rId1" imgW="838200" imgH="6477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6"/>
          <p:cNvSpPr/>
          <p:nvPr/>
        </p:nvSpPr>
        <p:spPr>
          <a:xfrm>
            <a:off x="381000" y="42863"/>
            <a:ext cx="8393113" cy="420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algn="r">
              <a:lnSpc>
                <a:spcPct val="90000"/>
              </a:lnSpc>
            </a:pPr>
            <a:r>
              <a:rPr lang="zh-CN" altLang="en-US" sz="2400">
                <a:solidFill>
                  <a:srgbClr val="CC0000"/>
                </a:solidFill>
                <a:latin typeface="DejaVu Sans" panose="020B0603030804020204" charset="0"/>
                <a:ea typeface="方正书宋_GBK" panose="02000000000000000000" charset="-122"/>
              </a:rPr>
              <a:t>前言</a:t>
            </a:r>
            <a:endParaRPr lang="zh-CN" altLang="en-US" sz="2400">
              <a:solidFill>
                <a:srgbClr val="CC0000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内容占位符 23554"/>
          <p:cNvPicPr>
            <a:picLocks noGrp="1" noChangeAspect="1"/>
          </p:cNvPicPr>
          <p:nvPr>
            <p:ph idx="2147483647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517525"/>
          </a:xfrm>
        </p:spPr>
      </p:pic>
      <p:sp>
        <p:nvSpPr>
          <p:cNvPr id="22531" name="矩形 23555"/>
          <p:cNvSpPr/>
          <p:nvPr/>
        </p:nvSpPr>
        <p:spPr>
          <a:xfrm>
            <a:off x="1414463" y="42863"/>
            <a:ext cx="7359650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r" fontAlgn="base">
              <a:lnSpc>
                <a:spcPct val="90000"/>
              </a:lnSpc>
            </a:pPr>
            <a:r>
              <a:rPr lang="zh-CN" altLang="en-US" sz="2400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课程安排</a:t>
            </a:r>
            <a:endParaRPr lang="zh-CN" altLang="en-US" sz="2400" strike="noStrike" noProof="1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graphicFrame>
        <p:nvGraphicFramePr>
          <p:cNvPr id="22532" name="表格 22531"/>
          <p:cNvGraphicFramePr/>
          <p:nvPr/>
        </p:nvGraphicFramePr>
        <p:xfrm>
          <a:off x="806450" y="1087438"/>
          <a:ext cx="7704138" cy="5140325"/>
        </p:xfrm>
        <a:graphic>
          <a:graphicData uri="http://schemas.openxmlformats.org/drawingml/2006/table">
            <a:tbl>
              <a:tblPr/>
              <a:tblGrid>
                <a:gridCol w="4989513"/>
                <a:gridCol w="2714625"/>
              </a:tblGrid>
              <a:tr h="598488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</a:rPr>
                        <a:t>第1章：绪论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课时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  <a:sym typeface="Arial" panose="0208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04812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</a:rPr>
                        <a:t>第2章：结构和硬件支持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80604020202020204" pitchFamily="34" charset="0"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课时</a:t>
                      </a:r>
                      <a:endParaRPr lang="x-none" altLang="en-US" sz="1800" b="1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0322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</a:rPr>
                        <a:t>第3章：用户接口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80604020202020204" pitchFamily="34" charset="0"/>
                        <a:buNone/>
                      </a:pPr>
                      <a:r>
                        <a:rPr lang="en-US" altLang="x-none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6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课时</a:t>
                      </a:r>
                      <a:endParaRPr lang="en-US" altLang="x-none" sz="1800" b="1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  <a:sym typeface="Arial" panose="0208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0481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</a:rPr>
                        <a:t>第4章：进程及进程管理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rowSpan="3"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8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课时</a:t>
                      </a:r>
                      <a:endParaRPr lang="en-US" altLang="x-none" sz="1800" b="1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  <a:sym typeface="Arial" panose="0208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04812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</a:rPr>
                        <a:t>               同步和互斥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406400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</a:rPr>
                        <a:t>               线程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4813">
                <a:tc rowSpan="2"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宋体" panose="02010600030101010101" pitchFamily="2" charset="-122"/>
                        </a:rPr>
                        <a:t>第5章：资源分配与调度（死锁问题）</a:t>
                      </a:r>
                      <a:endParaRPr lang="en-US" altLang="zh-CN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课时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80604020202020204" pitchFamily="34" charset="0"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2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课时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49212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+mn-ea"/>
                        </a:rPr>
                        <a:t>第6章：处理机调度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3225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+mn-ea"/>
                        </a:rPr>
                        <a:t>第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+mn-ea"/>
                        </a:rPr>
                        <a:t>7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+mn-ea"/>
                        </a:rPr>
                        <a:t>章：主存管理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Arial" panose="02080604020202020204" pitchFamily="34" charset="0"/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</a:rPr>
                        <a:t>8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课时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04813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+mn-ea"/>
                        </a:rPr>
                        <a:t>第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+mn-ea"/>
                        </a:rPr>
                        <a:t>8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+mn-ea"/>
                        </a:rPr>
                        <a:t>章：设备管理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课时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  <a:sym typeface="Arial" panose="0208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404812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宋体" panose="02010600030101010101" pitchFamily="2" charset="-122"/>
                        </a:rPr>
                        <a:t>第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宋体" panose="02010600030101010101" pitchFamily="2" charset="-122"/>
                        </a:rPr>
                        <a:t>9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宋体" panose="02010600030101010101" pitchFamily="2" charset="-122"/>
                        </a:rPr>
                        <a:t>章：文件系统</a:t>
                      </a:r>
                      <a:endParaRPr lang="x-none" altLang="en-US" sz="1800" b="1" dirty="0">
                        <a:solidFill>
                          <a:srgbClr val="000000"/>
                        </a:solidFill>
                        <a:latin typeface="+mn-ea"/>
                        <a:ea typeface="方正黑体_GBK" panose="02000000000000000000" charset="-122"/>
                        <a:cs typeface="DejaVu Sans" panose="020B0603030804020204" charset="0"/>
                        <a:sym typeface="+mn-ea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</a:rPr>
                        <a:t>8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DejaVu Sans" panose="020B0603030804020204" charset="0"/>
                          <a:ea typeface="方正书宋_GBK" panose="02000000000000000000" charset="-122"/>
                          <a:cs typeface="DejaVu Sans" panose="020B0603030804020204" charset="0"/>
                          <a:sym typeface="Arial" panose="02080604020202020204" pitchFamily="34" charset="0"/>
                        </a:rPr>
                        <a:t>课时</a:t>
                      </a:r>
                      <a:endParaRPr lang="en-US" sz="1800" b="1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406400"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571500" lvl="0" indent="-571500" algn="l" defTabSz="91440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bg2"/>
                          </a:solidFill>
                          <a:latin typeface="Arial" panose="02080604020202020204" pitchFamily="34" charset="0"/>
                          <a:ea typeface="宋体" panose="02010600030101010101" pitchFamily="2" charset="-122"/>
                        </a:defRPr>
                      </a:lvl1pPr>
                      <a:lvl2pPr marL="1028700" lvl="1" indent="-455295">
                        <a:buBlip>
                          <a:blip r:embed="rId2"/>
                        </a:buBlip>
                        <a:defRPr sz="2400" b="0" kern="1200"/>
                      </a:lvl2pPr>
                      <a:lvl3pPr marL="1428750" lvl="2" indent="-398145">
                        <a:buBlip>
                          <a:blip r:embed="rId2"/>
                        </a:buBlip>
                        <a:defRPr sz="2000" b="0" kern="1200"/>
                      </a:lvl3pPr>
                      <a:lvl4pPr marL="1752600" lvl="3" indent="-321945">
                        <a:buBlip>
                          <a:blip r:embed="rId2"/>
                        </a:buBlip>
                        <a:defRPr sz="1800" b="0" kern="1200"/>
                      </a:lvl4pPr>
                      <a:lvl5pPr marL="2092325" lvl="4" indent="-337820">
                        <a:buBlip>
                          <a:blip r:embed="rId2"/>
                        </a:buBlip>
                        <a:defRPr sz="1800" b="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1" dirty="0">
                        <a:solidFill>
                          <a:srgbClr val="000000"/>
                        </a:solidFill>
                        <a:latin typeface="DejaVu Sans" panose="020B0603030804020204" charset="0"/>
                        <a:ea typeface="方正书宋_GBK" panose="02000000000000000000" charset="-122"/>
                        <a:cs typeface="DejaVu Sans" panose="020B060303080402020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71475" y="553085"/>
            <a:ext cx="8336280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2800">
                <a:latin typeface="DejaVu Sans" panose="020B0603030804020204" charset="0"/>
                <a:ea typeface="方正书宋_GBK" panose="02000000000000000000" charset="-122"/>
              </a:rPr>
              <a:t>课件：</a:t>
            </a:r>
            <a:r>
              <a:rPr lang="zh-CN" altLang="en-US" sz="2800">
                <a:latin typeface="DejaVu Sans" panose="020B0603030804020204" charset="0"/>
                <a:ea typeface="方正书宋_GBK" panose="02000000000000000000" charset="-122"/>
              </a:rPr>
              <a:t>https://pan.baidu.com/s/1i5QTZu9</a:t>
            </a:r>
            <a:endParaRPr lang="zh-CN" altLang="en-US" sz="2800"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内容占位符 22530"/>
          <p:cNvPicPr>
            <a:picLocks noGrp="1" noChangeAspect="1"/>
          </p:cNvPicPr>
          <p:nvPr>
            <p:ph idx="2147483647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517525"/>
          </a:xfrm>
        </p:spPr>
      </p:pic>
      <p:pic>
        <p:nvPicPr>
          <p:cNvPr id="3" name="图片 2" descr="8675940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" y="1207135"/>
            <a:ext cx="8900795" cy="427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33245" y="2416810"/>
            <a:ext cx="65849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第</a:t>
            </a:r>
            <a:r>
              <a:rPr lang="en-US" altLang="zh-CN" sz="120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3</a:t>
            </a:r>
            <a:r>
              <a:rPr lang="zh-CN" altLang="en-US" sz="120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版</a:t>
            </a:r>
            <a:endParaRPr lang="zh-CN" altLang="en-US" sz="120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822325" y="1910080"/>
            <a:ext cx="7498715" cy="1309370"/>
          </a:xfrm>
        </p:spPr>
        <p:txBody>
          <a:bodyPr wrap="square"/>
          <a:p>
            <a:r>
              <a:rPr lang="zh-CN" altLang="en-US" sz="4400">
                <a:solidFill>
                  <a:schemeClr val="tx1"/>
                </a:solidFill>
              </a:rPr>
              <a:t>使用微信加入微助教课堂，</a:t>
            </a:r>
            <a:br>
              <a:rPr lang="zh-CN" altLang="en-US" sz="4400">
                <a:solidFill>
                  <a:schemeClr val="tx1"/>
                </a:solidFill>
              </a:rPr>
            </a:br>
            <a:r>
              <a:rPr lang="zh-CN" altLang="en-US" sz="4400">
                <a:solidFill>
                  <a:schemeClr val="tx1"/>
                </a:solidFill>
              </a:rPr>
              <a:t>并签到。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25" y="602615"/>
            <a:ext cx="1036955" cy="1036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5905" y="1484630"/>
            <a:ext cx="8521700" cy="3648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2800" dirty="0">
                <a:solidFill>
                  <a:schemeClr val="tx1"/>
                </a:solidFill>
                <a:effectLst/>
                <a:latin typeface="宋体" panose="02010600030101010101" pitchFamily="2" charset="-122"/>
                <a:sym typeface="+mn-ea"/>
              </a:rPr>
              <a:t>riscv-pke(Proxy Kernel for Education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宋体" panose="02010600030101010101" pitchFamily="2" charset="-122"/>
                <a:sym typeface="+mn-ea"/>
              </a:rPr>
              <a:t>)</a:t>
            </a:r>
            <a:endParaRPr lang="en-US" altLang="zh-CN" sz="2800" dirty="0">
              <a:solidFill>
                <a:schemeClr val="tx1"/>
              </a:solidFill>
              <a:effectLst/>
              <a:latin typeface="宋体" panose="02010600030101010101" pitchFamily="2" charset="-122"/>
              <a:sym typeface="+mn-ea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采用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RISC-V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代理内核的操作系统和系统能力培养实验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》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lab1~4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（操作系统部分）</a:t>
            </a:r>
            <a:endParaRPr lang="zh-CN" altLang="en-US" sz="2800" dirty="0" smtClean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ct val="110000"/>
              </a:lnSpc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实验指导：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https://gitee.com/hustos/pke-doc</a:t>
            </a:r>
            <a:endParaRPr lang="zh-CN" altLang="en-US" sz="2400" b="0" i="0" u="none" strike="noStrik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ea"/>
                <a:sym typeface="+mn-ea"/>
              </a:rPr>
              <a:t>实验代码：</a:t>
            </a:r>
            <a:r>
              <a:rPr lang="zh-CN" altLang="en-US" sz="2400" i="0" u="none" strike="noStrike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ea typeface="宋体" panose="02010600030101010101" pitchFamily="2" charset="-122"/>
                <a:cs typeface="+mn-ea"/>
              </a:rPr>
              <a:t>http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cs typeface="+mn-ea"/>
                <a:sym typeface="+mn-ea"/>
              </a:rPr>
              <a:t>s://gitee.com/hustos/riscv-pke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  <a:cs typeface="+mn-ea"/>
              <a:sym typeface="+mn-ea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实验提交（头歌平台）：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cs typeface="+mn-ea"/>
                <a:sym typeface="+mn-ea"/>
              </a:rPr>
              <a:t>https://www.educoder.net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  <a:cs typeface="+mn-ea"/>
              <a:sym typeface="+mn-ea"/>
              <a:hlinkClick r:id="rId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/>
        </p:nvSpPr>
        <p:spPr>
          <a:xfrm>
            <a:off x="440055" y="104155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300" dirty="0">
                <a:solidFill>
                  <a:schemeClr val="tx1"/>
                </a:solidFill>
                <a:effectLst/>
                <a:latin typeface="Times New Roman" panose="02020603050405020304" charset="0"/>
              </a:rPr>
              <a:t>RISC-V</a:t>
            </a:r>
            <a:endParaRPr lang="en-US" altLang="zh-CN" sz="3300" dirty="0"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1802130"/>
            <a:ext cx="7886700" cy="3771265"/>
          </a:xfrm>
        </p:spPr>
        <p:txBody>
          <a:bodyPr>
            <a:noAutofit/>
          </a:bodyPr>
          <a:lstStyle/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b="0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RISC-V是一种典型的精简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指令集</a:t>
            </a:r>
            <a:r>
              <a:rPr lang="zh-CN" altLang="en-US" sz="2400" b="0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（Reduced Instruction Set Computer，简写为RISC）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，</a:t>
            </a:r>
            <a:r>
              <a:rPr lang="zh-CN" altLang="en-US" sz="2400" b="0" i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开放的指令集。</a:t>
            </a:r>
            <a:endParaRPr lang="zh-CN" altLang="en-US" sz="2400" b="0" i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该项目2010年始于加州大学伯克利分校，但许多贡献者是该大学以外的志愿者和行业工作者。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1470" y="963930"/>
            <a:ext cx="5453063" cy="641033"/>
          </a:xfrm>
        </p:spPr>
        <p:txBody>
          <a:bodyPr>
            <a:noAutofit/>
          </a:bodyPr>
          <a:p>
            <a:r>
              <a:rPr lang="en-US" altLang="zh-CN" i="0" dirty="0">
                <a:effectLst/>
                <a:latin typeface="Times New Roman" panose="02020603050405020304" charset="0"/>
              </a:rPr>
              <a:t>代理内核</a:t>
            </a:r>
            <a:endParaRPr lang="zh-CN" altLang="en-US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9079" y="1604963"/>
            <a:ext cx="5795963" cy="29997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indent="-228600"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</a:pPr>
            <a:r>
              <a:rPr lang="en-US" altLang="zh-CN" sz="1800" b="0">
                <a:solidFill>
                  <a:schemeClr val="tx1"/>
                </a:solidFill>
                <a:effectLst/>
                <a:sym typeface="+mn-ea"/>
              </a:rPr>
              <a:t>     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-apple-system"/>
                <a:sym typeface="+mn-ea"/>
              </a:rPr>
              <a:t>不同于传统的需要考虑大量与实际硬件相关问题的操作系统内核。代理内核不是一个完整的操作系统内核，不具有独自的I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-apple-system"/>
                <a:sym typeface="+mn-ea"/>
              </a:rPr>
              <a:t>/O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-apple-system"/>
                <a:sym typeface="+mn-ea"/>
              </a:rPr>
              <a:t>实现，它运行在一个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-apple-system"/>
                <a:sym typeface="+mn-ea"/>
              </a:rPr>
              <a:t>Host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-apple-system"/>
                <a:ea typeface="宋体" panose="02010600030101010101" pitchFamily="2" charset="-122"/>
                <a:sym typeface="+mn-ea"/>
              </a:rPr>
              <a:t>主机的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-apple-system"/>
                <a:sym typeface="+mn-ea"/>
              </a:rPr>
              <a:t>虚拟环境中，并将它的I</a:t>
            </a:r>
            <a:r>
              <a:rPr lang="en-US" altLang="zh-CN" sz="1800" b="0" dirty="0">
                <a:solidFill>
                  <a:schemeClr val="tx1"/>
                </a:solidFill>
                <a:effectLst/>
                <a:latin typeface="-apple-system"/>
                <a:sym typeface="+mn-ea"/>
              </a:rPr>
              <a:t>/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-apple-system"/>
                <a:sym typeface="+mn-ea"/>
              </a:rPr>
              <a:t>O功能代理到Host主机上实现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-apple-system"/>
              </a:rPr>
              <a:t>。</a:t>
            </a:r>
            <a:r>
              <a:rPr lang="zh-CN" altLang="en-US" sz="1800" b="0" dirty="0">
                <a:solidFill>
                  <a:schemeClr val="tx1"/>
                </a:solidFill>
                <a:effectLst/>
                <a:latin typeface="-apple-system"/>
                <a:sym typeface="+mn-ea"/>
              </a:rPr>
              <a:t>代理内核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-apple-system"/>
              </a:rPr>
              <a:t>可以被看成是操作系统的一个极小集，为应用提供最基本的操作系统支撑，使得应用可以在只具备核心资源（包括处理器、内存）的机器上运行。</a:t>
            </a:r>
            <a:endParaRPr lang="zh-CN" altLang="en-US" sz="18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45041" y="1737360"/>
            <a:ext cx="3032760" cy="31418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65810" y="5076984"/>
            <a:ext cx="320865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-228600" algn="l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80604020202020204" pitchFamily="34" charset="0"/>
            </a:pPr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spike</a:t>
            </a:r>
            <a:r>
              <a:rPr lang="en-US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:</a:t>
            </a:r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 一个</a:t>
            </a:r>
            <a:r>
              <a:rPr lang="en-US" altLang="zh-CN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 RISC-V </a:t>
            </a:r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虚拟机</a:t>
            </a:r>
            <a:endParaRPr lang="zh-CN" altLang="en-US" sz="1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68814"/>
            <a:ext cx="7886700" cy="506730"/>
          </a:xfrm>
        </p:spPr>
        <p:txBody>
          <a:bodyPr/>
          <a:lstStyle/>
          <a:p>
            <a:r>
              <a:rPr lang="zh-CN" altLang="en-US" sz="3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实验</a:t>
            </a:r>
            <a:r>
              <a:rPr lang="zh-CN" altLang="en-US" sz="3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  <a:sym typeface="+mn-ea"/>
              </a:rPr>
              <a:t>环境</a:t>
            </a:r>
            <a:endParaRPr lang="zh-CN" altLang="en-US" sz="3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-apple-system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5" y="1210945"/>
            <a:ext cx="8678545" cy="5213985"/>
          </a:xfrm>
        </p:spPr>
        <p:txBody>
          <a:bodyPr wrap="square"/>
          <a:lstStyle/>
          <a:p>
            <a:pPr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b="1" i="0" u="none" strike="noStrike" dirty="0" smtClean="0">
                <a:solidFill>
                  <a:schemeClr val="tx1"/>
                </a:solidFill>
                <a:effectLst/>
                <a:latin typeface="-apple-system"/>
              </a:rPr>
              <a:t>本地实验</a:t>
            </a:r>
            <a:r>
              <a:rPr lang="zh-CN" altLang="en-US" sz="2000" b="1" i="0" u="none" strike="noStrike" dirty="0">
                <a:solidFill>
                  <a:schemeClr val="tx1"/>
                </a:solidFill>
                <a:effectLst/>
                <a:latin typeface="-apple-system"/>
              </a:rPr>
              <a:t>环境安装</a:t>
            </a:r>
            <a:endParaRPr lang="zh-CN" altLang="en-US" sz="20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800" b="0" i="0" u="none" strike="noStrike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操作系统环境：</a:t>
            </a:r>
            <a:r>
              <a:rPr lang="en-US" altLang="zh-CN" sz="1800" b="0" i="0" u="none" strike="noStrike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u</a:t>
            </a:r>
            <a:r>
              <a:rPr lang="en-US" altLang="zh-CN" sz="1800" dirty="0">
                <a:solidFill>
                  <a:schemeClr val="tx1"/>
                </a:solidFill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buntu 16.04+  </a:t>
            </a:r>
            <a:r>
              <a:rPr lang="zh-CN" altLang="en-US" sz="1800" dirty="0">
                <a:solidFill>
                  <a:schemeClr val="tx1"/>
                </a:solidFill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或</a:t>
            </a:r>
            <a:r>
              <a:rPr lang="en-US" altLang="zh-CN" sz="1800" dirty="0">
                <a:solidFill>
                  <a:schemeClr val="tx1"/>
                </a:solidFill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  Windows Subsystem for Linux(WSL)</a:t>
            </a:r>
            <a:endParaRPr lang="zh-CN" altLang="en-US" sz="1800" b="0" i="0" dirty="0">
              <a:solidFill>
                <a:schemeClr val="tx1"/>
              </a:solidFill>
              <a:effectLst/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800" b="0" i="0" u="none" strike="noStrike" dirty="0" smtClean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安装系统工具</a:t>
            </a:r>
            <a:r>
              <a:rPr lang="zh-CN" altLang="en-US" sz="1800" b="0" i="0" u="none" strike="noStrike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软件：sudo apt-get install autoconf automake autotools-dev curl libmpc-dev libmpfr-dev libgmp-dev gawk build-essential bison flex texinfo gperf libtool patchutils bc zlib1g-dev libexpat-dev device-tree-compiler</a:t>
            </a:r>
            <a:endParaRPr lang="zh-CN" altLang="en-US" sz="1800" b="0" i="0" u="none" strike="noStrike" dirty="0">
              <a:solidFill>
                <a:schemeClr val="tx1"/>
              </a:solidFill>
              <a:effectLst/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获取</a:t>
            </a:r>
            <a:r>
              <a:rPr lang="zh-CN" altLang="en-US" sz="1800" b="0" i="0" u="none" strike="noStrike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交叉编译器</a:t>
            </a:r>
            <a:r>
              <a:rPr lang="en-US" altLang="zh-CN" sz="1800" b="0" i="0" u="none" strike="noStrike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gcc</a:t>
            </a:r>
            <a:r>
              <a:rPr lang="zh-CN" altLang="en-US" sz="1800" b="0" i="0" u="none" strike="noStrike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+和虚拟执行环境</a:t>
            </a:r>
            <a:r>
              <a:rPr lang="en-US" altLang="zh-CN" sz="1800" b="0" i="0" u="none" strike="noStrike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spike</a:t>
            </a:r>
            <a:r>
              <a:rPr lang="zh-CN" altLang="en-US" sz="1800" b="0" i="0" u="none" strike="noStrike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：riscv64-elf-gcc-20210923.tgz</a:t>
            </a:r>
            <a:r>
              <a:rPr lang="en-US" altLang="zh-CN" sz="1800" b="0" i="0" u="none" strike="noStrike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</a:rPr>
              <a:t> </a:t>
            </a:r>
            <a:endParaRPr lang="en-US" altLang="zh-CN" sz="1800" b="0" i="0" u="none" strike="noStrike" dirty="0">
              <a:solidFill>
                <a:schemeClr val="tx1"/>
              </a:solidFill>
              <a:effectLst/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设置环境变量：export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PATH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=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you_path/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riscv64-elf-gcc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/bin:$PATH</a:t>
            </a:r>
            <a:endParaRPr lang="zh-CN" altLang="en-US" sz="1800" b="0" i="0" u="none" strike="noStrike" dirty="0">
              <a:solidFill>
                <a:schemeClr val="tx1"/>
              </a:solidFill>
              <a:effectLst/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获取实验代码：git clone https://gitee.com/hustos/riscv-pke.git</a:t>
            </a:r>
            <a:endParaRPr lang="zh-CN" altLang="en-US" sz="1800" dirty="0">
              <a:solidFill>
                <a:schemeClr val="tx1"/>
              </a:solidFill>
              <a:effectLst/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  <a:sym typeface="+mn-ea"/>
            </a:endParaRPr>
          </a:p>
          <a:p>
            <a:pPr algn="l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2000" b="1" i="0" u="none" strike="noStrike" dirty="0">
                <a:solidFill>
                  <a:schemeClr val="tx1"/>
                </a:solidFill>
                <a:effectLst/>
                <a:latin typeface="-apple-system"/>
              </a:rPr>
              <a:t>在线实验</a:t>
            </a:r>
            <a:r>
              <a:rPr lang="zh-CN" altLang="en-US" sz="2000" b="1" dirty="0">
                <a:solidFill>
                  <a:schemeClr val="tx1"/>
                </a:solidFill>
                <a:effectLst/>
                <a:latin typeface="-apple-system"/>
                <a:sym typeface="+mn-ea"/>
              </a:rPr>
              <a:t>环境</a:t>
            </a:r>
            <a:r>
              <a:rPr lang="zh-CN" altLang="en-US" sz="2000" b="0" i="0" u="none" strike="noStrike" dirty="0" smtClean="0">
                <a:solidFill>
                  <a:schemeClr val="tx1"/>
                </a:solidFill>
                <a:effectLst/>
                <a:latin typeface="-apple-system"/>
                <a:ea typeface="宋体" panose="02010600030101010101" pitchFamily="2" charset="-122"/>
              </a:rPr>
              <a:t>：</a:t>
            </a:r>
            <a:r>
              <a:rPr lang="zh-CN" altLang="en-US" sz="2000" b="1" i="0" u="none" strike="noStrike" dirty="0" smtClean="0">
                <a:solidFill>
                  <a:schemeClr val="tx1"/>
                </a:solidFill>
                <a:effectLst/>
                <a:latin typeface="-apple-system"/>
                <a:ea typeface="宋体" panose="02010600030101010101" pitchFamily="2" charset="-122"/>
              </a:rPr>
              <a:t>头歌平台</a:t>
            </a:r>
            <a:r>
              <a:rPr lang="en-US" altLang="zh-CN" sz="2000" b="1" i="0" u="none" strike="noStrike" dirty="0" smtClean="0">
                <a:solidFill>
                  <a:schemeClr val="tx1"/>
                </a:solidFill>
                <a:effectLst/>
                <a:latin typeface="-apple-system"/>
                <a:ea typeface="宋体" panose="02010600030101010101" pitchFamily="2" charset="-122"/>
              </a:rPr>
              <a:t> https://www.educoder.net</a:t>
            </a:r>
            <a:endParaRPr lang="zh-CN" altLang="en-US" sz="2000" b="1" i="0" dirty="0">
              <a:effectLst/>
              <a:latin typeface="-apple-system"/>
            </a:endParaRPr>
          </a:p>
          <a:p>
            <a:endParaRPr lang="zh-CN" altLang="en-US" sz="2000" b="1" i="0" dirty="0">
              <a:effectLst/>
              <a:latin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865" y="553244"/>
            <a:ext cx="7886700" cy="627221"/>
          </a:xfrm>
        </p:spPr>
        <p:txBody>
          <a:bodyPr>
            <a:normAutofit fontScale="90000"/>
          </a:bodyPr>
          <a:lstStyle/>
          <a:p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riscv-pke</a:t>
            </a:r>
            <a:r>
              <a:rPr lang="zh-CN" altLang="en-US" sz="3675" b="1" i="0" dirty="0">
                <a:solidFill>
                  <a:srgbClr val="40485B"/>
                </a:solidFill>
                <a:effectLst/>
                <a:latin typeface="-apple-system"/>
              </a:rPr>
              <a:t>实验的组成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840" y="1398905"/>
            <a:ext cx="8188325" cy="4953635"/>
          </a:xfrm>
        </p:spPr>
        <p:txBody>
          <a:bodyPr>
            <a:normAutofit fontScale="7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PKE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实验由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个基础实验以及基础试验后的挑战实验组成：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基础实验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: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0" indent="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第一个基础实验涉及系统调用、异常和外部中断的知识；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0" indent="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第二</a:t>
            </a:r>
            <a:r>
              <a:rPr lang="zh-CN" altLang="en-US" dirty="0">
                <a:solidFill>
                  <a:srgbClr val="40485B"/>
                </a:solidFill>
                <a:effectLst/>
                <a:latin typeface="-apple-system"/>
                <a:sym typeface="+mn-ea"/>
              </a:rPr>
              <a:t>个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基础实验涉及主存管理方面的知识；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0" indent="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第三</a:t>
            </a:r>
            <a:r>
              <a:rPr lang="zh-CN" altLang="en-US" dirty="0">
                <a:solidFill>
                  <a:srgbClr val="40485B"/>
                </a:solidFill>
                <a:effectLst/>
                <a:latin typeface="-apple-system"/>
                <a:sym typeface="+mn-ea"/>
              </a:rPr>
              <a:t>个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基础实验涉及进程管理方面的知识；</a:t>
            </a:r>
            <a:endParaRPr lang="zh-CN" altLang="en-US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0" indent="0" algn="l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40485B"/>
                </a:solidFill>
                <a:effectLst/>
                <a:latin typeface="-apple-system"/>
                <a:sym typeface="+mn-ea"/>
              </a:rPr>
              <a:t>	</a:t>
            </a:r>
            <a:r>
              <a:rPr lang="zh-CN" altLang="en-US" dirty="0">
                <a:solidFill>
                  <a:srgbClr val="40485B"/>
                </a:solidFill>
                <a:effectLst/>
                <a:latin typeface="-apple-system"/>
                <a:sym typeface="+mn-ea"/>
              </a:rPr>
              <a:t>第四个基础实验涉及文件系统方面的知识；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  <a:t>挑战实验</a:t>
            </a:r>
            <a:r>
              <a:rPr lang="en-US" altLang="zh-CN" b="1" i="0" dirty="0">
                <a:solidFill>
                  <a:srgbClr val="40485B"/>
                </a:solidFill>
                <a:effectLst/>
                <a:latin typeface="-apple-system"/>
              </a:rPr>
              <a:t>:</a:t>
            </a:r>
            <a:endParaRPr lang="en-US" altLang="zh-CN" b="1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0" indent="0" algn="l">
              <a:lnSpc>
                <a:spcPct val="100000"/>
              </a:lnSpc>
              <a:buFont typeface="Arial" panose="02080604020202020204" pitchFamily="34" charset="0"/>
              <a:buNone/>
            </a:pP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每一组实验的挑战实验都有两个挑战实验内容。</a:t>
            </a:r>
            <a:endParaRPr lang="zh-CN" altLang="en-US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0" indent="0" algn="ctr">
              <a:lnSpc>
                <a:spcPct val="100000"/>
              </a:lnSpc>
              <a:buFont typeface="Arial" panose="02080604020202020204" pitchFamily="34" charset="0"/>
              <a:buNone/>
            </a:pPr>
            <a:endParaRPr lang="zh-CN" altLang="en-US" b="1" dirty="0">
              <a:solidFill>
                <a:srgbClr val="4138FA"/>
              </a:solidFill>
            </a:endParaRPr>
          </a:p>
          <a:p>
            <a:pPr marL="0" indent="0" algn="ctr">
              <a:lnSpc>
                <a:spcPct val="100000"/>
              </a:lnSpc>
              <a:buFont typeface="Arial" panose="02080604020202020204" pitchFamily="34" charset="0"/>
              <a:buNone/>
            </a:pPr>
            <a:r>
              <a:rPr lang="zh-CN" altLang="en-US" b="1" dirty="0">
                <a:solidFill>
                  <a:srgbClr val="4138FA"/>
                </a:solidFill>
              </a:rPr>
              <a:t>基础实验有继承关系，必须完成前面的才能做后面的，</a:t>
            </a:r>
            <a:endParaRPr lang="zh-CN" altLang="en-US" b="1" dirty="0">
              <a:solidFill>
                <a:srgbClr val="4138FA"/>
              </a:solidFill>
            </a:endParaRPr>
          </a:p>
          <a:p>
            <a:pPr marL="0" indent="0" algn="ctr">
              <a:lnSpc>
                <a:spcPct val="100000"/>
              </a:lnSpc>
              <a:buFont typeface="Arial" panose="02080604020202020204" pitchFamily="34" charset="0"/>
              <a:buNone/>
            </a:pPr>
            <a:r>
              <a:rPr lang="zh-CN" altLang="en-US" b="1" dirty="0">
                <a:solidFill>
                  <a:srgbClr val="4138FA"/>
                </a:solidFill>
              </a:rPr>
              <a:t>挑战实验不用。</a:t>
            </a:r>
            <a:endParaRPr lang="zh-CN" altLang="en-US" b="1" dirty="0">
              <a:solidFill>
                <a:srgbClr val="4138F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rgbClr val="40485B"/>
                </a:solidFill>
                <a:latin typeface="-apple-system"/>
              </a:rPr>
              <a:t>《</a:t>
            </a:r>
            <a:r>
              <a:rPr lang="zh-CN" altLang="en-US" sz="3000" b="1" dirty="0">
                <a:solidFill>
                  <a:srgbClr val="40485B"/>
                </a:solidFill>
                <a:latin typeface="-apple-system"/>
              </a:rPr>
              <a:t>操作系统</a:t>
            </a:r>
            <a:r>
              <a:rPr lang="en-US" altLang="zh-CN" sz="3000" b="1" dirty="0">
                <a:solidFill>
                  <a:srgbClr val="40485B"/>
                </a:solidFill>
                <a:latin typeface="-apple-system"/>
              </a:rPr>
              <a:t>》</a:t>
            </a:r>
            <a:r>
              <a:rPr lang="zh-CN" altLang="en-US" sz="3000" b="1" dirty="0">
                <a:solidFill>
                  <a:srgbClr val="40485B"/>
                </a:solidFill>
                <a:latin typeface="-apple-system"/>
              </a:rPr>
              <a:t>实验安排</a:t>
            </a:r>
            <a:r>
              <a:rPr lang="en-US" altLang="zh-CN" sz="3000" b="1" dirty="0">
                <a:solidFill>
                  <a:srgbClr val="40485B"/>
                </a:solidFill>
                <a:latin typeface="-apple-system"/>
              </a:rPr>
              <a:t>2023</a:t>
            </a:r>
            <a:r>
              <a:rPr lang="zh-CN" altLang="en-US" sz="3000" dirty="0">
                <a:solidFill>
                  <a:srgbClr val="40485B"/>
                </a:solidFill>
                <a:latin typeface="-apple-system"/>
                <a:sym typeface="+mn-ea"/>
              </a:rPr>
              <a:t>（16学时）</a:t>
            </a:r>
            <a:endParaRPr lang="en-US" altLang="zh-CN" sz="3000" b="1" dirty="0">
              <a:solidFill>
                <a:srgbClr val="40485B"/>
              </a:solidFill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115" y="1177925"/>
            <a:ext cx="6911340" cy="2343150"/>
          </a:xfrm>
        </p:spPr>
        <p:txBody>
          <a:bodyPr wrap="square"/>
          <a:lstStyle/>
          <a:p>
            <a:pPr lvl="0">
              <a:lnSpc>
                <a:spcPct val="110000"/>
              </a:lnSpc>
            </a:pP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完成</a:t>
            </a:r>
            <a:r>
              <a:rPr lang="en-US" altLang="zh-CN" sz="2285" dirty="0" smtClean="0">
                <a:solidFill>
                  <a:schemeClr val="tx1"/>
                </a:solidFill>
                <a:sym typeface="+mn-ea"/>
              </a:rPr>
              <a:t>lab1~4</a:t>
            </a: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的基础实验</a:t>
            </a:r>
            <a:r>
              <a:rPr lang="en-US" altLang="zh-CN" sz="2285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2285" dirty="0" smtClean="0">
                <a:solidFill>
                  <a:schemeClr val="tx1"/>
                </a:solidFill>
                <a:sym typeface="+mn-ea"/>
              </a:rPr>
              <a:t>12</a:t>
            </a: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个</a:t>
            </a:r>
            <a:r>
              <a:rPr lang="en-US" altLang="zh-CN" sz="2285" dirty="0" smtClean="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285" dirty="0" smtClean="0">
                <a:solidFill>
                  <a:schemeClr val="tx1"/>
                </a:solidFill>
                <a:sym typeface="+mn-ea"/>
              </a:rPr>
              <a:t>60</a:t>
            </a: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分</a:t>
            </a:r>
            <a:endParaRPr lang="en-US" altLang="zh-CN" sz="2285" b="0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完成</a:t>
            </a:r>
            <a:r>
              <a:rPr lang="en-US" altLang="zh-CN" sz="2285" dirty="0" smtClean="0">
                <a:solidFill>
                  <a:schemeClr val="tx1"/>
                </a:solidFill>
                <a:sym typeface="+mn-ea"/>
              </a:rPr>
              <a:t>lab1~4</a:t>
            </a: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的挑战实验</a:t>
            </a:r>
            <a:r>
              <a:rPr lang="en-US" altLang="zh-CN" sz="2285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85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285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285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每个</a:t>
            </a:r>
            <a:r>
              <a:rPr lang="en-US" altLang="zh-CN" sz="2285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分</a:t>
            </a:r>
            <a:endParaRPr lang="en-US" altLang="zh-CN" sz="2285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修正现有实验</a:t>
            </a:r>
            <a:r>
              <a:rPr lang="en-US" altLang="zh-CN" sz="2285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提出新的挑战实验：</a:t>
            </a:r>
            <a:r>
              <a:rPr lang="en-US" altLang="zh-CN" sz="2285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加分</a:t>
            </a:r>
            <a:endParaRPr lang="en-US" altLang="zh-CN" sz="2285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</a:pPr>
            <a:r>
              <a:rPr lang="zh-CN" altLang="en-US" sz="2285" dirty="0" smtClean="0">
                <a:solidFill>
                  <a:schemeClr val="tx1"/>
                </a:solidFill>
                <a:sym typeface="+mn-ea"/>
              </a:rPr>
              <a:t>实验报告要求：讨论解题思路、总结调试经验、陈述心得体会。不认真减分</a:t>
            </a:r>
            <a:r>
              <a:rPr lang="zh-CN" altLang="en-US" sz="2285" dirty="0" smtClean="0">
                <a:solidFill>
                  <a:schemeClr val="tx1"/>
                </a:solidFill>
                <a:latin typeface="方正黑体_GBK" panose="02000000000000000000" charset="-122"/>
                <a:ea typeface="方正黑体_GBK" panose="02000000000000000000" charset="-122"/>
                <a:cs typeface="方正黑体_GBK" panose="02000000000000000000" charset="-122"/>
                <a:sym typeface="+mn-ea"/>
              </a:rPr>
              <a:t>。</a:t>
            </a:r>
            <a:endParaRPr lang="zh-CN" altLang="en-US" sz="2285" dirty="0" smtClean="0">
              <a:solidFill>
                <a:schemeClr val="tx1"/>
              </a:solidFill>
              <a:latin typeface="方正黑体_GBK" panose="02000000000000000000" charset="-122"/>
              <a:ea typeface="方正黑体_GBK" panose="02000000000000000000" charset="-122"/>
              <a:cs typeface="方正黑体_GBK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855" y="3891280"/>
            <a:ext cx="81629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dirty="0">
                <a:solidFill>
                  <a:srgbClr val="FF0000"/>
                </a:solidFill>
                <a:effectLst/>
                <a:latin typeface="-apple-system"/>
                <a:sym typeface="+mn-ea"/>
              </a:rPr>
              <a:t>注意：</a:t>
            </a:r>
            <a:endParaRPr lang="zh-CN" altLang="en-US" sz="1800" dirty="0">
              <a:solidFill>
                <a:srgbClr val="FF0000"/>
              </a:solidFill>
              <a:effectLst/>
              <a:latin typeface="-apple-system"/>
              <a:sym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effectLst/>
                <a:latin typeface="-apple-system"/>
                <a:sym typeface="+mn-ea"/>
              </a:rPr>
              <a:t>1 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-apple-system"/>
                <a:ea typeface="宋体" panose="02010600030101010101" pitchFamily="2" charset="-122"/>
                <a:sym typeface="+mn-ea"/>
              </a:rPr>
              <a:t>先在本地自己电脑上完成，再提交代码到头歌实验平台。</a:t>
            </a:r>
            <a:endParaRPr lang="zh-CN" altLang="en-US" sz="1800" dirty="0">
              <a:solidFill>
                <a:schemeClr val="tx1"/>
              </a:solidFill>
              <a:effectLst/>
              <a:latin typeface="-apple-system"/>
              <a:ea typeface="宋体" panose="02010600030101010101" pitchFamily="2" charset="-122"/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2  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头歌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实验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平台的各个实验代码是独立的。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3  </a:t>
            </a:r>
            <a:r>
              <a:rPr lang="zh-CN" altLang="en-US" sz="1800" dirty="0" smtClean="0">
                <a:sym typeface="+mn-ea"/>
              </a:rPr>
              <a:t>基础实验答案不查重，</a:t>
            </a:r>
            <a:r>
              <a:rPr lang="zh-CN" altLang="en-US" sz="1800" dirty="0" smtClean="0">
                <a:solidFill>
                  <a:srgbClr val="FF0000"/>
                </a:solidFill>
                <a:sym typeface="+mn-ea"/>
              </a:rPr>
              <a:t>挑战实验答案查重！</a:t>
            </a:r>
            <a:endParaRPr lang="zh-CN" altLang="en-US" sz="180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4  </a:t>
            </a:r>
            <a:r>
              <a:rPr lang="zh-CN" altLang="en-US" sz="1800" dirty="0" smtClean="0">
                <a:sym typeface="+mn-ea"/>
              </a:rPr>
              <a:t>查重范围：全年级，</a:t>
            </a:r>
            <a:r>
              <a:rPr lang="zh-CN" altLang="en-US" sz="1800" dirty="0" smtClean="0">
                <a:sym typeface="+mn-ea"/>
              </a:rPr>
              <a:t>提交他人之前提交过的代码（重复度超过</a:t>
            </a:r>
            <a:r>
              <a:rPr lang="en-US" altLang="zh-CN" sz="1800" dirty="0" smtClean="0">
                <a:sym typeface="+mn-ea"/>
              </a:rPr>
              <a:t>90%</a:t>
            </a:r>
            <a:r>
              <a:rPr lang="zh-CN" altLang="en-US" sz="1800" dirty="0" smtClean="0">
                <a:sym typeface="+mn-ea"/>
              </a:rPr>
              <a:t>）</a:t>
            </a:r>
            <a:endParaRPr lang="zh-CN" altLang="en-US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(</a:t>
            </a:r>
            <a:r>
              <a:rPr lang="zh-CN" altLang="en-US" sz="1800" dirty="0" smtClean="0">
                <a:sym typeface="+mn-ea"/>
              </a:rPr>
              <a:t>被认定抄袭的，挑战实验不算通过，不加分</a:t>
            </a:r>
            <a:r>
              <a:rPr lang="en-US" altLang="zh-CN" sz="1800" dirty="0" smtClean="0">
                <a:sym typeface="+mn-ea"/>
              </a:rPr>
              <a:t>)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sym typeface="+mn-ea"/>
              </a:rPr>
              <a:t>(</a:t>
            </a:r>
            <a:r>
              <a:rPr lang="zh-CN" altLang="en-US" sz="1800" dirty="0" smtClean="0">
                <a:sym typeface="+mn-ea"/>
              </a:rPr>
              <a:t>可以在网上查资料，但不要在网上找答案并无脑抄袭！</a:t>
            </a:r>
            <a:r>
              <a:rPr lang="en-US" altLang="zh-CN" sz="1800" dirty="0" smtClean="0">
                <a:sym typeface="+mn-ea"/>
              </a:rPr>
              <a:t>)</a:t>
            </a:r>
            <a:endParaRPr lang="en-US" altLang="zh-CN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(</a:t>
            </a:r>
            <a:r>
              <a:rPr lang="zh-CN" altLang="en-US" sz="1800" dirty="0" smtClean="0">
                <a:sym typeface="+mn-ea"/>
              </a:rPr>
              <a:t>请保存实验的本地提交、调试记录，作为独立完成的证明</a:t>
            </a:r>
            <a:r>
              <a:rPr lang="en-US" altLang="zh-CN" sz="1800" dirty="0" smtClean="0">
                <a:sym typeface="+mn-ea"/>
              </a:rPr>
              <a:t>)</a:t>
            </a:r>
            <a:endParaRPr lang="en-US" altLang="zh-CN" sz="1800" dirty="0" smtClean="0">
              <a:sym typeface="+mn-ea"/>
            </a:endParaRPr>
          </a:p>
          <a:p>
            <a:r>
              <a:rPr lang="en-US" altLang="zh-CN" sz="1800" dirty="0" smtClean="0">
                <a:sym typeface="+mn-ea"/>
              </a:rPr>
              <a:t>(</a:t>
            </a:r>
            <a:r>
              <a:rPr lang="zh-CN" altLang="en-US" sz="1800" dirty="0" smtClean="0">
                <a:sym typeface="+mn-ea"/>
              </a:rPr>
              <a:t>老师会在评判</a:t>
            </a:r>
            <a:r>
              <a:rPr lang="en-US" altLang="zh-CN" sz="1800" dirty="0" smtClean="0">
                <a:sym typeface="+mn-ea"/>
              </a:rPr>
              <a:t>/</a:t>
            </a:r>
            <a:r>
              <a:rPr lang="zh-CN" altLang="en-US" sz="1800" dirty="0" smtClean="0">
                <a:sym typeface="+mn-ea"/>
              </a:rPr>
              <a:t>打分时综合考虑查重情况，可能会询问</a:t>
            </a:r>
            <a:r>
              <a:rPr lang="en-US" altLang="zh-CN" sz="1800" dirty="0" smtClean="0">
                <a:sym typeface="+mn-ea"/>
              </a:rPr>
              <a:t>/</a:t>
            </a:r>
            <a:r>
              <a:rPr lang="zh-CN" altLang="en-US" sz="1800" dirty="0" smtClean="0">
                <a:sym typeface="+mn-ea"/>
              </a:rPr>
              <a:t>查看独立完成的证明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54320" y="3234690"/>
            <a:ext cx="35426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zh-CN" altLang="en-US" sz="2400" dirty="0" smtClean="0">
                <a:sym typeface="+mn-ea"/>
              </a:rPr>
              <a:t>头歌平台提交截止时间：</a:t>
            </a:r>
            <a:endParaRPr lang="zh-CN" altLang="en-US" sz="2400" dirty="0" smtClean="0">
              <a:sym typeface="+mn-ea"/>
            </a:endParaRPr>
          </a:p>
          <a:p>
            <a:pPr lvl="0" algn="l"/>
            <a:r>
              <a:rPr lang="en-US" altLang="zh-CN" sz="2400" dirty="0" smtClean="0">
                <a:sym typeface="+mn-ea"/>
              </a:rPr>
              <a:t>2023</a:t>
            </a:r>
            <a:r>
              <a:rPr lang="zh-CN" altLang="en-US" sz="2400" dirty="0" smtClean="0">
                <a:sym typeface="+mn-ea"/>
              </a:rPr>
              <a:t>年</a:t>
            </a:r>
            <a:r>
              <a:rPr lang="en-US" altLang="zh-CN" sz="2400" dirty="0" smtClean="0">
                <a:sym typeface="+mn-ea"/>
              </a:rPr>
              <a:t>12</a:t>
            </a:r>
            <a:r>
              <a:rPr lang="zh-CN" altLang="en-US" sz="2400" dirty="0" smtClean="0">
                <a:sym typeface="+mn-ea"/>
              </a:rPr>
              <a:t>月</a:t>
            </a:r>
            <a:r>
              <a:rPr lang="en-US" altLang="zh-CN" sz="2400" dirty="0" smtClean="0">
                <a:sym typeface="+mn-ea"/>
              </a:rPr>
              <a:t>31</a:t>
            </a:r>
            <a:r>
              <a:rPr lang="zh-CN" altLang="en-US" sz="2400" dirty="0" smtClean="0">
                <a:sym typeface="+mn-ea"/>
              </a:rPr>
              <a:t>日</a:t>
            </a:r>
            <a:endParaRPr lang="zh-CN" altLang="en-US" sz="2400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64516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tx1"/>
                </a:solidFill>
              </a:rPr>
              <a:t>实验答疑和交流</a:t>
            </a:r>
            <a:endParaRPr lang="zh-CN" altLang="en-US" sz="4000" b="0" dirty="0" smtClean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0" y="1480185"/>
            <a:ext cx="5373370" cy="3705225"/>
          </a:xfrm>
        </p:spPr>
        <p:txBody>
          <a:bodyPr wrap="square"/>
          <a:lstStyle/>
          <a:p>
            <a:r>
              <a:rPr lang="zh-CN" altLang="en-US" sz="2800" dirty="0" smtClean="0"/>
              <a:t>加入</a:t>
            </a:r>
            <a:r>
              <a:rPr lang="en-US" altLang="zh-CN" sz="2800" dirty="0" smtClean="0"/>
              <a:t>QQ</a:t>
            </a:r>
            <a:r>
              <a:rPr lang="zh-CN" altLang="en-US" sz="2800" dirty="0" smtClean="0"/>
              <a:t>答疑和交流群</a:t>
            </a:r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r>
              <a:rPr lang="zh-CN" altLang="en-US" sz="2800" dirty="0" smtClean="0"/>
              <a:t>加入头歌平台指定班级</a:t>
            </a:r>
            <a:endParaRPr lang="zh-CN" altLang="en-US" sz="2800" dirty="0" smtClean="0"/>
          </a:p>
          <a:p>
            <a:pPr marL="457200" lvl="1" indent="0">
              <a:buNone/>
            </a:pPr>
            <a:r>
              <a:rPr lang="en-US" altLang="zh-CN" sz="2100" dirty="0">
                <a:sym typeface="+mn-ea"/>
              </a:rPr>
              <a:t>CS2104</a:t>
            </a:r>
            <a:r>
              <a:rPr lang="zh-CN" altLang="en-US" sz="2100" dirty="0">
                <a:sym typeface="+mn-ea"/>
              </a:rPr>
              <a:t>班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dirty="0" smtClean="0">
                <a:sym typeface="+mn-ea"/>
              </a:rPr>
              <a:t>课程</a:t>
            </a:r>
            <a:r>
              <a:rPr lang="zh-CN" altLang="en-US" sz="2100" dirty="0">
                <a:sym typeface="+mn-ea"/>
              </a:rPr>
              <a:t>邀请码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dirty="0">
                <a:sym typeface="+mn-ea"/>
              </a:rPr>
              <a:t>W679ED</a:t>
            </a:r>
            <a:endParaRPr lang="zh-CN" altLang="en-US" sz="21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100" dirty="0">
                <a:sym typeface="+mn-ea"/>
              </a:rPr>
              <a:t>CS2105</a:t>
            </a:r>
            <a:r>
              <a:rPr lang="zh-CN" altLang="en-US" sz="2100" dirty="0">
                <a:sym typeface="+mn-ea"/>
              </a:rPr>
              <a:t>班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dirty="0" smtClean="0">
                <a:sym typeface="+mn-ea"/>
              </a:rPr>
              <a:t>课程</a:t>
            </a:r>
            <a:r>
              <a:rPr lang="zh-CN" altLang="en-US" sz="2100" dirty="0">
                <a:sym typeface="+mn-ea"/>
              </a:rPr>
              <a:t>邀请码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dirty="0">
                <a:sym typeface="+mn-ea"/>
              </a:rPr>
              <a:t>Q7XAE3</a:t>
            </a:r>
            <a:endParaRPr lang="zh-CN" altLang="en-US" sz="21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2100" dirty="0">
                <a:sym typeface="+mn-ea"/>
              </a:rPr>
              <a:t>CS2106</a:t>
            </a:r>
            <a:r>
              <a:rPr lang="zh-CN" altLang="en-US" sz="2100" dirty="0">
                <a:sym typeface="+mn-ea"/>
              </a:rPr>
              <a:t>班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dirty="0" smtClean="0">
                <a:sym typeface="+mn-ea"/>
              </a:rPr>
              <a:t>课程</a:t>
            </a:r>
            <a:r>
              <a:rPr lang="zh-CN" altLang="en-US" sz="2100" dirty="0">
                <a:sym typeface="+mn-ea"/>
              </a:rPr>
              <a:t>邀请码</a:t>
            </a:r>
            <a:r>
              <a:rPr lang="en-US" altLang="zh-CN" sz="2100" dirty="0">
                <a:sym typeface="+mn-ea"/>
              </a:rPr>
              <a:t> </a:t>
            </a:r>
            <a:r>
              <a:rPr lang="zh-CN" altLang="en-US" sz="2100" dirty="0">
                <a:sym typeface="+mn-ea"/>
              </a:rPr>
              <a:t>67DXJK</a:t>
            </a:r>
            <a:endParaRPr lang="zh-CN" altLang="en-US" sz="21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035" y="595630"/>
            <a:ext cx="3015615" cy="3870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矩形 11265"/>
          <p:cNvSpPr/>
          <p:nvPr/>
        </p:nvSpPr>
        <p:spPr>
          <a:xfrm>
            <a:off x="992188" y="1318260"/>
            <a:ext cx="7129463" cy="36347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533400" lvl="0" indent="-533400" algn="ctr" fontAlgn="base">
              <a:lnSpc>
                <a:spcPct val="120000"/>
              </a:lnSpc>
              <a:buClr>
                <a:schemeClr val="tx2"/>
              </a:buClr>
              <a:buSzPct val="95000"/>
            </a:pPr>
            <a:r>
              <a:rPr lang="zh-CN" altLang="en-US" sz="4800" strike="noStrike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前  言</a:t>
            </a:r>
            <a:endParaRPr lang="zh-CN" altLang="en-US" sz="4800" strike="noStrike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20000"/>
              </a:lnSpc>
              <a:buClr>
                <a:schemeClr val="tx2"/>
              </a:buClr>
              <a:buSzPct val="95000"/>
              <a:buChar char="Ø"/>
            </a:pPr>
            <a:r>
              <a:rPr lang="zh-CN" altLang="en-US" sz="3600" b="0" i="1" strike="noStrike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认识操作系统及其重要性</a:t>
            </a:r>
            <a:endParaRPr lang="zh-CN" altLang="en-US" sz="3600" b="0" i="1" strike="noStrike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20000"/>
              </a:lnSpc>
              <a:buClr>
                <a:schemeClr val="tx2"/>
              </a:buClr>
              <a:buSzPct val="95000"/>
              <a:buChar char="Ø"/>
            </a:pPr>
            <a:r>
              <a:rPr lang="zh-CN" altLang="en-US" sz="3600" b="0" i="1" strike="noStrike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如何学习操作系统</a:t>
            </a:r>
            <a:endParaRPr lang="zh-CN" altLang="en-US" sz="3600" b="0" i="1" strike="noStrike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  <a:p>
            <a:pPr marL="914400" lvl="1" indent="-457200" algn="l" fontAlgn="base">
              <a:lnSpc>
                <a:spcPct val="120000"/>
              </a:lnSpc>
              <a:buClr>
                <a:schemeClr val="tx2"/>
              </a:buClr>
              <a:buSzPct val="95000"/>
              <a:buChar char="Ø"/>
            </a:pPr>
            <a:r>
              <a:rPr lang="zh-CN" altLang="en-US" sz="3600" b="0" i="1" strike="noStrike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操作系统课程的内容结构</a:t>
            </a:r>
            <a:endParaRPr lang="zh-CN" altLang="en-US" sz="3600" b="0" i="1" strike="noStrike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  <a:cs typeface="+mn-ea"/>
            </a:endParaRPr>
          </a:p>
          <a:p>
            <a:pPr marL="914400" lvl="1" indent="-457200" algn="l" fontAlgn="base">
              <a:lnSpc>
                <a:spcPct val="120000"/>
              </a:lnSpc>
              <a:buClr>
                <a:schemeClr val="tx2"/>
              </a:buClr>
              <a:buSzPct val="95000"/>
              <a:buChar char="Ø"/>
            </a:pPr>
            <a:r>
              <a:rPr lang="zh-CN" altLang="en-US" sz="3600" b="0" i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  <a:sym typeface="+mn-ea"/>
              </a:rPr>
              <a:t>操作系统</a:t>
            </a:r>
            <a:r>
              <a:rPr lang="zh-CN" altLang="en-US" sz="3600" b="0" i="1" strike="noStrike" noProof="1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</a:rPr>
              <a:t>实验内容</a:t>
            </a:r>
            <a:endParaRPr lang="zh-CN" altLang="en-US" sz="3600" b="0" i="1" strike="noStrike" noProof="1" dirty="0">
              <a:solidFill>
                <a:srgbClr val="99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pic>
        <p:nvPicPr>
          <p:cNvPr id="2" name="内容占位符 11266"/>
          <p:cNvPicPr>
            <a:picLocks noGrp="1" noChangeAspect="1"/>
          </p:cNvPicPr>
          <p:nvPr>
            <p:ph idx="2147483647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517525"/>
          </a:xfrm>
        </p:spPr>
      </p:pic>
      <p:sp>
        <p:nvSpPr>
          <p:cNvPr id="9220" name="矩形 11267"/>
          <p:cNvSpPr/>
          <p:nvPr/>
        </p:nvSpPr>
        <p:spPr>
          <a:xfrm>
            <a:off x="381000" y="42863"/>
            <a:ext cx="8393113" cy="4206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r" fontAlgn="base">
              <a:lnSpc>
                <a:spcPct val="90000"/>
              </a:lnSpc>
            </a:pPr>
            <a:r>
              <a:rPr lang="zh-CN" altLang="en-US" sz="2400" strike="noStrike" noProof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前言</a:t>
            </a:r>
            <a:endParaRPr lang="zh-CN" altLang="en-US" sz="2400" strike="noStrike" noProof="1" dirty="0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92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矩形 23553"/>
          <p:cNvSpPr/>
          <p:nvPr/>
        </p:nvSpPr>
        <p:spPr>
          <a:xfrm>
            <a:off x="398463" y="901700"/>
            <a:ext cx="5265738" cy="6762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533400" lvl="0" indent="-533400" algn="l" fontAlgn="base">
              <a:lnSpc>
                <a:spcPct val="120000"/>
              </a:lnSpc>
              <a:buClr>
                <a:schemeClr val="tx2"/>
              </a:buClr>
              <a:buSzPct val="95000"/>
            </a:pPr>
            <a:r>
              <a:rPr lang="zh-CN" altLang="en-US" strike="noStrike" noProof="1" dirty="0">
                <a:solidFill>
                  <a:srgbClr val="0033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各种各样的操作系统</a:t>
            </a:r>
            <a:endParaRPr lang="zh-CN" altLang="en-US" strike="noStrike" noProof="1" dirty="0">
              <a:solidFill>
                <a:srgbClr val="003399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pic>
        <p:nvPicPr>
          <p:cNvPr id="2" name="内容占位符 23554"/>
          <p:cNvPicPr>
            <a:picLocks noGrp="1" noChangeAspect="1"/>
          </p:cNvPicPr>
          <p:nvPr>
            <p:ph idx="2147483647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517525"/>
          </a:xfrm>
        </p:spPr>
      </p:pic>
      <p:sp>
        <p:nvSpPr>
          <p:cNvPr id="10244" name="矩形 23555"/>
          <p:cNvSpPr/>
          <p:nvPr/>
        </p:nvSpPr>
        <p:spPr>
          <a:xfrm>
            <a:off x="381000" y="42863"/>
            <a:ext cx="8393113" cy="42354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r" fontAlgn="base">
              <a:lnSpc>
                <a:spcPct val="90000"/>
              </a:lnSpc>
            </a:pPr>
            <a:r>
              <a:rPr lang="zh-CN" altLang="en-US" sz="2400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操作系统在计算机系统中的地位</a:t>
            </a:r>
            <a:endParaRPr lang="zh-CN" altLang="en-US" sz="2400" strike="noStrike" noProof="1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10245" name="矩形 10244"/>
          <p:cNvSpPr/>
          <p:nvPr/>
        </p:nvSpPr>
        <p:spPr>
          <a:xfrm>
            <a:off x="398780" y="1844675"/>
            <a:ext cx="7720965" cy="43783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1028700" lvl="1" indent="-455295" algn="l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Ø"/>
            </a:pPr>
            <a:endParaRPr lang="zh-CN" altLang="en-US" sz="900" b="0" i="1" u="none" baseline="0" dirty="0">
              <a:solidFill>
                <a:schemeClr val="bg2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marL="571500" lvl="0" indent="-57150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DOS（1979）</a:t>
            </a:r>
            <a:endParaRPr lang="zh-CN" altLang="en-US" b="0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marL="571500" lvl="0" indent="-57150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windows（1985）</a:t>
            </a:r>
            <a:endParaRPr lang="zh-CN" altLang="en-US" b="0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marL="571500" lvl="0" indent="-57150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UNIX（1969，197</a:t>
            </a:r>
            <a:r>
              <a:rPr lang="zh-CN" altLang="zh-CN" b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4</a:t>
            </a:r>
            <a:r>
              <a:rPr lang="zh-CN" altLang="en-US" b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）</a:t>
            </a:r>
            <a:endParaRPr lang="zh-CN" altLang="en-US" b="0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marL="571500" lvl="0" indent="-57150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FreeBSD（1993）</a:t>
            </a:r>
            <a:endParaRPr lang="zh-CN" altLang="en-US" b="0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marL="571500" lvl="0" indent="-57150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Linux（1991）</a:t>
            </a:r>
            <a:endParaRPr lang="zh-CN" altLang="en-US" b="0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marL="571500" lvl="0" indent="-57150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Mac OS（1984，2000）</a:t>
            </a:r>
            <a:endParaRPr lang="zh-CN" altLang="en-US" sz="2400" b="0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024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indows Log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85" y="1652429"/>
            <a:ext cx="1783556" cy="12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u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91" y="1291749"/>
            <a:ext cx="2477216" cy="182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marketing-professionnel.fr/wp-content/uploads/2012/01/android-goo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68" y="3708241"/>
            <a:ext cx="1984058" cy="198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os 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11" y="386349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l="32751" r="31981"/>
          <a:stretch>
            <a:fillRect/>
          </a:stretch>
        </p:blipFill>
        <p:spPr>
          <a:xfrm>
            <a:off x="6555740" y="1459230"/>
            <a:ext cx="1775460" cy="212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内容占位符 23554"/>
          <p:cNvPicPr>
            <a:picLocks noGrp="1" noChangeAspect="1"/>
          </p:cNvPicPr>
          <p:nvPr>
            <p:ph idx="2147483647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517525"/>
          </a:xfrm>
        </p:spPr>
      </p:pic>
      <p:sp>
        <p:nvSpPr>
          <p:cNvPr id="11267" name="矩形 23555"/>
          <p:cNvSpPr/>
          <p:nvPr/>
        </p:nvSpPr>
        <p:spPr>
          <a:xfrm>
            <a:off x="381000" y="42863"/>
            <a:ext cx="8393113" cy="42354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r" fontAlgn="base">
              <a:lnSpc>
                <a:spcPct val="90000"/>
              </a:lnSpc>
            </a:pPr>
            <a:r>
              <a:rPr lang="zh-CN" altLang="en-US" sz="2400" strike="noStrike" noProof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操作系统在计算机系统中的地位</a:t>
            </a:r>
            <a:endParaRPr lang="zh-CN" altLang="en-US" sz="2400" strike="noStrike" noProof="1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11268" name="矩形 23553"/>
          <p:cNvSpPr/>
          <p:nvPr/>
        </p:nvSpPr>
        <p:spPr>
          <a:xfrm>
            <a:off x="398463" y="901700"/>
            <a:ext cx="5265738" cy="6762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533400" lvl="0" indent="-533400" algn="l" fontAlgn="base">
              <a:lnSpc>
                <a:spcPct val="120000"/>
              </a:lnSpc>
              <a:buClr>
                <a:schemeClr val="tx2"/>
              </a:buClr>
              <a:buSzPct val="95000"/>
            </a:pPr>
            <a:r>
              <a:rPr lang="zh-CN" altLang="en-US" strike="noStrike" noProof="1" dirty="0">
                <a:solidFill>
                  <a:srgbClr val="0033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DejaVu Sans" panose="020B0603030804020204" charset="0"/>
                <a:ea typeface="方正书宋_GBK" panose="02000000000000000000" charset="-122"/>
                <a:cs typeface="+mn-ea"/>
              </a:rPr>
              <a:t>各种各样的操作系统</a:t>
            </a:r>
            <a:endParaRPr lang="zh-CN" altLang="en-US" strike="noStrike" noProof="1" dirty="0">
              <a:solidFill>
                <a:srgbClr val="003399"/>
              </a:solidFill>
              <a:effectLst>
                <a:outerShdw blurRad="38100" dist="38100" dir="2700000">
                  <a:srgbClr val="000000"/>
                </a:outerShdw>
              </a:effectLst>
              <a:latin typeface="DejaVu Sans" panose="020B0603030804020204" charset="0"/>
              <a:ea typeface="方正书宋_GBK" panose="02000000000000000000" charset="-122"/>
            </a:endParaRPr>
          </a:p>
        </p:txBody>
      </p:sp>
      <p:sp>
        <p:nvSpPr>
          <p:cNvPr id="2" name="矩形 11268"/>
          <p:cNvSpPr/>
          <p:nvPr/>
        </p:nvSpPr>
        <p:spPr>
          <a:xfrm>
            <a:off x="146685" y="1545590"/>
            <a:ext cx="8833485" cy="48704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marL="1028700" lvl="1" indent="-455295" algn="l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Ø"/>
            </a:pPr>
            <a:endParaRPr lang="zh-CN" altLang="en-US" sz="1200" b="0" i="1" u="none" baseline="0" dirty="0">
              <a:solidFill>
                <a:schemeClr val="bg2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marL="571500" lvl="0" indent="-571500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4000" b="0" dirty="0">
                <a:solidFill>
                  <a:schemeClr val="bg2"/>
                </a:solidFill>
                <a:latin typeface="DejaVu Sans" panose="020B0603030804020204" charset="0"/>
                <a:ea typeface="方正书宋_GBK" panose="02000000000000000000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嵌入式操作系统</a:t>
            </a:r>
            <a:endParaRPr lang="zh-CN" altLang="en-US" b="0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marL="1028700" lvl="1" indent="-455295" algn="l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Ø"/>
            </a:pPr>
            <a:r>
              <a:rPr lang="zh-CN" altLang="en-US" sz="2800" b="0" i="1" u="none" baseline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Linux、uClinux、WinCE、PalmOS、Symbian、eCos、uCOS-II、</a:t>
            </a:r>
            <a:r>
              <a:rPr lang="zh-CN" altLang="en-US" sz="2800" b="0" i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uCOS-II</a:t>
            </a:r>
            <a:r>
              <a:rPr lang="x-none" altLang="zh-CN" sz="2800" b="0" i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I、</a:t>
            </a:r>
            <a:r>
              <a:rPr lang="zh-CN" altLang="en-US" sz="2800" b="0" i="1" u="none" baseline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VxWorks、pSOS、Nucleus、ThreadX 、Rtems 、QNX、INTEGRITY</a:t>
            </a:r>
            <a:r>
              <a:rPr lang="x-none" altLang="zh-CN" sz="2800" b="0" i="1" u="none" baseline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、</a:t>
            </a:r>
            <a:r>
              <a:rPr lang="zh-CN" altLang="en-US" sz="2800" b="0" i="1" u="none" baseline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FreeRTOS</a:t>
            </a:r>
            <a:r>
              <a:rPr lang="x-none" altLang="zh-CN" sz="2800" b="0" i="1" u="none" baseline="0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</a:rPr>
              <a:t>、RTOS</a:t>
            </a:r>
            <a:endParaRPr lang="x-none" altLang="zh-CN" sz="2800" b="0" i="1" u="none" baseline="0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</a:endParaRPr>
          </a:p>
          <a:p>
            <a:pPr marL="1028700" lvl="1" indent="-455295" algn="l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Ø"/>
            </a:pPr>
            <a:r>
              <a:rPr lang="zh-CN" altLang="en-US" sz="2800" b="0" i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djyOS、RT-Thread</a:t>
            </a:r>
            <a:r>
              <a:rPr lang="x-none" altLang="zh-CN" sz="2800" b="0" i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、SylixOS</a:t>
            </a:r>
            <a:r>
              <a:rPr lang="zh-CN" altLang="x-none" sz="2800" b="0" i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、</a:t>
            </a:r>
            <a:br>
              <a:rPr lang="zh-CN" altLang="x-none" sz="2800" b="0" i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</a:br>
            <a:r>
              <a:rPr lang="zh-CN" altLang="x-none" sz="2800" b="0" i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Huawei LiteOS（</a:t>
            </a:r>
            <a:r>
              <a:rPr lang="en-US" altLang="zh-CN" sz="2800" b="0" i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HarmonyOS</a:t>
            </a:r>
            <a:r>
              <a:rPr lang="zh-CN" altLang="en-US" sz="2800" b="0" i="1" dirty="0">
                <a:solidFill>
                  <a:schemeClr val="tx1"/>
                </a:solidFill>
                <a:latin typeface="DejaVu Sans" panose="020B0603030804020204" charset="0"/>
                <a:ea typeface="方正书宋_GBK" panose="02000000000000000000" charset="-122"/>
                <a:sym typeface="+mn-ea"/>
              </a:rPr>
              <a:t>）</a:t>
            </a:r>
            <a:endParaRPr lang="zh-CN" altLang="en-US" sz="2800" b="0" i="1" dirty="0">
              <a:solidFill>
                <a:schemeClr val="tx1"/>
              </a:solidFill>
              <a:latin typeface="DejaVu Sans" panose="020B0603030804020204" charset="0"/>
              <a:ea typeface="方正书宋_GBK" panose="020000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010" y="746125"/>
            <a:ext cx="4410710" cy="534035"/>
          </a:xfrm>
          <a:prstGeom prst="rect">
            <a:avLst/>
          </a:prstGeom>
        </p:spPr>
        <p:txBody>
          <a:bodyPr wrap="square"/>
          <a:lstStyle/>
          <a:p>
            <a:r>
              <a:rPr lang="zh-CN" altLang="en-US" sz="3200" b="0" dirty="0">
                <a:solidFill>
                  <a:srgbClr val="003399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方正书宋_GBK" panose="02000000000000000000" charset="-122"/>
                <a:cs typeface="+mn-ea"/>
              </a:rPr>
              <a:t>国产操作系统</a:t>
            </a:r>
            <a:endParaRPr lang="zh-CN" altLang="en-US" dirty="0"/>
          </a:p>
        </p:txBody>
      </p:sp>
      <p:pic>
        <p:nvPicPr>
          <p:cNvPr id="2050" name="Picture 2" descr="https://bkimg.cdn.bcebos.com/pic/a8014c086e061d950a7b01907fa61dd162d9f2d35c43?x-bce-process=image/watermark,image_d2F0ZXIvYmFpa2UxODA=,g_7,xp_5,yp_5/format,f_aut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6" y="1395727"/>
            <a:ext cx="2497585" cy="204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img0.baidu.com/it/u=459188300,1428005793&amp;fm=253&amp;fmt=auto&amp;app=138&amp;f=PNG?w=500&amp;h=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718" y="1395885"/>
            <a:ext cx="2167055" cy="135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mg1.baidu.com/it/u=1597290681,4240280609&amp;fm=253&amp;fmt=auto&amp;app=138&amp;f=JPEG?w=500&amp;h=3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482" y="1395832"/>
            <a:ext cx="2088505" cy="164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img2.baidu.com/it/u=2768360277,1796427358&amp;fm=253&amp;fmt=auto&amp;app=138&amp;f=JPEG?w=500&amp;h=2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9" y="3443080"/>
            <a:ext cx="2986794" cy="126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img2.baidu.com/it/u=227744693,1534500646&amp;fm=253&amp;fmt=auto&amp;app=120&amp;f=JPEG?w=800&amp;h=2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82" y="3253829"/>
            <a:ext cx="2806775" cy="93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img1.baidu.com/it/u=2593363135,1940198686&amp;fm=253&amp;fmt=auto&amp;app=138&amp;f=JPEG?w=600&amp;h=4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70" y="3253552"/>
            <a:ext cx="2401550" cy="16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“地球”的图片搜索结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08" y="4006943"/>
            <a:ext cx="919491" cy="9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700" dirty="0"/>
              <a:t>自主知识产权操作系统的重要性</a:t>
            </a:r>
            <a:endParaRPr lang="zh-CN" altLang="en-US" sz="2700" dirty="0"/>
          </a:p>
        </p:txBody>
      </p:sp>
      <p:sp>
        <p:nvSpPr>
          <p:cNvPr id="39" name="同心圆 38"/>
          <p:cNvSpPr/>
          <p:nvPr/>
        </p:nvSpPr>
        <p:spPr>
          <a:xfrm>
            <a:off x="979157" y="3423396"/>
            <a:ext cx="2071992" cy="2086583"/>
          </a:xfrm>
          <a:prstGeom prst="donu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FCD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3080" name="Picture 8" descr="“安卓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31" y="4380811"/>
            <a:ext cx="934338" cy="93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“windows logo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97" y="2977004"/>
            <a:ext cx="657911" cy="65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“苹果logo无背景”的图片搜索结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99" y="4350017"/>
            <a:ext cx="948445" cy="9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/>
          <p:cNvSpPr/>
          <p:nvPr/>
        </p:nvSpPr>
        <p:spPr>
          <a:xfrm>
            <a:off x="320675" y="1600200"/>
            <a:ext cx="4134485" cy="1861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操作系统市场占比</a:t>
            </a:r>
            <a:endParaRPr lang="zh-CN" altLang="en-US" sz="1800" dirty="0"/>
          </a:p>
          <a:p>
            <a:pPr lvl="0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微软凭借</a:t>
            </a:r>
            <a:r>
              <a:rPr lang="en-US" altLang="zh-CN" sz="1600" dirty="0">
                <a:sym typeface="+mn-ea"/>
              </a:rPr>
              <a:t>Windows</a:t>
            </a:r>
            <a:r>
              <a:rPr lang="zh-CN" altLang="en-US" sz="1600" dirty="0">
                <a:sym typeface="+mn-ea"/>
              </a:rPr>
              <a:t>几乎垄断</a:t>
            </a:r>
            <a:r>
              <a:rPr lang="en-US" altLang="zh-CN" sz="1600" dirty="0">
                <a:sym typeface="+mn-ea"/>
              </a:rPr>
              <a:t>PC</a:t>
            </a:r>
            <a:r>
              <a:rPr lang="zh-CN" altLang="en-US" sz="1600" dirty="0">
                <a:sym typeface="+mn-ea"/>
              </a:rPr>
              <a:t>操作系统</a:t>
            </a:r>
            <a:endParaRPr lang="en-US" altLang="zh-CN" sz="1600" dirty="0"/>
          </a:p>
          <a:p>
            <a:pPr lvl="0">
              <a:lnSpc>
                <a:spcPct val="200000"/>
              </a:lnSpc>
            </a:pPr>
            <a:r>
              <a:rPr lang="zh-CN" altLang="en-US" sz="1600" dirty="0">
                <a:sym typeface="+mn-ea"/>
              </a:rPr>
              <a:t>苹果和谷歌</a:t>
            </a:r>
            <a:r>
              <a:rPr lang="zh-CN" altLang="en-US" sz="1600" dirty="0">
                <a:sym typeface="+mn-ea"/>
              </a:rPr>
              <a:t>几乎</a:t>
            </a:r>
            <a:r>
              <a:rPr lang="zh-CN" altLang="en-US" sz="1600" dirty="0">
                <a:sym typeface="+mn-ea"/>
              </a:rPr>
              <a:t>瓜分了移动操作系统市场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sp>
        <p:nvSpPr>
          <p:cNvPr id="42" name="矩形 41"/>
          <p:cNvSpPr/>
          <p:nvPr/>
        </p:nvSpPr>
        <p:spPr>
          <a:xfrm>
            <a:off x="3865134" y="3355654"/>
            <a:ext cx="4829697" cy="327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000" dirty="0"/>
              <a:t>国家安全</a:t>
            </a:r>
            <a:endParaRPr lang="en-US" altLang="zh-CN" sz="1000" dirty="0"/>
          </a:p>
          <a:p>
            <a:pPr marL="1200150" lvl="2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 dirty="0"/>
              <a:t>操作系统是整个计算机的核心所在，能完全控制全部软硬件 </a:t>
            </a:r>
            <a:r>
              <a:rPr lang="en-US" altLang="zh-CN" sz="1600" dirty="0"/>
              <a:t>--- </a:t>
            </a:r>
            <a:r>
              <a:rPr lang="zh-CN" altLang="en-US" sz="1600" dirty="0"/>
              <a:t>棱镜门事件</a:t>
            </a:r>
            <a:endParaRPr lang="en-US" altLang="zh-CN" sz="1600" dirty="0"/>
          </a:p>
          <a:p>
            <a:pPr marL="1200150" lvl="2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 dirty="0"/>
              <a:t>操作系统不安全，服务</a:t>
            </a:r>
            <a:r>
              <a:rPr lang="en-US" altLang="zh-CN" sz="1600" dirty="0"/>
              <a:t>/</a:t>
            </a:r>
            <a:r>
              <a:rPr lang="zh-CN" altLang="en-US" sz="1600" dirty="0"/>
              <a:t>数据</a:t>
            </a:r>
            <a:r>
              <a:rPr lang="en-US" altLang="zh-CN" sz="1600" dirty="0"/>
              <a:t>/</a:t>
            </a:r>
            <a:r>
              <a:rPr lang="zh-CN" altLang="en-US" sz="1600" dirty="0"/>
              <a:t>计算等就都不安全</a:t>
            </a:r>
            <a:endParaRPr lang="en-US" altLang="zh-CN" sz="1600" dirty="0"/>
          </a:p>
          <a:p>
            <a:pPr marL="1200150" lvl="2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 dirty="0"/>
              <a:t>由于操作系统关系到国家的信息安全，俄罗斯、德国等国家已经推行，在政府部门的电脑中，采用本国的操作系统软件</a:t>
            </a:r>
            <a:endParaRPr lang="zh-CN" altLang="en-US" sz="1600" dirty="0"/>
          </a:p>
        </p:txBody>
      </p:sp>
      <p:sp>
        <p:nvSpPr>
          <p:cNvPr id="54" name="圆角矩形 53"/>
          <p:cNvSpPr/>
          <p:nvPr/>
        </p:nvSpPr>
        <p:spPr>
          <a:xfrm>
            <a:off x="320549" y="1552130"/>
            <a:ext cx="3720582" cy="4156357"/>
          </a:xfrm>
          <a:prstGeom prst="roundRect">
            <a:avLst>
              <a:gd name="adj" fmla="val 6192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5" name="矩形 44"/>
          <p:cNvSpPr/>
          <p:nvPr/>
        </p:nvSpPr>
        <p:spPr>
          <a:xfrm>
            <a:off x="4041131" y="1599980"/>
            <a:ext cx="36868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/>
              <a:t>操作系统在国计民生中的重要性</a:t>
            </a:r>
            <a:endParaRPr lang="en-US" altLang="zh-CN" sz="1800" dirty="0"/>
          </a:p>
        </p:txBody>
      </p:sp>
      <p:sp>
        <p:nvSpPr>
          <p:cNvPr id="46" name="矩形 45"/>
          <p:cNvSpPr/>
          <p:nvPr/>
        </p:nvSpPr>
        <p:spPr>
          <a:xfrm>
            <a:off x="3865134" y="1959118"/>
            <a:ext cx="4829697" cy="151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Font typeface="Arial" panose="02080604020202020204" pitchFamily="34" charset="0"/>
              <a:buChar char="•"/>
            </a:pPr>
            <a:r>
              <a:rPr lang="zh-CN" altLang="en-US" sz="1000" dirty="0"/>
              <a:t>产业价值</a:t>
            </a:r>
            <a:endParaRPr lang="en-US" altLang="zh-CN" sz="1000" dirty="0"/>
          </a:p>
          <a:p>
            <a:pPr marL="1200150" lvl="2" indent="-285750">
              <a:lnSpc>
                <a:spcPct val="125000"/>
              </a:lnSpc>
              <a:buFont typeface="Arial" panose="02080604020202020204" pitchFamily="34" charset="0"/>
              <a:buChar char="•"/>
            </a:pPr>
            <a:r>
              <a:rPr lang="zh-CN" altLang="en-US" sz="1600" dirty="0"/>
              <a:t>政府</a:t>
            </a:r>
            <a:r>
              <a:rPr lang="en-US" altLang="zh-CN" sz="1600" dirty="0"/>
              <a:t>/</a:t>
            </a:r>
            <a:r>
              <a:rPr lang="zh-CN" altLang="en-US" sz="1600" dirty="0"/>
              <a:t>企业</a:t>
            </a:r>
            <a:r>
              <a:rPr lang="en-US" altLang="zh-CN" sz="1600" dirty="0"/>
              <a:t>/</a:t>
            </a:r>
            <a:r>
              <a:rPr lang="zh-CN" altLang="en-US" sz="1600" dirty="0"/>
              <a:t>事业单位的正版软件采购，每年需要向微软支付百亿级的巨款</a:t>
            </a:r>
            <a:endParaRPr lang="en-US" altLang="zh-CN" sz="1600" dirty="0"/>
          </a:p>
          <a:p>
            <a:pPr marL="1200150" lvl="2" indent="-285750">
              <a:lnSpc>
                <a:spcPct val="125000"/>
              </a:lnSpc>
              <a:buFont typeface="Arial" panose="02080604020202020204" pitchFamily="34" charset="0"/>
              <a:buChar char="•"/>
            </a:pPr>
            <a:r>
              <a:rPr lang="zh-CN" altLang="en-US" sz="1600" dirty="0"/>
              <a:t>优秀的国产操作系统能够打通产业链，大量国内软件企业将受益</a:t>
            </a:r>
            <a:endParaRPr lang="zh-CN" altLang="en-US" sz="1600" dirty="0"/>
          </a:p>
        </p:txBody>
      </p:sp>
      <p:sp>
        <p:nvSpPr>
          <p:cNvPr id="59" name="矩形 58"/>
          <p:cNvSpPr/>
          <p:nvPr/>
        </p:nvSpPr>
        <p:spPr>
          <a:xfrm>
            <a:off x="251" y="1019727"/>
            <a:ext cx="160012" cy="417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E7E6E6">
                  <a:lumMod val="50000"/>
                </a:srgbClr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51" y="1019727"/>
            <a:ext cx="160012" cy="417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E7E6E6">
                  <a:lumMod val="50000"/>
                </a:srgbClr>
              </a:solidFill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2012"/>
          <p:cNvSpPr/>
          <p:nvPr/>
        </p:nvSpPr>
        <p:spPr>
          <a:xfrm>
            <a:off x="4929174" y="1900121"/>
            <a:ext cx="3664425" cy="171777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3085" tIns="13085" rIns="13085" bIns="13085" anchor="ctr"/>
          <a:lstStyle/>
          <a:p>
            <a:pPr lvl="0">
              <a:lnSpc>
                <a:spcPct val="120000"/>
              </a:lnSpc>
            </a:pPr>
            <a:endParaRPr sz="1200">
              <a:latin typeface="Arial" panose="02080604020202020204" pitchFamily="34" charset="0"/>
              <a:ea typeface="微软雅黑" panose="020B050302020402020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40" name="Shape 2013"/>
          <p:cNvSpPr/>
          <p:nvPr/>
        </p:nvSpPr>
        <p:spPr>
          <a:xfrm>
            <a:off x="4929174" y="3785395"/>
            <a:ext cx="3664425" cy="1945839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3085" tIns="13085" rIns="13085" bIns="13085" anchor="ctr"/>
          <a:lstStyle/>
          <a:p>
            <a:pPr lvl="0">
              <a:lnSpc>
                <a:spcPct val="120000"/>
              </a:lnSpc>
            </a:pPr>
            <a:endParaRPr sz="1200">
              <a:latin typeface="Arial" panose="02080604020202020204" pitchFamily="34" charset="0"/>
              <a:ea typeface="微软雅黑" panose="020B050302020402020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41" name="Shape 2014"/>
          <p:cNvSpPr/>
          <p:nvPr/>
        </p:nvSpPr>
        <p:spPr>
          <a:xfrm>
            <a:off x="668414" y="3784784"/>
            <a:ext cx="3665258" cy="1946450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3085" tIns="13085" rIns="13085" bIns="13085" anchor="ctr"/>
          <a:lstStyle/>
          <a:p>
            <a:pPr lvl="0">
              <a:lnSpc>
                <a:spcPct val="120000"/>
              </a:lnSpc>
            </a:pPr>
            <a:endParaRPr sz="1200">
              <a:latin typeface="Arial" panose="02080604020202020204" pitchFamily="34" charset="0"/>
              <a:ea typeface="微软雅黑" panose="020B050302020402020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42" name="Shape 2015"/>
          <p:cNvSpPr/>
          <p:nvPr/>
        </p:nvSpPr>
        <p:spPr>
          <a:xfrm>
            <a:off x="668414" y="1900121"/>
            <a:ext cx="3665258" cy="171777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3085" tIns="13085" rIns="13085" bIns="13085" anchor="ctr"/>
          <a:lstStyle/>
          <a:p>
            <a:pPr lvl="0">
              <a:lnSpc>
                <a:spcPct val="120000"/>
              </a:lnSpc>
            </a:pPr>
            <a:endParaRPr sz="1200">
              <a:latin typeface="Arial" panose="02080604020202020204" pitchFamily="34" charset="0"/>
              <a:ea typeface="微软雅黑" panose="020B050302020402020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43" name="Shape 2016"/>
          <p:cNvSpPr/>
          <p:nvPr/>
        </p:nvSpPr>
        <p:spPr>
          <a:xfrm>
            <a:off x="3343247" y="2300859"/>
            <a:ext cx="2575520" cy="264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7446" tIns="17446" rIns="17446" bIns="17446" anchor="ctr"/>
          <a:lstStyle/>
          <a:p>
            <a:pPr lvl="0">
              <a:lnSpc>
                <a:spcPct val="120000"/>
              </a:lnSpc>
            </a:pPr>
            <a:endParaRPr sz="1200">
              <a:latin typeface="Arial" panose="02080604020202020204" pitchFamily="34" charset="0"/>
              <a:ea typeface="微软雅黑" panose="020B0503020204020204" charset="-122"/>
              <a:cs typeface="+mn-ea"/>
              <a:sym typeface="Arial" panose="02080604020202020204" pitchFamily="34" charset="0"/>
            </a:endParaRPr>
          </a:p>
        </p:txBody>
      </p:sp>
      <p:grpSp>
        <p:nvGrpSpPr>
          <p:cNvPr id="52" name="Group 2031"/>
          <p:cNvGrpSpPr/>
          <p:nvPr/>
        </p:nvGrpSpPr>
        <p:grpSpPr>
          <a:xfrm>
            <a:off x="340268" y="1553126"/>
            <a:ext cx="656293" cy="656293"/>
            <a:chOff x="0" y="0"/>
            <a:chExt cx="1910968" cy="1910968"/>
          </a:xfrm>
          <a:solidFill>
            <a:schemeClr val="accent1">
              <a:lumMod val="50000"/>
            </a:schemeClr>
          </a:solidFill>
        </p:grpSpPr>
        <p:sp>
          <p:nvSpPr>
            <p:cNvPr id="53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3262" tIns="23262" rIns="23262" bIns="23262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200">
                <a:latin typeface="Arial" panose="02080604020202020204" pitchFamily="34" charset="0"/>
                <a:ea typeface="微软雅黑" panose="020B050302020402020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4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200">
                <a:latin typeface="Arial" panose="02080604020202020204" pitchFamily="34" charset="0"/>
                <a:ea typeface="微软雅黑" panose="020B0503020204020204" charset="-122"/>
                <a:cs typeface="+mn-ea"/>
                <a:sym typeface="Arial" panose="02080604020202020204" pitchFamily="34" charset="0"/>
              </a:endParaRPr>
            </a:p>
          </p:txBody>
        </p:sp>
      </p:grpSp>
      <p:grpSp>
        <p:nvGrpSpPr>
          <p:cNvPr id="55" name="Group 2034"/>
          <p:cNvGrpSpPr/>
          <p:nvPr/>
        </p:nvGrpSpPr>
        <p:grpSpPr>
          <a:xfrm>
            <a:off x="278772" y="3689732"/>
            <a:ext cx="652628" cy="652628"/>
            <a:chOff x="0" y="0"/>
            <a:chExt cx="1900299" cy="1900299"/>
          </a:xfrm>
          <a:solidFill>
            <a:schemeClr val="tx2">
              <a:lumMod val="75000"/>
            </a:schemeClr>
          </a:solidFill>
        </p:grpSpPr>
        <p:sp>
          <p:nvSpPr>
            <p:cNvPr id="56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23262" tIns="23262" rIns="23262" bIns="23262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200">
                <a:latin typeface="Arial" panose="02080604020202020204" pitchFamily="34" charset="0"/>
                <a:ea typeface="微软雅黑" panose="020B050302020402020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57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200">
                <a:latin typeface="Arial" panose="02080604020202020204" pitchFamily="34" charset="0"/>
                <a:ea typeface="微软雅黑" panose="020B0503020204020204" charset="-122"/>
                <a:cs typeface="+mn-ea"/>
                <a:sym typeface="Arial" panose="02080604020202020204" pitchFamily="34" charset="0"/>
              </a:endParaRPr>
            </a:p>
          </p:txBody>
        </p:sp>
      </p:grpSp>
      <p:sp>
        <p:nvSpPr>
          <p:cNvPr id="58" name="Shape 2035"/>
          <p:cNvSpPr/>
          <p:nvPr/>
        </p:nvSpPr>
        <p:spPr>
          <a:xfrm>
            <a:off x="8128396" y="3583052"/>
            <a:ext cx="652629" cy="6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17446" tIns="17446" rIns="17446" bIns="17446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200">
              <a:latin typeface="Arial" panose="02080604020202020204" pitchFamily="34" charset="0"/>
              <a:ea typeface="微软雅黑" panose="020B050302020402020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62" name="Text Placeholder 5"/>
          <p:cNvSpPr txBox="1"/>
          <p:nvPr/>
        </p:nvSpPr>
        <p:spPr>
          <a:xfrm>
            <a:off x="3984917" y="3483698"/>
            <a:ext cx="1320713" cy="43528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306030504020204" pitchFamily="34" charset="0"/>
                <a:ea typeface="Open Sans" panose="020B0306030504020204" pitchFamily="34" charset="0"/>
                <a:cs typeface="Open Sans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3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3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3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3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3300" b="1" dirty="0">
                <a:solidFill>
                  <a:schemeClr val="bg1"/>
                </a:solidFill>
                <a:latin typeface="Arial" panose="02080604020202020204" pitchFamily="34" charset="0"/>
                <a:ea typeface="微软雅黑" panose="020B0503020204020204" charset="-122"/>
                <a:cs typeface="+mn-ea"/>
                <a:sym typeface="Arial" panose="02080604020202020204" pitchFamily="34" charset="0"/>
              </a:rPr>
              <a:t>国产操作系统</a:t>
            </a:r>
            <a:endParaRPr lang="en-GB" altLang="zh-CN" sz="3300" b="1" dirty="0">
              <a:solidFill>
                <a:schemeClr val="bg1"/>
              </a:solidFill>
              <a:latin typeface="Arial" panose="02080604020202020204" pitchFamily="34" charset="0"/>
              <a:ea typeface="微软雅黑" panose="020B050302020402020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63" name="Shape 2036"/>
          <p:cNvSpPr/>
          <p:nvPr/>
        </p:nvSpPr>
        <p:spPr>
          <a:xfrm>
            <a:off x="8330577" y="3736655"/>
            <a:ext cx="276205" cy="29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200">
              <a:latin typeface="Arial" panose="02080604020202020204" pitchFamily="34" charset="0"/>
              <a:ea typeface="微软雅黑" panose="020B0503020204020204" charset="-122"/>
              <a:cs typeface="+mn-ea"/>
              <a:sym typeface="Arial" panose="02080604020202020204" pitchFamily="34" charset="0"/>
            </a:endParaRPr>
          </a:p>
        </p:txBody>
      </p:sp>
      <p:sp>
        <p:nvSpPr>
          <p:cNvPr id="64" name="Shape 2021"/>
          <p:cNvSpPr/>
          <p:nvPr/>
        </p:nvSpPr>
        <p:spPr>
          <a:xfrm>
            <a:off x="493395" y="2281555"/>
            <a:ext cx="3512820" cy="129222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marL="742950" lvl="1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完全自主研发的操作系统：形成完整应用生态的还没有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修改开源系统</a:t>
            </a:r>
            <a:r>
              <a:rPr lang="zh-CN" alt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</a:rPr>
              <a:t>麒麟、红旗、</a:t>
            </a:r>
            <a:r>
              <a:rPr lang="en-US" altLang="zh-CN" sz="1400" dirty="0" err="1">
                <a:solidFill>
                  <a:schemeClr val="tx1"/>
                </a:solidFill>
              </a:rPr>
              <a:t>Deepin</a:t>
            </a:r>
            <a:r>
              <a:rPr lang="zh-CN" altLang="en-US" sz="1400" dirty="0">
                <a:solidFill>
                  <a:schemeClr val="tx1"/>
                </a:solidFill>
              </a:rPr>
              <a:t>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Shape 2022"/>
          <p:cNvSpPr/>
          <p:nvPr/>
        </p:nvSpPr>
        <p:spPr>
          <a:xfrm>
            <a:off x="1042438" y="1941263"/>
            <a:ext cx="2611121" cy="2768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chemeClr val="tx1"/>
                </a:solidFill>
                <a:latin typeface="方正黑体_GBK" panose="02000000000000000000" charset="-122"/>
                <a:ea typeface="方正黑体_GBK" panose="02000000000000000000" charset="-122"/>
              </a:rPr>
              <a:t>国产操作系统的发展现状</a:t>
            </a:r>
            <a:endParaRPr lang="en-US" altLang="zh-CN" sz="1500" dirty="0">
              <a:solidFill>
                <a:schemeClr val="tx1"/>
              </a:solidFill>
              <a:latin typeface="方正黑体_GBK" panose="02000000000000000000" charset="-122"/>
              <a:ea typeface="方正黑体_GBK" panose="02000000000000000000" charset="-122"/>
            </a:endParaRPr>
          </a:p>
        </p:txBody>
      </p:sp>
      <p:sp>
        <p:nvSpPr>
          <p:cNvPr id="66" name="Shape 2021"/>
          <p:cNvSpPr/>
          <p:nvPr/>
        </p:nvSpPr>
        <p:spPr>
          <a:xfrm>
            <a:off x="5466715" y="2309495"/>
            <a:ext cx="3127375" cy="11537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marL="742950" lvl="1" indent="-285750">
              <a:lnSpc>
                <a:spcPct val="125000"/>
              </a:lnSpc>
              <a:buFont typeface="Arial" panose="02080604020202020204" pitchFamily="34" charset="0"/>
              <a:buChar char="•"/>
            </a:pPr>
            <a:r>
              <a:rPr lang="zh-CN" altLang="en-US" sz="1500" dirty="0">
                <a:solidFill>
                  <a:schemeClr val="tx1"/>
                </a:solidFill>
              </a:rPr>
              <a:t>使用范围小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25000"/>
              </a:lnSpc>
              <a:buFont typeface="Arial" panose="02080604020202020204" pitchFamily="34" charset="0"/>
              <a:buChar char="•"/>
            </a:pPr>
            <a:r>
              <a:rPr lang="zh-CN" altLang="en-US" sz="1500" dirty="0">
                <a:solidFill>
                  <a:schemeClr val="tx1"/>
                </a:solidFill>
              </a:rPr>
              <a:t>未形成完整生态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25000"/>
              </a:lnSpc>
              <a:buFont typeface="Arial" panose="02080604020202020204" pitchFamily="34" charset="0"/>
              <a:buChar char="•"/>
            </a:pPr>
            <a:r>
              <a:rPr lang="zh-CN" altLang="en-US" sz="1500" dirty="0">
                <a:solidFill>
                  <a:schemeClr val="tx1"/>
                </a:solidFill>
              </a:rPr>
              <a:t>核心修改较少，主要是界面与用户操作行为方面的优化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67" name="Shape 2022"/>
          <p:cNvSpPr/>
          <p:nvPr/>
        </p:nvSpPr>
        <p:spPr>
          <a:xfrm>
            <a:off x="5108971" y="1964938"/>
            <a:ext cx="2125371" cy="2768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500" b="1" dirty="0">
                <a:solidFill>
                  <a:schemeClr val="tx1"/>
                </a:solidFill>
                <a:latin typeface="方正黑体_GBK" panose="02000000000000000000" charset="-122"/>
                <a:ea typeface="方正黑体_GBK" panose="02000000000000000000" charset="-122"/>
              </a:rPr>
              <a:t>国产操作系统的不足</a:t>
            </a:r>
            <a:endParaRPr lang="en-US" altLang="zh-CN" sz="1500" b="1" dirty="0">
              <a:solidFill>
                <a:schemeClr val="tx1"/>
              </a:solidFill>
              <a:latin typeface="方正黑体_GBK" panose="02000000000000000000" charset="-122"/>
              <a:ea typeface="方正黑体_GBK" panose="02000000000000000000" charset="-122"/>
            </a:endParaRPr>
          </a:p>
        </p:txBody>
      </p:sp>
      <p:sp>
        <p:nvSpPr>
          <p:cNvPr id="68" name="Shape 2022"/>
          <p:cNvSpPr/>
          <p:nvPr/>
        </p:nvSpPr>
        <p:spPr>
          <a:xfrm>
            <a:off x="1039411" y="3894727"/>
            <a:ext cx="2262019" cy="2768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500" b="1" dirty="0">
                <a:solidFill>
                  <a:schemeClr val="tx1"/>
                </a:solidFill>
                <a:latin typeface="方正黑体_GBK" panose="02000000000000000000" charset="-122"/>
                <a:ea typeface="方正黑体_GBK" panose="02000000000000000000" charset="-122"/>
              </a:rPr>
              <a:t>国产操作系统的机遇</a:t>
            </a:r>
            <a:endParaRPr lang="en-US" altLang="zh-CN" sz="1500" b="1" dirty="0">
              <a:solidFill>
                <a:schemeClr val="tx1"/>
              </a:solidFill>
              <a:latin typeface="方正黑体_GBK" panose="02000000000000000000" charset="-122"/>
              <a:ea typeface="方正黑体_GBK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0365" y="4243070"/>
            <a:ext cx="360489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自主知识产权操作系统的重要性得到广泛认可，政策支持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前期的积累，正处在高速发展的进程中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国产</a:t>
            </a:r>
            <a:r>
              <a:rPr lang="en-US" altLang="zh-CN" sz="1400" dirty="0">
                <a:solidFill>
                  <a:schemeClr val="tx1"/>
                </a:solidFill>
              </a:rPr>
              <a:t>CPU/</a:t>
            </a:r>
            <a:r>
              <a:rPr lang="zh-CN" altLang="en-US" sz="1400" dirty="0">
                <a:solidFill>
                  <a:schemeClr val="tx1"/>
                </a:solidFill>
              </a:rPr>
              <a:t>芯片等的发展将进一步推动国产操作系统的发展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/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34380" y="3939540"/>
            <a:ext cx="173799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500" b="1" dirty="0">
                <a:solidFill>
                  <a:schemeClr val="tx1"/>
                </a:solidFill>
                <a:latin typeface="方正黑体_GBK" panose="02000000000000000000" charset="-122"/>
                <a:ea typeface="方正黑体_GBK" panose="02000000000000000000" charset="-122"/>
              </a:rPr>
              <a:t>急需人才</a:t>
            </a:r>
            <a:endParaRPr lang="zh-CN" altLang="en-US" sz="1500" b="1" dirty="0">
              <a:solidFill>
                <a:schemeClr val="tx1"/>
              </a:solidFill>
              <a:latin typeface="方正黑体_GBK" panose="02000000000000000000" charset="-122"/>
              <a:ea typeface="方正黑体_GBK" panose="02000000000000000000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229225" y="4304030"/>
            <a:ext cx="336486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国产操作系统尚处在发展前期，急需广大青年才俊加入国产操作系统的研究中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学习操作系统，提升技能，为操作系统安全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信息安全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国家安全贡献力量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1107" y="826642"/>
            <a:ext cx="7191312" cy="386486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</a:pPr>
            <a:r>
              <a:rPr lang="zh-CN" altLang="en-US" sz="3200" b="0" dirty="0">
                <a:solidFill>
                  <a:srgbClr val="003399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方正书宋_GBK" panose="02000000000000000000" charset="-122"/>
                <a:cs typeface="+mn-ea"/>
              </a:rPr>
              <a:t>自主知识产权操作系统 – 任重而道远</a:t>
            </a:r>
            <a:endParaRPr lang="zh-CN" altLang="en-US" sz="3200" b="0" dirty="0">
              <a:solidFill>
                <a:srgbClr val="003399"/>
              </a:solidFill>
              <a:effectLst>
                <a:outerShdw blurRad="38100" dist="38100" dir="2700000">
                  <a:srgbClr val="000000"/>
                </a:outerShdw>
              </a:effectLst>
              <a:ea typeface="方正书宋_GBK" panose="02000000000000000000" charset="-122"/>
              <a:cs typeface="+mn-ea"/>
            </a:endParaRPr>
          </a:p>
        </p:txBody>
      </p:sp>
      <p:grpSp>
        <p:nvGrpSpPr>
          <p:cNvPr id="10" name="Group 2034"/>
          <p:cNvGrpSpPr/>
          <p:nvPr/>
        </p:nvGrpSpPr>
        <p:grpSpPr>
          <a:xfrm>
            <a:off x="8236585" y="1477010"/>
            <a:ext cx="669290" cy="654050"/>
            <a:chOff x="0" y="0"/>
            <a:chExt cx="1900299" cy="1900299"/>
          </a:xfrm>
        </p:grpSpPr>
        <p:sp>
          <p:nvSpPr>
            <p:cNvPr id="11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1016" tIns="31016" rIns="31016" bIns="31016" numCol="1" anchor="ctr">
              <a:noAutofit/>
            </a:bodyPr>
            <a:p>
              <a:pPr lvl="0">
                <a:lnSpc>
                  <a:spcPct val="120000"/>
                </a:lnSpc>
              </a:pPr>
              <a:endParaRPr sz="1600">
                <a:latin typeface="Arial" panose="02080604020202020204" pitchFamily="34" charset="0"/>
                <a:ea typeface="微软雅黑" panose="020B0503020204020204" charset="-122"/>
                <a:cs typeface="+mn-ea"/>
                <a:sym typeface="Arial" panose="02080604020202020204" pitchFamily="34" charset="0"/>
              </a:endParaRPr>
            </a:p>
          </p:txBody>
        </p:sp>
        <p:sp>
          <p:nvSpPr>
            <p:cNvPr id="12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p>
              <a:pPr lvl="0">
                <a:lnSpc>
                  <a:spcPct val="120000"/>
                </a:lnSpc>
              </a:pPr>
              <a:endParaRPr sz="1600">
                <a:latin typeface="Arial" panose="02080604020202020204" pitchFamily="34" charset="0"/>
                <a:ea typeface="微软雅黑" panose="020B0503020204020204" charset="-122"/>
                <a:cs typeface="+mn-ea"/>
                <a:sym typeface="Arial" panose="0208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SAF_2004_Template">
  <a:themeElements>
    <a:clrScheme name="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9"/>
      </a:accent6>
      <a:hlink>
        <a:srgbClr val="66CC66"/>
      </a:hlink>
      <a:folHlink>
        <a:srgbClr val="6699FF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478E"/>
        </a:lt1>
        <a:dk2>
          <a:srgbClr val="FFCC29"/>
        </a:dk2>
        <a:lt2>
          <a:srgbClr val="000000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CDCDC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5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F_2004_Template">
  <a:themeElements>
    <a:clrScheme name="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9"/>
      </a:accent6>
      <a:hlink>
        <a:srgbClr val="66CC66"/>
      </a:hlink>
      <a:folHlink>
        <a:srgbClr val="6699FF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478E"/>
        </a:lt1>
        <a:dk2>
          <a:srgbClr val="FFCC29"/>
        </a:dk2>
        <a:lt2>
          <a:srgbClr val="000000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CDCDC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5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AF_2004_Template">
  <a:themeElements>
    <a:clrScheme name="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9"/>
      </a:accent6>
      <a:hlink>
        <a:srgbClr val="66CC66"/>
      </a:hlink>
      <a:folHlink>
        <a:srgbClr val="6699FF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478E"/>
        </a:lt1>
        <a:dk2>
          <a:srgbClr val="FFCC29"/>
        </a:dk2>
        <a:lt2>
          <a:srgbClr val="000000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CDCDC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5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SAF_2004_Template">
  <a:themeElements>
    <a:clrScheme name="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9"/>
      </a:accent6>
      <a:hlink>
        <a:srgbClr val="66CC66"/>
      </a:hlink>
      <a:folHlink>
        <a:srgbClr val="6699FF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478E"/>
        </a:lt1>
        <a:dk2>
          <a:srgbClr val="FFCC29"/>
        </a:dk2>
        <a:lt2>
          <a:srgbClr val="000000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CDCDC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5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4_SAF_2004_Template">
  <a:themeElements>
    <a:clrScheme name="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9"/>
      </a:accent6>
      <a:hlink>
        <a:srgbClr val="66CC66"/>
      </a:hlink>
      <a:folHlink>
        <a:srgbClr val="6699FF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478E"/>
        </a:lt1>
        <a:dk2>
          <a:srgbClr val="FFCC29"/>
        </a:dk2>
        <a:lt2>
          <a:srgbClr val="000000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CDCDC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5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SAF_2004_Template">
  <a:themeElements>
    <a:clrScheme name="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9"/>
      </a:accent6>
      <a:hlink>
        <a:srgbClr val="66CC66"/>
      </a:hlink>
      <a:folHlink>
        <a:srgbClr val="6699FF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478E"/>
        </a:lt1>
        <a:dk2>
          <a:srgbClr val="FFCC29"/>
        </a:dk2>
        <a:lt2>
          <a:srgbClr val="000000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CDCDC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5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SAF_2004_Template">
  <a:themeElements>
    <a:clrScheme name="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9"/>
      </a:accent6>
      <a:hlink>
        <a:srgbClr val="66CC66"/>
      </a:hlink>
      <a:folHlink>
        <a:srgbClr val="6699FF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478E"/>
        </a:lt1>
        <a:dk2>
          <a:srgbClr val="FFCC29"/>
        </a:dk2>
        <a:lt2>
          <a:srgbClr val="000000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CDCDC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06731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5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9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方正书宋_GBK"/>
        <a:font script="Hant" typeface="新細明體"/>
        <a:font script="Arab" typeface="DejaVu Sans"/>
        <a:font script="Hebr" typeface="DejaVu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明朝"/>
        <a:font script="Hang" typeface="맑은 고딕"/>
        <a:font script="Hans" typeface="方正书宋_GBK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方正书宋_GBK"/>
        <a:font script="Hant" typeface="新細明體"/>
        <a:font script="Arab" typeface="DejaVu Sans"/>
        <a:font script="Hebr" typeface="DejaVu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方正书宋_GBK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IF9-VSTS Hongchao Wang</Template>
  <TotalTime>0</TotalTime>
  <Words>4355</Words>
  <Application>WPS 演示</Application>
  <PresentationFormat>在屏幕上显示</PresentationFormat>
  <Paragraphs>381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DejaVu Sans</vt:lpstr>
      <vt:lpstr>方正书宋_GBK</vt:lpstr>
      <vt:lpstr>微软雅黑</vt:lpstr>
      <vt:lpstr>Arial Unicode MS</vt:lpstr>
      <vt:lpstr>Open Sans</vt:lpstr>
      <vt:lpstr>Open Sans</vt:lpstr>
      <vt:lpstr>方正黑体_GBK</vt:lpstr>
      <vt:lpstr>-apple-system</vt:lpstr>
      <vt:lpstr>Victor Mono</vt:lpstr>
      <vt:lpstr>思源黑体 CN Heavy</vt:lpstr>
      <vt:lpstr>SAF_2004_Template</vt:lpstr>
      <vt:lpstr>1_SAF_2004_Template</vt:lpstr>
      <vt:lpstr>SAF_2004_Template</vt:lpstr>
      <vt:lpstr>2_SAF_2004_Template</vt:lpstr>
      <vt:lpstr>14_SAF_2004_Template</vt:lpstr>
      <vt:lpstr>3_SAF_2004_Template</vt:lpstr>
      <vt:lpstr>4_SAF_2004_Template</vt:lpstr>
      <vt:lpstr>Paint.Picture</vt:lpstr>
      <vt:lpstr>Paint.Picture</vt:lpstr>
      <vt:lpstr>PowerPoint 演示文稿</vt:lpstr>
      <vt:lpstr>使用微信加入微助教课堂， 并签到。</vt:lpstr>
      <vt:lpstr>PowerPoint 演示文稿</vt:lpstr>
      <vt:lpstr>PowerPoint 演示文稿</vt:lpstr>
      <vt:lpstr>PowerPoint 演示文稿</vt:lpstr>
      <vt:lpstr>PowerPoint 演示文稿</vt:lpstr>
      <vt:lpstr>国产操作系统</vt:lpstr>
      <vt:lpstr>自主知识产权操作系统的重要性</vt:lpstr>
      <vt:lpstr>自主知识产权操作系统 – 任重而道远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代理内核</vt:lpstr>
      <vt:lpstr>实验环境</vt:lpstr>
      <vt:lpstr>riscv-pke实验的组成</vt:lpstr>
      <vt:lpstr>《操作系统》实验安排2023（16学时）</vt:lpstr>
      <vt:lpstr>实验答疑和交流</vt:lpstr>
    </vt:vector>
  </TitlesOfParts>
  <Company>hust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!leaf</dc:creator>
  <cp:lastModifiedBy>zjie</cp:lastModifiedBy>
  <cp:revision>1144</cp:revision>
  <dcterms:created xsi:type="dcterms:W3CDTF">2023-09-16T23:32:13Z</dcterms:created>
  <dcterms:modified xsi:type="dcterms:W3CDTF">2023-09-16T23:32:13Z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