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1" r:id="rId13"/>
    <p:sldMasterId id="2147483793" r:id="rId14"/>
    <p:sldMasterId id="2147483805" r:id="rId15"/>
    <p:sldMasterId id="2147483817" r:id="rId16"/>
    <p:sldMasterId id="2147483829" r:id="rId17"/>
    <p:sldMasterId id="2147483841" r:id="rId18"/>
    <p:sldMasterId id="2147483854" r:id="rId19"/>
  </p:sldMasterIdLst>
  <p:notesMasterIdLst>
    <p:notesMasterId r:id="rId26"/>
  </p:notesMasterIdLst>
  <p:handoutMasterIdLst>
    <p:handoutMasterId r:id="rId96"/>
  </p:handoutMasterIdLst>
  <p:sldIdLst>
    <p:sldId id="598" r:id="rId20"/>
    <p:sldId id="636" r:id="rId21"/>
    <p:sldId id="832" r:id="rId22"/>
    <p:sldId id="1004" r:id="rId23"/>
    <p:sldId id="831" r:id="rId24"/>
    <p:sldId id="583" r:id="rId25"/>
    <p:sldId id="833" r:id="rId27"/>
    <p:sldId id="1005" r:id="rId28"/>
    <p:sldId id="535" r:id="rId29"/>
    <p:sldId id="582" r:id="rId30"/>
    <p:sldId id="634" r:id="rId31"/>
    <p:sldId id="637" r:id="rId32"/>
    <p:sldId id="685" r:id="rId33"/>
    <p:sldId id="688" r:id="rId34"/>
    <p:sldId id="605" r:id="rId35"/>
    <p:sldId id="687" r:id="rId36"/>
    <p:sldId id="606" r:id="rId37"/>
    <p:sldId id="1218" r:id="rId38"/>
    <p:sldId id="690" r:id="rId39"/>
    <p:sldId id="836" r:id="rId40"/>
    <p:sldId id="607" r:id="rId41"/>
    <p:sldId id="585" r:id="rId42"/>
    <p:sldId id="586" r:id="rId43"/>
    <p:sldId id="587" r:id="rId44"/>
    <p:sldId id="1132" r:id="rId45"/>
    <p:sldId id="588" r:id="rId46"/>
    <p:sldId id="722" r:id="rId47"/>
    <p:sldId id="723" r:id="rId48"/>
    <p:sldId id="838" r:id="rId49"/>
    <p:sldId id="1085" r:id="rId50"/>
    <p:sldId id="816" r:id="rId51"/>
    <p:sldId id="819" r:id="rId52"/>
    <p:sldId id="820" r:id="rId53"/>
    <p:sldId id="1128" r:id="rId54"/>
    <p:sldId id="1129" r:id="rId55"/>
    <p:sldId id="1130" r:id="rId56"/>
    <p:sldId id="1086" r:id="rId57"/>
    <p:sldId id="1091" r:id="rId58"/>
    <p:sldId id="1088" r:id="rId59"/>
    <p:sldId id="1087" r:id="rId60"/>
    <p:sldId id="1089" r:id="rId61"/>
    <p:sldId id="1090" r:id="rId62"/>
    <p:sldId id="638" r:id="rId63"/>
    <p:sldId id="840" r:id="rId64"/>
    <p:sldId id="841" r:id="rId65"/>
    <p:sldId id="844" r:id="rId66"/>
    <p:sldId id="843" r:id="rId67"/>
    <p:sldId id="842" r:id="rId68"/>
    <p:sldId id="845" r:id="rId69"/>
    <p:sldId id="849" r:id="rId70"/>
    <p:sldId id="848" r:id="rId71"/>
    <p:sldId id="847" r:id="rId72"/>
    <p:sldId id="639" r:id="rId73"/>
    <p:sldId id="980" r:id="rId74"/>
    <p:sldId id="850" r:id="rId75"/>
    <p:sldId id="594" r:id="rId76"/>
    <p:sldId id="608" r:id="rId77"/>
    <p:sldId id="595" r:id="rId78"/>
    <p:sldId id="609" r:id="rId79"/>
    <p:sldId id="826" r:id="rId80"/>
    <p:sldId id="1196" r:id="rId81"/>
    <p:sldId id="1197" r:id="rId82"/>
    <p:sldId id="1198" r:id="rId83"/>
    <p:sldId id="1200" r:id="rId84"/>
    <p:sldId id="1199" r:id="rId85"/>
    <p:sldId id="983" r:id="rId86"/>
    <p:sldId id="827" r:id="rId87"/>
    <p:sldId id="1210" r:id="rId88"/>
    <p:sldId id="728" r:id="rId89"/>
    <p:sldId id="729" r:id="rId90"/>
    <p:sldId id="727" r:id="rId91"/>
    <p:sldId id="730" r:id="rId92"/>
    <p:sldId id="731" r:id="rId93"/>
    <p:sldId id="1438" r:id="rId94"/>
    <p:sldId id="737" r:id="rId9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Arial" panose="0208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000066"/>
    <a:srgbClr val="990000"/>
    <a:srgbClr val="663300"/>
    <a:srgbClr val="CC6600"/>
    <a:srgbClr val="660066"/>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212"/>
        <p:guide pos="2884"/>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75.xml"/><Relationship Id="rId94" Type="http://schemas.openxmlformats.org/officeDocument/2006/relationships/slide" Target="slides/slide74.xml"/><Relationship Id="rId93" Type="http://schemas.openxmlformats.org/officeDocument/2006/relationships/slide" Target="slides/slide73.xml"/><Relationship Id="rId92" Type="http://schemas.openxmlformats.org/officeDocument/2006/relationships/slide" Target="slides/slide72.xml"/><Relationship Id="rId91" Type="http://schemas.openxmlformats.org/officeDocument/2006/relationships/slide" Target="slides/slide71.xml"/><Relationship Id="rId90" Type="http://schemas.openxmlformats.org/officeDocument/2006/relationships/slide" Target="slides/slide70.xml"/><Relationship Id="rId9" Type="http://schemas.openxmlformats.org/officeDocument/2006/relationships/slideMaster" Target="slideMasters/slideMaster8.xml"/><Relationship Id="rId89" Type="http://schemas.openxmlformats.org/officeDocument/2006/relationships/slide" Target="slides/slide69.xml"/><Relationship Id="rId88" Type="http://schemas.openxmlformats.org/officeDocument/2006/relationships/slide" Target="slides/slide68.xml"/><Relationship Id="rId87" Type="http://schemas.openxmlformats.org/officeDocument/2006/relationships/slide" Target="slides/slide67.xml"/><Relationship Id="rId86" Type="http://schemas.openxmlformats.org/officeDocument/2006/relationships/slide" Target="slides/slide66.xml"/><Relationship Id="rId85" Type="http://schemas.openxmlformats.org/officeDocument/2006/relationships/slide" Target="slides/slide65.xml"/><Relationship Id="rId84" Type="http://schemas.openxmlformats.org/officeDocument/2006/relationships/slide" Target="slides/slide64.xml"/><Relationship Id="rId83" Type="http://schemas.openxmlformats.org/officeDocument/2006/relationships/slide" Target="slides/slide63.xml"/><Relationship Id="rId82" Type="http://schemas.openxmlformats.org/officeDocument/2006/relationships/slide" Target="slides/slide62.xml"/><Relationship Id="rId81" Type="http://schemas.openxmlformats.org/officeDocument/2006/relationships/slide" Target="slides/slide61.xml"/><Relationship Id="rId80" Type="http://schemas.openxmlformats.org/officeDocument/2006/relationships/slide" Target="slides/slide60.xml"/><Relationship Id="rId8" Type="http://schemas.openxmlformats.org/officeDocument/2006/relationships/slideMaster" Target="slideMasters/slideMaster7.xml"/><Relationship Id="rId79" Type="http://schemas.openxmlformats.org/officeDocument/2006/relationships/slide" Target="slides/slide59.xml"/><Relationship Id="rId78" Type="http://schemas.openxmlformats.org/officeDocument/2006/relationships/slide" Target="slides/slide58.xml"/><Relationship Id="rId77" Type="http://schemas.openxmlformats.org/officeDocument/2006/relationships/slide" Target="slides/slide57.xml"/><Relationship Id="rId76" Type="http://schemas.openxmlformats.org/officeDocument/2006/relationships/slide" Target="slides/slide56.xml"/><Relationship Id="rId75" Type="http://schemas.openxmlformats.org/officeDocument/2006/relationships/slide" Target="slides/slide55.xml"/><Relationship Id="rId74" Type="http://schemas.openxmlformats.org/officeDocument/2006/relationships/slide" Target="slides/slide54.xml"/><Relationship Id="rId73" Type="http://schemas.openxmlformats.org/officeDocument/2006/relationships/slide" Target="slides/slide53.xml"/><Relationship Id="rId72" Type="http://schemas.openxmlformats.org/officeDocument/2006/relationships/slide" Target="slides/slide52.xml"/><Relationship Id="rId71" Type="http://schemas.openxmlformats.org/officeDocument/2006/relationships/slide" Target="slides/slide51.xml"/><Relationship Id="rId70" Type="http://schemas.openxmlformats.org/officeDocument/2006/relationships/slide" Target="slides/slide50.xml"/><Relationship Id="rId7" Type="http://schemas.openxmlformats.org/officeDocument/2006/relationships/slideMaster" Target="slideMasters/slideMaster6.xml"/><Relationship Id="rId69" Type="http://schemas.openxmlformats.org/officeDocument/2006/relationships/slide" Target="slides/slide49.xml"/><Relationship Id="rId68" Type="http://schemas.openxmlformats.org/officeDocument/2006/relationships/slide" Target="slides/slide48.xml"/><Relationship Id="rId67" Type="http://schemas.openxmlformats.org/officeDocument/2006/relationships/slide" Target="slides/slide47.xml"/><Relationship Id="rId66" Type="http://schemas.openxmlformats.org/officeDocument/2006/relationships/slide" Target="slides/slide46.xml"/><Relationship Id="rId65" Type="http://schemas.openxmlformats.org/officeDocument/2006/relationships/slide" Target="slides/slide45.xml"/><Relationship Id="rId64" Type="http://schemas.openxmlformats.org/officeDocument/2006/relationships/slide" Target="slides/slide44.xml"/><Relationship Id="rId63" Type="http://schemas.openxmlformats.org/officeDocument/2006/relationships/slide" Target="slides/slide43.xml"/><Relationship Id="rId62" Type="http://schemas.openxmlformats.org/officeDocument/2006/relationships/slide" Target="slides/slide42.xml"/><Relationship Id="rId61" Type="http://schemas.openxmlformats.org/officeDocument/2006/relationships/slide" Target="slides/slide41.xml"/><Relationship Id="rId60" Type="http://schemas.openxmlformats.org/officeDocument/2006/relationships/slide" Target="slides/slide40.xml"/><Relationship Id="rId6" Type="http://schemas.openxmlformats.org/officeDocument/2006/relationships/slideMaster" Target="slideMasters/slideMaster5.xml"/><Relationship Id="rId59" Type="http://schemas.openxmlformats.org/officeDocument/2006/relationships/slide" Target="slides/slide39.xml"/><Relationship Id="rId58" Type="http://schemas.openxmlformats.org/officeDocument/2006/relationships/slide" Target="slides/slide38.xml"/><Relationship Id="rId57" Type="http://schemas.openxmlformats.org/officeDocument/2006/relationships/slide" Target="slides/slide37.xml"/><Relationship Id="rId56" Type="http://schemas.openxmlformats.org/officeDocument/2006/relationships/slide" Target="slides/slide36.xml"/><Relationship Id="rId55" Type="http://schemas.openxmlformats.org/officeDocument/2006/relationships/slide" Target="slides/slide35.xml"/><Relationship Id="rId54" Type="http://schemas.openxmlformats.org/officeDocument/2006/relationships/slide" Target="slides/slide34.xml"/><Relationship Id="rId53" Type="http://schemas.openxmlformats.org/officeDocument/2006/relationships/slide" Target="slides/slide33.xml"/><Relationship Id="rId52" Type="http://schemas.openxmlformats.org/officeDocument/2006/relationships/slide" Target="slides/slide32.xml"/><Relationship Id="rId51" Type="http://schemas.openxmlformats.org/officeDocument/2006/relationships/slide" Target="slides/slide31.xml"/><Relationship Id="rId50" Type="http://schemas.openxmlformats.org/officeDocument/2006/relationships/slide" Target="slides/slide30.xml"/><Relationship Id="rId5" Type="http://schemas.openxmlformats.org/officeDocument/2006/relationships/slideMaster" Target="slideMasters/slideMaster4.xml"/><Relationship Id="rId49" Type="http://schemas.openxmlformats.org/officeDocument/2006/relationships/slide" Target="slides/slide29.xml"/><Relationship Id="rId48" Type="http://schemas.openxmlformats.org/officeDocument/2006/relationships/slide" Target="slides/slide28.xml"/><Relationship Id="rId47" Type="http://schemas.openxmlformats.org/officeDocument/2006/relationships/slide" Target="slides/slide27.xml"/><Relationship Id="rId46" Type="http://schemas.openxmlformats.org/officeDocument/2006/relationships/slide" Target="slides/slide26.xml"/><Relationship Id="rId45" Type="http://schemas.openxmlformats.org/officeDocument/2006/relationships/slide" Target="slides/slide25.xml"/><Relationship Id="rId44" Type="http://schemas.openxmlformats.org/officeDocument/2006/relationships/slide" Target="slides/slide24.xml"/><Relationship Id="rId43" Type="http://schemas.openxmlformats.org/officeDocument/2006/relationships/slide" Target="slides/slide23.xml"/><Relationship Id="rId42" Type="http://schemas.openxmlformats.org/officeDocument/2006/relationships/slide" Target="slides/slide22.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notesMaster" Target="notesMasters/notesMaster1.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slide" Target="slides/slide2.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9217"/>
          <p:cNvSpPr>
            <a:spLocks noGrp="1"/>
          </p:cNvSpPr>
          <p:nvPr>
            <p:ph type="hdr" sz="quarter"/>
          </p:nvPr>
        </p:nvSpPr>
        <p:spPr>
          <a:xfrm>
            <a:off x="0" y="0"/>
            <a:ext cx="2970213" cy="457200"/>
          </a:xfrm>
          <a:prstGeom prst="rect">
            <a:avLst/>
          </a:prstGeom>
          <a:noFill/>
          <a:ln w="9525">
            <a:noFill/>
            <a:miter/>
          </a:ln>
        </p:spPr>
        <p:txBody>
          <a:bodyPr lIns="91613" tIns="45807" rIns="91613" bIns="45807"/>
          <a:p>
            <a:pPr lvl="0" defTabSz="916305" fontAlgn="base"/>
            <a:endParaRPr lang="zh-CN" altLang="en-US" sz="1200" b="0" strike="noStrike" noProof="1" dirty="0"/>
          </a:p>
        </p:txBody>
      </p:sp>
      <p:sp>
        <p:nvSpPr>
          <p:cNvPr id="7171" name="日期占位符 9218"/>
          <p:cNvSpPr>
            <a:spLocks noGrp="1"/>
          </p:cNvSpPr>
          <p:nvPr>
            <p:ph type="dt"/>
          </p:nvPr>
        </p:nvSpPr>
        <p:spPr>
          <a:xfrm>
            <a:off x="3883025" y="0"/>
            <a:ext cx="2971800" cy="457200"/>
          </a:xfrm>
          <a:prstGeom prst="rect">
            <a:avLst/>
          </a:prstGeom>
          <a:noFill/>
          <a:ln w="9525">
            <a:noFill/>
            <a:miter/>
          </a:ln>
        </p:spPr>
        <p:txBody>
          <a:bodyPr lIns="91613" tIns="45807" rIns="91613" bIns="45807"/>
          <a:p>
            <a:pPr lvl="0" algn="r" defTabSz="916305" fontAlgn="base"/>
            <a:endParaRPr lang="zh-CN" altLang="en-US" sz="1200" b="0" strike="noStrike" noProof="1" dirty="0"/>
          </a:p>
        </p:txBody>
      </p:sp>
      <p:sp>
        <p:nvSpPr>
          <p:cNvPr id="7172" name="幻灯片图像占位符 9219"/>
          <p:cNvSpPr>
            <a:spLocks noGrp="1" noRot="1"/>
          </p:cNvSpPr>
          <p:nvPr>
            <p:ph type="sldImg"/>
          </p:nvPr>
        </p:nvSpPr>
        <p:spPr>
          <a:xfrm>
            <a:off x="927100" y="685800"/>
            <a:ext cx="5002213" cy="3427413"/>
          </a:xfrm>
          <a:prstGeom prst="rect">
            <a:avLst/>
          </a:prstGeom>
          <a:noFill/>
          <a:ln w="9525">
            <a:noFill/>
            <a:miter/>
          </a:ln>
        </p:spPr>
        <p:txBody>
          <a:bodyPr/>
          <a:p>
            <a:endParaRPr lang="zh-CN" altLang="en-US"/>
          </a:p>
        </p:txBody>
      </p:sp>
      <p:sp>
        <p:nvSpPr>
          <p:cNvPr id="7173" name="文本占位符 9220"/>
          <p:cNvSpPr>
            <a:spLocks noGrp="1" noRot="1"/>
          </p:cNvSpPr>
          <p:nvPr>
            <p:ph type="body" sz="quarter"/>
          </p:nvPr>
        </p:nvSpPr>
        <p:spPr>
          <a:xfrm>
            <a:off x="685800" y="4343400"/>
            <a:ext cx="5486400" cy="4114800"/>
          </a:xfrm>
          <a:prstGeom prst="rect">
            <a:avLst/>
          </a:prstGeom>
          <a:noFill/>
          <a:ln w="9525">
            <a:noFill/>
            <a:miter/>
          </a:ln>
        </p:spPr>
        <p:txBody>
          <a:bodyPr lIns="91613" tIns="45807" rIns="91613" bIns="45807"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7174" name="页脚占位符 9221"/>
          <p:cNvSpPr>
            <a:spLocks noGrp="1"/>
          </p:cNvSpPr>
          <p:nvPr>
            <p:ph type="ftr" sz="quarter"/>
          </p:nvPr>
        </p:nvSpPr>
        <p:spPr>
          <a:xfrm>
            <a:off x="0" y="8683625"/>
            <a:ext cx="2970213" cy="457200"/>
          </a:xfrm>
          <a:prstGeom prst="rect">
            <a:avLst/>
          </a:prstGeom>
          <a:noFill/>
          <a:ln w="9525">
            <a:noFill/>
            <a:miter/>
          </a:ln>
        </p:spPr>
        <p:txBody>
          <a:bodyPr lIns="91613" tIns="45807" rIns="91613" bIns="45807" anchor="b"/>
          <a:p>
            <a:pPr lvl="0" defTabSz="916305" fontAlgn="base"/>
            <a:endParaRPr lang="zh-CN" altLang="en-US" sz="1200" b="0" strike="noStrike" noProof="1" dirty="0"/>
          </a:p>
        </p:txBody>
      </p:sp>
      <p:sp>
        <p:nvSpPr>
          <p:cNvPr id="7175" name="灯片编号占位符 9222"/>
          <p:cNvSpPr>
            <a:spLocks noGrp="1"/>
          </p:cNvSpPr>
          <p:nvPr>
            <p:ph type="sldNum" sz="quarter"/>
          </p:nvPr>
        </p:nvSpPr>
        <p:spPr>
          <a:xfrm>
            <a:off x="3883025" y="8683625"/>
            <a:ext cx="2971800" cy="457200"/>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DejaVu Sans" panose="020B0603030804020204" charset="0"/>
                <a:ea typeface="方正书宋_GBK" panose="02000000000000000000" charset="-122"/>
                <a:cs typeface="方正书宋_GBK" panose="02000000000000000000" charset="-122"/>
              </a:rPr>
            </a:fld>
            <a:endParaRPr lang="en-US" altLang="x-none"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1pPr>
    <a:lvl2pPr marL="457200" lvl="1"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2pPr>
    <a:lvl3pPr marL="914400" lvl="2"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3pPr>
    <a:lvl4pPr marL="1371600" lvl="3"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4pPr>
    <a:lvl5pPr marL="1828800" lvl="4"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DejaVu Sans" panose="020B0603030804020204" charset="0"/>
        <a:ea typeface="方正书宋_GBK" panose="02000000000000000000" charset="-122"/>
        <a:cs typeface="DejaVu Sans" panose="020B0603030804020204" charset="0"/>
      </a:defRPr>
    </a:lvl5pPr>
    <a:lvl6pPr marL="2286000" lvl="5"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Font typeface="Arial" panose="02080604020202020204" pitchFamily="34" charset="0"/>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8674" name="幻灯片图像占位符 28673"/>
          <p:cNvSpPr>
            <a:spLocks noGrp="1" noRot="1" noTextEdit="1"/>
          </p:cNvSpPr>
          <p:nvPr>
            <p:ph type="sldImg"/>
          </p:nvPr>
        </p:nvSpPr>
        <p:spPr>
          <a:xfrm>
            <a:off x="1143000" y="685800"/>
            <a:ext cx="4570413" cy="3427413"/>
          </a:xfrm>
        </p:spPr>
        <p:txBody>
          <a:bodyPr/>
          <a:p>
            <a:endParaRPr lang="zh-CN" altLang="en-US"/>
          </a:p>
        </p:txBody>
      </p:sp>
      <p:sp>
        <p:nvSpPr>
          <p:cNvPr id="28675" name="文本占位符 28674"/>
          <p:cNvSpPr>
            <a:spLocks noGrp="1" noRot="1"/>
          </p:cNvSpPr>
          <p:nvPr>
            <p:ph type="body"/>
          </p:nvPr>
        </p:nvSpPr>
        <p:spPr/>
        <p:txBody>
          <a:bodyPr lIns="91613" tIns="45807" rIns="91613" bIns="45807" anchor="ctr"/>
          <a:p>
            <a:pPr marL="228600" lvl="0" indent="-228600">
              <a:buAutoNum type="arabicPeriod"/>
            </a:pPr>
            <a:r>
              <a:rPr lang="en-US" altLang="x-none" dirty="0"/>
              <a:t>P1 </a:t>
            </a:r>
            <a:r>
              <a:rPr lang="zh-CN" altLang="en-US" dirty="0"/>
              <a:t>手工计算过程</a:t>
            </a:r>
            <a:endParaRPr lang="zh-CN" altLang="en-US" dirty="0"/>
          </a:p>
          <a:p>
            <a:pPr marL="228600" lvl="0" indent="-228600">
              <a:buAutoNum type="arabicPeriod"/>
            </a:pPr>
            <a:r>
              <a:rPr lang="en-US" altLang="x-none" dirty="0"/>
              <a:t>P2 </a:t>
            </a:r>
            <a:r>
              <a:rPr lang="zh-CN" altLang="en-US" dirty="0"/>
              <a:t>存储程序式计算机</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32770" name="幻灯片图像占位符 32769"/>
          <p:cNvSpPr>
            <a:spLocks noGrp="1" noRot="1" noTextEdit="1"/>
          </p:cNvSpPr>
          <p:nvPr>
            <p:ph type="sldImg"/>
          </p:nvPr>
        </p:nvSpPr>
        <p:spPr>
          <a:xfrm>
            <a:off x="1143000" y="685800"/>
            <a:ext cx="4570413" cy="3427413"/>
          </a:xfrm>
        </p:spPr>
        <p:txBody>
          <a:bodyPr/>
          <a:p>
            <a:endParaRPr lang="zh-CN" altLang="en-US"/>
          </a:p>
        </p:txBody>
      </p:sp>
      <p:sp>
        <p:nvSpPr>
          <p:cNvPr id="32771" name="文本占位符 32770"/>
          <p:cNvSpPr>
            <a:spLocks noGrp="1" noRot="1"/>
          </p:cNvSpPr>
          <p:nvPr>
            <p:ph type="body"/>
          </p:nvPr>
        </p:nvSpPr>
        <p:spPr/>
        <p:txBody>
          <a:bodyPr lIns="91613" tIns="45807" rIns="91613" bIns="45807" anchor="ctr"/>
          <a:p>
            <a:pPr lvl="0"/>
            <a:r>
              <a:rPr lang="en-US" altLang="x-none" dirty="0"/>
              <a:t>P4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9874" name="幻灯片图像占位符 79873"/>
          <p:cNvSpPr>
            <a:spLocks noGrp="1" noRot="1" noTextEdit="1"/>
          </p:cNvSpPr>
          <p:nvPr>
            <p:ph type="sldImg"/>
          </p:nvPr>
        </p:nvSpPr>
        <p:spPr>
          <a:xfrm>
            <a:off x="1143000" y="685800"/>
            <a:ext cx="4570413" cy="3427413"/>
          </a:xfrm>
        </p:spPr>
        <p:txBody>
          <a:bodyPr/>
          <a:p>
            <a:endParaRPr lang="zh-CN" altLang="en-US"/>
          </a:p>
        </p:txBody>
      </p:sp>
      <p:sp>
        <p:nvSpPr>
          <p:cNvPr id="79875" name="文本占位符 79874"/>
          <p:cNvSpPr>
            <a:spLocks noGrp="1" noRot="1"/>
          </p:cNvSpPr>
          <p:nvPr>
            <p:ph type="body"/>
          </p:nvPr>
        </p:nvSpPr>
        <p:spPr/>
        <p:txBody>
          <a:bodyPr lIns="91613" tIns="45807" rIns="91613" bIns="45807" anchor="ctr"/>
          <a:p>
            <a:pPr lvl="0"/>
            <a:r>
              <a:rPr lang="en-US" altLang="x-none" dirty="0"/>
              <a:t>P24</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22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2.xml"/><Relationship Id="rId8" Type="http://schemas.openxmlformats.org/officeDocument/2006/relationships/slideLayout" Target="../slideLayouts/slideLayout141.xml"/><Relationship Id="rId7" Type="http://schemas.openxmlformats.org/officeDocument/2006/relationships/slideLayout" Target="../slideLayouts/slideLayout140.xml"/><Relationship Id="rId6" Type="http://schemas.openxmlformats.org/officeDocument/2006/relationships/slideLayout" Target="../slideLayouts/slideLayout139.xml"/><Relationship Id="rId5" Type="http://schemas.openxmlformats.org/officeDocument/2006/relationships/slideLayout" Target="../slideLayouts/slideLayout138.xml"/><Relationship Id="rId4" Type="http://schemas.openxmlformats.org/officeDocument/2006/relationships/slideLayout" Target="../slideLayouts/slideLayout137.xml"/><Relationship Id="rId3" Type="http://schemas.openxmlformats.org/officeDocument/2006/relationships/slideLayout" Target="../slideLayouts/slideLayout136.xml"/><Relationship Id="rId2" Type="http://schemas.openxmlformats.org/officeDocument/2006/relationships/slideLayout" Target="../slideLayouts/slideLayout135.xml"/><Relationship Id="rId15" Type="http://schemas.openxmlformats.org/officeDocument/2006/relationships/theme" Target="../theme/theme1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44.xml"/><Relationship Id="rId10" Type="http://schemas.openxmlformats.org/officeDocument/2006/relationships/slideLayout" Target="../slideLayouts/slideLayout143.xml"/><Relationship Id="rId1" Type="http://schemas.openxmlformats.org/officeDocument/2006/relationships/slideLayout" Target="../slideLayouts/slideLayout13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4.xml"/><Relationship Id="rId8" Type="http://schemas.openxmlformats.org/officeDocument/2006/relationships/slideLayout" Target="../slideLayouts/slideLayout163.xml"/><Relationship Id="rId7" Type="http://schemas.openxmlformats.org/officeDocument/2006/relationships/slideLayout" Target="../slideLayouts/slideLayout162.xml"/><Relationship Id="rId6" Type="http://schemas.openxmlformats.org/officeDocument/2006/relationships/slideLayout" Target="../slideLayouts/slideLayout161.xml"/><Relationship Id="rId5" Type="http://schemas.openxmlformats.org/officeDocument/2006/relationships/slideLayout" Target="../slideLayouts/slideLayout160.xml"/><Relationship Id="rId4" Type="http://schemas.openxmlformats.org/officeDocument/2006/relationships/slideLayout" Target="../slideLayouts/slideLayout159.xml"/><Relationship Id="rId3" Type="http://schemas.openxmlformats.org/officeDocument/2006/relationships/slideLayout" Target="../slideLayouts/slideLayout158.xml"/><Relationship Id="rId2" Type="http://schemas.openxmlformats.org/officeDocument/2006/relationships/slideLayout" Target="../slideLayouts/slideLayout157.xml"/><Relationship Id="rId15" Type="http://schemas.openxmlformats.org/officeDocument/2006/relationships/theme" Target="../theme/theme1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66.xml"/><Relationship Id="rId10" Type="http://schemas.openxmlformats.org/officeDocument/2006/relationships/slideLayout" Target="../slideLayouts/slideLayout165.xml"/><Relationship Id="rId1" Type="http://schemas.openxmlformats.org/officeDocument/2006/relationships/slideLayout" Target="../slideLayouts/slideLayout15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5.xml"/><Relationship Id="rId8" Type="http://schemas.openxmlformats.org/officeDocument/2006/relationships/slideLayout" Target="../slideLayouts/slideLayout174.xml"/><Relationship Id="rId7" Type="http://schemas.openxmlformats.org/officeDocument/2006/relationships/slideLayout" Target="../slideLayouts/slideLayout173.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4" Type="http://schemas.openxmlformats.org/officeDocument/2006/relationships/slideLayout" Target="../slideLayouts/slideLayout170.xml"/><Relationship Id="rId3" Type="http://schemas.openxmlformats.org/officeDocument/2006/relationships/slideLayout" Target="../slideLayouts/slideLayout169.xml"/><Relationship Id="rId2" Type="http://schemas.openxmlformats.org/officeDocument/2006/relationships/slideLayout" Target="../slideLayouts/slideLayout168.xml"/><Relationship Id="rId15" Type="http://schemas.openxmlformats.org/officeDocument/2006/relationships/theme" Target="../theme/theme1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77.xml"/><Relationship Id="rId10" Type="http://schemas.openxmlformats.org/officeDocument/2006/relationships/slideLayout" Target="../slideLayouts/slideLayout176.xml"/><Relationship Id="rId1" Type="http://schemas.openxmlformats.org/officeDocument/2006/relationships/slideLayout" Target="../slideLayouts/slideLayout167.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6" Type="http://schemas.openxmlformats.org/officeDocument/2006/relationships/theme" Target="../theme/theme17.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8.xml"/><Relationship Id="rId8" Type="http://schemas.openxmlformats.org/officeDocument/2006/relationships/slideLayout" Target="../slideLayouts/slideLayout197.xml"/><Relationship Id="rId7" Type="http://schemas.openxmlformats.org/officeDocument/2006/relationships/slideLayout" Target="../slideLayouts/slideLayout196.xml"/><Relationship Id="rId6" Type="http://schemas.openxmlformats.org/officeDocument/2006/relationships/slideLayout" Target="../slideLayouts/slideLayout195.xml"/><Relationship Id="rId5" Type="http://schemas.openxmlformats.org/officeDocument/2006/relationships/slideLayout" Target="../slideLayouts/slideLayout194.xml"/><Relationship Id="rId4" Type="http://schemas.openxmlformats.org/officeDocument/2006/relationships/slideLayout" Target="../slideLayouts/slideLayout193.xml"/><Relationship Id="rId3" Type="http://schemas.openxmlformats.org/officeDocument/2006/relationships/slideLayout" Target="../slideLayouts/slideLayout192.xml"/><Relationship Id="rId2" Type="http://schemas.openxmlformats.org/officeDocument/2006/relationships/slideLayout" Target="../slideLayouts/slideLayout191.xml"/><Relationship Id="rId15" Type="http://schemas.openxmlformats.org/officeDocument/2006/relationships/theme" Target="../theme/theme1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00.xml"/><Relationship Id="rId10" Type="http://schemas.openxmlformats.org/officeDocument/2006/relationships/slideLayout" Target="../slideLayouts/slideLayout199.xml"/><Relationship Id="rId1" Type="http://schemas.openxmlformats.org/officeDocument/2006/relationships/slideLayout" Target="../slideLayouts/slideLayout19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4"/>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 3073"/>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2051" name="文本占位符 3074"/>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2052" name="文本框 3075"/>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2053" name="对象 3076"/>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 7169"/>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4099" name="文本占位符 7170"/>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4100" name="文本框 7171"/>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4101" name="对象 7172"/>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5121"/>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3075" name="文本占位符 5122"/>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文本框 5123"/>
          <p:cNvSpPr txBox="1"/>
          <p:nvPr userDrawn="1"/>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Arial" panose="02080604020202020204" pitchFamily="34" charset="0"/>
              <a:buNone/>
            </a:pPr>
            <a:endParaRPr lang="zh-CN" altLang="en-US" sz="1800" b="0" u="none" baseline="0" dirty="0">
              <a:solidFill>
                <a:srgbClr val="4138FA"/>
              </a:solidFill>
              <a:latin typeface="DejaVu Sans" panose="020B0603030804020204" charset="0"/>
              <a:ea typeface="方正书宋_GBK" panose="02000000000000000000" charset="-122"/>
            </a:endParaRPr>
          </a:p>
        </p:txBody>
      </p:sp>
      <p:pic>
        <p:nvPicPr>
          <p:cNvPr id="3077" name="对象 5124"/>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2" cy="749300"/>
          </a:xfrm>
          <a:prstGeom prst="rect">
            <a:avLst/>
          </a:prstGeom>
          <a:noFill/>
          <a:ln w="9525">
            <a:noFill/>
            <a:miter/>
          </a:ln>
        </p:spPr>
        <p:txBody>
          <a:bodyPr anchor="t">
            <a:spAutoFit/>
          </a:bodyPr>
          <a:p>
            <a:pPr lvl="0"/>
            <a:r>
              <a:rPr lang="en-US" altLang="zh-CN"/>
              <a:t>Click to edit Title Slide</a:t>
            </a:r>
            <a:endParaRPr lang="en-US" altLang="zh-CN"/>
          </a:p>
        </p:txBody>
      </p:sp>
      <p:sp>
        <p:nvSpPr>
          <p:cNvPr id="1027" name="文本占位符 1026"/>
          <p:cNvSpPr>
            <a:spLocks noGrp="1"/>
          </p:cNvSpPr>
          <p:nvPr>
            <p:ph type="body"/>
          </p:nvPr>
        </p:nvSpPr>
        <p:spPr>
          <a:xfrm>
            <a:off x="381000" y="1803400"/>
            <a:ext cx="8388350" cy="2209800"/>
          </a:xfrm>
          <a:prstGeom prst="rect">
            <a:avLst/>
          </a:prstGeom>
          <a:noFill/>
          <a:ln w="9525">
            <a:noFill/>
            <a:miter/>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None/>
            </a:pPr>
            <a:endParaRPr lang="zh-CN" altLang="en-US" sz="1800" b="0" dirty="0">
              <a:latin typeface="DejaVu Sans" panose="020B0603030804020204" charset="0"/>
              <a:ea typeface="方正书宋_GBK" panose="02000000000000000000" charset="-122"/>
            </a:endParaRPr>
          </a:p>
        </p:txBody>
      </p:sp>
      <p:pic>
        <p:nvPicPr>
          <p:cNvPr id="1029" name="对象 1028"/>
          <p:cNvPicPr>
            <a:picLocks noChangeAspect="1"/>
          </p:cNvPicPr>
          <p:nvPr userDrawn="1"/>
        </p:nvPicPr>
        <p:blipFill>
          <a:blip r:embed="rId13"/>
          <a:stretch>
            <a:fillRect/>
          </a:stretch>
        </p:blipFill>
        <p:spPr>
          <a:xfrm>
            <a:off x="0" y="0"/>
            <a:ext cx="838200" cy="517525"/>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1" i="0" u="none" kern="1200" baseline="0">
          <a:solidFill>
            <a:schemeClr val="tx2"/>
          </a:solidFill>
          <a:latin typeface="DejaVu Sans" panose="020B0603030804020204" charset="0"/>
          <a:ea typeface="+mj-ea"/>
          <a:cs typeface="DejaVu Sans" panose="020B0603030804020204" charset="0"/>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3200" b="0" i="0" u="none" kern="1200" baseline="0">
          <a:solidFill>
            <a:schemeClr val="bg2"/>
          </a:solidFill>
          <a:latin typeface="DejaVu Sans" panose="020B0603030804020204" charset="0"/>
          <a:ea typeface="+mn-ea"/>
          <a:cs typeface="DejaVu Sans" panose="020B060303080402020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800" b="0" i="0" u="none" kern="1200" baseline="0">
          <a:solidFill>
            <a:schemeClr val="bg2"/>
          </a:solidFill>
          <a:latin typeface="DejaVu Sans" panose="020B0603030804020204" charset="0"/>
          <a:ea typeface="+mn-ea"/>
          <a:cs typeface="DejaVu Sans" panose="020B0603030804020204" charset="0"/>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400" b="0" i="0" u="none" kern="1200" baseline="0">
          <a:solidFill>
            <a:schemeClr val="bg2"/>
          </a:solidFill>
          <a:latin typeface="DejaVu Sans" panose="020B0603030804020204" charset="0"/>
          <a:ea typeface="+mn-ea"/>
          <a:cs typeface="DejaVu Sans" panose="020B0603030804020204" charset="0"/>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DejaVu Sans" panose="020B0603030804020204" charset="0"/>
          <a:ea typeface="+mn-ea"/>
          <a:cs typeface="DejaVu Sans" panose="020B0603030804020204" charset="0"/>
        </a:defRPr>
      </a:lvl5pPr>
      <a:lvl6pPr marL="2514600" lvl="5"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6pPr>
      <a:lvl7pPr marL="2971800" lvl="6"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7pPr>
      <a:lvl8pPr marL="3429000" lvl="7"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8pPr>
      <a:lvl9pPr marL="3886200" lvl="8" indent="-512064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4"/>
        </a:buBlip>
        <a:defRPr sz="2000" b="0" i="0" u="none" kern="1200" baseline="0">
          <a:solidFill>
            <a:schemeClr val="bg2"/>
          </a:solidFill>
          <a:latin typeface="+mn-lt"/>
          <a:ea typeface="+mn-ea"/>
          <a:cs typeface="+mn-cs"/>
        </a:defRPr>
      </a:lvl9pPr>
    </p:bodyStyle>
    <p:otherStyle>
      <a:lvl1pPr marL="0" lvl="0" indent="0" algn="ctr"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image" Target="../media/image9.png"/><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9.xml"/><Relationship Id="rId2" Type="http://schemas.openxmlformats.org/officeDocument/2006/relationships/image" Target="../media/image12.jpeg"/><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0.xml"/><Relationship Id="rId2" Type="http://schemas.openxmlformats.org/officeDocument/2006/relationships/image" Target="../media/image13.jpeg"/><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1.xml"/><Relationship Id="rId2" Type="http://schemas.openxmlformats.org/officeDocument/2006/relationships/image" Target="../media/image14.jpeg"/><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73.xml"/><Relationship Id="rId2" Type="http://schemas.openxmlformats.org/officeDocument/2006/relationships/image" Target="../media/image15.jpe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62.xml"/><Relationship Id="rId2" Type="http://schemas.openxmlformats.org/officeDocument/2006/relationships/image" Target="../media/image16.jpeg"/><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96.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矩形 22529"/>
          <p:cNvSpPr/>
          <p:nvPr/>
        </p:nvSpPr>
        <p:spPr>
          <a:xfrm>
            <a:off x="687388" y="2073275"/>
            <a:ext cx="7129463" cy="409448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操作系统在计算机系统中的地位</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操作系统的形成与发展</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操作系统的定义和特性</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操作系统的类型</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操作系统的资源管理功能</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操作系统采用的关键技术</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pic>
        <p:nvPicPr>
          <p:cNvPr id="2" name="内容占位符 22530"/>
          <p:cNvPicPr>
            <a:picLocks noGrp="1" noChangeAspect="1"/>
          </p:cNvPicPr>
          <p:nvPr>
            <p:ph idx="2147483647"/>
          </p:nvPr>
        </p:nvPicPr>
        <p:blipFill>
          <a:blip r:embed="rId1"/>
          <a:stretch>
            <a:fillRect/>
          </a:stretch>
        </p:blipFill>
        <p:spPr>
          <a:xfrm>
            <a:off x="0" y="0"/>
            <a:ext cx="838200" cy="517525"/>
          </a:xfrm>
        </p:spPr>
      </p:pic>
      <p:sp>
        <p:nvSpPr>
          <p:cNvPr id="23556" name="矩形 22531"/>
          <p:cNvSpPr/>
          <p:nvPr/>
        </p:nvSpPr>
        <p:spPr>
          <a:xfrm>
            <a:off x="690563" y="565150"/>
            <a:ext cx="7129463" cy="1408113"/>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第</a:t>
            </a:r>
            <a:r>
              <a:rPr lang="en-US" altLang="x-none"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a:t>
            </a:r>
            <a:r>
              <a:rPr lang="zh-CN" altLang="en-US"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章  绪论</a:t>
            </a:r>
            <a:endParaRPr lang="zh-CN" altLang="en-US" sz="44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6">
                                            <p:txEl>
                                              <p:charRg st="1" end="9"/>
                                            </p:txEl>
                                          </p:spTgt>
                                        </p:tgtEl>
                                        <p:attrNameLst>
                                          <p:attrName>style.visibility</p:attrName>
                                        </p:attrNameLst>
                                      </p:cBhvr>
                                      <p:to>
                                        <p:strVal val="visible"/>
                                      </p:to>
                                    </p:set>
                                    <p:anim calcmode="lin" valueType="num">
                                      <p:cBhvr additive="base">
                                        <p:cTn id="7" dur="1000" fill="hold"/>
                                        <p:tgtEl>
                                          <p:spTgt spid="23556">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6">
                                            <p:txEl>
                                              <p:charRg st="1"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4">
                                            <p:txEl>
                                              <p:charRg st="0" end="15"/>
                                            </p:txEl>
                                          </p:spTgt>
                                        </p:tgtEl>
                                        <p:attrNameLst>
                                          <p:attrName>style.visibility</p:attrName>
                                        </p:attrNameLst>
                                      </p:cBhvr>
                                      <p:to>
                                        <p:strVal val="visible"/>
                                      </p:to>
                                    </p:set>
                                    <p:anim calcmode="lin" valueType="num">
                                      <p:cBhvr additive="base">
                                        <p:cTn id="13" dur="500" fill="hold"/>
                                        <p:tgtEl>
                                          <p:spTgt spid="23554">
                                            <p:txEl>
                                              <p:charRg st="0" end="1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4">
                                            <p:txEl>
                                              <p:charRg st="0" end="15"/>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554">
                                            <p:txEl>
                                              <p:charRg st="15" end="26"/>
                                            </p:txEl>
                                          </p:spTgt>
                                        </p:tgtEl>
                                        <p:attrNameLst>
                                          <p:attrName>style.visibility</p:attrName>
                                        </p:attrNameLst>
                                      </p:cBhvr>
                                      <p:to>
                                        <p:strVal val="visible"/>
                                      </p:to>
                                    </p:set>
                                    <p:anim calcmode="lin" valueType="num">
                                      <p:cBhvr additive="base">
                                        <p:cTn id="17" dur="500" fill="hold"/>
                                        <p:tgtEl>
                                          <p:spTgt spid="23554">
                                            <p:txEl>
                                              <p:charRg st="15" end="2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3554">
                                            <p:txEl>
                                              <p:charRg st="15" end="26"/>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554">
                                            <p:txEl>
                                              <p:charRg st="26" end="37"/>
                                            </p:txEl>
                                          </p:spTgt>
                                        </p:tgtEl>
                                        <p:attrNameLst>
                                          <p:attrName>style.visibility</p:attrName>
                                        </p:attrNameLst>
                                      </p:cBhvr>
                                      <p:to>
                                        <p:strVal val="visible"/>
                                      </p:to>
                                    </p:set>
                                    <p:anim calcmode="lin" valueType="num">
                                      <p:cBhvr additive="base">
                                        <p:cTn id="21" dur="500" fill="hold"/>
                                        <p:tgtEl>
                                          <p:spTgt spid="23554">
                                            <p:txEl>
                                              <p:charRg st="26" end="3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554">
                                            <p:txEl>
                                              <p:charRg st="26" end="37"/>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3554">
                                            <p:txEl>
                                              <p:charRg st="37" end="49"/>
                                            </p:txEl>
                                          </p:spTgt>
                                        </p:tgtEl>
                                        <p:attrNameLst>
                                          <p:attrName>style.visibility</p:attrName>
                                        </p:attrNameLst>
                                      </p:cBhvr>
                                      <p:to>
                                        <p:strVal val="visible"/>
                                      </p:to>
                                    </p:set>
                                    <p:anim calcmode="lin" valueType="num">
                                      <p:cBhvr additive="base">
                                        <p:cTn id="25" dur="500" fill="hold"/>
                                        <p:tgtEl>
                                          <p:spTgt spid="23554">
                                            <p:txEl>
                                              <p:charRg st="37" end="4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4">
                                            <p:txEl>
                                              <p:charRg st="37" end="49"/>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3554">
                                            <p:txEl>
                                              <p:charRg st="49" end="57"/>
                                            </p:txEl>
                                          </p:spTgt>
                                        </p:tgtEl>
                                        <p:attrNameLst>
                                          <p:attrName>style.visibility</p:attrName>
                                        </p:attrNameLst>
                                      </p:cBhvr>
                                      <p:to>
                                        <p:strVal val="visible"/>
                                      </p:to>
                                    </p:set>
                                    <p:anim calcmode="lin" valueType="num">
                                      <p:cBhvr additive="base">
                                        <p:cTn id="29" dur="500" fill="hold"/>
                                        <p:tgtEl>
                                          <p:spTgt spid="23554">
                                            <p:txEl>
                                              <p:charRg st="49" end="5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554">
                                            <p:txEl>
                                              <p:charRg st="49" end="5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3554">
                                            <p:txEl>
                                              <p:charRg st="57" end="69"/>
                                            </p:txEl>
                                          </p:spTgt>
                                        </p:tgtEl>
                                        <p:attrNameLst>
                                          <p:attrName>style.visibility</p:attrName>
                                        </p:attrNameLst>
                                      </p:cBhvr>
                                      <p:to>
                                        <p:strVal val="visible"/>
                                      </p:to>
                                    </p:set>
                                    <p:anim calcmode="lin" valueType="num">
                                      <p:cBhvr additive="base">
                                        <p:cTn id="33" dur="500" fill="hold"/>
                                        <p:tgtEl>
                                          <p:spTgt spid="23554">
                                            <p:txEl>
                                              <p:charRg st="57" end="6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3554">
                                            <p:txEl>
                                              <p:charRg st="57" end="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64" name="矩形 26643"/>
          <p:cNvSpPr/>
          <p:nvPr/>
        </p:nvSpPr>
        <p:spPr>
          <a:xfrm>
            <a:off x="655955" y="3133725"/>
            <a:ext cx="7741285" cy="1750695"/>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a:t>
            </a: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用户和应用软件的需求</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操作系统必须满足上层软件对其提出的各种需求。</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buChar char="Ø"/>
            </a:pPr>
            <a:r>
              <a:rPr lang="zh-CN" altLang="en-US" sz="24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提供良好的用户界面，方便用户使用</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    </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1767" name="矩形 2664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1769" name="矩形 26648"/>
          <p:cNvSpPr/>
          <p:nvPr/>
        </p:nvSpPr>
        <p:spPr>
          <a:xfrm>
            <a:off x="390525" y="635000"/>
            <a:ext cx="4872038"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各层对</a:t>
            </a: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OS</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的制约和影响</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1770" name="矩形 26649"/>
          <p:cNvSpPr/>
          <p:nvPr/>
        </p:nvSpPr>
        <p:spPr>
          <a:xfrm>
            <a:off x="657225" y="1298575"/>
            <a:ext cx="7622540" cy="1640205"/>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硬件</a:t>
            </a: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的制约</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lvl="1"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硬件提供</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OS</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运行基础，硬件是集中顺序过程控制；操作系统是多用户、多任务的并行计算模型。</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1771" name="文本框 31770"/>
          <p:cNvSpPr txBox="1"/>
          <p:nvPr/>
        </p:nvSpPr>
        <p:spPr>
          <a:xfrm>
            <a:off x="501015" y="5601018"/>
            <a:ext cx="8153400" cy="457200"/>
          </a:xfrm>
          <a:prstGeom prst="rect">
            <a:avLst/>
          </a:prstGeom>
          <a:noFill/>
          <a:ln w="9525">
            <a:noFill/>
            <a:miter/>
          </a:ln>
        </p:spPr>
        <p:txBody>
          <a:bodyPr anchor="t">
            <a:spAutoFit/>
          </a:bodyPr>
          <a:p>
            <a:pPr lvl="0">
              <a:spcBef>
                <a:spcPct val="50000"/>
              </a:spcBef>
            </a:pPr>
            <a:r>
              <a:rPr lang="zh-CN" altLang="en-US" sz="2400" dirty="0">
                <a:latin typeface="DejaVu Sans" panose="020B0603030804020204" charset="0"/>
                <a:ea typeface="方正书宋_GBK" panose="02000000000000000000" charset="-122"/>
              </a:rPr>
              <a:t>操作系统的宗旨：</a:t>
            </a:r>
            <a:r>
              <a:rPr lang="zh-CN" altLang="en-US" sz="2400" dirty="0">
                <a:solidFill>
                  <a:srgbClr val="C00000"/>
                </a:solidFill>
                <a:latin typeface="DejaVu Sans" panose="020B0603030804020204" charset="0"/>
                <a:ea typeface="方正书宋_GBK" panose="02000000000000000000" charset="-122"/>
              </a:rPr>
              <a:t>提高计算机的使用效率，方便用户使用。</a:t>
            </a:r>
            <a:endParaRPr lang="zh-CN" altLang="en-US" sz="2400" dirty="0">
              <a:solidFill>
                <a:srgbClr val="C00000"/>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9"/>
                                        </p:tgtEl>
                                        <p:attrNameLst>
                                          <p:attrName>style.visibility</p:attrName>
                                        </p:attrNameLst>
                                      </p:cBhvr>
                                      <p:to>
                                        <p:strVal val="visible"/>
                                      </p:to>
                                    </p:set>
                                    <p:anim calcmode="lin" valueType="num">
                                      <p:cBhvr additive="base">
                                        <p:cTn id="7" dur="500" fill="hold"/>
                                        <p:tgtEl>
                                          <p:spTgt spid="31769"/>
                                        </p:tgtEl>
                                        <p:attrNameLst>
                                          <p:attrName>ppt_x</p:attrName>
                                        </p:attrNameLst>
                                      </p:cBhvr>
                                      <p:tavLst>
                                        <p:tav tm="0">
                                          <p:val>
                                            <p:strVal val="0-#ppt_w/2"/>
                                          </p:val>
                                        </p:tav>
                                        <p:tav tm="100000">
                                          <p:val>
                                            <p:strVal val="#ppt_x"/>
                                          </p:val>
                                        </p:tav>
                                      </p:tavLst>
                                    </p:anim>
                                    <p:anim calcmode="lin" valueType="num">
                                      <p:cBhvr additive="base">
                                        <p:cTn id="8" dur="500" fill="hold"/>
                                        <p:tgtEl>
                                          <p:spTgt spid="317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70"/>
                                        </p:tgtEl>
                                        <p:attrNameLst>
                                          <p:attrName>style.visibility</p:attrName>
                                        </p:attrNameLst>
                                      </p:cBhvr>
                                      <p:to>
                                        <p:strVal val="visible"/>
                                      </p:to>
                                    </p:set>
                                    <p:anim calcmode="lin" valueType="num">
                                      <p:cBhvr additive="base">
                                        <p:cTn id="13" dur="500" fill="hold"/>
                                        <p:tgtEl>
                                          <p:spTgt spid="31770"/>
                                        </p:tgtEl>
                                        <p:attrNameLst>
                                          <p:attrName>ppt_x</p:attrName>
                                        </p:attrNameLst>
                                      </p:cBhvr>
                                      <p:tavLst>
                                        <p:tav tm="0">
                                          <p:val>
                                            <p:strVal val="0-#ppt_w/2"/>
                                          </p:val>
                                        </p:tav>
                                        <p:tav tm="100000">
                                          <p:val>
                                            <p:strVal val="#ppt_x"/>
                                          </p:val>
                                        </p:tav>
                                      </p:tavLst>
                                    </p:anim>
                                    <p:anim calcmode="lin" valueType="num">
                                      <p:cBhvr additive="base">
                                        <p:cTn id="14" dur="500" fill="hold"/>
                                        <p:tgtEl>
                                          <p:spTgt spid="317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64"/>
                                        </p:tgtEl>
                                        <p:attrNameLst>
                                          <p:attrName>style.visibility</p:attrName>
                                        </p:attrNameLst>
                                      </p:cBhvr>
                                      <p:to>
                                        <p:strVal val="visible"/>
                                      </p:to>
                                    </p:set>
                                    <p:anim calcmode="lin" valueType="num">
                                      <p:cBhvr additive="base">
                                        <p:cTn id="19" dur="500" fill="hold"/>
                                        <p:tgtEl>
                                          <p:spTgt spid="31764"/>
                                        </p:tgtEl>
                                        <p:attrNameLst>
                                          <p:attrName>ppt_x</p:attrName>
                                        </p:attrNameLst>
                                      </p:cBhvr>
                                      <p:tavLst>
                                        <p:tav tm="0">
                                          <p:val>
                                            <p:strVal val="#ppt_x"/>
                                          </p:val>
                                        </p:tav>
                                        <p:tav tm="100000">
                                          <p:val>
                                            <p:strVal val="#ppt_x"/>
                                          </p:val>
                                        </p:tav>
                                      </p:tavLst>
                                    </p:anim>
                                    <p:anim calcmode="lin" valueType="num">
                                      <p:cBhvr additive="base">
                                        <p:cTn id="20" dur="500" fill="hold"/>
                                        <p:tgtEl>
                                          <p:spTgt spid="317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71"/>
                                        </p:tgtEl>
                                        <p:attrNameLst>
                                          <p:attrName>style.visibility</p:attrName>
                                        </p:attrNameLst>
                                      </p:cBhvr>
                                      <p:to>
                                        <p:strVal val="visible"/>
                                      </p:to>
                                    </p:set>
                                    <p:anim calcmode="lin" valueType="num">
                                      <p:cBhvr additive="base">
                                        <p:cTn id="25" dur="500" fill="hold"/>
                                        <p:tgtEl>
                                          <p:spTgt spid="31771"/>
                                        </p:tgtEl>
                                        <p:attrNameLst>
                                          <p:attrName>ppt_x</p:attrName>
                                        </p:attrNameLst>
                                      </p:cBhvr>
                                      <p:tavLst>
                                        <p:tav tm="0">
                                          <p:val>
                                            <p:strVal val="#ppt_x"/>
                                          </p:val>
                                        </p:tav>
                                        <p:tav tm="100000">
                                          <p:val>
                                            <p:strVal val="#ppt_x"/>
                                          </p:val>
                                        </p:tav>
                                      </p:tavLst>
                                    </p:anim>
                                    <p:anim calcmode="lin" valueType="num">
                                      <p:cBhvr additive="base">
                                        <p:cTn id="26" dur="500" fill="hold"/>
                                        <p:tgtEl>
                                          <p:spTgt spid="31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4" grpId="0"/>
      <p:bldP spid="31769" grpId="0"/>
      <p:bldP spid="31770" grpId="0"/>
      <p:bldP spid="317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27650"/>
          <p:cNvSpPr/>
          <p:nvPr/>
        </p:nvSpPr>
        <p:spPr>
          <a:xfrm>
            <a:off x="142875" y="530225"/>
            <a:ext cx="7578725"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计算机系统结构与操作系统的关系</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3796" name="矩形 27651"/>
          <p:cNvSpPr>
            <a:spLocks noRot="1"/>
          </p:cNvSpPr>
          <p:nvPr/>
        </p:nvSpPr>
        <p:spPr>
          <a:xfrm>
            <a:off x="1320800" y="2047240"/>
            <a:ext cx="2214563"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DejaVu Sans" panose="020B0603030804020204" charset="0"/>
                <a:ea typeface="方正书宋_GBK" panose="02000000000000000000" charset="-122"/>
                <a:cs typeface="+mn-ea"/>
              </a:rPr>
              <a:t>顺序计算模型</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p:txBody>
      </p:sp>
      <p:grpSp>
        <p:nvGrpSpPr>
          <p:cNvPr id="33797" name="组合 33796"/>
          <p:cNvGrpSpPr/>
          <p:nvPr/>
        </p:nvGrpSpPr>
        <p:grpSpPr>
          <a:xfrm>
            <a:off x="3548063" y="1583690"/>
            <a:ext cx="1625600" cy="752475"/>
            <a:chOff x="0" y="0"/>
            <a:chExt cx="1024" cy="474"/>
          </a:xfrm>
        </p:grpSpPr>
        <p:sp>
          <p:nvSpPr>
            <p:cNvPr id="2" name="文本框 27653"/>
            <p:cNvSpPr txBox="1"/>
            <p:nvPr/>
          </p:nvSpPr>
          <p:spPr>
            <a:xfrm>
              <a:off x="0" y="0"/>
              <a:ext cx="1024" cy="290"/>
            </a:xfrm>
            <a:prstGeom prst="rect">
              <a:avLst/>
            </a:prstGeom>
            <a:noFill/>
            <a:ln w="9525">
              <a:noFill/>
              <a:miter/>
            </a:ln>
          </p:spPr>
          <p:txBody>
            <a:bodyPr anchor="t">
              <a:spAutoFit/>
            </a:bodyPr>
            <a:p>
              <a:pPr lvl="0">
                <a:spcBef>
                  <a:spcPct val="50000"/>
                </a:spcBef>
              </a:pPr>
              <a:r>
                <a:rPr lang="x-none" altLang="zh-CN" sz="2400" dirty="0">
                  <a:solidFill>
                    <a:srgbClr val="CC0000"/>
                  </a:solidFill>
                  <a:latin typeface="DejaVu Sans" panose="020B0603030804020204" charset="0"/>
                  <a:ea typeface="方正书宋_GBK" panose="02000000000000000000" charset="-122"/>
                </a:rPr>
                <a:t>   </a:t>
              </a:r>
              <a:r>
                <a:rPr lang="zh-CN" altLang="en-US" sz="2400" dirty="0">
                  <a:solidFill>
                    <a:srgbClr val="CC0000"/>
                  </a:solidFill>
                  <a:latin typeface="DejaVu Sans" panose="020B0603030804020204" charset="0"/>
                  <a:ea typeface="方正书宋_GBK" panose="02000000000000000000" charset="-122"/>
                </a:rPr>
                <a:t>矛盾</a:t>
              </a:r>
              <a:endParaRPr lang="zh-CN" altLang="en-US" sz="2400" dirty="0">
                <a:solidFill>
                  <a:srgbClr val="CC0000"/>
                </a:solidFill>
                <a:latin typeface="DejaVu Sans" panose="020B0603030804020204" charset="0"/>
                <a:ea typeface="方正书宋_GBK" panose="02000000000000000000" charset="-122"/>
              </a:endParaRPr>
            </a:p>
          </p:txBody>
        </p:sp>
        <p:sp>
          <p:nvSpPr>
            <p:cNvPr id="33798" name="直接连接符 27654"/>
            <p:cNvSpPr/>
            <p:nvPr/>
          </p:nvSpPr>
          <p:spPr>
            <a:xfrm>
              <a:off x="46" y="347"/>
              <a:ext cx="819"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3799" name="直接连接符 27655"/>
            <p:cNvSpPr/>
            <p:nvPr/>
          </p:nvSpPr>
          <p:spPr>
            <a:xfrm flipH="1">
              <a:off x="46" y="474"/>
              <a:ext cx="765" cy="0"/>
            </a:xfrm>
            <a:prstGeom prst="line">
              <a:avLst/>
            </a:prstGeom>
            <a:ln w="1905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33801" name="矩形 27656"/>
          <p:cNvSpPr>
            <a:spLocks noRot="1"/>
          </p:cNvSpPr>
          <p:nvPr/>
        </p:nvSpPr>
        <p:spPr>
          <a:xfrm>
            <a:off x="682625" y="2625090"/>
            <a:ext cx="3325813" cy="661988"/>
          </a:xfrm>
          <a:prstGeom prst="rect">
            <a:avLst/>
          </a:prstGeom>
          <a:noFill/>
          <a:ln w="9525">
            <a:noFill/>
            <a:miter/>
          </a:ln>
        </p:spPr>
        <p:txBody>
          <a:bodyPr/>
          <a:p>
            <a:pPr marL="571500" lvl="0" indent="-571500" algn="l" fontAlgn="base">
              <a:lnSpc>
                <a:spcPct val="120000"/>
              </a:lnSpc>
              <a:spcBef>
                <a:spcPct val="40000"/>
              </a:spcBef>
              <a:buClr>
                <a:schemeClr val="tx2"/>
              </a:buClr>
              <a:buSzPct val="95000"/>
            </a:pPr>
            <a:r>
              <a:rPr lang="zh-CN" altLang="en-US"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如何解决矛盾 </a:t>
            </a:r>
            <a:r>
              <a:rPr lang="en-US" altLang="x-none"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sz="3600"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en-US" altLang="x-none" sz="2800"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en-US" altLang="x-none" sz="2800" strike="noStrike" noProof="1" dirty="0">
              <a:solidFill>
                <a:srgbClr val="FF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3802" name="矩形 27662"/>
          <p:cNvSpPr>
            <a:spLocks noRot="1"/>
          </p:cNvSpPr>
          <p:nvPr/>
        </p:nvSpPr>
        <p:spPr>
          <a:xfrm>
            <a:off x="1144588" y="1451928"/>
            <a:ext cx="2547938" cy="492125"/>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cs typeface="+mn-ea"/>
              </a:rPr>
              <a:t>计算机系统结构</a:t>
            </a:r>
            <a:endParaRPr lang="zh-CN" altLang="en-US" sz="2400" b="0" strike="noStrike" noProof="1" dirty="0">
              <a:solidFill>
                <a:schemeClr val="tx1"/>
              </a:solidFill>
              <a:effectLst/>
              <a:latin typeface="DejaVu Sans" panose="020B0603030804020204" charset="0"/>
              <a:ea typeface="方正书宋_GBK" panose="02000000000000000000" charset="-122"/>
            </a:endParaRPr>
          </a:p>
        </p:txBody>
      </p:sp>
      <p:grpSp>
        <p:nvGrpSpPr>
          <p:cNvPr id="33803" name="组合 33802"/>
          <p:cNvGrpSpPr>
            <a:grpSpLocks noRot="1"/>
          </p:cNvGrpSpPr>
          <p:nvPr/>
        </p:nvGrpSpPr>
        <p:grpSpPr>
          <a:xfrm>
            <a:off x="4986338" y="1450340"/>
            <a:ext cx="2214562" cy="1074738"/>
            <a:chOff x="0" y="0"/>
            <a:chExt cx="1395" cy="677"/>
          </a:xfrm>
        </p:grpSpPr>
        <p:sp>
          <p:nvSpPr>
            <p:cNvPr id="33804" name="矩形 27664"/>
            <p:cNvSpPr>
              <a:spLocks noRot="1"/>
            </p:cNvSpPr>
            <p:nvPr/>
          </p:nvSpPr>
          <p:spPr>
            <a:xfrm>
              <a:off x="0" y="367"/>
              <a:ext cx="1395"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strike="noStrike" noProof="1" dirty="0">
                  <a:solidFill>
                    <a:schemeClr val="tx1"/>
                  </a:solidFill>
                  <a:effectLst/>
                  <a:latin typeface="DejaVu Sans" panose="020B0603030804020204" charset="0"/>
                  <a:ea typeface="方正书宋_GBK" panose="02000000000000000000" charset="-122"/>
                  <a:cs typeface="+mn-ea"/>
                </a:rPr>
                <a:t>并行计算模型</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p:txBody>
        </p:sp>
        <p:sp>
          <p:nvSpPr>
            <p:cNvPr id="33805" name="矩形 27665"/>
            <p:cNvSpPr>
              <a:spLocks noRot="1"/>
            </p:cNvSpPr>
            <p:nvPr/>
          </p:nvSpPr>
          <p:spPr>
            <a:xfrm>
              <a:off x="170" y="0"/>
              <a:ext cx="1020" cy="310"/>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cs typeface="+mn-ea"/>
                </a:rPr>
                <a:t>操作系统</a:t>
              </a:r>
              <a:endParaRPr lang="zh-CN" altLang="en-US" sz="2400" b="0" strike="noStrike" noProof="1" dirty="0">
                <a:solidFill>
                  <a:schemeClr val="tx1"/>
                </a:solidFill>
                <a:effectLst/>
                <a:latin typeface="DejaVu Sans" panose="020B0603030804020204" charset="0"/>
                <a:ea typeface="方正书宋_GBK" panose="02000000000000000000" charset="-122"/>
                <a:cs typeface="+mn-ea"/>
              </a:endParaRPr>
            </a:p>
          </p:txBody>
        </p:sp>
      </p:grpSp>
      <p:sp>
        <p:nvSpPr>
          <p:cNvPr id="33806" name="矩形 2766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3808" name="矩形 27668"/>
          <p:cNvSpPr/>
          <p:nvPr/>
        </p:nvSpPr>
        <p:spPr>
          <a:xfrm>
            <a:off x="519430" y="3437255"/>
            <a:ext cx="8191500" cy="171513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DejaVu Sans" panose="020B0603030804020204" charset="0"/>
                <a:ea typeface="方正书宋_GBK" panose="02000000000000000000" charset="-122"/>
                <a:cs typeface="+mn-ea"/>
              </a:rPr>
              <a:t>(1) OS</a:t>
            </a:r>
            <a:r>
              <a:rPr lang="zh-CN" altLang="en-US" sz="2800" b="0" strike="noStrike" noProof="1" dirty="0">
                <a:solidFill>
                  <a:schemeClr val="tx1"/>
                </a:solidFill>
                <a:effectLst/>
                <a:latin typeface="DejaVu Sans" panose="020B0603030804020204" charset="0"/>
                <a:ea typeface="方正书宋_GBK" panose="02000000000000000000" charset="-122"/>
                <a:cs typeface="+mn-ea"/>
              </a:rPr>
              <a:t>采用的软件技术：</a:t>
            </a:r>
            <a:endParaRPr lang="zh-CN" altLang="en-US" sz="2800" b="0" strike="noStrike" noProof="1" dirty="0">
              <a:solidFill>
                <a:schemeClr val="tx1"/>
              </a:solidFill>
              <a:effectLst/>
              <a:latin typeface="DejaVu Sans" panose="020B0603030804020204" charset="0"/>
              <a:ea typeface="方正书宋_GBK" panose="02000000000000000000" charset="-122"/>
              <a:cs typeface="+mn-ea"/>
            </a:endParaRPr>
          </a:p>
          <a:p>
            <a:pPr marL="0" lvl="1" indent="-533400" algn="l" fontAlgn="base">
              <a:lnSpc>
                <a:spcPct val="12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多道程序设计技术、分时技术、进程、资源分配与调度</a:t>
            </a:r>
            <a:r>
              <a:rPr lang="x-none" altLang="zh-CN"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的机制和策略</a:t>
            </a: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等</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endParaRPr lang="zh-CN" altLang="en-US" sz="2800" b="0" strike="noStrike" noProof="1" dirty="0">
              <a:solidFill>
                <a:schemeClr val="tx1"/>
              </a:solidFill>
              <a:effectLst/>
              <a:latin typeface="DejaVu Sans" panose="020B0603030804020204" charset="0"/>
              <a:ea typeface="方正书宋_GBK" panose="02000000000000000000" charset="-122"/>
              <a:cs typeface="+mn-ea"/>
            </a:endParaRPr>
          </a:p>
        </p:txBody>
      </p:sp>
      <p:sp>
        <p:nvSpPr>
          <p:cNvPr id="33810" name="矩形 27670"/>
          <p:cNvSpPr/>
          <p:nvPr/>
        </p:nvSpPr>
        <p:spPr>
          <a:xfrm>
            <a:off x="519430" y="4638675"/>
            <a:ext cx="7973695" cy="60769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b="0" strike="noStrike" noProof="1" dirty="0">
                <a:solidFill>
                  <a:schemeClr val="tx1"/>
                </a:solidFill>
                <a:effectLst/>
                <a:latin typeface="DejaVu Sans" panose="020B0603030804020204" charset="0"/>
                <a:ea typeface="方正书宋_GBK" panose="02000000000000000000" charset="-122"/>
                <a:cs typeface="+mn-ea"/>
              </a:rPr>
              <a:t>(2) </a:t>
            </a:r>
            <a:r>
              <a:rPr lang="zh-CN" altLang="en-US" sz="2800" b="0" strike="noStrike" noProof="1" dirty="0">
                <a:solidFill>
                  <a:schemeClr val="tx1"/>
                </a:solidFill>
                <a:effectLst/>
                <a:latin typeface="DejaVu Sans" panose="020B0603030804020204" charset="0"/>
                <a:ea typeface="方正书宋_GBK" panose="02000000000000000000" charset="-122"/>
                <a:cs typeface="+mn-ea"/>
              </a:rPr>
              <a:t>计算机体系结构与硬件技术的发展</a:t>
            </a:r>
            <a:endParaRPr lang="zh-CN" altLang="en-US" sz="2800" b="0" strike="noStrike" noProof="1" dirty="0">
              <a:solidFill>
                <a:schemeClr val="tx1"/>
              </a:solidFill>
              <a:effectLst/>
              <a:latin typeface="DejaVu Sans" panose="020B0603030804020204" charset="0"/>
              <a:ea typeface="方正书宋_GBK" panose="02000000000000000000" charset="-122"/>
              <a:cs typeface="+mn-ea"/>
            </a:endParaRPr>
          </a:p>
        </p:txBody>
      </p:sp>
      <p:grpSp>
        <p:nvGrpSpPr>
          <p:cNvPr id="33811" name="组合 33810"/>
          <p:cNvGrpSpPr/>
          <p:nvPr/>
        </p:nvGrpSpPr>
        <p:grpSpPr>
          <a:xfrm>
            <a:off x="973138" y="5230495"/>
            <a:ext cx="7021512" cy="1217613"/>
            <a:chOff x="0" y="0"/>
            <a:chExt cx="4423" cy="767"/>
          </a:xfrm>
        </p:grpSpPr>
        <p:sp>
          <p:nvSpPr>
            <p:cNvPr id="33812" name="矩形 27658"/>
            <p:cNvSpPr/>
            <p:nvPr/>
          </p:nvSpPr>
          <p:spPr>
            <a:xfrm>
              <a:off x="0" y="3"/>
              <a:ext cx="1601" cy="36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en-US" altLang="x-none"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单CPU计算机</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3813" name="矩形 27660"/>
            <p:cNvSpPr>
              <a:spLocks noRot="1"/>
            </p:cNvSpPr>
            <p:nvPr/>
          </p:nvSpPr>
          <p:spPr>
            <a:xfrm>
              <a:off x="2457" y="0"/>
              <a:ext cx="1966" cy="767"/>
            </a:xfrm>
            <a:prstGeom prst="rect">
              <a:avLst/>
            </a:prstGeom>
            <a:noFill/>
            <a:ln w="9525">
              <a:noFill/>
              <a:miter/>
            </a:ln>
          </p:spPr>
          <p:txBody>
            <a:bodyPr/>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并行多处理器系统</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消息传递型多计算机</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71500" lvl="0" indent="-571500" algn="l" fontAlgn="base">
                <a:lnSpc>
                  <a:spcPct val="100000"/>
                </a:lnSpc>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计算机网络，分布式</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 name="直接连接符 27661"/>
            <p:cNvSpPr/>
            <p:nvPr/>
          </p:nvSpPr>
          <p:spPr>
            <a:xfrm>
              <a:off x="1660" y="208"/>
              <a:ext cx="631"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20"/>
                                            </p:txEl>
                                          </p:spTgt>
                                        </p:tgtEl>
                                        <p:attrNameLst>
                                          <p:attrName>style.visibility</p:attrName>
                                        </p:attrNameLst>
                                      </p:cBhvr>
                                      <p:to>
                                        <p:strVal val="visible"/>
                                      </p:to>
                                    </p:set>
                                    <p:anim calcmode="lin" valueType="num">
                                      <p:cBhvr additive="base">
                                        <p:cTn id="7" dur="1000" fill="hold"/>
                                        <p:tgtEl>
                                          <p:spTgt spid="33795">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0-#ppt_w/2"/>
                                          </p:val>
                                        </p:tav>
                                        <p:tav tm="100000">
                                          <p:val>
                                            <p:strVal val="#ppt_x"/>
                                          </p:val>
                                        </p:tav>
                                      </p:tavLst>
                                    </p:anim>
                                    <p:anim calcmode="lin" valueType="num">
                                      <p:cBhvr additive="base">
                                        <p:cTn id="14" dur="500" fill="hold"/>
                                        <p:tgtEl>
                                          <p:spTgt spid="3379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802"/>
                                        </p:tgtEl>
                                        <p:attrNameLst>
                                          <p:attrName>style.visibility</p:attrName>
                                        </p:attrNameLst>
                                      </p:cBhvr>
                                      <p:to>
                                        <p:strVal val="visible"/>
                                      </p:to>
                                    </p:set>
                                    <p:anim calcmode="lin" valueType="num">
                                      <p:cBhvr additive="base">
                                        <p:cTn id="17" dur="500" fill="hold"/>
                                        <p:tgtEl>
                                          <p:spTgt spid="33802"/>
                                        </p:tgtEl>
                                        <p:attrNameLst>
                                          <p:attrName>ppt_x</p:attrName>
                                        </p:attrNameLst>
                                      </p:cBhvr>
                                      <p:tavLst>
                                        <p:tav tm="0">
                                          <p:val>
                                            <p:strVal val="0-#ppt_w/2"/>
                                          </p:val>
                                        </p:tav>
                                        <p:tav tm="100000">
                                          <p:val>
                                            <p:strVal val="#ppt_x"/>
                                          </p:val>
                                        </p:tav>
                                      </p:tavLst>
                                    </p:anim>
                                    <p:anim calcmode="lin" valueType="num">
                                      <p:cBhvr additive="base">
                                        <p:cTn id="18"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3803"/>
                                        </p:tgtEl>
                                        <p:attrNameLst>
                                          <p:attrName>style.visibility</p:attrName>
                                        </p:attrNameLst>
                                      </p:cBhvr>
                                      <p:to>
                                        <p:strVal val="visible"/>
                                      </p:to>
                                    </p:set>
                                    <p:anim calcmode="lin" valueType="num">
                                      <p:cBhvr additive="base">
                                        <p:cTn id="23" dur="500" fill="hold"/>
                                        <p:tgtEl>
                                          <p:spTgt spid="33803"/>
                                        </p:tgtEl>
                                        <p:attrNameLst>
                                          <p:attrName>ppt_x</p:attrName>
                                        </p:attrNameLst>
                                      </p:cBhvr>
                                      <p:tavLst>
                                        <p:tav tm="0">
                                          <p:val>
                                            <p:strVal val="1+#ppt_w/2"/>
                                          </p:val>
                                        </p:tav>
                                        <p:tav tm="100000">
                                          <p:val>
                                            <p:strVal val="#ppt_x"/>
                                          </p:val>
                                        </p:tav>
                                      </p:tavLst>
                                    </p:anim>
                                    <p:anim calcmode="lin" valueType="num">
                                      <p:cBhvr additive="base">
                                        <p:cTn id="24" dur="500" fill="hold"/>
                                        <p:tgtEl>
                                          <p:spTgt spid="338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7"/>
                                        </p:tgtEl>
                                        <p:attrNameLst>
                                          <p:attrName>style.visibility</p:attrName>
                                        </p:attrNameLst>
                                      </p:cBhvr>
                                      <p:to>
                                        <p:strVal val="visible"/>
                                      </p:to>
                                    </p:set>
                                    <p:anim calcmode="lin" valueType="num">
                                      <p:cBhvr additive="base">
                                        <p:cTn id="29" dur="500" fill="hold"/>
                                        <p:tgtEl>
                                          <p:spTgt spid="33797"/>
                                        </p:tgtEl>
                                        <p:attrNameLst>
                                          <p:attrName>ppt_x</p:attrName>
                                        </p:attrNameLst>
                                      </p:cBhvr>
                                      <p:tavLst>
                                        <p:tav tm="0">
                                          <p:val>
                                            <p:strVal val="#ppt_x"/>
                                          </p:val>
                                        </p:tav>
                                        <p:tav tm="100000">
                                          <p:val>
                                            <p:strVal val="#ppt_x"/>
                                          </p:val>
                                        </p:tav>
                                      </p:tavLst>
                                    </p:anim>
                                    <p:anim calcmode="lin" valueType="num">
                                      <p:cBhvr additive="base">
                                        <p:cTn id="30"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801"/>
                                        </p:tgtEl>
                                        <p:attrNameLst>
                                          <p:attrName>style.visibility</p:attrName>
                                        </p:attrNameLst>
                                      </p:cBhvr>
                                      <p:to>
                                        <p:strVal val="visible"/>
                                      </p:to>
                                    </p:set>
                                    <p:anim calcmode="lin" valueType="num">
                                      <p:cBhvr additive="base">
                                        <p:cTn id="35" dur="500" fill="hold"/>
                                        <p:tgtEl>
                                          <p:spTgt spid="33801"/>
                                        </p:tgtEl>
                                        <p:attrNameLst>
                                          <p:attrName>ppt_x</p:attrName>
                                        </p:attrNameLst>
                                      </p:cBhvr>
                                      <p:tavLst>
                                        <p:tav tm="0">
                                          <p:val>
                                            <p:strVal val="#ppt_x"/>
                                          </p:val>
                                        </p:tav>
                                        <p:tav tm="100000">
                                          <p:val>
                                            <p:strVal val="#ppt_x"/>
                                          </p:val>
                                        </p:tav>
                                      </p:tavLst>
                                    </p:anim>
                                    <p:anim calcmode="lin" valueType="num">
                                      <p:cBhvr additive="base">
                                        <p:cTn id="36"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3808"/>
                                        </p:tgtEl>
                                        <p:attrNameLst>
                                          <p:attrName>style.visibility</p:attrName>
                                        </p:attrNameLst>
                                      </p:cBhvr>
                                      <p:to>
                                        <p:strVal val="visible"/>
                                      </p:to>
                                    </p:set>
                                    <p:anim calcmode="lin" valueType="num">
                                      <p:cBhvr additive="base">
                                        <p:cTn id="41" dur="500" fill="hold"/>
                                        <p:tgtEl>
                                          <p:spTgt spid="33808"/>
                                        </p:tgtEl>
                                        <p:attrNameLst>
                                          <p:attrName>ppt_x</p:attrName>
                                        </p:attrNameLst>
                                      </p:cBhvr>
                                      <p:tavLst>
                                        <p:tav tm="0">
                                          <p:val>
                                            <p:strVal val="0-#ppt_w/2"/>
                                          </p:val>
                                        </p:tav>
                                        <p:tav tm="100000">
                                          <p:val>
                                            <p:strVal val="#ppt_x"/>
                                          </p:val>
                                        </p:tav>
                                      </p:tavLst>
                                    </p:anim>
                                    <p:anim calcmode="lin" valueType="num">
                                      <p:cBhvr additive="base">
                                        <p:cTn id="42"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33810"/>
                                        </p:tgtEl>
                                        <p:attrNameLst>
                                          <p:attrName>style.visibility</p:attrName>
                                        </p:attrNameLst>
                                      </p:cBhvr>
                                      <p:to>
                                        <p:strVal val="visible"/>
                                      </p:to>
                                    </p:set>
                                    <p:anim calcmode="lin" valueType="num">
                                      <p:cBhvr additive="base">
                                        <p:cTn id="47" dur="500" fill="hold"/>
                                        <p:tgtEl>
                                          <p:spTgt spid="33810"/>
                                        </p:tgtEl>
                                        <p:attrNameLst>
                                          <p:attrName>ppt_x</p:attrName>
                                        </p:attrNameLst>
                                      </p:cBhvr>
                                      <p:tavLst>
                                        <p:tav tm="0">
                                          <p:val>
                                            <p:strVal val="#ppt_x"/>
                                          </p:val>
                                        </p:tav>
                                        <p:tav tm="100000">
                                          <p:val>
                                            <p:strVal val="#ppt_x"/>
                                          </p:val>
                                        </p:tav>
                                      </p:tavLst>
                                    </p:anim>
                                    <p:anim calcmode="lin" valueType="num">
                                      <p:cBhvr additive="base">
                                        <p:cTn id="48"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811"/>
                                        </p:tgtEl>
                                        <p:attrNameLst>
                                          <p:attrName>style.visibility</p:attrName>
                                        </p:attrNameLst>
                                      </p:cBhvr>
                                      <p:to>
                                        <p:strVal val="visible"/>
                                      </p:to>
                                    </p:set>
                                    <p:anim calcmode="lin" valueType="num">
                                      <p:cBhvr additive="base">
                                        <p:cTn id="53" dur="500" fill="hold"/>
                                        <p:tgtEl>
                                          <p:spTgt spid="33811"/>
                                        </p:tgtEl>
                                        <p:attrNameLst>
                                          <p:attrName>ppt_x</p:attrName>
                                        </p:attrNameLst>
                                      </p:cBhvr>
                                      <p:tavLst>
                                        <p:tav tm="0">
                                          <p:val>
                                            <p:strVal val="#ppt_x"/>
                                          </p:val>
                                        </p:tav>
                                        <p:tav tm="100000">
                                          <p:val>
                                            <p:strVal val="#ppt_x"/>
                                          </p:val>
                                        </p:tav>
                                      </p:tavLst>
                                    </p:anim>
                                    <p:anim calcmode="lin" valueType="num">
                                      <p:cBhvr additive="base">
                                        <p:cTn id="54" dur="500" fill="hold"/>
                                        <p:tgtEl>
                                          <p:spTgt spid="33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p:bldP spid="33801" grpId="0"/>
      <p:bldP spid="33802" grpId="0"/>
      <p:bldP spid="33808" grpId="0"/>
      <p:bldP spid="338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28673"/>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28674"/>
          <p:cNvPicPr>
            <a:picLocks noGrp="1" noChangeAspect="1"/>
          </p:cNvPicPr>
          <p:nvPr>
            <p:ph idx="2147483647"/>
          </p:nvPr>
        </p:nvPicPr>
        <p:blipFill>
          <a:blip r:embed="rId1"/>
          <a:stretch>
            <a:fillRect/>
          </a:stretch>
        </p:blipFill>
        <p:spPr>
          <a:xfrm>
            <a:off x="0" y="0"/>
            <a:ext cx="838200" cy="517525"/>
          </a:xfrm>
        </p:spPr>
      </p:pic>
      <p:sp>
        <p:nvSpPr>
          <p:cNvPr id="34820" name="矩形 286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12"/>
                                            </p:txEl>
                                          </p:spTgt>
                                        </p:tgtEl>
                                        <p:attrNameLst>
                                          <p:attrName>style.visibility</p:attrName>
                                        </p:attrNameLst>
                                      </p:cBhvr>
                                      <p:to>
                                        <p:strVal val="visible"/>
                                      </p:to>
                                    </p:set>
                                    <p:anim calcmode="lin" valueType="num">
                                      <p:cBhvr additive="base">
                                        <p:cTn id="7" dur="1000" fill="hold"/>
                                        <p:tgtEl>
                                          <p:spTgt spid="34818">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29697"/>
          <p:cNvSpPr>
            <a:spLocks noGrp="1"/>
          </p:cNvSpPr>
          <p:nvPr>
            <p:ph type="title"/>
          </p:nvPr>
        </p:nvSpPr>
        <p:spPr>
          <a:xfrm>
            <a:off x="750888" y="112713"/>
            <a:ext cx="8393112" cy="420687"/>
          </a:xfrm>
        </p:spPr>
        <p:txBody>
          <a:bodyPr anchor="t">
            <a:spAutoFit/>
          </a:bodyPr>
          <a:p>
            <a:pPr lvl="0" algn="r"/>
            <a:r>
              <a:rPr lang="zh-CN" altLang="en-US" sz="2400" dirty="0"/>
              <a:t>绪论——操作系统的形成与发展</a:t>
            </a:r>
            <a:endParaRPr lang="zh-CN" altLang="en-US" sz="2400" dirty="0"/>
          </a:p>
        </p:txBody>
      </p:sp>
      <p:sp>
        <p:nvSpPr>
          <p:cNvPr id="35842" name="文本框 29698"/>
          <p:cNvSpPr txBox="1"/>
          <p:nvPr/>
        </p:nvSpPr>
        <p:spPr>
          <a:xfrm>
            <a:off x="752475" y="1860550"/>
            <a:ext cx="7323138" cy="2042160"/>
          </a:xfrm>
          <a:prstGeom prst="rect">
            <a:avLst/>
          </a:prstGeom>
          <a:noFill/>
          <a:ln w="9525">
            <a:noFill/>
            <a:miter/>
          </a:ln>
        </p:spPr>
        <p:txBody>
          <a:bodyPr wrap="square" lIns="72418" tIns="36208" rIns="72418" bIns="36208" anchor="t">
            <a:spAutoFit/>
          </a:bodyPr>
          <a:p>
            <a:pPr lvl="0" defTabSz="873125">
              <a:buChar char="•"/>
            </a:pPr>
            <a:r>
              <a:rPr lang="zh-CN" altLang="en-US" b="0" dirty="0">
                <a:solidFill>
                  <a:schemeClr val="tx1"/>
                </a:solidFill>
                <a:latin typeface="DejaVu Sans" panose="020B0603030804020204" charset="0"/>
                <a:ea typeface="方正书宋_GBK" panose="02000000000000000000" charset="-122"/>
              </a:rPr>
              <a:t>电子管时代 </a:t>
            </a:r>
            <a:r>
              <a:rPr lang="en-US" altLang="x-none" b="0" dirty="0">
                <a:solidFill>
                  <a:schemeClr val="tx1"/>
                </a:solidFill>
                <a:latin typeface="DejaVu Sans" panose="020B0603030804020204" charset="0"/>
                <a:ea typeface="方正书宋_GBK" panose="02000000000000000000" charset="-122"/>
              </a:rPr>
              <a:t>(1946</a:t>
            </a:r>
            <a:r>
              <a:rPr lang="zh-CN" altLang="en-US"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58)</a:t>
            </a:r>
            <a:endParaRPr lang="en-US" altLang="x-none" b="0" dirty="0">
              <a:solidFill>
                <a:schemeClr val="tx1"/>
              </a:solidFill>
              <a:latin typeface="DejaVu Sans" panose="020B0603030804020204" charset="0"/>
              <a:ea typeface="方正书宋_GBK" panose="02000000000000000000" charset="-122"/>
            </a:endParaRPr>
          </a:p>
          <a:p>
            <a:pPr lvl="0" defTabSz="873125">
              <a:buChar char="•"/>
            </a:pPr>
            <a:r>
              <a:rPr lang="zh-CN" altLang="en-US" b="0" dirty="0">
                <a:solidFill>
                  <a:schemeClr val="tx1"/>
                </a:solidFill>
                <a:latin typeface="DejaVu Sans" panose="020B0603030804020204" charset="0"/>
                <a:ea typeface="方正书宋_GBK" panose="02000000000000000000" charset="-122"/>
              </a:rPr>
              <a:t>晶体管        </a:t>
            </a:r>
            <a:r>
              <a:rPr lang="en-US" altLang="x-none"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58</a:t>
            </a:r>
            <a:r>
              <a:rPr lang="zh-CN" altLang="en-US"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64)</a:t>
            </a:r>
            <a:endParaRPr lang="en-US" altLang="x-none" b="0" dirty="0">
              <a:solidFill>
                <a:schemeClr val="tx1"/>
              </a:solidFill>
              <a:latin typeface="DejaVu Sans" panose="020B0603030804020204" charset="0"/>
              <a:ea typeface="方正书宋_GBK" panose="02000000000000000000" charset="-122"/>
            </a:endParaRPr>
          </a:p>
          <a:p>
            <a:pPr lvl="0" defTabSz="873125">
              <a:buChar char="•"/>
            </a:pPr>
            <a:r>
              <a:rPr lang="zh-CN" altLang="en-US" b="0" dirty="0">
                <a:solidFill>
                  <a:schemeClr val="tx1"/>
                </a:solidFill>
                <a:latin typeface="DejaVu Sans" panose="020B0603030804020204" charset="0"/>
                <a:ea typeface="方正书宋_GBK" panose="02000000000000000000" charset="-122"/>
              </a:rPr>
              <a:t>集成电路     </a:t>
            </a:r>
            <a:r>
              <a:rPr lang="en-US" altLang="x-none"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a:t>
            </a:r>
            <a:r>
              <a:rPr lang="en-US" altLang="x-none" b="0" dirty="0">
                <a:solidFill>
                  <a:schemeClr val="tx1"/>
                </a:solidFill>
                <a:latin typeface="DejaVu Sans" panose="020B0603030804020204" charset="0"/>
                <a:ea typeface="方正书宋_GBK" panose="02000000000000000000" charset="-122"/>
              </a:rPr>
              <a:t>65</a:t>
            </a:r>
            <a:r>
              <a:rPr lang="zh-CN" altLang="en-US" b="0" dirty="0">
                <a:solidFill>
                  <a:schemeClr val="tx1"/>
                </a:solidFill>
                <a:latin typeface="DejaVu Sans" panose="020B0603030804020204" charset="0"/>
                <a:ea typeface="方正书宋_GBK" panose="02000000000000000000" charset="-122"/>
              </a:rPr>
              <a:t>－</a:t>
            </a:r>
            <a:r>
              <a:rPr lang="en-US" altLang="x-none" b="0" dirty="0">
                <a:solidFill>
                  <a:schemeClr val="tx1"/>
                </a:solidFill>
                <a:latin typeface="DejaVu Sans" panose="020B0603030804020204" charset="0"/>
                <a:ea typeface="方正书宋_GBK" panose="02000000000000000000" charset="-122"/>
                <a:sym typeface="+mn-ea"/>
              </a:rPr>
              <a:t>1970</a:t>
            </a:r>
            <a:r>
              <a:rPr lang="en-US" altLang="x-none" b="0" dirty="0">
                <a:solidFill>
                  <a:schemeClr val="tx1"/>
                </a:solidFill>
                <a:latin typeface="DejaVu Sans" panose="020B0603030804020204" charset="0"/>
                <a:ea typeface="方正书宋_GBK" panose="02000000000000000000" charset="-122"/>
              </a:rPr>
              <a:t>)</a:t>
            </a:r>
            <a:endParaRPr lang="en-US" altLang="x-none" b="0" dirty="0">
              <a:solidFill>
                <a:schemeClr val="tx1"/>
              </a:solidFill>
              <a:latin typeface="DejaVu Sans" panose="020B0603030804020204" charset="0"/>
              <a:ea typeface="方正书宋_GBK" panose="02000000000000000000" charset="-122"/>
            </a:endParaRPr>
          </a:p>
          <a:p>
            <a:pPr lvl="0" defTabSz="873125">
              <a:buChar char="•"/>
            </a:pPr>
            <a:r>
              <a:rPr lang="zh-CN" altLang="en-US" b="0" dirty="0">
                <a:solidFill>
                  <a:schemeClr val="tx1"/>
                </a:solidFill>
                <a:latin typeface="DejaVu Sans" panose="020B0603030804020204" charset="0"/>
                <a:ea typeface="方正书宋_GBK" panose="02000000000000000000" charset="-122"/>
              </a:rPr>
              <a:t>大规模集成电路时代</a:t>
            </a:r>
            <a:r>
              <a:rPr lang="en-US" altLang="x-none" b="0" dirty="0">
                <a:solidFill>
                  <a:schemeClr val="tx1"/>
                </a:solidFill>
                <a:latin typeface="DejaVu Sans" panose="020B0603030804020204" charset="0"/>
                <a:ea typeface="方正书宋_GBK" panose="02000000000000000000" charset="-122"/>
              </a:rPr>
              <a:t>(70</a:t>
            </a:r>
            <a:r>
              <a:rPr lang="zh-CN" altLang="en-US" b="0" dirty="0">
                <a:solidFill>
                  <a:schemeClr val="tx1"/>
                </a:solidFill>
                <a:latin typeface="DejaVu Sans" panose="020B0603030804020204" charset="0"/>
                <a:ea typeface="方正书宋_GBK" panose="02000000000000000000" charset="-122"/>
              </a:rPr>
              <a:t>年代中至今</a:t>
            </a:r>
            <a:r>
              <a:rPr lang="en-US" altLang="x-none" b="0" dirty="0">
                <a:solidFill>
                  <a:schemeClr val="tx1"/>
                </a:solidFill>
                <a:latin typeface="DejaVu Sans" panose="020B0603030804020204" charset="0"/>
                <a:ea typeface="方正书宋_GBK" panose="02000000000000000000" charset="-122"/>
              </a:rPr>
              <a:t>)</a:t>
            </a:r>
            <a:endParaRPr lang="en-US" altLang="x-none" b="0" dirty="0">
              <a:solidFill>
                <a:schemeClr val="tx1"/>
              </a:solidFill>
              <a:latin typeface="DejaVu Sans" panose="020B0603030804020204" charset="0"/>
              <a:ea typeface="方正书宋_GBK" panose="02000000000000000000" charset="-122"/>
            </a:endParaRPr>
          </a:p>
        </p:txBody>
      </p:sp>
      <p:sp>
        <p:nvSpPr>
          <p:cNvPr id="35844" name="直接连接符 29699"/>
          <p:cNvSpPr/>
          <p:nvPr/>
        </p:nvSpPr>
        <p:spPr>
          <a:xfrm>
            <a:off x="1390650" y="4968875"/>
            <a:ext cx="904875" cy="0"/>
          </a:xfrm>
          <a:prstGeom prst="line">
            <a:avLst/>
          </a:prstGeom>
          <a:ln w="9525" cap="flat" cmpd="sng">
            <a:solidFill>
              <a:schemeClr val="tx1"/>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5845" name="文本框 29700"/>
          <p:cNvSpPr txBox="1"/>
          <p:nvPr/>
        </p:nvSpPr>
        <p:spPr>
          <a:xfrm>
            <a:off x="2257425" y="4598988"/>
            <a:ext cx="5457190" cy="1071245"/>
          </a:xfrm>
          <a:prstGeom prst="rect">
            <a:avLst/>
          </a:prstGeom>
          <a:noFill/>
          <a:ln w="9525">
            <a:noFill/>
            <a:miter/>
          </a:ln>
        </p:spPr>
        <p:txBody>
          <a:bodyPr wrap="none" lIns="87273" tIns="43636" rIns="87273" bIns="43636" anchor="t">
            <a:spAutoFit/>
          </a:bodyPr>
          <a:p>
            <a:pPr lvl="0" defTabSz="873125"/>
            <a:r>
              <a:rPr lang="zh-CN" altLang="en-US" b="0" dirty="0">
                <a:solidFill>
                  <a:schemeClr val="tx1"/>
                </a:solidFill>
                <a:latin typeface="DejaVu Sans" panose="020B0603030804020204" charset="0"/>
                <a:ea typeface="方正书宋_GBK" panose="02000000000000000000" charset="-122"/>
              </a:rPr>
              <a:t>微型、并行、</a:t>
            </a:r>
            <a:endParaRPr lang="zh-CN" altLang="en-US" b="0" dirty="0">
              <a:solidFill>
                <a:schemeClr val="tx1"/>
              </a:solidFill>
              <a:latin typeface="DejaVu Sans" panose="020B0603030804020204" charset="0"/>
              <a:ea typeface="方正书宋_GBK" panose="02000000000000000000" charset="-122"/>
            </a:endParaRPr>
          </a:p>
          <a:p>
            <a:pPr lvl="0" defTabSz="873125"/>
            <a:r>
              <a:rPr lang="zh-CN" altLang="en-US" b="0" dirty="0">
                <a:solidFill>
                  <a:schemeClr val="tx1"/>
                </a:solidFill>
                <a:latin typeface="DejaVu Sans" panose="020B0603030804020204" charset="0"/>
                <a:ea typeface="方正书宋_GBK" panose="02000000000000000000" charset="-122"/>
              </a:rPr>
              <a:t>网络化、智能化几个方向发展</a:t>
            </a:r>
            <a:endParaRPr lang="zh-CN" altLang="en-US" b="0" dirty="0">
              <a:solidFill>
                <a:schemeClr val="tx1"/>
              </a:solidFill>
              <a:latin typeface="DejaVu Sans" panose="020B0603030804020204" charset="0"/>
              <a:ea typeface="方正书宋_GBK" panose="02000000000000000000" charset="-122"/>
            </a:endParaRPr>
          </a:p>
        </p:txBody>
      </p:sp>
      <p:sp>
        <p:nvSpPr>
          <p:cNvPr id="2" name="矩形 29701"/>
          <p:cNvSpPr/>
          <p:nvPr/>
        </p:nvSpPr>
        <p:spPr>
          <a:xfrm>
            <a:off x="1371600" y="1143000"/>
            <a:ext cx="5192713" cy="622300"/>
          </a:xfrm>
          <a:prstGeom prst="rect">
            <a:avLst/>
          </a:prstGeom>
          <a:noFill/>
          <a:ln w="9525">
            <a:noFill/>
            <a:miter/>
          </a:ln>
        </p:spPr>
        <p:txBody>
          <a:bodyPr wrap="none" lIns="72418" tIns="36208" rIns="72418" bIns="36208" anchor="t">
            <a:spAutoFit/>
          </a:bodyPr>
          <a:p>
            <a:pPr lvl="0"/>
            <a:r>
              <a:rPr lang="zh-CN" altLang="en-US" sz="3600" dirty="0">
                <a:solidFill>
                  <a:srgbClr val="0000FF"/>
                </a:solidFill>
                <a:latin typeface="DejaVu Sans" panose="020B0603030804020204" charset="0"/>
                <a:ea typeface="方正书宋_GBK" panose="02000000000000000000" charset="-122"/>
              </a:rPr>
              <a:t>计算机元件工艺的演变：</a:t>
            </a:r>
            <a:endParaRPr lang="zh-CN" altLang="en-US" sz="3600" dirty="0">
              <a:solidFill>
                <a:srgbClr val="0000FF"/>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5">
                                            <p:txEl>
                                              <p:charRg st="0" end="7"/>
                                            </p:txEl>
                                          </p:spTgt>
                                        </p:tgtEl>
                                        <p:attrNameLst>
                                          <p:attrName>style.visibility</p:attrName>
                                        </p:attrNameLst>
                                      </p:cBhvr>
                                      <p:to>
                                        <p:strVal val="visible"/>
                                      </p:to>
                                    </p:set>
                                    <p:animEffect transition="in" filter="wipe(left)">
                                      <p:cBhvr>
                                        <p:cTn id="11" dur="500"/>
                                        <p:tgtEl>
                                          <p:spTgt spid="35845">
                                            <p:txEl>
                                              <p:charRg st="0" end="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845">
                                            <p:txEl>
                                              <p:charRg st="7" end="21"/>
                                            </p:txEl>
                                          </p:spTgt>
                                        </p:tgtEl>
                                        <p:attrNameLst>
                                          <p:attrName>style.visibility</p:attrName>
                                        </p:attrNameLst>
                                      </p:cBhvr>
                                      <p:to>
                                        <p:strVal val="visible"/>
                                      </p:to>
                                    </p:set>
                                    <p:animEffect transition="in" filter="wipe(left)">
                                      <p:cBhvr>
                                        <p:cTn id="15" dur="500"/>
                                        <p:tgtEl>
                                          <p:spTgt spid="35845">
                                            <p:txEl>
                                              <p:charRg st="7"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矩形 31746"/>
          <p:cNvSpPr/>
          <p:nvPr/>
        </p:nvSpPr>
        <p:spPr>
          <a:xfrm>
            <a:off x="158750" y="488950"/>
            <a:ext cx="7496175" cy="82994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手工操作阶段</a:t>
            </a:r>
            <a:r>
              <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1946</a:t>
            </a:r>
            <a:r>
              <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zh-CN"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19</a:t>
            </a:r>
            <a:r>
              <a:rPr lang="en-US" altLang="x-none"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50</a:t>
            </a:r>
            <a:r>
              <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cs typeface="+mn-ea"/>
              </a:rPr>
              <a:t>）</a:t>
            </a:r>
            <a:endParaRPr lang="zh-CN" altLang="en-US" sz="4000" strike="noStrike" noProof="1" dirty="0">
              <a:solidFill>
                <a:srgbClr val="0033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7892" name="矩形 317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7893" name="文本框 31748"/>
          <p:cNvSpPr txBox="1"/>
          <p:nvPr/>
        </p:nvSpPr>
        <p:spPr>
          <a:xfrm>
            <a:off x="612775" y="1636713"/>
            <a:ext cx="7888288" cy="3990975"/>
          </a:xfrm>
          <a:prstGeom prst="rect">
            <a:avLst/>
          </a:prstGeom>
          <a:noFill/>
          <a:ln w="9525">
            <a:noFill/>
            <a:miter/>
          </a:ln>
        </p:spPr>
        <p:txBody>
          <a:bodyPr anchor="t">
            <a:spAutoFit/>
          </a:bodyPr>
          <a:p>
            <a:pPr marL="609600" lvl="0" indent="-609600" algn="ctr"/>
            <a:r>
              <a:rPr lang="zh-CN" altLang="en-US" b="0" dirty="0">
                <a:solidFill>
                  <a:schemeClr val="tx1"/>
                </a:solidFill>
                <a:latin typeface="DejaVu Sans" panose="020B0603030804020204" charset="0"/>
                <a:ea typeface="方正书宋_GBK" panose="02000000000000000000" charset="-122"/>
              </a:rPr>
              <a:t>计算机系统的资源管理和控制由人工负责：</a:t>
            </a:r>
            <a:endParaRPr lang="zh-CN" altLang="en-US" b="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人工把程序用穿孔机穿制在卡片或纸带上；</a:t>
            </a:r>
            <a:endParaRPr lang="zh-CN" altLang="en-US" sz="3200" b="0" u="none" baseline="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把卡片或纸带装上输入机，把程序和数据输入计算机；</a:t>
            </a:r>
            <a:endParaRPr lang="zh-CN" altLang="en-US" sz="3200" b="0" u="none" baseline="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启动计算机运行，等待计算完毕；</a:t>
            </a:r>
            <a:endParaRPr lang="zh-CN" altLang="en-US" sz="3200" b="0" u="none" baseline="0" dirty="0">
              <a:solidFill>
                <a:schemeClr val="tx1"/>
              </a:solidFill>
              <a:latin typeface="DejaVu Sans" panose="020B0603030804020204" charset="0"/>
              <a:ea typeface="方正书宋_GBK" panose="02000000000000000000" charset="-122"/>
            </a:endParaRPr>
          </a:p>
          <a:p>
            <a:pPr marL="1066800" lvl="1" indent="-609600" algn="l" eaLnBrk="1" fontAlgn="base" latinLnBrk="0" hangingPunct="1">
              <a:lnSpc>
                <a:spcPct val="100000"/>
              </a:lnSpc>
              <a:spcBef>
                <a:spcPct val="0"/>
              </a:spcBef>
              <a:spcAft>
                <a:spcPct val="0"/>
              </a:spcAft>
              <a:buFont typeface="Arial" panose="02080604020202020204" pitchFamily="34" charset="0"/>
              <a:buAutoNum type="arabicPeriod"/>
            </a:pPr>
            <a:r>
              <a:rPr lang="zh-CN" altLang="en-US" sz="3200" b="0" u="none" baseline="0" dirty="0">
                <a:solidFill>
                  <a:schemeClr val="tx1"/>
                </a:solidFill>
                <a:latin typeface="DejaVu Sans" panose="020B0603030804020204" charset="0"/>
                <a:ea typeface="方正书宋_GBK" panose="02000000000000000000" charset="-122"/>
              </a:rPr>
              <a:t>产生计算结果，结果从打印机或卡片机上输出。</a:t>
            </a:r>
            <a:endParaRPr lang="zh-CN" altLang="en-US" sz="3200" b="0"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20"/>
                                            </p:txEl>
                                          </p:spTgt>
                                        </p:tgtEl>
                                        <p:attrNameLst>
                                          <p:attrName>style.visibility</p:attrName>
                                        </p:attrNameLst>
                                      </p:cBhvr>
                                      <p:to>
                                        <p:strVal val="visible"/>
                                      </p:to>
                                    </p:set>
                                    <p:anim calcmode="lin" valueType="num">
                                      <p:cBhvr additive="base">
                                        <p:cTn id="7" dur="1000" fill="hold"/>
                                        <p:tgtEl>
                                          <p:spTgt spid="37891">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3"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矩形 32770"/>
          <p:cNvSpPr/>
          <p:nvPr/>
        </p:nvSpPr>
        <p:spPr>
          <a:xfrm>
            <a:off x="104775" y="1660525"/>
            <a:ext cx="8693150" cy="2136775"/>
          </a:xfrm>
          <a:prstGeom prst="rect">
            <a:avLst/>
          </a:prstGeom>
          <a:noFill/>
          <a:ln w="9525">
            <a:noFill/>
            <a:miter/>
          </a:ln>
        </p:spPr>
        <p:txBody>
          <a:bodyPr>
            <a:spAutoFit/>
          </a:bodyPr>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有人工干预，手工操作多，浪费处理机时间，容易发生差错。</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②</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独占性，用户上机独占全机资源，造成资源利用率不高，系统效率低下</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a:p>
            <a:pPr marL="533400" lvl="0" indent="-533400" algn="l" fontAlgn="base">
              <a:lnSpc>
                <a:spcPct val="130000"/>
              </a:lnSpc>
              <a:spcBef>
                <a:spcPct val="2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③</a:t>
            </a: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串行性，程序运行前的准备时间过长</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p:txBody>
      </p:sp>
      <p:grpSp>
        <p:nvGrpSpPr>
          <p:cNvPr id="38916" name="组合 38915"/>
          <p:cNvGrpSpPr/>
          <p:nvPr/>
        </p:nvGrpSpPr>
        <p:grpSpPr>
          <a:xfrm>
            <a:off x="909638" y="4833938"/>
            <a:ext cx="5819775" cy="1484312"/>
            <a:chOff x="0" y="0"/>
            <a:chExt cx="3666" cy="935"/>
          </a:xfrm>
        </p:grpSpPr>
        <p:sp>
          <p:nvSpPr>
            <p:cNvPr id="2" name="直接连接符 32772"/>
            <p:cNvSpPr/>
            <p:nvPr/>
          </p:nvSpPr>
          <p:spPr>
            <a:xfrm flipV="1">
              <a:off x="0" y="0"/>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17" name="直接连接符 32773"/>
            <p:cNvSpPr/>
            <p:nvPr/>
          </p:nvSpPr>
          <p:spPr>
            <a:xfrm flipV="1">
              <a:off x="0" y="45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18" name="直接连接符 32774"/>
            <p:cNvSpPr/>
            <p:nvPr/>
          </p:nvSpPr>
          <p:spPr>
            <a:xfrm flipV="1">
              <a:off x="0" y="686"/>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19" name="直接连接符 32775"/>
            <p:cNvSpPr/>
            <p:nvPr/>
          </p:nvSpPr>
          <p:spPr>
            <a:xfrm flipV="1">
              <a:off x="0" y="921"/>
              <a:ext cx="3666" cy="9"/>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0" name="直接连接符 32776"/>
            <p:cNvSpPr/>
            <p:nvPr/>
          </p:nvSpPr>
          <p:spPr>
            <a:xfrm>
              <a:off x="4" y="0"/>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1" name="直接连接符 32777"/>
            <p:cNvSpPr/>
            <p:nvPr/>
          </p:nvSpPr>
          <p:spPr>
            <a:xfrm>
              <a:off x="788" y="1"/>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2" name="直接连接符 32778"/>
            <p:cNvSpPr/>
            <p:nvPr/>
          </p:nvSpPr>
          <p:spPr>
            <a:xfrm>
              <a:off x="1743" y="2"/>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3" name="直接连接符 32779"/>
            <p:cNvSpPr/>
            <p:nvPr/>
          </p:nvSpPr>
          <p:spPr>
            <a:xfrm>
              <a:off x="239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8924" name="直接连接符 32780"/>
            <p:cNvSpPr/>
            <p:nvPr/>
          </p:nvSpPr>
          <p:spPr>
            <a:xfrm>
              <a:off x="3652" y="3"/>
              <a:ext cx="0" cy="93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38926" name="矩形 32781"/>
          <p:cNvSpPr/>
          <p:nvPr/>
        </p:nvSpPr>
        <p:spPr>
          <a:xfrm>
            <a:off x="157163" y="48736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手工操作阶段</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8927" name="矩形 32782"/>
          <p:cNvSpPr/>
          <p:nvPr/>
        </p:nvSpPr>
        <p:spPr>
          <a:xfrm>
            <a:off x="665163" y="1077913"/>
            <a:ext cx="60007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r>
              <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无任何管理软件</a:t>
            </a:r>
            <a:endParaRPr lang="zh-CN" altLang="en-US"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8928" name="矩形 32783"/>
          <p:cNvSpPr/>
          <p:nvPr/>
        </p:nvSpPr>
        <p:spPr>
          <a:xfrm>
            <a:off x="476250" y="4384675"/>
            <a:ext cx="8362950" cy="1922780"/>
          </a:xfrm>
          <a:prstGeom prst="rect">
            <a:avLst/>
          </a:prstGeom>
          <a:noFill/>
          <a:ln w="9525">
            <a:noFill/>
            <a:miter/>
          </a:ln>
        </p:spPr>
        <p:txBody>
          <a:bodyPr>
            <a:spAutoFit/>
          </a:bodyPr>
          <a:p>
            <a:pPr marL="914400" lvl="1" indent="-457200" algn="l" fontAlgn="base">
              <a:lnSpc>
                <a:spcPct val="120000"/>
              </a:lnSpc>
              <a:spcBef>
                <a:spcPct val="30000"/>
              </a:spcBef>
              <a:spcAft>
                <a:spcPct val="30000"/>
              </a:spcAft>
              <a:buClr>
                <a:schemeClr val="tx2"/>
              </a:buClr>
              <a:buSzPct val="95000"/>
            </a:pPr>
            <a:r>
              <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当</a:t>
            </a:r>
            <a:r>
              <a:rPr lang="en-US" altLang="x-none"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速度提高时，出现了</a:t>
            </a:r>
            <a:endPar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机器            程序处理        人工操         操作时间与机器</a:t>
            </a:r>
            <a:endPar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just" fontAlgn="base">
              <a:lnSpc>
                <a:spcPct val="120000"/>
              </a:lnSpc>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速度            所需时间        作时间       有效运行时间之比</a:t>
            </a:r>
            <a:endPar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just" fontAlgn="base">
              <a:lnSpc>
                <a:spcPct val="120000"/>
              </a:lnSpc>
              <a:spcBef>
                <a:spcPct val="30000"/>
              </a:spcBef>
              <a:buClr>
                <a:schemeClr val="tx2"/>
              </a:buClr>
              <a:buSzPct val="95000"/>
            </a:pP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万次</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秒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小时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3</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  </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20</a:t>
            </a:r>
            <a:endPar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60</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万次</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秒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3</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分钟                 </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3  </a:t>
            </a:r>
            <a:r>
              <a:rPr lang="zh-CN" altLang="en-US"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a:t>
            </a:r>
            <a:endParaRPr lang="en-US" altLang="x-none" sz="16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8929" name="矩形 32784"/>
          <p:cNvSpPr/>
          <p:nvPr/>
        </p:nvSpPr>
        <p:spPr>
          <a:xfrm>
            <a:off x="681038" y="3808413"/>
            <a:ext cx="25876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问题</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8930" name="文本框 32785"/>
          <p:cNvSpPr txBox="1"/>
          <p:nvPr/>
        </p:nvSpPr>
        <p:spPr>
          <a:xfrm>
            <a:off x="3997325" y="4375150"/>
            <a:ext cx="1849438" cy="396875"/>
          </a:xfrm>
          <a:prstGeom prst="rect">
            <a:avLst/>
          </a:prstGeom>
          <a:noFill/>
          <a:ln w="9525">
            <a:noFill/>
            <a:miter/>
          </a:ln>
        </p:spPr>
        <p:txBody>
          <a:bodyPr anchor="t">
            <a:spAutoFit/>
          </a:bodyPr>
          <a:p>
            <a:pPr lvl="0">
              <a:spcBef>
                <a:spcPct val="50000"/>
              </a:spcBef>
            </a:pPr>
            <a:r>
              <a:rPr lang="zh-CN" altLang="en-US" sz="2000" dirty="0">
                <a:solidFill>
                  <a:srgbClr val="FF3300"/>
                </a:solidFill>
                <a:latin typeface="DejaVu Sans" panose="020B0603030804020204" charset="0"/>
                <a:ea typeface="方正书宋_GBK" panose="02000000000000000000" charset="-122"/>
              </a:rPr>
              <a:t>人</a:t>
            </a:r>
            <a:r>
              <a:rPr lang="en-US" altLang="x-none" sz="2000" dirty="0">
                <a:solidFill>
                  <a:srgbClr val="FF3300"/>
                </a:solidFill>
                <a:latin typeface="DejaVu Sans" panose="020B0603030804020204" charset="0"/>
                <a:ea typeface="方正书宋_GBK" panose="02000000000000000000" charset="-122"/>
              </a:rPr>
              <a:t>—— </a:t>
            </a:r>
            <a:r>
              <a:rPr lang="zh-CN" altLang="en-US" sz="2000" dirty="0">
                <a:solidFill>
                  <a:srgbClr val="FF3300"/>
                </a:solidFill>
                <a:latin typeface="DejaVu Sans" panose="020B0603030804020204" charset="0"/>
                <a:ea typeface="方正书宋_GBK" panose="02000000000000000000" charset="-122"/>
              </a:rPr>
              <a:t>机矛盾</a:t>
            </a:r>
            <a:endParaRPr lang="zh-CN" altLang="en-US" sz="2000" dirty="0">
              <a:solidFill>
                <a:srgbClr val="FF3300"/>
              </a:solidFill>
              <a:latin typeface="DejaVu Sans" panose="020B0603030804020204" charset="0"/>
              <a:ea typeface="方正书宋_GBK" panose="02000000000000000000" charset="-122"/>
            </a:endParaRPr>
          </a:p>
        </p:txBody>
      </p:sp>
      <p:sp>
        <p:nvSpPr>
          <p:cNvPr id="38931" name="矩形 327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26">
                                            <p:txEl>
                                              <p:charRg st="0" end="11"/>
                                            </p:txEl>
                                          </p:spTgt>
                                        </p:tgtEl>
                                        <p:attrNameLst>
                                          <p:attrName>style.visibility</p:attrName>
                                        </p:attrNameLst>
                                      </p:cBhvr>
                                      <p:to>
                                        <p:strVal val="visible"/>
                                      </p:to>
                                    </p:set>
                                    <p:anim calcmode="lin" valueType="num">
                                      <p:cBhvr additive="base">
                                        <p:cTn id="7" dur="1000" fill="hold"/>
                                        <p:tgtEl>
                                          <p:spTgt spid="38926">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26">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27"/>
                                        </p:tgtEl>
                                        <p:attrNameLst>
                                          <p:attrName>style.visibility</p:attrName>
                                        </p:attrNameLst>
                                      </p:cBhvr>
                                      <p:to>
                                        <p:strVal val="visible"/>
                                      </p:to>
                                    </p:set>
                                    <p:anim calcmode="lin" valueType="num">
                                      <p:cBhvr additive="base">
                                        <p:cTn id="13" dur="500" fill="hold"/>
                                        <p:tgtEl>
                                          <p:spTgt spid="38927"/>
                                        </p:tgtEl>
                                        <p:attrNameLst>
                                          <p:attrName>ppt_x</p:attrName>
                                        </p:attrNameLst>
                                      </p:cBhvr>
                                      <p:tavLst>
                                        <p:tav tm="0">
                                          <p:val>
                                            <p:strVal val="0-#ppt_w/2"/>
                                          </p:val>
                                        </p:tav>
                                        <p:tav tm="100000">
                                          <p:val>
                                            <p:strVal val="#ppt_x"/>
                                          </p:val>
                                        </p:tav>
                                      </p:tavLst>
                                    </p:anim>
                                    <p:anim calcmode="lin" valueType="num">
                                      <p:cBhvr additive="base">
                                        <p:cTn id="14" dur="500" fill="hold"/>
                                        <p:tgtEl>
                                          <p:spTgt spid="389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charRg st="0" end="30"/>
                                            </p:txEl>
                                          </p:spTgt>
                                        </p:tgtEl>
                                        <p:attrNameLst>
                                          <p:attrName>style.visibility</p:attrName>
                                        </p:attrNameLst>
                                      </p:cBhvr>
                                      <p:to>
                                        <p:strVal val="visible"/>
                                      </p:to>
                                    </p:set>
                                    <p:anim calcmode="lin" valueType="num">
                                      <p:cBhvr additive="base">
                                        <p:cTn id="19" dur="1000" fill="hold"/>
                                        <p:tgtEl>
                                          <p:spTgt spid="38915">
                                            <p:txEl>
                                              <p:charRg st="0" end="3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8915">
                                            <p:txEl>
                                              <p:charRg st="0" end="3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5">
                                            <p:txEl>
                                              <p:charRg st="30" end="64"/>
                                            </p:txEl>
                                          </p:spTgt>
                                        </p:tgtEl>
                                        <p:attrNameLst>
                                          <p:attrName>style.visibility</p:attrName>
                                        </p:attrNameLst>
                                      </p:cBhvr>
                                      <p:to>
                                        <p:strVal val="visible"/>
                                      </p:to>
                                    </p:set>
                                    <p:anim calcmode="lin" valueType="num">
                                      <p:cBhvr additive="base">
                                        <p:cTn id="25" dur="1000" fill="hold"/>
                                        <p:tgtEl>
                                          <p:spTgt spid="38915">
                                            <p:txEl>
                                              <p:charRg st="3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8915">
                                            <p:txEl>
                                              <p:charRg st="3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5">
                                            <p:txEl>
                                              <p:charRg st="64" end="83"/>
                                            </p:txEl>
                                          </p:spTgt>
                                        </p:tgtEl>
                                        <p:attrNameLst>
                                          <p:attrName>style.visibility</p:attrName>
                                        </p:attrNameLst>
                                      </p:cBhvr>
                                      <p:to>
                                        <p:strVal val="visible"/>
                                      </p:to>
                                    </p:set>
                                    <p:anim calcmode="lin" valueType="num">
                                      <p:cBhvr additive="base">
                                        <p:cTn id="31" dur="1000" fill="hold"/>
                                        <p:tgtEl>
                                          <p:spTgt spid="38915">
                                            <p:txEl>
                                              <p:charRg st="64" end="8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8915">
                                            <p:txEl>
                                              <p:charRg st="64" end="8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29"/>
                                        </p:tgtEl>
                                        <p:attrNameLst>
                                          <p:attrName>style.visibility</p:attrName>
                                        </p:attrNameLst>
                                      </p:cBhvr>
                                      <p:to>
                                        <p:strVal val="visible"/>
                                      </p:to>
                                    </p:set>
                                    <p:anim calcmode="lin" valueType="num">
                                      <p:cBhvr additive="base">
                                        <p:cTn id="37" dur="500" fill="hold"/>
                                        <p:tgtEl>
                                          <p:spTgt spid="38929"/>
                                        </p:tgtEl>
                                        <p:attrNameLst>
                                          <p:attrName>ppt_x</p:attrName>
                                        </p:attrNameLst>
                                      </p:cBhvr>
                                      <p:tavLst>
                                        <p:tav tm="0">
                                          <p:val>
                                            <p:strVal val="0-#ppt_w/2"/>
                                          </p:val>
                                        </p:tav>
                                        <p:tav tm="100000">
                                          <p:val>
                                            <p:strVal val="#ppt_x"/>
                                          </p:val>
                                        </p:tav>
                                      </p:tavLst>
                                    </p:anim>
                                    <p:anim calcmode="lin" valueType="num">
                                      <p:cBhvr additive="base">
                                        <p:cTn id="38" dur="500" fill="hold"/>
                                        <p:tgtEl>
                                          <p:spTgt spid="3892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928">
                                            <p:txEl>
                                              <p:charRg st="0" end="14"/>
                                            </p:txEl>
                                          </p:spTgt>
                                        </p:tgtEl>
                                        <p:attrNameLst>
                                          <p:attrName>style.visibility</p:attrName>
                                        </p:attrNameLst>
                                      </p:cBhvr>
                                      <p:to>
                                        <p:strVal val="visible"/>
                                      </p:to>
                                    </p:set>
                                    <p:anim calcmode="lin" valueType="num">
                                      <p:cBhvr additive="base">
                                        <p:cTn id="43" dur="1000" fill="hold"/>
                                        <p:tgtEl>
                                          <p:spTgt spid="38928">
                                            <p:txEl>
                                              <p:charRg st="0" end="14"/>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892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930"/>
                                        </p:tgtEl>
                                        <p:attrNameLst>
                                          <p:attrName>style.visibility</p:attrName>
                                        </p:attrNameLst>
                                      </p:cBhvr>
                                      <p:to>
                                        <p:strVal val="visible"/>
                                      </p:to>
                                    </p:set>
                                    <p:anim calcmode="lin" valueType="num">
                                      <p:cBhvr additive="base">
                                        <p:cTn id="49" dur="500" fill="hold"/>
                                        <p:tgtEl>
                                          <p:spTgt spid="38930"/>
                                        </p:tgtEl>
                                        <p:attrNameLst>
                                          <p:attrName>ppt_x</p:attrName>
                                        </p:attrNameLst>
                                      </p:cBhvr>
                                      <p:tavLst>
                                        <p:tav tm="0">
                                          <p:val>
                                            <p:strVal val="1+#ppt_w/2"/>
                                          </p:val>
                                        </p:tav>
                                        <p:tav tm="100000">
                                          <p:val>
                                            <p:strVal val="#ppt_x"/>
                                          </p:val>
                                        </p:tav>
                                      </p:tavLst>
                                    </p:anim>
                                    <p:anim calcmode="lin" valueType="num">
                                      <p:cBhvr additive="base">
                                        <p:cTn id="50" dur="500" fill="hold"/>
                                        <p:tgtEl>
                                          <p:spTgt spid="3893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928">
                                            <p:txEl>
                                              <p:charRg st="14" end="79"/>
                                            </p:txEl>
                                          </p:spTgt>
                                        </p:tgtEl>
                                        <p:attrNameLst>
                                          <p:attrName>style.visibility</p:attrName>
                                        </p:attrNameLst>
                                      </p:cBhvr>
                                      <p:to>
                                        <p:strVal val="visible"/>
                                      </p:to>
                                    </p:set>
                                    <p:anim calcmode="lin" valueType="num">
                                      <p:cBhvr additive="base">
                                        <p:cTn id="55" dur="500" fill="hold"/>
                                        <p:tgtEl>
                                          <p:spTgt spid="38928">
                                            <p:txEl>
                                              <p:charRg st="14" end="7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928">
                                            <p:txEl>
                                              <p:charRg st="14" end="7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928">
                                            <p:txEl>
                                              <p:charRg st="79" end="144"/>
                                            </p:txEl>
                                          </p:spTgt>
                                        </p:tgtEl>
                                        <p:attrNameLst>
                                          <p:attrName>style.visibility</p:attrName>
                                        </p:attrNameLst>
                                      </p:cBhvr>
                                      <p:to>
                                        <p:strVal val="visible"/>
                                      </p:to>
                                    </p:set>
                                    <p:anim calcmode="lin" valueType="num">
                                      <p:cBhvr additive="base">
                                        <p:cTn id="59" dur="500" fill="hold"/>
                                        <p:tgtEl>
                                          <p:spTgt spid="38928">
                                            <p:txEl>
                                              <p:charRg st="79" end="14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8928">
                                            <p:txEl>
                                              <p:charRg st="79" end="14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928">
                                            <p:txEl>
                                              <p:charRg st="144" end="219"/>
                                            </p:txEl>
                                          </p:spTgt>
                                        </p:tgtEl>
                                        <p:attrNameLst>
                                          <p:attrName>style.visibility</p:attrName>
                                        </p:attrNameLst>
                                      </p:cBhvr>
                                      <p:to>
                                        <p:strVal val="visible"/>
                                      </p:to>
                                    </p:set>
                                    <p:anim calcmode="lin" valueType="num">
                                      <p:cBhvr additive="base">
                                        <p:cTn id="63" dur="500" fill="hold"/>
                                        <p:tgtEl>
                                          <p:spTgt spid="38928">
                                            <p:txEl>
                                              <p:charRg st="144" end="2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8928">
                                            <p:txEl>
                                              <p:charRg st="144" end="21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8928">
                                            <p:txEl>
                                              <p:charRg st="219" end="292"/>
                                            </p:txEl>
                                          </p:spTgt>
                                        </p:tgtEl>
                                        <p:attrNameLst>
                                          <p:attrName>style.visibility</p:attrName>
                                        </p:attrNameLst>
                                      </p:cBhvr>
                                      <p:to>
                                        <p:strVal val="visible"/>
                                      </p:to>
                                    </p:set>
                                    <p:anim calcmode="lin" valueType="num">
                                      <p:cBhvr additive="base">
                                        <p:cTn id="67" dur="500" fill="hold"/>
                                        <p:tgtEl>
                                          <p:spTgt spid="38928">
                                            <p:txEl>
                                              <p:charRg st="219" end="29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8928">
                                            <p:txEl>
                                              <p:charRg st="219" end="29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8916"/>
                                        </p:tgtEl>
                                        <p:attrNameLst>
                                          <p:attrName>style.visibility</p:attrName>
                                        </p:attrNameLst>
                                      </p:cBhvr>
                                      <p:to>
                                        <p:strVal val="visible"/>
                                      </p:to>
                                    </p:set>
                                    <p:anim calcmode="lin" valueType="num">
                                      <p:cBhvr additive="base">
                                        <p:cTn id="73" dur="500" fill="hold"/>
                                        <p:tgtEl>
                                          <p:spTgt spid="38916"/>
                                        </p:tgtEl>
                                        <p:attrNameLst>
                                          <p:attrName>ppt_x</p:attrName>
                                        </p:attrNameLst>
                                      </p:cBhvr>
                                      <p:tavLst>
                                        <p:tav tm="0">
                                          <p:val>
                                            <p:strVal val="0-#ppt_w/2"/>
                                          </p:val>
                                        </p:tav>
                                        <p:tav tm="100000">
                                          <p:val>
                                            <p:strVal val="#ppt_x"/>
                                          </p:val>
                                        </p:tav>
                                      </p:tavLst>
                                    </p:anim>
                                    <p:anim calcmode="lin" valueType="num">
                                      <p:cBhvr additive="base">
                                        <p:cTn id="7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P spid="38926" grpId="0" build="p"/>
      <p:bldP spid="38927" grpId="0"/>
      <p:bldP spid="38928" grpId="0" uiExpand="1" build="p"/>
      <p:bldP spid="38929" grpId="0"/>
      <p:bldP spid="389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3793"/>
          <p:cNvSpPr/>
          <p:nvPr/>
        </p:nvSpPr>
        <p:spPr>
          <a:xfrm>
            <a:off x="158750" y="517525"/>
            <a:ext cx="6896100"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批处理阶段</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50</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末－</a:t>
            </a:r>
            <a:r>
              <a:rPr lang="en-US" altLang="x-none"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60</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中）</a:t>
            </a:r>
            <a:endPar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9940" name="矩形 337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9941" name="文本框 33796"/>
          <p:cNvSpPr txBox="1"/>
          <p:nvPr/>
        </p:nvSpPr>
        <p:spPr>
          <a:xfrm>
            <a:off x="732155" y="1531620"/>
            <a:ext cx="7370445" cy="3107690"/>
          </a:xfrm>
          <a:prstGeom prst="rect">
            <a:avLst/>
          </a:prstGeom>
          <a:noFill/>
          <a:ln w="9525">
            <a:noFill/>
            <a:miter/>
          </a:ln>
        </p:spPr>
        <p:txBody>
          <a:bodyPr wrap="square" anchor="t">
            <a:spAutoFit/>
          </a:bodyPr>
          <a:p>
            <a:pPr lvl="0" algn="l"/>
            <a:r>
              <a:rPr lang="zh-CN" altLang="en-US" sz="2800" b="0" dirty="0">
                <a:solidFill>
                  <a:schemeClr val="tx1"/>
                </a:solidFill>
                <a:latin typeface="DejaVu Sans" panose="020B0603030804020204" charset="0"/>
                <a:ea typeface="方正书宋_GBK" panose="02000000000000000000" charset="-122"/>
              </a:rPr>
              <a:t>	为了缓和早期使用计算机时存在的人－机速度严重不匹配的矛盾</a:t>
            </a:r>
            <a:r>
              <a:rPr lang="x-none" altLang="zh-CN" sz="2800" b="0" dirty="0">
                <a:solidFill>
                  <a:schemeClr val="tx1"/>
                </a:solidFill>
                <a:latin typeface="DejaVu Sans" panose="020B0603030804020204" charset="0"/>
                <a:ea typeface="方正书宋_GBK" panose="02000000000000000000" charset="-122"/>
              </a:rPr>
              <a:t>（</a:t>
            </a:r>
            <a:r>
              <a:rPr lang="zh-CN" altLang="en-US" sz="2800" b="0" dirty="0">
                <a:solidFill>
                  <a:schemeClr val="tx1"/>
                </a:solidFill>
                <a:latin typeface="DejaVu Sans" panose="020B0603030804020204" charset="0"/>
                <a:ea typeface="方正书宋_GBK" panose="02000000000000000000" charset="-122"/>
              </a:rPr>
              <a:t>提高资源利用率</a:t>
            </a:r>
            <a:r>
              <a:rPr lang="x-none" altLang="zh-CN" sz="2800" b="0" dirty="0">
                <a:solidFill>
                  <a:schemeClr val="tx1"/>
                </a:solidFill>
                <a:latin typeface="DejaVu Sans" panose="020B0603030804020204" charset="0"/>
                <a:ea typeface="方正书宋_GBK" panose="02000000000000000000" charset="-122"/>
              </a:rPr>
              <a:t>），就需要去掉人工干预，实现作业的自动过渡。</a:t>
            </a:r>
            <a:endParaRPr lang="x-none" altLang="zh-CN" sz="2800" b="0" dirty="0">
              <a:solidFill>
                <a:schemeClr val="tx1"/>
              </a:solidFill>
              <a:latin typeface="DejaVu Sans" panose="020B0603030804020204" charset="0"/>
              <a:ea typeface="方正书宋_GBK" panose="02000000000000000000" charset="-122"/>
            </a:endParaRPr>
          </a:p>
          <a:p>
            <a:pPr lvl="0" algn="l"/>
            <a:r>
              <a:rPr lang="x-none" altLang="zh-CN" sz="2800" b="0" dirty="0">
                <a:solidFill>
                  <a:schemeClr val="tx1"/>
                </a:solidFill>
                <a:latin typeface="DejaVu Sans" panose="020B0603030804020204" charset="0"/>
                <a:ea typeface="方正书宋_GBK" panose="02000000000000000000" charset="-122"/>
              </a:rPr>
              <a:t>	</a:t>
            </a:r>
            <a:r>
              <a:rPr lang="zh-CN" altLang="en-US" sz="2800" b="0" dirty="0">
                <a:solidFill>
                  <a:schemeClr val="tx1"/>
                </a:solidFill>
                <a:latin typeface="DejaVu Sans" panose="020B0603030804020204" charset="0"/>
                <a:ea typeface="方正书宋_GBK" panose="02000000000000000000" charset="-122"/>
              </a:rPr>
              <a:t>人们开始利用计算机系统中的软件来代替操作员的部分工作，</a:t>
            </a:r>
            <a:r>
              <a:rPr lang="x-none" altLang="zh-CN" sz="2800" b="0" dirty="0">
                <a:solidFill>
                  <a:schemeClr val="tx1"/>
                </a:solidFill>
                <a:latin typeface="DejaVu Sans" panose="020B0603030804020204" charset="0"/>
                <a:ea typeface="方正书宋_GBK" panose="02000000000000000000" charset="-122"/>
              </a:rPr>
              <a:t>编制一个小的核心代码，称为监督程序。它常驻内存，实现作业的自动过渡。这个监督程序就是操作系统的萌芽。</a:t>
            </a:r>
            <a:endParaRPr lang="zh-CN" altLang="en-US" sz="28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9"/>
                                            </p:txEl>
                                          </p:spTgt>
                                        </p:tgtEl>
                                        <p:attrNameLst>
                                          <p:attrName>style.visibility</p:attrName>
                                        </p:attrNameLst>
                                      </p:cBhvr>
                                      <p:to>
                                        <p:strVal val="visible"/>
                                      </p:to>
                                    </p:set>
                                    <p:anim calcmode="lin" valueType="num">
                                      <p:cBhvr additive="base">
                                        <p:cTn id="7" dur="1000" fill="hold"/>
                                        <p:tgtEl>
                                          <p:spTgt spid="39938">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anim calcmode="lin" valueType="num">
                                      <p:cBhvr additive="base">
                                        <p:cTn id="13" dur="500" fill="hold"/>
                                        <p:tgtEl>
                                          <p:spTgt spid="39941"/>
                                        </p:tgtEl>
                                        <p:attrNameLst>
                                          <p:attrName>ppt_x</p:attrName>
                                        </p:attrNameLst>
                                      </p:cBhvr>
                                      <p:tavLst>
                                        <p:tav tm="0">
                                          <p:val>
                                            <p:strVal val="0-#ppt_w/2"/>
                                          </p:val>
                                        </p:tav>
                                        <p:tav tm="100000">
                                          <p:val>
                                            <p:strVal val="#ppt_x"/>
                                          </p:val>
                                        </p:tav>
                                      </p:tavLst>
                                    </p:anim>
                                    <p:anim calcmode="lin" valueType="num">
                                      <p:cBhvr additive="base">
                                        <p:cTn id="14"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41"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6" name="矩形 34822"/>
          <p:cNvSpPr/>
          <p:nvPr/>
        </p:nvSpPr>
        <p:spPr>
          <a:xfrm>
            <a:off x="641033" y="67722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联机批处理</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0967" name="矩形 34824"/>
          <p:cNvSpPr/>
          <p:nvPr/>
        </p:nvSpPr>
        <p:spPr>
          <a:xfrm>
            <a:off x="1137285" y="4672965"/>
            <a:ext cx="7220585" cy="175069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x-none"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联机：</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CPU直接操作输入/输出设备</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问题</a:t>
            </a: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CPU</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高速与</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慢速的矛盾</a:t>
            </a: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，串行</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解决办法</a:t>
            </a: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由</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卫星机负责</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x-none"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脱机</a:t>
            </a:r>
            <a:r>
              <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40991"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9942" name="文本框 33797"/>
          <p:cNvSpPr txBox="1"/>
          <p:nvPr/>
        </p:nvSpPr>
        <p:spPr>
          <a:xfrm>
            <a:off x="204788" y="1362075"/>
            <a:ext cx="8745537" cy="3193415"/>
          </a:xfrm>
          <a:prstGeom prst="rect">
            <a:avLst/>
          </a:prstGeom>
          <a:noFill/>
          <a:ln w="9525">
            <a:noFill/>
            <a:miter/>
          </a:ln>
        </p:spPr>
        <p:txBody>
          <a:bodyPr anchor="t">
            <a:spAutoFit/>
          </a:bodyPr>
          <a:p>
            <a:pPr lvl="0" algn="l">
              <a:spcBef>
                <a:spcPct val="20000"/>
              </a:spcBef>
              <a:buClr>
                <a:schemeClr val="accent1"/>
              </a:buClr>
              <a:buSzPct val="80000"/>
            </a:pPr>
            <a:r>
              <a:rPr lang="zh-CN" altLang="en-US" sz="2800" b="0" dirty="0">
                <a:solidFill>
                  <a:srgbClr val="FF0000"/>
                </a:solidFill>
                <a:latin typeface="DejaVu Sans" panose="020B0603030804020204" charset="0"/>
                <a:ea typeface="方正书宋_GBK" panose="02000000000000000000" charset="-122"/>
              </a:rPr>
              <a:t>工作流程如下：</a:t>
            </a:r>
            <a:endParaRPr lang="zh-CN" altLang="en-US" sz="2800" b="0" dirty="0">
              <a:solidFill>
                <a:srgbClr val="FF0000"/>
              </a:solidFill>
              <a:latin typeface="DejaVu Sans" panose="020B0603030804020204" charset="0"/>
              <a:ea typeface="方正书宋_GBK" panose="02000000000000000000" charset="-122"/>
            </a:endParaRPr>
          </a:p>
          <a:p>
            <a:pPr lvl="0" algn="l">
              <a:spcBef>
                <a:spcPct val="20000"/>
              </a:spcBef>
              <a:buClr>
                <a:schemeClr val="accent1"/>
              </a:buClr>
              <a:buSzPct val="80000"/>
            </a:pPr>
            <a:r>
              <a:rPr lang="zh-CN" altLang="en-US" sz="2800" b="0" dirty="0">
                <a:solidFill>
                  <a:schemeClr val="tx1"/>
                </a:solidFill>
                <a:latin typeface="DejaVu Sans" panose="020B0603030804020204" charset="0"/>
                <a:ea typeface="方正书宋_GBK" panose="02000000000000000000" charset="-122"/>
              </a:rPr>
              <a:t>	操作员集中一批用户提交的作业，由</a:t>
            </a:r>
            <a:r>
              <a:rPr lang="x-none" altLang="zh-CN" sz="2800" b="0" dirty="0">
                <a:solidFill>
                  <a:schemeClr val="tx1"/>
                </a:solidFill>
                <a:latin typeface="DejaVu Sans" panose="020B0603030804020204" charset="0"/>
                <a:ea typeface="方正书宋_GBK" panose="02000000000000000000" charset="-122"/>
              </a:rPr>
              <a:t>监督</a:t>
            </a:r>
            <a:r>
              <a:rPr lang="zh-CN" altLang="en-US" sz="2800" b="0" dirty="0">
                <a:solidFill>
                  <a:schemeClr val="tx1"/>
                </a:solidFill>
                <a:latin typeface="DejaVu Sans" panose="020B0603030804020204" charset="0"/>
                <a:ea typeface="方正书宋_GBK" panose="02000000000000000000" charset="-122"/>
              </a:rPr>
              <a:t>程序将这批作业从纸带或卡片机输入到磁带上，输入完成后，</a:t>
            </a:r>
            <a:r>
              <a:rPr lang="x-none" altLang="zh-CN" sz="2800" b="0" dirty="0">
                <a:solidFill>
                  <a:schemeClr val="tx1"/>
                </a:solidFill>
                <a:latin typeface="DejaVu Sans" panose="020B0603030804020204" charset="0"/>
                <a:ea typeface="方正书宋_GBK" panose="02000000000000000000" charset="-122"/>
              </a:rPr>
              <a:t>监督</a:t>
            </a:r>
            <a:r>
              <a:rPr lang="zh-CN" altLang="en-US" sz="2800" b="0" dirty="0">
                <a:solidFill>
                  <a:schemeClr val="tx1"/>
                </a:solidFill>
                <a:latin typeface="DejaVu Sans" panose="020B0603030804020204" charset="0"/>
                <a:ea typeface="方正书宋_GBK" panose="02000000000000000000" charset="-122"/>
              </a:rPr>
              <a:t>程序自动把磁带上的第一个作业装入内存，并把控制权交给作业。当该作业执行完成后，</a:t>
            </a:r>
            <a:r>
              <a:rPr lang="x-none" altLang="zh-CN" sz="2800" b="0" dirty="0">
                <a:solidFill>
                  <a:schemeClr val="tx1"/>
                </a:solidFill>
                <a:latin typeface="DejaVu Sans" panose="020B0603030804020204" charset="0"/>
                <a:ea typeface="方正书宋_GBK" panose="02000000000000000000" charset="-122"/>
              </a:rPr>
              <a:t>监督</a:t>
            </a:r>
            <a:r>
              <a:rPr lang="zh-CN" altLang="en-US" sz="2800" b="0" dirty="0">
                <a:solidFill>
                  <a:schemeClr val="tx1"/>
                </a:solidFill>
                <a:latin typeface="DejaVu Sans" panose="020B0603030804020204" charset="0"/>
                <a:ea typeface="方正书宋_GBK" panose="02000000000000000000" charset="-122"/>
                <a:sym typeface="+mn-ea"/>
              </a:rPr>
              <a:t>程序打印输出结果。</a:t>
            </a:r>
            <a:r>
              <a:rPr lang="zh-CN" altLang="en-US" sz="2800" b="0" dirty="0">
                <a:solidFill>
                  <a:schemeClr val="tx1"/>
                </a:solidFill>
                <a:latin typeface="DejaVu Sans" panose="020B0603030804020204" charset="0"/>
                <a:ea typeface="方正书宋_GBK" panose="02000000000000000000" charset="-122"/>
              </a:rPr>
              <a:t>管理程序再调入磁带上的第二个作业到内存执行。 </a:t>
            </a:r>
            <a:endParaRPr lang="zh-CN" altLang="en-US" sz="28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0-#ppt_w/2"/>
                                          </p:val>
                                        </p:tav>
                                        <p:tav tm="100000">
                                          <p:val>
                                            <p:strVal val="#ppt_x"/>
                                          </p:val>
                                        </p:tav>
                                      </p:tavLst>
                                    </p:anim>
                                    <p:anim calcmode="lin" valueType="num">
                                      <p:cBhvr additive="base">
                                        <p:cTn id="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7">
                                            <p:txEl>
                                              <p:charRg st="0" end="5"/>
                                            </p:txEl>
                                          </p:spTgt>
                                        </p:tgtEl>
                                        <p:attrNameLst>
                                          <p:attrName>style.visibility</p:attrName>
                                        </p:attrNameLst>
                                      </p:cBhvr>
                                      <p:to>
                                        <p:strVal val="visible"/>
                                      </p:to>
                                    </p:set>
                                    <p:anim calcmode="lin" valueType="num">
                                      <p:cBhvr additive="base">
                                        <p:cTn id="13" dur="1000" fill="hold"/>
                                        <p:tgtEl>
                                          <p:spTgt spid="40967">
                                            <p:txEl>
                                              <p:charRg st="0"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7">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7">
                                            <p:txEl>
                                              <p:charRg st="5" end="26"/>
                                            </p:txEl>
                                          </p:spTgt>
                                        </p:tgtEl>
                                        <p:attrNameLst>
                                          <p:attrName>style.visibility</p:attrName>
                                        </p:attrNameLst>
                                      </p:cBhvr>
                                      <p:to>
                                        <p:strVal val="visible"/>
                                      </p:to>
                                    </p:set>
                                    <p:anim calcmode="lin" valueType="num">
                                      <p:cBhvr additive="base">
                                        <p:cTn id="19" dur="500" fill="hold"/>
                                        <p:tgtEl>
                                          <p:spTgt spid="40967">
                                            <p:txEl>
                                              <p:charRg st="5"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7">
                                            <p:txEl>
                                              <p:charRg st="5" end="2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967">
                                            <p:txEl>
                                              <p:charRg st="26" end="43"/>
                                            </p:txEl>
                                          </p:spTgt>
                                        </p:tgtEl>
                                        <p:attrNameLst>
                                          <p:attrName>style.visibility</p:attrName>
                                        </p:attrNameLst>
                                      </p:cBhvr>
                                      <p:to>
                                        <p:strVal val="visible"/>
                                      </p:to>
                                    </p:set>
                                    <p:anim calcmode="lin" valueType="num">
                                      <p:cBhvr additive="base">
                                        <p:cTn id="25" dur="500" fill="hold"/>
                                        <p:tgtEl>
                                          <p:spTgt spid="40967">
                                            <p:txEl>
                                              <p:charRg st="26" end="4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7">
                                            <p:txEl>
                                              <p:charRg st="26" end="4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2"/>
                                        </p:tgtEl>
                                        <p:attrNameLst>
                                          <p:attrName>style.visibility</p:attrName>
                                        </p:attrNameLst>
                                      </p:cBhvr>
                                      <p:to>
                                        <p:strVal val="visible"/>
                                      </p:to>
                                    </p:set>
                                    <p:anim calcmode="lin" valueType="num">
                                      <p:cBhvr additive="base">
                                        <p:cTn id="31" dur="500" fill="hold"/>
                                        <p:tgtEl>
                                          <p:spTgt spid="39942"/>
                                        </p:tgtEl>
                                        <p:attrNameLst>
                                          <p:attrName>ppt_x</p:attrName>
                                        </p:attrNameLst>
                                      </p:cBhvr>
                                      <p:tavLst>
                                        <p:tav tm="0">
                                          <p:val>
                                            <p:strVal val="0-#ppt_w/2"/>
                                          </p:val>
                                        </p:tav>
                                        <p:tav tm="100000">
                                          <p:val>
                                            <p:strVal val="#ppt_x"/>
                                          </p:val>
                                        </p:tav>
                                      </p:tavLst>
                                    </p:anim>
                                    <p:anim calcmode="lin" valueType="num">
                                      <p:cBhvr additive="base">
                                        <p:cTn id="32"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build="p"/>
      <p:bldP spid="39942"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34818"/>
          <p:cNvSpPr/>
          <p:nvPr/>
        </p:nvSpPr>
        <p:spPr>
          <a:xfrm>
            <a:off x="458470" y="1246505"/>
            <a:ext cx="7773035" cy="244856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主机</a:t>
            </a: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负责计算，</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卫星机</a:t>
            </a: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负责I/O工作。</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1、一个作业通过卫星机输入到磁带，然后转移到主机；</a:t>
            </a:r>
            <a:endPar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2、主机从输入带上调入作业，并执行，执行完毕后把结果记录到输出带上；</a:t>
            </a:r>
            <a:endPar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3、卫星机负责把输出带上的结果打印出来；</a:t>
            </a:r>
            <a:endParaRPr lang="x-none" altLang="zh-CN" sz="20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43013" name="矩形 34823"/>
          <p:cNvSpPr/>
          <p:nvPr/>
        </p:nvSpPr>
        <p:spPr>
          <a:xfrm>
            <a:off x="751523" y="72675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40968" name="组合 40967"/>
          <p:cNvGrpSpPr/>
          <p:nvPr/>
        </p:nvGrpSpPr>
        <p:grpSpPr>
          <a:xfrm>
            <a:off x="1255713" y="3883660"/>
            <a:ext cx="6470650" cy="2681288"/>
            <a:chOff x="0" y="0"/>
            <a:chExt cx="4076" cy="1689"/>
          </a:xfrm>
        </p:grpSpPr>
        <p:sp>
          <p:nvSpPr>
            <p:cNvPr id="3" name="文本框 34826"/>
            <p:cNvSpPr txBox="1"/>
            <p:nvPr/>
          </p:nvSpPr>
          <p:spPr>
            <a:xfrm>
              <a:off x="1459" y="1477"/>
              <a:ext cx="1228"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脱机批处理图示</a:t>
              </a:r>
              <a:endParaRPr lang="zh-CN" altLang="en-US" sz="1600" b="0" dirty="0">
                <a:solidFill>
                  <a:schemeClr val="tx1"/>
                </a:solidFill>
                <a:latin typeface="DejaVu Sans" panose="020B0603030804020204" charset="0"/>
                <a:ea typeface="方正书宋_GBK" panose="02000000000000000000" charset="-122"/>
              </a:endParaRPr>
            </a:p>
          </p:txBody>
        </p:sp>
        <p:grpSp>
          <p:nvGrpSpPr>
            <p:cNvPr id="40969" name="组合 40969"/>
            <p:cNvGrpSpPr/>
            <p:nvPr/>
          </p:nvGrpSpPr>
          <p:grpSpPr>
            <a:xfrm>
              <a:off x="2659" y="18"/>
              <a:ext cx="1417" cy="1219"/>
              <a:chOff x="0" y="0"/>
              <a:chExt cx="1417" cy="1219"/>
            </a:xfrm>
          </p:grpSpPr>
          <p:sp>
            <p:nvSpPr>
              <p:cNvPr id="40970" name="直接连接符 34828"/>
              <p:cNvSpPr/>
              <p:nvPr/>
            </p:nvSpPr>
            <p:spPr>
              <a:xfrm flipH="1">
                <a:off x="470" y="738"/>
                <a:ext cx="393" cy="222"/>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71" name="文本框 34829"/>
              <p:cNvSpPr txBox="1"/>
              <p:nvPr/>
            </p:nvSpPr>
            <p:spPr>
              <a:xfrm>
                <a:off x="863" y="466"/>
                <a:ext cx="554" cy="29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主  机</a:t>
                </a:r>
                <a:endParaRPr lang="zh-CN" altLang="en-US" sz="1400" b="0" dirty="0">
                  <a:solidFill>
                    <a:schemeClr val="tx1"/>
                  </a:solidFill>
                  <a:latin typeface="DejaVu Sans" panose="020B0603030804020204" charset="0"/>
                  <a:ea typeface="方正书宋_GBK" panose="02000000000000000000" charset="-122"/>
                </a:endParaRPr>
              </a:p>
            </p:txBody>
          </p:sp>
          <p:sp>
            <p:nvSpPr>
              <p:cNvPr id="40972" name="直接连接符 34830"/>
              <p:cNvSpPr/>
              <p:nvPr/>
            </p:nvSpPr>
            <p:spPr>
              <a:xfrm>
                <a:off x="432" y="246"/>
                <a:ext cx="431" cy="224"/>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74" name="流程图: 顺序访问存储器 34831"/>
              <p:cNvSpPr/>
              <p:nvPr/>
            </p:nvSpPr>
            <p:spPr>
              <a:xfrm>
                <a:off x="2" y="723"/>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4" name="文本框 34832"/>
              <p:cNvSpPr txBox="1"/>
              <p:nvPr/>
            </p:nvSpPr>
            <p:spPr>
              <a:xfrm>
                <a:off x="2" y="879"/>
                <a:ext cx="497"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输出带</a:t>
                </a:r>
                <a:endParaRPr lang="zh-CN" altLang="en-US" sz="1400" b="0" dirty="0">
                  <a:solidFill>
                    <a:schemeClr val="tx1"/>
                  </a:solidFill>
                  <a:latin typeface="DejaVu Sans" panose="020B0603030804020204" charset="0"/>
                  <a:ea typeface="方正书宋_GBK" panose="02000000000000000000" charset="-122"/>
                </a:endParaRPr>
              </a:p>
            </p:txBody>
          </p:sp>
          <p:sp>
            <p:nvSpPr>
              <p:cNvPr id="40976" name="流程图: 顺序访问存储器 34833"/>
              <p:cNvSpPr/>
              <p:nvPr/>
            </p:nvSpPr>
            <p:spPr>
              <a:xfrm>
                <a:off x="0" y="0"/>
                <a:ext cx="472"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5" name="文本框 34834"/>
              <p:cNvSpPr txBox="1"/>
              <p:nvPr/>
            </p:nvSpPr>
            <p:spPr>
              <a:xfrm>
                <a:off x="0" y="156"/>
                <a:ext cx="497"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输入带</a:t>
                </a:r>
                <a:endParaRPr lang="zh-CN" altLang="en-US" sz="1400" b="0" dirty="0">
                  <a:solidFill>
                    <a:schemeClr val="tx1"/>
                  </a:solidFill>
                  <a:latin typeface="DejaVu Sans" panose="020B0603030804020204" charset="0"/>
                  <a:ea typeface="方正书宋_GBK" panose="02000000000000000000" charset="-122"/>
                </a:endParaRPr>
              </a:p>
            </p:txBody>
          </p:sp>
        </p:grpSp>
        <p:grpSp>
          <p:nvGrpSpPr>
            <p:cNvPr id="40977" name="组合 40977"/>
            <p:cNvGrpSpPr/>
            <p:nvPr/>
          </p:nvGrpSpPr>
          <p:grpSpPr>
            <a:xfrm>
              <a:off x="0" y="0"/>
              <a:ext cx="2074" cy="1193"/>
              <a:chOff x="0" y="0"/>
              <a:chExt cx="2074" cy="1193"/>
            </a:xfrm>
          </p:grpSpPr>
          <p:sp>
            <p:nvSpPr>
              <p:cNvPr id="40978" name="直接连接符 34836"/>
              <p:cNvSpPr/>
              <p:nvPr/>
            </p:nvSpPr>
            <p:spPr>
              <a:xfrm flipH="1">
                <a:off x="492" y="629"/>
                <a:ext cx="394" cy="229"/>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80" name="流程图: 顺序访问存储器 34837"/>
              <p:cNvSpPr/>
              <p:nvPr/>
            </p:nvSpPr>
            <p:spPr>
              <a:xfrm>
                <a:off x="1576"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6" name="文本框 34838"/>
              <p:cNvSpPr txBox="1"/>
              <p:nvPr/>
            </p:nvSpPr>
            <p:spPr>
              <a:xfrm>
                <a:off x="1576" y="156"/>
                <a:ext cx="498"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输入带</a:t>
                </a:r>
                <a:endParaRPr lang="zh-CN" altLang="en-US" sz="1400" b="0" dirty="0">
                  <a:solidFill>
                    <a:schemeClr val="tx1"/>
                  </a:solidFill>
                  <a:latin typeface="DejaVu Sans" panose="020B0603030804020204" charset="0"/>
                  <a:ea typeface="方正书宋_GBK" panose="02000000000000000000" charset="-122"/>
                </a:endParaRPr>
              </a:p>
            </p:txBody>
          </p:sp>
          <p:sp>
            <p:nvSpPr>
              <p:cNvPr id="40981" name="直接连接符 34839"/>
              <p:cNvSpPr/>
              <p:nvPr/>
            </p:nvSpPr>
            <p:spPr>
              <a:xfrm flipV="1">
                <a:off x="1191" y="244"/>
                <a:ext cx="395" cy="238"/>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DejaVu Sans" panose="020B0603030804020204" charset="0"/>
                  <a:ea typeface="方正书宋_GBK" panose="02000000000000000000" charset="-122"/>
                </a:endParaRPr>
              </a:p>
            </p:txBody>
          </p:sp>
          <p:sp>
            <p:nvSpPr>
              <p:cNvPr id="40982" name="文本框 34840"/>
              <p:cNvSpPr txBox="1"/>
              <p:nvPr/>
            </p:nvSpPr>
            <p:spPr>
              <a:xfrm>
                <a:off x="27" y="85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DejaVu Sans" panose="020B0603030804020204" charset="0"/>
                    <a:ea typeface="方正书宋_GBK" panose="02000000000000000000" charset="-122"/>
                  </a:rPr>
                  <a:t>打印机</a:t>
                </a:r>
                <a:endParaRPr lang="zh-CN" altLang="en-US" sz="1400" b="0" dirty="0">
                  <a:solidFill>
                    <a:schemeClr val="tx1"/>
                  </a:solidFill>
                  <a:latin typeface="DejaVu Sans" panose="020B0603030804020204" charset="0"/>
                  <a:ea typeface="方正书宋_GBK" panose="02000000000000000000" charset="-122"/>
                </a:endParaRPr>
              </a:p>
            </p:txBody>
          </p:sp>
          <p:sp>
            <p:nvSpPr>
              <p:cNvPr id="40983" name="文本框 34841"/>
              <p:cNvSpPr txBox="1"/>
              <p:nvPr/>
            </p:nvSpPr>
            <p:spPr>
              <a:xfrm>
                <a:off x="727" y="410"/>
                <a:ext cx="567" cy="31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0000"/>
                  </a:lnSpc>
                </a:pPr>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卫星机</a:t>
                </a:r>
                <a:endParaRPr lang="zh-CN" altLang="en-US" sz="1400" b="0" dirty="0">
                  <a:solidFill>
                    <a:schemeClr val="tx1"/>
                  </a:solidFill>
                  <a:latin typeface="DejaVu Sans" panose="020B0603030804020204" charset="0"/>
                  <a:ea typeface="方正书宋_GBK" panose="02000000000000000000" charset="-122"/>
                </a:endParaRPr>
              </a:p>
            </p:txBody>
          </p:sp>
          <p:sp>
            <p:nvSpPr>
              <p:cNvPr id="40984" name="直接连接符 34842"/>
              <p:cNvSpPr/>
              <p:nvPr/>
            </p:nvSpPr>
            <p:spPr>
              <a:xfrm>
                <a:off x="420" y="254"/>
                <a:ext cx="311" cy="155"/>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0985" name="直接连接符 34843"/>
              <p:cNvSpPr/>
              <p:nvPr/>
            </p:nvSpPr>
            <p:spPr>
              <a:xfrm flipH="1" flipV="1">
                <a:off x="1290" y="721"/>
                <a:ext cx="413" cy="262"/>
              </a:xfrm>
              <a:prstGeom prst="line">
                <a:avLst/>
              </a:prstGeom>
              <a:ln w="9525" cap="flat" cmpd="sng">
                <a:solidFill>
                  <a:schemeClr val="tx1"/>
                </a:solidFill>
                <a:prstDash val="solid"/>
                <a:round/>
                <a:headEnd type="none" w="med" len="med"/>
                <a:tailEnd type="triangle" w="sm" len="med"/>
              </a:ln>
            </p:spPr>
            <p:txBody>
              <a:bodyPr rot="10800000" anchor="t"/>
              <a:p>
                <a:pPr lvl="0" algn="ctr"/>
                <a:endParaRPr lang="zh-CN" altLang="en-US" dirty="0">
                  <a:latin typeface="DejaVu Sans" panose="020B0603030804020204" charset="0"/>
                  <a:ea typeface="方正书宋_GBK" panose="02000000000000000000" charset="-122"/>
                </a:endParaRPr>
              </a:p>
            </p:txBody>
          </p:sp>
          <p:grpSp>
            <p:nvGrpSpPr>
              <p:cNvPr id="40986" name="组合 40986"/>
              <p:cNvGrpSpPr/>
              <p:nvPr/>
            </p:nvGrpSpPr>
            <p:grpSpPr>
              <a:xfrm>
                <a:off x="1575" y="697"/>
                <a:ext cx="498" cy="496"/>
                <a:chOff x="0" y="0"/>
                <a:chExt cx="498" cy="496"/>
              </a:xfrm>
            </p:grpSpPr>
            <p:sp>
              <p:nvSpPr>
                <p:cNvPr id="40988" name="流程图: 顺序访问存储器 34845"/>
                <p:cNvSpPr/>
                <p:nvPr/>
              </p:nvSpPr>
              <p:spPr>
                <a:xfrm>
                  <a:off x="18" y="0"/>
                  <a:ext cx="473" cy="496"/>
                </a:xfrm>
                <a:prstGeom prst="flowChartMagneticTape">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Blip>
                      <a:blip r:embed="rId1"/>
                    </a:buBlip>
                  </a:pPr>
                  <a:endParaRPr lang="zh-CN" altLang="en-US" sz="1400"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7" name="文本框 34846"/>
                <p:cNvSpPr txBox="1"/>
                <p:nvPr/>
              </p:nvSpPr>
              <p:spPr>
                <a:xfrm>
                  <a:off x="0" y="156"/>
                  <a:ext cx="498" cy="294"/>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输出带</a:t>
                  </a:r>
                  <a:endParaRPr lang="zh-CN" altLang="en-US" sz="1400" b="0" dirty="0">
                    <a:solidFill>
                      <a:schemeClr val="tx1"/>
                    </a:solidFill>
                    <a:latin typeface="DejaVu Sans" panose="020B0603030804020204" charset="0"/>
                    <a:ea typeface="方正书宋_GBK" panose="02000000000000000000" charset="-122"/>
                  </a:endParaRPr>
                </a:p>
              </p:txBody>
            </p:sp>
          </p:grpSp>
          <p:sp>
            <p:nvSpPr>
              <p:cNvPr id="40989" name="文本框 34847"/>
              <p:cNvSpPr txBox="1"/>
              <p:nvPr/>
            </p:nvSpPr>
            <p:spPr>
              <a:xfrm>
                <a:off x="0" y="107"/>
                <a:ext cx="473" cy="29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lnSpc>
                    <a:spcPct val="135000"/>
                  </a:lnSpc>
                </a:pPr>
                <a:r>
                  <a:rPr lang="zh-CN" altLang="en-US" sz="1400" b="0" dirty="0">
                    <a:solidFill>
                      <a:schemeClr val="tx1"/>
                    </a:solidFill>
                    <a:latin typeface="DejaVu Sans" panose="020B0603030804020204" charset="0"/>
                    <a:ea typeface="方正书宋_GBK" panose="02000000000000000000" charset="-122"/>
                  </a:rPr>
                  <a:t>输入机</a:t>
                </a:r>
                <a:endParaRPr lang="zh-CN" altLang="en-US" sz="1400" b="0" dirty="0">
                  <a:solidFill>
                    <a:schemeClr val="tx1"/>
                  </a:solidFill>
                  <a:latin typeface="DejaVu Sans" panose="020B0603030804020204" charset="0"/>
                  <a:ea typeface="方正书宋_GBK" panose="02000000000000000000"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3"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1" end="1"/>
                                            </p:txEl>
                                          </p:spTgt>
                                        </p:tgtEl>
                                        <p:attrNameLst>
                                          <p:attrName>style.visibility</p:attrName>
                                        </p:attrNameLst>
                                      </p:cBhvr>
                                      <p:to>
                                        <p:strVal val="visible"/>
                                      </p:to>
                                    </p:set>
                                    <p:anim calcmode="lin" valueType="num">
                                      <p:cBhvr additive="base">
                                        <p:cTn id="19" dur="500" fill="hold"/>
                                        <p:tgtEl>
                                          <p:spTgt spid="43011">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2" end="2"/>
                                            </p:txEl>
                                          </p:spTgt>
                                        </p:tgtEl>
                                        <p:attrNameLst>
                                          <p:attrName>style.visibility</p:attrName>
                                        </p:attrNameLst>
                                      </p:cBhvr>
                                      <p:to>
                                        <p:strVal val="visible"/>
                                      </p:to>
                                    </p:set>
                                    <p:anim calcmode="lin" valueType="num">
                                      <p:cBhvr additive="base">
                                        <p:cTn id="25" dur="500" fill="hold"/>
                                        <p:tgtEl>
                                          <p:spTgt spid="43011">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1"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7"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3011">
                                            <p:txEl>
                                              <p:charRg st="4" end="4"/>
                                            </p:txEl>
                                          </p:spTgt>
                                        </p:tgtEl>
                                        <p:attrNameLst>
                                          <p:attrName>style.visibility</p:attrName>
                                        </p:attrNameLst>
                                      </p:cBhvr>
                                      <p:to>
                                        <p:strVal val="visible"/>
                                      </p:to>
                                    </p:set>
                                    <p:anim calcmode="lin" valueType="num">
                                      <p:cBhvr additive="base">
                                        <p:cTn id="43"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8"/>
                                        </p:tgtEl>
                                        <p:attrNameLst>
                                          <p:attrName>style.visibility</p:attrName>
                                        </p:attrNameLst>
                                      </p:cBhvr>
                                      <p:to>
                                        <p:strVal val="visible"/>
                                      </p:to>
                                    </p:set>
                                    <p:anim calcmode="lin" valueType="num">
                                      <p:cBhvr additive="base">
                                        <p:cTn id="49" dur="500" fill="hold"/>
                                        <p:tgtEl>
                                          <p:spTgt spid="40968"/>
                                        </p:tgtEl>
                                        <p:attrNameLst>
                                          <p:attrName>ppt_x</p:attrName>
                                        </p:attrNameLst>
                                      </p:cBhvr>
                                      <p:tavLst>
                                        <p:tav tm="0">
                                          <p:val>
                                            <p:strVal val="#ppt_x"/>
                                          </p:val>
                                        </p:tav>
                                        <p:tav tm="100000">
                                          <p:val>
                                            <p:strVal val="#ppt_x"/>
                                          </p:val>
                                        </p:tav>
                                      </p:tavLst>
                                    </p:anim>
                                    <p:anim calcmode="lin" valueType="num">
                                      <p:cBhvr additive="base">
                                        <p:cTn id="50"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矩形 35842"/>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1988" name="矩形 35843"/>
          <p:cNvSpPr/>
          <p:nvPr/>
        </p:nvSpPr>
        <p:spPr>
          <a:xfrm>
            <a:off x="549275" y="3790950"/>
            <a:ext cx="6361113" cy="53022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主机、外设并行操作；增强了保护能力</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1989" name="矩形 358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1990" name="矩形 35845"/>
          <p:cNvSpPr/>
          <p:nvPr/>
        </p:nvSpPr>
        <p:spPr>
          <a:xfrm>
            <a:off x="117475" y="642938"/>
            <a:ext cx="7791450" cy="715963"/>
          </a:xfrm>
          <a:prstGeom prst="rect">
            <a:avLst/>
          </a:prstGeom>
          <a:noFill/>
          <a:ln w="9525">
            <a:noFill/>
            <a:miter/>
          </a:ln>
        </p:spPr>
        <p:txBody>
          <a:bodyPr anchor="b"/>
          <a:p>
            <a:pPr lvl="0" algn="l" fontAlgn="base"/>
            <a:r>
              <a:rPr lang="zh-CN" altLang="en-US" sz="3600" strike="noStrike" noProof="1" dirty="0">
                <a:solidFill>
                  <a:srgbClr val="0000FF"/>
                </a:solidFill>
                <a:latin typeface="DejaVu Sans" panose="020B0603030804020204" charset="0"/>
                <a:ea typeface="方正书宋_GBK" panose="02000000000000000000" charset="-122"/>
                <a:cs typeface="+mn-ea"/>
              </a:rPr>
              <a:t>脱机批处理操作系统</a:t>
            </a:r>
            <a:endParaRPr lang="zh-CN" altLang="en-US" sz="4000" strike="noStrike" noProof="1" dirty="0">
              <a:solidFill>
                <a:srgbClr val="0000FF"/>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35846"/>
          <p:cNvSpPr/>
          <p:nvPr/>
        </p:nvSpPr>
        <p:spPr>
          <a:xfrm>
            <a:off x="1182688" y="4587875"/>
            <a:ext cx="7772400" cy="1546225"/>
          </a:xfrm>
          <a:prstGeom prst="rect">
            <a:avLst/>
          </a:prstGeom>
          <a:noFill/>
          <a:ln w="9525">
            <a:noFill/>
            <a:miter/>
          </a:ln>
        </p:spPr>
        <p:txBody>
          <a:bodyPr anchor="t"/>
          <a:p>
            <a:pPr marL="342900" lvl="0" indent="-342900" algn="ctr">
              <a:lnSpc>
                <a:spcPct val="90000"/>
              </a:lnSpc>
              <a:spcBef>
                <a:spcPct val="20000"/>
              </a:spcBef>
              <a:buClr>
                <a:schemeClr val="accent1"/>
              </a:buClr>
              <a:buSzPct val="80000"/>
            </a:pPr>
            <a:r>
              <a:rPr lang="en-US" altLang="x-none" sz="2000" b="0" dirty="0">
                <a:solidFill>
                  <a:schemeClr val="tx1"/>
                </a:solidFill>
                <a:latin typeface="DejaVu Sans" panose="020B0603030804020204" charset="0"/>
                <a:ea typeface="方正书宋_GBK" panose="02000000000000000000" charset="-122"/>
              </a:rPr>
              <a:t>Early batch system</a:t>
            </a:r>
            <a:endParaRPr lang="en-US" altLang="x-none" sz="2000" b="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bring cards to 1401</a:t>
            </a:r>
            <a:endParaRPr lang="en-US" altLang="x-none" sz="2000" b="0" u="none" baseline="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read cards to tape</a:t>
            </a:r>
            <a:endParaRPr lang="en-US" altLang="x-none" sz="2000" b="0" u="none" baseline="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put tape on 7094 which does computing</a:t>
            </a:r>
            <a:endParaRPr lang="en-US" altLang="x-none" sz="2000" b="0" u="none" baseline="0" dirty="0">
              <a:solidFill>
                <a:schemeClr val="tx1"/>
              </a:solidFill>
              <a:latin typeface="DejaVu Sans" panose="020B0603030804020204" charset="0"/>
              <a:ea typeface="方正书宋_GBK" panose="02000000000000000000" charset="-122"/>
            </a:endParaRPr>
          </a:p>
          <a:p>
            <a:pPr marL="742950" lvl="1" indent="-285750" algn="l" eaLnBrk="1" fontAlgn="base" latinLnBrk="0" hangingPunct="1">
              <a:lnSpc>
                <a:spcPct val="70000"/>
              </a:lnSpc>
              <a:spcBef>
                <a:spcPct val="20000"/>
              </a:spcBef>
              <a:spcAft>
                <a:spcPct val="0"/>
              </a:spcAft>
              <a:buFont typeface="Arial" panose="02080604020202020204" pitchFamily="34" charset="0"/>
              <a:buChar char="–"/>
            </a:pPr>
            <a:r>
              <a:rPr lang="en-US" altLang="x-none" sz="2000" b="0" u="none" baseline="0" dirty="0">
                <a:solidFill>
                  <a:schemeClr val="tx1"/>
                </a:solidFill>
                <a:latin typeface="DejaVu Sans" panose="020B0603030804020204" charset="0"/>
                <a:ea typeface="方正书宋_GBK" panose="02000000000000000000" charset="-122"/>
              </a:rPr>
              <a:t>put tape on 1401 which prints output</a:t>
            </a:r>
            <a:endParaRPr lang="en-US" altLang="x-none" sz="2000" b="0" u="none" baseline="0" dirty="0">
              <a:solidFill>
                <a:schemeClr val="tx1"/>
              </a:solidFill>
              <a:latin typeface="DejaVu Sans" panose="020B0603030804020204" charset="0"/>
              <a:ea typeface="方正书宋_GBK" panose="02000000000000000000" charset="-122"/>
            </a:endParaRPr>
          </a:p>
        </p:txBody>
      </p:sp>
      <p:pic>
        <p:nvPicPr>
          <p:cNvPr id="41991" name="图片 35847"/>
          <p:cNvPicPr>
            <a:picLocks noChangeAspect="1"/>
          </p:cNvPicPr>
          <p:nvPr/>
        </p:nvPicPr>
        <p:blipFill>
          <a:blip r:embed="rId1"/>
          <a:stretch>
            <a:fillRect/>
          </a:stretch>
        </p:blipFill>
        <p:spPr>
          <a:xfrm>
            <a:off x="123825" y="1455738"/>
            <a:ext cx="8905875" cy="2857500"/>
          </a:xfrm>
          <a:prstGeom prst="rect">
            <a:avLst/>
          </a:prstGeom>
          <a:noFill/>
          <a:ln w="9525">
            <a:noFill/>
            <a:miter/>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ppt_x"/>
                                          </p:val>
                                        </p:tav>
                                        <p:tav tm="100000">
                                          <p:val>
                                            <p:strVal val="#ppt_x"/>
                                          </p:val>
                                        </p:tav>
                                      </p:tavLst>
                                    </p:anim>
                                    <p:anim calcmode="lin" valueType="num">
                                      <p:cBhvr additive="base">
                                        <p:cTn id="14"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23553"/>
          <p:cNvSpPr/>
          <p:nvPr/>
        </p:nvSpPr>
        <p:spPr>
          <a:xfrm>
            <a:off x="720725" y="1562100"/>
            <a:ext cx="7696200"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23554"/>
          <p:cNvPicPr>
            <a:picLocks noGrp="1" noChangeAspect="1"/>
          </p:cNvPicPr>
          <p:nvPr>
            <p:ph idx="2147483647"/>
          </p:nvPr>
        </p:nvPicPr>
        <p:blipFill>
          <a:blip r:embed="rId1"/>
          <a:stretch>
            <a:fillRect/>
          </a:stretch>
        </p:blipFill>
        <p:spPr>
          <a:xfrm>
            <a:off x="0" y="0"/>
            <a:ext cx="838200" cy="517525"/>
          </a:xfrm>
        </p:spPr>
      </p:pic>
      <p:sp>
        <p:nvSpPr>
          <p:cNvPr id="24580"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xEl>
                                              <p:charRg st="1" end="16"/>
                                            </p:txEl>
                                          </p:spTgt>
                                        </p:tgtEl>
                                        <p:attrNameLst>
                                          <p:attrName>style.visibility</p:attrName>
                                        </p:attrNameLst>
                                      </p:cBhvr>
                                      <p:to>
                                        <p:strVal val="visible"/>
                                      </p:to>
                                    </p:set>
                                    <p:anim calcmode="lin" valueType="num">
                                      <p:cBhvr additive="base">
                                        <p:cTn id="7" dur="500" fill="hold"/>
                                        <p:tgtEl>
                                          <p:spTgt spid="24578">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8">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34818"/>
          <p:cNvSpPr/>
          <p:nvPr/>
        </p:nvSpPr>
        <p:spPr>
          <a:xfrm>
            <a:off x="308610" y="1461135"/>
            <a:ext cx="8465820" cy="3935730"/>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特点：</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主机与卫星机并行操作</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问题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调度不灵活，需要人工；保护问题</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Symbol" panose="05050102010706020507" pitchFamily="2" charset="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sym typeface="Symbol" panose="05050102010706020507" pitchFamily="2" charset="2"/>
              </a:rPr>
              <a:t>解决办法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硬件技术的发展 </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en-US" altLang="x-none" sz="2000"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通道、中断</a:t>
            </a:r>
            <a:endPar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endParaRPr>
          </a:p>
          <a:p>
            <a:pPr marL="914400" lvl="1" indent="-457200" algn="l" fontAlgn="base">
              <a:lnSpc>
                <a:spcPct val="130000"/>
              </a:lnSpc>
              <a:spcBef>
                <a:spcPct val="30000"/>
              </a:spcBef>
              <a:buClr>
                <a:schemeClr val="tx2"/>
              </a:buClr>
              <a:buSzPct val="95000"/>
            </a:pPr>
            <a:r>
              <a:rPr lang="zh-CN" altLang="en-US" sz="20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通道：一种专用处理部件，类似于卫星机，控制一台或多台外部设备，</a:t>
            </a: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在外设和主存之间传输数据。受CPU控制，一旦启动就能独立于CPU运行，和CPU并行工作。</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中断：</a:t>
            </a:r>
            <a:r>
              <a:rPr lang="en-US" altLang="zh-CN"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收到外设完成的信号，停止当前工作，处理这个信号，处理完毕后回到原来的工作点继续工作。</a:t>
            </a:r>
            <a:endParaRPr lang="zh-CN" altLang="en-US" sz="20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43013" name="矩形 34823"/>
          <p:cNvSpPr/>
          <p:nvPr/>
        </p:nvSpPr>
        <p:spPr>
          <a:xfrm>
            <a:off x="785178" y="80994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脱机批处理</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3014" name="矩形 3484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0" end="17"/>
                                            </p:txEl>
                                          </p:spTgt>
                                        </p:tgtEl>
                                        <p:attrNameLst>
                                          <p:attrName>style.visibility</p:attrName>
                                        </p:attrNameLst>
                                      </p:cBhvr>
                                      <p:to>
                                        <p:strVal val="visible"/>
                                      </p:to>
                                    </p:set>
                                    <p:anim calcmode="lin" valueType="num">
                                      <p:cBhvr additive="base">
                                        <p:cTn id="13" dur="500" fill="hold"/>
                                        <p:tgtEl>
                                          <p:spTgt spid="43011">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17" end="34"/>
                                            </p:txEl>
                                          </p:spTgt>
                                        </p:tgtEl>
                                        <p:attrNameLst>
                                          <p:attrName>style.visibility</p:attrName>
                                        </p:attrNameLst>
                                      </p:cBhvr>
                                      <p:to>
                                        <p:strVal val="visible"/>
                                      </p:to>
                                    </p:set>
                                    <p:anim calcmode="lin" valueType="num">
                                      <p:cBhvr additive="base">
                                        <p:cTn id="19" dur="500" fill="hold"/>
                                        <p:tgtEl>
                                          <p:spTgt spid="43011">
                                            <p:txEl>
                                              <p:charRg st="17" end="3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17" end="3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charRg st="34" end="52"/>
                                            </p:txEl>
                                          </p:spTgt>
                                        </p:tgtEl>
                                        <p:attrNameLst>
                                          <p:attrName>style.visibility</p:attrName>
                                        </p:attrNameLst>
                                      </p:cBhvr>
                                      <p:to>
                                        <p:strVal val="visible"/>
                                      </p:to>
                                    </p:set>
                                    <p:anim calcmode="lin" valueType="num">
                                      <p:cBhvr additive="base">
                                        <p:cTn id="25" dur="500" fill="hold"/>
                                        <p:tgtEl>
                                          <p:spTgt spid="43011">
                                            <p:txEl>
                                              <p:charRg st="34" end="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charRg st="34" end="5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charRg st="3" end="3"/>
                                            </p:txEl>
                                          </p:spTgt>
                                        </p:tgtEl>
                                        <p:attrNameLst>
                                          <p:attrName>style.visibility</p:attrName>
                                        </p:attrNameLst>
                                      </p:cBhvr>
                                      <p:to>
                                        <p:strVal val="visible"/>
                                      </p:to>
                                    </p:set>
                                    <p:anim calcmode="lin" valueType="num">
                                      <p:cBhvr additive="base">
                                        <p:cTn id="31" dur="500" fill="hold"/>
                                        <p:tgtEl>
                                          <p:spTgt spid="43011">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charRg st="4" end="4"/>
                                            </p:txEl>
                                          </p:spTgt>
                                        </p:tgtEl>
                                        <p:attrNameLst>
                                          <p:attrName>style.visibility</p:attrName>
                                        </p:attrNameLst>
                                      </p:cBhvr>
                                      <p:to>
                                        <p:strVal val="visible"/>
                                      </p:to>
                                    </p:set>
                                    <p:anim calcmode="lin" valueType="num">
                                      <p:cBhvr additive="base">
                                        <p:cTn id="37" dur="500" fill="hold"/>
                                        <p:tgtEl>
                                          <p:spTgt spid="43011">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36866"/>
          <p:cNvSpPr/>
          <p:nvPr/>
        </p:nvSpPr>
        <p:spPr>
          <a:xfrm>
            <a:off x="356235" y="1717675"/>
            <a:ext cx="8582025" cy="1420495"/>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借助于</a:t>
            </a:r>
            <a:r>
              <a:rPr lang="zh-CN" altLang="en-US" sz="2400" i="1" strike="noStrike" noProof="1" dirty="0">
                <a:solidFill>
                  <a:srgbClr val="A50021"/>
                </a:solidFill>
                <a:latin typeface="DejaVu Sans" panose="020B0603030804020204" charset="0"/>
                <a:ea typeface="方正书宋_GBK" panose="02000000000000000000" charset="-122"/>
                <a:cs typeface="+mn-ea"/>
              </a:rPr>
              <a:t>通道</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与</a:t>
            </a:r>
            <a:r>
              <a:rPr lang="zh-CN" altLang="en-US" sz="2400" i="1" strike="noStrike" noProof="1" dirty="0">
                <a:solidFill>
                  <a:srgbClr val="A50021"/>
                </a:solidFill>
                <a:latin typeface="DejaVu Sans" panose="020B0603030804020204" charset="0"/>
                <a:ea typeface="方正书宋_GBK" panose="02000000000000000000" charset="-122"/>
                <a:cs typeface="+mn-ea"/>
              </a:rPr>
              <a:t>中断</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技术，由主机控制</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设备工作。原有的监督程序不仅要负责调度作业自动地运行，而且还要提供</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控制功能。它常驻主存，称为执行系统。</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4036" name="矩形 36867"/>
          <p:cNvSpPr/>
          <p:nvPr/>
        </p:nvSpPr>
        <p:spPr>
          <a:xfrm>
            <a:off x="157163" y="515938"/>
            <a:ext cx="34718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执行系统</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4037" name="矩形 36868"/>
          <p:cNvSpPr/>
          <p:nvPr/>
        </p:nvSpPr>
        <p:spPr>
          <a:xfrm>
            <a:off x="665163" y="107791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什么是执行系统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4038" name="矩形 36870"/>
          <p:cNvSpPr/>
          <p:nvPr/>
        </p:nvSpPr>
        <p:spPr>
          <a:xfrm>
            <a:off x="666750" y="32083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4039" name="矩形 36871"/>
          <p:cNvSpPr/>
          <p:nvPr/>
        </p:nvSpPr>
        <p:spPr>
          <a:xfrm>
            <a:off x="158115" y="3790950"/>
            <a:ext cx="8711565" cy="1937385"/>
          </a:xfrm>
          <a:prstGeom prst="rect">
            <a:avLst/>
          </a:prstGeom>
          <a:noFill/>
          <a:ln w="9525">
            <a:noFill/>
            <a:miter/>
          </a:ln>
        </p:spPr>
        <p:txBody>
          <a:bodyPr wrap="square">
            <a:spAutoFit/>
          </a:bodyPr>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利用通道和中断技术，节省了卫星机，实现了主机和</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设备的并行操作，解决了高速处理器和低速设备的矛盾；</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20000"/>
              </a:lnSpc>
              <a:spcBef>
                <a:spcPct val="2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系统负责用户的</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传输工作，增强了对不合法的</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I/O</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命令的保护能力；</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4042" name="矩形 3687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6">
                                            <p:txEl>
                                              <p:charRg st="0" end="9"/>
                                            </p:txEl>
                                          </p:spTgt>
                                        </p:tgtEl>
                                        <p:attrNameLst>
                                          <p:attrName>style.visibility</p:attrName>
                                        </p:attrNameLst>
                                      </p:cBhvr>
                                      <p:to>
                                        <p:strVal val="visible"/>
                                      </p:to>
                                    </p:set>
                                    <p:anim calcmode="lin" valueType="num">
                                      <p:cBhvr additive="base">
                                        <p:cTn id="7" dur="1000" fill="hold"/>
                                        <p:tgtEl>
                                          <p:spTgt spid="44036">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6">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0-#ppt_w/2"/>
                                          </p:val>
                                        </p:tav>
                                        <p:tav tm="100000">
                                          <p:val>
                                            <p:strVal val="#ppt_x"/>
                                          </p:val>
                                        </p:tav>
                                      </p:tavLst>
                                    </p:anim>
                                    <p:anim calcmode="lin" valueType="num">
                                      <p:cBhvr additive="base">
                                        <p:cTn id="14"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5"/>
                                        </p:tgtEl>
                                        <p:attrNameLst>
                                          <p:attrName>style.visibility</p:attrName>
                                        </p:attrNameLst>
                                      </p:cBhvr>
                                      <p:to>
                                        <p:strVal val="visible"/>
                                      </p:to>
                                    </p:set>
                                    <p:anim calcmode="lin" valueType="num">
                                      <p:cBhvr additive="base">
                                        <p:cTn id="19" dur="500" fill="hold"/>
                                        <p:tgtEl>
                                          <p:spTgt spid="44035"/>
                                        </p:tgtEl>
                                        <p:attrNameLst>
                                          <p:attrName>ppt_x</p:attrName>
                                        </p:attrNameLst>
                                      </p:cBhvr>
                                      <p:tavLst>
                                        <p:tav tm="0">
                                          <p:val>
                                            <p:strVal val="#ppt_x"/>
                                          </p:val>
                                        </p:tav>
                                        <p:tav tm="100000">
                                          <p:val>
                                            <p:strVal val="#ppt_x"/>
                                          </p:val>
                                        </p:tav>
                                      </p:tavLst>
                                    </p:anim>
                                    <p:anim calcmode="lin" valueType="num">
                                      <p:cBhvr additive="base">
                                        <p:cTn id="20"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8"/>
                                        </p:tgtEl>
                                        <p:attrNameLst>
                                          <p:attrName>style.visibility</p:attrName>
                                        </p:attrNameLst>
                                      </p:cBhvr>
                                      <p:to>
                                        <p:strVal val="visible"/>
                                      </p:to>
                                    </p:set>
                                    <p:anim calcmode="lin" valueType="num">
                                      <p:cBhvr additive="base">
                                        <p:cTn id="25" dur="500" fill="hold"/>
                                        <p:tgtEl>
                                          <p:spTgt spid="44038"/>
                                        </p:tgtEl>
                                        <p:attrNameLst>
                                          <p:attrName>ppt_x</p:attrName>
                                        </p:attrNameLst>
                                      </p:cBhvr>
                                      <p:tavLst>
                                        <p:tav tm="0">
                                          <p:val>
                                            <p:strVal val="0-#ppt_w/2"/>
                                          </p:val>
                                        </p:tav>
                                        <p:tav tm="100000">
                                          <p:val>
                                            <p:strVal val="#ppt_x"/>
                                          </p:val>
                                        </p:tav>
                                      </p:tavLst>
                                    </p:anim>
                                    <p:anim calcmode="lin" valueType="num">
                                      <p:cBhvr additive="base">
                                        <p:cTn id="26"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39"/>
                                        </p:tgtEl>
                                        <p:attrNameLst>
                                          <p:attrName>style.visibility</p:attrName>
                                        </p:attrNameLst>
                                      </p:cBhvr>
                                      <p:to>
                                        <p:strVal val="visible"/>
                                      </p:to>
                                    </p:set>
                                    <p:anim calcmode="lin" valueType="num">
                                      <p:cBhvr additive="base">
                                        <p:cTn id="31" dur="500" fill="hold"/>
                                        <p:tgtEl>
                                          <p:spTgt spid="44039"/>
                                        </p:tgtEl>
                                        <p:attrNameLst>
                                          <p:attrName>ppt_x</p:attrName>
                                        </p:attrNameLst>
                                      </p:cBhvr>
                                      <p:tavLst>
                                        <p:tav tm="0">
                                          <p:val>
                                            <p:strVal val="#ppt_x"/>
                                          </p:val>
                                        </p:tav>
                                        <p:tav tm="100000">
                                          <p:val>
                                            <p:strVal val="#ppt_x"/>
                                          </p:val>
                                        </p:tav>
                                      </p:tavLst>
                                    </p:anim>
                                    <p:anim calcmode="lin" valueType="num">
                                      <p:cBhvr additive="base">
                                        <p:cTn id="3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build="p"/>
      <p:bldP spid="44037" grpId="0"/>
      <p:bldP spid="44038" grpId="0"/>
      <p:bldP spid="440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37890"/>
          <p:cNvSpPr/>
          <p:nvPr/>
        </p:nvSpPr>
        <p:spPr>
          <a:xfrm>
            <a:off x="100013" y="1730375"/>
            <a:ext cx="6475413"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单道程序程序的工作情况</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5060" name="矩形 37891"/>
          <p:cNvSpPr/>
          <p:nvPr/>
        </p:nvSpPr>
        <p:spPr>
          <a:xfrm>
            <a:off x="185738" y="53022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4.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en-US" altLang="x-none"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60</a:t>
            </a:r>
            <a:r>
              <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中至今）</a:t>
            </a:r>
            <a:endParaRPr lang="zh-CN" altLang="en-US"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45061" name="组合 45060"/>
          <p:cNvGrpSpPr/>
          <p:nvPr/>
        </p:nvGrpSpPr>
        <p:grpSpPr>
          <a:xfrm>
            <a:off x="846138" y="2805113"/>
            <a:ext cx="6618287" cy="2195512"/>
            <a:chOff x="0" y="0"/>
            <a:chExt cx="4169" cy="1383"/>
          </a:xfrm>
        </p:grpSpPr>
        <p:sp>
          <p:nvSpPr>
            <p:cNvPr id="2" name="文本框 37893"/>
            <p:cNvSpPr txBox="1"/>
            <p:nvPr/>
          </p:nvSpPr>
          <p:spPr>
            <a:xfrm>
              <a:off x="5" y="133"/>
              <a:ext cx="875" cy="37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用户程序</a:t>
              </a:r>
              <a:endParaRPr lang="zh-CN" altLang="en-US" sz="1400" b="0" dirty="0">
                <a:solidFill>
                  <a:schemeClr val="tx1"/>
                </a:solidFill>
                <a:latin typeface="DejaVu Sans" panose="020B0603030804020204" charset="0"/>
                <a:ea typeface="方正书宋_GBK" panose="02000000000000000000" charset="-122"/>
              </a:endParaRPr>
            </a:p>
          </p:txBody>
        </p:sp>
        <p:sp>
          <p:nvSpPr>
            <p:cNvPr id="45062" name="文本框 37894"/>
            <p:cNvSpPr txBox="1"/>
            <p:nvPr/>
          </p:nvSpPr>
          <p:spPr>
            <a:xfrm>
              <a:off x="5" y="571"/>
              <a:ext cx="1050" cy="37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监督程序</a:t>
              </a:r>
              <a:endParaRPr lang="zh-CN" altLang="en-US" sz="1400" b="0" dirty="0">
                <a:solidFill>
                  <a:schemeClr val="tx1"/>
                </a:solidFill>
                <a:latin typeface="DejaVu Sans" panose="020B0603030804020204" charset="0"/>
                <a:ea typeface="方正书宋_GBK" panose="02000000000000000000" charset="-122"/>
              </a:endParaRPr>
            </a:p>
          </p:txBody>
        </p:sp>
        <p:sp>
          <p:nvSpPr>
            <p:cNvPr id="45063" name="文本框 37895"/>
            <p:cNvSpPr txBox="1"/>
            <p:nvPr/>
          </p:nvSpPr>
          <p:spPr>
            <a:xfrm>
              <a:off x="0" y="1008"/>
              <a:ext cx="982" cy="375"/>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I/O</a:t>
              </a:r>
              <a:r>
                <a:rPr lang="zh-CN" altLang="en-US" sz="1400" b="0" dirty="0">
                  <a:solidFill>
                    <a:schemeClr val="tx1"/>
                  </a:solidFill>
                  <a:latin typeface="DejaVu Sans" panose="020B0603030804020204" charset="0"/>
                  <a:ea typeface="方正书宋_GBK" panose="02000000000000000000" charset="-122"/>
                </a:rPr>
                <a:t>操作</a:t>
              </a:r>
              <a:endParaRPr lang="zh-CN" altLang="en-US" sz="1400" b="0" dirty="0">
                <a:solidFill>
                  <a:schemeClr val="tx1"/>
                </a:solidFill>
                <a:latin typeface="DejaVu Sans" panose="020B0603030804020204" charset="0"/>
                <a:ea typeface="方正书宋_GBK" panose="02000000000000000000" charset="-122"/>
              </a:endParaRPr>
            </a:p>
          </p:txBody>
        </p:sp>
        <p:sp>
          <p:nvSpPr>
            <p:cNvPr id="45064" name="直接连接符 37896"/>
            <p:cNvSpPr/>
            <p:nvPr/>
          </p:nvSpPr>
          <p:spPr>
            <a:xfrm>
              <a:off x="1756" y="309"/>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5" name="直接连接符 37897"/>
            <p:cNvSpPr/>
            <p:nvPr/>
          </p:nvSpPr>
          <p:spPr>
            <a:xfrm>
              <a:off x="1756" y="758"/>
              <a:ext cx="369"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6" name="直接连接符 37898"/>
            <p:cNvSpPr/>
            <p:nvPr/>
          </p:nvSpPr>
          <p:spPr>
            <a:xfrm>
              <a:off x="2106" y="758"/>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7" name="直接连接符 37899"/>
            <p:cNvSpPr/>
            <p:nvPr/>
          </p:nvSpPr>
          <p:spPr>
            <a:xfrm>
              <a:off x="3156" y="258"/>
              <a:ext cx="957"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8" name="直接连接符 37900"/>
            <p:cNvSpPr/>
            <p:nvPr/>
          </p:nvSpPr>
          <p:spPr>
            <a:xfrm>
              <a:off x="2097" y="1133"/>
              <a:ext cx="724" cy="0"/>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69" name="文本框 37901"/>
            <p:cNvSpPr txBox="1"/>
            <p:nvPr/>
          </p:nvSpPr>
          <p:spPr>
            <a:xfrm>
              <a:off x="1114" y="9"/>
              <a:ext cx="642" cy="313"/>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计算</a:t>
              </a:r>
              <a:endParaRPr lang="zh-CN" altLang="en-US" sz="1400" b="0" dirty="0">
                <a:solidFill>
                  <a:schemeClr val="tx1"/>
                </a:solidFill>
                <a:latin typeface="DejaVu Sans" panose="020B0603030804020204" charset="0"/>
                <a:ea typeface="方正书宋_GBK" panose="02000000000000000000" charset="-122"/>
              </a:endParaRPr>
            </a:p>
          </p:txBody>
        </p:sp>
        <p:sp>
          <p:nvSpPr>
            <p:cNvPr id="45070" name="直接连接符 37902"/>
            <p:cNvSpPr/>
            <p:nvPr/>
          </p:nvSpPr>
          <p:spPr>
            <a:xfrm>
              <a:off x="939" y="301"/>
              <a:ext cx="815"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71" name="文本框 37903"/>
            <p:cNvSpPr txBox="1"/>
            <p:nvPr/>
          </p:nvSpPr>
          <p:spPr>
            <a:xfrm>
              <a:off x="1724" y="143"/>
              <a:ext cx="879" cy="32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请求输入</a:t>
              </a:r>
              <a:endParaRPr lang="zh-CN" altLang="en-US" sz="1400" b="0" dirty="0">
                <a:solidFill>
                  <a:schemeClr val="tx1"/>
                </a:solidFill>
                <a:latin typeface="DejaVu Sans" panose="020B0603030804020204" charset="0"/>
                <a:ea typeface="方正书宋_GBK" panose="02000000000000000000" charset="-122"/>
              </a:endParaRPr>
            </a:p>
          </p:txBody>
        </p:sp>
        <p:sp>
          <p:nvSpPr>
            <p:cNvPr id="45072" name="文本框 37904"/>
            <p:cNvSpPr txBox="1"/>
            <p:nvPr/>
          </p:nvSpPr>
          <p:spPr>
            <a:xfrm>
              <a:off x="1258" y="617"/>
              <a:ext cx="992" cy="312"/>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启动</a:t>
              </a:r>
              <a:r>
                <a:rPr lang="en-US" altLang="x-none" sz="1400" b="0" dirty="0">
                  <a:solidFill>
                    <a:schemeClr val="tx1"/>
                  </a:solidFill>
                  <a:latin typeface="DejaVu Sans" panose="020B0603030804020204" charset="0"/>
                  <a:ea typeface="方正书宋_GBK" panose="02000000000000000000" charset="-122"/>
                </a:rPr>
                <a:t>I/O</a:t>
              </a:r>
              <a:endParaRPr lang="en-US" altLang="x-none" sz="1400" b="0" dirty="0">
                <a:solidFill>
                  <a:schemeClr val="tx1"/>
                </a:solidFill>
                <a:latin typeface="DejaVu Sans" panose="020B0603030804020204" charset="0"/>
                <a:ea typeface="方正书宋_GBK" panose="02000000000000000000" charset="-122"/>
              </a:endParaRPr>
            </a:p>
          </p:txBody>
        </p:sp>
        <p:sp>
          <p:nvSpPr>
            <p:cNvPr id="45073" name="文本框 37905"/>
            <p:cNvSpPr txBox="1"/>
            <p:nvPr/>
          </p:nvSpPr>
          <p:spPr>
            <a:xfrm>
              <a:off x="3127" y="571"/>
              <a:ext cx="905" cy="250"/>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I/O</a:t>
              </a:r>
              <a:r>
                <a:rPr lang="zh-CN" altLang="en-US" sz="1400" b="0" dirty="0">
                  <a:solidFill>
                    <a:schemeClr val="tx1"/>
                  </a:solidFill>
                  <a:latin typeface="DejaVu Sans" panose="020B0603030804020204" charset="0"/>
                  <a:ea typeface="方正书宋_GBK" panose="02000000000000000000" charset="-122"/>
                </a:rPr>
                <a:t>完成</a:t>
              </a:r>
              <a:endParaRPr lang="zh-CN" altLang="en-US" sz="1400" b="0" dirty="0">
                <a:solidFill>
                  <a:schemeClr val="tx1"/>
                </a:solidFill>
                <a:latin typeface="DejaVu Sans" panose="020B0603030804020204" charset="0"/>
                <a:ea typeface="方正书宋_GBK" panose="02000000000000000000" charset="-122"/>
              </a:endParaRPr>
            </a:p>
          </p:txBody>
        </p:sp>
        <p:sp>
          <p:nvSpPr>
            <p:cNvPr id="45074" name="文本框 37906"/>
            <p:cNvSpPr txBox="1"/>
            <p:nvPr/>
          </p:nvSpPr>
          <p:spPr>
            <a:xfrm>
              <a:off x="3374" y="0"/>
              <a:ext cx="795" cy="344"/>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继续计算</a:t>
              </a:r>
              <a:endParaRPr lang="zh-CN" altLang="en-US" sz="1400" b="0" dirty="0">
                <a:solidFill>
                  <a:schemeClr val="tx1"/>
                </a:solidFill>
                <a:latin typeface="DejaVu Sans" panose="020B0603030804020204" charset="0"/>
                <a:ea typeface="方正书宋_GBK" panose="02000000000000000000" charset="-122"/>
              </a:endParaRPr>
            </a:p>
          </p:txBody>
        </p:sp>
        <p:sp>
          <p:nvSpPr>
            <p:cNvPr id="45075" name="文本框 37907"/>
            <p:cNvSpPr txBox="1"/>
            <p:nvPr/>
          </p:nvSpPr>
          <p:spPr>
            <a:xfrm>
              <a:off x="2806" y="1008"/>
              <a:ext cx="934" cy="313"/>
            </a:xfrm>
            <a:prstGeom prst="rect">
              <a:avLst/>
            </a:prstGeom>
            <a:noFill/>
            <a:ln w="9525">
              <a:noFill/>
              <a:miter/>
            </a:ln>
          </p:spPr>
          <p:txBody>
            <a:bodyPr anchor="t"/>
            <a:p>
              <a:pPr lvl="0" algn="just"/>
              <a:r>
                <a:rPr lang="en-US" altLang="x-none" sz="1400" b="0" dirty="0">
                  <a:solidFill>
                    <a:schemeClr val="tx1"/>
                  </a:solidFill>
                  <a:latin typeface="DejaVu Sans" panose="020B0603030804020204" charset="0"/>
                  <a:ea typeface="方正书宋_GBK" panose="02000000000000000000" charset="-122"/>
                </a:rPr>
                <a:t> </a:t>
              </a:r>
              <a:r>
                <a:rPr lang="zh-CN" altLang="en-US" sz="1400" b="0" dirty="0">
                  <a:solidFill>
                    <a:schemeClr val="tx1"/>
                  </a:solidFill>
                  <a:latin typeface="DejaVu Sans" panose="020B0603030804020204" charset="0"/>
                  <a:ea typeface="方正书宋_GBK" panose="02000000000000000000" charset="-122"/>
                </a:rPr>
                <a:t>结束中断</a:t>
              </a:r>
              <a:endParaRPr lang="en-US" altLang="zh-CN" sz="1400" b="0" dirty="0">
                <a:solidFill>
                  <a:schemeClr val="tx1"/>
                </a:solidFill>
                <a:latin typeface="DejaVu Sans" panose="020B0603030804020204" charset="0"/>
                <a:ea typeface="方正书宋_GBK" panose="02000000000000000000" charset="-122"/>
              </a:endParaRPr>
            </a:p>
          </p:txBody>
        </p:sp>
        <p:sp>
          <p:nvSpPr>
            <p:cNvPr id="45076" name="直接连接符 37908"/>
            <p:cNvSpPr/>
            <p:nvPr/>
          </p:nvSpPr>
          <p:spPr>
            <a:xfrm>
              <a:off x="2806" y="761"/>
              <a:ext cx="0" cy="372"/>
            </a:xfrm>
            <a:prstGeom prst="line">
              <a:avLst/>
            </a:prstGeom>
            <a:ln w="2857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77" name="直接连接符 37909"/>
            <p:cNvSpPr/>
            <p:nvPr/>
          </p:nvSpPr>
          <p:spPr>
            <a:xfrm>
              <a:off x="2806" y="758"/>
              <a:ext cx="37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5078" name="直接连接符 37910"/>
            <p:cNvSpPr/>
            <p:nvPr/>
          </p:nvSpPr>
          <p:spPr>
            <a:xfrm>
              <a:off x="3156" y="274"/>
              <a:ext cx="0" cy="484"/>
            </a:xfrm>
            <a:prstGeom prst="line">
              <a:avLst/>
            </a:prstGeom>
            <a:ln w="28575" cap="flat" cmpd="sng">
              <a:solidFill>
                <a:schemeClr val="tx1"/>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45080" name="文本框 37911"/>
          <p:cNvSpPr txBox="1"/>
          <p:nvPr/>
        </p:nvSpPr>
        <p:spPr>
          <a:xfrm>
            <a:off x="3665538" y="5143500"/>
            <a:ext cx="2398712"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单道程序工作示例</a:t>
            </a:r>
            <a:endParaRPr lang="zh-CN" altLang="en-US" sz="1600" b="0" dirty="0">
              <a:solidFill>
                <a:schemeClr val="tx1"/>
              </a:solidFill>
              <a:latin typeface="DejaVu Sans" panose="020B0603030804020204" charset="0"/>
              <a:ea typeface="方正书宋_GBK" panose="02000000000000000000" charset="-122"/>
            </a:endParaRPr>
          </a:p>
        </p:txBody>
      </p:sp>
      <p:sp>
        <p:nvSpPr>
          <p:cNvPr id="45081" name="矩形 37912"/>
          <p:cNvSpPr/>
          <p:nvPr/>
        </p:nvSpPr>
        <p:spPr>
          <a:xfrm>
            <a:off x="665163" y="1135063"/>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多道程序设计技术</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5082" name="矩形 3791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7" dur="10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81"/>
                                        </p:tgtEl>
                                        <p:attrNameLst>
                                          <p:attrName>style.visibility</p:attrName>
                                        </p:attrNameLst>
                                      </p:cBhvr>
                                      <p:to>
                                        <p:strVal val="visible"/>
                                      </p:to>
                                    </p:set>
                                    <p:anim calcmode="lin" valueType="num">
                                      <p:cBhvr additive="base">
                                        <p:cTn id="13" dur="500" fill="hold"/>
                                        <p:tgtEl>
                                          <p:spTgt spid="45081"/>
                                        </p:tgtEl>
                                        <p:attrNameLst>
                                          <p:attrName>ppt_x</p:attrName>
                                        </p:attrNameLst>
                                      </p:cBhvr>
                                      <p:tavLst>
                                        <p:tav tm="0">
                                          <p:val>
                                            <p:strVal val="0-#ppt_w/2"/>
                                          </p:val>
                                        </p:tav>
                                        <p:tav tm="100000">
                                          <p:val>
                                            <p:strVal val="#ppt_x"/>
                                          </p:val>
                                        </p:tav>
                                      </p:tavLst>
                                    </p:anim>
                                    <p:anim calcmode="lin" valueType="num">
                                      <p:cBhvr additive="base">
                                        <p:cTn id="14" dur="500" fill="hold"/>
                                        <p:tgtEl>
                                          <p:spTgt spid="450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charRg st="0" end="14"/>
                                            </p:txEl>
                                          </p:spTgt>
                                        </p:tgtEl>
                                        <p:attrNameLst>
                                          <p:attrName>style.visibility</p:attrName>
                                        </p:attrNameLst>
                                      </p:cBhvr>
                                      <p:to>
                                        <p:strVal val="visible"/>
                                      </p:to>
                                    </p:set>
                                    <p:anim calcmode="lin" valueType="num">
                                      <p:cBhvr additive="base">
                                        <p:cTn id="19" dur="1000" fill="hold"/>
                                        <p:tgtEl>
                                          <p:spTgt spid="45059">
                                            <p:txEl>
                                              <p:charRg st="0" end="1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505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1"/>
                                        </p:tgtEl>
                                        <p:attrNameLst>
                                          <p:attrName>style.visibility</p:attrName>
                                        </p:attrNameLst>
                                      </p:cBhvr>
                                      <p:to>
                                        <p:strVal val="visible"/>
                                      </p:to>
                                    </p:set>
                                    <p:anim calcmode="lin" valueType="num">
                                      <p:cBhvr additive="base">
                                        <p:cTn id="25" dur="500" fill="hold"/>
                                        <p:tgtEl>
                                          <p:spTgt spid="45061"/>
                                        </p:tgtEl>
                                        <p:attrNameLst>
                                          <p:attrName>ppt_x</p:attrName>
                                        </p:attrNameLst>
                                      </p:cBhvr>
                                      <p:tavLst>
                                        <p:tav tm="0">
                                          <p:val>
                                            <p:strVal val="#ppt_x"/>
                                          </p:val>
                                        </p:tav>
                                        <p:tav tm="100000">
                                          <p:val>
                                            <p:strVal val="#ppt_x"/>
                                          </p:val>
                                        </p:tav>
                                      </p:tavLst>
                                    </p:anim>
                                    <p:anim calcmode="lin" valueType="num">
                                      <p:cBhvr additive="base">
                                        <p:cTn id="26"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0" grpId="0" build="p"/>
      <p:bldP spid="45080" grpId="0"/>
      <p:bldP spid="450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3891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24</a:t>
            </a:r>
            <a:endParaRPr lang="zh-CN" altLang="en-US" sz="1400" b="0" dirty="0">
              <a:solidFill>
                <a:schemeClr val="tx2"/>
              </a:solidFill>
              <a:latin typeface="DejaVu Sans" panose="020B0603030804020204" charset="0"/>
              <a:ea typeface="方正书宋_GBK" panose="02000000000000000000" charset="-122"/>
            </a:endParaRPr>
          </a:p>
        </p:txBody>
      </p:sp>
      <p:sp>
        <p:nvSpPr>
          <p:cNvPr id="46083" name="矩形 38914"/>
          <p:cNvSpPr/>
          <p:nvPr/>
        </p:nvSpPr>
        <p:spPr>
          <a:xfrm>
            <a:off x="131763" y="835025"/>
            <a:ext cx="6302375" cy="57086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多道程序的工作情况</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6116" name="矩形 3894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 name="文本框 2"/>
          <p:cNvSpPr txBox="1"/>
          <p:nvPr/>
        </p:nvSpPr>
        <p:spPr>
          <a:xfrm>
            <a:off x="814705" y="5501640"/>
            <a:ext cx="5830570" cy="706755"/>
          </a:xfrm>
          <a:prstGeom prst="rect">
            <a:avLst/>
          </a:prstGeom>
          <a:noFill/>
        </p:spPr>
        <p:txBody>
          <a:bodyPr wrap="none" rtlCol="0" anchor="t">
            <a:spAutoFit/>
          </a:bodyPr>
          <a:p>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问题：</a:t>
            </a:r>
            <a:r>
              <a:rPr lang="en-US" altLang="zh-CN"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	1</a:t>
            </a:r>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、两个程序运行，</a:t>
            </a:r>
            <a:r>
              <a:rPr lang="en-US" altLang="zh-CN"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CPU</a:t>
            </a:r>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有无空闲等待？</a:t>
            </a:r>
            <a:endPar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endParaRPr>
          </a:p>
          <a:p>
            <a:r>
              <a:rPr lang="en-US" altLang="zh-CN"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	2</a:t>
            </a:r>
            <a:r>
              <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、程序多道运行的数量受什么条件约束？</a:t>
            </a:r>
            <a:endParaRPr lang="zh-CN" altLang="en-US" sz="2000" b="0" i="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mn-ea"/>
            </a:endParaRPr>
          </a:p>
        </p:txBody>
      </p:sp>
      <p:grpSp>
        <p:nvGrpSpPr>
          <p:cNvPr id="6" name="组合 5"/>
          <p:cNvGrpSpPr/>
          <p:nvPr/>
        </p:nvGrpSpPr>
        <p:grpSpPr>
          <a:xfrm>
            <a:off x="476250" y="1809750"/>
            <a:ext cx="7943850" cy="3489325"/>
            <a:chOff x="750" y="2850"/>
            <a:chExt cx="12510" cy="5495"/>
          </a:xfrm>
        </p:grpSpPr>
        <p:sp>
          <p:nvSpPr>
            <p:cNvPr id="2" name="文本框 38916"/>
            <p:cNvSpPr txBox="1"/>
            <p:nvPr/>
          </p:nvSpPr>
          <p:spPr>
            <a:xfrm>
              <a:off x="750" y="3298"/>
              <a:ext cx="2243" cy="119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中央处理机</a:t>
              </a:r>
              <a:endParaRPr lang="zh-CN" altLang="en-US" sz="1400" b="0" dirty="0">
                <a:solidFill>
                  <a:schemeClr val="tx1"/>
                </a:solidFill>
                <a:latin typeface="DejaVu Sans" panose="020B0603030804020204" charset="0"/>
                <a:ea typeface="方正书宋_GBK" panose="02000000000000000000" charset="-122"/>
              </a:endParaRPr>
            </a:p>
          </p:txBody>
        </p:sp>
        <p:sp>
          <p:nvSpPr>
            <p:cNvPr id="46085" name="文本框 38917"/>
            <p:cNvSpPr txBox="1"/>
            <p:nvPr/>
          </p:nvSpPr>
          <p:spPr>
            <a:xfrm>
              <a:off x="875" y="4943"/>
              <a:ext cx="1895" cy="89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外部设备</a:t>
              </a:r>
              <a:endParaRPr lang="zh-CN" altLang="en-US" sz="1400" b="0" dirty="0">
                <a:solidFill>
                  <a:schemeClr val="tx1"/>
                </a:solidFill>
                <a:latin typeface="DejaVu Sans" panose="020B0603030804020204" charset="0"/>
                <a:ea typeface="方正书宋_GBK" panose="02000000000000000000" charset="-122"/>
              </a:endParaRPr>
            </a:p>
          </p:txBody>
        </p:sp>
        <p:sp>
          <p:nvSpPr>
            <p:cNvPr id="46086" name="文本框 38918"/>
            <p:cNvSpPr txBox="1"/>
            <p:nvPr/>
          </p:nvSpPr>
          <p:spPr>
            <a:xfrm>
              <a:off x="5832" y="5195"/>
              <a:ext cx="946" cy="931"/>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输入</a:t>
              </a:r>
              <a:endParaRPr lang="zh-CN" altLang="en-US" sz="1400" b="0" dirty="0">
                <a:solidFill>
                  <a:schemeClr val="tx1"/>
                </a:solidFill>
                <a:latin typeface="DejaVu Sans" panose="020B0603030804020204" charset="0"/>
                <a:ea typeface="方正书宋_GBK" panose="02000000000000000000" charset="-122"/>
              </a:endParaRPr>
            </a:p>
            <a:p>
              <a:pPr lvl="0" algn="just"/>
              <a:r>
                <a:rPr lang="zh-CN" altLang="en-US" sz="1400" b="0" dirty="0">
                  <a:solidFill>
                    <a:schemeClr val="tx1"/>
                  </a:solidFill>
                  <a:latin typeface="DejaVu Sans" panose="020B0603030804020204" charset="0"/>
                  <a:ea typeface="方正书宋_GBK" panose="02000000000000000000" charset="-122"/>
                </a:rPr>
                <a:t>结束</a:t>
              </a:r>
              <a:endParaRPr lang="zh-CN" altLang="en-US" sz="1400" b="0" dirty="0">
                <a:solidFill>
                  <a:schemeClr val="tx1"/>
                </a:solidFill>
                <a:latin typeface="DejaVu Sans" panose="020B0603030804020204" charset="0"/>
                <a:ea typeface="方正书宋_GBK" panose="02000000000000000000" charset="-122"/>
              </a:endParaRPr>
            </a:p>
          </p:txBody>
        </p:sp>
        <p:sp>
          <p:nvSpPr>
            <p:cNvPr id="46087" name="直接连接符 38919"/>
            <p:cNvSpPr/>
            <p:nvPr/>
          </p:nvSpPr>
          <p:spPr>
            <a:xfrm>
              <a:off x="9348" y="3598"/>
              <a:ext cx="2026" cy="1"/>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88" name="直接连接符 38920"/>
            <p:cNvSpPr/>
            <p:nvPr/>
          </p:nvSpPr>
          <p:spPr>
            <a:xfrm>
              <a:off x="8655" y="3598"/>
              <a:ext cx="0" cy="1505"/>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89" name="直接连接符 38921"/>
            <p:cNvSpPr/>
            <p:nvPr/>
          </p:nvSpPr>
          <p:spPr>
            <a:xfrm>
              <a:off x="9330" y="5092"/>
              <a:ext cx="2029" cy="1"/>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2" name="文本框 38924"/>
            <p:cNvSpPr txBox="1"/>
            <p:nvPr/>
          </p:nvSpPr>
          <p:spPr>
            <a:xfrm>
              <a:off x="9403" y="2868"/>
              <a:ext cx="1430" cy="54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B</a:t>
              </a:r>
              <a:endParaRPr lang="en-US" altLang="x-none" sz="1400" b="0" dirty="0">
                <a:solidFill>
                  <a:schemeClr val="tx1"/>
                </a:solidFill>
                <a:latin typeface="DejaVu Sans" panose="020B0603030804020204" charset="0"/>
                <a:ea typeface="方正书宋_GBK" panose="02000000000000000000" charset="-122"/>
              </a:endParaRPr>
            </a:p>
          </p:txBody>
        </p:sp>
        <p:sp>
          <p:nvSpPr>
            <p:cNvPr id="46093" name="直接连接符 38925"/>
            <p:cNvSpPr/>
            <p:nvPr/>
          </p:nvSpPr>
          <p:spPr>
            <a:xfrm>
              <a:off x="4365" y="5093"/>
              <a:ext cx="2118" cy="10"/>
            </a:xfrm>
            <a:prstGeom prst="line">
              <a:avLst/>
            </a:prstGeom>
            <a:ln w="5715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4" name="文本框 38926"/>
            <p:cNvSpPr txBox="1"/>
            <p:nvPr/>
          </p:nvSpPr>
          <p:spPr>
            <a:xfrm>
              <a:off x="7727" y="4659"/>
              <a:ext cx="928" cy="867"/>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rPr>
                <a:t>请求</a:t>
              </a:r>
              <a:endParaRPr lang="zh-CN" altLang="en-US" sz="1400" b="0" dirty="0">
                <a:solidFill>
                  <a:schemeClr val="tx1"/>
                </a:solidFill>
                <a:latin typeface="DejaVu Sans" panose="020B0603030804020204" charset="0"/>
                <a:ea typeface="方正书宋_GBK" panose="02000000000000000000" charset="-122"/>
              </a:endParaRPr>
            </a:p>
            <a:p>
              <a:pPr lvl="0" algn="just"/>
              <a:r>
                <a:rPr lang="zh-CN" altLang="en-US" sz="1400" b="0" dirty="0">
                  <a:solidFill>
                    <a:schemeClr val="tx1"/>
                  </a:solidFill>
                  <a:latin typeface="DejaVu Sans" panose="020B0603030804020204" charset="0"/>
                  <a:ea typeface="方正书宋_GBK" panose="02000000000000000000" charset="-122"/>
                </a:rPr>
                <a:t>输出</a:t>
              </a:r>
              <a:endParaRPr lang="zh-CN" altLang="en-US" sz="1400" b="0" dirty="0">
                <a:solidFill>
                  <a:schemeClr val="tx1"/>
                </a:solidFill>
                <a:latin typeface="DejaVu Sans" panose="020B0603030804020204" charset="0"/>
                <a:ea typeface="方正书宋_GBK" panose="02000000000000000000" charset="-122"/>
              </a:endParaRPr>
            </a:p>
          </p:txBody>
        </p:sp>
        <p:sp>
          <p:nvSpPr>
            <p:cNvPr id="46095" name="直接连接符 38927"/>
            <p:cNvSpPr/>
            <p:nvPr/>
          </p:nvSpPr>
          <p:spPr>
            <a:xfrm>
              <a:off x="7195" y="3598"/>
              <a:ext cx="1460" cy="0"/>
            </a:xfrm>
            <a:prstGeom prst="line">
              <a:avLst/>
            </a:prstGeom>
            <a:ln w="762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6" name="直接连接符 38928"/>
            <p:cNvSpPr/>
            <p:nvPr/>
          </p:nvSpPr>
          <p:spPr>
            <a:xfrm flipV="1">
              <a:off x="7126" y="6847"/>
              <a:ext cx="2222" cy="1"/>
            </a:xfrm>
            <a:prstGeom prst="line">
              <a:avLst/>
            </a:prstGeom>
            <a:ln w="5715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098" name="文本框 38930"/>
            <p:cNvSpPr txBox="1"/>
            <p:nvPr/>
          </p:nvSpPr>
          <p:spPr>
            <a:xfrm>
              <a:off x="6102" y="6588"/>
              <a:ext cx="1093" cy="765"/>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sym typeface="+mn-ea"/>
                </a:rPr>
                <a:t>请求</a:t>
              </a:r>
              <a:endParaRPr lang="x-none" altLang="zh-CN" sz="1400" b="0" dirty="0">
                <a:solidFill>
                  <a:schemeClr val="tx1"/>
                </a:solidFill>
                <a:latin typeface="DejaVu Sans" panose="020B0603030804020204" charset="0"/>
                <a:ea typeface="方正书宋_GBK" panose="02000000000000000000" charset="-122"/>
                <a:sym typeface="+mn-ea"/>
              </a:endParaRPr>
            </a:p>
            <a:p>
              <a:pPr lvl="0" algn="just"/>
              <a:r>
                <a:rPr lang="zh-CN" altLang="en-US" sz="1400" b="0" dirty="0">
                  <a:solidFill>
                    <a:schemeClr val="tx1"/>
                  </a:solidFill>
                  <a:latin typeface="DejaVu Sans" panose="020B0603030804020204" charset="0"/>
                  <a:ea typeface="方正书宋_GBK" panose="02000000000000000000" charset="-122"/>
                </a:rPr>
                <a:t>输出</a:t>
              </a:r>
              <a:endParaRPr lang="en-US" altLang="zh-CN" sz="1400" b="0" dirty="0">
                <a:solidFill>
                  <a:schemeClr val="tx1"/>
                </a:solidFill>
                <a:latin typeface="DejaVu Sans" panose="020B0603030804020204" charset="0"/>
                <a:ea typeface="方正书宋_GBK" panose="02000000000000000000" charset="-122"/>
              </a:endParaRPr>
            </a:p>
          </p:txBody>
        </p:sp>
        <p:sp>
          <p:nvSpPr>
            <p:cNvPr id="46100" name="文本框 38932"/>
            <p:cNvSpPr txBox="1"/>
            <p:nvPr/>
          </p:nvSpPr>
          <p:spPr>
            <a:xfrm>
              <a:off x="11485" y="4758"/>
              <a:ext cx="1775" cy="895"/>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输出结束</a:t>
              </a:r>
              <a:endParaRPr lang="zh-CN" altLang="en-US" sz="1400" b="0" dirty="0">
                <a:solidFill>
                  <a:schemeClr val="tx1"/>
                </a:solidFill>
                <a:latin typeface="DejaVu Sans" panose="020B0603030804020204" charset="0"/>
                <a:ea typeface="方正书宋_GBK" panose="02000000000000000000" charset="-122"/>
              </a:endParaRPr>
            </a:p>
            <a:p>
              <a:pPr lvl="0" algn="just"/>
              <a:r>
                <a:rPr lang="x-none" altLang="zh-CN" sz="1400" b="0" dirty="0">
                  <a:solidFill>
                    <a:schemeClr val="tx1"/>
                  </a:solidFill>
                  <a:latin typeface="DejaVu Sans" panose="020B0603030804020204" charset="0"/>
                  <a:ea typeface="方正书宋_GBK" panose="02000000000000000000" charset="-122"/>
                </a:rPr>
                <a:t>A运行结束</a:t>
              </a:r>
              <a:endParaRPr lang="x-none" altLang="zh-CN" sz="1400" b="0" dirty="0">
                <a:solidFill>
                  <a:schemeClr val="tx1"/>
                </a:solidFill>
                <a:latin typeface="DejaVu Sans" panose="020B0603030804020204" charset="0"/>
                <a:ea typeface="方正书宋_GBK" panose="02000000000000000000" charset="-122"/>
              </a:endParaRPr>
            </a:p>
          </p:txBody>
        </p:sp>
        <p:sp>
          <p:nvSpPr>
            <p:cNvPr id="46101" name="文本框 38933"/>
            <p:cNvSpPr txBox="1"/>
            <p:nvPr/>
          </p:nvSpPr>
          <p:spPr>
            <a:xfrm>
              <a:off x="11373" y="3414"/>
              <a:ext cx="1805" cy="603"/>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rPr>
                <a:t>B运行</a:t>
              </a:r>
              <a:r>
                <a:rPr lang="zh-CN" altLang="en-US" sz="1400" b="0" dirty="0">
                  <a:solidFill>
                    <a:schemeClr val="tx1"/>
                  </a:solidFill>
                  <a:latin typeface="DejaVu Sans" panose="020B0603030804020204" charset="0"/>
                  <a:ea typeface="方正书宋_GBK" panose="02000000000000000000" charset="-122"/>
                </a:rPr>
                <a:t>结束</a:t>
              </a:r>
              <a:endParaRPr lang="zh-CN" altLang="en-US" sz="1400" b="0" dirty="0">
                <a:solidFill>
                  <a:schemeClr val="tx1"/>
                </a:solidFill>
                <a:latin typeface="DejaVu Sans" panose="020B0603030804020204" charset="0"/>
                <a:ea typeface="方正书宋_GBK" panose="02000000000000000000" charset="-122"/>
              </a:endParaRPr>
            </a:p>
          </p:txBody>
        </p:sp>
        <p:sp>
          <p:nvSpPr>
            <p:cNvPr id="46102" name="直接连接符 38934"/>
            <p:cNvSpPr/>
            <p:nvPr/>
          </p:nvSpPr>
          <p:spPr>
            <a:xfrm>
              <a:off x="9348" y="3598"/>
              <a:ext cx="0" cy="325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03" name="文本框 38935"/>
            <p:cNvSpPr txBox="1"/>
            <p:nvPr/>
          </p:nvSpPr>
          <p:spPr>
            <a:xfrm>
              <a:off x="7281" y="2850"/>
              <a:ext cx="1495" cy="564"/>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A</a:t>
              </a:r>
              <a:endParaRPr lang="en-US" altLang="x-none" sz="1400" b="0" dirty="0">
                <a:solidFill>
                  <a:schemeClr val="tx1"/>
                </a:solidFill>
                <a:latin typeface="DejaVu Sans" panose="020B0603030804020204" charset="0"/>
                <a:ea typeface="方正书宋_GBK" panose="02000000000000000000" charset="-122"/>
              </a:endParaRPr>
            </a:p>
          </p:txBody>
        </p:sp>
        <p:sp>
          <p:nvSpPr>
            <p:cNvPr id="46105" name="文本框 38937"/>
            <p:cNvSpPr txBox="1"/>
            <p:nvPr/>
          </p:nvSpPr>
          <p:spPr>
            <a:xfrm>
              <a:off x="9345" y="6848"/>
              <a:ext cx="1933" cy="74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输出结束</a:t>
              </a:r>
              <a:endParaRPr lang="zh-CN" altLang="en-US" sz="1400" b="0" dirty="0">
                <a:solidFill>
                  <a:schemeClr val="tx1"/>
                </a:solidFill>
                <a:latin typeface="DejaVu Sans" panose="020B0603030804020204" charset="0"/>
                <a:ea typeface="方正书宋_GBK" panose="02000000000000000000" charset="-122"/>
              </a:endParaRPr>
            </a:p>
          </p:txBody>
        </p:sp>
        <p:sp>
          <p:nvSpPr>
            <p:cNvPr id="46106" name="直接连接符 38938"/>
            <p:cNvSpPr/>
            <p:nvPr/>
          </p:nvSpPr>
          <p:spPr>
            <a:xfrm>
              <a:off x="7146" y="3598"/>
              <a:ext cx="0" cy="3250"/>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07" name="直接连接符 38939"/>
            <p:cNvSpPr/>
            <p:nvPr/>
          </p:nvSpPr>
          <p:spPr>
            <a:xfrm>
              <a:off x="4436" y="3598"/>
              <a:ext cx="2690" cy="1"/>
            </a:xfrm>
            <a:prstGeom prst="line">
              <a:avLst/>
            </a:prstGeom>
            <a:ln w="76200" cap="flat" cmpd="sng">
              <a:solidFill>
                <a:srgbClr val="FF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08" name="文本框 38940"/>
            <p:cNvSpPr txBox="1"/>
            <p:nvPr/>
          </p:nvSpPr>
          <p:spPr>
            <a:xfrm>
              <a:off x="3118" y="2905"/>
              <a:ext cx="1495" cy="843"/>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A</a:t>
              </a:r>
              <a:endParaRPr lang="en-US" altLang="x-none" sz="1400" b="0" dirty="0">
                <a:solidFill>
                  <a:schemeClr val="tx1"/>
                </a:solidFill>
                <a:latin typeface="DejaVu Sans" panose="020B0603030804020204" charset="0"/>
                <a:ea typeface="方正书宋_GBK" panose="02000000000000000000" charset="-122"/>
              </a:endParaRPr>
            </a:p>
          </p:txBody>
        </p:sp>
        <p:sp>
          <p:nvSpPr>
            <p:cNvPr id="46109" name="文本框 38941"/>
            <p:cNvSpPr txBox="1"/>
            <p:nvPr/>
          </p:nvSpPr>
          <p:spPr>
            <a:xfrm>
              <a:off x="4988" y="2935"/>
              <a:ext cx="1553" cy="840"/>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程序</a:t>
              </a:r>
              <a:r>
                <a:rPr lang="en-US" altLang="x-none" sz="1400" b="0" dirty="0">
                  <a:solidFill>
                    <a:schemeClr val="tx1"/>
                  </a:solidFill>
                  <a:latin typeface="DejaVu Sans" panose="020B0603030804020204" charset="0"/>
                  <a:ea typeface="方正书宋_GBK" panose="02000000000000000000" charset="-122"/>
                </a:rPr>
                <a:t>B</a:t>
              </a:r>
              <a:endParaRPr lang="en-US" altLang="x-none" sz="1400" b="0" dirty="0">
                <a:solidFill>
                  <a:schemeClr val="tx1"/>
                </a:solidFill>
                <a:latin typeface="DejaVu Sans" panose="020B0603030804020204" charset="0"/>
                <a:ea typeface="方正书宋_GBK" panose="02000000000000000000" charset="-122"/>
              </a:endParaRPr>
            </a:p>
          </p:txBody>
        </p:sp>
        <p:sp>
          <p:nvSpPr>
            <p:cNvPr id="46110" name="直接连接符 38942"/>
            <p:cNvSpPr/>
            <p:nvPr/>
          </p:nvSpPr>
          <p:spPr>
            <a:xfrm>
              <a:off x="4365" y="3598"/>
              <a:ext cx="0" cy="1505"/>
            </a:xfrm>
            <a:prstGeom prst="line">
              <a:avLst/>
            </a:prstGeom>
            <a:ln w="9525" cap="flat" cmpd="sng">
              <a:solidFill>
                <a:srgbClr val="000000"/>
              </a:solidFill>
              <a:prstDash val="dash"/>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11" name="文本框 38943"/>
            <p:cNvSpPr txBox="1"/>
            <p:nvPr/>
          </p:nvSpPr>
          <p:spPr>
            <a:xfrm>
              <a:off x="3393" y="4828"/>
              <a:ext cx="1043" cy="825"/>
            </a:xfrm>
            <a:prstGeom prst="rect">
              <a:avLst/>
            </a:prstGeom>
            <a:noFill/>
            <a:ln w="9525">
              <a:noFill/>
              <a:miter/>
            </a:ln>
          </p:spPr>
          <p:txBody>
            <a:bodyPr anchor="t"/>
            <a:p>
              <a:pPr lvl="0" algn="just"/>
              <a:r>
                <a:rPr lang="x-none" altLang="zh-CN" sz="1400" b="0" dirty="0">
                  <a:solidFill>
                    <a:schemeClr val="tx1"/>
                  </a:solidFill>
                  <a:latin typeface="DejaVu Sans" panose="020B0603030804020204" charset="0"/>
                  <a:ea typeface="方正书宋_GBK" panose="02000000000000000000" charset="-122"/>
                  <a:sym typeface="+mn-ea"/>
                </a:rPr>
                <a:t>请求</a:t>
              </a:r>
              <a:endParaRPr lang="x-none" altLang="zh-CN" sz="1400" b="0" dirty="0">
                <a:solidFill>
                  <a:schemeClr val="tx1"/>
                </a:solidFill>
                <a:latin typeface="DejaVu Sans" panose="020B0603030804020204" charset="0"/>
                <a:ea typeface="方正书宋_GBK" panose="02000000000000000000" charset="-122"/>
                <a:sym typeface="+mn-ea"/>
              </a:endParaRPr>
            </a:p>
            <a:p>
              <a:pPr lvl="0" algn="just"/>
              <a:r>
                <a:rPr lang="zh-CN" altLang="en-US" sz="1400" b="0" dirty="0">
                  <a:solidFill>
                    <a:schemeClr val="tx1"/>
                  </a:solidFill>
                  <a:latin typeface="DejaVu Sans" panose="020B0603030804020204" charset="0"/>
                  <a:ea typeface="方正书宋_GBK" panose="02000000000000000000" charset="-122"/>
                </a:rPr>
                <a:t>输入</a:t>
              </a:r>
              <a:endParaRPr lang="x-none" altLang="zh-CN" sz="1400" b="0" dirty="0">
                <a:solidFill>
                  <a:schemeClr val="tx1"/>
                </a:solidFill>
                <a:latin typeface="DejaVu Sans" panose="020B0603030804020204" charset="0"/>
                <a:ea typeface="方正书宋_GBK" panose="02000000000000000000" charset="-122"/>
              </a:endParaRPr>
            </a:p>
          </p:txBody>
        </p:sp>
        <p:sp>
          <p:nvSpPr>
            <p:cNvPr id="46112" name="直接连接符 38944"/>
            <p:cNvSpPr/>
            <p:nvPr/>
          </p:nvSpPr>
          <p:spPr>
            <a:xfrm>
              <a:off x="3118" y="3598"/>
              <a:ext cx="1248" cy="0"/>
            </a:xfrm>
            <a:prstGeom prst="line">
              <a:avLst/>
            </a:prstGeom>
            <a:ln w="76200"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6113" name="文本框 38945"/>
            <p:cNvSpPr txBox="1"/>
            <p:nvPr/>
          </p:nvSpPr>
          <p:spPr>
            <a:xfrm>
              <a:off x="1000" y="6588"/>
              <a:ext cx="1895" cy="898"/>
            </a:xfrm>
            <a:prstGeom prst="rect">
              <a:avLst/>
            </a:prstGeom>
            <a:noFill/>
            <a:ln w="9525">
              <a:noFill/>
              <a:miter/>
            </a:ln>
          </p:spPr>
          <p:txBody>
            <a:bodyPr anchor="t"/>
            <a:p>
              <a:pPr lvl="0" algn="just"/>
              <a:r>
                <a:rPr lang="zh-CN" altLang="en-US" sz="1400" b="0" dirty="0">
                  <a:solidFill>
                    <a:schemeClr val="tx1"/>
                  </a:solidFill>
                  <a:latin typeface="DejaVu Sans" panose="020B0603030804020204" charset="0"/>
                  <a:ea typeface="方正书宋_GBK" panose="02000000000000000000" charset="-122"/>
                </a:rPr>
                <a:t>外部设备</a:t>
              </a:r>
              <a:endParaRPr lang="zh-CN" altLang="en-US" sz="1400" b="0" dirty="0">
                <a:solidFill>
                  <a:schemeClr val="tx1"/>
                </a:solidFill>
                <a:latin typeface="DejaVu Sans" panose="020B0603030804020204" charset="0"/>
                <a:ea typeface="方正书宋_GBK" panose="02000000000000000000" charset="-122"/>
              </a:endParaRPr>
            </a:p>
          </p:txBody>
        </p:sp>
        <p:sp>
          <p:nvSpPr>
            <p:cNvPr id="46115" name="文本框 38946"/>
            <p:cNvSpPr txBox="1"/>
            <p:nvPr/>
          </p:nvSpPr>
          <p:spPr>
            <a:xfrm>
              <a:off x="6048" y="7815"/>
              <a:ext cx="3822" cy="53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多道程序工作示例</a:t>
              </a:r>
              <a:endParaRPr lang="zh-CN" altLang="en-US" sz="1600" b="0" dirty="0">
                <a:solidFill>
                  <a:schemeClr val="tx1"/>
                </a:solidFill>
                <a:latin typeface="DejaVu Sans" panose="020B0603030804020204" charset="0"/>
                <a:ea typeface="方正书宋_GBK" panose="02000000000000000000" charset="-122"/>
              </a:endParaRPr>
            </a:p>
          </p:txBody>
        </p:sp>
        <p:sp>
          <p:nvSpPr>
            <p:cNvPr id="4" name="直接连接符 38929"/>
            <p:cNvSpPr/>
            <p:nvPr/>
          </p:nvSpPr>
          <p:spPr>
            <a:xfrm>
              <a:off x="6541" y="5103"/>
              <a:ext cx="600" cy="0"/>
            </a:xfrm>
            <a:prstGeom prst="line">
              <a:avLst/>
            </a:prstGeom>
            <a:ln w="38100" cap="flat" cmpd="sng">
              <a:solidFill>
                <a:schemeClr val="tx1">
                  <a:lumMod val="95000"/>
                  <a:lumOff val="5000"/>
                </a:schemeClr>
              </a:solidFill>
              <a:prstDash val="sysDot"/>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5" name="直接连接符 38929"/>
            <p:cNvSpPr/>
            <p:nvPr/>
          </p:nvSpPr>
          <p:spPr>
            <a:xfrm>
              <a:off x="8667" y="5103"/>
              <a:ext cx="600" cy="0"/>
            </a:xfrm>
            <a:prstGeom prst="line">
              <a:avLst/>
            </a:prstGeom>
            <a:ln w="38100" cap="flat" cmpd="sng">
              <a:solidFill>
                <a:schemeClr val="tx1">
                  <a:lumMod val="95000"/>
                  <a:lumOff val="5000"/>
                </a:schemeClr>
              </a:solidFill>
              <a:prstDash val="sysDot"/>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14"/>
                                            </p:txEl>
                                          </p:spTgt>
                                        </p:tgtEl>
                                        <p:attrNameLst>
                                          <p:attrName>style.visibility</p:attrName>
                                        </p:attrNameLst>
                                      </p:cBhvr>
                                      <p:to>
                                        <p:strVal val="visible"/>
                                      </p:to>
                                    </p:set>
                                    <p:anim calcmode="lin" valueType="num">
                                      <p:cBhvr additive="base">
                                        <p:cTn id="7" dur="1000" fill="hold"/>
                                        <p:tgtEl>
                                          <p:spTgt spid="46083">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3993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25</a:t>
            </a:r>
            <a:endParaRPr lang="zh-CN" altLang="en-US" sz="1400" b="0" dirty="0">
              <a:solidFill>
                <a:schemeClr val="tx2"/>
              </a:solidFill>
              <a:latin typeface="DejaVu Sans" panose="020B0603030804020204" charset="0"/>
              <a:ea typeface="方正书宋_GBK" panose="02000000000000000000" charset="-122"/>
            </a:endParaRPr>
          </a:p>
        </p:txBody>
      </p:sp>
      <p:sp>
        <p:nvSpPr>
          <p:cNvPr id="47107" name="矩形 39938"/>
          <p:cNvSpPr/>
          <p:nvPr/>
        </p:nvSpPr>
        <p:spPr>
          <a:xfrm>
            <a:off x="230823" y="981393"/>
            <a:ext cx="8555038" cy="1990725"/>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000" b="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在计算机主存中同时存放几道相互独立的程序。这些程序在管理程序控制之下，相互穿插地运行。当某道程序因某种原因不能继续运行下去时</a:t>
            </a: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如等待外部设备传输数据</a:t>
            </a: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，管理程序便将另一道程序投入运行。</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7108" name="矩形 39939"/>
          <p:cNvSpPr/>
          <p:nvPr/>
        </p:nvSpPr>
        <p:spPr>
          <a:xfrm>
            <a:off x="131763" y="522605"/>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什么是</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多道程序程序设计技术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7109" name="矩形 39940"/>
          <p:cNvSpPr/>
          <p:nvPr/>
        </p:nvSpPr>
        <p:spPr>
          <a:xfrm>
            <a:off x="603250" y="3332480"/>
            <a:ext cx="7938770" cy="2710180"/>
          </a:xfrm>
          <a:prstGeom prst="rect">
            <a:avLst/>
          </a:prstGeom>
          <a:noFill/>
          <a:ln w="9525">
            <a:noFill/>
            <a:miter/>
          </a:ln>
        </p:spPr>
        <p:txBody>
          <a:bodyPr wrap="square">
            <a:spAutoFit/>
          </a:bodyPr>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多道：同时存在几个相互独立的程序运行。</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宏观上并行：每个作业都已开始进入系统运行，可以在不同的部件上进行操作，都在向前推进，但都尚未完成。</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algn="l" fontAlgn="base">
              <a:lnSpc>
                <a:spcPct val="130000"/>
              </a:lnSpc>
              <a:spcBef>
                <a:spcPct val="30000"/>
              </a:spcBef>
              <a:buClr>
                <a:schemeClr val="tx2"/>
              </a:buClr>
              <a:buSzPct val="95000"/>
              <a:buChar char="Ø"/>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微</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观上串行：在任一时刻，在单处理机上运行的作业只有一个</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47110" name="矩形 39941"/>
          <p:cNvSpPr/>
          <p:nvPr/>
        </p:nvSpPr>
        <p:spPr>
          <a:xfrm>
            <a:off x="119063" y="287115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④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多道运行的特征</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xEl>
                                              <p:charRg st="0" end="95"/>
                                            </p:txEl>
                                          </p:spTgt>
                                        </p:tgtEl>
                                        <p:attrNameLst>
                                          <p:attrName>style.visibility</p:attrName>
                                        </p:attrNameLst>
                                      </p:cBhvr>
                                      <p:to>
                                        <p:strVal val="visible"/>
                                      </p:to>
                                    </p:set>
                                    <p:anim calcmode="lin" valueType="num">
                                      <p:cBhvr additive="base">
                                        <p:cTn id="13" dur="500" fill="hold"/>
                                        <p:tgtEl>
                                          <p:spTgt spid="47107">
                                            <p:txEl>
                                              <p:charRg st="0"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charRg st="0"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10">
                                            <p:txEl>
                                              <p:charRg st="0" end="10"/>
                                            </p:txEl>
                                          </p:spTgt>
                                        </p:tgtEl>
                                        <p:attrNameLst>
                                          <p:attrName>style.visibility</p:attrName>
                                        </p:attrNameLst>
                                      </p:cBhvr>
                                      <p:to>
                                        <p:strVal val="visible"/>
                                      </p:to>
                                    </p:set>
                                    <p:anim calcmode="lin" valueType="num">
                                      <p:cBhvr additive="base">
                                        <p:cTn id="19" dur="1000" fill="hold"/>
                                        <p:tgtEl>
                                          <p:spTgt spid="47110">
                                            <p:txEl>
                                              <p:charRg st="0" end="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7110">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9">
                                            <p:txEl>
                                              <p:charRg st="0" end="3"/>
                                            </p:txEl>
                                          </p:spTgt>
                                        </p:tgtEl>
                                        <p:attrNameLst>
                                          <p:attrName>style.visibility</p:attrName>
                                        </p:attrNameLst>
                                      </p:cBhvr>
                                      <p:to>
                                        <p:strVal val="visible"/>
                                      </p:to>
                                    </p:set>
                                    <p:anim calcmode="lin" valueType="num">
                                      <p:cBhvr additive="base">
                                        <p:cTn id="25" dur="500" fill="hold"/>
                                        <p:tgtEl>
                                          <p:spTgt spid="47109">
                                            <p:txEl>
                                              <p:charRg st="0"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9">
                                            <p:txEl>
                                              <p:charRg st="0"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9">
                                            <p:txEl>
                                              <p:charRg st="3" end="64"/>
                                            </p:txEl>
                                          </p:spTgt>
                                        </p:tgtEl>
                                        <p:attrNameLst>
                                          <p:attrName>style.visibility</p:attrName>
                                        </p:attrNameLst>
                                      </p:cBhvr>
                                      <p:to>
                                        <p:strVal val="visible"/>
                                      </p:to>
                                    </p:set>
                                    <p:anim calcmode="lin" valueType="num">
                                      <p:cBhvr additive="base">
                                        <p:cTn id="29" dur="500" fill="hold"/>
                                        <p:tgtEl>
                                          <p:spTgt spid="47109">
                                            <p:txEl>
                                              <p:charRg st="3" end="6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9">
                                            <p:txEl>
                                              <p:charRg st="3" end="6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9">
                                            <p:txEl>
                                              <p:charRg st="64" end="91"/>
                                            </p:txEl>
                                          </p:spTgt>
                                        </p:tgtEl>
                                        <p:attrNameLst>
                                          <p:attrName>style.visibility</p:attrName>
                                        </p:attrNameLst>
                                      </p:cBhvr>
                                      <p:to>
                                        <p:strVal val="visible"/>
                                      </p:to>
                                    </p:set>
                                    <p:anim calcmode="lin" valueType="num">
                                      <p:cBhvr additive="base">
                                        <p:cTn id="33" dur="500" fill="hold"/>
                                        <p:tgtEl>
                                          <p:spTgt spid="47109">
                                            <p:txEl>
                                              <p:charRg st="64" end="9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9">
                                            <p:txEl>
                                              <p:charRg st="64" end="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P spid="471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矩形 39939"/>
          <p:cNvSpPr/>
          <p:nvPr/>
        </p:nvSpPr>
        <p:spPr>
          <a:xfrm>
            <a:off x="328930" y="1096010"/>
            <a:ext cx="8091170" cy="45180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rPr>
              <a:t>早期人们使用计算机的方式是</a:t>
            </a:r>
            <a:r>
              <a:rPr lang="zh-CN" altLang="en-US" sz="2400" strike="noStrike" noProof="1" dirty="0">
                <a:solidFill>
                  <a:srgbClr val="C00000"/>
                </a:solidFill>
                <a:effectLst/>
                <a:latin typeface="DejaVu Sans" panose="020B0603030804020204" charset="0"/>
                <a:ea typeface="方正书宋_GBK" panose="02000000000000000000" charset="-122"/>
              </a:rPr>
              <a:t>脱机操作方式</a:t>
            </a:r>
            <a:r>
              <a:rPr lang="zh-CN" altLang="en-US" sz="2400" b="0" strike="noStrike" noProof="1" dirty="0">
                <a:solidFill>
                  <a:schemeClr val="tx1"/>
                </a:solidFill>
                <a:effectLst/>
                <a:latin typeface="DejaVu Sans" panose="020B0603030804020204" charset="0"/>
                <a:ea typeface="方正书宋_GBK" panose="02000000000000000000" charset="-122"/>
              </a:rPr>
              <a:t>（这里的脱机指的是用户使用计算机的操作方式）：程序运行过程中，用户不能直接实施控制，必须一次性把程序和数据一起提交给系统，等待运行结果（打印输出）。</a:t>
            </a:r>
            <a:endParaRPr lang="zh-CN" altLang="en-US" sz="2400" b="0" strike="noStrike" noProof="1" dirty="0">
              <a:solidFill>
                <a:schemeClr val="tx1"/>
              </a:solidFill>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zh-CN" altLang="en-US" sz="2400" b="0" strike="noStrike" noProof="1" dirty="0">
                <a:solidFill>
                  <a:schemeClr val="tx1"/>
                </a:solidFill>
                <a:effectLst/>
                <a:latin typeface="DejaVu Sans" panose="020B0603030804020204" charset="0"/>
                <a:ea typeface="方正书宋_GBK" panose="02000000000000000000" charset="-122"/>
              </a:rPr>
              <a:t>人们希望能够</a:t>
            </a:r>
            <a:r>
              <a:rPr lang="zh-CN" altLang="en-US" sz="2400" strike="noStrike" noProof="1" dirty="0">
                <a:solidFill>
                  <a:srgbClr val="C00000"/>
                </a:solidFill>
                <a:effectLst/>
                <a:latin typeface="DejaVu Sans" panose="020B0603030804020204" charset="0"/>
                <a:ea typeface="方正书宋_GBK" panose="02000000000000000000" charset="-122"/>
              </a:rPr>
              <a:t>联机操作方式</a:t>
            </a:r>
            <a:r>
              <a:rPr lang="zh-CN" altLang="en-US" sz="2400" b="0" strike="noStrike" noProof="1" dirty="0">
                <a:solidFill>
                  <a:schemeClr val="tx1"/>
                </a:solidFill>
                <a:effectLst/>
                <a:latin typeface="DejaVu Sans" panose="020B0603030804020204" charset="0"/>
                <a:ea typeface="方正书宋_GBK" panose="02000000000000000000" charset="-122"/>
              </a:rPr>
              <a:t>：直接控制程序的运行，通过终端向计算机发出控制命令，系统运行时输出必要信息，用户根据信息决定下一个的操作。用户和计算机之间可以</a:t>
            </a:r>
            <a:r>
              <a:rPr lang="en-US" altLang="zh-CN" sz="2400" b="0" strike="noStrike" noProof="1" dirty="0">
                <a:solidFill>
                  <a:schemeClr val="tx1"/>
                </a:solidFill>
                <a:effectLst/>
                <a:latin typeface="DejaVu Sans" panose="020B0603030804020204" charset="0"/>
                <a:ea typeface="方正书宋_GBK" panose="02000000000000000000" charset="-122"/>
              </a:rPr>
              <a:t>“</a:t>
            </a:r>
            <a:r>
              <a:rPr lang="zh-CN" altLang="en-US" sz="2400" b="0" strike="noStrike" noProof="1" dirty="0">
                <a:solidFill>
                  <a:schemeClr val="tx1"/>
                </a:solidFill>
                <a:effectLst/>
                <a:latin typeface="DejaVu Sans" panose="020B0603030804020204" charset="0"/>
                <a:ea typeface="方正书宋_GBK" panose="02000000000000000000" charset="-122"/>
              </a:rPr>
              <a:t>交互会话</a:t>
            </a:r>
            <a:r>
              <a:rPr lang="en-US" altLang="zh-CN" sz="2400" b="0" strike="noStrike" noProof="1" dirty="0">
                <a:solidFill>
                  <a:schemeClr val="tx1"/>
                </a:solidFill>
                <a:effectLst/>
                <a:latin typeface="DejaVu Sans" panose="020B0603030804020204" charset="0"/>
                <a:ea typeface="方正书宋_GBK" panose="02000000000000000000" charset="-122"/>
              </a:rPr>
              <a:t>”</a:t>
            </a:r>
            <a:r>
              <a:rPr lang="zh-CN" altLang="en-US" sz="2400" b="0" strike="noStrike" noProof="1" dirty="0">
                <a:solidFill>
                  <a:schemeClr val="tx1"/>
                </a:solidFill>
                <a:effectLst/>
                <a:latin typeface="DejaVu Sans" panose="020B0603030804020204" charset="0"/>
                <a:ea typeface="方正书宋_GBK" panose="02000000000000000000" charset="-122"/>
              </a:rPr>
              <a:t>。</a:t>
            </a:r>
            <a:endParaRPr lang="zh-CN" altLang="en-US" sz="2400" b="0" strike="noStrike" noProof="1" dirty="0">
              <a:solidFill>
                <a:schemeClr val="tx1"/>
              </a:solidFill>
              <a:effectLst/>
              <a:latin typeface="DejaVu Sans" panose="020B0603030804020204" charset="0"/>
              <a:ea typeface="方正书宋_GBK" panose="02000000000000000000" charset="-122"/>
            </a:endParaRPr>
          </a:p>
        </p:txBody>
      </p:sp>
      <p:sp>
        <p:nvSpPr>
          <p:cNvPr id="47111" name="矩形 3994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8">
                                            <p:txEl>
                                              <p:charRg st="0" end="16"/>
                                            </p:txEl>
                                          </p:spTgt>
                                        </p:tgtEl>
                                        <p:attrNameLst>
                                          <p:attrName>style.visibility</p:attrName>
                                        </p:attrNameLst>
                                      </p:cBhvr>
                                      <p:to>
                                        <p:strVal val="visible"/>
                                      </p:to>
                                    </p:set>
                                    <p:anim calcmode="lin" valueType="num">
                                      <p:cBhvr additive="base">
                                        <p:cTn id="7" dur="1000" fill="hold"/>
                                        <p:tgtEl>
                                          <p:spTgt spid="4710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8">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矩形 40962"/>
          <p:cNvSpPr/>
          <p:nvPr/>
        </p:nvSpPr>
        <p:spPr>
          <a:xfrm>
            <a:off x="339090" y="1646238"/>
            <a:ext cx="8591550" cy="1371600"/>
          </a:xfrm>
          <a:prstGeom prst="rect">
            <a:avLst/>
          </a:prstGeom>
          <a:noFill/>
          <a:ln w="9525">
            <a:noFill/>
            <a:miter/>
          </a:ln>
        </p:spPr>
        <p:txBody>
          <a:bodyPr>
            <a:spAutoFit/>
          </a:bodyPr>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所谓分时技术，是把处理机时间划分成很短的时间片</a:t>
            </a: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如几百毫秒</a:t>
            </a: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轮地</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分配给各个</a:t>
            </a:r>
            <a:r>
              <a:rPr lang="x-none" altLang="zh-CN"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用户</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程序使用，如果某个</a:t>
            </a:r>
            <a:r>
              <a:rPr lang="x-none" altLang="zh-CN"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用户</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程序在分配的时间片用完之前</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914400" lvl="1" indent="-457200" algn="l" fontAlgn="base">
              <a:lnSpc>
                <a:spcPct val="120000"/>
              </a:lnSpc>
              <a:spcBef>
                <a:spcPct val="30000"/>
              </a:spcBef>
              <a:buClr>
                <a:schemeClr val="tx2"/>
              </a:buClr>
              <a:buSzPct val="95000"/>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计算还未完成，该程序就暂时中断，等待下一轮继续计算。</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nvGrpSpPr>
          <p:cNvPr id="49156" name="组合 49155"/>
          <p:cNvGrpSpPr/>
          <p:nvPr/>
        </p:nvGrpSpPr>
        <p:grpSpPr>
          <a:xfrm>
            <a:off x="1276668" y="3915093"/>
            <a:ext cx="5280025" cy="2524125"/>
            <a:chOff x="0" y="0"/>
            <a:chExt cx="5136" cy="3169"/>
          </a:xfrm>
        </p:grpSpPr>
        <p:pic>
          <p:nvPicPr>
            <p:cNvPr id="2" name="对象 40964"/>
            <p:cNvPicPr>
              <a:picLocks noChangeAspect="1"/>
            </p:cNvPicPr>
            <p:nvPr/>
          </p:nvPicPr>
          <p:blipFill>
            <a:blip r:embed="rId1"/>
            <a:stretch>
              <a:fillRect/>
            </a:stretch>
          </p:blipFill>
          <p:spPr>
            <a:xfrm>
              <a:off x="3346" y="0"/>
              <a:ext cx="1214" cy="2131"/>
            </a:xfrm>
            <a:prstGeom prst="rect">
              <a:avLst/>
            </a:prstGeom>
            <a:noFill/>
            <a:ln w="9525">
              <a:noFill/>
              <a:miter/>
            </a:ln>
          </p:spPr>
        </p:pic>
        <p:pic>
          <p:nvPicPr>
            <p:cNvPr id="49157" name="对象 40965"/>
            <p:cNvPicPr>
              <a:picLocks noChangeAspect="1"/>
            </p:cNvPicPr>
            <p:nvPr/>
          </p:nvPicPr>
          <p:blipFill>
            <a:blip r:embed="rId2"/>
            <a:stretch>
              <a:fillRect/>
            </a:stretch>
          </p:blipFill>
          <p:spPr>
            <a:xfrm>
              <a:off x="720" y="432"/>
              <a:ext cx="768" cy="625"/>
            </a:xfrm>
            <a:prstGeom prst="rect">
              <a:avLst/>
            </a:prstGeom>
            <a:noFill/>
            <a:ln w="9525">
              <a:noFill/>
              <a:miter/>
            </a:ln>
          </p:spPr>
        </p:pic>
        <p:pic>
          <p:nvPicPr>
            <p:cNvPr id="49158" name="对象 40966"/>
            <p:cNvPicPr>
              <a:picLocks noChangeAspect="1"/>
            </p:cNvPicPr>
            <p:nvPr/>
          </p:nvPicPr>
          <p:blipFill>
            <a:blip r:embed="rId2"/>
            <a:stretch>
              <a:fillRect/>
            </a:stretch>
          </p:blipFill>
          <p:spPr>
            <a:xfrm>
              <a:off x="720" y="1296"/>
              <a:ext cx="768" cy="625"/>
            </a:xfrm>
            <a:prstGeom prst="rect">
              <a:avLst/>
            </a:prstGeom>
            <a:noFill/>
            <a:ln w="9525">
              <a:noFill/>
              <a:miter/>
            </a:ln>
          </p:spPr>
        </p:pic>
        <p:pic>
          <p:nvPicPr>
            <p:cNvPr id="49159" name="对象 40967"/>
            <p:cNvPicPr>
              <a:picLocks noChangeAspect="1"/>
            </p:cNvPicPr>
            <p:nvPr/>
          </p:nvPicPr>
          <p:blipFill>
            <a:blip r:embed="rId2"/>
            <a:stretch>
              <a:fillRect/>
            </a:stretch>
          </p:blipFill>
          <p:spPr>
            <a:xfrm>
              <a:off x="720" y="2544"/>
              <a:ext cx="768" cy="625"/>
            </a:xfrm>
            <a:prstGeom prst="rect">
              <a:avLst/>
            </a:prstGeom>
            <a:noFill/>
            <a:ln w="9525">
              <a:noFill/>
              <a:miter/>
            </a:ln>
          </p:spPr>
        </p:pic>
        <p:sp>
          <p:nvSpPr>
            <p:cNvPr id="49160" name="文本框 40968"/>
            <p:cNvSpPr txBox="1"/>
            <p:nvPr/>
          </p:nvSpPr>
          <p:spPr>
            <a:xfrm>
              <a:off x="960" y="2065"/>
              <a:ext cx="288" cy="382"/>
            </a:xfrm>
            <a:prstGeom prst="rect">
              <a:avLst/>
            </a:prstGeom>
            <a:noFill/>
            <a:ln w="9525">
              <a:noFill/>
              <a:miter/>
            </a:ln>
          </p:spPr>
          <p:txBody>
            <a:bodyPr anchor="t">
              <a:spAutoFit/>
            </a:bodyPr>
            <a:p>
              <a:pPr lvl="0">
                <a:spcBef>
                  <a:spcPct val="50000"/>
                </a:spcBef>
              </a:pPr>
              <a:r>
                <a:rPr lang="en-US" altLang="x-none" sz="1400" dirty="0">
                  <a:solidFill>
                    <a:schemeClr val="tx1"/>
                  </a:solidFill>
                  <a:latin typeface="方正书宋_GBK" panose="02000000000000000000" charset="-122"/>
                  <a:ea typeface="方正书宋_GBK" panose="02000000000000000000" charset="-122"/>
                  <a:sym typeface="MT Extra" panose="05050102010205020202" pitchFamily="2" charset="2"/>
                </a:rPr>
                <a:t>┇</a:t>
              </a:r>
              <a:endParaRPr lang="en-US" altLang="x-none" sz="1400" dirty="0">
                <a:solidFill>
                  <a:schemeClr val="tx1"/>
                </a:solidFill>
                <a:latin typeface="方正书宋_GBK" panose="02000000000000000000" charset="-122"/>
                <a:ea typeface="方正书宋_GBK" panose="02000000000000000000" charset="-122"/>
                <a:sym typeface="MT Extra" panose="05050102010205020202" pitchFamily="2" charset="2"/>
              </a:endParaRPr>
            </a:p>
          </p:txBody>
        </p:sp>
        <p:sp>
          <p:nvSpPr>
            <p:cNvPr id="49161" name="直接连接符 40969"/>
            <p:cNvSpPr/>
            <p:nvPr/>
          </p:nvSpPr>
          <p:spPr>
            <a:xfrm>
              <a:off x="3552" y="1920"/>
              <a:ext cx="0" cy="192"/>
            </a:xfrm>
            <a:prstGeom prst="line">
              <a:avLst/>
            </a:prstGeom>
            <a:ln w="2857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2" name="直接连接符 40970"/>
            <p:cNvSpPr/>
            <p:nvPr/>
          </p:nvSpPr>
          <p:spPr>
            <a:xfrm>
              <a:off x="1440" y="1488"/>
              <a:ext cx="43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3" name="直接连接符 40971"/>
            <p:cNvSpPr/>
            <p:nvPr/>
          </p:nvSpPr>
          <p:spPr>
            <a:xfrm>
              <a:off x="1872" y="1488"/>
              <a:ext cx="0" cy="816"/>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4" name="直接连接符 40972"/>
            <p:cNvSpPr/>
            <p:nvPr/>
          </p:nvSpPr>
          <p:spPr>
            <a:xfrm>
              <a:off x="1872" y="2304"/>
              <a:ext cx="1824"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5" name="直接连接符 40973"/>
            <p:cNvSpPr/>
            <p:nvPr/>
          </p:nvSpPr>
          <p:spPr>
            <a:xfrm>
              <a:off x="3692" y="1920"/>
              <a:ext cx="0" cy="384"/>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6" name="直接连接符 40974"/>
            <p:cNvSpPr/>
            <p:nvPr/>
          </p:nvSpPr>
          <p:spPr>
            <a:xfrm>
              <a:off x="1440" y="624"/>
              <a:ext cx="72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7" name="直接连接符 40975"/>
            <p:cNvSpPr/>
            <p:nvPr/>
          </p:nvSpPr>
          <p:spPr>
            <a:xfrm>
              <a:off x="2160" y="624"/>
              <a:ext cx="0" cy="1488"/>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8" name="直接连接符 40976"/>
            <p:cNvSpPr/>
            <p:nvPr/>
          </p:nvSpPr>
          <p:spPr>
            <a:xfrm>
              <a:off x="2160" y="2112"/>
              <a:ext cx="1392"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69" name="直接连接符 40977"/>
            <p:cNvSpPr/>
            <p:nvPr/>
          </p:nvSpPr>
          <p:spPr>
            <a:xfrm>
              <a:off x="1440" y="2736"/>
              <a:ext cx="2448"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70" name="直接连接符 40978"/>
            <p:cNvSpPr/>
            <p:nvPr/>
          </p:nvSpPr>
          <p:spPr>
            <a:xfrm>
              <a:off x="3888" y="1943"/>
              <a:ext cx="0" cy="79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49171" name="文本框 40979"/>
            <p:cNvSpPr txBox="1"/>
            <p:nvPr/>
          </p:nvSpPr>
          <p:spPr>
            <a:xfrm>
              <a:off x="4512" y="383"/>
              <a:ext cx="624"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主机</a:t>
              </a:r>
              <a:endParaRPr lang="zh-CN" altLang="en-US" sz="1400" b="0" dirty="0">
                <a:solidFill>
                  <a:schemeClr val="tx1"/>
                </a:solidFill>
                <a:latin typeface="DejaVu Sans" panose="020B0603030804020204" charset="0"/>
                <a:ea typeface="方正书宋_GBK" panose="02000000000000000000" charset="-122"/>
              </a:endParaRPr>
            </a:p>
          </p:txBody>
        </p:sp>
        <p:sp>
          <p:nvSpPr>
            <p:cNvPr id="49172" name="文本框 40980"/>
            <p:cNvSpPr txBox="1"/>
            <p:nvPr/>
          </p:nvSpPr>
          <p:spPr>
            <a:xfrm>
              <a:off x="0" y="624"/>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终端 </a:t>
              </a:r>
              <a:r>
                <a:rPr lang="en-US" altLang="x-none" sz="1400" b="0" dirty="0">
                  <a:solidFill>
                    <a:schemeClr val="tx1"/>
                  </a:solidFill>
                  <a:latin typeface="DejaVu Sans" panose="020B0603030804020204" charset="0"/>
                  <a:ea typeface="方正书宋_GBK" panose="02000000000000000000" charset="-122"/>
                </a:rPr>
                <a:t>1</a:t>
              </a:r>
              <a:endParaRPr lang="en-US" altLang="x-none" sz="1400" b="0" dirty="0">
                <a:solidFill>
                  <a:schemeClr val="tx1"/>
                </a:solidFill>
                <a:latin typeface="DejaVu Sans" panose="020B0603030804020204" charset="0"/>
                <a:ea typeface="方正书宋_GBK" panose="02000000000000000000" charset="-122"/>
              </a:endParaRPr>
            </a:p>
          </p:txBody>
        </p:sp>
        <p:sp>
          <p:nvSpPr>
            <p:cNvPr id="49173" name="文本框 40981"/>
            <p:cNvSpPr txBox="1"/>
            <p:nvPr/>
          </p:nvSpPr>
          <p:spPr>
            <a:xfrm>
              <a:off x="0" y="1439"/>
              <a:ext cx="672" cy="383"/>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终端 </a:t>
              </a:r>
              <a:r>
                <a:rPr lang="en-US" altLang="x-none" sz="1400" b="0" dirty="0">
                  <a:solidFill>
                    <a:schemeClr val="tx1"/>
                  </a:solidFill>
                  <a:latin typeface="DejaVu Sans" panose="020B0603030804020204" charset="0"/>
                  <a:ea typeface="方正书宋_GBK" panose="02000000000000000000" charset="-122"/>
                </a:rPr>
                <a:t>2</a:t>
              </a:r>
              <a:endParaRPr lang="en-US" altLang="x-none" sz="1400" b="0" dirty="0">
                <a:solidFill>
                  <a:schemeClr val="tx1"/>
                </a:solidFill>
                <a:latin typeface="DejaVu Sans" panose="020B0603030804020204" charset="0"/>
                <a:ea typeface="方正书宋_GBK" panose="02000000000000000000" charset="-122"/>
              </a:endParaRPr>
            </a:p>
          </p:txBody>
        </p:sp>
        <p:sp>
          <p:nvSpPr>
            <p:cNvPr id="49174" name="文本框 40982"/>
            <p:cNvSpPr txBox="1"/>
            <p:nvPr/>
          </p:nvSpPr>
          <p:spPr>
            <a:xfrm>
              <a:off x="0" y="2639"/>
              <a:ext cx="672" cy="382"/>
            </a:xfrm>
            <a:prstGeom prst="rect">
              <a:avLst/>
            </a:prstGeom>
            <a:noFill/>
            <a:ln w="9525">
              <a:noFill/>
              <a:miter/>
            </a:ln>
          </p:spPr>
          <p:txBody>
            <a:bodyPr anchor="t">
              <a:spAutoFit/>
            </a:bodyPr>
            <a:p>
              <a:pPr lvl="0">
                <a:spcBef>
                  <a:spcPct val="50000"/>
                </a:spcBef>
              </a:pPr>
              <a:r>
                <a:rPr lang="zh-CN" altLang="en-US" sz="1400" b="0" dirty="0">
                  <a:solidFill>
                    <a:schemeClr val="tx1"/>
                  </a:solidFill>
                  <a:latin typeface="DejaVu Sans" panose="020B0603030804020204" charset="0"/>
                  <a:ea typeface="方正书宋_GBK" panose="02000000000000000000" charset="-122"/>
                </a:rPr>
                <a:t>终端 </a:t>
              </a:r>
              <a:r>
                <a:rPr lang="en-US" altLang="x-none" sz="1400" b="0" dirty="0">
                  <a:solidFill>
                    <a:schemeClr val="tx1"/>
                  </a:solidFill>
                  <a:latin typeface="DejaVu Sans" panose="020B0603030804020204" charset="0"/>
                  <a:ea typeface="方正书宋_GBK" panose="02000000000000000000" charset="-122"/>
                </a:rPr>
                <a:t>n</a:t>
              </a:r>
              <a:endParaRPr lang="en-US" altLang="x-none" sz="1400" b="0" dirty="0">
                <a:solidFill>
                  <a:schemeClr val="tx1"/>
                </a:solidFill>
                <a:latin typeface="DejaVu Sans" panose="020B0603030804020204" charset="0"/>
                <a:ea typeface="方正书宋_GBK" panose="02000000000000000000" charset="-122"/>
              </a:endParaRPr>
            </a:p>
          </p:txBody>
        </p:sp>
      </p:grpSp>
      <p:sp>
        <p:nvSpPr>
          <p:cNvPr id="49176" name="文本框 40983"/>
          <p:cNvSpPr txBox="1"/>
          <p:nvPr/>
        </p:nvSpPr>
        <p:spPr>
          <a:xfrm>
            <a:off x="5828030" y="5983605"/>
            <a:ext cx="2398713"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一个分时系统示例</a:t>
            </a:r>
            <a:endParaRPr lang="zh-CN" altLang="en-US" sz="1600" b="0" dirty="0">
              <a:solidFill>
                <a:schemeClr val="tx1"/>
              </a:solidFill>
              <a:latin typeface="DejaVu Sans" panose="020B0603030804020204" charset="0"/>
              <a:ea typeface="方正书宋_GBK" panose="02000000000000000000" charset="-122"/>
            </a:endParaRPr>
          </a:p>
        </p:txBody>
      </p:sp>
      <p:sp>
        <p:nvSpPr>
          <p:cNvPr id="49177" name="矩形 40984"/>
          <p:cNvSpPr/>
          <p:nvPr/>
        </p:nvSpPr>
        <p:spPr>
          <a:xfrm>
            <a:off x="665163" y="549275"/>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分时技术</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78" name="矩形 40985"/>
          <p:cNvSpPr/>
          <p:nvPr/>
        </p:nvSpPr>
        <p:spPr>
          <a:xfrm>
            <a:off x="119063" y="1079500"/>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什么是分时技术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79" name="矩形 40986"/>
          <p:cNvSpPr/>
          <p:nvPr/>
        </p:nvSpPr>
        <p:spPr>
          <a:xfrm>
            <a:off x="193993" y="3488055"/>
            <a:ext cx="8591550" cy="457200"/>
          </a:xfrm>
          <a:prstGeom prst="rect">
            <a:avLst/>
          </a:prstGeom>
          <a:noFill/>
          <a:ln w="9525">
            <a:noFill/>
            <a:miter/>
          </a:ln>
        </p:spPr>
        <p:txBody>
          <a:bodyPr>
            <a:spAutoFit/>
          </a:bodyPr>
          <a:p>
            <a:pPr marL="914400" lvl="1" indent="-457200" algn="l" fontAlgn="base">
              <a:lnSpc>
                <a:spcPct val="120000"/>
              </a:lnSpc>
              <a:spcBef>
                <a:spcPct val="20000"/>
              </a:spcBef>
              <a:buClr>
                <a:schemeClr val="tx2"/>
              </a:buClr>
              <a:buSzPct val="95000"/>
            </a:pP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一台计算机与许多终端设备连接，终端用户以联机方式使用计算机。</a:t>
            </a:r>
            <a:r>
              <a:rPr lang="zh-CN" altLang="en-US" sz="1800" b="0" i="1"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cs typeface="+mn-ea"/>
              </a:rPr>
              <a:t>　</a:t>
            </a:r>
            <a:endParaRPr lang="zh-CN" altLang="en-US" sz="1800" b="0" i="1"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80" name="矩形 40987"/>
          <p:cNvSpPr/>
          <p:nvPr/>
        </p:nvSpPr>
        <p:spPr>
          <a:xfrm>
            <a:off x="120650" y="2938463"/>
            <a:ext cx="6302375" cy="5667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分时处理</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9181" name="矩形 4098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77"/>
                                        </p:tgtEl>
                                        <p:attrNameLst>
                                          <p:attrName>style.visibility</p:attrName>
                                        </p:attrNameLst>
                                      </p:cBhvr>
                                      <p:to>
                                        <p:strVal val="visible"/>
                                      </p:to>
                                    </p:set>
                                    <p:anim calcmode="lin" valueType="num">
                                      <p:cBhvr additive="base">
                                        <p:cTn id="7" dur="500" fill="hold"/>
                                        <p:tgtEl>
                                          <p:spTgt spid="49177"/>
                                        </p:tgtEl>
                                        <p:attrNameLst>
                                          <p:attrName>ppt_x</p:attrName>
                                        </p:attrNameLst>
                                      </p:cBhvr>
                                      <p:tavLst>
                                        <p:tav tm="0">
                                          <p:val>
                                            <p:strVal val="0-#ppt_w/2"/>
                                          </p:val>
                                        </p:tav>
                                        <p:tav tm="100000">
                                          <p:val>
                                            <p:strVal val="#ppt_x"/>
                                          </p:val>
                                        </p:tav>
                                      </p:tavLst>
                                    </p:anim>
                                    <p:anim calcmode="lin" valueType="num">
                                      <p:cBhvr additive="base">
                                        <p:cTn id="8" dur="500" fill="hold"/>
                                        <p:tgtEl>
                                          <p:spTgt spid="491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78"/>
                                        </p:tgtEl>
                                        <p:attrNameLst>
                                          <p:attrName>style.visibility</p:attrName>
                                        </p:attrNameLst>
                                      </p:cBhvr>
                                      <p:to>
                                        <p:strVal val="visible"/>
                                      </p:to>
                                    </p:set>
                                    <p:anim calcmode="lin" valueType="num">
                                      <p:cBhvr additive="base">
                                        <p:cTn id="13" dur="500" fill="hold"/>
                                        <p:tgtEl>
                                          <p:spTgt spid="49178"/>
                                        </p:tgtEl>
                                        <p:attrNameLst>
                                          <p:attrName>ppt_x</p:attrName>
                                        </p:attrNameLst>
                                      </p:cBhvr>
                                      <p:tavLst>
                                        <p:tav tm="0">
                                          <p:val>
                                            <p:strVal val="0-#ppt_w/2"/>
                                          </p:val>
                                        </p:tav>
                                        <p:tav tm="100000">
                                          <p:val>
                                            <p:strVal val="#ppt_x"/>
                                          </p:val>
                                        </p:tav>
                                      </p:tavLst>
                                    </p:anim>
                                    <p:anim calcmode="lin" valueType="num">
                                      <p:cBhvr additive="base">
                                        <p:cTn id="14" dur="500" fill="hold"/>
                                        <p:tgtEl>
                                          <p:spTgt spid="491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5"/>
                                        </p:tgtEl>
                                        <p:attrNameLst>
                                          <p:attrName>style.visibility</p:attrName>
                                        </p:attrNameLst>
                                      </p:cBhvr>
                                      <p:to>
                                        <p:strVal val="visible"/>
                                      </p:to>
                                    </p:set>
                                    <p:anim calcmode="lin" valueType="num">
                                      <p:cBhvr additive="base">
                                        <p:cTn id="19" dur="500" fill="hold"/>
                                        <p:tgtEl>
                                          <p:spTgt spid="49155"/>
                                        </p:tgtEl>
                                        <p:attrNameLst>
                                          <p:attrName>ppt_x</p:attrName>
                                        </p:attrNameLst>
                                      </p:cBhvr>
                                      <p:tavLst>
                                        <p:tav tm="0">
                                          <p:val>
                                            <p:strVal val="#ppt_x"/>
                                          </p:val>
                                        </p:tav>
                                        <p:tav tm="100000">
                                          <p:val>
                                            <p:strVal val="#ppt_x"/>
                                          </p:val>
                                        </p:tav>
                                      </p:tavLst>
                                    </p:anim>
                                    <p:anim calcmode="lin" valueType="num">
                                      <p:cBhvr additive="base">
                                        <p:cTn id="20"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80"/>
                                        </p:tgtEl>
                                        <p:attrNameLst>
                                          <p:attrName>style.visibility</p:attrName>
                                        </p:attrNameLst>
                                      </p:cBhvr>
                                      <p:to>
                                        <p:strVal val="visible"/>
                                      </p:to>
                                    </p:set>
                                    <p:anim calcmode="lin" valueType="num">
                                      <p:cBhvr additive="base">
                                        <p:cTn id="25" dur="500" fill="hold"/>
                                        <p:tgtEl>
                                          <p:spTgt spid="49180"/>
                                        </p:tgtEl>
                                        <p:attrNameLst>
                                          <p:attrName>ppt_x</p:attrName>
                                        </p:attrNameLst>
                                      </p:cBhvr>
                                      <p:tavLst>
                                        <p:tav tm="0">
                                          <p:val>
                                            <p:strVal val="0-#ppt_w/2"/>
                                          </p:val>
                                        </p:tav>
                                        <p:tav tm="100000">
                                          <p:val>
                                            <p:strVal val="#ppt_x"/>
                                          </p:val>
                                        </p:tav>
                                      </p:tavLst>
                                    </p:anim>
                                    <p:anim calcmode="lin" valueType="num">
                                      <p:cBhvr additive="base">
                                        <p:cTn id="26" dur="500" fill="hold"/>
                                        <p:tgtEl>
                                          <p:spTgt spid="491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79"/>
                                        </p:tgtEl>
                                        <p:attrNameLst>
                                          <p:attrName>style.visibility</p:attrName>
                                        </p:attrNameLst>
                                      </p:cBhvr>
                                      <p:to>
                                        <p:strVal val="visible"/>
                                      </p:to>
                                    </p:set>
                                    <p:anim calcmode="lin" valueType="num">
                                      <p:cBhvr additive="base">
                                        <p:cTn id="31" dur="500" fill="hold"/>
                                        <p:tgtEl>
                                          <p:spTgt spid="49179"/>
                                        </p:tgtEl>
                                        <p:attrNameLst>
                                          <p:attrName>ppt_x</p:attrName>
                                        </p:attrNameLst>
                                      </p:cBhvr>
                                      <p:tavLst>
                                        <p:tav tm="0">
                                          <p:val>
                                            <p:strVal val="#ppt_x"/>
                                          </p:val>
                                        </p:tav>
                                        <p:tav tm="100000">
                                          <p:val>
                                            <p:strVal val="#ppt_x"/>
                                          </p:val>
                                        </p:tav>
                                      </p:tavLst>
                                    </p:anim>
                                    <p:anim calcmode="lin" valueType="num">
                                      <p:cBhvr additive="base">
                                        <p:cTn id="32" dur="500" fill="hold"/>
                                        <p:tgtEl>
                                          <p:spTgt spid="491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156"/>
                                        </p:tgtEl>
                                        <p:attrNameLst>
                                          <p:attrName>style.visibility</p:attrName>
                                        </p:attrNameLst>
                                      </p:cBhvr>
                                      <p:to>
                                        <p:strVal val="visible"/>
                                      </p:to>
                                    </p:set>
                                    <p:anim calcmode="lin" valueType="num">
                                      <p:cBhvr additive="base">
                                        <p:cTn id="37" dur="500" fill="hold"/>
                                        <p:tgtEl>
                                          <p:spTgt spid="49156"/>
                                        </p:tgtEl>
                                        <p:attrNameLst>
                                          <p:attrName>ppt_x</p:attrName>
                                        </p:attrNameLst>
                                      </p:cBhvr>
                                      <p:tavLst>
                                        <p:tav tm="0">
                                          <p:val>
                                            <p:strVal val="#ppt_x"/>
                                          </p:val>
                                        </p:tav>
                                        <p:tav tm="100000">
                                          <p:val>
                                            <p:strVal val="#ppt_x"/>
                                          </p:val>
                                        </p:tav>
                                      </p:tavLst>
                                    </p:anim>
                                    <p:anim calcmode="lin" valueType="num">
                                      <p:cBhvr additive="base">
                                        <p:cTn id="38"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76" grpId="0"/>
      <p:bldP spid="49177" grpId="0"/>
      <p:bldP spid="49178" grpId="0"/>
      <p:bldP spid="49179" grpId="0"/>
      <p:bldP spid="491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419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41987"/>
          <p:cNvSpPr/>
          <p:nvPr/>
        </p:nvSpPr>
        <p:spPr>
          <a:xfrm>
            <a:off x="461645" y="935355"/>
            <a:ext cx="7863205" cy="5408295"/>
          </a:xfrm>
          <a:prstGeom prst="rect">
            <a:avLst/>
          </a:prstGeom>
          <a:noFill/>
          <a:ln w="9525">
            <a:noFill/>
            <a:miter/>
          </a:ln>
        </p:spPr>
        <p:txBody>
          <a:bodyPr anchor="t"/>
          <a:p>
            <a:pPr marL="571500" lvl="0" indent="-571500" algn="just">
              <a:spcBef>
                <a:spcPct val="20000"/>
              </a:spcBef>
              <a:buClr>
                <a:schemeClr val="accent1"/>
              </a:buClr>
              <a:buSzPct val="80000"/>
              <a:buFont typeface="Arial" panose="02080604020202020204" pitchFamily="34" charset="0"/>
              <a:buChar char="•"/>
            </a:pPr>
            <a:r>
              <a:rPr lang="en-US" altLang="x-none" b="0" dirty="0">
                <a:solidFill>
                  <a:schemeClr val="tx1"/>
                </a:solidFill>
                <a:latin typeface="DejaVu Sans" panose="020B0603030804020204" charset="0"/>
                <a:ea typeface="方正书宋_GBK" panose="02000000000000000000" charset="-122"/>
              </a:rPr>
              <a:t>      1962</a:t>
            </a:r>
            <a:r>
              <a:rPr lang="zh-CN" altLang="en-US" b="0" dirty="0">
                <a:solidFill>
                  <a:schemeClr val="tx1"/>
                </a:solidFill>
                <a:latin typeface="DejaVu Sans" panose="020B0603030804020204" charset="0"/>
                <a:ea typeface="方正书宋_GBK" panose="02000000000000000000" charset="-122"/>
              </a:rPr>
              <a:t>年第一个分时系统</a:t>
            </a:r>
            <a:r>
              <a:rPr lang="en-US" altLang="x-none" b="0" dirty="0">
                <a:solidFill>
                  <a:schemeClr val="tx1"/>
                </a:solidFill>
                <a:latin typeface="DejaVu Sans" panose="020B0603030804020204" charset="0"/>
                <a:ea typeface="方正书宋_GBK" panose="02000000000000000000" charset="-122"/>
              </a:rPr>
              <a:t>CTSS</a:t>
            </a:r>
            <a:r>
              <a:rPr lang="zh-CN" altLang="en-US" b="0" dirty="0">
                <a:solidFill>
                  <a:schemeClr val="tx1"/>
                </a:solidFill>
                <a:latin typeface="DejaVu Sans" panose="020B0603030804020204" charset="0"/>
                <a:ea typeface="方正书宋_GBK" panose="02000000000000000000" charset="-122"/>
              </a:rPr>
              <a:t>，运行在</a:t>
            </a:r>
            <a:r>
              <a:rPr lang="en-US" altLang="x-none" b="0" dirty="0">
                <a:solidFill>
                  <a:schemeClr val="tx1"/>
                </a:solidFill>
                <a:latin typeface="DejaVu Sans" panose="020B0603030804020204" charset="0"/>
                <a:ea typeface="方正书宋_GBK" panose="02000000000000000000" charset="-122"/>
              </a:rPr>
              <a:t>IBM 7094</a:t>
            </a:r>
            <a:r>
              <a:rPr lang="zh-CN" altLang="en-US" b="0" dirty="0">
                <a:solidFill>
                  <a:schemeClr val="tx1"/>
                </a:solidFill>
                <a:latin typeface="DejaVu Sans" panose="020B0603030804020204" charset="0"/>
                <a:ea typeface="方正书宋_GBK" panose="02000000000000000000" charset="-122"/>
              </a:rPr>
              <a:t>机上，支持</a:t>
            </a:r>
            <a:r>
              <a:rPr lang="en-US" altLang="x-none" b="0" dirty="0">
                <a:solidFill>
                  <a:schemeClr val="tx1"/>
                </a:solidFill>
                <a:latin typeface="DejaVu Sans" panose="020B0603030804020204" charset="0"/>
                <a:ea typeface="方正书宋_GBK" panose="02000000000000000000" charset="-122"/>
              </a:rPr>
              <a:t>32</a:t>
            </a:r>
            <a:r>
              <a:rPr lang="zh-CN" altLang="en-US" b="0" dirty="0">
                <a:solidFill>
                  <a:schemeClr val="tx1"/>
                </a:solidFill>
                <a:latin typeface="DejaVu Sans" panose="020B0603030804020204" charset="0"/>
                <a:ea typeface="方正书宋_GBK" panose="02000000000000000000" charset="-122"/>
              </a:rPr>
              <a:t>个交互式用户同时工作。</a:t>
            </a:r>
            <a:endParaRPr lang="zh-CN" altLang="en-US" b="0" dirty="0">
              <a:solidFill>
                <a:schemeClr val="tx1"/>
              </a:solidFill>
              <a:latin typeface="DejaVu Sans" panose="020B0603030804020204" charset="0"/>
              <a:ea typeface="方正书宋_GBK" panose="02000000000000000000" charset="-122"/>
            </a:endParaRPr>
          </a:p>
          <a:p>
            <a:pPr marL="571500" lvl="0" indent="-571500" algn="just">
              <a:spcBef>
                <a:spcPct val="20000"/>
              </a:spcBef>
              <a:buClr>
                <a:schemeClr val="accent1"/>
              </a:buClr>
              <a:buSzPct val="80000"/>
              <a:buFont typeface="Arial" panose="02080604020202020204" pitchFamily="34" charset="0"/>
              <a:buChar char="•"/>
            </a:pPr>
            <a:r>
              <a:rPr lang="en-US" altLang="x-none" b="0" dirty="0">
                <a:solidFill>
                  <a:schemeClr val="tx1"/>
                </a:solidFill>
                <a:latin typeface="DejaVu Sans" panose="020B0603030804020204" charset="0"/>
                <a:ea typeface="方正书宋_GBK" panose="02000000000000000000" charset="-122"/>
                <a:sym typeface="+mn-ea"/>
              </a:rPr>
              <a:t>       1965</a:t>
            </a:r>
            <a:r>
              <a:rPr lang="zh-CN" altLang="en-US" b="0" dirty="0">
                <a:solidFill>
                  <a:schemeClr val="tx1"/>
                </a:solidFill>
                <a:latin typeface="DejaVu Sans" panose="020B0603030804020204" charset="0"/>
                <a:ea typeface="方正书宋_GBK" panose="02000000000000000000" charset="-122"/>
                <a:sym typeface="+mn-ea"/>
              </a:rPr>
              <a:t>年在美国国防部支持下，</a:t>
            </a:r>
            <a:r>
              <a:rPr lang="en-US" altLang="x-none" b="0" dirty="0">
                <a:solidFill>
                  <a:schemeClr val="tx1"/>
                </a:solidFill>
                <a:latin typeface="DejaVu Sans" panose="020B0603030804020204" charset="0"/>
                <a:ea typeface="方正书宋_GBK" panose="02000000000000000000" charset="-122"/>
                <a:sym typeface="+mn-ea"/>
              </a:rPr>
              <a:t>MIT</a:t>
            </a:r>
            <a:r>
              <a:rPr lang="zh-CN" altLang="en-US" b="0" dirty="0">
                <a:solidFill>
                  <a:schemeClr val="tx1"/>
                </a:solidFill>
                <a:latin typeface="DejaVu Sans" panose="020B0603030804020204" charset="0"/>
                <a:ea typeface="方正书宋_GBK" panose="02000000000000000000" charset="-122"/>
                <a:sym typeface="+mn-ea"/>
              </a:rPr>
              <a:t>、</a:t>
            </a:r>
            <a:r>
              <a:rPr lang="en-US" altLang="x-none" b="0" dirty="0">
                <a:solidFill>
                  <a:schemeClr val="tx1"/>
                </a:solidFill>
                <a:latin typeface="DejaVu Sans" panose="020B0603030804020204" charset="0"/>
                <a:ea typeface="方正书宋_GBK" panose="02000000000000000000" charset="-122"/>
                <a:sym typeface="+mn-ea"/>
              </a:rPr>
              <a:t>BELL</a:t>
            </a:r>
            <a:r>
              <a:rPr lang="zh-CN" altLang="en-US" b="0" dirty="0">
                <a:solidFill>
                  <a:schemeClr val="tx1"/>
                </a:solidFill>
                <a:latin typeface="DejaVu Sans" panose="020B0603030804020204" charset="0"/>
                <a:ea typeface="方正书宋_GBK" panose="02000000000000000000" charset="-122"/>
                <a:sym typeface="+mn-ea"/>
              </a:rPr>
              <a:t>和</a:t>
            </a:r>
            <a:r>
              <a:rPr lang="en-US" altLang="x-none" b="0" dirty="0">
                <a:solidFill>
                  <a:schemeClr val="tx1"/>
                </a:solidFill>
                <a:latin typeface="DejaVu Sans" panose="020B0603030804020204" charset="0"/>
                <a:ea typeface="方正书宋_GBK" panose="02000000000000000000" charset="-122"/>
                <a:sym typeface="+mn-ea"/>
              </a:rPr>
              <a:t>GE</a:t>
            </a:r>
            <a:r>
              <a:rPr lang="zh-CN" altLang="en-US" b="0" dirty="0">
                <a:solidFill>
                  <a:schemeClr val="tx1"/>
                </a:solidFill>
                <a:latin typeface="DejaVu Sans" panose="020B0603030804020204" charset="0"/>
                <a:ea typeface="方正书宋_GBK" panose="02000000000000000000" charset="-122"/>
                <a:sym typeface="+mn-ea"/>
              </a:rPr>
              <a:t>公司开发“公用计算服务系统”，支持波士顿地区分时用户，这个系统就是</a:t>
            </a:r>
            <a:r>
              <a:rPr lang="en-US" altLang="x-none" b="0" dirty="0">
                <a:solidFill>
                  <a:schemeClr val="tx1"/>
                </a:solidFill>
                <a:latin typeface="DejaVu Sans" panose="020B0603030804020204" charset="0"/>
                <a:ea typeface="方正书宋_GBK" panose="02000000000000000000" charset="-122"/>
                <a:sym typeface="+mn-ea"/>
              </a:rPr>
              <a:t>MULTICS (MULTiplexed Information and Computing Service) </a:t>
            </a:r>
            <a:r>
              <a:rPr lang="zh-CN" altLang="en-US" b="0" dirty="0">
                <a:solidFill>
                  <a:schemeClr val="tx1"/>
                </a:solidFill>
                <a:latin typeface="DejaVu Sans" panose="020B0603030804020204" charset="0"/>
                <a:ea typeface="方正书宋_GBK" panose="02000000000000000000" charset="-122"/>
                <a:sym typeface="+mn-ea"/>
              </a:rPr>
              <a:t>。</a:t>
            </a:r>
            <a:endParaRPr lang="zh-CN" altLang="en-US" b="0" dirty="0">
              <a:solidFill>
                <a:schemeClr val="tx1"/>
              </a:solidFill>
              <a:latin typeface="DejaVu Sans" panose="020B0603030804020204" charset="0"/>
              <a:ea typeface="方正书宋_GBK" panose="02000000000000000000" charset="-122"/>
            </a:endParaRPr>
          </a:p>
          <a:p>
            <a:pPr marL="571500" lvl="0" indent="-5715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4403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29</a:t>
            </a:r>
            <a:endParaRPr lang="zh-CN" altLang="en-US" sz="1400" b="0" dirty="0">
              <a:solidFill>
                <a:schemeClr val="tx2"/>
              </a:solidFill>
              <a:latin typeface="DejaVu Sans" panose="020B0603030804020204" charset="0"/>
              <a:ea typeface="方正书宋_GBK" panose="02000000000000000000" charset="-122"/>
            </a:endParaRPr>
          </a:p>
        </p:txBody>
      </p:sp>
      <p:sp>
        <p:nvSpPr>
          <p:cNvPr id="52227"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44035"/>
          <p:cNvSpPr/>
          <p:nvPr/>
        </p:nvSpPr>
        <p:spPr>
          <a:xfrm>
            <a:off x="579120" y="1219200"/>
            <a:ext cx="7802880" cy="4572000"/>
          </a:xfrm>
          <a:prstGeom prst="rect">
            <a:avLst/>
          </a:prstGeom>
          <a:noFill/>
          <a:ln w="9525">
            <a:noFill/>
            <a:miter/>
          </a:ln>
        </p:spPr>
        <p:txBody>
          <a:bodyPr anchor="t"/>
          <a:p>
            <a:pPr marL="342900" lvl="0" indent="-342900" algn="just">
              <a:spcBef>
                <a:spcPct val="20000"/>
              </a:spcBef>
              <a:buClr>
                <a:schemeClr val="accent1"/>
              </a:buClr>
              <a:buSzPct val="80000"/>
            </a:pPr>
            <a:r>
              <a:rPr lang="en-US" altLang="x-none" sz="2800" b="0" dirty="0">
                <a:solidFill>
                  <a:schemeClr val="tx1"/>
                </a:solidFill>
                <a:latin typeface="DejaVu Sans" panose="020B0603030804020204" charset="0"/>
                <a:ea typeface="方正书宋_GBK" panose="02000000000000000000" charset="-122"/>
              </a:rPr>
              <a:t>          </a:t>
            </a:r>
            <a:r>
              <a:rPr lang="en-US" altLang="x-none" b="0" dirty="0">
                <a:solidFill>
                  <a:schemeClr val="tx1"/>
                </a:solidFill>
                <a:latin typeface="DejaVu Sans" panose="020B0603030804020204" charset="0"/>
                <a:ea typeface="方正书宋_GBK" panose="02000000000000000000" charset="-122"/>
              </a:rPr>
              <a:t>MULTICS</a:t>
            </a:r>
            <a:r>
              <a:rPr lang="zh-CN" altLang="en-US" b="0" dirty="0">
                <a:solidFill>
                  <a:schemeClr val="tx1"/>
                </a:solidFill>
                <a:latin typeface="DejaVu Sans" panose="020B0603030804020204" charset="0"/>
                <a:ea typeface="方正书宋_GBK" panose="02000000000000000000" charset="-122"/>
              </a:rPr>
              <a:t>引入许多现代操作系统概念雏形</a:t>
            </a:r>
            <a:r>
              <a:rPr lang="en-US" altLang="x-none" b="0" dirty="0">
                <a:solidFill>
                  <a:schemeClr val="tx1"/>
                </a:solidFill>
                <a:latin typeface="DejaVu Sans" panose="020B0603030804020204" charset="0"/>
                <a:ea typeface="方正书宋_GBK" panose="02000000000000000000" charset="-122"/>
              </a:rPr>
              <a:t>,</a:t>
            </a:r>
            <a:r>
              <a:rPr lang="zh-CN" altLang="en-US" b="0" dirty="0">
                <a:solidFill>
                  <a:schemeClr val="tx1"/>
                </a:solidFill>
                <a:latin typeface="DejaVu Sans" panose="020B0603030804020204" charset="0"/>
                <a:ea typeface="方正书宋_GBK" panose="02000000000000000000" charset="-122"/>
              </a:rPr>
              <a:t>如分时处理、远程联机、段页式虚拟存储器、文件系统、多级反馈调度、保护环安全机制、多</a:t>
            </a:r>
            <a:r>
              <a:rPr lang="en-US" altLang="x-none" b="0" dirty="0">
                <a:solidFill>
                  <a:schemeClr val="tx1"/>
                </a:solidFill>
                <a:latin typeface="DejaVu Sans" panose="020B0603030804020204" charset="0"/>
                <a:ea typeface="方正书宋_GBK" panose="02000000000000000000" charset="-122"/>
              </a:rPr>
              <a:t>CPU</a:t>
            </a:r>
            <a:r>
              <a:rPr lang="zh-CN" altLang="en-US" b="0" dirty="0">
                <a:solidFill>
                  <a:schemeClr val="tx1"/>
                </a:solidFill>
                <a:latin typeface="DejaVu Sans" panose="020B0603030804020204" charset="0"/>
                <a:ea typeface="方正书宋_GBK" panose="02000000000000000000" charset="-122"/>
              </a:rPr>
              <a:t>管理，多种程序设计环境等，对后来操作系统设计有着极大影响</a:t>
            </a:r>
            <a:endParaRPr lang="zh-CN" altLang="en-US" b="0" dirty="0">
              <a:solidFill>
                <a:schemeClr val="tx1"/>
              </a:solidFill>
              <a:latin typeface="DejaVu Sans" panose="020B0603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4403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29</a:t>
            </a:r>
            <a:endParaRPr lang="zh-CN" altLang="en-US" sz="1400" b="0" dirty="0">
              <a:solidFill>
                <a:schemeClr val="tx2"/>
              </a:solidFill>
              <a:latin typeface="DejaVu Sans" panose="020B0603030804020204" charset="0"/>
              <a:ea typeface="方正书宋_GBK" panose="02000000000000000000" charset="-122"/>
            </a:endParaRPr>
          </a:p>
        </p:txBody>
      </p:sp>
      <p:sp>
        <p:nvSpPr>
          <p:cNvPr id="53251" name="矩形 440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44035"/>
          <p:cNvSpPr/>
          <p:nvPr/>
        </p:nvSpPr>
        <p:spPr>
          <a:xfrm>
            <a:off x="758190" y="1226820"/>
            <a:ext cx="7623810" cy="4572000"/>
          </a:xfrm>
          <a:prstGeom prst="rect">
            <a:avLst/>
          </a:prstGeom>
          <a:noFill/>
          <a:ln w="9525">
            <a:noFill/>
            <a:miter/>
          </a:ln>
        </p:spPr>
        <p:txBody>
          <a:bodyPr anchor="t"/>
          <a:p>
            <a:pPr marL="342900" lvl="0" indent="-342900" algn="just">
              <a:spcBef>
                <a:spcPct val="20000"/>
              </a:spcBef>
              <a:buClr>
                <a:schemeClr val="accent1"/>
              </a:buClr>
              <a:buSzPct val="80000"/>
            </a:pPr>
            <a:r>
              <a:rPr lang="zh-CN" altLang="en-US" b="0" dirty="0">
                <a:solidFill>
                  <a:schemeClr val="tx1"/>
                </a:solidFill>
                <a:latin typeface="DejaVu Sans" panose="020B0603030804020204" charset="0"/>
                <a:ea typeface="方正书宋_GBK" panose="02000000000000000000" charset="-122"/>
              </a:rPr>
              <a:t>   分时操作系统和多道批处理操作系统的出现标志着操作系统的初步形成</a:t>
            </a:r>
            <a:endParaRPr lang="zh-CN" altLang="en-US" sz="3600" b="0" dirty="0">
              <a:solidFill>
                <a:schemeClr val="tx1"/>
              </a:solidFill>
              <a:latin typeface="DejaVu Sans" panose="020B0603030804020204" charset="0"/>
              <a:ea typeface="方正书宋_GBK" panose="02000000000000000000" charset="-122"/>
            </a:endParaRPr>
          </a:p>
          <a:p>
            <a:pPr marL="342900" lvl="0" indent="-342900" algn="ctr">
              <a:spcBef>
                <a:spcPct val="20000"/>
              </a:spcBef>
              <a:buClr>
                <a:schemeClr val="accent1"/>
              </a:buClr>
              <a:buSzPct val="80000"/>
              <a:buChar char="n"/>
            </a:pPr>
            <a:endParaRPr lang="zh-CN" altLang="en-US" sz="36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1" noChangeAspect="1"/>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5" name="矩形 25604"/>
          <p:cNvSpPr/>
          <p:nvPr/>
        </p:nvSpPr>
        <p:spPr>
          <a:xfrm>
            <a:off x="381000" y="1669415"/>
            <a:ext cx="8333105" cy="44532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anose="02010600030101010101"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b="1" strike="noStrike" noProof="1" dirty="0">
                <a:solidFill>
                  <a:schemeClr val="tx1"/>
                </a:solidFill>
                <a:latin typeface="DejaVu Sans" panose="020B0603030804020204" charset="0"/>
                <a:ea typeface="方正书宋_GBK" panose="02000000000000000000" charset="-122"/>
                <a:cs typeface="+mn-ea"/>
              </a:rPr>
              <a:t>看清一个事物本质就要从它的产生说起：</a:t>
            </a:r>
            <a:endParaRPr lang="zh-CN" altLang="en-US" b="1" strike="noStrike" noProof="1" dirty="0">
              <a:solidFill>
                <a:schemeClr val="tx1"/>
              </a:solidFill>
              <a:latin typeface="DejaVu Sans" panose="020B0603030804020204" charset="0"/>
              <a:ea typeface="方正书宋_GBK" panose="02000000000000000000" charset="-122"/>
            </a:endParaRPr>
          </a:p>
          <a:p>
            <a:pPr lvl="0" fontAlgn="base">
              <a:spcAft>
                <a:spcPct val="20000"/>
              </a:spcAft>
              <a:buNone/>
            </a:pPr>
            <a:r>
              <a:rPr lang="zh-CN" altLang="en-US" sz="2400" strike="noStrike" noProof="1" dirty="0">
                <a:solidFill>
                  <a:schemeClr val="tx1"/>
                </a:solidFill>
                <a:latin typeface="DejaVu Sans" panose="020B0603030804020204" charset="0"/>
                <a:ea typeface="方正书宋_GBK" panose="02000000000000000000" charset="-122"/>
                <a:cs typeface="+mn-ea"/>
              </a:rPr>
              <a:t>计算机的产生：我们需要进行大量的计算</a:t>
            </a:r>
            <a:endParaRPr lang="zh-CN" altLang="en-US" b="1" strike="noStrike" noProof="1" dirty="0">
              <a:solidFill>
                <a:schemeClr val="tx1"/>
              </a:solidFill>
              <a:latin typeface="DejaVu Sans" panose="020B0603030804020204" charset="0"/>
              <a:ea typeface="方正书宋_GBK" panose="02000000000000000000" charset="-122"/>
              <a:cs typeface="+mn-ea"/>
            </a:endParaRPr>
          </a:p>
          <a:p>
            <a:pPr lvl="0" fontAlgn="base">
              <a:spcAft>
                <a:spcPct val="20000"/>
              </a:spcAft>
              <a:buNone/>
            </a:pPr>
            <a:r>
              <a:rPr lang="zh-CN"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加密解密、统计、物理计算、其他复杂问题</a:t>
            </a:r>
            <a:r>
              <a:rPr lang="zh-CN" altLang="en-US" sz="2400" b="1" i="1" strike="noStrike" noProof="1" dirty="0">
                <a:solidFill>
                  <a:schemeClr val="tx1"/>
                </a:solidFill>
                <a:effectLst/>
                <a:latin typeface="DejaVu Sans" panose="020B0603030804020204" charset="0"/>
                <a:ea typeface="方正书宋_GBK" panose="02000000000000000000" charset="-122"/>
                <a:cs typeface="+mn-ea"/>
              </a:rPr>
              <a:t>需要转化成</a:t>
            </a:r>
            <a:r>
              <a:rPr lang="zh-CN" altLang="en-US" sz="2400" b="1" i="1" dirty="0">
                <a:solidFill>
                  <a:schemeClr val="tx1"/>
                </a:solidFill>
                <a:effectLst/>
                <a:latin typeface="DejaVu Sans" panose="020B0603030804020204" charset="0"/>
                <a:ea typeface="方正书宋_GBK" panose="02000000000000000000" charset="-122"/>
                <a:cs typeface="+mn-ea"/>
                <a:sym typeface="+mn-ea"/>
              </a:rPr>
              <a:t>算术</a:t>
            </a:r>
            <a:r>
              <a:rPr lang="zh-CN" altLang="en-US" sz="2400" b="1" i="1" strike="noStrike" noProof="1" dirty="0">
                <a:solidFill>
                  <a:schemeClr val="tx1"/>
                </a:solidFill>
                <a:effectLst/>
                <a:latin typeface="DejaVu Sans" panose="020B0603030804020204" charset="0"/>
                <a:ea typeface="方正书宋_GBK" panose="02000000000000000000" charset="-122"/>
                <a:cs typeface="+mn-ea"/>
              </a:rPr>
              <a:t>四则运算才能求解</a:t>
            </a:r>
            <a:endPar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r>
              <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手工操作过程</a:t>
            </a:r>
            <a:r>
              <a:rPr lang="x-none" altLang="zh-CN"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x-none" altLang="zh-CN" sz="2400" i="1" strike="noStrike" noProof="1" dirty="0">
                <a:solidFill>
                  <a:schemeClr val="tx1"/>
                </a:solidFill>
                <a:effectLst/>
                <a:latin typeface="DejaVu Sans" panose="020B0603030804020204" charset="0"/>
                <a:ea typeface="方正书宋_GBK" panose="02000000000000000000" charset="-122"/>
                <a:cs typeface="+mn-ea"/>
              </a:rPr>
              <a:t>人来主导</a:t>
            </a:r>
            <a:r>
              <a:rPr lang="zh-CN" altLang="x-none" sz="2400" i="1" strike="noStrike" noProof="1" dirty="0">
                <a:solidFill>
                  <a:schemeClr val="tx1"/>
                </a:solidFill>
                <a:effectLst/>
                <a:latin typeface="DejaVu Sans" panose="020B0603030804020204" charset="0"/>
                <a:ea typeface="方正书宋_GBK" panose="02000000000000000000" charset="-122"/>
                <a:cs typeface="+mn-ea"/>
              </a:rPr>
              <a:t>，</a:t>
            </a:r>
            <a:r>
              <a:rPr lang="zh-CN" altLang="x-none"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预先</a:t>
            </a:r>
            <a:r>
              <a:rPr lang="x-none" altLang="zh-CN" sz="240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确定</a:t>
            </a:r>
            <a:r>
              <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计算方案，输入原始数据，按操作步骤做第一步计算，记下中间结果，再做第二步计算，</a:t>
            </a:r>
            <a:r>
              <a:rPr lang="zh-CN" altLang="x-none"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直到</a:t>
            </a:r>
            <a:r>
              <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算出最终结果，记录最终结果。</a:t>
            </a:r>
            <a:endParaRPr lang="x-none" altLang="zh-CN"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计算工具：算盘和计算器（辅助人来加快计算）</a:t>
            </a:r>
            <a:r>
              <a:rPr lang="zh-CN" altLang="x-none"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x-none"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纸张</a:t>
            </a:r>
            <a:r>
              <a:rPr lang="x-none" altLang="zh-CN" sz="2400"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a:t>
            </a:r>
            <a:r>
              <a:rPr lang="zh-CN" altLang="x-none"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记录结果</a:t>
            </a: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zh-CN" altLang="en-US" sz="2400" b="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矩形 307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6868" name="文本框 30723"/>
          <p:cNvSpPr txBox="1"/>
          <p:nvPr/>
        </p:nvSpPr>
        <p:spPr>
          <a:xfrm>
            <a:off x="2284413" y="669925"/>
            <a:ext cx="4383087" cy="530225"/>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3030804020204" charset="0"/>
                <a:ea typeface="方正书宋_GBK" panose="02000000000000000000" charset="-122"/>
              </a:rPr>
              <a:t>操作系统形成与发展过程</a:t>
            </a:r>
            <a:endParaRPr lang="zh-CN" altLang="en-US" sz="2400" dirty="0">
              <a:solidFill>
                <a:schemeClr val="tx1"/>
              </a:solidFill>
              <a:latin typeface="DejaVu Sans" panose="020B0603030804020204" charset="0"/>
              <a:ea typeface="方正书宋_GBK" panose="02000000000000000000" charset="-122"/>
            </a:endParaRPr>
          </a:p>
        </p:txBody>
      </p:sp>
      <p:grpSp>
        <p:nvGrpSpPr>
          <p:cNvPr id="36869" name="组合 36868"/>
          <p:cNvGrpSpPr/>
          <p:nvPr/>
        </p:nvGrpSpPr>
        <p:grpSpPr>
          <a:xfrm>
            <a:off x="430213" y="1323975"/>
            <a:ext cx="8472487" cy="5087938"/>
            <a:chOff x="0" y="0"/>
            <a:chExt cx="5337" cy="3205"/>
          </a:xfrm>
        </p:grpSpPr>
        <p:sp>
          <p:nvSpPr>
            <p:cNvPr id="2" name="文本框 30725"/>
            <p:cNvSpPr txBox="1"/>
            <p:nvPr/>
          </p:nvSpPr>
          <p:spPr>
            <a:xfrm>
              <a:off x="2906" y="1531"/>
              <a:ext cx="2159"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p:txBody>
        </p:sp>
        <p:sp>
          <p:nvSpPr>
            <p:cNvPr id="36870" name="文本框 30726"/>
            <p:cNvSpPr txBox="1"/>
            <p:nvPr/>
          </p:nvSpPr>
          <p:spPr>
            <a:xfrm>
              <a:off x="1809" y="49"/>
              <a:ext cx="3171" cy="972"/>
            </a:xfrm>
            <a:prstGeom prst="rect">
              <a:avLst/>
            </a:prstGeom>
            <a:solidFill>
              <a:srgbClr val="FFCCFF"/>
            </a:solidFill>
            <a:ln w="9525" cap="flat" cmpd="sng">
              <a:solidFill>
                <a:schemeClr val="tx1"/>
              </a:solidFill>
              <a:prstDash val="solid"/>
              <a:miter/>
              <a:headEnd type="none" w="med" len="med"/>
              <a:tailEnd type="none" w="med" len="med"/>
            </a:ln>
          </p:spPr>
          <p:txBody>
            <a:bodyPr anchor="t"/>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操作系统初期阶段</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endParaRPr lang="zh-CN" altLang="en-US" sz="2000" b="0" dirty="0">
                <a:solidFill>
                  <a:schemeClr val="tx1"/>
                </a:solidFill>
                <a:latin typeface="DejaVu Sans" panose="020B0603030804020204" charset="0"/>
                <a:ea typeface="方正书宋_GBK" panose="02000000000000000000" charset="-122"/>
              </a:endParaRPr>
            </a:p>
          </p:txBody>
        </p:sp>
        <p:sp>
          <p:nvSpPr>
            <p:cNvPr id="36871" name="文本框 30727"/>
            <p:cNvSpPr txBox="1"/>
            <p:nvPr/>
          </p:nvSpPr>
          <p:spPr>
            <a:xfrm>
              <a:off x="537" y="1521"/>
              <a:ext cx="1858" cy="1674"/>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p:txBody>
        </p:sp>
        <p:sp>
          <p:nvSpPr>
            <p:cNvPr id="36872" name="文本框 30728"/>
            <p:cNvSpPr txBox="1"/>
            <p:nvPr/>
          </p:nvSpPr>
          <p:spPr>
            <a:xfrm>
              <a:off x="514" y="0"/>
              <a:ext cx="4544" cy="1329"/>
            </a:xfrm>
            <a:prstGeom prst="rect">
              <a:avLst/>
            </a:prstGeom>
            <a:solidFill>
              <a:srgbClr val="CCECFF"/>
            </a:solidFill>
            <a:ln w="9525" cap="flat" cmpd="sng">
              <a:solidFill>
                <a:schemeClr val="tx1"/>
              </a:solidFill>
              <a:prstDash val="solid"/>
              <a:miter/>
              <a:headEnd type="none" w="med" len="med"/>
              <a:tailEnd type="none" w="med" len="med"/>
            </a:ln>
          </p:spPr>
          <p:txBody>
            <a:bodyPr anchor="t">
              <a:spAutoFit/>
            </a:bodyPr>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r>
                <a:rPr lang="en-US" altLang="x-none" sz="2400" b="0" dirty="0">
                  <a:solidFill>
                    <a:schemeClr val="tx1"/>
                  </a:solidFill>
                  <a:latin typeface="DejaVu Sans" panose="020B0603030804020204" charset="0"/>
                  <a:ea typeface="方正书宋_GBK" panose="02000000000000000000" charset="-122"/>
                </a:rPr>
                <a:t>                         </a:t>
              </a:r>
              <a:endParaRPr lang="en-US" altLang="x-none" sz="2400" b="0" dirty="0">
                <a:solidFill>
                  <a:schemeClr val="tx1"/>
                </a:solidFill>
                <a:latin typeface="DejaVu Sans" panose="020B0603030804020204" charset="0"/>
                <a:ea typeface="方正书宋_GBK" panose="02000000000000000000" charset="-122"/>
              </a:endParaRPr>
            </a:p>
            <a:p>
              <a:pPr lvl="0">
                <a:spcBef>
                  <a:spcPct val="50000"/>
                </a:spcBef>
              </a:pPr>
              <a:r>
                <a:rPr lang="en-US" altLang="x-none" sz="2400" dirty="0">
                  <a:solidFill>
                    <a:schemeClr val="tx1"/>
                  </a:solidFill>
                  <a:latin typeface="DejaVu Sans" panose="020B0603030804020204" charset="0"/>
                  <a:ea typeface="方正书宋_GBK" panose="02000000000000000000" charset="-122"/>
                </a:rPr>
                <a:t>                           </a:t>
              </a:r>
              <a:r>
                <a:rPr lang="zh-CN" altLang="en-US" sz="2400" dirty="0">
                  <a:solidFill>
                    <a:schemeClr val="tx1"/>
                  </a:solidFill>
                  <a:latin typeface="DejaVu Sans" panose="020B0603030804020204" charset="0"/>
                  <a:ea typeface="方正书宋_GBK" panose="02000000000000000000" charset="-122"/>
                </a:rPr>
                <a:t>操作系统发展的初期阶段</a:t>
              </a:r>
              <a:endParaRPr lang="zh-CN" altLang="en-US" sz="2400" dirty="0">
                <a:solidFill>
                  <a:schemeClr val="tx1"/>
                </a:solidFill>
                <a:latin typeface="DejaVu Sans" panose="020B0603030804020204" charset="0"/>
                <a:ea typeface="方正书宋_GBK" panose="02000000000000000000" charset="-122"/>
              </a:endParaRPr>
            </a:p>
          </p:txBody>
        </p:sp>
        <p:sp>
          <p:nvSpPr>
            <p:cNvPr id="36873" name="直接连接符 30729"/>
            <p:cNvSpPr/>
            <p:nvPr/>
          </p:nvSpPr>
          <p:spPr>
            <a:xfrm>
              <a:off x="1458" y="534"/>
              <a:ext cx="52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74" name="直接连接符 30730"/>
            <p:cNvSpPr/>
            <p:nvPr/>
          </p:nvSpPr>
          <p:spPr>
            <a:xfrm>
              <a:off x="2754"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75" name="直接连接符 30731"/>
            <p:cNvSpPr/>
            <p:nvPr/>
          </p:nvSpPr>
          <p:spPr>
            <a:xfrm>
              <a:off x="3810" y="534"/>
              <a:ext cx="288" cy="0"/>
            </a:xfrm>
            <a:prstGeom prst="line">
              <a:avLst/>
            </a:prstGeom>
            <a:ln w="9525"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76" name="文本框 30732"/>
            <p:cNvSpPr txBox="1"/>
            <p:nvPr/>
          </p:nvSpPr>
          <p:spPr>
            <a:xfrm>
              <a:off x="675" y="258"/>
              <a:ext cx="912"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手工操作</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阶段</a:t>
              </a:r>
              <a:endParaRPr lang="zh-CN" altLang="en-US" sz="2000" b="0" dirty="0">
                <a:solidFill>
                  <a:schemeClr val="tx1"/>
                </a:solidFill>
                <a:latin typeface="DejaVu Sans" panose="020B0603030804020204" charset="0"/>
                <a:ea typeface="方正书宋_GBK" panose="02000000000000000000" charset="-122"/>
              </a:endParaRPr>
            </a:p>
          </p:txBody>
        </p:sp>
        <p:sp>
          <p:nvSpPr>
            <p:cNvPr id="36877" name="文本框 30733"/>
            <p:cNvSpPr txBox="1"/>
            <p:nvPr/>
          </p:nvSpPr>
          <p:spPr>
            <a:xfrm>
              <a:off x="1986"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联机</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批处理</a:t>
              </a:r>
              <a:endParaRPr lang="zh-CN" altLang="en-US" sz="2000" b="0" dirty="0">
                <a:solidFill>
                  <a:schemeClr val="tx1"/>
                </a:solidFill>
                <a:latin typeface="DejaVu Sans" panose="020B0603030804020204" charset="0"/>
                <a:ea typeface="方正书宋_GBK" panose="02000000000000000000" charset="-122"/>
              </a:endParaRPr>
            </a:p>
          </p:txBody>
        </p:sp>
        <p:sp>
          <p:nvSpPr>
            <p:cNvPr id="36878" name="文本框 30734"/>
            <p:cNvSpPr txBox="1"/>
            <p:nvPr/>
          </p:nvSpPr>
          <p:spPr>
            <a:xfrm>
              <a:off x="3042"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脱机</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批处理</a:t>
              </a:r>
              <a:endParaRPr lang="zh-CN" altLang="en-US" sz="2000" b="0" dirty="0">
                <a:solidFill>
                  <a:schemeClr val="tx1"/>
                </a:solidFill>
                <a:latin typeface="DejaVu Sans" panose="020B0603030804020204" charset="0"/>
                <a:ea typeface="方正书宋_GBK" panose="02000000000000000000" charset="-122"/>
              </a:endParaRPr>
            </a:p>
          </p:txBody>
        </p:sp>
        <p:sp>
          <p:nvSpPr>
            <p:cNvPr id="36879" name="文本框 30735"/>
            <p:cNvSpPr txBox="1"/>
            <p:nvPr/>
          </p:nvSpPr>
          <p:spPr>
            <a:xfrm>
              <a:off x="4098" y="249"/>
              <a:ext cx="768" cy="524"/>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20000"/>
                </a:spcBef>
              </a:pPr>
              <a:r>
                <a:rPr lang="en-US" altLang="x-none" sz="24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执行</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0" name="直接连接符 30736"/>
            <p:cNvSpPr/>
            <p:nvPr/>
          </p:nvSpPr>
          <p:spPr>
            <a:xfrm>
              <a:off x="0" y="235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81" name="文本框 30737"/>
            <p:cNvSpPr txBox="1"/>
            <p:nvPr/>
          </p:nvSpPr>
          <p:spPr>
            <a:xfrm>
              <a:off x="3207" y="1642"/>
              <a:ext cx="1679"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DejaVu Sans" panose="020B0603030804020204" charset="0"/>
                  <a:ea typeface="方正书宋_GBK" panose="02000000000000000000" charset="-122"/>
                </a:rPr>
                <a:t>个人计算机操作系统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2" name="文本框 30738"/>
            <p:cNvSpPr txBox="1"/>
            <p:nvPr/>
          </p:nvSpPr>
          <p:spPr>
            <a:xfrm>
              <a:off x="3431" y="2082"/>
              <a:ext cx="1230"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网络操作系统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3" name="文本框 30739"/>
            <p:cNvSpPr txBox="1"/>
            <p:nvPr/>
          </p:nvSpPr>
          <p:spPr>
            <a:xfrm>
              <a:off x="3390" y="2543"/>
              <a:ext cx="1312" cy="256"/>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2000" b="0" dirty="0">
                  <a:solidFill>
                    <a:schemeClr val="tx1"/>
                  </a:solidFill>
                  <a:latin typeface="DejaVu Sans" panose="020B0603030804020204" charset="0"/>
                  <a:ea typeface="方正书宋_GBK" panose="02000000000000000000" charset="-122"/>
                </a:rPr>
                <a:t>分布式操作系统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4" name="文本框 30740"/>
            <p:cNvSpPr txBox="1"/>
            <p:nvPr/>
          </p:nvSpPr>
          <p:spPr>
            <a:xfrm>
              <a:off x="918" y="2511"/>
              <a:ext cx="1056" cy="25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实时系统</a:t>
              </a:r>
              <a:endParaRPr lang="zh-CN" altLang="en-US" sz="2000" b="0" dirty="0">
                <a:solidFill>
                  <a:schemeClr val="tx1"/>
                </a:solidFill>
                <a:latin typeface="DejaVu Sans" panose="020B0603030804020204" charset="0"/>
                <a:ea typeface="方正书宋_GBK" panose="02000000000000000000" charset="-122"/>
              </a:endParaRPr>
            </a:p>
          </p:txBody>
        </p:sp>
        <p:grpSp>
          <p:nvGrpSpPr>
            <p:cNvPr id="36885" name="组合 36885"/>
            <p:cNvGrpSpPr/>
            <p:nvPr/>
          </p:nvGrpSpPr>
          <p:grpSpPr>
            <a:xfrm>
              <a:off x="681" y="1641"/>
              <a:ext cx="1550" cy="716"/>
              <a:chOff x="0" y="0"/>
              <a:chExt cx="1440" cy="716"/>
            </a:xfrm>
          </p:grpSpPr>
          <p:sp>
            <p:nvSpPr>
              <p:cNvPr id="36886" name="文本框 30742"/>
              <p:cNvSpPr txBox="1"/>
              <p:nvPr/>
            </p:nvSpPr>
            <p:spPr>
              <a:xfrm>
                <a:off x="0" y="0"/>
                <a:ext cx="1440" cy="716"/>
              </a:xfrm>
              <a:prstGeom prst="rect">
                <a:avLst/>
              </a:prstGeom>
              <a:solidFill>
                <a:schemeClr val="accent1"/>
              </a:solidFill>
              <a:ln w="9525" cap="flat" cmpd="sng">
                <a:solidFill>
                  <a:schemeClr val="tx1"/>
                </a:solidFill>
                <a:prstDash val="solid"/>
                <a:miter/>
                <a:headEnd type="none" w="med" len="med"/>
                <a:tailEnd type="none" w="med" len="med"/>
              </a:ln>
            </p:spPr>
            <p:txBody>
              <a:bodyPr anchor="t">
                <a:spAutoFit/>
              </a:bodyPr>
              <a:p>
                <a:pPr lvl="0">
                  <a:spcBef>
                    <a:spcPct val="50000"/>
                  </a:spcBef>
                </a:pPr>
                <a:r>
                  <a:rPr lang="en-US" altLang="x-none" sz="2000" dirty="0">
                    <a:solidFill>
                      <a:schemeClr val="tx1"/>
                    </a:solidFill>
                    <a:latin typeface="DejaVu Sans" panose="020B0603030804020204" charset="0"/>
                    <a:ea typeface="方正书宋_GBK" panose="02000000000000000000" charset="-122"/>
                  </a:rPr>
                  <a:t>   </a:t>
                </a:r>
                <a:r>
                  <a:rPr lang="zh-CN" altLang="en-US" sz="2000" dirty="0">
                    <a:solidFill>
                      <a:schemeClr val="tx1"/>
                    </a:solidFill>
                    <a:latin typeface="DejaVu Sans" panose="020B0603030804020204" charset="0"/>
                    <a:ea typeface="方正书宋_GBK" panose="02000000000000000000" charset="-122"/>
                  </a:rPr>
                  <a:t>多道程序系统</a:t>
                </a:r>
                <a:endParaRPr lang="zh-CN" altLang="en-US" sz="200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多道批         分时</a:t>
                </a:r>
                <a:endParaRPr lang="zh-CN" altLang="en-US" sz="2000" b="0" dirty="0">
                  <a:solidFill>
                    <a:schemeClr val="tx1"/>
                  </a:solidFill>
                  <a:latin typeface="DejaVu Sans" panose="020B0603030804020204" charset="0"/>
                  <a:ea typeface="方正书宋_GBK" panose="02000000000000000000" charset="-122"/>
                </a:endParaRPr>
              </a:p>
              <a:p>
                <a:pPr lvl="0">
                  <a:spcBef>
                    <a:spcPct val="20000"/>
                  </a:spcBef>
                </a:pPr>
                <a:r>
                  <a:rPr lang="zh-CN" altLang="en-US" sz="2000" b="0" dirty="0">
                    <a:solidFill>
                      <a:schemeClr val="tx1"/>
                    </a:solidFill>
                    <a:latin typeface="DejaVu Sans" panose="020B0603030804020204" charset="0"/>
                    <a:ea typeface="方正书宋_GBK" panose="02000000000000000000" charset="-122"/>
                  </a:rPr>
                  <a:t>  处理系统      系统</a:t>
                </a:r>
                <a:endParaRPr lang="zh-CN" altLang="en-US" sz="2000" b="0" dirty="0">
                  <a:solidFill>
                    <a:schemeClr val="tx1"/>
                  </a:solidFill>
                  <a:latin typeface="DejaVu Sans" panose="020B0603030804020204" charset="0"/>
                  <a:ea typeface="方正书宋_GBK" panose="02000000000000000000" charset="-122"/>
                </a:endParaRPr>
              </a:p>
            </p:txBody>
          </p:sp>
          <p:sp>
            <p:nvSpPr>
              <p:cNvPr id="36887" name="直接连接符 30743"/>
              <p:cNvSpPr/>
              <p:nvPr/>
            </p:nvSpPr>
            <p:spPr>
              <a:xfrm>
                <a:off x="0" y="264"/>
                <a:ext cx="1440" cy="0"/>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88" name="直接连接符 30744"/>
              <p:cNvSpPr/>
              <p:nvPr/>
            </p:nvSpPr>
            <p:spPr>
              <a:xfrm>
                <a:off x="846" y="255"/>
                <a:ext cx="0" cy="453"/>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grpSp>
        <p:sp>
          <p:nvSpPr>
            <p:cNvPr id="36889" name="直接连接符 30745"/>
            <p:cNvSpPr/>
            <p:nvPr/>
          </p:nvSpPr>
          <p:spPr>
            <a:xfrm>
              <a:off x="5058" y="544"/>
              <a:ext cx="279"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90" name="文本框 30746"/>
            <p:cNvSpPr txBox="1"/>
            <p:nvPr/>
          </p:nvSpPr>
          <p:spPr>
            <a:xfrm>
              <a:off x="1725" y="79"/>
              <a:ext cx="3227" cy="946"/>
            </a:xfrm>
            <a:prstGeom prst="rect">
              <a:avLst/>
            </a:prstGeom>
            <a:noFill/>
            <a:ln w="9525" cap="flat" cmpd="sng">
              <a:solidFill>
                <a:schemeClr val="tx1"/>
              </a:solidFill>
              <a:prstDash val="solid"/>
              <a:miter/>
              <a:headEnd type="none" w="med" len="med"/>
              <a:tailEnd type="none" w="med" len="med"/>
            </a:ln>
          </p:spPr>
          <p:txBody>
            <a:bodyPr anchor="t">
              <a:spAutoFit/>
            </a:bodyPr>
            <a:p>
              <a:pPr marL="914400" lvl="0" indent="-340995">
                <a:lnSpc>
                  <a:spcPct val="120000"/>
                </a:lnSpc>
                <a:spcBef>
                  <a:spcPct val="50000"/>
                </a:spcBef>
                <a:buClr>
                  <a:schemeClr val="tx2"/>
                </a:buClr>
                <a:buSzPct val="95000"/>
              </a:pPr>
              <a:endParaRPr lang="en-US" altLang="x-none" sz="2000" dirty="0">
                <a:solidFill>
                  <a:schemeClr val="tx1"/>
                </a:solidFill>
                <a:latin typeface="DejaVu Sans" panose="020B0603030804020204" charset="0"/>
                <a:ea typeface="方正书宋_GBK" panose="02000000000000000000" charset="-122"/>
              </a:endParaRPr>
            </a:p>
            <a:p>
              <a:pPr marL="914400" lvl="0" indent="-340995">
                <a:lnSpc>
                  <a:spcPct val="120000"/>
                </a:lnSpc>
                <a:spcBef>
                  <a:spcPct val="50000"/>
                </a:spcBef>
                <a:buClr>
                  <a:schemeClr val="tx2"/>
                </a:buClr>
                <a:buSzPct val="95000"/>
              </a:pPr>
              <a:endParaRPr lang="en-US" altLang="x-none" sz="2000" dirty="0">
                <a:solidFill>
                  <a:schemeClr val="tx1"/>
                </a:solidFill>
                <a:latin typeface="DejaVu Sans" panose="020B0603030804020204" charset="0"/>
                <a:ea typeface="方正书宋_GBK" panose="02000000000000000000" charset="-122"/>
              </a:endParaRPr>
            </a:p>
            <a:p>
              <a:pPr marL="914400" lvl="0" indent="-340995">
                <a:lnSpc>
                  <a:spcPct val="120000"/>
                </a:lnSpc>
                <a:spcBef>
                  <a:spcPct val="50000"/>
                </a:spcBef>
                <a:buClr>
                  <a:schemeClr val="tx2"/>
                </a:buClr>
                <a:buSzPct val="95000"/>
              </a:pPr>
              <a:r>
                <a:rPr lang="en-US" altLang="x-none" sz="2000" b="0" dirty="0">
                  <a:solidFill>
                    <a:schemeClr val="tx1"/>
                  </a:solidFill>
                  <a:latin typeface="DejaVu Sans" panose="020B0603030804020204" charset="0"/>
                  <a:ea typeface="方正书宋_GBK" panose="02000000000000000000" charset="-122"/>
                </a:rPr>
                <a:t>                   </a:t>
              </a:r>
              <a:r>
                <a:rPr lang="zh-CN" altLang="en-US" sz="2000" b="0" dirty="0">
                  <a:solidFill>
                    <a:schemeClr val="tx1"/>
                  </a:solidFill>
                  <a:latin typeface="DejaVu Sans" panose="020B0603030804020204" charset="0"/>
                  <a:ea typeface="方正书宋_GBK" panose="02000000000000000000" charset="-122"/>
                </a:rPr>
                <a:t>早期批处理</a:t>
              </a:r>
              <a:endParaRPr lang="zh-CN" altLang="en-US" sz="2000" b="0" dirty="0">
                <a:solidFill>
                  <a:schemeClr val="tx1"/>
                </a:solidFill>
                <a:latin typeface="DejaVu Sans" panose="020B0603030804020204" charset="0"/>
                <a:ea typeface="方正书宋_GBK" panose="02000000000000000000" charset="-122"/>
              </a:endParaRPr>
            </a:p>
          </p:txBody>
        </p:sp>
        <p:sp>
          <p:nvSpPr>
            <p:cNvPr id="36891" name="文本框 30747"/>
            <p:cNvSpPr txBox="1"/>
            <p:nvPr/>
          </p:nvSpPr>
          <p:spPr>
            <a:xfrm>
              <a:off x="2615" y="2832"/>
              <a:ext cx="2478"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3030804020204" charset="0"/>
                  <a:ea typeface="方正书宋_GBK" panose="02000000000000000000" charset="-122"/>
                </a:rPr>
                <a:t>操作系统的进一步发展</a:t>
              </a:r>
              <a:endParaRPr lang="zh-CN" altLang="en-US" sz="2400" dirty="0">
                <a:solidFill>
                  <a:schemeClr val="tx1"/>
                </a:solidFill>
                <a:latin typeface="DejaVu Sans" panose="020B0603030804020204" charset="0"/>
                <a:ea typeface="方正书宋_GBK" panose="02000000000000000000" charset="-122"/>
              </a:endParaRPr>
            </a:p>
          </p:txBody>
        </p:sp>
        <p:sp>
          <p:nvSpPr>
            <p:cNvPr id="36892" name="直接连接符 30748"/>
            <p:cNvSpPr/>
            <p:nvPr/>
          </p:nvSpPr>
          <p:spPr>
            <a:xfrm>
              <a:off x="2385" y="2342"/>
              <a:ext cx="528" cy="0"/>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6893" name="文本框 30749"/>
            <p:cNvSpPr txBox="1"/>
            <p:nvPr/>
          </p:nvSpPr>
          <p:spPr>
            <a:xfrm>
              <a:off x="355" y="2832"/>
              <a:ext cx="1911" cy="334"/>
            </a:xfrm>
            <a:prstGeom prst="rect">
              <a:avLst/>
            </a:prstGeom>
            <a:noFill/>
            <a:ln w="9525">
              <a:noFill/>
              <a:miter/>
            </a:ln>
          </p:spPr>
          <p:txBody>
            <a:bodyPr anchor="t">
              <a:spAutoFit/>
            </a:bodyPr>
            <a:p>
              <a:pPr marL="914400" lvl="0" indent="-340995">
                <a:lnSpc>
                  <a:spcPct val="120000"/>
                </a:lnSpc>
                <a:spcBef>
                  <a:spcPct val="50000"/>
                </a:spcBef>
                <a:buClr>
                  <a:schemeClr val="tx2"/>
                </a:buClr>
                <a:buSzPct val="95000"/>
              </a:pPr>
              <a:r>
                <a:rPr lang="zh-CN" altLang="en-US" sz="2400" dirty="0">
                  <a:solidFill>
                    <a:schemeClr val="tx1"/>
                  </a:solidFill>
                  <a:latin typeface="DejaVu Sans" panose="020B0603030804020204" charset="0"/>
                  <a:ea typeface="方正书宋_GBK" panose="02000000000000000000" charset="-122"/>
                </a:rPr>
                <a:t>操作系统的形成</a:t>
              </a:r>
              <a:endParaRPr lang="zh-CN" altLang="en-US" sz="2400" dirty="0">
                <a:solidFill>
                  <a:schemeClr val="tx1"/>
                </a:solidFill>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46081"/>
          <p:cNvSpPr>
            <a:spLocks noGrp="1"/>
          </p:cNvSpPr>
          <p:nvPr>
            <p:ph type="body"/>
          </p:nvPr>
        </p:nvSpPr>
        <p:spPr>
          <a:xfrm>
            <a:off x="133350" y="1214120"/>
            <a:ext cx="8869045" cy="5158740"/>
          </a:xfrm>
        </p:spPr>
        <p:txBody>
          <a:bodyPr wrap="square" anchor="t">
            <a:spAutoFit/>
          </a:bodyPr>
          <a:p>
            <a:pPr lvl="0">
              <a:lnSpc>
                <a:spcPct val="120000"/>
              </a:lnSpc>
              <a:buChar char="Ø"/>
            </a:pPr>
            <a:r>
              <a:rPr lang="zh-CN" altLang="en-US" sz="2800" b="1" dirty="0">
                <a:solidFill>
                  <a:srgbClr val="A50021"/>
                </a:solidFill>
              </a:rPr>
              <a:t> PC (personal computer):</a:t>
            </a:r>
            <a:r>
              <a:rPr lang="zh-CN" altLang="en-US" sz="2800" dirty="0">
                <a:solidFill>
                  <a:schemeClr val="tx1"/>
                </a:solidFill>
              </a:rPr>
              <a:t>随着微电子技术的发展,个人计算机出现于20世纪70年代。</a:t>
            </a:r>
            <a:endParaRPr lang="zh-CN" altLang="en-US" sz="2800" dirty="0">
              <a:solidFill>
                <a:schemeClr val="tx1"/>
              </a:solidFill>
            </a:endParaRPr>
          </a:p>
          <a:p>
            <a:pPr lvl="0">
              <a:lnSpc>
                <a:spcPct val="120000"/>
              </a:lnSpc>
              <a:buChar char="Ø"/>
            </a:pPr>
            <a:r>
              <a:rPr lang="zh-CN" altLang="en-US" sz="2800" dirty="0">
                <a:solidFill>
                  <a:schemeClr val="tx1"/>
                </a:solidFill>
              </a:rPr>
              <a:t>个人计算机操作系统得益于大型机操作系统的研制成果。另一方面微型计算机硬件费用很低，有些技术实现可相对简单。</a:t>
            </a:r>
            <a:r>
              <a:rPr lang="zh-CN" altLang="en-US" sz="2800" dirty="0">
                <a:solidFill>
                  <a:schemeClr val="tx1"/>
                </a:solidFill>
                <a:sym typeface="+mn-ea"/>
              </a:rPr>
              <a:t>个人计算机操作系统侧重于用户使用的方便性和响应速度。</a:t>
            </a:r>
            <a:endParaRPr lang="zh-CN" altLang="en-US" sz="2800" dirty="0">
              <a:solidFill>
                <a:schemeClr val="tx1"/>
              </a:solidFill>
            </a:endParaRPr>
          </a:p>
          <a:p>
            <a:pPr lvl="0">
              <a:lnSpc>
                <a:spcPct val="110000"/>
              </a:lnSpc>
              <a:spcAft>
                <a:spcPct val="20000"/>
              </a:spcAft>
              <a:buChar char="Ø"/>
            </a:pPr>
            <a:r>
              <a:rPr lang="zh-CN" altLang="en-US" sz="2800" dirty="0">
                <a:solidFill>
                  <a:schemeClr val="tx1"/>
                </a:solidFill>
              </a:rPr>
              <a:t>MS-DOS，Windows</a:t>
            </a:r>
            <a:endParaRPr lang="zh-CN" altLang="en-US" sz="2800" dirty="0">
              <a:solidFill>
                <a:schemeClr val="tx1"/>
              </a:solidFill>
            </a:endParaRPr>
          </a:p>
          <a:p>
            <a:pPr lvl="0">
              <a:lnSpc>
                <a:spcPct val="90000"/>
              </a:lnSpc>
              <a:spcAft>
                <a:spcPct val="20000"/>
              </a:spcAft>
              <a:buChar char="Ø"/>
            </a:pPr>
            <a:r>
              <a:rPr lang="en-US" altLang="zh-CN" sz="2800" dirty="0">
                <a:solidFill>
                  <a:schemeClr val="tx1"/>
                </a:solidFill>
              </a:rPr>
              <a:t>Mac OS</a:t>
            </a:r>
            <a:endParaRPr lang="en-US" altLang="zh-CN" sz="2800" dirty="0">
              <a:solidFill>
                <a:schemeClr val="tx1"/>
              </a:solidFill>
            </a:endParaRPr>
          </a:p>
          <a:p>
            <a:pPr lvl="0">
              <a:lnSpc>
                <a:spcPct val="90000"/>
              </a:lnSpc>
              <a:spcAft>
                <a:spcPct val="20000"/>
              </a:spcAft>
              <a:buChar char="Ø"/>
            </a:pPr>
            <a:r>
              <a:rPr lang="en-US" altLang="zh-CN" sz="2800" dirty="0">
                <a:solidFill>
                  <a:schemeClr val="tx1"/>
                </a:solidFill>
              </a:rPr>
              <a:t>Linux</a:t>
            </a:r>
            <a:endParaRPr lang="en-US" altLang="zh-CN" sz="2800" dirty="0">
              <a:solidFill>
                <a:schemeClr val="tx1"/>
              </a:solidFill>
            </a:endParaRPr>
          </a:p>
        </p:txBody>
      </p:sp>
      <p:sp>
        <p:nvSpPr>
          <p:cNvPr id="2" name="文本框 46082"/>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31</a:t>
            </a:r>
            <a:endParaRPr lang="zh-CN" altLang="en-US" sz="1400" b="0" dirty="0">
              <a:solidFill>
                <a:schemeClr val="tx2"/>
              </a:solidFill>
              <a:latin typeface="DejaVu Sans" panose="020B0603030804020204" charset="0"/>
              <a:ea typeface="方正书宋_GBK" panose="02000000000000000000" charset="-122"/>
            </a:endParaRPr>
          </a:p>
        </p:txBody>
      </p:sp>
      <p:sp>
        <p:nvSpPr>
          <p:cNvPr id="55300" name="矩形 46083"/>
          <p:cNvSpPr/>
          <p:nvPr/>
        </p:nvSpPr>
        <p:spPr>
          <a:xfrm>
            <a:off x="176213" y="638810"/>
            <a:ext cx="8734425" cy="681990"/>
          </a:xfrm>
          <a:prstGeom prst="rect">
            <a:avLst/>
          </a:prstGeom>
          <a:noFill/>
          <a:ln w="9525">
            <a:noFill/>
            <a:miter/>
          </a:ln>
        </p:spPr>
        <p:txBody>
          <a:bodyPr anchor="t">
            <a:spAutoFit/>
          </a:bodyPr>
          <a:p>
            <a:pPr marL="533400" lvl="0" indent="-533400" algn="ctr">
              <a:lnSpc>
                <a:spcPct val="120000"/>
              </a:lnSpc>
              <a:spcBef>
                <a:spcPct val="30000"/>
              </a:spcBef>
              <a:buClr>
                <a:schemeClr val="tx2"/>
              </a:buClr>
              <a:buSzPct val="95000"/>
            </a:pPr>
            <a:r>
              <a:rPr lang="en-US" altLang="zh-CN" dirty="0">
                <a:solidFill>
                  <a:srgbClr val="990000"/>
                </a:solidFill>
                <a:latin typeface="DejaVu Sans" panose="020B0603030804020204" charset="0"/>
                <a:ea typeface="方正书宋_GBK" panose="02000000000000000000" charset="-122"/>
              </a:rPr>
              <a:t>5</a:t>
            </a:r>
            <a:r>
              <a:rPr lang="zh-CN" altLang="en-US" dirty="0">
                <a:solidFill>
                  <a:srgbClr val="990000"/>
                </a:solidFill>
                <a:latin typeface="DejaVu Sans" panose="020B0603030804020204" charset="0"/>
                <a:ea typeface="方正书宋_GBK" panose="02000000000000000000" charset="-122"/>
              </a:rPr>
              <a:t>. </a:t>
            </a:r>
            <a:r>
              <a:rPr lang="zh-CN" altLang="en-US" dirty="0">
                <a:solidFill>
                  <a:schemeClr val="tx2"/>
                </a:solidFill>
                <a:latin typeface="DejaVu Sans" panose="020B0603030804020204" charset="0"/>
                <a:ea typeface="方正书宋_GBK" panose="02000000000000000000" charset="-122"/>
              </a:rPr>
              <a:t>操作系统的进一步发展-</a:t>
            </a:r>
            <a:r>
              <a:rPr lang="zh-CN" altLang="en-US" dirty="0">
                <a:solidFill>
                  <a:srgbClr val="990000"/>
                </a:solidFill>
                <a:latin typeface="DejaVu Sans" panose="020B0603030804020204" charset="0"/>
                <a:ea typeface="方正书宋_GBK" panose="02000000000000000000" charset="-122"/>
              </a:rPr>
              <a:t>个人计算机操作系统</a:t>
            </a:r>
            <a:endParaRPr lang="zh-CN" altLang="en-US" dirty="0">
              <a:solidFill>
                <a:srgbClr val="990000"/>
              </a:solidFill>
              <a:latin typeface="DejaVu Sans" panose="020B0603030804020204" charset="0"/>
              <a:ea typeface="方正书宋_GBK" panose="02000000000000000000" charset="-122"/>
            </a:endParaRPr>
          </a:p>
        </p:txBody>
      </p:sp>
      <p:sp>
        <p:nvSpPr>
          <p:cNvPr id="55301" name="矩形 4608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0-#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charRg st="0" end="64"/>
                                            </p:txEl>
                                          </p:spTgt>
                                        </p:tgtEl>
                                        <p:attrNameLst>
                                          <p:attrName>style.visibility</p:attrName>
                                        </p:attrNameLst>
                                      </p:cBhvr>
                                      <p:to>
                                        <p:strVal val="visible"/>
                                      </p:to>
                                    </p:set>
                                    <p:anim calcmode="lin" valueType="num">
                                      <p:cBhvr additive="base">
                                        <p:cTn id="13" dur="500" fill="hold"/>
                                        <p:tgtEl>
                                          <p:spTgt spid="55298">
                                            <p:txEl>
                                              <p:charRg st="0"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charRg st="0" end="6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charRg st="106" end="179"/>
                                            </p:txEl>
                                          </p:spTgt>
                                        </p:tgtEl>
                                        <p:attrNameLst>
                                          <p:attrName>style.visibility</p:attrName>
                                        </p:attrNameLst>
                                      </p:cBhvr>
                                      <p:to>
                                        <p:strVal val="visible"/>
                                      </p:to>
                                    </p:set>
                                    <p:anim calcmode="lin" valueType="num">
                                      <p:cBhvr additive="base">
                                        <p:cTn id="17" dur="500" fill="hold"/>
                                        <p:tgtEl>
                                          <p:spTgt spid="55298">
                                            <p:txEl>
                                              <p:charRg st="106" end="1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charRg st="106" end="1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
                                            <p:txEl>
                                              <p:charRg st="3" end="3"/>
                                            </p:txEl>
                                          </p:spTgt>
                                        </p:tgtEl>
                                        <p:attrNameLst>
                                          <p:attrName>style.visibility</p:attrName>
                                        </p:attrNameLst>
                                      </p:cBhvr>
                                      <p:to>
                                        <p:strVal val="visible"/>
                                      </p:to>
                                    </p:set>
                                    <p:anim calcmode="lin" valueType="num">
                                      <p:cBhvr additive="base">
                                        <p:cTn id="21" dur="500" fill="hold"/>
                                        <p:tgtEl>
                                          <p:spTgt spid="55298">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char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298">
                                            <p:txEl>
                                              <p:charRg st="4" end="4"/>
                                            </p:txEl>
                                          </p:spTgt>
                                        </p:tgtEl>
                                        <p:attrNameLst>
                                          <p:attrName>style.visibility</p:attrName>
                                        </p:attrNameLst>
                                      </p:cBhvr>
                                      <p:to>
                                        <p:strVal val="visible"/>
                                      </p:to>
                                    </p:set>
                                    <p:anim calcmode="lin" valueType="num">
                                      <p:cBhvr additive="base">
                                        <p:cTn id="25" dur="500" fill="hold"/>
                                        <p:tgtEl>
                                          <p:spTgt spid="55298">
                                            <p:txEl>
                                              <p:char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48129"/>
          <p:cNvSpPr>
            <a:spLocks noGrp="1"/>
          </p:cNvSpPr>
          <p:nvPr>
            <p:ph type="body"/>
          </p:nvPr>
        </p:nvSpPr>
        <p:spPr>
          <a:xfrm>
            <a:off x="138113" y="500063"/>
            <a:ext cx="7999412" cy="811530"/>
          </a:xfrm>
        </p:spPr>
        <p:txBody>
          <a:bodyPr wrap="square" anchor="t">
            <a:spAutoFit/>
          </a:bodyPr>
          <a:p>
            <a:pPr lvl="0">
              <a:lnSpc>
                <a:spcPct val="130000"/>
              </a:lnSpc>
              <a:buNone/>
            </a:pPr>
            <a:r>
              <a:rPr lang="en-US" altLang="zh-CN" b="1" dirty="0">
                <a:solidFill>
                  <a:srgbClr val="990000"/>
                </a:solidFill>
              </a:rPr>
              <a:t>5</a:t>
            </a:r>
            <a:r>
              <a:rPr lang="zh-CN" altLang="en-US" b="1" dirty="0">
                <a:solidFill>
                  <a:srgbClr val="990000"/>
                </a:solidFill>
              </a:rPr>
              <a:t>. </a:t>
            </a:r>
            <a:r>
              <a:rPr lang="zh-CN" altLang="en-US" sz="3600" b="1" dirty="0">
                <a:solidFill>
                  <a:schemeClr val="tx2"/>
                </a:solidFill>
              </a:rPr>
              <a:t>操作系统的进一步发展-</a:t>
            </a:r>
            <a:r>
              <a:rPr lang="zh-CN" altLang="en-US" b="1" dirty="0">
                <a:solidFill>
                  <a:srgbClr val="990000"/>
                </a:solidFill>
              </a:rPr>
              <a:t>网络操作系统</a:t>
            </a:r>
            <a:endParaRPr lang="zh-CN" altLang="en-US" b="1" dirty="0">
              <a:solidFill>
                <a:srgbClr val="990000"/>
              </a:solidFill>
            </a:endParaRPr>
          </a:p>
        </p:txBody>
      </p:sp>
      <p:sp>
        <p:nvSpPr>
          <p:cNvPr id="2" name="文本框 48130"/>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33</a:t>
            </a:r>
            <a:endParaRPr lang="zh-CN" altLang="en-US" sz="1400" b="0" dirty="0">
              <a:solidFill>
                <a:schemeClr val="tx2"/>
              </a:solidFill>
              <a:latin typeface="DejaVu Sans" panose="020B0603030804020204" charset="0"/>
              <a:ea typeface="方正书宋_GBK" panose="02000000000000000000" charset="-122"/>
            </a:endParaRPr>
          </a:p>
        </p:txBody>
      </p:sp>
      <p:pic>
        <p:nvPicPr>
          <p:cNvPr id="57348" name="图片 48131" descr="Drawing3"/>
          <p:cNvPicPr>
            <a:picLocks noChangeAspect="1"/>
          </p:cNvPicPr>
          <p:nvPr/>
        </p:nvPicPr>
        <p:blipFill>
          <a:blip r:embed="rId1"/>
          <a:stretch>
            <a:fillRect/>
          </a:stretch>
        </p:blipFill>
        <p:spPr>
          <a:xfrm>
            <a:off x="1426528" y="2879090"/>
            <a:ext cx="5602287" cy="3176588"/>
          </a:xfrm>
          <a:prstGeom prst="rect">
            <a:avLst/>
          </a:prstGeom>
          <a:solidFill>
            <a:schemeClr val="accent1"/>
          </a:solidFill>
          <a:ln w="9525">
            <a:noFill/>
            <a:miter/>
          </a:ln>
        </p:spPr>
      </p:pic>
      <p:sp>
        <p:nvSpPr>
          <p:cNvPr id="57349" name="文本框 48132"/>
          <p:cNvSpPr txBox="1"/>
          <p:nvPr/>
        </p:nvSpPr>
        <p:spPr>
          <a:xfrm>
            <a:off x="3416618" y="6077585"/>
            <a:ext cx="1947862" cy="336550"/>
          </a:xfrm>
          <a:prstGeom prst="rect">
            <a:avLst/>
          </a:prstGeom>
          <a:noFill/>
          <a:ln w="9525">
            <a:noFill/>
            <a:miter/>
          </a:ln>
        </p:spPr>
        <p:txBody>
          <a:bodyPr anchor="t">
            <a:spAutoFit/>
          </a:bodyPr>
          <a:p>
            <a:pPr lvl="0" algn="ctr">
              <a:spcBef>
                <a:spcPct val="50000"/>
              </a:spcBef>
            </a:pPr>
            <a:r>
              <a:rPr lang="zh-CN" altLang="en-US" sz="1600" b="0" dirty="0">
                <a:solidFill>
                  <a:schemeClr val="tx1"/>
                </a:solidFill>
                <a:latin typeface="DejaVu Sans" panose="020B0603030804020204" charset="0"/>
                <a:ea typeface="方正书宋_GBK" panose="02000000000000000000" charset="-122"/>
              </a:rPr>
              <a:t>计算机网络示意图</a:t>
            </a:r>
            <a:endParaRPr lang="zh-CN" altLang="en-US" sz="1600" b="0" dirty="0">
              <a:solidFill>
                <a:schemeClr val="tx1"/>
              </a:solidFill>
              <a:latin typeface="DejaVu Sans" panose="020B0603030804020204" charset="0"/>
              <a:ea typeface="方正书宋_GBK" panose="02000000000000000000" charset="-122"/>
            </a:endParaRPr>
          </a:p>
        </p:txBody>
      </p:sp>
      <p:sp>
        <p:nvSpPr>
          <p:cNvPr id="57350" name="矩形 48133"/>
          <p:cNvSpPr/>
          <p:nvPr/>
        </p:nvSpPr>
        <p:spPr>
          <a:xfrm>
            <a:off x="380365" y="1809750"/>
            <a:ext cx="8549640" cy="977265"/>
          </a:xfrm>
          <a:prstGeom prst="rect">
            <a:avLst/>
          </a:prstGeom>
          <a:noFill/>
          <a:ln w="9525">
            <a:noFill/>
            <a:miter/>
          </a:ln>
        </p:spPr>
        <p:txBody>
          <a:bodyPr wrap="square">
            <a:spAutoFit/>
          </a:bodyPr>
          <a:p>
            <a:pPr marL="571500" lvl="0" indent="-571500" algn="l" fontAlgn="base">
              <a:lnSpc>
                <a:spcPct val="120000"/>
              </a:lnSpc>
              <a:spcBef>
                <a:spcPct val="20000"/>
              </a:spcBef>
              <a:buClr>
                <a:schemeClr val="tx2"/>
              </a:buClr>
              <a:buSzPct val="95000"/>
            </a:pPr>
            <a:r>
              <a:rPr lang="en-US" altLang="x-none"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利用通讯线路将一些独立自治的计算机相互连接形成的一个集合体称为计算机网络</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sym typeface="Symbol" panose="05050102010706020507" pitchFamily="2" charset="2"/>
            </a:endParaRPr>
          </a:p>
        </p:txBody>
      </p:sp>
      <p:sp>
        <p:nvSpPr>
          <p:cNvPr id="57351" name="矩形 48134"/>
          <p:cNvSpPr/>
          <p:nvPr/>
        </p:nvSpPr>
        <p:spPr>
          <a:xfrm>
            <a:off x="665163" y="12350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计算机网络的定义</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57354" name="矩形 481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46">
                                            <p:txEl>
                                              <p:charRg st="0" end="21"/>
                                            </p:txEl>
                                          </p:spTgt>
                                        </p:tgtEl>
                                        <p:attrNameLst>
                                          <p:attrName>style.visibility</p:attrName>
                                        </p:attrNameLst>
                                      </p:cBhvr>
                                      <p:to>
                                        <p:strVal val="visible"/>
                                      </p:to>
                                    </p:set>
                                    <p:anim calcmode="lin" valueType="num">
                                      <p:cBhvr>
                                        <p:cTn id="7" dur="500" fill="hold"/>
                                        <p:tgtEl>
                                          <p:spTgt spid="57346">
                                            <p:txEl>
                                              <p:charRg st="0" end="21"/>
                                            </p:txEl>
                                          </p:spTgt>
                                        </p:tgtEl>
                                        <p:attrNameLst>
                                          <p:attrName>ppt_w</p:attrName>
                                        </p:attrNameLst>
                                      </p:cBhvr>
                                      <p:tavLst>
                                        <p:tav tm="0">
                                          <p:val>
                                            <p:fltVal val="0.000000"/>
                                          </p:val>
                                        </p:tav>
                                        <p:tav tm="100000">
                                          <p:val>
                                            <p:strVal val="#ppt_w"/>
                                          </p:val>
                                        </p:tav>
                                      </p:tavLst>
                                    </p:anim>
                                    <p:anim calcmode="lin" valueType="num">
                                      <p:cBhvr>
                                        <p:cTn id="8" dur="500" fill="hold"/>
                                        <p:tgtEl>
                                          <p:spTgt spid="57346">
                                            <p:txEl>
                                              <p:charRg st="0" end="2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51"/>
                                        </p:tgtEl>
                                        <p:attrNameLst>
                                          <p:attrName>style.visibility</p:attrName>
                                        </p:attrNameLst>
                                      </p:cBhvr>
                                      <p:to>
                                        <p:strVal val="visible"/>
                                      </p:to>
                                    </p:set>
                                    <p:anim calcmode="lin" valueType="num">
                                      <p:cBhvr additive="base">
                                        <p:cTn id="13" dur="500" fill="hold"/>
                                        <p:tgtEl>
                                          <p:spTgt spid="57351"/>
                                        </p:tgtEl>
                                        <p:attrNameLst>
                                          <p:attrName>ppt_x</p:attrName>
                                        </p:attrNameLst>
                                      </p:cBhvr>
                                      <p:tavLst>
                                        <p:tav tm="0">
                                          <p:val>
                                            <p:strVal val="0-#ppt_w/2"/>
                                          </p:val>
                                        </p:tav>
                                        <p:tav tm="100000">
                                          <p:val>
                                            <p:strVal val="#ppt_x"/>
                                          </p:val>
                                        </p:tav>
                                      </p:tavLst>
                                    </p:anim>
                                    <p:anim calcmode="lin" valueType="num">
                                      <p:cBhvr additive="base">
                                        <p:cTn id="14"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348"/>
                                        </p:tgtEl>
                                        <p:attrNameLst>
                                          <p:attrName>style.visibility</p:attrName>
                                        </p:attrNameLst>
                                      </p:cBhvr>
                                      <p:to>
                                        <p:strVal val="visible"/>
                                      </p:to>
                                    </p:set>
                                    <p:anim calcmode="lin" valueType="num">
                                      <p:cBhvr additive="base">
                                        <p:cTn id="25" dur="500" fill="hold"/>
                                        <p:tgtEl>
                                          <p:spTgt spid="57348"/>
                                        </p:tgtEl>
                                        <p:attrNameLst>
                                          <p:attrName>ppt_x</p:attrName>
                                        </p:attrNameLst>
                                      </p:cBhvr>
                                      <p:tavLst>
                                        <p:tav tm="0">
                                          <p:val>
                                            <p:strVal val="#ppt_x"/>
                                          </p:val>
                                        </p:tav>
                                        <p:tav tm="100000">
                                          <p:val>
                                            <p:strVal val="#ppt_x"/>
                                          </p:val>
                                        </p:tav>
                                      </p:tavLst>
                                    </p:anim>
                                    <p:anim calcmode="lin" valueType="num">
                                      <p:cBhvr additive="base">
                                        <p:cTn id="26"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9" grpId="0"/>
      <p:bldP spid="57350" grpId="0"/>
      <p:bldP spid="573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49153"/>
          <p:cNvSpPr>
            <a:spLocks noGrp="1"/>
          </p:cNvSpPr>
          <p:nvPr>
            <p:ph type="body"/>
          </p:nvPr>
        </p:nvSpPr>
        <p:spPr>
          <a:xfrm>
            <a:off x="518160" y="1257300"/>
            <a:ext cx="8239760" cy="2599690"/>
          </a:xfrm>
        </p:spPr>
        <p:txBody>
          <a:bodyPr wrap="square" anchor="t">
            <a:spAutoFit/>
          </a:bodyPr>
          <a:p>
            <a:pPr lvl="0">
              <a:lnSpc>
                <a:spcPct val="130000"/>
              </a:lnSpc>
              <a:buNone/>
            </a:pPr>
            <a:r>
              <a:rPr lang="zh-CN" altLang="en-US" sz="2400" dirty="0">
                <a:solidFill>
                  <a:schemeClr val="tx1"/>
                </a:solidFill>
                <a:sym typeface="Symbol" panose="05050102010706020507" pitchFamily="2" charset="2"/>
              </a:rPr>
              <a:t>网络操作系统除了具备一般操作系统应具有的功能模块外(如系统核心、设备管理、存储管理、文件系统等)，还要增加一个网络通信模块。</a:t>
            </a:r>
            <a:endParaRPr lang="zh-CN" altLang="en-US" sz="2400" dirty="0">
              <a:solidFill>
                <a:schemeClr val="tx1"/>
              </a:solidFill>
              <a:sym typeface="Symbol" panose="05050102010706020507" pitchFamily="2" charset="2"/>
            </a:endParaRPr>
          </a:p>
          <a:p>
            <a:pPr lvl="0">
              <a:lnSpc>
                <a:spcPct val="130000"/>
              </a:lnSpc>
              <a:buNone/>
            </a:pPr>
            <a:r>
              <a:rPr lang="zh-CN" altLang="en-US" sz="2400" dirty="0">
                <a:solidFill>
                  <a:schemeClr val="tx1"/>
                </a:solidFill>
                <a:sym typeface="Symbol" panose="05050102010706020507" pitchFamily="2" charset="2"/>
              </a:rPr>
              <a:t>该模块由通信接口中断处理程序、通信控制程序以及各级网络协议软件组成。 </a:t>
            </a:r>
            <a:endParaRPr lang="zh-CN" altLang="en-US" sz="2400" dirty="0">
              <a:solidFill>
                <a:schemeClr val="tx1"/>
              </a:solidFill>
              <a:sym typeface="Symbol" panose="05050102010706020507" pitchFamily="2" charset="2"/>
            </a:endParaRPr>
          </a:p>
        </p:txBody>
      </p:sp>
      <p:sp>
        <p:nvSpPr>
          <p:cNvPr id="58372" name="矩形 49155"/>
          <p:cNvSpPr/>
          <p:nvPr/>
        </p:nvSpPr>
        <p:spPr>
          <a:xfrm>
            <a:off x="666750" y="636588"/>
            <a:ext cx="4400550" cy="60769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网络操作系统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58374" name="矩形 491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charRg st="0" end="33"/>
                                            </p:txEl>
                                          </p:spTgt>
                                        </p:tgtEl>
                                        <p:attrNameLst>
                                          <p:attrName>style.visibility</p:attrName>
                                        </p:attrNameLst>
                                      </p:cBhvr>
                                      <p:to>
                                        <p:strVal val="visible"/>
                                      </p:to>
                                    </p:set>
                                    <p:anim calcmode="lin" valueType="num">
                                      <p:cBhvr additive="base">
                                        <p:cTn id="13" dur="500" fill="hold"/>
                                        <p:tgtEl>
                                          <p:spTgt spid="58370">
                                            <p:txEl>
                                              <p:charRg st="0"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charRg st="1" end="1"/>
                                            </p:txEl>
                                          </p:spTgt>
                                        </p:tgtEl>
                                        <p:attrNameLst>
                                          <p:attrName>style.visibility</p:attrName>
                                        </p:attrNameLst>
                                      </p:cBhvr>
                                      <p:to>
                                        <p:strVal val="visible"/>
                                      </p:to>
                                    </p:set>
                                    <p:anim calcmode="lin" valueType="num">
                                      <p:cBhvr additive="base">
                                        <p:cTn id="19" dur="500" fill="hold"/>
                                        <p:tgtEl>
                                          <p:spTgt spid="58370">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char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61441"/>
          <p:cNvSpPr/>
          <p:nvPr/>
        </p:nvSpPr>
        <p:spPr>
          <a:xfrm>
            <a:off x="1006475" y="1562100"/>
            <a:ext cx="7129463" cy="2066925"/>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61442"/>
          <p:cNvPicPr>
            <a:picLocks noGrp="1" noChangeAspect="1"/>
          </p:cNvPicPr>
          <p:nvPr>
            <p:ph idx="2147483647"/>
          </p:nvPr>
        </p:nvPicPr>
        <p:blipFill>
          <a:blip r:embed="rId1"/>
          <a:stretch>
            <a:fillRect/>
          </a:stretch>
        </p:blipFill>
        <p:spPr>
          <a:xfrm>
            <a:off x="0" y="0"/>
            <a:ext cx="838200" cy="517525"/>
          </a:xfrm>
        </p:spPr>
      </p:pic>
      <p:sp>
        <p:nvSpPr>
          <p:cNvPr id="81924" name="矩形 6144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1" end="11"/>
                                            </p:txEl>
                                          </p:spTgt>
                                        </p:tgtEl>
                                        <p:attrNameLst>
                                          <p:attrName>style.visibility</p:attrName>
                                        </p:attrNameLst>
                                      </p:cBhvr>
                                      <p:to>
                                        <p:strVal val="visible"/>
                                      </p:to>
                                    </p:set>
                                    <p:anim calcmode="lin" valueType="num">
                                      <p:cBhvr additive="base">
                                        <p:cTn id="7" dur="1000" fill="hold"/>
                                        <p:tgtEl>
                                          <p:spTgt spid="81922">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62465"/>
          <p:cNvSpPr>
            <a:spLocks noGrp="1"/>
          </p:cNvSpPr>
          <p:nvPr>
            <p:ph type="body"/>
          </p:nvPr>
        </p:nvSpPr>
        <p:spPr>
          <a:xfrm>
            <a:off x="117475" y="1700213"/>
            <a:ext cx="8478838" cy="2558415"/>
          </a:xfrm>
        </p:spPr>
        <p:txBody>
          <a:bodyPr wrap="square" anchor="t">
            <a:spAutoFit/>
          </a:bodyPr>
          <a:p>
            <a:pPr lvl="0">
              <a:lnSpc>
                <a:spcPct val="120000"/>
              </a:lnSpc>
              <a:buNone/>
            </a:pPr>
            <a:r>
              <a:rPr lang="zh-CN" altLang="en-US" sz="2700" dirty="0">
                <a:solidFill>
                  <a:schemeClr val="tx1"/>
                </a:solidFill>
              </a:rPr>
              <a:t>	批量操作系统是操作系统的一种类型。该系统把用户提交的程序组织成作业形式。作业成批送入计算机，然后由作业调度程序自动选择作业，在系统内多道运行。	FMS(FORTRAN Monitor System ) 			IBMSYS(IBM  7094 机配备)</a:t>
            </a:r>
            <a:endParaRPr lang="zh-CN" altLang="en-US" sz="2700" dirty="0">
              <a:solidFill>
                <a:schemeClr val="tx1"/>
              </a:solidFill>
            </a:endParaRPr>
          </a:p>
        </p:txBody>
      </p:sp>
      <p:sp>
        <p:nvSpPr>
          <p:cNvPr id="2" name="文本框 62466"/>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44</a:t>
            </a:r>
            <a:endParaRPr lang="zh-CN" altLang="en-US" sz="1400" b="0" dirty="0">
              <a:solidFill>
                <a:schemeClr val="tx2"/>
              </a:solidFill>
              <a:latin typeface="DejaVu Sans" panose="020B0603030804020204" charset="0"/>
              <a:ea typeface="方正书宋_GBK" panose="02000000000000000000" charset="-122"/>
            </a:endParaRPr>
          </a:p>
        </p:txBody>
      </p:sp>
      <p:sp>
        <p:nvSpPr>
          <p:cNvPr id="82948" name="矩形 62467"/>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批量操作系统</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2949" name="矩形 62468"/>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什么是批量操作系统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2950" name="矩形 62469"/>
          <p:cNvSpPr/>
          <p:nvPr/>
        </p:nvSpPr>
        <p:spPr>
          <a:xfrm>
            <a:off x="681038" y="405130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批量操作系统的特点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82951" name="组合 82950"/>
          <p:cNvGrpSpPr/>
          <p:nvPr/>
        </p:nvGrpSpPr>
        <p:grpSpPr>
          <a:xfrm>
            <a:off x="119063" y="4665663"/>
            <a:ext cx="6318250" cy="1725612"/>
            <a:chOff x="0" y="0"/>
            <a:chExt cx="3980" cy="1087"/>
          </a:xfrm>
        </p:grpSpPr>
        <p:sp>
          <p:nvSpPr>
            <p:cNvPr id="82952" name="矩形 62471"/>
            <p:cNvSpPr/>
            <p:nvPr/>
          </p:nvSpPr>
          <p:spPr>
            <a:xfrm>
              <a:off x="13" y="401"/>
              <a:ext cx="3915" cy="334"/>
            </a:xfrm>
            <a:prstGeom prst="rect">
              <a:avLst/>
            </a:prstGeom>
            <a:noFill/>
            <a:ln w="9525">
              <a:noFill/>
              <a:miter/>
            </a:ln>
          </p:spPr>
          <p:txBody>
            <a:bodyPr>
              <a:spAutoFit/>
            </a:bodyPr>
            <a:p>
              <a:pPr marL="1428750" lvl="2" indent="-398145" algn="l" fontAlgn="base">
                <a:lnSpc>
                  <a:spcPct val="120000"/>
                </a:lnSpc>
                <a:spcBef>
                  <a:spcPct val="30000"/>
                </a:spcBef>
                <a:buClr>
                  <a:schemeClr val="tx2"/>
                </a:buClr>
                <a:buSzPct val="95000"/>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脱机操作   多道运行    合理搭配作业</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82953" name="矩形 62472"/>
            <p:cNvSpPr/>
            <p:nvPr/>
          </p:nvSpPr>
          <p:spPr>
            <a:xfrm>
              <a:off x="0" y="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系统吞吐率高</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2954" name="矩形 62473"/>
            <p:cNvSpPr/>
            <p:nvPr/>
          </p:nvSpPr>
          <p:spPr>
            <a:xfrm>
              <a:off x="10" y="730"/>
              <a:ext cx="3970" cy="357"/>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sym typeface="Symbol" panose="05050102010706020507" pitchFamily="2" charset="2"/>
                </a:rPr>
                <a:t>作业周转时间长，用户使用不方便</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sym typeface="Symbol" panose="05050102010706020507" pitchFamily="2" charset="2"/>
              </a:endParaRPr>
            </a:p>
          </p:txBody>
        </p:sp>
      </p:grpSp>
      <p:sp>
        <p:nvSpPr>
          <p:cNvPr id="82955" name="矩形 6247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0-#ppt_w/2"/>
                                          </p:val>
                                        </p:tav>
                                        <p:tav tm="100000">
                                          <p:val>
                                            <p:strVal val="#ppt_x"/>
                                          </p:val>
                                        </p:tav>
                                      </p:tavLst>
                                    </p:anim>
                                    <p:anim calcmode="lin" valueType="num">
                                      <p:cBhvr additive="base">
                                        <p:cTn id="14"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46">
                                            <p:txEl>
                                              <p:charRg st="0" end="128"/>
                                            </p:txEl>
                                          </p:spTgt>
                                        </p:tgtEl>
                                        <p:attrNameLst>
                                          <p:attrName>style.visibility</p:attrName>
                                        </p:attrNameLst>
                                      </p:cBhvr>
                                      <p:to>
                                        <p:strVal val="visible"/>
                                      </p:to>
                                    </p:set>
                                    <p:anim calcmode="lin" valueType="num">
                                      <p:cBhvr additive="base">
                                        <p:cTn id="19" dur="500" fill="hold"/>
                                        <p:tgtEl>
                                          <p:spTgt spid="82946">
                                            <p:txEl>
                                              <p:charRg st="0" end="1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2946">
                                            <p:txEl>
                                              <p:charRg st="0" end="1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0"/>
                                        </p:tgtEl>
                                        <p:attrNameLst>
                                          <p:attrName>style.visibility</p:attrName>
                                        </p:attrNameLst>
                                      </p:cBhvr>
                                      <p:to>
                                        <p:strVal val="visible"/>
                                      </p:to>
                                    </p:set>
                                    <p:anim calcmode="lin" valueType="num">
                                      <p:cBhvr additive="base">
                                        <p:cTn id="25" dur="500" fill="hold"/>
                                        <p:tgtEl>
                                          <p:spTgt spid="82950"/>
                                        </p:tgtEl>
                                        <p:attrNameLst>
                                          <p:attrName>ppt_x</p:attrName>
                                        </p:attrNameLst>
                                      </p:cBhvr>
                                      <p:tavLst>
                                        <p:tav tm="0">
                                          <p:val>
                                            <p:strVal val="0-#ppt_w/2"/>
                                          </p:val>
                                        </p:tav>
                                        <p:tav tm="100000">
                                          <p:val>
                                            <p:strVal val="#ppt_x"/>
                                          </p:val>
                                        </p:tav>
                                      </p:tavLst>
                                    </p:anim>
                                    <p:anim calcmode="lin" valueType="num">
                                      <p:cBhvr additive="base">
                                        <p:cTn id="26"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51"/>
                                        </p:tgtEl>
                                        <p:attrNameLst>
                                          <p:attrName>style.visibility</p:attrName>
                                        </p:attrNameLst>
                                      </p:cBhvr>
                                      <p:to>
                                        <p:strVal val="visible"/>
                                      </p:to>
                                    </p:set>
                                    <p:anim calcmode="lin" valueType="num">
                                      <p:cBhvr additive="base">
                                        <p:cTn id="31" dur="500" fill="hold"/>
                                        <p:tgtEl>
                                          <p:spTgt spid="82951"/>
                                        </p:tgtEl>
                                        <p:attrNameLst>
                                          <p:attrName>ppt_x</p:attrName>
                                        </p:attrNameLst>
                                      </p:cBhvr>
                                      <p:tavLst>
                                        <p:tav tm="0">
                                          <p:val>
                                            <p:strVal val="#ppt_x"/>
                                          </p:val>
                                        </p:tav>
                                        <p:tav tm="100000">
                                          <p:val>
                                            <p:strVal val="#ppt_x"/>
                                          </p:val>
                                        </p:tav>
                                      </p:tavLst>
                                    </p:anim>
                                    <p:anim calcmode="lin" valueType="num">
                                      <p:cBhvr additive="base">
                                        <p:cTn id="32"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p:bldP spid="82948" grpId="0"/>
      <p:bldP spid="82949" grpId="0"/>
      <p:bldP spid="829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占位符 63489"/>
          <p:cNvSpPr>
            <a:spLocks noGrp="1"/>
          </p:cNvSpPr>
          <p:nvPr>
            <p:ph type="body"/>
          </p:nvPr>
        </p:nvSpPr>
        <p:spPr>
          <a:xfrm>
            <a:off x="218123" y="1714500"/>
            <a:ext cx="8677275" cy="2063750"/>
          </a:xfrm>
        </p:spPr>
        <p:txBody>
          <a:bodyPr wrap="square" anchor="t">
            <a:spAutoFit/>
          </a:bodyPr>
          <a:p>
            <a:pPr lvl="1" indent="-455295">
              <a:lnSpc>
                <a:spcPct val="120000"/>
              </a:lnSpc>
              <a:spcBef>
                <a:spcPct val="20000"/>
              </a:spcBef>
              <a:buNone/>
            </a:pPr>
            <a:r>
              <a:rPr lang="zh-CN" altLang="en-US" sz="2400" dirty="0">
                <a:solidFill>
                  <a:schemeClr val="tx1"/>
                </a:solidFill>
              </a:rPr>
              <a:t>分时操作系统是操作系统的另一种类型。它一般采用时间</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片轮转的办法，使一台计算机同时为多个终端用户服务。</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该系统对每个用户都能保证足够快的响应时间，并提供交</a:t>
            </a:r>
            <a:endParaRPr lang="zh-CN" altLang="en-US" sz="2400" dirty="0">
              <a:solidFill>
                <a:schemeClr val="tx1"/>
              </a:solidFill>
            </a:endParaRPr>
          </a:p>
          <a:p>
            <a:pPr lvl="1" indent="-455295">
              <a:lnSpc>
                <a:spcPct val="120000"/>
              </a:lnSpc>
              <a:spcBef>
                <a:spcPct val="20000"/>
              </a:spcBef>
              <a:buNone/>
            </a:pPr>
            <a:r>
              <a:rPr lang="zh-CN" altLang="en-US" sz="2400" dirty="0">
                <a:solidFill>
                  <a:schemeClr val="tx1"/>
                </a:solidFill>
              </a:rPr>
              <a:t>互会话功能。</a:t>
            </a:r>
            <a:endParaRPr lang="zh-CN" altLang="en-US" sz="2400" dirty="0">
              <a:solidFill>
                <a:schemeClr val="tx1"/>
              </a:solidFill>
            </a:endParaRPr>
          </a:p>
        </p:txBody>
      </p:sp>
      <p:sp>
        <p:nvSpPr>
          <p:cNvPr id="2" name="文本框 63490"/>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45</a:t>
            </a:r>
            <a:endParaRPr lang="zh-CN" altLang="en-US" sz="1400" b="0" dirty="0">
              <a:solidFill>
                <a:schemeClr val="tx2"/>
              </a:solidFill>
              <a:latin typeface="DejaVu Sans" panose="020B0603030804020204" charset="0"/>
              <a:ea typeface="方正书宋_GBK" panose="02000000000000000000" charset="-122"/>
            </a:endParaRPr>
          </a:p>
        </p:txBody>
      </p:sp>
      <p:sp>
        <p:nvSpPr>
          <p:cNvPr id="83972" name="矩形 63491"/>
          <p:cNvSpPr/>
          <p:nvPr/>
        </p:nvSpPr>
        <p:spPr>
          <a:xfrm>
            <a:off x="271463" y="515938"/>
            <a:ext cx="389096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分时操作系统</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3973" name="矩形 63492"/>
          <p:cNvSpPr/>
          <p:nvPr/>
        </p:nvSpPr>
        <p:spPr>
          <a:xfrm>
            <a:off x="665163" y="117792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什么是分时操作系统</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3974" name="矩形 63493"/>
          <p:cNvSpPr/>
          <p:nvPr/>
        </p:nvSpPr>
        <p:spPr>
          <a:xfrm>
            <a:off x="681038" y="37369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分时操作系统的特点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3975" name="矩形 63494"/>
          <p:cNvSpPr/>
          <p:nvPr/>
        </p:nvSpPr>
        <p:spPr>
          <a:xfrm>
            <a:off x="538480" y="4452620"/>
            <a:ext cx="5205413" cy="173513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并行性</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独占性</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交互性  </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p:txBody>
      </p:sp>
      <p:sp>
        <p:nvSpPr>
          <p:cNvPr id="83976" name="矩形 6349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additive="base">
                                        <p:cTn id="7" dur="500" fill="hold"/>
                                        <p:tgtEl>
                                          <p:spTgt spid="83972"/>
                                        </p:tgtEl>
                                        <p:attrNameLst>
                                          <p:attrName>ppt_x</p:attrName>
                                        </p:attrNameLst>
                                      </p:cBhvr>
                                      <p:tavLst>
                                        <p:tav tm="0">
                                          <p:val>
                                            <p:strVal val="0-#ppt_w/2"/>
                                          </p:val>
                                        </p:tav>
                                        <p:tav tm="100000">
                                          <p:val>
                                            <p:strVal val="#ppt_x"/>
                                          </p:val>
                                        </p:tav>
                                      </p:tavLst>
                                    </p:anim>
                                    <p:anim calcmode="lin" valueType="num">
                                      <p:cBhvr additive="base">
                                        <p:cTn id="8"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0-#ppt_w/2"/>
                                          </p:val>
                                        </p:tav>
                                        <p:tav tm="100000">
                                          <p:val>
                                            <p:strVal val="#ppt_x"/>
                                          </p:val>
                                        </p:tav>
                                      </p:tavLst>
                                    </p:anim>
                                    <p:anim calcmode="lin" valueType="num">
                                      <p:cBhvr additive="base">
                                        <p:cTn id="14"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970">
                                            <p:txEl>
                                              <p:charRg st="0" end="26"/>
                                            </p:txEl>
                                          </p:spTgt>
                                        </p:tgtEl>
                                        <p:attrNameLst>
                                          <p:attrName>style.visibility</p:attrName>
                                        </p:attrNameLst>
                                      </p:cBhvr>
                                      <p:to>
                                        <p:strVal val="visible"/>
                                      </p:to>
                                    </p:set>
                                    <p:anim calcmode="lin" valueType="num">
                                      <p:cBhvr additive="base">
                                        <p:cTn id="19" dur="500" fill="hold"/>
                                        <p:tgtEl>
                                          <p:spTgt spid="83970">
                                            <p:txEl>
                                              <p:charRg st="0"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0">
                                            <p:txEl>
                                              <p:charRg st="0"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3970">
                                            <p:txEl>
                                              <p:charRg st="26" end="52"/>
                                            </p:txEl>
                                          </p:spTgt>
                                        </p:tgtEl>
                                        <p:attrNameLst>
                                          <p:attrName>style.visibility</p:attrName>
                                        </p:attrNameLst>
                                      </p:cBhvr>
                                      <p:to>
                                        <p:strVal val="visible"/>
                                      </p:to>
                                    </p:set>
                                    <p:anim calcmode="lin" valueType="num">
                                      <p:cBhvr additive="base">
                                        <p:cTn id="23" dur="500" fill="hold"/>
                                        <p:tgtEl>
                                          <p:spTgt spid="83970">
                                            <p:txEl>
                                              <p:charRg st="26" end="5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970">
                                            <p:txEl>
                                              <p:charRg st="26" end="5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970">
                                            <p:txEl>
                                              <p:charRg st="52" end="78"/>
                                            </p:txEl>
                                          </p:spTgt>
                                        </p:tgtEl>
                                        <p:attrNameLst>
                                          <p:attrName>style.visibility</p:attrName>
                                        </p:attrNameLst>
                                      </p:cBhvr>
                                      <p:to>
                                        <p:strVal val="visible"/>
                                      </p:to>
                                    </p:set>
                                    <p:anim calcmode="lin" valueType="num">
                                      <p:cBhvr additive="base">
                                        <p:cTn id="27" dur="500" fill="hold"/>
                                        <p:tgtEl>
                                          <p:spTgt spid="83970">
                                            <p:txEl>
                                              <p:charRg st="52" end="7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0">
                                            <p:txEl>
                                              <p:charRg st="52" end="7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3970">
                                            <p:txEl>
                                              <p:charRg st="78" end="85"/>
                                            </p:txEl>
                                          </p:spTgt>
                                        </p:tgtEl>
                                        <p:attrNameLst>
                                          <p:attrName>style.visibility</p:attrName>
                                        </p:attrNameLst>
                                      </p:cBhvr>
                                      <p:to>
                                        <p:strVal val="visible"/>
                                      </p:to>
                                    </p:set>
                                    <p:anim calcmode="lin" valueType="num">
                                      <p:cBhvr additive="base">
                                        <p:cTn id="31" dur="500" fill="hold"/>
                                        <p:tgtEl>
                                          <p:spTgt spid="83970">
                                            <p:txEl>
                                              <p:charRg st="78" end="8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0">
                                            <p:txEl>
                                              <p:charRg st="78" end="8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4"/>
                                        </p:tgtEl>
                                        <p:attrNameLst>
                                          <p:attrName>style.visibility</p:attrName>
                                        </p:attrNameLst>
                                      </p:cBhvr>
                                      <p:to>
                                        <p:strVal val="visible"/>
                                      </p:to>
                                    </p:set>
                                    <p:anim calcmode="lin" valueType="num">
                                      <p:cBhvr additive="base">
                                        <p:cTn id="37" dur="500" fill="hold"/>
                                        <p:tgtEl>
                                          <p:spTgt spid="83974"/>
                                        </p:tgtEl>
                                        <p:attrNameLst>
                                          <p:attrName>ppt_x</p:attrName>
                                        </p:attrNameLst>
                                      </p:cBhvr>
                                      <p:tavLst>
                                        <p:tav tm="0">
                                          <p:val>
                                            <p:strVal val="0-#ppt_w/2"/>
                                          </p:val>
                                        </p:tav>
                                        <p:tav tm="100000">
                                          <p:val>
                                            <p:strVal val="#ppt_x"/>
                                          </p:val>
                                        </p:tav>
                                      </p:tavLst>
                                    </p:anim>
                                    <p:anim calcmode="lin" valueType="num">
                                      <p:cBhvr additive="base">
                                        <p:cTn id="38"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3975"/>
                                        </p:tgtEl>
                                        <p:attrNameLst>
                                          <p:attrName>style.visibility</p:attrName>
                                        </p:attrNameLst>
                                      </p:cBhvr>
                                      <p:to>
                                        <p:strVal val="visible"/>
                                      </p:to>
                                    </p:set>
                                    <p:anim calcmode="lin" valueType="num">
                                      <p:cBhvr additive="base">
                                        <p:cTn id="43" dur="500" fill="hold"/>
                                        <p:tgtEl>
                                          <p:spTgt spid="83975"/>
                                        </p:tgtEl>
                                        <p:attrNameLst>
                                          <p:attrName>ppt_x</p:attrName>
                                        </p:attrNameLst>
                                      </p:cBhvr>
                                      <p:tavLst>
                                        <p:tav tm="0">
                                          <p:val>
                                            <p:strVal val="#ppt_x"/>
                                          </p:val>
                                        </p:tav>
                                        <p:tav tm="100000">
                                          <p:val>
                                            <p:strVal val="#ppt_x"/>
                                          </p:val>
                                        </p:tav>
                                      </p:tavLst>
                                    </p:anim>
                                    <p:anim calcmode="lin" valueType="num">
                                      <p:cBhvr additive="base">
                                        <p:cTn id="44" dur="500" fill="hold"/>
                                        <p:tgtEl>
                                          <p:spTgt spid="83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83972" grpId="0"/>
      <p:bldP spid="83973" grpId="0"/>
      <p:bldP spid="83974" grpId="0"/>
      <p:bldP spid="839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4505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30</a:t>
            </a:r>
            <a:endParaRPr lang="zh-CN" altLang="en-US" sz="1400" b="0" dirty="0">
              <a:solidFill>
                <a:schemeClr val="tx2"/>
              </a:solidFill>
              <a:latin typeface="DejaVu Sans" panose="020B0603030804020204" charset="0"/>
              <a:ea typeface="方正书宋_GBK" panose="02000000000000000000" charset="-122"/>
            </a:endParaRPr>
          </a:p>
        </p:txBody>
      </p:sp>
      <p:sp>
        <p:nvSpPr>
          <p:cNvPr id="54276" name="矩形 45059"/>
          <p:cNvSpPr/>
          <p:nvPr/>
        </p:nvSpPr>
        <p:spPr>
          <a:xfrm>
            <a:off x="519430" y="577850"/>
            <a:ext cx="4989830"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zh-CN"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a:t>
            </a:r>
            <a:r>
              <a:rPr lang="zh-CN" altLang="en-US"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、实时操作系统</a:t>
            </a:r>
            <a:endParaRPr lang="zh-CN" altLang="en-US"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54277" name="矩形 45060"/>
          <p:cNvSpPr/>
          <p:nvPr/>
        </p:nvSpPr>
        <p:spPr>
          <a:xfrm>
            <a:off x="217170" y="1183640"/>
            <a:ext cx="8656320" cy="532066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在计算机的发展过程中，形成了一类特殊的系统：</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endParaRPr>
          </a:p>
          <a:p>
            <a:pPr lvl="0" indent="-457200" algn="l" fontAlgn="base">
              <a:lnSpc>
                <a:spcPct val="130000"/>
              </a:lnSpc>
              <a:spcBef>
                <a:spcPct val="30000"/>
              </a:spcBef>
              <a:buClr>
                <a:schemeClr val="tx2"/>
              </a:buClr>
              <a:buSzPct val="95000"/>
            </a:pPr>
            <a:r>
              <a:rPr lang="zh-CN" altLang="en-US" sz="2400" dirty="0">
                <a:solidFill>
                  <a:srgbClr val="000066"/>
                </a:solidFill>
                <a:latin typeface="DejaVu Sans" panose="020B0603030804020204" charset="0"/>
                <a:ea typeface="方正书宋_GBK" panose="02000000000000000000" charset="-122"/>
                <a:sym typeface="Arial" panose="02080604020202020204" pitchFamily="34" charset="0"/>
              </a:rPr>
              <a:t>     </a:t>
            </a:r>
            <a:r>
              <a:rPr lang="zh-CN" altLang="en-US" sz="2400" b="0" dirty="0">
                <a:solidFill>
                  <a:srgbClr val="000066"/>
                </a:solidFill>
                <a:latin typeface="DejaVu Sans" panose="020B0603030804020204" charset="0"/>
                <a:ea typeface="方正书宋_GBK" panose="02000000000000000000" charset="-122"/>
                <a:sym typeface="Arial" panose="02080604020202020204" pitchFamily="34" charset="0"/>
              </a:rPr>
              <a:t> </a:t>
            </a:r>
            <a:r>
              <a:rPr lang="zh-CN" altLang="en-US" sz="2000" b="0" dirty="0">
                <a:solidFill>
                  <a:srgbClr val="000066"/>
                </a:solidFill>
                <a:latin typeface="DejaVu Sans" panose="020B0603030804020204" charset="0"/>
                <a:ea typeface="方正书宋_GBK" panose="02000000000000000000" charset="-122"/>
                <a:sym typeface="Arial" panose="02080604020202020204" pitchFamily="34" charset="0"/>
              </a:rPr>
              <a:t>系统必须在一个给定的时间期限之前完成计算任务，否则就会发生灾难性的后果。这些系统通常是嵌入式系统，用于监视、响应和控制外部环境。比如：生产制造、汽车控制系统，飞行控制，核能设备监控。</a:t>
            </a:r>
            <a:r>
              <a:rPr lang="zh-CN" altLang="en-US" sz="2000" dirty="0">
                <a:solidFill>
                  <a:srgbClr val="FF0000"/>
                </a:solidFill>
                <a:latin typeface="DejaVu Sans" panose="020B0603030804020204" charset="0"/>
                <a:ea typeface="方正书宋_GBK" panose="02000000000000000000" charset="-122"/>
                <a:cs typeface="+mn-ea"/>
                <a:sym typeface="+mn-ea"/>
              </a:rPr>
              <a:t>计算的正确性不仅取决于程序的</a:t>
            </a:r>
            <a:r>
              <a:rPr lang="x-none" altLang="zh-CN" sz="2000" dirty="0">
                <a:solidFill>
                  <a:srgbClr val="FF0000"/>
                </a:solidFill>
                <a:latin typeface="DejaVu Sans" panose="020B0603030804020204" charset="0"/>
                <a:ea typeface="方正书宋_GBK" panose="02000000000000000000" charset="-122"/>
                <a:cs typeface="+mn-ea"/>
                <a:sym typeface="+mn-ea"/>
              </a:rPr>
              <a:t>结果</a:t>
            </a:r>
            <a:r>
              <a:rPr lang="zh-CN" altLang="en-US" sz="2000" dirty="0">
                <a:solidFill>
                  <a:srgbClr val="FF0000"/>
                </a:solidFill>
                <a:latin typeface="DejaVu Sans" panose="020B0603030804020204" charset="0"/>
                <a:ea typeface="方正书宋_GBK" panose="02000000000000000000" charset="-122"/>
                <a:cs typeface="+mn-ea"/>
                <a:sym typeface="+mn-ea"/>
              </a:rPr>
              <a:t>正确，也取决于结果产生的时间。</a:t>
            </a:r>
            <a:endParaRPr lang="zh-CN" altLang="en-US" sz="2000" dirty="0">
              <a:solidFill>
                <a:srgbClr val="000066"/>
              </a:solidFill>
              <a:latin typeface="DejaVu Sans" panose="020B0603030804020204" charset="0"/>
              <a:ea typeface="方正书宋_GBK" panose="02000000000000000000" charset="-122"/>
              <a:sym typeface="Arial" panose="02080604020202020204" pitchFamily="34" charset="0"/>
            </a:endParaRPr>
          </a:p>
          <a:p>
            <a:pPr lvl="0" indent="-457200" algn="l" fontAlgn="base">
              <a:lnSpc>
                <a:spcPct val="130000"/>
              </a:lnSpc>
              <a:spcBef>
                <a:spcPct val="30000"/>
              </a:spcBef>
              <a:buClr>
                <a:schemeClr val="tx2"/>
              </a:buClr>
              <a:buSzPct val="95000"/>
            </a:pPr>
            <a:r>
              <a:rPr lang="en-US" altLang="x-none" sz="20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        </a:t>
            </a:r>
            <a:r>
              <a:rPr lang="zh-CN" altLang="en-US" sz="2000" b="0" strike="noStrike" noProof="1" dirty="0">
                <a:solidFill>
                  <a:srgbClr val="000066"/>
                </a:solidFill>
                <a:latin typeface="DejaVu Sans" panose="020B0603030804020204" charset="0"/>
                <a:ea typeface="方正书宋_GBK" panose="02000000000000000000" charset="-122"/>
                <a:cs typeface="+mn-ea"/>
              </a:rPr>
              <a:t>实时系统中配置的操作系统被称为实时操作系统（</a:t>
            </a:r>
            <a:r>
              <a:rPr lang="zh-CN" altLang="en-US" sz="2000" b="0" dirty="0">
                <a:solidFill>
                  <a:srgbClr val="000066"/>
                </a:solidFill>
                <a:latin typeface="DejaVu Sans" panose="020B0603030804020204" charset="0"/>
                <a:ea typeface="方正书宋_GBK" panose="02000000000000000000" charset="-122"/>
                <a:cs typeface="+mn-ea"/>
                <a:sym typeface="+mn-ea"/>
              </a:rPr>
              <a:t>RTOS）</a:t>
            </a:r>
            <a:endParaRPr lang="zh-CN" altLang="en-US" sz="2000" b="0" dirty="0">
              <a:solidFill>
                <a:srgbClr val="000066"/>
              </a:solidFill>
              <a:latin typeface="DejaVu Sans" panose="020B0603030804020204" charset="0"/>
              <a:ea typeface="方正书宋_GBK" panose="02000000000000000000" charset="-122"/>
              <a:cs typeface="+mn-ea"/>
              <a:sym typeface="+mn-ea"/>
            </a:endParaRPr>
          </a:p>
          <a:p>
            <a:pPr lvl="0" indent="-457200" algn="l" fontAlgn="base">
              <a:lnSpc>
                <a:spcPct val="130000"/>
              </a:lnSpc>
              <a:spcBef>
                <a:spcPct val="30000"/>
              </a:spcBef>
              <a:buClr>
                <a:schemeClr val="tx2"/>
              </a:buClr>
              <a:buSzPct val="95000"/>
            </a:pP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实时操作系统的特点：</a:t>
            </a:r>
            <a:endParaRPr lang="zh-CN" altLang="en-US" sz="2400" strike="noStrike" noProof="1" dirty="0">
              <a:solidFill>
                <a:srgbClr val="000066"/>
              </a:solidFill>
              <a:latin typeface="DejaVu Sans" panose="020B0603030804020204" charset="0"/>
              <a:ea typeface="方正书宋_GBK" panose="02000000000000000000" charset="-122"/>
              <a:cs typeface="+mn-ea"/>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1 </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实时响应：对外部输入的实时信号能够在规定的时间（截止期限，</a:t>
            </a: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deadline</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）之内处理完毕并作出反应。</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2 </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具有高可靠性和安全性。</a:t>
            </a:r>
            <a:endPar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endParaRPr>
          </a:p>
          <a:p>
            <a:pPr marL="0" lvl="1" indent="-457200" algn="l" fontAlgn="base">
              <a:lnSpc>
                <a:spcPct val="130000"/>
              </a:lnSpc>
              <a:spcBef>
                <a:spcPct val="30000"/>
              </a:spcBef>
              <a:buClr>
                <a:schemeClr val="tx2"/>
              </a:buClr>
              <a:buSzPct val="95000"/>
            </a:pPr>
            <a:r>
              <a:rPr lang="x-none"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     </a:t>
            </a:r>
            <a:r>
              <a:rPr lang="en-US"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3 具有</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可预测性。 </a:t>
            </a:r>
            <a:r>
              <a:rPr lang="x-none"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a:t>
            </a:r>
            <a:r>
              <a:rPr lang="zh-CN" altLang="en-US"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实时系统采用各种算法和策略</a:t>
            </a:r>
            <a:r>
              <a:rPr lang="x-none"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保证可预测性)</a:t>
            </a:r>
            <a:endParaRPr lang="x-none" altLang="zh-CN" sz="20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endParaRPr>
          </a:p>
        </p:txBody>
      </p:sp>
      <p:sp>
        <p:nvSpPr>
          <p:cNvPr id="54280" name="矩形 4506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操作系统的形成与发展</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 calcmode="lin" valueType="num">
                                      <p:cBhvr additive="base">
                                        <p:cTn id="13" dur="500" fill="hold"/>
                                        <p:tgtEl>
                                          <p:spTgt spid="54277"/>
                                        </p:tgtEl>
                                        <p:attrNameLst>
                                          <p:attrName>ppt_x</p:attrName>
                                        </p:attrNameLst>
                                      </p:cBhvr>
                                      <p:tavLst>
                                        <p:tav tm="0">
                                          <p:val>
                                            <p:strVal val="0-#ppt_w/2"/>
                                          </p:val>
                                        </p:tav>
                                        <p:tav tm="100000">
                                          <p:val>
                                            <p:strVal val="#ppt_x"/>
                                          </p:val>
                                        </p:tav>
                                      </p:tavLst>
                                    </p:anim>
                                    <p:anim calcmode="lin" valueType="num">
                                      <p:cBhvr additive="base">
                                        <p:cTn id="14"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65537"/>
          <p:cNvSpPr>
            <a:spLocks noGrp="1"/>
          </p:cNvSpPr>
          <p:nvPr>
            <p:ph type="body"/>
          </p:nvPr>
        </p:nvSpPr>
        <p:spPr>
          <a:xfrm>
            <a:off x="381000" y="1939290"/>
            <a:ext cx="7383145" cy="1494155"/>
          </a:xfrm>
        </p:spPr>
        <p:txBody>
          <a:bodyPr wrap="square" anchor="t">
            <a:spAutoFit/>
          </a:bodyPr>
          <a:p>
            <a:pPr lvl="0">
              <a:lnSpc>
                <a:spcPct val="120000"/>
              </a:lnSpc>
              <a:spcBef>
                <a:spcPct val="20000"/>
              </a:spcBef>
              <a:buNone/>
            </a:pPr>
            <a:r>
              <a:rPr lang="en-US" altLang="x-none" sz="2400" dirty="0">
                <a:solidFill>
                  <a:schemeClr val="tx1"/>
                </a:solidFill>
              </a:rPr>
              <a:t>            </a:t>
            </a:r>
            <a:r>
              <a:rPr lang="x-none" altLang="zh-CN" sz="2400" dirty="0">
                <a:solidFill>
                  <a:schemeClr val="tx1"/>
                </a:solidFill>
              </a:rPr>
              <a:t>常用的个人计算机操作系统windows为什么不是实时操作系统</a:t>
            </a:r>
            <a:r>
              <a:rPr lang="zh-CN" altLang="x-none" sz="2400" dirty="0">
                <a:solidFill>
                  <a:schemeClr val="tx1"/>
                </a:solidFill>
              </a:rPr>
              <a:t>？</a:t>
            </a:r>
            <a:endParaRPr lang="zh-CN" altLang="x-none" sz="2400" dirty="0">
              <a:solidFill>
                <a:schemeClr val="tx1"/>
              </a:solidFill>
            </a:endParaRPr>
          </a:p>
          <a:p>
            <a:pPr lvl="0">
              <a:lnSpc>
                <a:spcPct val="120000"/>
              </a:lnSpc>
              <a:spcBef>
                <a:spcPct val="20000"/>
              </a:spcBef>
              <a:buNone/>
            </a:pPr>
            <a:r>
              <a:rPr lang="en-US" altLang="zh-CN" sz="2400" dirty="0">
                <a:solidFill>
                  <a:schemeClr val="tx1"/>
                </a:solidFill>
              </a:rPr>
              <a:t>	</a:t>
            </a:r>
            <a:r>
              <a:rPr lang="x-none" altLang="en-US" sz="2400" dirty="0">
                <a:solidFill>
                  <a:schemeClr val="tx1"/>
                </a:solidFill>
              </a:rPr>
              <a:t>	</a:t>
            </a:r>
            <a:r>
              <a:rPr lang="en-US" altLang="x-none" sz="2400" dirty="0">
                <a:solidFill>
                  <a:schemeClr val="tx1"/>
                </a:solidFill>
              </a:rPr>
              <a:t>   </a:t>
            </a:r>
            <a:r>
              <a:rPr lang="x-none" altLang="zh-CN" sz="2400" dirty="0">
                <a:solidFill>
                  <a:schemeClr val="tx1"/>
                </a:solidFill>
              </a:rPr>
              <a:t>不能满足实时性</a:t>
            </a:r>
            <a:r>
              <a:rPr lang="zh-CN" altLang="x-none" sz="2400" dirty="0">
                <a:solidFill>
                  <a:schemeClr val="tx1"/>
                </a:solidFill>
              </a:rPr>
              <a:t>和可预测性</a:t>
            </a:r>
            <a:endParaRPr lang="en-US" altLang="zh-CN" sz="2400" dirty="0">
              <a:solidFill>
                <a:schemeClr val="tx1"/>
              </a:solidFill>
            </a:endParaRPr>
          </a:p>
        </p:txBody>
      </p:sp>
      <p:sp>
        <p:nvSpPr>
          <p:cNvPr id="86020" name="矩形 65539"/>
          <p:cNvSpPr/>
          <p:nvPr/>
        </p:nvSpPr>
        <p:spPr>
          <a:xfrm>
            <a:off x="681355" y="1210945"/>
            <a:ext cx="6247130" cy="566420"/>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x-none" altLang="zh-CN"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实时操作系统和非实时操作系统的区别</a:t>
            </a:r>
            <a:endParaRPr lang="x-none" altLang="zh-CN"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sp>
        <p:nvSpPr>
          <p:cNvPr id="86023" name="矩形 65542"/>
          <p:cNvSpPr/>
          <p:nvPr/>
        </p:nvSpPr>
        <p:spPr>
          <a:xfrm>
            <a:off x="676275" y="4025900"/>
            <a:ext cx="5128260" cy="570865"/>
          </a:xfrm>
          <a:prstGeom prst="rect">
            <a:avLst/>
          </a:prstGeom>
          <a:noFill/>
          <a:ln w="9525">
            <a:noFill/>
            <a:miter/>
          </a:ln>
        </p:spPr>
        <p:txBody>
          <a:bodyPr wrap="square">
            <a:spAutoFit/>
          </a:bodyPr>
          <a:p>
            <a:pPr marL="533400" lvl="0" indent="-533400" algn="l" fontAlgn="base">
              <a:lnSpc>
                <a:spcPct val="130000"/>
              </a:lnSpc>
              <a:spcBef>
                <a:spcPct val="30000"/>
              </a:spcBef>
              <a:buClr>
                <a:schemeClr val="tx2"/>
              </a:buClr>
              <a:buSzPct val="95000"/>
            </a:pPr>
            <a:r>
              <a:rPr lang="en-US" altLang="x-none"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x-none"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实时系统必须理论证明</a:t>
            </a:r>
            <a:endParaRPr lang="x-none" altLang="en-US" sz="2400"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endParaRPr>
          </a:p>
        </p:txBody>
      </p:sp>
      <p:sp>
        <p:nvSpPr>
          <p:cNvPr id="86025" name="矩形 6554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操作系统的基本类型</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020">
                                            <p:txEl>
                                              <p:charRg st="0" end="12"/>
                                            </p:txEl>
                                          </p:spTgt>
                                        </p:tgtEl>
                                        <p:attrNameLst>
                                          <p:attrName>style.visibility</p:attrName>
                                        </p:attrNameLst>
                                      </p:cBhvr>
                                      <p:to>
                                        <p:strVal val="visible"/>
                                      </p:to>
                                    </p:set>
                                    <p:anim calcmode="lin" valueType="num">
                                      <p:cBhvr additive="base">
                                        <p:cTn id="7" dur="500" fill="hold"/>
                                        <p:tgtEl>
                                          <p:spTgt spid="8602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2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18">
                                            <p:txEl>
                                              <p:charRg st="0" end="30"/>
                                            </p:txEl>
                                          </p:spTgt>
                                        </p:tgtEl>
                                        <p:attrNameLst>
                                          <p:attrName>style.visibility</p:attrName>
                                        </p:attrNameLst>
                                      </p:cBhvr>
                                      <p:to>
                                        <p:strVal val="visible"/>
                                      </p:to>
                                    </p:set>
                                    <p:anim calcmode="lin" valueType="num">
                                      <p:cBhvr additive="base">
                                        <p:cTn id="13" dur="500" fill="hold"/>
                                        <p:tgtEl>
                                          <p:spTgt spid="86018">
                                            <p:txEl>
                                              <p:charRg st="0"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8">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8">
                                            <p:txEl>
                                              <p:charRg st="1" end="1"/>
                                            </p:txEl>
                                          </p:spTgt>
                                        </p:tgtEl>
                                        <p:attrNameLst>
                                          <p:attrName>style.visibility</p:attrName>
                                        </p:attrNameLst>
                                      </p:cBhvr>
                                      <p:to>
                                        <p:strVal val="visible"/>
                                      </p:to>
                                    </p:set>
                                    <p:anim calcmode="lin" valueType="num">
                                      <p:cBhvr additive="base">
                                        <p:cTn id="19"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018">
                                            <p:txEl>
                                              <p:charRg st="1" end="1"/>
                                            </p:txEl>
                                          </p:spTgt>
                                        </p:tgtEl>
                                        <p:attrNameLst>
                                          <p:attrName>style.visibility</p:attrName>
                                        </p:attrNameLst>
                                      </p:cBhvr>
                                      <p:to>
                                        <p:strVal val="visible"/>
                                      </p:to>
                                    </p:set>
                                    <p:anim calcmode="lin" valueType="num">
                                      <p:cBhvr additive="base">
                                        <p:cTn id="25" dur="500" fill="hold"/>
                                        <p:tgtEl>
                                          <p:spTgt spid="86018">
                                            <p:txEl>
                                              <p:char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8">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6023">
                                            <p:txEl>
                                              <p:charRg st="0" end="12"/>
                                            </p:txEl>
                                          </p:spTgt>
                                        </p:tgtEl>
                                        <p:attrNameLst>
                                          <p:attrName>style.visibility</p:attrName>
                                        </p:attrNameLst>
                                      </p:cBhvr>
                                      <p:to>
                                        <p:strVal val="visible"/>
                                      </p:to>
                                    </p:set>
                                    <p:anim calcmode="lin" valueType="num">
                                      <p:cBhvr additive="base">
                                        <p:cTn id="31" dur="500" fill="hold"/>
                                        <p:tgtEl>
                                          <p:spTgt spid="86023">
                                            <p:txEl>
                                              <p:charRg st="0" end="1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60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文本占位符 20482"/>
          <p:cNvSpPr>
            <a:spLocks noGrp="1"/>
          </p:cNvSpPr>
          <p:nvPr>
            <p:ph type="body" idx="1"/>
          </p:nvPr>
        </p:nvSpPr>
        <p:spPr>
          <a:xfrm>
            <a:off x="245110" y="615950"/>
            <a:ext cx="8433435" cy="5661025"/>
          </a:xfrm>
        </p:spPr>
        <p:txBody>
          <a:bodyPr wrap="square"/>
          <a:p>
            <a:pPr>
              <a:lnSpc>
                <a:spcPct val="80000"/>
              </a:lnSpc>
            </a:pPr>
            <a:r>
              <a:rPr lang="zh-CN" altLang="en-US" sz="3100" dirty="0">
                <a:solidFill>
                  <a:schemeClr val="tx1"/>
                </a:solidFill>
              </a:rPr>
              <a:t>硬实时周期任务</a:t>
            </a:r>
            <a:endParaRPr lang="zh-CN" altLang="en-US" sz="3100" dirty="0">
              <a:solidFill>
                <a:schemeClr val="tx1"/>
              </a:solidFill>
            </a:endParaRPr>
          </a:p>
          <a:p>
            <a:pPr lvl="1">
              <a:lnSpc>
                <a:spcPct val="80000"/>
              </a:lnSpc>
            </a:pPr>
            <a:r>
              <a:rPr lang="zh-CN" altLang="en-US" sz="2700" dirty="0">
                <a:solidFill>
                  <a:schemeClr val="tx1"/>
                </a:solidFill>
              </a:rPr>
              <a:t>某个计算任务以固定的时间间隔反复不断的执行；适用于确定性的工作负荷；</a:t>
            </a:r>
            <a:endParaRPr lang="zh-CN" altLang="en-US" sz="2700" dirty="0">
              <a:solidFill>
                <a:schemeClr val="tx1"/>
              </a:solidFill>
            </a:endParaRPr>
          </a:p>
          <a:p>
            <a:pPr lvl="1">
              <a:lnSpc>
                <a:spcPct val="80000"/>
              </a:lnSpc>
            </a:pPr>
            <a:r>
              <a:rPr lang="zh-CN" altLang="en-US" dirty="0">
                <a:solidFill>
                  <a:schemeClr val="tx1"/>
                </a:solidFill>
              </a:rPr>
              <a:t>参数</a:t>
            </a:r>
            <a:endParaRPr lang="zh-CN" altLang="en-US" dirty="0">
              <a:solidFill>
                <a:schemeClr val="tx1"/>
              </a:solidFill>
            </a:endParaRPr>
          </a:p>
          <a:p>
            <a:pPr lvl="2">
              <a:lnSpc>
                <a:spcPct val="80000"/>
              </a:lnSpc>
            </a:pPr>
            <a:r>
              <a:rPr lang="zh-CN" altLang="en-US" dirty="0">
                <a:solidFill>
                  <a:schemeClr val="tx1"/>
                </a:solidFill>
              </a:rPr>
              <a:t>周期T：作业释放的固定时间间隔，</a:t>
            </a:r>
            <a:endParaRPr lang="zh-CN" altLang="en-US" dirty="0">
              <a:solidFill>
                <a:schemeClr val="tx1"/>
              </a:solidFill>
            </a:endParaRPr>
          </a:p>
          <a:p>
            <a:pPr lvl="2">
              <a:lnSpc>
                <a:spcPct val="80000"/>
              </a:lnSpc>
            </a:pPr>
            <a:r>
              <a:rPr lang="zh-CN" altLang="en-US" dirty="0">
                <a:solidFill>
                  <a:schemeClr val="tx1"/>
                </a:solidFill>
              </a:rPr>
              <a:t>执行时间C：作业的最大执行时间，</a:t>
            </a:r>
            <a:endParaRPr lang="zh-CN" altLang="en-US" dirty="0">
              <a:solidFill>
                <a:schemeClr val="tx1"/>
              </a:solidFill>
            </a:endParaRPr>
          </a:p>
          <a:p>
            <a:pPr lvl="2">
              <a:lnSpc>
                <a:spcPct val="80000"/>
              </a:lnSpc>
            </a:pPr>
            <a:r>
              <a:rPr lang="zh-CN" altLang="en-US" dirty="0">
                <a:solidFill>
                  <a:schemeClr val="tx1"/>
                </a:solidFill>
              </a:rPr>
              <a:t>截止时间D：作业必须在释放时间点之后多久完成，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一个</a:t>
            </a:r>
            <a:r>
              <a:rPr lang="zh-CN" altLang="en-US" dirty="0">
                <a:solidFill>
                  <a:schemeClr val="tx1"/>
                </a:solidFill>
                <a:sym typeface="+mn-ea"/>
              </a:rPr>
              <a:t>硬实时周期任务的</a:t>
            </a:r>
            <a:r>
              <a:rPr lang="zh-CN" altLang="en-US" dirty="0">
                <a:solidFill>
                  <a:schemeClr val="tx1"/>
                </a:solidFill>
              </a:rPr>
              <a:t>第j次执行最迟必须在（j*T+D）时刻完成。</a:t>
            </a:r>
            <a:endParaRPr lang="zh-CN" altLang="en-US" dirty="0">
              <a:solidFill>
                <a:schemeClr val="tx1"/>
              </a:solidFill>
            </a:endParaRPr>
          </a:p>
          <a:p>
            <a:pPr marL="573405" lvl="1" indent="0">
              <a:lnSpc>
                <a:spcPct val="80000"/>
              </a:lnSpc>
              <a:buNone/>
            </a:pPr>
            <a:endParaRPr lang="zh-CN" altLang="en-US" dirty="0">
              <a:solidFill>
                <a:schemeClr val="tx1"/>
              </a:solidFill>
            </a:endParaRPr>
          </a:p>
          <a:p>
            <a:pPr marL="573405" lvl="1" indent="0">
              <a:lnSpc>
                <a:spcPct val="80000"/>
              </a:lnSpc>
              <a:buNone/>
            </a:pPr>
            <a:r>
              <a:rPr lang="zh-CN" altLang="en-US" dirty="0">
                <a:solidFill>
                  <a:schemeClr val="tx1"/>
                </a:solidFill>
              </a:rPr>
              <a:t>一般: 0 &lt; C &lt; D = T</a:t>
            </a:r>
            <a:endParaRPr lang="zh-CN" altLang="en-US" dirty="0">
              <a:solidFill>
                <a:schemeClr val="tx1"/>
              </a:solidFill>
            </a:endParaRPr>
          </a:p>
          <a:p>
            <a:pPr marL="573405" lvl="1" indent="0">
              <a:lnSpc>
                <a:spcPct val="80000"/>
              </a:lnSpc>
              <a:buNone/>
            </a:pPr>
            <a:r>
              <a:rPr lang="zh-CN" altLang="en-US" dirty="0">
                <a:solidFill>
                  <a:schemeClr val="tx1"/>
                </a:solidFill>
              </a:rPr>
              <a:t>即 </a:t>
            </a:r>
            <a:r>
              <a:rPr lang="zh-CN" altLang="en-US" dirty="0">
                <a:solidFill>
                  <a:schemeClr val="tx1"/>
                </a:solidFill>
                <a:sym typeface="+mn-ea"/>
              </a:rPr>
              <a:t>第j次执行最迟必须在第</a:t>
            </a:r>
            <a:r>
              <a:rPr lang="en-US" altLang="zh-CN" dirty="0">
                <a:solidFill>
                  <a:schemeClr val="tx1"/>
                </a:solidFill>
                <a:sym typeface="+mn-ea"/>
              </a:rPr>
              <a:t>j+1</a:t>
            </a:r>
            <a:r>
              <a:rPr lang="zh-CN" altLang="en-US" dirty="0">
                <a:solidFill>
                  <a:schemeClr val="tx1"/>
                </a:solidFill>
                <a:sym typeface="+mn-ea"/>
              </a:rPr>
              <a:t>次到来之前完成。</a:t>
            </a:r>
            <a:endParaRPr lang="zh-CN" altLang="en-US" dirty="0">
              <a:solidFill>
                <a:schemeClr val="tx1"/>
              </a:solidFill>
              <a:sym typeface="+mn-ea"/>
            </a:endParaRPr>
          </a:p>
        </p:txBody>
      </p:sp>
      <p:sp>
        <p:nvSpPr>
          <p:cNvPr id="19458" name="标题 19457"/>
          <p:cNvSpPr>
            <a:spLocks noGrp="1"/>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ea typeface="方正书宋_GBK" panose="02000000000000000000" charset="-122"/>
                <a:cs typeface="+mn-ea"/>
              </a:rPr>
              <a:t>实时系统参考模型</a:t>
            </a:r>
            <a:endParaRPr lang="zh-CN" altLang="en-US" sz="2400" b="1" dirty="0">
              <a:effectLst>
                <a:outerShdw blurRad="38100" dist="38100" dir="2700000">
                  <a:srgbClr val="000000"/>
                </a:outerShdw>
              </a:effectLst>
              <a:ea typeface="方正书宋_GBK" panose="02000000000000000000" charset="-122"/>
              <a:cs typeface="+mn-ea"/>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内容占位符 23554"/>
          <p:cNvPicPr>
            <a:picLocks noGrp="1" noChangeAspect="1"/>
          </p:cNvPicPr>
          <p:nvPr>
            <p:ph idx="2147483647"/>
          </p:nvPr>
        </p:nvPicPr>
        <p:blipFill>
          <a:blip r:embed="rId1"/>
          <a:stretch>
            <a:fillRect/>
          </a:stretch>
        </p:blipFill>
        <p:spPr>
          <a:xfrm>
            <a:off x="0" y="0"/>
            <a:ext cx="838200" cy="517525"/>
          </a:xfrm>
        </p:spPr>
      </p:pic>
      <p:sp>
        <p:nvSpPr>
          <p:cNvPr id="25603"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4" name="矩形 25603"/>
          <p:cNvSpPr/>
          <p:nvPr/>
        </p:nvSpPr>
        <p:spPr>
          <a:xfrm>
            <a:off x="682625" y="769938"/>
            <a:ext cx="5910263"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5605" name="矩形 25604"/>
          <p:cNvSpPr/>
          <p:nvPr/>
        </p:nvSpPr>
        <p:spPr>
          <a:xfrm>
            <a:off x="381000" y="1669415"/>
            <a:ext cx="8333105" cy="477202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anose="02010600030101010101"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buNone/>
            </a:pPr>
            <a:r>
              <a:rPr lang="zh-CN" altLang="en-US" sz="2400" strike="noStrike" noProof="1" dirty="0">
                <a:solidFill>
                  <a:schemeClr val="tx1"/>
                </a:solidFill>
                <a:effectLst/>
                <a:latin typeface="DejaVu Sans" panose="020B0603030804020204" charset="0"/>
                <a:ea typeface="方正书宋_GBK" panose="02000000000000000000" charset="-122"/>
                <a:cs typeface="+mn-ea"/>
              </a:rPr>
              <a:t>怎么用一种机器实现计算的自动化：</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冯诺依曼总结手工操作的规律（书P1），提出</a:t>
            </a:r>
            <a:r>
              <a:rPr lang="zh-CN" altLang="en-US" sz="2400" dirty="0">
                <a:solidFill>
                  <a:schemeClr val="tx1"/>
                </a:solidFill>
                <a:effectLst/>
                <a:latin typeface="DejaVu Sans" panose="020B0603030804020204" charset="0"/>
                <a:ea typeface="方正书宋_GBK" panose="02000000000000000000" charset="-122"/>
                <a:cs typeface="+mn-ea"/>
                <a:sym typeface="+mn-ea"/>
              </a:rPr>
              <a:t>计算机要进行自动计算</a:t>
            </a:r>
            <a:r>
              <a:rPr lang="zh-CN" altLang="en-US" sz="2400" strike="noStrike" noProof="1" dirty="0">
                <a:solidFill>
                  <a:schemeClr val="tx1"/>
                </a:solidFill>
                <a:effectLst/>
                <a:latin typeface="DejaVu Sans" panose="020B0603030804020204" charset="0"/>
                <a:ea typeface="方正书宋_GBK" panose="02000000000000000000" charset="-122"/>
                <a:cs typeface="+mn-ea"/>
              </a:rPr>
              <a:t>：</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1 必须预先有计算方案（计算过程描述，初始数据），</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2 计算机必须理解计算过程并顺序执行操作，</a:t>
            </a:r>
            <a:endParaRPr lang="zh-CN" altLang="en-US" sz="2400" strike="noStrike" noProof="1" dirty="0">
              <a:solidFill>
                <a:schemeClr val="tx1"/>
              </a:solidFill>
              <a:effectLst/>
              <a:latin typeface="DejaVu Sans" panose="020B0603030804020204" charset="0"/>
              <a:ea typeface="方正书宋_GBK" panose="02000000000000000000" charset="-122"/>
              <a:cs typeface="+mn-ea"/>
            </a:endParaRPr>
          </a:p>
          <a:p>
            <a:pPr lvl="0" fontAlgn="base">
              <a:spcAft>
                <a:spcPct val="20000"/>
              </a:spcAft>
              <a:buNone/>
            </a:pPr>
            <a:r>
              <a:rPr lang="en-US" altLang="zh-CN" sz="2400" strike="noStrike" noProof="1" dirty="0">
                <a:solidFill>
                  <a:schemeClr val="tx1"/>
                </a:solidFill>
                <a:effectLst/>
                <a:latin typeface="DejaVu Sans" panose="020B0603030804020204" charset="0"/>
                <a:ea typeface="方正书宋_GBK" panose="02000000000000000000" charset="-122"/>
                <a:cs typeface="+mn-ea"/>
              </a:rPr>
              <a:t>	</a:t>
            </a:r>
            <a:r>
              <a:rPr lang="zh-CN" altLang="en-US" sz="2400" strike="noStrike" noProof="1" dirty="0">
                <a:solidFill>
                  <a:schemeClr val="tx1"/>
                </a:solidFill>
                <a:effectLst/>
                <a:latin typeface="DejaVu Sans" panose="020B0603030804020204" charset="0"/>
                <a:ea typeface="方正书宋_GBK" panose="02000000000000000000" charset="-122"/>
                <a:cs typeface="+mn-ea"/>
              </a:rPr>
              <a:t>3 计算机能及时获取数据和中间计算数据，输出结果。</a:t>
            </a:r>
            <a:endPar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endParaRPr lang="zh-CN" altLang="en-US" sz="2400" b="1" dirty="0">
              <a:solidFill>
                <a:schemeClr val="tx1"/>
              </a:solidFill>
              <a:effectLst/>
              <a:latin typeface="DejaVu Sans" panose="020B0603030804020204" charset="0"/>
              <a:ea typeface="方正书宋_GBK" panose="02000000000000000000" charset="-122"/>
              <a:cs typeface="+mn-ea"/>
              <a:sym typeface="+mn-ea"/>
            </a:endParaRPr>
          </a:p>
          <a:p>
            <a:pPr lvl="0" fontAlgn="base">
              <a:spcAft>
                <a:spcPct val="20000"/>
              </a:spcAft>
              <a:buNone/>
            </a:pPr>
            <a:r>
              <a:rPr lang="zh-CN" altLang="en-US" sz="2400" b="1" dirty="0">
                <a:solidFill>
                  <a:schemeClr val="tx1"/>
                </a:solidFill>
                <a:effectLst/>
                <a:latin typeface="DejaVu Sans" panose="020B0603030804020204" charset="0"/>
                <a:ea typeface="方正书宋_GBK" panose="02000000000000000000" charset="-122"/>
                <a:cs typeface="+mn-ea"/>
                <a:sym typeface="+mn-ea"/>
              </a:rPr>
              <a:t>数学家 冯.诺依曼 提出了</a:t>
            </a:r>
            <a:r>
              <a:rPr lang="x-none" altLang="zh-CN" sz="2400" b="1" u="sng" dirty="0">
                <a:solidFill>
                  <a:schemeClr val="tx1"/>
                </a:solidFill>
                <a:effectLst/>
                <a:latin typeface="DejaVu Sans" panose="020B0603030804020204" charset="0"/>
                <a:ea typeface="方正书宋_GBK" panose="02000000000000000000" charset="-122"/>
                <a:cs typeface="+mn-ea"/>
                <a:sym typeface="+mn-ea"/>
              </a:rPr>
              <a:t>存储程序式计算机</a:t>
            </a:r>
            <a:r>
              <a:rPr lang="x-none" altLang="zh-CN" sz="2400" b="1" dirty="0">
                <a:solidFill>
                  <a:schemeClr val="tx1"/>
                </a:solidFill>
                <a:effectLst/>
                <a:latin typeface="DejaVu Sans" panose="020B0603030804020204" charset="0"/>
                <a:ea typeface="方正书宋_GBK" panose="02000000000000000000" charset="-122"/>
                <a:cs typeface="+mn-ea"/>
                <a:sym typeface="+mn-ea"/>
              </a:rPr>
              <a:t>（</a:t>
            </a:r>
            <a:r>
              <a:rPr lang="zh-CN" altLang="en-US" sz="2400" b="1" u="sng" dirty="0">
                <a:solidFill>
                  <a:schemeClr val="tx1"/>
                </a:solidFill>
                <a:effectLst/>
                <a:latin typeface="DejaVu Sans" panose="020B0603030804020204" charset="0"/>
                <a:ea typeface="方正书宋_GBK" panose="02000000000000000000" charset="-122"/>
                <a:cs typeface="+mn-ea"/>
                <a:sym typeface="+mn-ea"/>
              </a:rPr>
              <a:t>冯.诺依曼计算机体系结构</a:t>
            </a:r>
            <a:r>
              <a:rPr lang="zh-CN" altLang="en-US" sz="2400" b="1" dirty="0">
                <a:solidFill>
                  <a:schemeClr val="tx1"/>
                </a:solidFill>
                <a:effectLst/>
                <a:latin typeface="DejaVu Sans" panose="020B0603030804020204" charset="0"/>
                <a:ea typeface="方正书宋_GBK" panose="02000000000000000000" charset="-122"/>
                <a:cs typeface="+mn-ea"/>
                <a:sym typeface="+mn-ea"/>
              </a:rPr>
              <a:t> </a:t>
            </a:r>
            <a:r>
              <a:rPr lang="x-none" altLang="zh-CN" sz="2400" b="1" dirty="0">
                <a:solidFill>
                  <a:schemeClr val="tx1"/>
                </a:solidFill>
                <a:effectLst/>
                <a:latin typeface="DejaVu Sans" panose="020B0603030804020204" charset="0"/>
                <a:ea typeface="方正书宋_GBK" panose="02000000000000000000" charset="-122"/>
                <a:cs typeface="+mn-ea"/>
                <a:sym typeface="+mn-ea"/>
              </a:rPr>
              <a:t>）</a:t>
            </a:r>
            <a:r>
              <a:rPr lang="zh-CN" altLang="en-US" sz="2400" b="1" dirty="0">
                <a:solidFill>
                  <a:schemeClr val="tx1"/>
                </a:solidFill>
                <a:effectLst/>
                <a:latin typeface="DejaVu Sans" panose="020B0603030804020204" charset="0"/>
                <a:ea typeface="方正书宋_GBK" panose="02000000000000000000" charset="-122"/>
                <a:cs typeface="+mn-ea"/>
                <a:sym typeface="+mn-ea"/>
              </a:rPr>
              <a:t>－&gt; 实现了计算的自动化</a:t>
            </a:r>
            <a:endPar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lvl="0" fontAlgn="base">
              <a:spcAft>
                <a:spcPct val="20000"/>
              </a:spcAft>
              <a:buNone/>
            </a:pPr>
            <a:endParaRPr lang="zh-CN" altLang="en-US" sz="2400" b="1"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4032885" y="76835"/>
            <a:ext cx="4858385" cy="423545"/>
          </a:xfrm>
        </p:spPr>
        <p:txBody>
          <a:bodyPr wrap="square" anchor="ctr"/>
          <a:p>
            <a:pPr algn="r"/>
            <a:r>
              <a:rPr lang="zh-CN" altLang="en-US" sz="2400" b="1" dirty="0">
                <a:effectLst>
                  <a:outerShdw blurRad="38100" dist="38100" dir="2700000">
                    <a:srgbClr val="000000"/>
                  </a:outerShdw>
                </a:effectLst>
                <a:ea typeface="方正书宋_GBK" panose="02000000000000000000" charset="-122"/>
                <a:cs typeface="+mn-ea"/>
              </a:rPr>
              <a:t>实时系统参考模型</a:t>
            </a:r>
            <a:endParaRPr lang="zh-CN" altLang="en-US" sz="2400" b="1" dirty="0">
              <a:effectLst>
                <a:outerShdw blurRad="38100" dist="38100" dir="2700000">
                  <a:srgbClr val="000000"/>
                </a:outerShdw>
              </a:effectLst>
              <a:ea typeface="方正书宋_GBK" panose="02000000000000000000" charset="-122"/>
              <a:cs typeface="+mn-ea"/>
            </a:endParaRPr>
          </a:p>
        </p:txBody>
      </p:sp>
      <p:pic>
        <p:nvPicPr>
          <p:cNvPr id="2" name="图片 -2147482605" descr="3_5"/>
          <p:cNvPicPr>
            <a:picLocks noChangeAspect="1"/>
          </p:cNvPicPr>
          <p:nvPr/>
        </p:nvPicPr>
        <p:blipFill>
          <a:blip r:embed="rId1"/>
          <a:stretch>
            <a:fillRect/>
          </a:stretch>
        </p:blipFill>
        <p:spPr>
          <a:xfrm>
            <a:off x="554355" y="779145"/>
            <a:ext cx="4305300" cy="2190750"/>
          </a:xfrm>
          <a:prstGeom prst="rect">
            <a:avLst/>
          </a:prstGeom>
          <a:noFill/>
          <a:ln w="9525">
            <a:noFill/>
          </a:ln>
        </p:spPr>
      </p:pic>
      <p:pic>
        <p:nvPicPr>
          <p:cNvPr id="3" name="图片 -2147482618" descr="3_1"/>
          <p:cNvPicPr>
            <a:picLocks noChangeAspect="1"/>
          </p:cNvPicPr>
          <p:nvPr/>
        </p:nvPicPr>
        <p:blipFill>
          <a:blip r:embed="rId2"/>
          <a:stretch>
            <a:fillRect/>
          </a:stretch>
        </p:blipFill>
        <p:spPr>
          <a:xfrm>
            <a:off x="288925" y="3726815"/>
            <a:ext cx="5162550" cy="2057400"/>
          </a:xfrm>
          <a:prstGeom prst="rect">
            <a:avLst/>
          </a:prstGeom>
          <a:noFill/>
          <a:ln w="9525">
            <a:noFill/>
          </a:ln>
        </p:spPr>
      </p:pic>
      <p:sp>
        <p:nvSpPr>
          <p:cNvPr id="4" name="文本框 3"/>
          <p:cNvSpPr txBox="1"/>
          <p:nvPr/>
        </p:nvSpPr>
        <p:spPr>
          <a:xfrm>
            <a:off x="5712460" y="1475740"/>
            <a:ext cx="3088640" cy="2245360"/>
          </a:xfrm>
          <a:prstGeom prst="rect">
            <a:avLst/>
          </a:prstGeom>
          <a:noFill/>
        </p:spPr>
        <p:txBody>
          <a:bodyPr wrap="square" rtlCol="0" anchor="t">
            <a:spAutoFit/>
          </a:bodyPr>
          <a:p>
            <a:r>
              <a:rPr lang="zh-CN" altLang="en-US" sz="2000" dirty="0">
                <a:solidFill>
                  <a:schemeClr val="tx1"/>
                </a:solidFill>
                <a:latin typeface="DejaVu Sans" panose="020B0603030804020204" charset="0"/>
                <a:ea typeface="方正书宋_GBK" panose="02000000000000000000" charset="-122"/>
                <a:sym typeface="+mn-ea"/>
              </a:rPr>
              <a:t>可以提出那些调度方案？</a:t>
            </a:r>
            <a:endParaRPr lang="zh-CN" altLang="en-US" sz="2000" dirty="0">
              <a:solidFill>
                <a:schemeClr val="tx1"/>
              </a:solidFill>
              <a:latin typeface="DejaVu Sans" panose="020B0603030804020204" charset="0"/>
              <a:ea typeface="方正书宋_GBK" panose="02000000000000000000" charset="-122"/>
              <a:sym typeface="+mn-ea"/>
            </a:endParaRPr>
          </a:p>
          <a:p>
            <a:endParaRPr lang="zh-CN" altLang="en-US" sz="2000" dirty="0">
              <a:solidFill>
                <a:schemeClr val="tx1"/>
              </a:solidFill>
              <a:latin typeface="DejaVu Sans" panose="020B0603030804020204" charset="0"/>
              <a:ea typeface="方正书宋_GBK" panose="02000000000000000000" charset="-122"/>
              <a:sym typeface="+mn-ea"/>
            </a:endParaRPr>
          </a:p>
          <a:p>
            <a:r>
              <a:rPr lang="en-US" altLang="zh-CN" sz="2000" dirty="0">
                <a:solidFill>
                  <a:schemeClr val="tx1"/>
                </a:solidFill>
                <a:latin typeface="DejaVu Sans" panose="020B0603030804020204" charset="0"/>
                <a:ea typeface="方正书宋_GBK" panose="02000000000000000000" charset="-122"/>
                <a:sym typeface="+mn-ea"/>
              </a:rPr>
              <a:t>  1</a:t>
            </a:r>
            <a:r>
              <a:rPr lang="zh-CN" altLang="en-US" sz="2000" dirty="0">
                <a:solidFill>
                  <a:schemeClr val="tx1"/>
                </a:solidFill>
                <a:latin typeface="DejaVu Sans" panose="020B0603030804020204" charset="0"/>
                <a:ea typeface="方正书宋_GBK" panose="02000000000000000000" charset="-122"/>
                <a:sym typeface="+mn-ea"/>
              </a:rPr>
              <a:t>、</a:t>
            </a:r>
            <a:endParaRPr lang="zh-CN" altLang="en-US" sz="2000" dirty="0">
              <a:solidFill>
                <a:schemeClr val="tx1"/>
              </a:solidFill>
              <a:latin typeface="DejaVu Sans" panose="020B0603030804020204" charset="0"/>
              <a:ea typeface="方正书宋_GBK" panose="02000000000000000000" charset="-122"/>
              <a:sym typeface="+mn-ea"/>
            </a:endParaRPr>
          </a:p>
          <a:p>
            <a:endParaRPr lang="en-US" altLang="zh-CN" sz="2000" dirty="0">
              <a:solidFill>
                <a:schemeClr val="tx1"/>
              </a:solidFill>
              <a:latin typeface="DejaVu Sans" panose="020B0603030804020204" charset="0"/>
              <a:ea typeface="方正书宋_GBK" panose="02000000000000000000" charset="-122"/>
              <a:sym typeface="+mn-ea"/>
            </a:endParaRPr>
          </a:p>
          <a:p>
            <a:r>
              <a:rPr lang="en-US" altLang="zh-CN" sz="2000" dirty="0">
                <a:solidFill>
                  <a:schemeClr val="tx1"/>
                </a:solidFill>
                <a:latin typeface="DejaVu Sans" panose="020B0603030804020204" charset="0"/>
                <a:ea typeface="方正书宋_GBK" panose="02000000000000000000" charset="-122"/>
                <a:sym typeface="+mn-ea"/>
              </a:rPr>
              <a:t>  2</a:t>
            </a:r>
            <a:r>
              <a:rPr lang="zh-CN" altLang="en-US" sz="2000" dirty="0">
                <a:solidFill>
                  <a:schemeClr val="tx1"/>
                </a:solidFill>
                <a:latin typeface="DejaVu Sans" panose="020B0603030804020204" charset="0"/>
                <a:ea typeface="方正书宋_GBK" panose="02000000000000000000" charset="-122"/>
                <a:sym typeface="+mn-ea"/>
              </a:rPr>
              <a:t>、</a:t>
            </a:r>
            <a:endParaRPr lang="zh-CN" altLang="en-US" sz="2000" dirty="0">
              <a:solidFill>
                <a:schemeClr val="tx1"/>
              </a:solidFill>
              <a:latin typeface="DejaVu Sans" panose="020B0603030804020204" charset="0"/>
              <a:ea typeface="方正书宋_GBK" panose="02000000000000000000" charset="-122"/>
              <a:sym typeface="+mn-ea"/>
            </a:endParaRPr>
          </a:p>
          <a:p>
            <a:endParaRPr lang="en-US" altLang="zh-CN" sz="2000" dirty="0">
              <a:solidFill>
                <a:schemeClr val="tx1"/>
              </a:solidFill>
              <a:latin typeface="DejaVu Sans" panose="020B0603030804020204" charset="0"/>
              <a:ea typeface="方正书宋_GBK" panose="02000000000000000000" charset="-122"/>
              <a:sym typeface="+mn-ea"/>
            </a:endParaRPr>
          </a:p>
          <a:p>
            <a:r>
              <a:rPr lang="en-US" altLang="zh-CN" sz="2000" dirty="0">
                <a:solidFill>
                  <a:schemeClr val="tx1"/>
                </a:solidFill>
                <a:latin typeface="DejaVu Sans" panose="020B0603030804020204" charset="0"/>
                <a:ea typeface="方正书宋_GBK" panose="02000000000000000000" charset="-122"/>
                <a:sym typeface="+mn-ea"/>
              </a:rPr>
              <a:t>  3</a:t>
            </a:r>
            <a:r>
              <a:rPr lang="zh-CN" altLang="en-US" sz="2000" dirty="0">
                <a:solidFill>
                  <a:schemeClr val="tx1"/>
                </a:solidFill>
                <a:latin typeface="DejaVu Sans" panose="020B0603030804020204" charset="0"/>
                <a:ea typeface="方正书宋_GBK" panose="02000000000000000000" charset="-122"/>
                <a:sym typeface="+mn-ea"/>
              </a:rPr>
              <a:t>、</a:t>
            </a:r>
            <a:endParaRPr lang="zh-CN" altLang="en-US" sz="2000" dirty="0">
              <a:solidFill>
                <a:schemeClr val="tx1"/>
              </a:solidFill>
              <a:latin typeface="DejaVu Sans" panose="020B0603030804020204" charset="0"/>
              <a:ea typeface="方正书宋_GBK" panose="02000000000000000000" charset="-122"/>
              <a:sym typeface="+mn-ea"/>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endParaRPr>
          </a:p>
        </p:txBody>
      </p:sp>
      <p:sp>
        <p:nvSpPr>
          <p:cNvPr id="21507" name="文本框 21506"/>
          <p:cNvSpPr txBox="1"/>
          <p:nvPr/>
        </p:nvSpPr>
        <p:spPr>
          <a:xfrm>
            <a:off x="331470" y="1073150"/>
            <a:ext cx="8480425" cy="247205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dirty="0">
                <a:solidFill>
                  <a:srgbClr val="000066"/>
                </a:solidFill>
                <a:latin typeface="DejaVu Sans" panose="020B0603030804020204" charset="0"/>
                <a:ea typeface="方正书宋_GBK" panose="02000000000000000000" charset="-122"/>
              </a:rPr>
              <a:t>静态优先级调度算法</a:t>
            </a:r>
            <a:endParaRPr lang="zh-CN" altLang="en-US" sz="2400"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速率单调调度算法（RM）</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最优</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U &lt;=                        --&gt;  ln2 ~ 69</a:t>
            </a:r>
            <a:r>
              <a:rPr lang="en-US" altLang="zh-CN" sz="2400" b="1" dirty="0">
                <a:solidFill>
                  <a:srgbClr val="000066"/>
                </a:solidFill>
                <a:latin typeface="DejaVu Sans" panose="020B0603030804020204" charset="0"/>
                <a:ea typeface="方正书宋_GBK" panose="02000000000000000000" charset="-122"/>
              </a:rPr>
              <a:t>.3</a:t>
            </a:r>
            <a:r>
              <a:rPr lang="zh-CN" altLang="en-US" sz="2400" b="1" dirty="0">
                <a:solidFill>
                  <a:srgbClr val="000066"/>
                </a:solidFill>
                <a:latin typeface="DejaVu Sans" panose="020B0603030804020204" charset="0"/>
                <a:ea typeface="方正书宋_GBK" panose="02000000000000000000" charset="-122"/>
              </a:rPr>
              <a:t>%</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endParaRPr lang="zh-CN" altLang="en-US" sz="2400" b="1" dirty="0">
              <a:solidFill>
                <a:srgbClr val="000066"/>
              </a:solidFill>
              <a:latin typeface="DejaVu Sans" panose="020B0603030804020204" charset="0"/>
              <a:ea typeface="方正书宋_GBK" panose="02000000000000000000" charset="-122"/>
            </a:endParaRPr>
          </a:p>
        </p:txBody>
      </p:sp>
      <p:sp>
        <p:nvSpPr>
          <p:cNvPr id="86024" name="矩形 65543"/>
          <p:cNvSpPr/>
          <p:nvPr/>
        </p:nvSpPr>
        <p:spPr>
          <a:xfrm>
            <a:off x="322580" y="3886835"/>
            <a:ext cx="8322310" cy="2065020"/>
          </a:xfrm>
          <a:prstGeom prst="rect">
            <a:avLst/>
          </a:prstGeom>
          <a:noFill/>
          <a:ln w="9525">
            <a:noFill/>
            <a:miter/>
          </a:ln>
        </p:spPr>
        <p:txBody>
          <a:bodyPr wrap="square">
            <a:spAutoFit/>
          </a:bodyPr>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Scheduling algorithms for multiprogramming in a hard-real-time environment.</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Journal of ACM,1973,20(1):174~189</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428750" lvl="2" indent="-398145" algn="l" fontAlgn="base">
              <a:lnSpc>
                <a:spcPct val="120000"/>
              </a:lnSpc>
              <a:spcBef>
                <a:spcPct val="30000"/>
              </a:spcBef>
              <a:buClr>
                <a:schemeClr val="tx2"/>
              </a:buClr>
              <a:buSzPct val="95000"/>
            </a:pPr>
            <a:r>
              <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Liu CL, Layland JW.</a:t>
            </a:r>
            <a:endParaRPr lang="x-none"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pic>
        <p:nvPicPr>
          <p:cNvPr id="5" name="图片 4" descr="图片1"/>
          <p:cNvPicPr>
            <a:picLocks noChangeAspect="1"/>
          </p:cNvPicPr>
          <p:nvPr/>
        </p:nvPicPr>
        <p:blipFill>
          <a:blip r:embed="rId1"/>
          <a:stretch>
            <a:fillRect/>
          </a:stretch>
        </p:blipFill>
        <p:spPr>
          <a:xfrm>
            <a:off x="6008370" y="1186180"/>
            <a:ext cx="1426210" cy="956945"/>
          </a:xfrm>
          <a:prstGeom prst="rect">
            <a:avLst/>
          </a:prstGeom>
        </p:spPr>
      </p:pic>
      <p:pic>
        <p:nvPicPr>
          <p:cNvPr id="6" name="图片 5" descr="图片2"/>
          <p:cNvPicPr>
            <a:picLocks noChangeAspect="1"/>
          </p:cNvPicPr>
          <p:nvPr/>
        </p:nvPicPr>
        <p:blipFill>
          <a:blip r:embed="rId2"/>
          <a:stretch>
            <a:fillRect/>
          </a:stretch>
        </p:blipFill>
        <p:spPr>
          <a:xfrm>
            <a:off x="2056130" y="2647315"/>
            <a:ext cx="1670050" cy="5791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24">
                                            <p:txEl>
                                              <p:charRg st="0" end="10"/>
                                            </p:txEl>
                                          </p:spTgt>
                                        </p:tgtEl>
                                        <p:attrNameLst>
                                          <p:attrName>style.visibility</p:attrName>
                                        </p:attrNameLst>
                                      </p:cBhvr>
                                      <p:to>
                                        <p:strVal val="visible"/>
                                      </p:to>
                                    </p:set>
                                    <p:anim calcmode="lin" valueType="num">
                                      <p:cBhvr additive="base">
                                        <p:cTn id="7" dur="500" fill="hold"/>
                                        <p:tgtEl>
                                          <p:spTgt spid="86024">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4">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4">
                                            <p:txEl>
                                              <p:charRg st="1" end="1"/>
                                            </p:txEl>
                                          </p:spTgt>
                                        </p:tgtEl>
                                        <p:attrNameLst>
                                          <p:attrName>style.visibility</p:attrName>
                                        </p:attrNameLst>
                                      </p:cBhvr>
                                      <p:to>
                                        <p:strVal val="visible"/>
                                      </p:to>
                                    </p:set>
                                    <p:anim calcmode="lin" valueType="num">
                                      <p:cBhvr additive="base">
                                        <p:cTn id="13" dur="500" fill="hold"/>
                                        <p:tgtEl>
                                          <p:spTgt spid="86024">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4">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24">
                                            <p:txEl>
                                              <p:charRg st="2" end="2"/>
                                            </p:txEl>
                                          </p:spTgt>
                                        </p:tgtEl>
                                        <p:attrNameLst>
                                          <p:attrName>style.visibility</p:attrName>
                                        </p:attrNameLst>
                                      </p:cBhvr>
                                      <p:to>
                                        <p:strVal val="visible"/>
                                      </p:to>
                                    </p:set>
                                    <p:anim calcmode="lin" valueType="num">
                                      <p:cBhvr additive="base">
                                        <p:cTn id="19" dur="500" fill="hold"/>
                                        <p:tgtEl>
                                          <p:spTgt spid="86024">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4">
                                            <p:txEl>
                                              <p:char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文本框 22530"/>
          <p:cNvSpPr txBox="1"/>
          <p:nvPr/>
        </p:nvSpPr>
        <p:spPr>
          <a:xfrm>
            <a:off x="322580" y="1057910"/>
            <a:ext cx="8480425" cy="3397885"/>
          </a:xfrm>
          <a:prstGeom prst="rect">
            <a:avLst/>
          </a:prstGeom>
          <a:noFill/>
          <a:ln w="9525">
            <a:noFill/>
          </a:ln>
        </p:spPr>
        <p:txBody>
          <a:bodyPr lIns="82440" tIns="41400" rIns="82440" bIns="41400"/>
          <a:p>
            <a:pPr marL="252730" indent="-252730"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动态优先级调度算法</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最早截止期优先调度算法（EDF）</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最优</a:t>
            </a:r>
            <a:endParaRPr lang="zh-CN" altLang="en-US" sz="2400" b="1" dirty="0">
              <a:solidFill>
                <a:srgbClr val="000066"/>
              </a:solidFill>
              <a:latin typeface="DejaVu Sans" panose="020B0603030804020204" charset="0"/>
              <a:ea typeface="方正书宋_GBK" panose="02000000000000000000" charset="-122"/>
            </a:endParaRPr>
          </a:p>
          <a:p>
            <a:pPr lvl="1" defTabSz="0">
              <a:spcBef>
                <a:spcPts val="1500"/>
              </a:spcBef>
              <a:buClr>
                <a:srgbClr val="000066"/>
              </a:buClr>
              <a:buFont typeface="Wingdings" panose="05000000000000000000" pitchFamily="2" charset="2"/>
              <a:buChar char=""/>
              <a:tabLst>
                <a:tab pos="675005" algn="l"/>
                <a:tab pos="1352550" algn="l"/>
                <a:tab pos="2030730" algn="l"/>
                <a:tab pos="2708275" algn="l"/>
                <a:tab pos="3386455" algn="l"/>
                <a:tab pos="4064000" algn="l"/>
                <a:tab pos="4742180" algn="l"/>
                <a:tab pos="5419725" algn="l"/>
                <a:tab pos="6099175" algn="l"/>
                <a:tab pos="6775450" algn="l"/>
                <a:tab pos="7453630" algn="l"/>
                <a:tab pos="8131175" algn="l"/>
                <a:tab pos="8809355" algn="l"/>
                <a:tab pos="9486900" algn="l"/>
                <a:tab pos="10165080" algn="l"/>
                <a:tab pos="10842625" algn="l"/>
              </a:tabLst>
            </a:pPr>
            <a:r>
              <a:rPr lang="zh-CN" altLang="en-US" sz="2400" b="1" dirty="0">
                <a:solidFill>
                  <a:srgbClr val="000066"/>
                </a:solidFill>
                <a:latin typeface="DejaVu Sans" panose="020B0603030804020204" charset="0"/>
                <a:ea typeface="方正书宋_GBK" panose="02000000000000000000" charset="-122"/>
              </a:rPr>
              <a:t>U &lt;= 100%</a:t>
            </a:r>
            <a:endParaRPr lang="zh-CN" altLang="en-US" sz="2400" b="1" dirty="0">
              <a:solidFill>
                <a:srgbClr val="000066"/>
              </a:solidFill>
              <a:latin typeface="DejaVu Sans" panose="020B0603030804020204" charset="0"/>
              <a:ea typeface="方正书宋_GBK" panose="02000000000000000000" charset="-122"/>
            </a:endParaRPr>
          </a:p>
        </p:txBody>
      </p:sp>
      <p:sp>
        <p:nvSpPr>
          <p:cNvPr id="21506" name="标题 21505"/>
          <p:cNvSpPr>
            <a:spLocks noGrp="1"/>
          </p:cNvSpPr>
          <p:nvPr>
            <p:ph type="title"/>
          </p:nvPr>
        </p:nvSpPr>
        <p:spPr>
          <a:xfrm>
            <a:off x="3890963" y="69533"/>
            <a:ext cx="5129212" cy="414655"/>
          </a:xfrm>
        </p:spPr>
        <p:txBody>
          <a:bodyPr wrap="square" lIns="82440" tIns="41400" rIns="82440" bIns="41400" anchor="t"/>
          <a:p>
            <a:pPr algn="r" defTabSz="914400"/>
            <a:r>
              <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rPr>
              <a:t>实时任务调度算法 </a:t>
            </a:r>
            <a:endParaRPr lang="zh-CN" altLang="en-US" sz="2400" dirty="0">
              <a:effectLst>
                <a:outerShdw blurRad="38100" dist="38100" dir="2700000">
                  <a:srgbClr val="000000"/>
                </a:outerShdw>
              </a:effectLst>
              <a:ea typeface="方正书宋_GBK" panose="02000000000000000000" charset="-122"/>
              <a:cs typeface="+mn-ea"/>
              <a:sym typeface="Arial" panose="02080604020202020204" pitchFamily="34"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矩形 52225"/>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52226"/>
          <p:cNvPicPr>
            <a:picLocks noGrp="1" noChangeAspect="1"/>
          </p:cNvPicPr>
          <p:nvPr>
            <p:ph idx="2147483647"/>
          </p:nvPr>
        </p:nvPicPr>
        <p:blipFill>
          <a:blip r:embed="rId1"/>
          <a:stretch>
            <a:fillRect/>
          </a:stretch>
        </p:blipFill>
        <p:spPr>
          <a:xfrm>
            <a:off x="0" y="0"/>
            <a:ext cx="838200" cy="517525"/>
          </a:xfrm>
        </p:spPr>
      </p:pic>
      <p:sp>
        <p:nvSpPr>
          <p:cNvPr id="59396"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xEl>
                                              <p:charRg st="1" end="12"/>
                                            </p:txEl>
                                          </p:spTgt>
                                        </p:tgtEl>
                                        <p:attrNameLst>
                                          <p:attrName>style.visibility</p:attrName>
                                        </p:attrNameLst>
                                      </p:cBhvr>
                                      <p:to>
                                        <p:strVal val="visible"/>
                                      </p:to>
                                    </p:set>
                                    <p:anim calcmode="lin" valueType="num">
                                      <p:cBhvr additive="base">
                                        <p:cTn id="7" dur="1000" fill="hold"/>
                                        <p:tgtEl>
                                          <p:spTgt spid="5939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内容占位符 52226"/>
          <p:cNvPicPr>
            <a:picLocks noGrp="1" noChangeAspect="1"/>
          </p:cNvPicPr>
          <p:nvPr>
            <p:ph idx="2147483647"/>
          </p:nvPr>
        </p:nvPicPr>
        <p:blipFill>
          <a:blip r:embed="rId1"/>
          <a:stretch>
            <a:fillRect/>
          </a:stretch>
        </p:blipFill>
        <p:spPr>
          <a:xfrm>
            <a:off x="0" y="0"/>
            <a:ext cx="838200" cy="517525"/>
          </a:xfrm>
        </p:spPr>
      </p:pic>
      <p:sp>
        <p:nvSpPr>
          <p:cNvPr id="6041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2" name="组合 60419"/>
          <p:cNvGrpSpPr/>
          <p:nvPr/>
        </p:nvGrpSpPr>
        <p:grpSpPr>
          <a:xfrm>
            <a:off x="1189038" y="1670050"/>
            <a:ext cx="6705600" cy="4724400"/>
            <a:chOff x="0" y="0"/>
            <a:chExt cx="3600" cy="2492"/>
          </a:xfrm>
        </p:grpSpPr>
        <p:sp>
          <p:nvSpPr>
            <p:cNvPr id="60420" name="文本框 60420"/>
            <p:cNvSpPr txBox="1"/>
            <p:nvPr/>
          </p:nvSpPr>
          <p:spPr>
            <a:xfrm>
              <a:off x="124"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1</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1" name="文本框 60421"/>
            <p:cNvSpPr txBox="1"/>
            <p:nvPr/>
          </p:nvSpPr>
          <p:spPr>
            <a:xfrm>
              <a:off x="745" y="0"/>
              <a:ext cx="372"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2</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2" name="文本框 60422"/>
            <p:cNvSpPr txBox="1"/>
            <p:nvPr/>
          </p:nvSpPr>
          <p:spPr>
            <a:xfrm>
              <a:off x="1363"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3</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3" name="文本框 60423"/>
            <p:cNvSpPr txBox="1"/>
            <p:nvPr/>
          </p:nvSpPr>
          <p:spPr>
            <a:xfrm>
              <a:off x="1986"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4</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4" name="文本框 60424"/>
            <p:cNvSpPr txBox="1"/>
            <p:nvPr/>
          </p:nvSpPr>
          <p:spPr>
            <a:xfrm>
              <a:off x="2979" y="0"/>
              <a:ext cx="373" cy="227"/>
            </a:xfrm>
            <a:prstGeom prst="rect">
              <a:avLst/>
            </a:prstGeom>
            <a:noFill/>
            <a:ln w="9525" cap="flat" cmpd="sng">
              <a:solidFill>
                <a:srgbClr val="000000"/>
              </a:solidFill>
              <a:prstDash val="solid"/>
              <a:miter/>
              <a:headEnd type="none" w="med" len="med"/>
              <a:tailEnd type="none" w="med" len="med"/>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用户</a:t>
              </a:r>
              <a:r>
                <a:rPr lang="en-US" altLang="x-none" sz="1800" b="0" dirty="0">
                  <a:solidFill>
                    <a:srgbClr val="009900"/>
                  </a:solidFill>
                  <a:latin typeface="DejaVu Sans" panose="020B0603030804020204" charset="0"/>
                  <a:ea typeface="方正书宋_GBK" panose="02000000000000000000" charset="-122"/>
                </a:rPr>
                <a:t>n</a:t>
              </a:r>
              <a:endParaRPr lang="en-US" altLang="x-none" sz="1800" b="0" dirty="0">
                <a:solidFill>
                  <a:srgbClr val="009900"/>
                </a:solidFill>
                <a:latin typeface="DejaVu Sans" panose="020B0603030804020204" charset="0"/>
                <a:ea typeface="方正书宋_GBK" panose="02000000000000000000" charset="-122"/>
              </a:endParaRPr>
            </a:p>
          </p:txBody>
        </p:sp>
        <p:sp>
          <p:nvSpPr>
            <p:cNvPr id="60425" name="矩形 60425"/>
            <p:cNvSpPr/>
            <p:nvPr/>
          </p:nvSpPr>
          <p:spPr>
            <a:xfrm>
              <a:off x="0" y="572"/>
              <a:ext cx="3600" cy="9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3030804020204" charset="0"/>
                <a:ea typeface="方正书宋_GBK" panose="02000000000000000000" charset="-122"/>
              </a:endParaRPr>
            </a:p>
          </p:txBody>
        </p:sp>
        <p:sp>
          <p:nvSpPr>
            <p:cNvPr id="60426" name="文本框 60426"/>
            <p:cNvSpPr txBox="1"/>
            <p:nvPr/>
          </p:nvSpPr>
          <p:spPr>
            <a:xfrm>
              <a:off x="0"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财务系统</a:t>
              </a:r>
              <a:endParaRPr lang="zh-CN" altLang="en-US" sz="1800" b="0" dirty="0">
                <a:solidFill>
                  <a:srgbClr val="009900"/>
                </a:solidFill>
                <a:latin typeface="DejaVu Sans" panose="020B0603030804020204" charset="0"/>
                <a:ea typeface="方正书宋_GBK" panose="02000000000000000000" charset="-122"/>
              </a:endParaRPr>
            </a:p>
          </p:txBody>
        </p:sp>
        <p:sp>
          <p:nvSpPr>
            <p:cNvPr id="60427" name="文本框 60427"/>
            <p:cNvSpPr txBox="1"/>
            <p:nvPr/>
          </p:nvSpPr>
          <p:spPr>
            <a:xfrm>
              <a:off x="621" y="566"/>
              <a:ext cx="620"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航空订票</a:t>
              </a:r>
              <a:endParaRPr lang="zh-CN" altLang="en-US" sz="1800" b="0" dirty="0">
                <a:solidFill>
                  <a:srgbClr val="009900"/>
                </a:solidFill>
                <a:latin typeface="DejaVu Sans" panose="020B0603030804020204" charset="0"/>
                <a:ea typeface="方正书宋_GBK" panose="02000000000000000000" charset="-122"/>
              </a:endParaRPr>
            </a:p>
          </p:txBody>
        </p:sp>
        <p:sp>
          <p:nvSpPr>
            <p:cNvPr id="60428" name="文本框 60428"/>
            <p:cNvSpPr txBox="1"/>
            <p:nvPr/>
          </p:nvSpPr>
          <p:spPr>
            <a:xfrm>
              <a:off x="1241"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上网浏览</a:t>
              </a:r>
              <a:endParaRPr lang="zh-CN" altLang="en-US" sz="1800" b="0" dirty="0">
                <a:solidFill>
                  <a:srgbClr val="009900"/>
                </a:solidFill>
                <a:latin typeface="DejaVu Sans" panose="020B0603030804020204" charset="0"/>
                <a:ea typeface="方正书宋_GBK" panose="02000000000000000000" charset="-122"/>
              </a:endParaRPr>
            </a:p>
          </p:txBody>
        </p:sp>
        <p:sp>
          <p:nvSpPr>
            <p:cNvPr id="60429" name="文本框 60429"/>
            <p:cNvSpPr txBox="1"/>
            <p:nvPr/>
          </p:nvSpPr>
          <p:spPr>
            <a:xfrm>
              <a:off x="1862"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电子商务</a:t>
              </a:r>
              <a:endParaRPr lang="zh-CN" altLang="en-US" sz="1800" b="0" dirty="0">
                <a:solidFill>
                  <a:srgbClr val="009900"/>
                </a:solidFill>
                <a:latin typeface="DejaVu Sans" panose="020B0603030804020204" charset="0"/>
                <a:ea typeface="方正书宋_GBK" panose="02000000000000000000" charset="-122"/>
              </a:endParaRPr>
            </a:p>
          </p:txBody>
        </p:sp>
        <p:sp>
          <p:nvSpPr>
            <p:cNvPr id="60430" name="文本框 60430"/>
            <p:cNvSpPr txBox="1"/>
            <p:nvPr/>
          </p:nvSpPr>
          <p:spPr>
            <a:xfrm>
              <a:off x="2855" y="566"/>
              <a:ext cx="621"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科学计算</a:t>
              </a:r>
              <a:endParaRPr lang="zh-CN" altLang="en-US" sz="1800" b="0" dirty="0">
                <a:solidFill>
                  <a:srgbClr val="009900"/>
                </a:solidFill>
                <a:latin typeface="DejaVu Sans" panose="020B0603030804020204" charset="0"/>
                <a:ea typeface="方正书宋_GBK" panose="02000000000000000000" charset="-122"/>
              </a:endParaRPr>
            </a:p>
          </p:txBody>
        </p:sp>
        <p:sp>
          <p:nvSpPr>
            <p:cNvPr id="60431" name="矩形 60431"/>
            <p:cNvSpPr/>
            <p:nvPr/>
          </p:nvSpPr>
          <p:spPr>
            <a:xfrm>
              <a:off x="248" y="1133"/>
              <a:ext cx="3104" cy="679"/>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3030804020204" charset="0"/>
                <a:ea typeface="方正书宋_GBK" panose="02000000000000000000" charset="-122"/>
              </a:endParaRPr>
            </a:p>
          </p:txBody>
        </p:sp>
        <p:sp>
          <p:nvSpPr>
            <p:cNvPr id="60432" name="文本框 60432"/>
            <p:cNvSpPr txBox="1"/>
            <p:nvPr/>
          </p:nvSpPr>
          <p:spPr>
            <a:xfrm>
              <a:off x="1318" y="906"/>
              <a:ext cx="890" cy="194"/>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（应用程序）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3" name="文本框 60433"/>
            <p:cNvSpPr txBox="1"/>
            <p:nvPr/>
          </p:nvSpPr>
          <p:spPr>
            <a:xfrm>
              <a:off x="372"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编译程序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4" name="文本框 60434"/>
            <p:cNvSpPr txBox="1"/>
            <p:nvPr/>
          </p:nvSpPr>
          <p:spPr>
            <a:xfrm>
              <a:off x="993"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汇编程序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5" name="文本框 60435"/>
            <p:cNvSpPr txBox="1"/>
            <p:nvPr/>
          </p:nvSpPr>
          <p:spPr>
            <a:xfrm>
              <a:off x="1738" y="1133"/>
              <a:ext cx="621"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编辑程序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6" name="文本框 60436"/>
            <p:cNvSpPr txBox="1"/>
            <p:nvPr/>
          </p:nvSpPr>
          <p:spPr>
            <a:xfrm>
              <a:off x="2832" y="1133"/>
              <a:ext cx="497" cy="226"/>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数据库</a:t>
              </a:r>
              <a:endParaRPr lang="zh-CN" altLang="en-US" sz="1800" b="0" dirty="0">
                <a:solidFill>
                  <a:srgbClr val="009900"/>
                </a:solidFill>
                <a:latin typeface="DejaVu Sans" panose="020B0603030804020204" charset="0"/>
                <a:ea typeface="方正书宋_GBK" panose="02000000000000000000" charset="-122"/>
              </a:endParaRPr>
            </a:p>
          </p:txBody>
        </p:sp>
        <p:sp>
          <p:nvSpPr>
            <p:cNvPr id="60437" name="矩形 60437"/>
            <p:cNvSpPr/>
            <p:nvPr/>
          </p:nvSpPr>
          <p:spPr>
            <a:xfrm>
              <a:off x="1117" y="1699"/>
              <a:ext cx="1242"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endParaRPr lang="zh-CN" altLang="en-US">
                <a:latin typeface="DejaVu Sans" panose="020B0603030804020204" charset="0"/>
                <a:ea typeface="方正书宋_GBK" panose="02000000000000000000" charset="-122"/>
              </a:endParaRPr>
            </a:p>
          </p:txBody>
        </p:sp>
        <p:sp>
          <p:nvSpPr>
            <p:cNvPr id="60438" name="文本框 60438"/>
            <p:cNvSpPr txBox="1"/>
            <p:nvPr/>
          </p:nvSpPr>
          <p:spPr>
            <a:xfrm>
              <a:off x="1248" y="1473"/>
              <a:ext cx="986" cy="203"/>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（系统程序）</a:t>
              </a:r>
              <a:endParaRPr lang="zh-CN" altLang="en-US" sz="1800" b="0" dirty="0">
                <a:solidFill>
                  <a:srgbClr val="009900"/>
                </a:solidFill>
                <a:latin typeface="DejaVu Sans" panose="020B0603030804020204" charset="0"/>
                <a:ea typeface="方正书宋_GBK" panose="02000000000000000000" charset="-122"/>
              </a:endParaRPr>
            </a:p>
          </p:txBody>
        </p:sp>
        <p:sp>
          <p:nvSpPr>
            <p:cNvPr id="60439" name="文本框 60439"/>
            <p:cNvSpPr txBox="1"/>
            <p:nvPr/>
          </p:nvSpPr>
          <p:spPr>
            <a:xfrm>
              <a:off x="1241" y="1812"/>
              <a:ext cx="869" cy="227"/>
            </a:xfrm>
            <a:prstGeom prst="rect">
              <a:avLst/>
            </a:prstGeom>
            <a:noFill/>
            <a:ln w="9525">
              <a:noFill/>
              <a:miter/>
            </a:ln>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操作系统</a:t>
              </a:r>
              <a:endParaRPr lang="zh-CN" altLang="en-US" sz="1800" b="0" dirty="0">
                <a:solidFill>
                  <a:srgbClr val="009900"/>
                </a:solidFill>
                <a:latin typeface="DejaVu Sans" panose="020B0603030804020204" charset="0"/>
                <a:ea typeface="方正书宋_GBK" panose="02000000000000000000" charset="-122"/>
              </a:endParaRPr>
            </a:p>
          </p:txBody>
        </p:sp>
        <p:sp>
          <p:nvSpPr>
            <p:cNvPr id="60440" name="文本框 60440"/>
            <p:cNvSpPr txBox="1"/>
            <p:nvPr/>
          </p:nvSpPr>
          <p:spPr>
            <a:xfrm>
              <a:off x="1366" y="2039"/>
              <a:ext cx="620" cy="453"/>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lIns="0" tIns="0" rIns="0" bIns="0" anchor="t"/>
            <a:p>
              <a:pPr lvl="0" algn="ctr" eaLnBrk="0" hangingPunct="0"/>
              <a:r>
                <a:rPr lang="zh-CN" altLang="en-US" sz="1800" b="0" dirty="0">
                  <a:solidFill>
                    <a:srgbClr val="009900"/>
                  </a:solidFill>
                  <a:latin typeface="DejaVu Sans" panose="020B0603030804020204" charset="0"/>
                  <a:ea typeface="方正书宋_GBK" panose="02000000000000000000" charset="-122"/>
                </a:rPr>
                <a:t>计算机</a:t>
              </a:r>
              <a:endParaRPr lang="zh-CN" altLang="en-US" sz="1800" b="0" dirty="0">
                <a:solidFill>
                  <a:srgbClr val="009900"/>
                </a:solidFill>
                <a:latin typeface="DejaVu Sans" panose="020B0603030804020204" charset="0"/>
                <a:ea typeface="方正书宋_GBK" panose="02000000000000000000" charset="-122"/>
              </a:endParaRPr>
            </a:p>
            <a:p>
              <a:pPr lvl="0" algn="ctr" eaLnBrk="0" hangingPunct="0"/>
              <a:r>
                <a:rPr lang="zh-CN" altLang="en-US" sz="1800" b="0" dirty="0">
                  <a:solidFill>
                    <a:srgbClr val="009900"/>
                  </a:solidFill>
                  <a:latin typeface="DejaVu Sans" panose="020B0603030804020204" charset="0"/>
                  <a:ea typeface="方正书宋_GBK" panose="02000000000000000000" charset="-122"/>
                </a:rPr>
                <a:t>硬件</a:t>
              </a:r>
              <a:endParaRPr lang="zh-CN" altLang="en-US" sz="1800" b="0" dirty="0">
                <a:solidFill>
                  <a:srgbClr val="009900"/>
                </a:solidFill>
                <a:latin typeface="DejaVu Sans" panose="020B0603030804020204" charset="0"/>
                <a:ea typeface="方正书宋_GBK" panose="02000000000000000000" charset="-122"/>
              </a:endParaRPr>
            </a:p>
          </p:txBody>
        </p:sp>
        <p:sp>
          <p:nvSpPr>
            <p:cNvPr id="60441" name="文本框 60441"/>
            <p:cNvSpPr txBox="1"/>
            <p:nvPr/>
          </p:nvSpPr>
          <p:spPr>
            <a:xfrm>
              <a:off x="2483" y="0"/>
              <a:ext cx="372" cy="227"/>
            </a:xfrm>
            <a:prstGeom prst="rect">
              <a:avLst/>
            </a:prstGeom>
            <a:noFill/>
            <a:ln w="9525">
              <a:noFill/>
              <a:miter/>
            </a:ln>
          </p:spPr>
          <p:txBody>
            <a:bodyPr anchor="t"/>
            <a:p>
              <a:pPr lvl="0" algn="just" eaLnBrk="0" hangingPunct="0"/>
              <a:r>
                <a:rPr lang="en-US" altLang="x-none" sz="1200" b="0" dirty="0">
                  <a:solidFill>
                    <a:srgbClr val="009900"/>
                  </a:solidFill>
                  <a:latin typeface="方正书宋_GBK" panose="02000000000000000000" charset="-122"/>
                  <a:ea typeface="方正书宋_GBK" panose="02000000000000000000" charset="-122"/>
                </a:rPr>
                <a:t>…</a:t>
              </a:r>
              <a:endParaRPr lang="en-US" altLang="x-none" sz="1200" b="0" dirty="0">
                <a:solidFill>
                  <a:srgbClr val="009900"/>
                </a:solidFill>
                <a:latin typeface="DejaVu Sans" panose="020B0603030804020204" charset="0"/>
                <a:ea typeface="方正书宋_GBK" panose="02000000000000000000" charset="-122"/>
              </a:endParaRPr>
            </a:p>
          </p:txBody>
        </p:sp>
        <p:sp>
          <p:nvSpPr>
            <p:cNvPr id="60442" name="文本框 60442"/>
            <p:cNvSpPr txBox="1"/>
            <p:nvPr/>
          </p:nvSpPr>
          <p:spPr>
            <a:xfrm>
              <a:off x="2483" y="566"/>
              <a:ext cx="372" cy="227"/>
            </a:xfrm>
            <a:prstGeom prst="rect">
              <a:avLst/>
            </a:prstGeom>
            <a:noFill/>
            <a:ln w="9525">
              <a:noFill/>
              <a:miter/>
            </a:ln>
          </p:spPr>
          <p:txBody>
            <a:bodyPr anchor="t"/>
            <a:p>
              <a:pPr lvl="0" algn="just" eaLnBrk="0" hangingPunct="0"/>
              <a:r>
                <a:rPr lang="en-US" altLang="x-none" sz="1400" b="0" dirty="0">
                  <a:solidFill>
                    <a:srgbClr val="009900"/>
                  </a:solidFill>
                  <a:latin typeface="方正书宋_GBK" panose="02000000000000000000" charset="-122"/>
                  <a:ea typeface="方正书宋_GBK" panose="02000000000000000000" charset="-122"/>
                </a:rPr>
                <a:t>…</a:t>
              </a:r>
              <a:endParaRPr lang="en-US" altLang="x-none" sz="1400" b="0" dirty="0">
                <a:solidFill>
                  <a:srgbClr val="009900"/>
                </a:solidFill>
                <a:latin typeface="DejaVu Sans" panose="020B0603030804020204" charset="0"/>
                <a:ea typeface="方正书宋_GBK" panose="02000000000000000000" charset="-122"/>
              </a:endParaRPr>
            </a:p>
          </p:txBody>
        </p:sp>
        <p:sp>
          <p:nvSpPr>
            <p:cNvPr id="60443" name="文本框 60443"/>
            <p:cNvSpPr txBox="1"/>
            <p:nvPr/>
          </p:nvSpPr>
          <p:spPr>
            <a:xfrm>
              <a:off x="2359" y="1133"/>
              <a:ext cx="372" cy="226"/>
            </a:xfrm>
            <a:prstGeom prst="rect">
              <a:avLst/>
            </a:prstGeom>
            <a:noFill/>
            <a:ln w="9525">
              <a:noFill/>
              <a:miter/>
            </a:ln>
          </p:spPr>
          <p:txBody>
            <a:bodyPr anchor="t"/>
            <a:p>
              <a:pPr lvl="0" algn="just" eaLnBrk="0" hangingPunct="0"/>
              <a:r>
                <a:rPr lang="en-US" altLang="x-none" sz="1200" b="0" dirty="0">
                  <a:solidFill>
                    <a:srgbClr val="009900"/>
                  </a:solidFill>
                  <a:latin typeface="方正书宋_GBK" panose="02000000000000000000" charset="-122"/>
                  <a:ea typeface="方正书宋_GBK" panose="02000000000000000000" charset="-122"/>
                </a:rPr>
                <a:t>…</a:t>
              </a:r>
              <a:endParaRPr lang="en-US" altLang="x-none" sz="1200" b="0" dirty="0">
                <a:solidFill>
                  <a:srgbClr val="009900"/>
                </a:solidFill>
                <a:latin typeface="DejaVu Sans" panose="020B0603030804020204" charset="0"/>
                <a:ea typeface="方正书宋_GBK" panose="02000000000000000000" charset="-122"/>
              </a:endParaRPr>
            </a:p>
          </p:txBody>
        </p:sp>
        <p:sp>
          <p:nvSpPr>
            <p:cNvPr id="60444" name="直接连接符 60444"/>
            <p:cNvSpPr/>
            <p:nvPr/>
          </p:nvSpPr>
          <p:spPr>
            <a:xfrm>
              <a:off x="248"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5" name="直接连接符 60445"/>
            <p:cNvSpPr/>
            <p:nvPr/>
          </p:nvSpPr>
          <p:spPr>
            <a:xfrm>
              <a:off x="869"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6" name="直接连接符 60446"/>
            <p:cNvSpPr/>
            <p:nvPr/>
          </p:nvSpPr>
          <p:spPr>
            <a:xfrm>
              <a:off x="149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7" name="直接连接符 60447"/>
            <p:cNvSpPr/>
            <p:nvPr/>
          </p:nvSpPr>
          <p:spPr>
            <a:xfrm>
              <a:off x="2110"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sp>
          <p:nvSpPr>
            <p:cNvPr id="60448" name="直接连接符 60448"/>
            <p:cNvSpPr/>
            <p:nvPr/>
          </p:nvSpPr>
          <p:spPr>
            <a:xfrm>
              <a:off x="3103" y="227"/>
              <a:ext cx="0" cy="339"/>
            </a:xfrm>
            <a:prstGeom prst="line">
              <a:avLst/>
            </a:prstGeom>
            <a:ln w="9525" cap="flat" cmpd="sng">
              <a:solidFill>
                <a:srgbClr val="000000"/>
              </a:solidFill>
              <a:prstDash val="solid"/>
              <a:round/>
              <a:headEnd type="none" w="med" len="med"/>
              <a:tailEnd type="stealth" w="med" len="med"/>
            </a:ln>
          </p:spPr>
          <p:txBody>
            <a:bodyPr anchor="t"/>
            <a:p>
              <a:pPr lvl="0"/>
              <a:endParaRPr lang="zh-CN" altLang="en-US">
                <a:latin typeface="DejaVu Sans" panose="020B0603030804020204" charset="0"/>
                <a:ea typeface="方正书宋_GBK" panose="02000000000000000000" charset="-122"/>
              </a:endParaRPr>
            </a:p>
          </p:txBody>
        </p:sp>
      </p:grpSp>
      <p:sp>
        <p:nvSpPr>
          <p:cNvPr id="60450" name="矩形 60449"/>
          <p:cNvSpPr/>
          <p:nvPr/>
        </p:nvSpPr>
        <p:spPr>
          <a:xfrm>
            <a:off x="1201738" y="749300"/>
            <a:ext cx="4264025" cy="579438"/>
          </a:xfrm>
          <a:prstGeom prst="rect">
            <a:avLst/>
          </a:prstGeom>
          <a:noFill/>
          <a:ln w="9525">
            <a:noFill/>
            <a:miter/>
          </a:ln>
        </p:spPr>
        <p:txBody>
          <a:bodyPr wrap="none" anchor="t">
            <a:spAutoFit/>
          </a:bodyPr>
          <a:p>
            <a:pPr lvl="0" algn="l" fontAlgn="base"/>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计算机系统的层次结构</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内容占位符 52226"/>
          <p:cNvPicPr>
            <a:picLocks noGrp="1" noChangeAspect="1"/>
          </p:cNvPicPr>
          <p:nvPr>
            <p:ph idx="2147483647"/>
          </p:nvPr>
        </p:nvPicPr>
        <p:blipFill>
          <a:blip r:embed="rId1"/>
          <a:stretch>
            <a:fillRect/>
          </a:stretch>
        </p:blipFill>
        <p:spPr>
          <a:xfrm>
            <a:off x="0" y="0"/>
            <a:ext cx="838200" cy="517525"/>
          </a:xfrm>
        </p:spPr>
      </p:pic>
      <p:sp>
        <p:nvSpPr>
          <p:cNvPr id="61443"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1444" name="矩形 61443"/>
          <p:cNvSpPr/>
          <p:nvPr/>
        </p:nvSpPr>
        <p:spPr>
          <a:xfrm>
            <a:off x="1173163" y="652463"/>
            <a:ext cx="5953125" cy="6604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为什么引入操作系统（目的）</a:t>
            </a:r>
            <a:endParaRPr lang="en-US" altLang="zh-CN"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sp>
        <p:nvSpPr>
          <p:cNvPr id="61445" name="矩形 61444"/>
          <p:cNvSpPr/>
          <p:nvPr/>
        </p:nvSpPr>
        <p:spPr>
          <a:xfrm>
            <a:off x="927100" y="1489075"/>
            <a:ext cx="7200900" cy="4608513"/>
          </a:xfrm>
          <a:prstGeom prst="rect">
            <a:avLst/>
          </a:prstGeom>
          <a:noFill/>
          <a:ln w="9525">
            <a:noFill/>
            <a:miter/>
          </a:ln>
        </p:spPr>
        <p:txBody>
          <a:bodyPr anchor="t"/>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提供良好的、一致的用户接口，屏蔽不同硬件的差别，方便程序或用户操作硬件。</a:t>
            </a:r>
            <a:endParaRPr lang="zh-CN" altLang="en-US" sz="2800" b="0" dirty="0">
              <a:solidFill>
                <a:schemeClr val="tx1"/>
              </a:solidFill>
              <a:latin typeface="DejaVu Sans" panose="020B0603030804020204" charset="0"/>
              <a:ea typeface="方正书宋_GBK" panose="02000000000000000000"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b="0" dirty="0">
                <a:solidFill>
                  <a:schemeClr val="tx1"/>
                </a:solidFill>
                <a:latin typeface="DejaVu Sans" panose="020B0603030804020204" charset="0"/>
                <a:ea typeface="方正书宋_GBK" panose="02000000000000000000" charset="-122"/>
              </a:rPr>
              <a:t>扩展硬件的功能</a:t>
            </a:r>
            <a:endParaRPr lang="zh-CN" altLang="en-US" b="0" dirty="0">
              <a:solidFill>
                <a:schemeClr val="tx1"/>
              </a:solidFill>
              <a:latin typeface="DejaVu Sans" panose="020B0603030804020204" charset="0"/>
              <a:ea typeface="方正书宋_GBK" panose="02000000000000000000" charset="-122"/>
            </a:endParaRPr>
          </a:p>
          <a:p>
            <a:pPr marL="571500" lvl="0" indent="-571500">
              <a:lnSpc>
                <a:spcPct val="105000"/>
              </a:lnSpc>
              <a:spcBef>
                <a:spcPct val="30000"/>
              </a:spcBef>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提高计算机系统的资源利用率</a:t>
            </a:r>
            <a:endParaRPr lang="zh-CN" altLang="en-US"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105000"/>
              </a:lnSpc>
              <a:spcBef>
                <a:spcPct val="30000"/>
              </a:spcBef>
              <a:spcAft>
                <a:spcPct val="0"/>
              </a:spcAft>
              <a:buClr>
                <a:schemeClr val="tx2"/>
              </a:buClr>
              <a:buSzPct val="95000"/>
              <a:buFont typeface="Wingdings" panose="05000000000000000000" pitchFamily="2" charset="2"/>
              <a:buNone/>
            </a:pPr>
            <a:r>
              <a:rPr lang="zh-CN" altLang="en-US" sz="2800" b="0" i="1" u="none" baseline="0" dirty="0">
                <a:solidFill>
                  <a:schemeClr val="tx1"/>
                </a:solidFill>
                <a:latin typeface="DejaVu Sans" panose="020B0603030804020204" charset="0"/>
                <a:ea typeface="方正书宋_GBK" panose="02000000000000000000" charset="-122"/>
              </a:rPr>
              <a:t>          一个程序或用户独占，计算机系统资源的利用率很低的，必须多个程序或用户同时使用计算机－－并发</a:t>
            </a:r>
            <a:endParaRPr lang="zh-CN" altLang="en-US" sz="2800" b="0" i="1"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xEl>
                                              <p:charRg st="0" end="37"/>
                                            </p:txEl>
                                          </p:spTgt>
                                        </p:tgtEl>
                                        <p:attrNameLst>
                                          <p:attrName>style.visibility</p:attrName>
                                        </p:attrNameLst>
                                      </p:cBhvr>
                                      <p:to>
                                        <p:strVal val="visible"/>
                                      </p:to>
                                    </p:set>
                                    <p:anim calcmode="lin" valueType="num">
                                      <p:cBhvr additive="base">
                                        <p:cTn id="7" dur="500" fill="hold"/>
                                        <p:tgtEl>
                                          <p:spTgt spid="61445">
                                            <p:txEl>
                                              <p:charRg st="0" end="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5">
                                            <p:txEl>
                                              <p:charRg st="0" end="3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5">
                                            <p:txEl>
                                              <p:charRg st="37" end="45"/>
                                            </p:txEl>
                                          </p:spTgt>
                                        </p:tgtEl>
                                        <p:attrNameLst>
                                          <p:attrName>style.visibility</p:attrName>
                                        </p:attrNameLst>
                                      </p:cBhvr>
                                      <p:to>
                                        <p:strVal val="visible"/>
                                      </p:to>
                                    </p:set>
                                    <p:anim calcmode="lin" valueType="num">
                                      <p:cBhvr additive="base">
                                        <p:cTn id="13" dur="500" fill="hold"/>
                                        <p:tgtEl>
                                          <p:spTgt spid="61445">
                                            <p:txEl>
                                              <p:charRg st="37" end="4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5">
                                            <p:txEl>
                                              <p:charRg st="37" end="4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5">
                                            <p:txEl>
                                              <p:charRg st="45" end="59"/>
                                            </p:txEl>
                                          </p:spTgt>
                                        </p:tgtEl>
                                        <p:attrNameLst>
                                          <p:attrName>style.visibility</p:attrName>
                                        </p:attrNameLst>
                                      </p:cBhvr>
                                      <p:to>
                                        <p:strVal val="visible"/>
                                      </p:to>
                                    </p:set>
                                    <p:anim calcmode="lin" valueType="num">
                                      <p:cBhvr additive="base">
                                        <p:cTn id="19" dur="500" fill="hold"/>
                                        <p:tgtEl>
                                          <p:spTgt spid="61445">
                                            <p:txEl>
                                              <p:charRg st="45" end="5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5">
                                            <p:txEl>
                                              <p:charRg st="45" end="59"/>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445">
                                            <p:txEl>
                                              <p:charRg st="59" end="115"/>
                                            </p:txEl>
                                          </p:spTgt>
                                        </p:tgtEl>
                                        <p:attrNameLst>
                                          <p:attrName>style.visibility</p:attrName>
                                        </p:attrNameLst>
                                      </p:cBhvr>
                                      <p:to>
                                        <p:strVal val="visible"/>
                                      </p:to>
                                    </p:set>
                                    <p:anim calcmode="lin" valueType="num">
                                      <p:cBhvr additive="base">
                                        <p:cTn id="23" dur="500" fill="hold"/>
                                        <p:tgtEl>
                                          <p:spTgt spid="61445">
                                            <p:txEl>
                                              <p:charRg st="59" end="11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1445">
                                            <p:txEl>
                                              <p:charRg st="59"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内容占位符 52226"/>
          <p:cNvPicPr>
            <a:picLocks noGrp="1" noChangeAspect="1"/>
          </p:cNvPicPr>
          <p:nvPr>
            <p:ph idx="2147483647"/>
          </p:nvPr>
        </p:nvPicPr>
        <p:blipFill>
          <a:blip r:embed="rId1"/>
          <a:stretch>
            <a:fillRect/>
          </a:stretch>
        </p:blipFill>
        <p:spPr>
          <a:xfrm>
            <a:off x="0" y="0"/>
            <a:ext cx="838200" cy="517525"/>
          </a:xfrm>
        </p:spPr>
      </p:pic>
      <p:sp>
        <p:nvSpPr>
          <p:cNvPr id="62467"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2467"/>
          <p:cNvSpPr/>
          <p:nvPr/>
        </p:nvSpPr>
        <p:spPr>
          <a:xfrm>
            <a:off x="539750" y="900113"/>
            <a:ext cx="7924800" cy="5432425"/>
          </a:xfrm>
          <a:prstGeom prst="rect">
            <a:avLst/>
          </a:prstGeom>
          <a:noFill/>
          <a:ln w="9525">
            <a:noFill/>
            <a:miter/>
          </a:ln>
        </p:spPr>
        <p:txBody>
          <a:bodyPr anchor="t"/>
          <a:p>
            <a:pPr marL="342900" lvl="0" indent="-342900">
              <a:spcBef>
                <a:spcPct val="20000"/>
              </a:spcBef>
              <a:buClr>
                <a:schemeClr val="accent1"/>
              </a:buClr>
              <a:buSzPct val="80000"/>
              <a:buChar char="n"/>
            </a:pPr>
            <a:r>
              <a:rPr lang="zh-CN" altLang="en-US" b="0" dirty="0">
                <a:solidFill>
                  <a:schemeClr val="tx1"/>
                </a:solidFill>
                <a:latin typeface="DejaVu Sans" panose="020B0603030804020204" charset="0"/>
                <a:ea typeface="方正书宋_GBK" panose="02000000000000000000" charset="-122"/>
              </a:rPr>
              <a:t>例</a:t>
            </a:r>
            <a:r>
              <a:rPr lang="en-US" altLang="x-none" b="0" dirty="0">
                <a:solidFill>
                  <a:schemeClr val="tx1"/>
                </a:solidFill>
                <a:latin typeface="方正书宋_GBK" panose="02000000000000000000" charset="-122"/>
                <a:ea typeface="方正书宋_GBK" panose="02000000000000000000" charset="-122"/>
              </a:rPr>
              <a:t>1</a:t>
            </a:r>
            <a:r>
              <a:rPr lang="zh-CN" altLang="en-US" b="0" dirty="0">
                <a:solidFill>
                  <a:schemeClr val="tx1"/>
                </a:solidFill>
                <a:latin typeface="方正书宋_GBK" panose="02000000000000000000" charset="-122"/>
                <a:ea typeface="方正书宋_GBK" panose="02000000000000000000" charset="-122"/>
              </a:rPr>
              <a:t>，用户想把一批信息存储到某个设备上，必须先弄清楚该设备的存储格式、读写命令和各种情况下的中断处理步骤。而让用户了解设备的物理细节将会十分困难，甚至束手无策。</a:t>
            </a: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buChar char="n"/>
            </a:pP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buChar char="n"/>
            </a:pPr>
            <a:r>
              <a:rPr lang="zh-CN" altLang="en-US" b="0" dirty="0">
                <a:solidFill>
                  <a:schemeClr val="tx1"/>
                </a:solidFill>
                <a:latin typeface="方正书宋_GBK" panose="02000000000000000000" charset="-122"/>
                <a:ea typeface="方正书宋_GBK" panose="02000000000000000000" charset="-122"/>
              </a:rPr>
              <a:t>例</a:t>
            </a:r>
            <a:r>
              <a:rPr lang="en-US" altLang="x-none" b="0" dirty="0">
                <a:solidFill>
                  <a:schemeClr val="tx1"/>
                </a:solidFill>
                <a:latin typeface="方正书宋_GBK" panose="02000000000000000000" charset="-122"/>
                <a:ea typeface="方正书宋_GBK" panose="02000000000000000000" charset="-122"/>
              </a:rPr>
              <a:t>2</a:t>
            </a:r>
            <a:r>
              <a:rPr lang="zh-CN" altLang="en-US" b="0" dirty="0">
                <a:solidFill>
                  <a:schemeClr val="tx1"/>
                </a:solidFill>
                <a:latin typeface="方正书宋_GBK" panose="02000000000000000000" charset="-122"/>
                <a:ea typeface="方正书宋_GBK" panose="02000000000000000000" charset="-122"/>
              </a:rPr>
              <a:t>，三个需要打印输出信息的应用程序在同时运行，打印机上三个程序的输出结果会交错夹杂、混乱不堪。</a:t>
            </a:r>
            <a:endParaRPr lang="zh-CN" altLang="en-US" b="0" dirty="0">
              <a:solidFill>
                <a:schemeClr val="tx1"/>
              </a:solidFill>
              <a:latin typeface="方正书宋_GBK" panose="02000000000000000000" charset="-122"/>
              <a:ea typeface="方正书宋_GBK" panose="02000000000000000000"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内容占位符 52226"/>
          <p:cNvPicPr>
            <a:picLocks noGrp="1" noChangeAspect="1"/>
          </p:cNvPicPr>
          <p:nvPr>
            <p:ph idx="2147483647"/>
          </p:nvPr>
        </p:nvPicPr>
        <p:blipFill>
          <a:blip r:embed="rId1"/>
          <a:stretch>
            <a:fillRect/>
          </a:stretch>
        </p:blipFill>
        <p:spPr>
          <a:xfrm>
            <a:off x="0" y="0"/>
            <a:ext cx="838200" cy="517525"/>
          </a:xfrm>
        </p:spPr>
      </p:pic>
      <p:sp>
        <p:nvSpPr>
          <p:cNvPr id="63491"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3491"/>
          <p:cNvSpPr/>
          <p:nvPr/>
        </p:nvSpPr>
        <p:spPr>
          <a:xfrm>
            <a:off x="795338" y="1092200"/>
            <a:ext cx="7391400" cy="4478338"/>
          </a:xfrm>
          <a:prstGeom prst="rect">
            <a:avLst/>
          </a:prstGeom>
          <a:noFill/>
          <a:ln w="9525">
            <a:noFill/>
            <a:miter/>
          </a:ln>
        </p:spPr>
        <p:txBody>
          <a:bodyPr anchor="t">
            <a:spAutoFit/>
          </a:bodyPr>
          <a:p>
            <a:pPr lvl="0">
              <a:buChar char="•"/>
            </a:pPr>
            <a:r>
              <a:rPr lang="zh-CN" altLang="en-US" b="0" dirty="0">
                <a:solidFill>
                  <a:schemeClr val="tx1"/>
                </a:solidFill>
                <a:latin typeface="DejaVu Sans" panose="020B0603030804020204" charset="0"/>
                <a:ea typeface="方正书宋_GBK" panose="02000000000000000000" charset="-122"/>
              </a:rPr>
              <a:t>例</a:t>
            </a:r>
            <a:r>
              <a:rPr lang="en-US" altLang="x-none" b="0" dirty="0">
                <a:solidFill>
                  <a:schemeClr val="tx1"/>
                </a:solidFill>
                <a:latin typeface="DejaVu Sans" panose="020B0603030804020204" charset="0"/>
                <a:ea typeface="方正书宋_GBK" panose="02000000000000000000" charset="-122"/>
              </a:rPr>
              <a:t>3</a:t>
            </a:r>
            <a:r>
              <a:rPr lang="zh-CN" altLang="en-US" b="0" dirty="0">
                <a:solidFill>
                  <a:schemeClr val="tx1"/>
                </a:solidFill>
                <a:latin typeface="DejaVu Sans" panose="020B0603030804020204" charset="0"/>
                <a:ea typeface="方正书宋_GBK" panose="02000000000000000000" charset="-122"/>
              </a:rPr>
              <a:t>，在裸机上加上虚拟存储管理软件，用户就可有硕大的编程空间，不必涉及物理存储空间的容量、地址转换、程序重定位等物理细节。</a:t>
            </a:r>
            <a:endParaRPr lang="zh-CN" altLang="en-US" b="0" dirty="0">
              <a:solidFill>
                <a:schemeClr val="tx1"/>
              </a:solidFill>
              <a:latin typeface="DejaVu Sans" panose="020B0603030804020204" charset="0"/>
              <a:ea typeface="方正书宋_GBK" panose="02000000000000000000" charset="-122"/>
            </a:endParaRPr>
          </a:p>
          <a:p>
            <a:pPr lvl="0">
              <a:buChar char="•"/>
            </a:pPr>
            <a:endParaRPr lang="zh-CN" altLang="en-US" b="0" dirty="0">
              <a:solidFill>
                <a:schemeClr val="tx1"/>
              </a:solidFill>
              <a:latin typeface="DejaVu Sans" panose="020B0603030804020204" charset="0"/>
              <a:ea typeface="方正书宋_GBK" panose="02000000000000000000" charset="-122"/>
            </a:endParaRPr>
          </a:p>
          <a:p>
            <a:pPr lvl="0">
              <a:buChar char="•"/>
            </a:pPr>
            <a:r>
              <a:rPr lang="zh-CN" altLang="en-US" sz="2800" b="0" dirty="0">
                <a:solidFill>
                  <a:schemeClr val="tx1"/>
                </a:solidFill>
                <a:latin typeface="DejaVu Sans" panose="020B0603030804020204" charset="0"/>
                <a:ea typeface="方正书宋_GBK" panose="02000000000000000000" charset="-122"/>
              </a:rPr>
              <a:t>例</a:t>
            </a:r>
            <a:r>
              <a:rPr lang="en-US" altLang="x-none" sz="2800" b="0" dirty="0">
                <a:solidFill>
                  <a:schemeClr val="tx1"/>
                </a:solidFill>
                <a:latin typeface="DejaVu Sans" panose="020B0603030804020204" charset="0"/>
                <a:ea typeface="方正书宋_GBK" panose="02000000000000000000" charset="-122"/>
              </a:rPr>
              <a:t>4</a:t>
            </a:r>
            <a:r>
              <a:rPr lang="zh-CN" altLang="en-US" sz="2800" b="0" dirty="0">
                <a:solidFill>
                  <a:schemeClr val="tx1"/>
                </a:solidFill>
                <a:latin typeface="DejaVu Sans" panose="020B0603030804020204" charset="0"/>
                <a:ea typeface="方正书宋_GBK" panose="02000000000000000000" charset="-122"/>
              </a:rPr>
              <a:t>，</a:t>
            </a:r>
            <a:r>
              <a:rPr lang="zh-CN" altLang="en-US" b="0" dirty="0">
                <a:solidFill>
                  <a:schemeClr val="tx1"/>
                </a:solidFill>
                <a:latin typeface="DejaVu Sans" panose="020B0603030804020204" charset="0"/>
                <a:ea typeface="方正书宋_GBK" panose="02000000000000000000" charset="-122"/>
              </a:rPr>
              <a:t>加上窗口管理软件，由该软件把一台物理屏幕改造成多窗口，每个应用可以在各自的窗口中操作，用户可以在窗口环境中方便地与计算机交互。</a:t>
            </a:r>
            <a:endParaRPr lang="zh-CN" altLang="en-US"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内容占位符 52226"/>
          <p:cNvPicPr>
            <a:picLocks noGrp="1" noChangeAspect="1"/>
          </p:cNvPicPr>
          <p:nvPr>
            <p:ph idx="2147483647"/>
          </p:nvPr>
        </p:nvPicPr>
        <p:blipFill>
          <a:blip r:embed="rId1"/>
          <a:stretch>
            <a:fillRect/>
          </a:stretch>
        </p:blipFill>
        <p:spPr>
          <a:xfrm>
            <a:off x="0" y="0"/>
            <a:ext cx="838200" cy="517525"/>
          </a:xfrm>
        </p:spPr>
      </p:pic>
      <p:sp>
        <p:nvSpPr>
          <p:cNvPr id="64515"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grpSp>
        <p:nvGrpSpPr>
          <p:cNvPr id="64516" name="组合 64515"/>
          <p:cNvGrpSpPr/>
          <p:nvPr/>
        </p:nvGrpSpPr>
        <p:grpSpPr>
          <a:xfrm>
            <a:off x="939800" y="981075"/>
            <a:ext cx="7091363" cy="4870450"/>
            <a:chOff x="-147" y="0"/>
            <a:chExt cx="4467" cy="3068"/>
          </a:xfrm>
        </p:grpSpPr>
        <p:sp>
          <p:nvSpPr>
            <p:cNvPr id="2" name="文本框 64516"/>
            <p:cNvSpPr txBox="1"/>
            <p:nvPr/>
          </p:nvSpPr>
          <p:spPr>
            <a:xfrm>
              <a:off x="2448" y="0"/>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DejaVu Sans" panose="020B0603030804020204" charset="0"/>
                  <a:ea typeface="方正书宋_GBK" panose="02000000000000000000" charset="-122"/>
                </a:rPr>
                <a:t>  中央</a:t>
              </a:r>
              <a:endParaRPr lang="zh-CN" altLang="en-US" sz="2400" dirty="0">
                <a:solidFill>
                  <a:schemeClr val="tx1"/>
                </a:solidFill>
                <a:latin typeface="DejaVu Sans" panose="020B0603030804020204" charset="0"/>
                <a:ea typeface="方正书宋_GBK" panose="02000000000000000000" charset="-122"/>
              </a:endParaRPr>
            </a:p>
            <a:p>
              <a:pPr lvl="0" algn="ctr">
                <a:lnSpc>
                  <a:spcPct val="50000"/>
                </a:lnSpc>
                <a:spcBef>
                  <a:spcPct val="50000"/>
                </a:spcBef>
              </a:pPr>
              <a:r>
                <a:rPr lang="zh-CN" altLang="en-US" sz="2400" dirty="0">
                  <a:solidFill>
                    <a:schemeClr val="tx1"/>
                  </a:solidFill>
                  <a:latin typeface="DejaVu Sans" panose="020B0603030804020204" charset="0"/>
                  <a:ea typeface="方正书宋_GBK" panose="02000000000000000000" charset="-122"/>
                </a:rPr>
                <a:t>处理机</a:t>
              </a:r>
              <a:endParaRPr lang="zh-CN" altLang="en-US" sz="2400" dirty="0">
                <a:solidFill>
                  <a:schemeClr val="tx1"/>
                </a:solidFill>
                <a:latin typeface="DejaVu Sans" panose="020B0603030804020204" charset="0"/>
                <a:ea typeface="方正书宋_GBK" panose="02000000000000000000" charset="-122"/>
              </a:endParaRPr>
            </a:p>
          </p:txBody>
        </p:sp>
        <p:sp>
          <p:nvSpPr>
            <p:cNvPr id="64517" name="文本框 64517"/>
            <p:cNvSpPr txBox="1"/>
            <p:nvPr/>
          </p:nvSpPr>
          <p:spPr>
            <a:xfrm>
              <a:off x="3504" y="6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存储器</a:t>
              </a:r>
              <a:endParaRPr lang="zh-CN" altLang="en-US" sz="2400" dirty="0">
                <a:solidFill>
                  <a:schemeClr val="tx1"/>
                </a:solidFill>
                <a:latin typeface="DejaVu Sans" panose="020B0603030804020204" charset="0"/>
                <a:ea typeface="方正书宋_GBK" panose="02000000000000000000" charset="-122"/>
              </a:endParaRPr>
            </a:p>
          </p:txBody>
        </p:sp>
        <p:sp>
          <p:nvSpPr>
            <p:cNvPr id="64518" name="文本框 64518"/>
            <p:cNvSpPr txBox="1"/>
            <p:nvPr/>
          </p:nvSpPr>
          <p:spPr>
            <a:xfrm>
              <a:off x="3504" y="595"/>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绘图仪</a:t>
              </a:r>
              <a:endParaRPr lang="zh-CN" altLang="en-US" sz="2400" dirty="0">
                <a:solidFill>
                  <a:schemeClr val="tx1"/>
                </a:solidFill>
                <a:latin typeface="DejaVu Sans" panose="020B0603030804020204" charset="0"/>
                <a:ea typeface="方正书宋_GBK" panose="02000000000000000000" charset="-122"/>
              </a:endParaRPr>
            </a:p>
          </p:txBody>
        </p:sp>
        <p:sp>
          <p:nvSpPr>
            <p:cNvPr id="64519" name="文本框 64519"/>
            <p:cNvSpPr txBox="1"/>
            <p:nvPr/>
          </p:nvSpPr>
          <p:spPr>
            <a:xfrm>
              <a:off x="2424" y="643"/>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打印机</a:t>
              </a:r>
              <a:endParaRPr lang="zh-CN" altLang="en-US" sz="2400" dirty="0">
                <a:solidFill>
                  <a:schemeClr val="tx1"/>
                </a:solidFill>
                <a:latin typeface="DejaVu Sans" panose="020B0603030804020204" charset="0"/>
                <a:ea typeface="方正书宋_GBK" panose="02000000000000000000" charset="-122"/>
              </a:endParaRPr>
            </a:p>
          </p:txBody>
        </p:sp>
        <p:sp>
          <p:nvSpPr>
            <p:cNvPr id="64520" name="文本框 64520"/>
            <p:cNvSpPr txBox="1"/>
            <p:nvPr/>
          </p:nvSpPr>
          <p:spPr>
            <a:xfrm>
              <a:off x="2424" y="1148"/>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显示器</a:t>
              </a:r>
              <a:endParaRPr lang="zh-CN" altLang="en-US" sz="2400" dirty="0">
                <a:solidFill>
                  <a:schemeClr val="tx1"/>
                </a:solidFill>
                <a:latin typeface="DejaVu Sans" panose="020B0603030804020204" charset="0"/>
                <a:ea typeface="方正书宋_GBK" panose="02000000000000000000" charset="-122"/>
              </a:endParaRPr>
            </a:p>
          </p:txBody>
        </p:sp>
        <p:sp>
          <p:nvSpPr>
            <p:cNvPr id="64521" name="文本框 64521"/>
            <p:cNvSpPr txBox="1"/>
            <p:nvPr/>
          </p:nvSpPr>
          <p:spPr>
            <a:xfrm>
              <a:off x="3504" y="1171"/>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键   盘</a:t>
              </a:r>
              <a:endParaRPr lang="zh-CN" altLang="en-US" sz="2400" dirty="0">
                <a:solidFill>
                  <a:schemeClr val="tx1"/>
                </a:solidFill>
                <a:latin typeface="DejaVu Sans" panose="020B0603030804020204" charset="0"/>
                <a:ea typeface="方正书宋_GBK" panose="02000000000000000000" charset="-122"/>
              </a:endParaRPr>
            </a:p>
          </p:txBody>
        </p:sp>
        <p:sp>
          <p:nvSpPr>
            <p:cNvPr id="64522" name="文本框 64522"/>
            <p:cNvSpPr txBox="1"/>
            <p:nvPr/>
          </p:nvSpPr>
          <p:spPr>
            <a:xfrm>
              <a:off x="3504" y="1699"/>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网  卡</a:t>
              </a:r>
              <a:endParaRPr lang="zh-CN" altLang="en-US" sz="2400" dirty="0">
                <a:solidFill>
                  <a:schemeClr val="tx1"/>
                </a:solidFill>
                <a:latin typeface="DejaVu Sans" panose="020B0603030804020204" charset="0"/>
                <a:ea typeface="方正书宋_GBK" panose="02000000000000000000" charset="-122"/>
              </a:endParaRPr>
            </a:p>
          </p:txBody>
        </p:sp>
        <p:sp>
          <p:nvSpPr>
            <p:cNvPr id="64523" name="文本框 64523"/>
            <p:cNvSpPr txBox="1"/>
            <p:nvPr/>
          </p:nvSpPr>
          <p:spPr>
            <a:xfrm>
              <a:off x="2424" y="1651"/>
              <a:ext cx="816" cy="403"/>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鼠标</a:t>
              </a:r>
              <a:endParaRPr lang="zh-CN" altLang="en-US" sz="2400" dirty="0">
                <a:solidFill>
                  <a:schemeClr val="tx1"/>
                </a:solidFill>
                <a:latin typeface="DejaVu Sans" panose="020B0603030804020204" charset="0"/>
                <a:ea typeface="方正书宋_GBK" panose="02000000000000000000" charset="-122"/>
              </a:endParaRPr>
            </a:p>
          </p:txBody>
        </p:sp>
        <p:sp>
          <p:nvSpPr>
            <p:cNvPr id="64524" name="文本框 64524"/>
            <p:cNvSpPr txBox="1"/>
            <p:nvPr/>
          </p:nvSpPr>
          <p:spPr>
            <a:xfrm>
              <a:off x="3504" y="2227"/>
              <a:ext cx="816" cy="409"/>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lnSpc>
                  <a:spcPct val="150000"/>
                </a:lnSpc>
                <a:spcBef>
                  <a:spcPct val="30000"/>
                </a:spcBef>
                <a:spcAft>
                  <a:spcPct val="30000"/>
                </a:spcAft>
              </a:pPr>
              <a:r>
                <a:rPr lang="zh-CN" altLang="en-US" sz="2400" dirty="0">
                  <a:solidFill>
                    <a:schemeClr val="tx1"/>
                  </a:solidFill>
                  <a:latin typeface="DejaVu Sans" panose="020B0603030804020204" charset="0"/>
                  <a:ea typeface="方正书宋_GBK" panose="02000000000000000000" charset="-122"/>
                </a:rPr>
                <a:t> 文   件</a:t>
              </a:r>
              <a:endParaRPr lang="zh-CN" altLang="en-US" sz="2400" dirty="0">
                <a:solidFill>
                  <a:schemeClr val="tx1"/>
                </a:solidFill>
                <a:latin typeface="DejaVu Sans" panose="020B0603030804020204" charset="0"/>
                <a:ea typeface="方正书宋_GBK" panose="02000000000000000000" charset="-122"/>
              </a:endParaRPr>
            </a:p>
          </p:txBody>
        </p:sp>
        <p:sp>
          <p:nvSpPr>
            <p:cNvPr id="64525" name="文本框 64525"/>
            <p:cNvSpPr txBox="1"/>
            <p:nvPr/>
          </p:nvSpPr>
          <p:spPr>
            <a:xfrm>
              <a:off x="2448" y="2156"/>
              <a:ext cx="768" cy="524"/>
            </a:xfrm>
            <a:prstGeom prst="rect">
              <a:avLst/>
            </a:prstGeom>
            <a:solidFill>
              <a:srgbClr val="FFCCFF"/>
            </a:solidFill>
            <a:ln w="9525" cap="flat" cmpd="sng">
              <a:solidFill>
                <a:schemeClr val="tx1"/>
              </a:solidFill>
              <a:prstDash val="solid"/>
              <a:miter/>
              <a:headEnd type="none" w="med" len="med"/>
              <a:tailEnd type="none" w="med" len="med"/>
            </a:ln>
          </p:spPr>
          <p:txBody>
            <a:bodyPr anchor="t">
              <a:spAutoFit/>
            </a:bodyPr>
            <a:p>
              <a:pPr lvl="0" algn="ctr">
                <a:spcBef>
                  <a:spcPct val="50000"/>
                </a:spcBef>
              </a:pPr>
              <a:r>
                <a:rPr lang="zh-CN" altLang="en-US" sz="2400" dirty="0">
                  <a:solidFill>
                    <a:schemeClr val="tx1"/>
                  </a:solidFill>
                  <a:latin typeface="DejaVu Sans" panose="020B0603030804020204" charset="0"/>
                  <a:ea typeface="方正书宋_GBK" panose="02000000000000000000" charset="-122"/>
                </a:rPr>
                <a:t>  应  用</a:t>
              </a:r>
              <a:endParaRPr lang="zh-CN" altLang="en-US" sz="2400" dirty="0">
                <a:solidFill>
                  <a:schemeClr val="tx1"/>
                </a:solidFill>
                <a:latin typeface="DejaVu Sans" panose="020B0603030804020204" charset="0"/>
                <a:ea typeface="方正书宋_GBK" panose="02000000000000000000" charset="-122"/>
              </a:endParaRPr>
            </a:p>
            <a:p>
              <a:pPr lvl="0" algn="ctr">
                <a:lnSpc>
                  <a:spcPct val="50000"/>
                </a:lnSpc>
                <a:spcBef>
                  <a:spcPct val="50000"/>
                </a:spcBef>
              </a:pPr>
              <a:r>
                <a:rPr lang="zh-CN" altLang="en-US" sz="2400" dirty="0">
                  <a:solidFill>
                    <a:schemeClr val="tx1"/>
                  </a:solidFill>
                  <a:latin typeface="DejaVu Sans" panose="020B0603030804020204" charset="0"/>
                  <a:ea typeface="方正书宋_GBK" panose="02000000000000000000" charset="-122"/>
                </a:rPr>
                <a:t>  程  序</a:t>
              </a:r>
              <a:endParaRPr lang="zh-CN" altLang="en-US" sz="2400" dirty="0">
                <a:solidFill>
                  <a:schemeClr val="tx1"/>
                </a:solidFill>
                <a:latin typeface="DejaVu Sans" panose="020B0603030804020204" charset="0"/>
                <a:ea typeface="方正书宋_GBK" panose="02000000000000000000" charset="-122"/>
              </a:endParaRPr>
            </a:p>
          </p:txBody>
        </p:sp>
        <p:sp>
          <p:nvSpPr>
            <p:cNvPr id="64526" name="直接连接符 64526"/>
            <p:cNvSpPr/>
            <p:nvPr/>
          </p:nvSpPr>
          <p:spPr>
            <a:xfrm>
              <a:off x="2112" y="31"/>
              <a:ext cx="0" cy="2749"/>
            </a:xfrm>
            <a:prstGeom prst="line">
              <a:avLst/>
            </a:prstGeom>
            <a:ln w="57150" cap="flat" cmpd="sng">
              <a:solidFill>
                <a:schemeClr val="tx1"/>
              </a:solidFill>
              <a:prstDash val="solid"/>
              <a:round/>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64527" name="文本框 64527"/>
            <p:cNvSpPr txBox="1"/>
            <p:nvPr/>
          </p:nvSpPr>
          <p:spPr>
            <a:xfrm>
              <a:off x="1632" y="2780"/>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操作系统</a:t>
              </a:r>
              <a:endParaRPr lang="zh-CN" altLang="en-US" sz="2400" dirty="0">
                <a:solidFill>
                  <a:schemeClr val="tx1"/>
                </a:solidFill>
                <a:latin typeface="DejaVu Sans" panose="020B0603030804020204" charset="0"/>
                <a:ea typeface="方正书宋_GBK" panose="02000000000000000000" charset="-122"/>
              </a:endParaRPr>
            </a:p>
          </p:txBody>
        </p:sp>
        <p:sp>
          <p:nvSpPr>
            <p:cNvPr id="64528" name="文本框 64528"/>
            <p:cNvSpPr txBox="1"/>
            <p:nvPr/>
          </p:nvSpPr>
          <p:spPr>
            <a:xfrm>
              <a:off x="-78" y="1628"/>
              <a:ext cx="1182"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应用程序 </a:t>
              </a:r>
              <a:r>
                <a:rPr lang="en-US" altLang="x-none" sz="2400" dirty="0">
                  <a:solidFill>
                    <a:schemeClr val="tx1"/>
                  </a:solidFill>
                  <a:latin typeface="DejaVu Sans" panose="020B0603030804020204" charset="0"/>
                  <a:ea typeface="方正书宋_GBK" panose="02000000000000000000" charset="-122"/>
                </a:rPr>
                <a:t>1</a:t>
              </a:r>
              <a:endParaRPr lang="en-US" altLang="x-none" sz="2400" dirty="0">
                <a:solidFill>
                  <a:schemeClr val="tx1"/>
                </a:solidFill>
                <a:latin typeface="DejaVu Sans" panose="020B0603030804020204" charset="0"/>
                <a:ea typeface="方正书宋_GBK" panose="02000000000000000000" charset="-122"/>
              </a:endParaRPr>
            </a:p>
          </p:txBody>
        </p:sp>
        <p:sp>
          <p:nvSpPr>
            <p:cNvPr id="64529" name="文本框 64529"/>
            <p:cNvSpPr txBox="1"/>
            <p:nvPr/>
          </p:nvSpPr>
          <p:spPr>
            <a:xfrm>
              <a:off x="-147" y="2444"/>
              <a:ext cx="1252"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应用程序 </a:t>
              </a:r>
              <a:r>
                <a:rPr lang="en-US" altLang="x-none" sz="2400" dirty="0">
                  <a:solidFill>
                    <a:schemeClr val="tx1"/>
                  </a:solidFill>
                  <a:latin typeface="DejaVu Sans" panose="020B0603030804020204" charset="0"/>
                  <a:ea typeface="方正书宋_GBK" panose="02000000000000000000" charset="-122"/>
                </a:rPr>
                <a:t>n</a:t>
              </a:r>
              <a:endParaRPr lang="en-US" altLang="x-none" sz="2400" dirty="0">
                <a:solidFill>
                  <a:schemeClr val="tx1"/>
                </a:solidFill>
                <a:latin typeface="DejaVu Sans" panose="020B0603030804020204" charset="0"/>
                <a:ea typeface="方正书宋_GBK" panose="02000000000000000000" charset="-122"/>
              </a:endParaRPr>
            </a:p>
          </p:txBody>
        </p:sp>
        <p:sp>
          <p:nvSpPr>
            <p:cNvPr id="64530" name="文本框 64530"/>
            <p:cNvSpPr txBox="1"/>
            <p:nvPr/>
          </p:nvSpPr>
          <p:spPr>
            <a:xfrm>
              <a:off x="79" y="236"/>
              <a:ext cx="929"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用 户 </a:t>
              </a:r>
              <a:r>
                <a:rPr lang="en-US" altLang="x-none" sz="2400" dirty="0">
                  <a:solidFill>
                    <a:schemeClr val="tx1"/>
                  </a:solidFill>
                  <a:latin typeface="DejaVu Sans" panose="020B0603030804020204" charset="0"/>
                  <a:ea typeface="方正书宋_GBK" panose="02000000000000000000" charset="-122"/>
                </a:rPr>
                <a:t>1</a:t>
              </a:r>
              <a:endParaRPr lang="en-US" altLang="x-none" sz="2400" dirty="0">
                <a:solidFill>
                  <a:schemeClr val="tx1"/>
                </a:solidFill>
                <a:latin typeface="DejaVu Sans" panose="020B0603030804020204" charset="0"/>
                <a:ea typeface="方正书宋_GBK" panose="02000000000000000000" charset="-122"/>
              </a:endParaRPr>
            </a:p>
          </p:txBody>
        </p:sp>
        <p:sp>
          <p:nvSpPr>
            <p:cNvPr id="64531" name="文本框 64531"/>
            <p:cNvSpPr txBox="1"/>
            <p:nvPr/>
          </p:nvSpPr>
          <p:spPr>
            <a:xfrm>
              <a:off x="88" y="1052"/>
              <a:ext cx="920" cy="290"/>
            </a:xfrm>
            <a:prstGeom prst="rect">
              <a:avLst/>
            </a:prstGeom>
            <a:noFill/>
            <a:ln w="9525">
              <a:noFill/>
              <a:miter/>
            </a:ln>
          </p:spPr>
          <p:txBody>
            <a:bodyPr wrap="square" anchor="t">
              <a:spAutoFit/>
            </a:bodyPr>
            <a:p>
              <a:pPr lvl="0" algn="ctr"/>
              <a:r>
                <a:rPr lang="zh-CN" altLang="en-US" sz="2400" dirty="0">
                  <a:solidFill>
                    <a:schemeClr val="tx1"/>
                  </a:solidFill>
                  <a:latin typeface="DejaVu Sans" panose="020B0603030804020204" charset="0"/>
                  <a:ea typeface="方正书宋_GBK" panose="02000000000000000000" charset="-122"/>
                </a:rPr>
                <a:t> 用 户 </a:t>
              </a:r>
              <a:r>
                <a:rPr lang="en-US" altLang="x-none" sz="2400" dirty="0">
                  <a:solidFill>
                    <a:schemeClr val="tx1"/>
                  </a:solidFill>
                  <a:latin typeface="DejaVu Sans" panose="020B0603030804020204" charset="0"/>
                  <a:ea typeface="方正书宋_GBK" panose="02000000000000000000" charset="-122"/>
                </a:rPr>
                <a:t>n</a:t>
              </a:r>
              <a:endParaRPr lang="en-US" altLang="x-none" sz="2400" dirty="0">
                <a:solidFill>
                  <a:schemeClr val="tx1"/>
                </a:solidFill>
                <a:latin typeface="DejaVu Sans" panose="020B0603030804020204" charset="0"/>
                <a:ea typeface="方正书宋_GBK" panose="02000000000000000000" charset="-122"/>
              </a:endParaRPr>
            </a:p>
          </p:txBody>
        </p:sp>
        <p:sp>
          <p:nvSpPr>
            <p:cNvPr id="64532" name="文本框 64532"/>
            <p:cNvSpPr txBox="1"/>
            <p:nvPr/>
          </p:nvSpPr>
          <p:spPr>
            <a:xfrm>
              <a:off x="384" y="476"/>
              <a:ext cx="480" cy="484"/>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a:t>
              </a:r>
              <a:r>
                <a:rPr lang="en-US" altLang="zh-CN" sz="2400" dirty="0">
                  <a:solidFill>
                    <a:schemeClr val="tx1"/>
                  </a:solidFill>
                  <a:latin typeface="DejaVu Sans" panose="020B0603030804020204" charset="0"/>
                  <a:ea typeface="方正书宋_GBK" panose="02000000000000000000" charset="-122"/>
                </a:rPr>
                <a:t>.</a:t>
              </a:r>
              <a:r>
                <a:rPr lang="zh-CN" altLang="en-US" sz="2000" dirty="0">
                  <a:solidFill>
                    <a:schemeClr val="tx1"/>
                  </a:solidFill>
                  <a:latin typeface="DejaVu Sans" panose="020B0603030804020204" charset="0"/>
                  <a:ea typeface="方正书宋_GBK" panose="02000000000000000000" charset="-122"/>
                </a:rPr>
                <a:t> </a:t>
              </a:r>
              <a:endParaRPr lang="zh-CN" altLang="en-US" sz="2000" dirty="0">
                <a:solidFill>
                  <a:schemeClr val="tx1"/>
                </a:solidFill>
                <a:latin typeface="DejaVu Sans" panose="020B0603030804020204" charset="0"/>
                <a:ea typeface="方正书宋_GBK" panose="02000000000000000000" charset="-122"/>
              </a:endParaRPr>
            </a:p>
            <a:p>
              <a:pPr lvl="0" algn="ctr"/>
              <a:r>
                <a:rPr lang="zh-CN" altLang="en-US" sz="2000" dirty="0">
                  <a:solidFill>
                    <a:schemeClr val="tx1"/>
                  </a:solidFill>
                  <a:latin typeface="DejaVu Sans" panose="020B0603030804020204" charset="0"/>
                  <a:ea typeface="方正书宋_GBK" panose="02000000000000000000" charset="-122"/>
                </a:rPr>
                <a:t> </a:t>
              </a:r>
              <a:r>
                <a:rPr lang="en-US" altLang="zh-CN" sz="2000" dirty="0">
                  <a:solidFill>
                    <a:schemeClr val="tx1"/>
                  </a:solidFill>
                  <a:latin typeface="DejaVu Sans" panose="020B0603030804020204" charset="0"/>
                  <a:ea typeface="方正书宋_GBK" panose="02000000000000000000" charset="-122"/>
                </a:rPr>
                <a:t>.</a:t>
              </a:r>
              <a:endParaRPr lang="en-US" altLang="zh-CN" sz="2000" dirty="0">
                <a:solidFill>
                  <a:schemeClr val="tx1"/>
                </a:solidFill>
                <a:latin typeface="DejaVu Sans" panose="020B0603030804020204" charset="0"/>
                <a:ea typeface="方正书宋_GBK" panose="02000000000000000000" charset="-122"/>
                <a:sym typeface="Symbol" panose="05050102010706020507" pitchFamily="2" charset="2"/>
              </a:endParaRPr>
            </a:p>
          </p:txBody>
        </p:sp>
        <p:sp>
          <p:nvSpPr>
            <p:cNvPr id="64533" name="直接连接符 64533"/>
            <p:cNvSpPr/>
            <p:nvPr/>
          </p:nvSpPr>
          <p:spPr>
            <a:xfrm>
              <a:off x="1152" y="47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4" name="直接连接符 64534"/>
            <p:cNvSpPr/>
            <p:nvPr/>
          </p:nvSpPr>
          <p:spPr>
            <a:xfrm>
              <a:off x="1152" y="1196"/>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5" name="文本框 64535"/>
            <p:cNvSpPr txBox="1"/>
            <p:nvPr/>
          </p:nvSpPr>
          <p:spPr>
            <a:xfrm>
              <a:off x="1056" y="188"/>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操作命令 </a:t>
              </a:r>
              <a:endParaRPr lang="zh-CN" altLang="en-US" sz="2400" dirty="0">
                <a:solidFill>
                  <a:schemeClr val="tx1"/>
                </a:solidFill>
                <a:latin typeface="DejaVu Sans" panose="020B0603030804020204" charset="0"/>
                <a:ea typeface="方正书宋_GBK" panose="02000000000000000000" charset="-122"/>
              </a:endParaRPr>
            </a:p>
          </p:txBody>
        </p:sp>
        <p:sp>
          <p:nvSpPr>
            <p:cNvPr id="64536" name="文本框 64536"/>
            <p:cNvSpPr txBox="1"/>
            <p:nvPr/>
          </p:nvSpPr>
          <p:spPr>
            <a:xfrm>
              <a:off x="384" y="1820"/>
              <a:ext cx="480" cy="484"/>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a:t>
              </a:r>
              <a:r>
                <a:rPr lang="en-US" altLang="zh-CN" sz="2400" dirty="0">
                  <a:solidFill>
                    <a:schemeClr val="tx1"/>
                  </a:solidFill>
                  <a:latin typeface="DejaVu Sans" panose="020B0603030804020204" charset="0"/>
                  <a:ea typeface="方正书宋_GBK" panose="02000000000000000000" charset="-122"/>
                </a:rPr>
                <a:t>.</a:t>
              </a:r>
              <a:endParaRPr lang="zh-CN" altLang="en-US" sz="2000" dirty="0">
                <a:solidFill>
                  <a:schemeClr val="tx1"/>
                </a:solidFill>
                <a:latin typeface="DejaVu Sans" panose="020B0603030804020204" charset="0"/>
                <a:ea typeface="方正书宋_GBK" panose="02000000000000000000" charset="-122"/>
                <a:sym typeface="MT Extra" panose="05050102010205020202" pitchFamily="2" charset="2"/>
              </a:endParaRPr>
            </a:p>
            <a:p>
              <a:pPr lvl="0" algn="ctr"/>
              <a:r>
                <a:rPr lang="zh-CN" altLang="en-US" sz="2000" dirty="0">
                  <a:solidFill>
                    <a:schemeClr val="tx1"/>
                  </a:solidFill>
                  <a:latin typeface="DejaVu Sans" panose="020B0603030804020204" charset="0"/>
                  <a:ea typeface="方正书宋_GBK" panose="02000000000000000000" charset="-122"/>
                  <a:sym typeface="MT Extra" panose="05050102010205020202" pitchFamily="2" charset="2"/>
                </a:rPr>
                <a:t> </a:t>
              </a:r>
              <a:r>
                <a:rPr lang="en-US" altLang="zh-CN" sz="2000" dirty="0">
                  <a:solidFill>
                    <a:schemeClr val="tx1"/>
                  </a:solidFill>
                  <a:latin typeface="DejaVu Sans" panose="020B0603030804020204" charset="0"/>
                  <a:ea typeface="方正书宋_GBK" panose="02000000000000000000" charset="-122"/>
                  <a:sym typeface="MT Extra" panose="05050102010205020202" pitchFamily="2" charset="2"/>
                </a:rPr>
                <a:t>.</a:t>
              </a:r>
              <a:endParaRPr lang="en-US" altLang="zh-CN" sz="20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64537" name="直接连接符 64537"/>
            <p:cNvSpPr/>
            <p:nvPr/>
          </p:nvSpPr>
          <p:spPr>
            <a:xfrm>
              <a:off x="1152" y="186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8" name="直接连接符 64538"/>
            <p:cNvSpPr/>
            <p:nvPr/>
          </p:nvSpPr>
          <p:spPr>
            <a:xfrm>
              <a:off x="1152" y="2588"/>
              <a:ext cx="816"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DejaVu Sans" panose="020B0603030804020204" charset="0"/>
                <a:ea typeface="方正书宋_GBK" panose="02000000000000000000" charset="-122"/>
              </a:endParaRPr>
            </a:p>
          </p:txBody>
        </p:sp>
        <p:sp>
          <p:nvSpPr>
            <p:cNvPr id="64539" name="文本框 64539"/>
            <p:cNvSpPr txBox="1"/>
            <p:nvPr/>
          </p:nvSpPr>
          <p:spPr>
            <a:xfrm>
              <a:off x="1056" y="1532"/>
              <a:ext cx="1008"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系统调用 </a:t>
              </a:r>
              <a:endParaRPr lang="zh-CN" altLang="en-US" sz="2400" dirty="0">
                <a:solidFill>
                  <a:schemeClr val="tx1"/>
                </a:solidFill>
                <a:latin typeface="DejaVu Sans" panose="020B0603030804020204" charset="0"/>
                <a:ea typeface="方正书宋_GBK" panose="02000000000000000000" charset="-122"/>
              </a:endParaRPr>
            </a:p>
          </p:txBody>
        </p:sp>
        <p:sp>
          <p:nvSpPr>
            <p:cNvPr id="64540" name="文本框 64540"/>
            <p:cNvSpPr txBox="1"/>
            <p:nvPr/>
          </p:nvSpPr>
          <p:spPr>
            <a:xfrm>
              <a:off x="1056" y="860"/>
              <a:ext cx="960"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操作命令 </a:t>
              </a:r>
              <a:endParaRPr lang="zh-CN" altLang="en-US" sz="2400" dirty="0">
                <a:solidFill>
                  <a:schemeClr val="tx1"/>
                </a:solidFill>
                <a:latin typeface="DejaVu Sans" panose="020B0603030804020204" charset="0"/>
                <a:ea typeface="方正书宋_GBK" panose="02000000000000000000" charset="-122"/>
              </a:endParaRPr>
            </a:p>
          </p:txBody>
        </p:sp>
        <p:sp>
          <p:nvSpPr>
            <p:cNvPr id="64541" name="文本框 64541"/>
            <p:cNvSpPr txBox="1"/>
            <p:nvPr/>
          </p:nvSpPr>
          <p:spPr>
            <a:xfrm>
              <a:off x="1056" y="2252"/>
              <a:ext cx="1008" cy="288"/>
            </a:xfrm>
            <a:prstGeom prst="rect">
              <a:avLst/>
            </a:prstGeom>
            <a:noFill/>
            <a:ln w="9525">
              <a:noFill/>
              <a:miter/>
            </a:ln>
          </p:spPr>
          <p:txBody>
            <a:bodyPr anchor="t">
              <a:spAutoFit/>
            </a:bodyPr>
            <a:p>
              <a:pPr lvl="0" algn="ctr"/>
              <a:r>
                <a:rPr lang="zh-CN" altLang="en-US" sz="2400" dirty="0">
                  <a:solidFill>
                    <a:schemeClr val="tx1"/>
                  </a:solidFill>
                  <a:latin typeface="DejaVu Sans" panose="020B0603030804020204" charset="0"/>
                  <a:ea typeface="方正书宋_GBK" panose="02000000000000000000" charset="-122"/>
                </a:rPr>
                <a:t> 系统调用 </a:t>
              </a:r>
              <a:endParaRPr lang="zh-CN" altLang="en-US" sz="2400" dirty="0">
                <a:solidFill>
                  <a:schemeClr val="tx1"/>
                </a:solidFill>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in)">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内容占位符 52226"/>
          <p:cNvPicPr>
            <a:picLocks noGrp="1" noChangeAspect="1"/>
          </p:cNvPicPr>
          <p:nvPr>
            <p:ph idx="2147483647"/>
          </p:nvPr>
        </p:nvPicPr>
        <p:blipFill>
          <a:blip r:embed="rId1"/>
          <a:stretch>
            <a:fillRect/>
          </a:stretch>
        </p:blipFill>
        <p:spPr>
          <a:xfrm>
            <a:off x="0" y="0"/>
            <a:ext cx="838200" cy="517525"/>
          </a:xfrm>
        </p:spPr>
      </p:pic>
      <p:sp>
        <p:nvSpPr>
          <p:cNvPr id="65539" name="矩形 5222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5540" name="矩形 65539"/>
          <p:cNvSpPr/>
          <p:nvPr/>
        </p:nvSpPr>
        <p:spPr>
          <a:xfrm>
            <a:off x="808038" y="719138"/>
            <a:ext cx="6781800" cy="7286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操作系统的定义</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5541" name="矩形 65540"/>
          <p:cNvSpPr/>
          <p:nvPr/>
        </p:nvSpPr>
        <p:spPr>
          <a:xfrm>
            <a:off x="838200" y="1490980"/>
            <a:ext cx="7822565" cy="4808855"/>
          </a:xfrm>
          <a:prstGeom prst="rect">
            <a:avLst/>
          </a:prstGeom>
          <a:noFill/>
          <a:ln w="9525">
            <a:noFill/>
            <a:miter/>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3200" b="0" i="0" u="none" kern="1200" baseline="0">
                <a:solidFill>
                  <a:schemeClr val="bg2"/>
                </a:solidFill>
                <a:latin typeface="Arial" panose="02080604020202020204" pitchFamily="34" charset="0"/>
                <a:ea typeface="宋体" panose="02010600030101010101" pitchFamily="2" charset="-122"/>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400" b="0" i="0" u="none" kern="1200" baseline="0">
                <a:solidFill>
                  <a:schemeClr val="bg2"/>
                </a:solidFill>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000" b="0" i="0" u="none" kern="1200" baseline="0">
                <a:solidFill>
                  <a:schemeClr val="bg2"/>
                </a:solidFill>
                <a:latin typeface="+mn-lt"/>
                <a:ea typeface="+mn-ea"/>
                <a:cs typeface="+mn-cs"/>
              </a:defRPr>
            </a:lvl5pPr>
          </a:lstStyle>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操作系统是一个大型的系统程序，它负责计算机的全部软、硬资源的分配、调度工作，控制和协调并发活动，实现信息的存取和保护。它提供用户接口，使用户获得良好的工作环境。</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操作系统使整个计算机系统实现高度自动化、高效率、高利用率、高可靠性。</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fontAlgn="base">
              <a:spcAft>
                <a:spcPct val="20000"/>
              </a:spcAft>
            </a:pP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操作系统是整个计算机系统的核心。</a:t>
            </a:r>
            <a:endPar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lvl="0" fontAlgn="base">
              <a:spcAft>
                <a:spcPct val="20000"/>
              </a:spcAft>
            </a:pPr>
            <a:r>
              <a:rPr lang="zh-CN" altLang="en-US" sz="2800" strike="noStrike" noProof="1" dirty="0">
                <a:solidFill>
                  <a:srgbClr val="FF0000"/>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操作系统的宗旨：</a:t>
            </a: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Symbol" panose="05050102010706020507" pitchFamily="2" charset="2"/>
              </a:rPr>
              <a:t>提高计算机的使用效率，方便用户使用。</a:t>
            </a:r>
            <a:r>
              <a:rPr lang="zh-CN" altLang="en-US" b="1" strike="noStrike" noProof="1" dirty="0">
                <a:solidFill>
                  <a:schemeClr val="tx1"/>
                </a:solidFill>
                <a:latin typeface="DejaVu Sans" panose="020B0603030804020204" charset="0"/>
                <a:ea typeface="方正书宋_GBK" panose="02000000000000000000" charset="-122"/>
                <a:cs typeface="+mn-ea"/>
                <a:sym typeface="Symbol" panose="05050102010706020507" pitchFamily="2" charset="2"/>
              </a:rPr>
              <a:t> </a:t>
            </a:r>
            <a:endParaRPr lang="zh-CN" altLang="en-US" b="1" strike="noStrike" noProof="1" dirty="0">
              <a:solidFill>
                <a:schemeClr val="tx1"/>
              </a:solidFill>
              <a:latin typeface="DejaVu Sans" panose="020B0603030804020204" charset="0"/>
              <a:ea typeface="方正书宋_GBK" panose="02000000000000000000" charset="-122"/>
              <a:cs typeface="+mn-ea"/>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1">
                                            <p:txEl>
                                              <p:charRg st="0" end="81"/>
                                            </p:txEl>
                                          </p:spTgt>
                                        </p:tgtEl>
                                        <p:attrNameLst>
                                          <p:attrName>style.visibility</p:attrName>
                                        </p:attrNameLst>
                                      </p:cBhvr>
                                      <p:to>
                                        <p:strVal val="visible"/>
                                      </p:to>
                                    </p:set>
                                    <p:anim calcmode="lin" valueType="num">
                                      <p:cBhvr additive="base">
                                        <p:cTn id="7" dur="500" fill="hold"/>
                                        <p:tgtEl>
                                          <p:spTgt spid="65541">
                                            <p:txEl>
                                              <p:charRg st="0" end="8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41">
                                            <p:txEl>
                                              <p:charRg st="0" end="8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1">
                                            <p:txEl>
                                              <p:charRg st="81" end="116"/>
                                            </p:txEl>
                                          </p:spTgt>
                                        </p:tgtEl>
                                        <p:attrNameLst>
                                          <p:attrName>style.visibility</p:attrName>
                                        </p:attrNameLst>
                                      </p:cBhvr>
                                      <p:to>
                                        <p:strVal val="visible"/>
                                      </p:to>
                                    </p:set>
                                    <p:anim calcmode="lin" valueType="num">
                                      <p:cBhvr additive="base">
                                        <p:cTn id="13" dur="500" fill="hold"/>
                                        <p:tgtEl>
                                          <p:spTgt spid="65541">
                                            <p:txEl>
                                              <p:charRg st="81" end="1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1">
                                            <p:txEl>
                                              <p:charRg st="81" end="1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1">
                                            <p:txEl>
                                              <p:charRg st="116" end="133"/>
                                            </p:txEl>
                                          </p:spTgt>
                                        </p:tgtEl>
                                        <p:attrNameLst>
                                          <p:attrName>style.visibility</p:attrName>
                                        </p:attrNameLst>
                                      </p:cBhvr>
                                      <p:to>
                                        <p:strVal val="visible"/>
                                      </p:to>
                                    </p:set>
                                    <p:anim calcmode="lin" valueType="num">
                                      <p:cBhvr additive="base">
                                        <p:cTn id="19" dur="500" fill="hold"/>
                                        <p:tgtEl>
                                          <p:spTgt spid="65541">
                                            <p:txEl>
                                              <p:charRg st="116" end="13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1">
                                            <p:txEl>
                                              <p:charRg st="116" end="13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1">
                                            <p:txEl>
                                              <p:charRg st="133" end="161"/>
                                            </p:txEl>
                                          </p:spTgt>
                                        </p:tgtEl>
                                        <p:attrNameLst>
                                          <p:attrName>style.visibility</p:attrName>
                                        </p:attrNameLst>
                                      </p:cBhvr>
                                      <p:to>
                                        <p:strVal val="visible"/>
                                      </p:to>
                                    </p:set>
                                    <p:anim calcmode="lin" valueType="num">
                                      <p:cBhvr additive="base">
                                        <p:cTn id="25" dur="500" fill="hold"/>
                                        <p:tgtEl>
                                          <p:spTgt spid="65541">
                                            <p:txEl>
                                              <p:charRg st="133" end="16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1">
                                            <p:txEl>
                                              <p:charRg st="133" end="1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内容占位符 23554"/>
          <p:cNvPicPr>
            <a:picLocks noGrp="1" noChangeAspect="1"/>
          </p:cNvPicPr>
          <p:nvPr>
            <p:ph idx="2147483647"/>
          </p:nvPr>
        </p:nvPicPr>
        <p:blipFill>
          <a:blip r:embed="rId1"/>
          <a:stretch>
            <a:fillRect/>
          </a:stretch>
        </p:blipFill>
        <p:spPr>
          <a:xfrm>
            <a:off x="0" y="0"/>
            <a:ext cx="838200" cy="517525"/>
          </a:xfrm>
        </p:spPr>
      </p:pic>
      <p:sp>
        <p:nvSpPr>
          <p:cNvPr id="26627"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26627"/>
          <p:cNvSpPr/>
          <p:nvPr/>
        </p:nvSpPr>
        <p:spPr>
          <a:xfrm>
            <a:off x="6054090" y="671195"/>
            <a:ext cx="2156460" cy="3379470"/>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26628" name="文本框 26628"/>
          <p:cNvSpPr txBox="1"/>
          <p:nvPr/>
        </p:nvSpPr>
        <p:spPr>
          <a:xfrm>
            <a:off x="6168390" y="782320"/>
            <a:ext cx="1624965" cy="472440"/>
          </a:xfrm>
          <a:prstGeom prst="rect">
            <a:avLst/>
          </a:prstGeom>
          <a:noFill/>
          <a:ln w="9525">
            <a:noFill/>
            <a:miter/>
          </a:ln>
        </p:spPr>
        <p:txBody>
          <a:bodyPr wrap="square" lIns="72418" tIns="36208" rIns="72418" bIns="36208" anchor="t">
            <a:spAutoFit/>
          </a:bodyPr>
          <a:p>
            <a:pPr lvl="0"/>
            <a:r>
              <a:rPr lang="zh-CN" altLang="en-US" sz="2600" b="0" dirty="0">
                <a:solidFill>
                  <a:schemeClr val="tx1"/>
                </a:solidFill>
                <a:latin typeface="DejaVu Sans" panose="020B0603030804020204" charset="0"/>
                <a:ea typeface="方正书宋_GBK" panose="02000000000000000000" charset="-122"/>
              </a:rPr>
              <a:t>主存储器</a:t>
            </a:r>
            <a:endParaRPr lang="zh-CN" altLang="en-US" sz="2600" b="0" dirty="0">
              <a:solidFill>
                <a:schemeClr val="tx1"/>
              </a:solidFill>
              <a:latin typeface="DejaVu Sans" panose="020B0603030804020204" charset="0"/>
              <a:ea typeface="方正书宋_GBK" panose="02000000000000000000" charset="-122"/>
            </a:endParaRPr>
          </a:p>
        </p:txBody>
      </p:sp>
      <p:graphicFrame>
        <p:nvGraphicFramePr>
          <p:cNvPr id="26630" name="表格 26629"/>
          <p:cNvGraphicFramePr/>
          <p:nvPr/>
        </p:nvGraphicFramePr>
        <p:xfrm>
          <a:off x="6526530" y="1318895"/>
          <a:ext cx="1266825" cy="2517775"/>
        </p:xfrm>
        <a:graphic>
          <a:graphicData uri="http://schemas.openxmlformats.org/drawingml/2006/table">
            <a:tbl>
              <a:tblPr/>
              <a:tblGrid>
                <a:gridCol w="1266825"/>
              </a:tblGrid>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DejaVu Sans" panose="020B0603030804020204" charset="0"/>
                          <a:ea typeface="方正书宋_GBK" panose="02000000000000000000" charset="-122"/>
                          <a:cs typeface="DejaVu Sans" panose="020B0603030804020204" charset="0"/>
                        </a:rPr>
                        <a:t>指令</a:t>
                      </a:r>
                      <a:endParaRPr lang="zh-CN" altLang="en-US" sz="1800" b="1" dirty="0">
                        <a:solidFill>
                          <a:srgbClr val="FFFFFF"/>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sym typeface="+mn-ea"/>
                        </a:rPr>
                        <a:t>指令</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rPr>
                        <a:t>指令</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50228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sym typeface="+mn-ea"/>
                        </a:rPr>
                        <a:t>数据</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50546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dirty="0">
                          <a:solidFill>
                            <a:srgbClr val="000000"/>
                          </a:solidFill>
                          <a:latin typeface="DejaVu Sans" panose="020B0603030804020204" charset="0"/>
                          <a:ea typeface="方正书宋_GBK" panose="02000000000000000000" charset="-122"/>
                          <a:cs typeface="DejaVu Sans" panose="020B0603030804020204" charset="0"/>
                        </a:rPr>
                        <a:t>数据</a:t>
                      </a: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ctr">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12700" cap="flat" cmpd="sng">
                      <a:solidFill>
                        <a:srgbClr val="FFFFFF"/>
                      </a:solidFill>
                      <a:prstDash val="solid"/>
                      <a:headEnd type="none" w="med" len="med"/>
                      <a:tailEnd type="none" w="med" len="med"/>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43" name="矩形 26643"/>
          <p:cNvSpPr/>
          <p:nvPr/>
        </p:nvSpPr>
        <p:spPr>
          <a:xfrm>
            <a:off x="576898" y="1196975"/>
            <a:ext cx="3457575" cy="3673475"/>
          </a:xfrm>
          <a:prstGeom prst="rect">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26644" name="文本框 26644"/>
          <p:cNvSpPr txBox="1"/>
          <p:nvPr/>
        </p:nvSpPr>
        <p:spPr>
          <a:xfrm>
            <a:off x="576898" y="1196975"/>
            <a:ext cx="1997075" cy="468313"/>
          </a:xfrm>
          <a:prstGeom prst="rect">
            <a:avLst/>
          </a:prstGeom>
          <a:noFill/>
          <a:ln w="9525">
            <a:noFill/>
            <a:miter/>
          </a:ln>
        </p:spPr>
        <p:txBody>
          <a:bodyPr wrap="none" lIns="72418" tIns="36208" rIns="72418" bIns="36208" anchor="t">
            <a:spAutoFit/>
          </a:bodyPr>
          <a:p>
            <a:pPr lvl="0"/>
            <a:r>
              <a:rPr lang="zh-CN" altLang="en-US" sz="2600" b="0" dirty="0">
                <a:solidFill>
                  <a:schemeClr val="tx1"/>
                </a:solidFill>
                <a:latin typeface="DejaVu Sans" panose="020B0603030804020204" charset="0"/>
                <a:ea typeface="方正书宋_GBK" panose="02000000000000000000" charset="-122"/>
              </a:rPr>
              <a:t>处理器</a:t>
            </a:r>
            <a:r>
              <a:rPr lang="en-US" altLang="x-none" sz="2600" b="0" dirty="0">
                <a:solidFill>
                  <a:schemeClr val="tx1"/>
                </a:solidFill>
                <a:latin typeface="DejaVu Sans" panose="020B0603030804020204" charset="0"/>
                <a:ea typeface="方正书宋_GBK" panose="02000000000000000000" charset="-122"/>
              </a:rPr>
              <a:t>(CPU)</a:t>
            </a:r>
            <a:endParaRPr lang="en-US" altLang="x-none" sz="2600" b="0" dirty="0">
              <a:solidFill>
                <a:schemeClr val="tx1"/>
              </a:solidFill>
              <a:latin typeface="DejaVu Sans" panose="020B0603030804020204" charset="0"/>
              <a:ea typeface="方正书宋_GBK" panose="02000000000000000000" charset="-122"/>
            </a:endParaRPr>
          </a:p>
        </p:txBody>
      </p:sp>
      <p:sp>
        <p:nvSpPr>
          <p:cNvPr id="26645" name="文本框 26645"/>
          <p:cNvSpPr txBox="1"/>
          <p:nvPr/>
        </p:nvSpPr>
        <p:spPr>
          <a:xfrm>
            <a:off x="864235" y="1989138"/>
            <a:ext cx="1370013" cy="965200"/>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DejaVu Sans" panose="020B0603030804020204" charset="0"/>
              <a:ea typeface="方正书宋_GBK" panose="02000000000000000000" charset="-122"/>
            </a:endParaRPr>
          </a:p>
          <a:p>
            <a:pPr lvl="0" algn="ctr"/>
            <a:r>
              <a:rPr lang="zh-CN" altLang="en-US" sz="2000" b="0" dirty="0">
                <a:solidFill>
                  <a:schemeClr val="tx1"/>
                </a:solidFill>
                <a:latin typeface="DejaVu Sans" panose="020B0603030804020204" charset="0"/>
                <a:ea typeface="方正书宋_GBK" panose="02000000000000000000" charset="-122"/>
              </a:rPr>
              <a:t>控制单元</a:t>
            </a:r>
            <a:endParaRPr lang="zh-CN" altLang="en-US" sz="2000" b="0" dirty="0">
              <a:solidFill>
                <a:schemeClr val="tx1"/>
              </a:solidFill>
              <a:latin typeface="DejaVu Sans" panose="020B0603030804020204" charset="0"/>
              <a:ea typeface="方正书宋_GBK" panose="02000000000000000000" charset="-122"/>
            </a:endParaRPr>
          </a:p>
          <a:p>
            <a:pPr lvl="0" algn="ctr"/>
            <a:endParaRPr lang="zh-CN" altLang="en-US" sz="2000" b="0" dirty="0">
              <a:solidFill>
                <a:schemeClr val="tx1"/>
              </a:solidFill>
              <a:latin typeface="DejaVu Sans" panose="020B0603030804020204" charset="0"/>
              <a:ea typeface="方正书宋_GBK" panose="02000000000000000000" charset="-122"/>
            </a:endParaRPr>
          </a:p>
        </p:txBody>
      </p:sp>
      <p:sp>
        <p:nvSpPr>
          <p:cNvPr id="26646" name="左右箭头 26646"/>
          <p:cNvSpPr/>
          <p:nvPr/>
        </p:nvSpPr>
        <p:spPr>
          <a:xfrm>
            <a:off x="4127500" y="2452370"/>
            <a:ext cx="1785620" cy="504825"/>
          </a:xfrm>
          <a:prstGeom prst="leftRightArrow">
            <a:avLst>
              <a:gd name="adj1" fmla="val 50000"/>
              <a:gd name="adj2" fmla="val 51273"/>
            </a:avLst>
          </a:prstGeom>
          <a:noFill/>
          <a:ln w="9525" cap="flat" cmpd="sng">
            <a:solidFill>
              <a:schemeClr val="tx1"/>
            </a:solidFill>
            <a:prstDash val="solid"/>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26647" name="文本框 26647"/>
          <p:cNvSpPr txBox="1"/>
          <p:nvPr/>
        </p:nvSpPr>
        <p:spPr>
          <a:xfrm>
            <a:off x="4448810" y="2061210"/>
            <a:ext cx="1149985" cy="377190"/>
          </a:xfrm>
          <a:prstGeom prst="rect">
            <a:avLst/>
          </a:prstGeom>
          <a:noFill/>
          <a:ln w="9525">
            <a:noFill/>
            <a:miter/>
          </a:ln>
        </p:spPr>
        <p:txBody>
          <a:bodyPr wrap="square" lIns="72418" tIns="36208" rIns="72418" bIns="36208" anchor="t">
            <a:spAutoFit/>
          </a:bodyPr>
          <a:p>
            <a:pPr lvl="0"/>
            <a:r>
              <a:rPr lang="x-none" altLang="zh-CN" sz="2000" b="0" dirty="0">
                <a:solidFill>
                  <a:schemeClr val="tx1"/>
                </a:solidFill>
                <a:latin typeface="DejaVu Sans" panose="020B0603030804020204" charset="0"/>
                <a:ea typeface="方正书宋_GBK" panose="02000000000000000000" charset="-122"/>
                <a:sym typeface="+mn-ea"/>
              </a:rPr>
              <a:t>I/O </a:t>
            </a:r>
            <a:r>
              <a:rPr lang="zh-CN" altLang="en-US" sz="2000" b="0" dirty="0">
                <a:solidFill>
                  <a:schemeClr val="tx1"/>
                </a:solidFill>
                <a:latin typeface="DejaVu Sans" panose="020B0603030804020204" charset="0"/>
                <a:ea typeface="方正书宋_GBK" panose="02000000000000000000" charset="-122"/>
              </a:rPr>
              <a:t>总线</a:t>
            </a:r>
            <a:endParaRPr lang="x-none" altLang="zh-CN" sz="2000" b="0" dirty="0">
              <a:solidFill>
                <a:schemeClr val="tx1"/>
              </a:solidFill>
              <a:latin typeface="DejaVu Sans" panose="020B0603030804020204" charset="0"/>
              <a:ea typeface="方正书宋_GBK" panose="02000000000000000000" charset="-122"/>
            </a:endParaRPr>
          </a:p>
        </p:txBody>
      </p:sp>
      <p:sp>
        <p:nvSpPr>
          <p:cNvPr id="26648" name="文本框 26648"/>
          <p:cNvSpPr txBox="1"/>
          <p:nvPr/>
        </p:nvSpPr>
        <p:spPr>
          <a:xfrm>
            <a:off x="865823" y="3429000"/>
            <a:ext cx="1368425" cy="1241425"/>
          </a:xfrm>
          <a:prstGeom prst="rect">
            <a:avLst/>
          </a:prstGeom>
          <a:noFill/>
          <a:ln w="9525" cap="flat" cmpd="sng">
            <a:solidFill>
              <a:schemeClr val="tx1"/>
            </a:solidFill>
            <a:prstDash val="solid"/>
            <a:miter/>
            <a:headEnd type="none" w="med" len="med"/>
            <a:tailEnd type="none" w="med" len="med"/>
          </a:ln>
        </p:spPr>
        <p:txBody>
          <a:bodyPr lIns="72418" tIns="36208" rIns="72418" bIns="36208" anchor="t">
            <a:spAutoFit/>
          </a:bodyPr>
          <a:p>
            <a:pPr lvl="0" algn="ctr"/>
            <a:endParaRPr lang="zh-CN" altLang="en-US" sz="1800" b="0" dirty="0">
              <a:solidFill>
                <a:schemeClr val="tx1"/>
              </a:solidFill>
              <a:latin typeface="DejaVu Sans" panose="020B0603030804020204" charset="0"/>
              <a:ea typeface="方正书宋_GBK" panose="02000000000000000000" charset="-122"/>
            </a:endParaRPr>
          </a:p>
          <a:p>
            <a:pPr lvl="0" algn="ctr"/>
            <a:r>
              <a:rPr lang="zh-CN" altLang="en-US" sz="2000" b="0" dirty="0">
                <a:solidFill>
                  <a:schemeClr val="tx1"/>
                </a:solidFill>
                <a:latin typeface="DejaVu Sans" panose="020B0603030804020204" charset="0"/>
                <a:ea typeface="方正书宋_GBK" panose="02000000000000000000" charset="-122"/>
              </a:rPr>
              <a:t>计算单元</a:t>
            </a:r>
            <a:r>
              <a:rPr lang="en-US" altLang="x-none" sz="2000" b="0" dirty="0">
                <a:solidFill>
                  <a:schemeClr val="tx1"/>
                </a:solidFill>
                <a:latin typeface="DejaVu Sans" panose="020B0603030804020204" charset="0"/>
                <a:ea typeface="方正书宋_GBK" panose="02000000000000000000" charset="-122"/>
              </a:rPr>
              <a:t>ALU</a:t>
            </a:r>
            <a:endParaRPr lang="en-US" altLang="x-none" sz="2000" b="0" dirty="0">
              <a:solidFill>
                <a:schemeClr val="tx1"/>
              </a:solidFill>
              <a:latin typeface="DejaVu Sans" panose="020B0603030804020204" charset="0"/>
              <a:ea typeface="方正书宋_GBK" panose="02000000000000000000" charset="-122"/>
            </a:endParaRPr>
          </a:p>
          <a:p>
            <a:pPr lvl="0" algn="ctr"/>
            <a:endParaRPr lang="zh-CN" altLang="en-US" sz="1800" b="0" dirty="0">
              <a:solidFill>
                <a:schemeClr val="tx1"/>
              </a:solidFill>
              <a:latin typeface="DejaVu Sans" panose="020B0603030804020204" charset="0"/>
              <a:ea typeface="方正书宋_GBK" panose="02000000000000000000" charset="-122"/>
            </a:endParaRPr>
          </a:p>
        </p:txBody>
      </p:sp>
      <p:graphicFrame>
        <p:nvGraphicFramePr>
          <p:cNvPr id="26650" name="表格 26649"/>
          <p:cNvGraphicFramePr/>
          <p:nvPr/>
        </p:nvGraphicFramePr>
        <p:xfrm>
          <a:off x="2596198" y="2359660"/>
          <a:ext cx="1077913" cy="1828800"/>
        </p:xfrm>
        <a:graphic>
          <a:graphicData uri="http://schemas.openxmlformats.org/drawingml/2006/table">
            <a:tbl>
              <a:tblPr/>
              <a:tblGrid>
                <a:gridCol w="1077913"/>
              </a:tblGrid>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lgn="ctr">
                        <a:buNone/>
                      </a:pPr>
                      <a:r>
                        <a:rPr lang="zh-CN" altLang="en-US" sz="1800" b="1" dirty="0">
                          <a:solidFill>
                            <a:srgbClr val="FFFFFF"/>
                          </a:solidFill>
                          <a:latin typeface="DejaVu Sans" panose="020B0603030804020204" charset="0"/>
                          <a:ea typeface="方正书宋_GBK" panose="02000000000000000000" charset="-122"/>
                          <a:cs typeface="DejaVu Sans" panose="020B0603030804020204" charset="0"/>
                        </a:rPr>
                        <a:t>寄存器</a:t>
                      </a:r>
                      <a:endParaRPr lang="zh-CN" altLang="en-US" sz="1800" b="1" dirty="0">
                        <a:solidFill>
                          <a:srgbClr val="FFFFFF"/>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w="3175" cap="flat" cmpd="sng">
                      <a:solidFill>
                        <a:schemeClr val="tx1"/>
                      </a:solidFill>
                      <a:prstDash val="solid"/>
                      <a:headEnd type="none" w="med" len="med"/>
                      <a:tailEnd type="none" w="med" len="med"/>
                    </a:lnT>
                    <a:lnB cap="flat">
                      <a:noFill/>
                    </a:lnB>
                    <a:lnTlToBr>
                      <a:noFill/>
                    </a:lnTlToBr>
                    <a:lnBlToTr>
                      <a:noFill/>
                    </a:lnBlToTr>
                    <a:solidFill>
                      <a:srgbClr val="4F81BD">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E9EDF4">
                        <a:alpha val="100000"/>
                      </a:srgbClr>
                    </a:solidFill>
                  </a:tcPr>
                </a:tc>
              </a:tr>
              <a:tr h="365125">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endParaRPr lang="zh-CN" altLang="en-US" sz="1800" dirty="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cap="flat">
                      <a:noFill/>
                    </a:lnB>
                    <a:lnTlToBr>
                      <a:noFill/>
                    </a:lnTlToBr>
                    <a:lnBlToTr>
                      <a:noFill/>
                    </a:lnBlToTr>
                    <a:solidFill>
                      <a:srgbClr val="D0D8E8">
                        <a:alpha val="100000"/>
                      </a:srgbClr>
                    </a:solidFill>
                  </a:tcPr>
                </a:tc>
              </a:tr>
              <a:tr h="368300">
                <a:tc>
                  <a:txBody>
                    <a:bodyPr wrap="square"/>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2"/>
                        </a:buBlip>
                        <a:defRPr sz="2800" b="0" i="0" u="none" kern="1200" baseline="0">
                          <a:solidFill>
                            <a:schemeClr val="bg2"/>
                          </a:solidFill>
                          <a:latin typeface="Arial" panose="02080604020202020204" pitchFamily="34" charset="0"/>
                          <a:ea typeface="宋体" panose="02010600030101010101" pitchFamily="2" charset="-122"/>
                        </a:defRPr>
                      </a:lvl1pPr>
                      <a:lvl2pPr marL="1028700" lvl="1" indent="-455295">
                        <a:buBlip>
                          <a:blip r:embed="rId2"/>
                        </a:buBlip>
                        <a:defRPr sz="2400" b="0" kern="1200"/>
                      </a:lvl2pPr>
                      <a:lvl3pPr marL="1428750" lvl="2" indent="-398145">
                        <a:buBlip>
                          <a:blip r:embed="rId2"/>
                        </a:buBlip>
                        <a:defRPr sz="2000" b="0" kern="1200"/>
                      </a:lvl3pPr>
                      <a:lvl4pPr marL="1752600" lvl="3" indent="-321945">
                        <a:buBlip>
                          <a:blip r:embed="rId2"/>
                        </a:buBlip>
                        <a:defRPr sz="1800" b="0" kern="1200"/>
                      </a:lvl4pPr>
                      <a:lvl5pPr marL="2092325" lvl="4" indent="-337820">
                        <a:buBlip>
                          <a:blip r:embed="rId2"/>
                        </a:buBlip>
                        <a:defRPr sz="1800" b="0" kern="1200"/>
                      </a:lvl5pPr>
                    </a:lstStyle>
                    <a:p>
                      <a:pPr marL="0" lvl="0" indent="0">
                        <a:buNone/>
                      </a:pPr>
                      <a:r>
                        <a:rPr lang="en-US" altLang="zh-CN" sz="1800">
                          <a:solidFill>
                            <a:srgbClr val="000000"/>
                          </a:solidFill>
                          <a:latin typeface="DejaVu Sans" panose="020B0603030804020204" charset="0"/>
                          <a:ea typeface="方正书宋_GBK" panose="02000000000000000000" charset="-122"/>
                          <a:cs typeface="DejaVu Sans" panose="020B0603030804020204" charset="0"/>
                        </a:rPr>
                        <a:t>...</a:t>
                      </a:r>
                      <a:endParaRPr lang="en-US" altLang="zh-CN" sz="1800">
                        <a:solidFill>
                          <a:srgbClr val="000000"/>
                        </a:solidFill>
                        <a:latin typeface="DejaVu Sans" panose="020B0603030804020204" charset="0"/>
                        <a:ea typeface="方正书宋_GBK" panose="02000000000000000000" charset="-122"/>
                        <a:cs typeface="DejaVu Sans" panose="020B0603030804020204" charset="0"/>
                      </a:endParaRPr>
                    </a:p>
                  </a:txBody>
                  <a:tcPr vert="horz" anchor="t">
                    <a:lnL w="3175" cap="flat" cmpd="sng">
                      <a:solidFill>
                        <a:schemeClr val="tx1"/>
                      </a:solidFill>
                      <a:prstDash val="solid"/>
                      <a:headEnd type="none" w="med" len="med"/>
                      <a:tailEnd type="none" w="med" len="med"/>
                    </a:lnL>
                    <a:lnR w="3175" cap="flat" cmpd="sng">
                      <a:solidFill>
                        <a:schemeClr val="tx1"/>
                      </a:solidFill>
                      <a:prstDash val="solid"/>
                      <a:headEnd type="none" w="med" len="med"/>
                      <a:tailEnd type="none" w="med" len="med"/>
                    </a:lnR>
                    <a:lnT cap="flat">
                      <a:noFill/>
                    </a:lnT>
                    <a:lnB w="3175" cap="flat" cmpd="sng">
                      <a:solidFill>
                        <a:schemeClr val="tx1"/>
                      </a:solidFill>
                      <a:prstDash val="solid"/>
                      <a:headEnd type="none" w="med" len="med"/>
                      <a:tailEnd type="none" w="med" len="med"/>
                    </a:lnB>
                    <a:lnTlToBr>
                      <a:noFill/>
                    </a:lnTlToBr>
                    <a:lnBlToTr>
                      <a:noFill/>
                    </a:lnBlToTr>
                    <a:solidFill>
                      <a:srgbClr val="E9EDF4">
                        <a:alpha val="100000"/>
                      </a:srgbClr>
                    </a:solidFill>
                  </a:tcPr>
                </a:tc>
              </a:tr>
            </a:tbl>
          </a:graphicData>
        </a:graphic>
      </p:graphicFrame>
      <p:sp>
        <p:nvSpPr>
          <p:cNvPr id="26663" name="文本框 26663"/>
          <p:cNvSpPr txBox="1"/>
          <p:nvPr/>
        </p:nvSpPr>
        <p:spPr>
          <a:xfrm>
            <a:off x="594995" y="5445125"/>
            <a:ext cx="7357110" cy="472440"/>
          </a:xfrm>
          <a:prstGeom prst="rect">
            <a:avLst/>
          </a:prstGeom>
          <a:noFill/>
          <a:ln w="9525">
            <a:noFill/>
            <a:miter/>
          </a:ln>
        </p:spPr>
        <p:txBody>
          <a:bodyPr wrap="square" lIns="72418" tIns="36208" rIns="72418" bIns="36208" anchor="t">
            <a:spAutoFit/>
          </a:bodyPr>
          <a:p>
            <a:pPr lvl="0"/>
            <a:r>
              <a:rPr lang="zh-CN" altLang="en-US" sz="2600" dirty="0">
                <a:solidFill>
                  <a:schemeClr val="tx1"/>
                </a:solidFill>
                <a:latin typeface="DejaVu Sans" panose="020B0603030804020204" charset="0"/>
                <a:ea typeface="方正书宋_GBK" panose="02000000000000000000" charset="-122"/>
              </a:rPr>
              <a:t>取指令，执行指令（读</a:t>
            </a:r>
            <a:r>
              <a:rPr lang="zh-CN" altLang="en-US" sz="2600" dirty="0">
                <a:solidFill>
                  <a:schemeClr val="tx1"/>
                </a:solidFill>
                <a:latin typeface="DejaVu Sans" panose="020B0603030804020204" charset="0"/>
                <a:ea typeface="方正书宋_GBK" panose="02000000000000000000" charset="-122"/>
                <a:sym typeface="+mn-ea"/>
              </a:rPr>
              <a:t>数据，</a:t>
            </a:r>
            <a:r>
              <a:rPr lang="zh-CN" altLang="en-US" sz="2600" dirty="0">
                <a:solidFill>
                  <a:schemeClr val="tx1"/>
                </a:solidFill>
                <a:latin typeface="DejaVu Sans" panose="020B0603030804020204" charset="0"/>
                <a:ea typeface="方正书宋_GBK" panose="02000000000000000000" charset="-122"/>
              </a:rPr>
              <a:t>计算，写数据）</a:t>
            </a:r>
            <a:endParaRPr lang="x-none" altLang="zh-CN" sz="2400" dirty="0">
              <a:solidFill>
                <a:schemeClr val="tx1"/>
              </a:solidFill>
              <a:latin typeface="DejaVu Sans" panose="020B0603030804020204" charset="0"/>
              <a:ea typeface="方正书宋_GBK" panose="02000000000000000000" charset="-122"/>
            </a:endParaRPr>
          </a:p>
        </p:txBody>
      </p:sp>
      <p:sp>
        <p:nvSpPr>
          <p:cNvPr id="3" name="矩形 26627"/>
          <p:cNvSpPr/>
          <p:nvPr/>
        </p:nvSpPr>
        <p:spPr>
          <a:xfrm>
            <a:off x="6054090" y="4279265"/>
            <a:ext cx="2156460" cy="937260"/>
          </a:xfrm>
          <a:prstGeom prst="rect">
            <a:avLst/>
          </a:prstGeom>
          <a:noFill/>
          <a:ln w="12700" cap="flat" cmpd="sng">
            <a:solidFill>
              <a:schemeClr val="tx1"/>
            </a:solidFill>
            <a:prstDash val="dash"/>
            <a:miter/>
            <a:headEnd type="none" w="med" len="med"/>
            <a:tailEnd type="none" w="med" len="med"/>
          </a:ln>
        </p:spPr>
        <p:txBody>
          <a:bodyPr anchor="t"/>
          <a:p>
            <a:pPr lvl="0"/>
            <a:endParaRPr lang="zh-CN" altLang="en-US">
              <a:latin typeface="DejaVu Sans" panose="020B0603030804020204" charset="0"/>
              <a:ea typeface="方正书宋_GBK" panose="02000000000000000000" charset="-122"/>
            </a:endParaRPr>
          </a:p>
        </p:txBody>
      </p:sp>
      <p:sp>
        <p:nvSpPr>
          <p:cNvPr id="4" name="文本框 26628"/>
          <p:cNvSpPr txBox="1"/>
          <p:nvPr/>
        </p:nvSpPr>
        <p:spPr>
          <a:xfrm>
            <a:off x="6082030" y="4572635"/>
            <a:ext cx="2128520" cy="441325"/>
          </a:xfrm>
          <a:prstGeom prst="rect">
            <a:avLst/>
          </a:prstGeom>
          <a:noFill/>
          <a:ln w="9525">
            <a:noFill/>
            <a:miter/>
          </a:ln>
        </p:spPr>
        <p:txBody>
          <a:bodyPr wrap="square" lIns="72418" tIns="36208" rIns="72418" bIns="36208" anchor="t">
            <a:spAutoFit/>
          </a:bodyPr>
          <a:p>
            <a:pPr lvl="0"/>
            <a:r>
              <a:rPr lang="zh-CN" altLang="en-US" sz="2400" b="0" dirty="0">
                <a:solidFill>
                  <a:schemeClr val="tx1"/>
                </a:solidFill>
                <a:latin typeface="DejaVu Sans" panose="020B0603030804020204" charset="0"/>
                <a:ea typeface="方正书宋_GBK" panose="02000000000000000000" charset="-122"/>
              </a:rPr>
              <a:t>输入</a:t>
            </a:r>
            <a:r>
              <a:rPr lang="en-US" altLang="zh-CN" sz="2400" b="0" dirty="0">
                <a:solidFill>
                  <a:schemeClr val="tx1"/>
                </a:solidFill>
                <a:latin typeface="DejaVu Sans" panose="020B0603030804020204" charset="0"/>
                <a:ea typeface="方正书宋_GBK" panose="02000000000000000000" charset="-122"/>
              </a:rPr>
              <a:t>/</a:t>
            </a:r>
            <a:r>
              <a:rPr lang="zh-CN" altLang="en-US" sz="2400" b="0" dirty="0">
                <a:solidFill>
                  <a:schemeClr val="tx1"/>
                </a:solidFill>
                <a:latin typeface="DejaVu Sans" panose="020B0603030804020204" charset="0"/>
                <a:ea typeface="方正书宋_GBK" panose="02000000000000000000" charset="-122"/>
              </a:rPr>
              <a:t>输出设备</a:t>
            </a:r>
            <a:endParaRPr lang="zh-CN" altLang="en-US" sz="2400" b="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内容占位符 55298"/>
          <p:cNvPicPr>
            <a:picLocks noGrp="1" noChangeAspect="1"/>
          </p:cNvPicPr>
          <p:nvPr>
            <p:ph idx="2147483647"/>
          </p:nvPr>
        </p:nvPicPr>
        <p:blipFill>
          <a:blip r:embed="rId1"/>
          <a:stretch>
            <a:fillRect/>
          </a:stretch>
        </p:blipFill>
        <p:spPr>
          <a:xfrm>
            <a:off x="0" y="0"/>
            <a:ext cx="838200" cy="517525"/>
          </a:xfrm>
        </p:spPr>
      </p:pic>
      <p:sp>
        <p:nvSpPr>
          <p:cNvPr id="66563" name="矩形 55299"/>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绪论</a:t>
            </a:r>
            <a:r>
              <a:rPr lang="en-US" altLang="x-none"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a:t>
            </a:r>
            <a:r>
              <a:rPr lang="zh-CN" altLang="en-US"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6563"/>
          <p:cNvSpPr/>
          <p:nvPr/>
        </p:nvSpPr>
        <p:spPr>
          <a:xfrm>
            <a:off x="767715" y="1372235"/>
            <a:ext cx="7321550" cy="4648200"/>
          </a:xfrm>
          <a:prstGeom prst="rect">
            <a:avLst/>
          </a:prstGeom>
          <a:noFill/>
          <a:ln w="9525">
            <a:noFill/>
            <a:miter/>
          </a:ln>
        </p:spPr>
        <p:txBody>
          <a:bodyPr anchor="t"/>
          <a:p>
            <a:pPr lvl="0">
              <a:spcBef>
                <a:spcPct val="20000"/>
              </a:spcBef>
              <a:buClr>
                <a:schemeClr val="accent1"/>
              </a:buClr>
              <a:buSzPct val="80000"/>
              <a:buFont typeface="Arial" panose="02080604020202020204" pitchFamily="34" charset="0"/>
            </a:pPr>
            <a:r>
              <a:rPr lang="en-US" altLang="zh-CN" sz="2800" dirty="0">
                <a:solidFill>
                  <a:schemeClr val="tx1"/>
                </a:solidFill>
                <a:latin typeface="方正书宋_GBK" panose="02000000000000000000" charset="-122"/>
                <a:ea typeface="方正书宋_GBK" panose="02000000000000000000" charset="-122"/>
              </a:rPr>
              <a:t>1</a:t>
            </a:r>
            <a:r>
              <a:rPr lang="zh-CN" altLang="en-US" sz="2800" dirty="0">
                <a:solidFill>
                  <a:schemeClr val="tx1"/>
                </a:solidFill>
                <a:latin typeface="方正书宋_GBK" panose="02000000000000000000" charset="-122"/>
                <a:ea typeface="方正书宋_GBK" panose="02000000000000000000" charset="-122"/>
              </a:rPr>
              <a:t>、并发性（</a:t>
            </a:r>
            <a:r>
              <a:rPr lang="en-US" altLang="x-none" sz="2800" dirty="0">
                <a:solidFill>
                  <a:schemeClr val="tx1"/>
                </a:solidFill>
                <a:latin typeface="方正书宋_GBK" panose="02000000000000000000" charset="-122"/>
                <a:ea typeface="方正书宋_GBK" panose="02000000000000000000" charset="-122"/>
              </a:rPr>
              <a:t>Concurrence</a:t>
            </a:r>
            <a:r>
              <a:rPr lang="zh-CN" altLang="en-US" sz="2800" dirty="0">
                <a:solidFill>
                  <a:schemeClr val="tx1"/>
                </a:solidFill>
                <a:latin typeface="方正书宋_GBK" panose="02000000000000000000" charset="-122"/>
                <a:ea typeface="方正书宋_GBK" panose="02000000000000000000" charset="-122"/>
              </a:rPr>
              <a:t>）指两个或两个以上的事件或活动在同一时间间隔内发生</a:t>
            </a:r>
            <a:r>
              <a:rPr lang="x-none" altLang="zh-CN" sz="2800" dirty="0">
                <a:solidFill>
                  <a:schemeClr val="tx1"/>
                </a:solidFill>
                <a:latin typeface="方正书宋_GBK" panose="02000000000000000000" charset="-122"/>
                <a:ea typeface="方正书宋_GBK" panose="02000000000000000000" charset="-122"/>
              </a:rPr>
              <a:t>。</a:t>
            </a:r>
            <a:endParaRPr lang="x-none" altLang="zh-CN" sz="280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方正书宋_GBK" panose="02000000000000000000" charset="-122"/>
                <a:ea typeface="方正书宋_GBK" panose="02000000000000000000" charset="-122"/>
              </a:rPr>
              <a:t>单机操作系统的并发性(切换，保护，同步)；</a:t>
            </a:r>
            <a:endParaRPr lang="x-none" altLang="zh-CN" sz="2800" b="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方正书宋_GBK" panose="02000000000000000000" charset="-122"/>
                <a:ea typeface="方正书宋_GBK" panose="02000000000000000000" charset="-122"/>
              </a:rPr>
              <a:t>多处理器系统的并发性；</a:t>
            </a:r>
            <a:endParaRPr lang="zh-CN" altLang="en-US" sz="2800" b="0" dirty="0">
              <a:solidFill>
                <a:schemeClr val="tx1"/>
              </a:solidFill>
              <a:latin typeface="方正书宋_GBK" panose="02000000000000000000" charset="-122"/>
              <a:ea typeface="方正书宋_GBK" panose="02000000000000000000" charset="-122"/>
            </a:endParaRPr>
          </a:p>
          <a:p>
            <a:pPr marL="457200" lvl="0" indent="-457200">
              <a:spcBef>
                <a:spcPct val="20000"/>
              </a:spcBef>
              <a:buClr>
                <a:schemeClr val="accent1"/>
              </a:buClr>
              <a:buSzPct val="80000"/>
              <a:buFont typeface="Arial" panose="02080604020202020204" pitchFamily="34" charset="0"/>
              <a:buChar char="•"/>
            </a:pPr>
            <a:r>
              <a:rPr lang="zh-CN" altLang="en-US" sz="2800" b="0" dirty="0">
                <a:solidFill>
                  <a:schemeClr val="tx1"/>
                </a:solidFill>
                <a:latin typeface="方正书宋_GBK" panose="02000000000000000000" charset="-122"/>
                <a:ea typeface="方正书宋_GBK" panose="02000000000000000000" charset="-122"/>
              </a:rPr>
              <a:t>并发性能够消除系统中部件和部件之间的等待，有效地改善系统资源的利用率，改进系统的吞吐率，提高系统效率。</a:t>
            </a:r>
            <a:endParaRPr lang="zh-CN" altLang="en-US" b="0" dirty="0">
              <a:solidFill>
                <a:schemeClr val="tx1"/>
              </a:solidFill>
              <a:latin typeface="方正书宋_GBK" panose="02000000000000000000" charset="-122"/>
              <a:ea typeface="方正书宋_GBK" panose="02000000000000000000" charset="-122"/>
            </a:endParaRPr>
          </a:p>
          <a:p>
            <a:pPr marL="342900" lvl="0" indent="-342900">
              <a:spcBef>
                <a:spcPct val="20000"/>
              </a:spcBef>
              <a:buClr>
                <a:schemeClr val="accent1"/>
              </a:buClr>
              <a:buSzPct val="80000"/>
            </a:pPr>
            <a:endParaRPr lang="zh-CN" altLang="en-US" b="0" dirty="0">
              <a:solidFill>
                <a:schemeClr val="tx1"/>
              </a:solidFill>
              <a:latin typeface="方正书宋_GBK" panose="02000000000000000000" charset="-122"/>
              <a:ea typeface="方正书宋_GBK" panose="02000000000000000000" charset="-122"/>
            </a:endParaRPr>
          </a:p>
        </p:txBody>
      </p:sp>
      <p:sp>
        <p:nvSpPr>
          <p:cNvPr id="66565" name="矩形 66564"/>
          <p:cNvSpPr/>
          <p:nvPr/>
        </p:nvSpPr>
        <p:spPr>
          <a:xfrm>
            <a:off x="838200" y="474663"/>
            <a:ext cx="6061075" cy="896938"/>
          </a:xfrm>
          <a:prstGeom prst="rect">
            <a:avLst/>
          </a:prstGeom>
          <a:noFill/>
          <a:ln w="9525">
            <a:noFill/>
            <a:miter/>
          </a:ln>
        </p:spPr>
        <p:txBody>
          <a:bodyPr anchor="ctr"/>
          <a:p>
            <a:pPr lvl="0" algn="l" fontAlgn="base"/>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操作系统的特性</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内容占位符 55298"/>
          <p:cNvPicPr>
            <a:picLocks noGrp="1" noChangeAspect="1"/>
          </p:cNvPicPr>
          <p:nvPr>
            <p:ph idx="2147483647"/>
          </p:nvPr>
        </p:nvPicPr>
        <p:blipFill>
          <a:blip r:embed="rId1"/>
          <a:stretch>
            <a:fillRect/>
          </a:stretch>
        </p:blipFill>
        <p:spPr>
          <a:xfrm>
            <a:off x="0" y="0"/>
            <a:ext cx="838200" cy="517525"/>
          </a:xfrm>
        </p:spPr>
      </p:pic>
      <p:sp>
        <p:nvSpPr>
          <p:cNvPr id="67587" name="矩形 55299"/>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绪论</a:t>
            </a:r>
            <a:r>
              <a:rPr lang="en-US" altLang="x-none"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a:t>
            </a:r>
            <a:r>
              <a:rPr lang="zh-CN" altLang="en-US"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67588" name="矩形 67587"/>
          <p:cNvSpPr/>
          <p:nvPr/>
        </p:nvSpPr>
        <p:spPr>
          <a:xfrm>
            <a:off x="542925" y="855663"/>
            <a:ext cx="7696200" cy="5181600"/>
          </a:xfrm>
          <a:prstGeom prst="rect">
            <a:avLst/>
          </a:prstGeom>
          <a:noFill/>
          <a:ln w="9525">
            <a:noFill/>
            <a:miter/>
          </a:ln>
        </p:spPr>
        <p:txBody>
          <a:bodyPr/>
          <a:p>
            <a:pPr lvl="0" algn="l" fontAlgn="base">
              <a:spcBef>
                <a:spcPct val="20000"/>
              </a:spcBef>
              <a:buClr>
                <a:schemeClr val="accent1"/>
              </a:buClr>
              <a:buSzPct val="80000"/>
              <a:buFont typeface="Arial" panose="02080604020202020204" pitchFamily="34" charset="0"/>
            </a:pPr>
            <a:r>
              <a:rPr lang="en-US" altLang="zh-CN"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2</a:t>
            </a:r>
            <a:r>
              <a:rPr lang="zh-CN" altLang="en-US" sz="28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、共享</a:t>
            </a:r>
            <a:r>
              <a:rPr lang="zh-CN" altLang="en-US" sz="2800" strike="noStrike" noProof="1" dirty="0">
                <a:solidFill>
                  <a:schemeClr val="tx1"/>
                </a:solidFill>
                <a:latin typeface="DejaVu Sans" panose="020B0603030804020204" charset="0"/>
                <a:ea typeface="方正书宋_GBK" panose="02000000000000000000" charset="-122"/>
                <a:cs typeface="+mn-ea"/>
              </a:rPr>
              <a:t>：</a:t>
            </a:r>
            <a:r>
              <a:rPr lang="x-none" altLang="zh-CN" sz="2800" strike="noStrike" noProof="1" dirty="0">
                <a:solidFill>
                  <a:schemeClr val="tx1"/>
                </a:solidFill>
                <a:latin typeface="DejaVu Sans" panose="020B0603030804020204" charset="0"/>
                <a:ea typeface="方正书宋_GBK" panose="02000000000000000000" charset="-122"/>
                <a:cs typeface="+mn-ea"/>
              </a:rPr>
              <a:t>多个计算任务</a:t>
            </a:r>
            <a:r>
              <a:rPr lang="zh-CN" altLang="en-US" sz="2800" strike="noStrike" noProof="1" dirty="0">
                <a:solidFill>
                  <a:schemeClr val="tx1"/>
                </a:solidFill>
                <a:latin typeface="DejaVu Sans" panose="020B0603030804020204" charset="0"/>
                <a:ea typeface="方正书宋_GBK" panose="02000000000000000000" charset="-122"/>
                <a:cs typeface="+mn-ea"/>
              </a:rPr>
              <a:t>共同使用计算机系统中的资源。</a:t>
            </a:r>
            <a:r>
              <a:rPr lang="x-none" altLang="zh-CN" sz="2800" b="0" strike="noStrike" noProof="1" dirty="0">
                <a:solidFill>
                  <a:schemeClr val="tx1"/>
                </a:solidFill>
                <a:latin typeface="DejaVu Sans" panose="020B0603030804020204" charset="0"/>
                <a:ea typeface="方正书宋_GBK" panose="02000000000000000000" charset="-122"/>
                <a:cs typeface="+mn-ea"/>
              </a:rPr>
              <a:t>比如CPU资源，内存资源，磁盘文件，其他硬件设备等</a:t>
            </a:r>
            <a:endParaRPr lang="x-none" altLang="zh-CN" sz="2800" b="0" strike="noStrike" noProof="1" dirty="0">
              <a:solidFill>
                <a:schemeClr val="tx1"/>
              </a:solidFill>
              <a:latin typeface="DejaVu Sans" panose="020B0603030804020204" charset="0"/>
              <a:ea typeface="方正书宋_GBK" panose="02000000000000000000" charset="-122"/>
              <a:cs typeface="+mn-ea"/>
            </a:endParaRPr>
          </a:p>
          <a:p>
            <a:pPr marL="457200" lvl="0" indent="-457200" algn="l" fontAlgn="base">
              <a:spcBef>
                <a:spcPct val="20000"/>
              </a:spcBef>
              <a:buClr>
                <a:schemeClr val="accent1"/>
              </a:buClr>
              <a:buSzPct val="80000"/>
              <a:buFont typeface="Arial" panose="02080604020202020204" pitchFamily="34" charset="0"/>
              <a:buChar char="•"/>
            </a:pPr>
            <a:r>
              <a:rPr lang="zh-CN" altLang="en-US" sz="2800" b="0" strike="noStrike" noProof="1" dirty="0">
                <a:solidFill>
                  <a:schemeClr val="tx1"/>
                </a:solidFill>
                <a:latin typeface="DejaVu Sans" panose="020B0603030804020204" charset="0"/>
                <a:ea typeface="方正书宋_GBK" panose="02000000000000000000" charset="-122"/>
                <a:cs typeface="+mn-ea"/>
              </a:rPr>
              <a:t>与共享性有关的问题是资源分配、信息保护、存取控制等，必须要妥善解决好这些问题。</a:t>
            </a:r>
            <a:endParaRPr lang="zh-CN" altLang="en-US" sz="2800" b="0" strike="noStrike" noProof="1" dirty="0">
              <a:solidFill>
                <a:schemeClr val="tx1"/>
              </a:solidFill>
              <a:latin typeface="DejaVu Sans" panose="020B0603030804020204" charset="0"/>
              <a:ea typeface="方正书宋_GBK" panose="02000000000000000000" charset="-122"/>
              <a:cs typeface="+mn-ea"/>
            </a:endParaRPr>
          </a:p>
          <a:p>
            <a:pPr marL="457200" lvl="0" indent="-457200" algn="l" fontAlgn="base">
              <a:spcBef>
                <a:spcPct val="20000"/>
              </a:spcBef>
              <a:buClr>
                <a:schemeClr val="accent1"/>
              </a:buClr>
              <a:buSzPct val="80000"/>
              <a:buFont typeface="Arial" panose="02080604020202020204" pitchFamily="34" charset="0"/>
              <a:buChar char="•"/>
            </a:pPr>
            <a:r>
              <a:rPr lang="x-none" altLang="zh-CN" sz="2800" b="0" dirty="0">
                <a:solidFill>
                  <a:schemeClr val="tx1"/>
                </a:solidFill>
                <a:latin typeface="DejaVu Sans" panose="020B0603030804020204" charset="0"/>
                <a:ea typeface="方正书宋_GBK" panose="02000000000000000000" charset="-122"/>
                <a:sym typeface="+mn-ea"/>
              </a:rPr>
              <a:t>并发和共享是同时存在的，程序的并发执行必然要求对资源的共享。</a:t>
            </a:r>
            <a:endParaRPr lang="x-none" altLang="zh-CN" sz="2800" b="0" strike="noStrike" noProof="1" dirty="0">
              <a:solidFill>
                <a:schemeClr val="tx1"/>
              </a:solidFill>
              <a:latin typeface="DejaVu Sans" panose="020B0603030804020204" charset="0"/>
              <a:ea typeface="方正书宋_GBK" panose="02000000000000000000" charset="-122"/>
              <a:sym typeface="+mn-ea"/>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09" name="内容占位符 55298"/>
          <p:cNvPicPr>
            <a:picLocks noGrp="1" noChangeAspect="1"/>
          </p:cNvPicPr>
          <p:nvPr>
            <p:ph idx="2147483647"/>
          </p:nvPr>
        </p:nvPicPr>
        <p:blipFill>
          <a:blip r:embed="rId1"/>
          <a:stretch>
            <a:fillRect/>
          </a:stretch>
        </p:blipFill>
        <p:spPr>
          <a:xfrm>
            <a:off x="0" y="0"/>
            <a:ext cx="838200" cy="517525"/>
          </a:xfrm>
        </p:spPr>
      </p:pic>
      <p:sp>
        <p:nvSpPr>
          <p:cNvPr id="68611" name="矩形 55299"/>
          <p:cNvSpPr/>
          <p:nvPr/>
        </p:nvSpPr>
        <p:spPr>
          <a:xfrm>
            <a:off x="381000" y="42863"/>
            <a:ext cx="8393113" cy="423545"/>
          </a:xfrm>
          <a:prstGeom prst="rect">
            <a:avLst/>
          </a:prstGeom>
          <a:noFill/>
          <a:ln w="9525">
            <a:noFill/>
            <a:miter/>
          </a:ln>
        </p:spPr>
        <p:txBody>
          <a:bodyPr>
            <a:spAutoFit/>
          </a:bodyPr>
          <a:p>
            <a:pPr lvl="0" algn="r" fontAlgn="base">
              <a:lnSpc>
                <a:spcPct val="90000"/>
              </a:lnSpc>
            </a:pPr>
            <a:r>
              <a:rPr lang="zh-CN" altLang="en-US"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绪论</a:t>
            </a:r>
            <a:r>
              <a:rPr lang="en-US" altLang="x-none"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a:t>
            </a:r>
            <a:r>
              <a:rPr lang="zh-CN" altLang="en-US" sz="2400"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sym typeface="+mn-ea"/>
              </a:rPr>
              <a:t>操作系统的定义和特性</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68611"/>
          <p:cNvSpPr/>
          <p:nvPr/>
        </p:nvSpPr>
        <p:spPr>
          <a:xfrm>
            <a:off x="354330" y="666750"/>
            <a:ext cx="8474075" cy="4178935"/>
          </a:xfrm>
          <a:prstGeom prst="rect">
            <a:avLst/>
          </a:prstGeom>
          <a:noFill/>
          <a:ln w="9525">
            <a:noFill/>
            <a:miter/>
          </a:ln>
        </p:spPr>
        <p:txBody>
          <a:bodyPr anchor="t"/>
          <a:p>
            <a:pPr marL="342900" lvl="0" indent="-342900">
              <a:spcBef>
                <a:spcPct val="20000"/>
              </a:spcBef>
              <a:buClr>
                <a:schemeClr val="accent1"/>
              </a:buClr>
              <a:buSzPct val="80000"/>
            </a:pPr>
            <a:r>
              <a:rPr lang="en-US" altLang="zh-CN" sz="2800" dirty="0">
                <a:solidFill>
                  <a:schemeClr val="tx1"/>
                </a:solidFill>
                <a:latin typeface="DejaVu Sans" panose="020B0603030804020204" charset="0"/>
                <a:ea typeface="方正书宋_GBK" panose="02000000000000000000" charset="-122"/>
              </a:rPr>
              <a:t>3</a:t>
            </a:r>
            <a:r>
              <a:rPr lang="zh-CN" altLang="en-US" sz="2800" dirty="0">
                <a:solidFill>
                  <a:schemeClr val="tx1"/>
                </a:solidFill>
                <a:latin typeface="DejaVu Sans" panose="020B0603030804020204" charset="0"/>
                <a:ea typeface="方正书宋_GBK" panose="02000000000000000000" charset="-122"/>
              </a:rPr>
              <a:t>、不确定性：</a:t>
            </a:r>
            <a:r>
              <a:rPr lang="zh-CN" altLang="en-US" sz="2800" dirty="0">
                <a:solidFill>
                  <a:schemeClr val="tx1"/>
                </a:solidFill>
                <a:latin typeface="方正楷体_GBK" panose="02000000000000000000" charset="-122"/>
                <a:ea typeface="方正书宋_GBK" panose="02000000000000000000" charset="-122"/>
              </a:rPr>
              <a:t>操作系统必须随时对以不可预测的次序发生的事件进行响应</a:t>
            </a:r>
            <a:endParaRPr lang="zh-CN" altLang="en-US" sz="2800" dirty="0">
              <a:solidFill>
                <a:schemeClr val="tx1"/>
              </a:solidFill>
              <a:latin typeface="方正楷体_GBK" panose="02000000000000000000" charset="-122"/>
              <a:ea typeface="方正书宋_GBK" panose="02000000000000000000" charset="-122"/>
            </a:endParaRPr>
          </a:p>
          <a:p>
            <a:pPr marL="342900" lvl="0" indent="-342900" algn="l">
              <a:spcBef>
                <a:spcPct val="20000"/>
              </a:spcBef>
              <a:buClr>
                <a:schemeClr val="accent1"/>
              </a:buClr>
              <a:buSzPct val="80000"/>
            </a:pPr>
            <a:r>
              <a:rPr lang="zh-CN" altLang="en-US" b="0" dirty="0">
                <a:solidFill>
                  <a:schemeClr val="tx1"/>
                </a:solidFill>
                <a:latin typeface="方正书宋_GBK" panose="02000000000000000000" charset="-122"/>
                <a:ea typeface="方正书宋_GBK" panose="02000000000000000000" charset="-122"/>
                <a:cs typeface="+mn-ea"/>
              </a:rPr>
              <a:t>操作系统中</a:t>
            </a:r>
            <a:r>
              <a:rPr lang="zh-CN" altLang="en-US" sz="3200" b="0" dirty="0">
                <a:solidFill>
                  <a:schemeClr val="tx1"/>
                </a:solidFill>
                <a:latin typeface="方正书宋_GBK" panose="02000000000000000000" charset="-122"/>
                <a:ea typeface="方正书宋_GBK" panose="02000000000000000000" charset="-122"/>
                <a:cs typeface="+mn-ea"/>
              </a:rPr>
              <a:t>不确定性</a:t>
            </a:r>
            <a:r>
              <a:rPr lang="zh-CN" altLang="en-US" b="0" dirty="0">
                <a:solidFill>
                  <a:schemeClr val="tx1"/>
                </a:solidFill>
                <a:latin typeface="方正书宋_GBK" panose="02000000000000000000" charset="-122"/>
                <a:ea typeface="方正书宋_GBK" panose="02000000000000000000" charset="-122"/>
                <a:cs typeface="+mn-ea"/>
              </a:rPr>
              <a:t>的例子：</a:t>
            </a:r>
            <a:endParaRPr lang="zh-CN" altLang="en-US"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(1)作业到达系统的类型和时间是随机的；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(2)操作员发出命令或按按钮的时刻是随机的;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(3)程序运行发生错误或异常的时刻是随机的;</a:t>
            </a:r>
            <a:endParaRPr lang="zh-CN" altLang="en-US" sz="3200" b="0" dirty="0">
              <a:solidFill>
                <a:schemeClr val="tx1"/>
              </a:solidFill>
              <a:latin typeface="方正书宋_GBK" panose="02000000000000000000" charset="-122"/>
              <a:ea typeface="方正书宋_GBK" panose="02000000000000000000" charset="-122"/>
              <a:cs typeface="+mn-ea"/>
            </a:endParaRPr>
          </a:p>
          <a:p>
            <a:pPr marL="342900" lvl="0" indent="-342900" algn="l">
              <a:spcBef>
                <a:spcPct val="20000"/>
              </a:spcBef>
              <a:buClr>
                <a:schemeClr val="accent1"/>
              </a:buClr>
              <a:buSzPct val="80000"/>
            </a:pPr>
            <a:r>
              <a:rPr lang="zh-CN" altLang="en-US" sz="3200" b="0" dirty="0">
                <a:solidFill>
                  <a:schemeClr val="tx1"/>
                </a:solidFill>
                <a:latin typeface="方正书宋_GBK" panose="02000000000000000000" charset="-122"/>
                <a:ea typeface="方正书宋_GBK" panose="02000000000000000000" charset="-122"/>
                <a:cs typeface="+mn-ea"/>
              </a:rPr>
              <a:t> (4)各种各样硬件和软件中断事件发生的时刻是随机的 。</a:t>
            </a:r>
            <a:endParaRPr lang="zh-CN" altLang="en-US" sz="3200" b="0" dirty="0">
              <a:solidFill>
                <a:schemeClr val="tx1"/>
              </a:solidFill>
              <a:latin typeface="方正书宋_GBK" panose="02000000000000000000" charset="-122"/>
              <a:ea typeface="方正书宋_GBK" panose="02000000000000000000" charset="-122"/>
              <a:cs typeface="+mn-ea"/>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55297"/>
          <p:cNvSpPr/>
          <p:nvPr/>
        </p:nvSpPr>
        <p:spPr>
          <a:xfrm>
            <a:off x="1006475" y="1562100"/>
            <a:ext cx="7129463" cy="2139950"/>
          </a:xfrm>
          <a:prstGeom prst="rect">
            <a:avLst/>
          </a:prstGeom>
          <a:noFill/>
          <a:ln w="9525">
            <a:noFill/>
            <a:miter/>
          </a:ln>
        </p:spPr>
        <p:txBody>
          <a:bodyPr>
            <a:spAutoFit/>
          </a:bodyPr>
          <a:p>
            <a:pPr marL="533400" lvl="0" indent="-533400" algn="ctr" fontAlgn="base">
              <a:lnSpc>
                <a:spcPct val="120000"/>
              </a:lnSpc>
              <a:buClr>
                <a:schemeClr val="tx2"/>
              </a:buClr>
              <a:buSzPct val="95000"/>
            </a:pPr>
            <a:endParaRPr lang="en-US" altLang="x-none" sz="2800" strike="noStrike" noProof="1" dirty="0">
              <a:solidFill>
                <a:schemeClr val="bg2"/>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ctr" fontAlgn="base">
              <a:lnSpc>
                <a:spcPct val="120000"/>
              </a:lnSpc>
              <a:buClr>
                <a:schemeClr val="tx2"/>
              </a:buClr>
              <a:buSzPct val="95000"/>
            </a:pP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55298"/>
          <p:cNvPicPr>
            <a:picLocks noGrp="1" noChangeAspect="1"/>
          </p:cNvPicPr>
          <p:nvPr>
            <p:ph idx="2147483647"/>
          </p:nvPr>
        </p:nvPicPr>
        <p:blipFill>
          <a:blip r:embed="rId1"/>
          <a:stretch>
            <a:fillRect/>
          </a:stretch>
        </p:blipFill>
        <p:spPr>
          <a:xfrm>
            <a:off x="0" y="0"/>
            <a:ext cx="838200" cy="517525"/>
          </a:xfrm>
        </p:spPr>
      </p:pic>
      <p:sp>
        <p:nvSpPr>
          <p:cNvPr id="69636" name="矩形 55299"/>
          <p:cNvSpPr/>
          <p:nvPr/>
        </p:nvSpPr>
        <p:spPr>
          <a:xfrm>
            <a:off x="381000" y="49848"/>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xEl>
                                              <p:charRg st="1" end="13"/>
                                            </p:txEl>
                                          </p:spTgt>
                                        </p:tgtEl>
                                        <p:attrNameLst>
                                          <p:attrName>style.visibility</p:attrName>
                                        </p:attrNameLst>
                                      </p:cBhvr>
                                      <p:to>
                                        <p:strVal val="visible"/>
                                      </p:to>
                                    </p:set>
                                    <p:anim calcmode="lin" valueType="num">
                                      <p:cBhvr additive="base">
                                        <p:cTn id="7" dur="1000" fill="hold"/>
                                        <p:tgtEl>
                                          <p:spTgt spid="69634">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4">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矩形 53250"/>
          <p:cNvSpPr/>
          <p:nvPr/>
        </p:nvSpPr>
        <p:spPr>
          <a:xfrm>
            <a:off x="643255" y="729615"/>
            <a:ext cx="5364480"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x-none" altLang="zh-CN" strike="noStrike" noProof="1" dirty="0">
                <a:solidFill>
                  <a:srgbClr val="990000"/>
                </a:solidFill>
                <a:effectLst/>
                <a:latin typeface="DejaVu Sans" panose="020B0603030804020204" charset="0"/>
                <a:ea typeface="方正书宋_GBK" panose="02000000000000000000" charset="-122"/>
                <a:cs typeface="+mn-ea"/>
              </a:rPr>
              <a:t>操作系统的主要功能</a:t>
            </a:r>
            <a:endParaRPr lang="x-none" altLang="zh-CN" strike="noStrike" noProof="1" dirty="0">
              <a:solidFill>
                <a:srgbClr val="990000"/>
              </a:solidFill>
              <a:effectLst/>
              <a:latin typeface="DejaVu Sans" panose="020B0603030804020204" charset="0"/>
              <a:ea typeface="方正书宋_GBK" panose="02000000000000000000" charset="-122"/>
              <a:cs typeface="+mn-ea"/>
            </a:endParaRPr>
          </a:p>
        </p:txBody>
      </p:sp>
      <p:sp>
        <p:nvSpPr>
          <p:cNvPr id="70695" name="矩形 53286"/>
          <p:cNvSpPr/>
          <p:nvPr/>
        </p:nvSpPr>
        <p:spPr>
          <a:xfrm>
            <a:off x="758190" y="1353185"/>
            <a:ext cx="5448300" cy="162623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1 控制和协调并发活动</a:t>
            </a:r>
            <a:endPar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2 对系统资源进行管理和调度</a:t>
            </a:r>
            <a:endPar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30000"/>
              </a:spcBef>
              <a:buClr>
                <a:schemeClr val="tx2"/>
              </a:buClr>
              <a:buSzPct val="95000"/>
            </a:pPr>
            <a:r>
              <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3 提供用户接口</a:t>
            </a:r>
            <a:endParaRPr lang="x-none" altLang="zh-CN" sz="240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69636" name="矩形 5529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6804" name="矩形 76803"/>
          <p:cNvSpPr/>
          <p:nvPr/>
        </p:nvSpPr>
        <p:spPr>
          <a:xfrm>
            <a:off x="2838450" y="3151505"/>
            <a:ext cx="5834380" cy="720725"/>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marL="533400" lvl="0" indent="-533400" algn="l" fontAlgn="base">
              <a:lnSpc>
                <a:spcPct val="120000"/>
              </a:lnSpc>
              <a:spcBef>
                <a:spcPct val="30000"/>
              </a:spcBef>
              <a:buClr>
                <a:schemeClr val="tx2"/>
              </a:buClr>
              <a:buSzPct val="95000"/>
            </a:pPr>
            <a:r>
              <a:rPr lang="x-none" altLang="zh-CN" sz="3200" b="1" strike="noStrike" noProof="1" dirty="0">
                <a:solidFill>
                  <a:srgbClr val="990000"/>
                </a:solidFill>
                <a:effectLst/>
                <a:latin typeface="DejaVu Sans" panose="020B0603030804020204" charset="0"/>
                <a:ea typeface="方正书宋_GBK" panose="02000000000000000000" charset="-122"/>
                <a:cs typeface="+mn-ea"/>
              </a:rPr>
              <a:t>操作系统应解决的基本问题</a:t>
            </a:r>
            <a:endParaRPr lang="x-none" altLang="zh-CN" sz="3200" b="1" strike="noStrike" noProof="1" dirty="0">
              <a:solidFill>
                <a:srgbClr val="990000"/>
              </a:solidFill>
              <a:effectLst/>
              <a:latin typeface="DejaVu Sans" panose="020B0603030804020204" charset="0"/>
              <a:ea typeface="方正书宋_GBK" panose="02000000000000000000" charset="-122"/>
              <a:cs typeface="+mn-ea"/>
            </a:endParaRPr>
          </a:p>
        </p:txBody>
      </p:sp>
      <p:sp>
        <p:nvSpPr>
          <p:cNvPr id="76805" name="矩形 76804"/>
          <p:cNvSpPr/>
          <p:nvPr/>
        </p:nvSpPr>
        <p:spPr>
          <a:xfrm>
            <a:off x="3008630" y="3956050"/>
            <a:ext cx="5412105" cy="2219325"/>
          </a:xfrm>
          <a:prstGeom prst="rect">
            <a:avLst/>
          </a:prstGeom>
          <a:noFill/>
          <a:ln w="9525">
            <a:noFill/>
            <a:miter/>
          </a:ln>
        </p:spPr>
        <p:txBody>
          <a:bodyPr anchor="t"/>
          <a:p>
            <a:pPr marL="571500" lvl="0" indent="-571500" eaLnBrk="0" hangingPunct="0">
              <a:lnSpc>
                <a:spcPct val="90000"/>
              </a:lnSpc>
              <a:spcBef>
                <a:spcPct val="50000"/>
              </a:spcBef>
              <a:buClr>
                <a:schemeClr val="tx2"/>
              </a:buClr>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1、资源分配的策略和方法</a:t>
            </a:r>
            <a:endParaRPr lang="zh-CN" altLang="en-US" sz="2400" dirty="0">
              <a:solidFill>
                <a:schemeClr val="tx1"/>
              </a:solidFill>
              <a:latin typeface="DejaVu Sans" panose="020B0603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2、协调并发活动的关系</a:t>
            </a:r>
            <a:endParaRPr lang="zh-CN" altLang="en-US" sz="2400" dirty="0">
              <a:solidFill>
                <a:schemeClr val="tx1"/>
              </a:solidFill>
              <a:latin typeface="DejaVu Sans" panose="020B0603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3、保证数据的一致性</a:t>
            </a:r>
            <a:endParaRPr lang="zh-CN" altLang="en-US" sz="2400" dirty="0">
              <a:solidFill>
                <a:schemeClr val="tx1"/>
              </a:solidFill>
              <a:latin typeface="DejaVu Sans" panose="020B0603030804020204" charset="0"/>
              <a:ea typeface="方正书宋_GBK" panose="02000000000000000000" charset="-122"/>
            </a:endParaRPr>
          </a:p>
          <a:p>
            <a:pPr marL="571500" lvl="0" indent="-571500" eaLnBrk="0" hangingPunct="0">
              <a:lnSpc>
                <a:spcPct val="90000"/>
              </a:lnSpc>
              <a:spcBef>
                <a:spcPct val="50000"/>
              </a:spcBef>
              <a:buClr>
                <a:schemeClr val="tx2"/>
              </a:buClr>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4、实现数据存取控制（权限管理）</a:t>
            </a:r>
            <a:endParaRPr lang="zh-CN" altLang="en-US" sz="240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charRg st="0" end="10"/>
                                            </p:txEl>
                                          </p:spTgt>
                                        </p:tgtEl>
                                        <p:attrNameLst>
                                          <p:attrName>style.visibility</p:attrName>
                                        </p:attrNameLst>
                                      </p:cBhvr>
                                      <p:to>
                                        <p:strVal val="visible"/>
                                      </p:to>
                                    </p:set>
                                    <p:anim calcmode="lin" valueType="num">
                                      <p:cBhvr additive="base">
                                        <p:cTn id="7" dur="1000" fill="hold"/>
                                        <p:tgtEl>
                                          <p:spTgt spid="7065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065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695">
                                            <p:txEl>
                                              <p:charRg st="0" end="18"/>
                                            </p:txEl>
                                          </p:spTgt>
                                        </p:tgtEl>
                                        <p:attrNameLst>
                                          <p:attrName>style.visibility</p:attrName>
                                        </p:attrNameLst>
                                      </p:cBhvr>
                                      <p:to>
                                        <p:strVal val="visible"/>
                                      </p:to>
                                    </p:set>
                                    <p:anim calcmode="lin" valueType="num">
                                      <p:cBhvr additive="base">
                                        <p:cTn id="13" dur="1000" fill="hold"/>
                                        <p:tgtEl>
                                          <p:spTgt spid="70695">
                                            <p:txEl>
                                              <p:charRg st="0" end="18"/>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0695">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5">
                                            <p:txEl>
                                              <p:charRg st="0" end="13"/>
                                            </p:txEl>
                                          </p:spTgt>
                                        </p:tgtEl>
                                        <p:attrNameLst>
                                          <p:attrName>style.visibility</p:attrName>
                                        </p:attrNameLst>
                                      </p:cBhvr>
                                      <p:to>
                                        <p:strVal val="visible"/>
                                      </p:to>
                                    </p:set>
                                    <p:anim calcmode="lin" valueType="num">
                                      <p:cBhvr additive="base">
                                        <p:cTn id="19" dur="500" fill="hold"/>
                                        <p:tgtEl>
                                          <p:spTgt spid="76805">
                                            <p:txEl>
                                              <p:charRg st="0" end="1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5">
                                            <p:txEl>
                                              <p:charRg st="13" end="25"/>
                                            </p:txEl>
                                          </p:spTgt>
                                        </p:tgtEl>
                                        <p:attrNameLst>
                                          <p:attrName>style.visibility</p:attrName>
                                        </p:attrNameLst>
                                      </p:cBhvr>
                                      <p:to>
                                        <p:strVal val="visible"/>
                                      </p:to>
                                    </p:set>
                                    <p:anim calcmode="lin" valueType="num">
                                      <p:cBhvr additive="base">
                                        <p:cTn id="25" dur="500" fill="hold"/>
                                        <p:tgtEl>
                                          <p:spTgt spid="76805">
                                            <p:txEl>
                                              <p:charRg st="13" end="2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5">
                                            <p:txEl>
                                              <p:charRg st="13" end="2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5">
                                            <p:txEl>
                                              <p:charRg st="25" end="36"/>
                                            </p:txEl>
                                          </p:spTgt>
                                        </p:tgtEl>
                                        <p:attrNameLst>
                                          <p:attrName>style.visibility</p:attrName>
                                        </p:attrNameLst>
                                      </p:cBhvr>
                                      <p:to>
                                        <p:strVal val="visible"/>
                                      </p:to>
                                    </p:set>
                                    <p:anim calcmode="lin" valueType="num">
                                      <p:cBhvr additive="base">
                                        <p:cTn id="31" dur="500" fill="hold"/>
                                        <p:tgtEl>
                                          <p:spTgt spid="76805">
                                            <p:txEl>
                                              <p:charRg st="25" end="3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5">
                                            <p:txEl>
                                              <p:charRg st="25" end="3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5">
                                            <p:txEl>
                                              <p:charRg st="36" end="47"/>
                                            </p:txEl>
                                          </p:spTgt>
                                        </p:tgtEl>
                                        <p:attrNameLst>
                                          <p:attrName>style.visibility</p:attrName>
                                        </p:attrNameLst>
                                      </p:cBhvr>
                                      <p:to>
                                        <p:strVal val="visible"/>
                                      </p:to>
                                    </p:set>
                                    <p:anim calcmode="lin" valueType="num">
                                      <p:cBhvr additive="base">
                                        <p:cTn id="37" dur="500" fill="hold"/>
                                        <p:tgtEl>
                                          <p:spTgt spid="76805">
                                            <p:txEl>
                                              <p:charRg st="36" end="4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5">
                                            <p:txEl>
                                              <p:charRg st="36"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95" grpId="0" build="p"/>
      <p:bldP spid="7680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60417"/>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43</a:t>
            </a:r>
            <a:endParaRPr lang="zh-CN" altLang="en-US" sz="1400" b="0" dirty="0">
              <a:solidFill>
                <a:schemeClr val="tx2"/>
              </a:solidFill>
              <a:latin typeface="DejaVu Sans" panose="020B0603030804020204" charset="0"/>
              <a:ea typeface="方正书宋_GBK" panose="02000000000000000000" charset="-122"/>
            </a:endParaRPr>
          </a:p>
        </p:txBody>
      </p:sp>
      <p:grpSp>
        <p:nvGrpSpPr>
          <p:cNvPr id="71683" name="组合 71682"/>
          <p:cNvGrpSpPr/>
          <p:nvPr/>
        </p:nvGrpSpPr>
        <p:grpSpPr>
          <a:xfrm>
            <a:off x="442913" y="3695700"/>
            <a:ext cx="7154862" cy="747713"/>
            <a:chOff x="0" y="0"/>
            <a:chExt cx="4059" cy="471"/>
          </a:xfrm>
        </p:grpSpPr>
        <p:sp>
          <p:nvSpPr>
            <p:cNvPr id="2" name="文本框 60419"/>
            <p:cNvSpPr txBox="1"/>
            <p:nvPr/>
          </p:nvSpPr>
          <p:spPr>
            <a:xfrm>
              <a:off x="0" y="0"/>
              <a:ext cx="74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DejaVu Sans" panose="020B0603030804020204" charset="0"/>
                  <a:ea typeface="方正书宋_GBK" panose="02000000000000000000" charset="-122"/>
                </a:rPr>
                <a:t>操作系统</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pPr>
              <a:r>
                <a:rPr lang="zh-CN" altLang="en-US" sz="1800" dirty="0">
                  <a:solidFill>
                    <a:schemeClr val="tx1"/>
                  </a:solidFill>
                  <a:latin typeface="DejaVu Sans" panose="020B0603030804020204" charset="0"/>
                  <a:ea typeface="方正书宋_GBK" panose="02000000000000000000" charset="-122"/>
                </a:rPr>
                <a:t>功能模块</a:t>
              </a:r>
              <a:endParaRPr lang="zh-CN" altLang="en-US" sz="1800" dirty="0">
                <a:solidFill>
                  <a:schemeClr val="tx1"/>
                </a:solidFill>
                <a:latin typeface="DejaVu Sans" panose="020B0603030804020204" charset="0"/>
                <a:ea typeface="方正书宋_GBK" panose="02000000000000000000" charset="-122"/>
              </a:endParaRPr>
            </a:p>
          </p:txBody>
        </p:sp>
        <p:sp>
          <p:nvSpPr>
            <p:cNvPr id="71684" name="文本框 60420"/>
            <p:cNvSpPr txBox="1"/>
            <p:nvPr/>
          </p:nvSpPr>
          <p:spPr>
            <a:xfrm>
              <a:off x="863" y="11"/>
              <a:ext cx="52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处理机</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管  理</a:t>
              </a:r>
              <a:endParaRPr lang="zh-CN" altLang="en-US" sz="1800" dirty="0">
                <a:solidFill>
                  <a:schemeClr val="tx1"/>
                </a:solidFill>
                <a:latin typeface="DejaVu Sans" panose="020B0603030804020204" charset="0"/>
                <a:ea typeface="方正书宋_GBK" panose="02000000000000000000" charset="-122"/>
              </a:endParaRPr>
            </a:p>
          </p:txBody>
        </p:sp>
        <p:sp>
          <p:nvSpPr>
            <p:cNvPr id="71685" name="文本框 60421"/>
            <p:cNvSpPr txBox="1"/>
            <p:nvPr/>
          </p:nvSpPr>
          <p:spPr>
            <a:xfrm>
              <a:off x="1738" y="11"/>
              <a:ext cx="51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存储器</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管   理</a:t>
              </a:r>
              <a:endParaRPr lang="zh-CN" altLang="en-US" sz="1800" dirty="0">
                <a:solidFill>
                  <a:schemeClr val="tx1"/>
                </a:solidFill>
                <a:latin typeface="DejaVu Sans" panose="020B0603030804020204" charset="0"/>
                <a:ea typeface="方正书宋_GBK" panose="02000000000000000000" charset="-122"/>
              </a:endParaRPr>
            </a:p>
          </p:txBody>
        </p:sp>
        <p:sp>
          <p:nvSpPr>
            <p:cNvPr id="71686" name="文本框 60422"/>
            <p:cNvSpPr txBox="1"/>
            <p:nvPr/>
          </p:nvSpPr>
          <p:spPr>
            <a:xfrm>
              <a:off x="2687" y="11"/>
              <a:ext cx="498"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设 备</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管 理</a:t>
              </a:r>
              <a:endParaRPr lang="zh-CN" altLang="en-US" sz="1800" dirty="0">
                <a:solidFill>
                  <a:schemeClr val="tx1"/>
                </a:solidFill>
                <a:latin typeface="DejaVu Sans" panose="020B0603030804020204" charset="0"/>
                <a:ea typeface="方正书宋_GBK" panose="02000000000000000000" charset="-122"/>
              </a:endParaRPr>
            </a:p>
          </p:txBody>
        </p:sp>
        <p:sp>
          <p:nvSpPr>
            <p:cNvPr id="71687" name="文本框 60423"/>
            <p:cNvSpPr txBox="1"/>
            <p:nvPr/>
          </p:nvSpPr>
          <p:spPr>
            <a:xfrm>
              <a:off x="3602" y="11"/>
              <a:ext cx="457" cy="460"/>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文 件</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spcAft>
                  <a:spcPct val="10000"/>
                </a:spcAft>
              </a:pPr>
              <a:r>
                <a:rPr lang="zh-CN" altLang="en-US" sz="1800" dirty="0">
                  <a:solidFill>
                    <a:schemeClr val="tx1"/>
                  </a:solidFill>
                  <a:latin typeface="DejaVu Sans" panose="020B0603030804020204" charset="0"/>
                  <a:ea typeface="方正书宋_GBK" panose="02000000000000000000" charset="-122"/>
                </a:rPr>
                <a:t>系 统</a:t>
              </a:r>
              <a:endParaRPr lang="zh-CN" altLang="en-US" sz="1800" dirty="0">
                <a:solidFill>
                  <a:schemeClr val="tx1"/>
                </a:solidFill>
                <a:latin typeface="DejaVu Sans" panose="020B0603030804020204" charset="0"/>
                <a:ea typeface="方正书宋_GBK" panose="02000000000000000000" charset="-122"/>
              </a:endParaRPr>
            </a:p>
          </p:txBody>
        </p:sp>
      </p:grpSp>
      <p:grpSp>
        <p:nvGrpSpPr>
          <p:cNvPr id="71689" name="组合 71688"/>
          <p:cNvGrpSpPr/>
          <p:nvPr/>
        </p:nvGrpSpPr>
        <p:grpSpPr>
          <a:xfrm>
            <a:off x="2463800" y="2841625"/>
            <a:ext cx="4670425" cy="685800"/>
            <a:chOff x="0" y="0"/>
            <a:chExt cx="2942" cy="432"/>
          </a:xfrm>
        </p:grpSpPr>
        <p:sp>
          <p:nvSpPr>
            <p:cNvPr id="3" name="直接连接符 60425"/>
            <p:cNvSpPr/>
            <p:nvPr/>
          </p:nvSpPr>
          <p:spPr>
            <a:xfrm flipV="1">
              <a:off x="0"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71690" name="直接连接符 60426"/>
            <p:cNvSpPr/>
            <p:nvPr/>
          </p:nvSpPr>
          <p:spPr>
            <a:xfrm flipV="1">
              <a:off x="933"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71691" name="直接连接符 60427"/>
            <p:cNvSpPr/>
            <p:nvPr/>
          </p:nvSpPr>
          <p:spPr>
            <a:xfrm flipV="1">
              <a:off x="1958"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71692" name="直接连接符 60428"/>
            <p:cNvSpPr/>
            <p:nvPr/>
          </p:nvSpPr>
          <p:spPr>
            <a:xfrm flipV="1">
              <a:off x="2942" y="0"/>
              <a:ext cx="0" cy="432"/>
            </a:xfrm>
            <a:prstGeom prst="line">
              <a:avLst/>
            </a:prstGeom>
            <a:ln w="25400" cap="flat" cmpd="sng">
              <a:solidFill>
                <a:schemeClr val="tx1"/>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grpSp>
      <p:grpSp>
        <p:nvGrpSpPr>
          <p:cNvPr id="71694" name="组合 71693"/>
          <p:cNvGrpSpPr/>
          <p:nvPr/>
        </p:nvGrpSpPr>
        <p:grpSpPr>
          <a:xfrm>
            <a:off x="742950" y="2001838"/>
            <a:ext cx="6769100" cy="733425"/>
            <a:chOff x="0" y="0"/>
            <a:chExt cx="4264" cy="462"/>
          </a:xfrm>
        </p:grpSpPr>
        <p:sp>
          <p:nvSpPr>
            <p:cNvPr id="4" name="文本框 60430"/>
            <p:cNvSpPr txBox="1"/>
            <p:nvPr/>
          </p:nvSpPr>
          <p:spPr>
            <a:xfrm>
              <a:off x="0" y="0"/>
              <a:ext cx="613" cy="439"/>
            </a:xfrm>
            <a:prstGeom prst="rect">
              <a:avLst/>
            </a:prstGeom>
            <a:noFill/>
            <a:ln w="9525">
              <a:noFill/>
              <a:miter/>
            </a:ln>
          </p:spPr>
          <p:txBody>
            <a:bodyPr anchor="t">
              <a:spAutoFit/>
            </a:bodyPr>
            <a:p>
              <a:pPr lvl="0">
                <a:spcBef>
                  <a:spcPct val="20000"/>
                </a:spcBef>
              </a:pPr>
              <a:r>
                <a:rPr lang="zh-CN" altLang="en-US" sz="1800" dirty="0">
                  <a:solidFill>
                    <a:schemeClr val="tx1"/>
                  </a:solidFill>
                  <a:latin typeface="DejaVu Sans" panose="020B0603030804020204" charset="0"/>
                  <a:ea typeface="方正书宋_GBK" panose="02000000000000000000" charset="-122"/>
                </a:rPr>
                <a:t>系  统</a:t>
              </a:r>
              <a:endParaRPr lang="zh-CN" altLang="en-US" sz="1800" dirty="0">
                <a:solidFill>
                  <a:schemeClr val="tx1"/>
                </a:solidFill>
                <a:latin typeface="DejaVu Sans" panose="020B0603030804020204" charset="0"/>
                <a:ea typeface="方正书宋_GBK" panose="02000000000000000000" charset="-122"/>
              </a:endParaRPr>
            </a:p>
            <a:p>
              <a:pPr lvl="0">
                <a:spcBef>
                  <a:spcPct val="20000"/>
                </a:spcBef>
              </a:pPr>
              <a:r>
                <a:rPr lang="zh-CN" altLang="en-US" sz="1800" dirty="0">
                  <a:solidFill>
                    <a:schemeClr val="tx1"/>
                  </a:solidFill>
                  <a:latin typeface="DejaVu Sans" panose="020B0603030804020204" charset="0"/>
                  <a:ea typeface="方正书宋_GBK" panose="02000000000000000000" charset="-122"/>
                </a:rPr>
                <a:t>资  源</a:t>
              </a:r>
              <a:endParaRPr lang="zh-CN" altLang="en-US" sz="1800" dirty="0">
                <a:solidFill>
                  <a:schemeClr val="tx1"/>
                </a:solidFill>
                <a:latin typeface="DejaVu Sans" panose="020B0603030804020204" charset="0"/>
                <a:ea typeface="方正书宋_GBK" panose="02000000000000000000" charset="-122"/>
              </a:endParaRPr>
            </a:p>
          </p:txBody>
        </p:sp>
        <p:sp>
          <p:nvSpPr>
            <p:cNvPr id="71695" name="文本框 60431"/>
            <p:cNvSpPr txBox="1"/>
            <p:nvPr/>
          </p:nvSpPr>
          <p:spPr>
            <a:xfrm>
              <a:off x="773"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DejaVu Sans" panose="020B0603030804020204" charset="0"/>
                  <a:ea typeface="方正书宋_GBK" panose="02000000000000000000" charset="-122"/>
                </a:rPr>
                <a:t>处理机</a:t>
              </a:r>
              <a:endParaRPr lang="zh-CN" altLang="en-US" sz="1800" dirty="0">
                <a:solidFill>
                  <a:schemeClr val="tx1"/>
                </a:solidFill>
                <a:latin typeface="DejaVu Sans" panose="020B0603030804020204" charset="0"/>
                <a:ea typeface="方正书宋_GBK" panose="02000000000000000000" charset="-122"/>
              </a:endParaRPr>
            </a:p>
          </p:txBody>
        </p:sp>
        <p:sp>
          <p:nvSpPr>
            <p:cNvPr id="71696" name="文本框 60432"/>
            <p:cNvSpPr txBox="1"/>
            <p:nvPr/>
          </p:nvSpPr>
          <p:spPr>
            <a:xfrm>
              <a:off x="2832" y="18"/>
              <a:ext cx="451" cy="444"/>
            </a:xfrm>
            <a:prstGeom prst="rect">
              <a:avLst/>
            </a:prstGeom>
            <a:noFill/>
            <a:ln w="9525" cap="flat" cmpd="sng">
              <a:solidFill>
                <a:schemeClr val="tx1"/>
              </a:solidFill>
              <a:prstDash val="solid"/>
              <a:miter/>
              <a:headEnd type="none" w="med" len="med"/>
              <a:tailEnd type="none" w="med" len="med"/>
            </a:ln>
          </p:spPr>
          <p:txBody>
            <a:bodyPr anchor="t">
              <a:spAutoFit/>
            </a:bodyPr>
            <a:p>
              <a:pPr lvl="0" algn="ctr">
                <a:spcBef>
                  <a:spcPct val="40000"/>
                </a:spcBef>
                <a:spcAft>
                  <a:spcPct val="10000"/>
                </a:spcAft>
              </a:pPr>
              <a:r>
                <a:rPr lang="en-US" altLang="x-none" sz="1800" dirty="0">
                  <a:solidFill>
                    <a:schemeClr val="tx1"/>
                  </a:solidFill>
                  <a:latin typeface="DejaVu Sans" panose="020B0603030804020204" charset="0"/>
                  <a:ea typeface="方正书宋_GBK" panose="02000000000000000000" charset="-122"/>
                </a:rPr>
                <a:t>I/O</a:t>
              </a:r>
              <a:endParaRPr lang="en-US" altLang="x-none" sz="1800" dirty="0">
                <a:solidFill>
                  <a:schemeClr val="tx1"/>
                </a:solidFill>
                <a:latin typeface="DejaVu Sans" panose="020B0603030804020204" charset="0"/>
                <a:ea typeface="方正书宋_GBK" panose="02000000000000000000" charset="-122"/>
              </a:endParaRPr>
            </a:p>
            <a:p>
              <a:pPr lvl="0" algn="ctr">
                <a:spcBef>
                  <a:spcPct val="10000"/>
                </a:spcBef>
                <a:spcAft>
                  <a:spcPct val="10000"/>
                </a:spcAft>
              </a:pPr>
              <a:r>
                <a:rPr lang="zh-CN" altLang="en-US" sz="1800" dirty="0">
                  <a:solidFill>
                    <a:schemeClr val="tx1"/>
                  </a:solidFill>
                  <a:latin typeface="DejaVu Sans" panose="020B0603030804020204" charset="0"/>
                  <a:ea typeface="方正书宋_GBK" panose="02000000000000000000" charset="-122"/>
                </a:rPr>
                <a:t>设备</a:t>
              </a:r>
              <a:endParaRPr lang="zh-CN" altLang="en-US" sz="1800" dirty="0">
                <a:solidFill>
                  <a:schemeClr val="tx1"/>
                </a:solidFill>
                <a:latin typeface="DejaVu Sans" panose="020B0603030804020204" charset="0"/>
                <a:ea typeface="方正书宋_GBK" panose="02000000000000000000" charset="-122"/>
              </a:endParaRPr>
            </a:p>
          </p:txBody>
        </p:sp>
        <p:sp>
          <p:nvSpPr>
            <p:cNvPr id="71697" name="文本框 60433"/>
            <p:cNvSpPr txBox="1"/>
            <p:nvPr/>
          </p:nvSpPr>
          <p:spPr>
            <a:xfrm>
              <a:off x="3843" y="18"/>
              <a:ext cx="421" cy="444"/>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40000"/>
                </a:spcBef>
                <a:spcAft>
                  <a:spcPct val="10000"/>
                </a:spcAft>
              </a:pPr>
              <a:r>
                <a:rPr lang="zh-CN" altLang="en-US" sz="1800" dirty="0">
                  <a:solidFill>
                    <a:schemeClr val="tx1"/>
                  </a:solidFill>
                  <a:latin typeface="DejaVu Sans" panose="020B0603030804020204" charset="0"/>
                  <a:ea typeface="方正书宋_GBK" panose="02000000000000000000" charset="-122"/>
                </a:rPr>
                <a:t>软件</a:t>
              </a:r>
              <a:endParaRPr lang="zh-CN" altLang="en-US" sz="1800" dirty="0">
                <a:solidFill>
                  <a:schemeClr val="tx1"/>
                </a:solidFill>
                <a:latin typeface="DejaVu Sans" panose="020B0603030804020204" charset="0"/>
                <a:ea typeface="方正书宋_GBK" panose="02000000000000000000" charset="-122"/>
              </a:endParaRPr>
            </a:p>
            <a:p>
              <a:pPr lvl="0">
                <a:spcBef>
                  <a:spcPct val="10000"/>
                </a:spcBef>
                <a:spcAft>
                  <a:spcPct val="10000"/>
                </a:spcAft>
              </a:pPr>
              <a:r>
                <a:rPr lang="zh-CN" altLang="en-US" sz="1800" dirty="0">
                  <a:solidFill>
                    <a:schemeClr val="tx1"/>
                  </a:solidFill>
                  <a:latin typeface="DejaVu Sans" panose="020B0603030804020204" charset="0"/>
                  <a:ea typeface="方正书宋_GBK" panose="02000000000000000000" charset="-122"/>
                </a:rPr>
                <a:t>资源</a:t>
              </a:r>
              <a:endParaRPr lang="zh-CN" altLang="en-US" sz="1800" dirty="0">
                <a:solidFill>
                  <a:schemeClr val="tx1"/>
                </a:solidFill>
                <a:latin typeface="DejaVu Sans" panose="020B0603030804020204" charset="0"/>
                <a:ea typeface="方正书宋_GBK" panose="02000000000000000000" charset="-122"/>
              </a:endParaRPr>
            </a:p>
          </p:txBody>
        </p:sp>
        <p:sp>
          <p:nvSpPr>
            <p:cNvPr id="71698" name="文本框 60434"/>
            <p:cNvSpPr txBox="1"/>
            <p:nvPr/>
          </p:nvSpPr>
          <p:spPr>
            <a:xfrm>
              <a:off x="1725" y="94"/>
              <a:ext cx="582" cy="27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100000"/>
                </a:spcBef>
                <a:spcAft>
                  <a:spcPct val="100000"/>
                </a:spcAft>
              </a:pPr>
              <a:r>
                <a:rPr lang="zh-CN" altLang="en-US" sz="1800" dirty="0">
                  <a:solidFill>
                    <a:schemeClr val="tx1"/>
                  </a:solidFill>
                  <a:latin typeface="DejaVu Sans" panose="020B0603030804020204" charset="0"/>
                  <a:ea typeface="方正书宋_GBK" panose="02000000000000000000" charset="-122"/>
                </a:rPr>
                <a:t>存储器</a:t>
              </a:r>
              <a:endParaRPr lang="zh-CN" altLang="en-US" sz="1800" dirty="0">
                <a:solidFill>
                  <a:schemeClr val="tx1"/>
                </a:solidFill>
                <a:latin typeface="DejaVu Sans" panose="020B0603030804020204" charset="0"/>
                <a:ea typeface="方正书宋_GBK" panose="02000000000000000000" charset="-122"/>
              </a:endParaRPr>
            </a:p>
          </p:txBody>
        </p:sp>
      </p:grpSp>
      <p:sp>
        <p:nvSpPr>
          <p:cNvPr id="71700" name="文本框 60435"/>
          <p:cNvSpPr txBox="1"/>
          <p:nvPr/>
        </p:nvSpPr>
        <p:spPr>
          <a:xfrm>
            <a:off x="2547938" y="4983163"/>
            <a:ext cx="3502025" cy="336550"/>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系统资源与操作系统的资源管理模块</a:t>
            </a:r>
            <a:endParaRPr lang="zh-CN" altLang="en-US" sz="1600" b="0" dirty="0">
              <a:solidFill>
                <a:schemeClr val="tx1"/>
              </a:solidFill>
              <a:latin typeface="DejaVu Sans" panose="020B0603030804020204" charset="0"/>
              <a:ea typeface="方正书宋_GBK" panose="02000000000000000000" charset="-122"/>
            </a:endParaRPr>
          </a:p>
        </p:txBody>
      </p:sp>
      <p:sp>
        <p:nvSpPr>
          <p:cNvPr id="71701" name="矩形 60436"/>
          <p:cNvSpPr/>
          <p:nvPr/>
        </p:nvSpPr>
        <p:spPr>
          <a:xfrm>
            <a:off x="242888" y="701675"/>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操作系统的资源管理模块</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1702" name="矩形 6043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1"/>
                                        </p:tgtEl>
                                        <p:attrNameLst>
                                          <p:attrName>style.visibility</p:attrName>
                                        </p:attrNameLst>
                                      </p:cBhvr>
                                      <p:to>
                                        <p:strVal val="visible"/>
                                      </p:to>
                                    </p:set>
                                    <p:anim calcmode="lin" valueType="num">
                                      <p:cBhvr additive="base">
                                        <p:cTn id="7" dur="500" fill="hold"/>
                                        <p:tgtEl>
                                          <p:spTgt spid="71701"/>
                                        </p:tgtEl>
                                        <p:attrNameLst>
                                          <p:attrName>ppt_x</p:attrName>
                                        </p:attrNameLst>
                                      </p:cBhvr>
                                      <p:tavLst>
                                        <p:tav tm="0">
                                          <p:val>
                                            <p:strVal val="0-#ppt_w/2"/>
                                          </p:val>
                                        </p:tav>
                                        <p:tav tm="100000">
                                          <p:val>
                                            <p:strVal val="#ppt_x"/>
                                          </p:val>
                                        </p:tav>
                                      </p:tavLst>
                                    </p:anim>
                                    <p:anim calcmode="lin" valueType="num">
                                      <p:cBhvr additive="base">
                                        <p:cTn id="8" dur="500" fill="hold"/>
                                        <p:tgtEl>
                                          <p:spTgt spid="717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1694"/>
                                        </p:tgtEl>
                                        <p:attrNameLst>
                                          <p:attrName>style.visibility</p:attrName>
                                        </p:attrNameLst>
                                      </p:cBhvr>
                                      <p:to>
                                        <p:strVal val="visible"/>
                                      </p:to>
                                    </p:set>
                                    <p:anim calcmode="lin" valueType="num">
                                      <p:cBhvr additive="base">
                                        <p:cTn id="13" dur="500" fill="hold"/>
                                        <p:tgtEl>
                                          <p:spTgt spid="71694"/>
                                        </p:tgtEl>
                                        <p:attrNameLst>
                                          <p:attrName>ppt_x</p:attrName>
                                        </p:attrNameLst>
                                      </p:cBhvr>
                                      <p:tavLst>
                                        <p:tav tm="0">
                                          <p:val>
                                            <p:strVal val="0-#ppt_w/2"/>
                                          </p:val>
                                        </p:tav>
                                        <p:tav tm="100000">
                                          <p:val>
                                            <p:strVal val="#ppt_x"/>
                                          </p:val>
                                        </p:tav>
                                      </p:tavLst>
                                    </p:anim>
                                    <p:anim calcmode="lin" valueType="num">
                                      <p:cBhvr additive="base">
                                        <p:cTn id="14"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683"/>
                                        </p:tgtEl>
                                        <p:attrNameLst>
                                          <p:attrName>style.visibility</p:attrName>
                                        </p:attrNameLst>
                                      </p:cBhvr>
                                      <p:to>
                                        <p:strVal val="visible"/>
                                      </p:to>
                                    </p:set>
                                    <p:anim calcmode="lin" valueType="num">
                                      <p:cBhvr additive="base">
                                        <p:cTn id="19" dur="500" fill="hold"/>
                                        <p:tgtEl>
                                          <p:spTgt spid="71683"/>
                                        </p:tgtEl>
                                        <p:attrNameLst>
                                          <p:attrName>ppt_x</p:attrName>
                                        </p:attrNameLst>
                                      </p:cBhvr>
                                      <p:tavLst>
                                        <p:tav tm="0">
                                          <p:val>
                                            <p:strVal val="0-#ppt_w/2"/>
                                          </p:val>
                                        </p:tav>
                                        <p:tav tm="100000">
                                          <p:val>
                                            <p:strVal val="#ppt_x"/>
                                          </p:val>
                                        </p:tav>
                                      </p:tavLst>
                                    </p:anim>
                                    <p:anim calcmode="lin" valueType="num">
                                      <p:cBhvr additive="base">
                                        <p:cTn id="20"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689"/>
                                        </p:tgtEl>
                                        <p:attrNameLst>
                                          <p:attrName>style.visibility</p:attrName>
                                        </p:attrNameLst>
                                      </p:cBhvr>
                                      <p:to>
                                        <p:strVal val="visible"/>
                                      </p:to>
                                    </p:set>
                                    <p:anim calcmode="lin" valueType="num">
                                      <p:cBhvr additive="base">
                                        <p:cTn id="25" dur="500" fill="hold"/>
                                        <p:tgtEl>
                                          <p:spTgt spid="71689"/>
                                        </p:tgtEl>
                                        <p:attrNameLst>
                                          <p:attrName>ppt_x</p:attrName>
                                        </p:attrNameLst>
                                      </p:cBhvr>
                                      <p:tavLst>
                                        <p:tav tm="0">
                                          <p:val>
                                            <p:strVal val="0-#ppt_w/2"/>
                                          </p:val>
                                        </p:tav>
                                        <p:tav tm="100000">
                                          <p:val>
                                            <p:strVal val="#ppt_x"/>
                                          </p:val>
                                        </p:tav>
                                      </p:tavLst>
                                    </p:anim>
                                    <p:anim calcmode="lin" valueType="num">
                                      <p:cBhvr additive="base">
                                        <p:cTn id="26"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0" grpId="0"/>
      <p:bldP spid="7170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56321"/>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39</a:t>
            </a:r>
            <a:endParaRPr lang="zh-CN" altLang="en-US" sz="1400" b="0" dirty="0">
              <a:solidFill>
                <a:schemeClr val="tx2"/>
              </a:solidFill>
              <a:latin typeface="DejaVu Sans" panose="020B0603030804020204" charset="0"/>
              <a:ea typeface="方正书宋_GBK" panose="02000000000000000000" charset="-122"/>
            </a:endParaRPr>
          </a:p>
        </p:txBody>
      </p:sp>
      <p:sp>
        <p:nvSpPr>
          <p:cNvPr id="72707" name="矩形 5632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08" name="矩形 56323"/>
          <p:cNvSpPr/>
          <p:nvPr/>
        </p:nvSpPr>
        <p:spPr>
          <a:xfrm>
            <a:off x="706755" y="1756410"/>
            <a:ext cx="7319010" cy="1042035"/>
          </a:xfrm>
          <a:prstGeom prst="rect">
            <a:avLst/>
          </a:prstGeom>
          <a:noFill/>
          <a:ln w="9525">
            <a:noFill/>
            <a:miter/>
          </a:ln>
        </p:spPr>
        <p:txBody>
          <a:bodyPr wrap="square">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多个进程竞争一个CPU时，决定</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先</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运行</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哪个</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进程;</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它占用多长时间，</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如何让出CPU;</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2709" name="矩形 56324"/>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处理机管理</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10" name="矩形 56325"/>
          <p:cNvSpPr/>
          <p:nvPr/>
        </p:nvSpPr>
        <p:spPr>
          <a:xfrm>
            <a:off x="665163" y="1120775"/>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提出进程调度策略</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11" name="矩形 56326"/>
          <p:cNvSpPr/>
          <p:nvPr/>
        </p:nvSpPr>
        <p:spPr>
          <a:xfrm>
            <a:off x="1106488" y="4314825"/>
            <a:ext cx="618807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在调度时机到来时，进行处理机分派。</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2712" name="矩形 56327"/>
          <p:cNvSpPr/>
          <p:nvPr/>
        </p:nvSpPr>
        <p:spPr>
          <a:xfrm>
            <a:off x="681038" y="292258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给出进程调度算法</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2713" name="矩形 56328"/>
          <p:cNvSpPr/>
          <p:nvPr/>
        </p:nvSpPr>
        <p:spPr>
          <a:xfrm>
            <a:off x="682625" y="3652838"/>
            <a:ext cx="414020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进行处理机的分派</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08"/>
                                        </p:tgtEl>
                                        <p:attrNameLst>
                                          <p:attrName>style.visibility</p:attrName>
                                        </p:attrNameLst>
                                      </p:cBhvr>
                                      <p:to>
                                        <p:strVal val="visible"/>
                                      </p:to>
                                    </p:set>
                                    <p:anim calcmode="lin" valueType="num">
                                      <p:cBhvr additive="base">
                                        <p:cTn id="19" dur="500" fill="hold"/>
                                        <p:tgtEl>
                                          <p:spTgt spid="72708"/>
                                        </p:tgtEl>
                                        <p:attrNameLst>
                                          <p:attrName>ppt_x</p:attrName>
                                        </p:attrNameLst>
                                      </p:cBhvr>
                                      <p:tavLst>
                                        <p:tav tm="0">
                                          <p:val>
                                            <p:strVal val="#ppt_x"/>
                                          </p:val>
                                        </p:tav>
                                        <p:tav tm="100000">
                                          <p:val>
                                            <p:strVal val="#ppt_x"/>
                                          </p:val>
                                        </p:tav>
                                      </p:tavLst>
                                    </p:anim>
                                    <p:anim calcmode="lin" valueType="num">
                                      <p:cBhvr additive="base">
                                        <p:cTn id="20"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12"/>
                                        </p:tgtEl>
                                        <p:attrNameLst>
                                          <p:attrName>style.visibility</p:attrName>
                                        </p:attrNameLst>
                                      </p:cBhvr>
                                      <p:to>
                                        <p:strVal val="visible"/>
                                      </p:to>
                                    </p:set>
                                    <p:anim calcmode="lin" valueType="num">
                                      <p:cBhvr additive="base">
                                        <p:cTn id="25" dur="500" fill="hold"/>
                                        <p:tgtEl>
                                          <p:spTgt spid="72712"/>
                                        </p:tgtEl>
                                        <p:attrNameLst>
                                          <p:attrName>ppt_x</p:attrName>
                                        </p:attrNameLst>
                                      </p:cBhvr>
                                      <p:tavLst>
                                        <p:tav tm="0">
                                          <p:val>
                                            <p:strVal val="0-#ppt_w/2"/>
                                          </p:val>
                                        </p:tav>
                                        <p:tav tm="100000">
                                          <p:val>
                                            <p:strVal val="#ppt_x"/>
                                          </p:val>
                                        </p:tav>
                                      </p:tavLst>
                                    </p:anim>
                                    <p:anim calcmode="lin" valueType="num">
                                      <p:cBhvr additive="base">
                                        <p:cTn id="26"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2713"/>
                                        </p:tgtEl>
                                        <p:attrNameLst>
                                          <p:attrName>style.visibility</p:attrName>
                                        </p:attrNameLst>
                                      </p:cBhvr>
                                      <p:to>
                                        <p:strVal val="visible"/>
                                      </p:to>
                                    </p:set>
                                    <p:anim calcmode="lin" valueType="num">
                                      <p:cBhvr additive="base">
                                        <p:cTn id="31" dur="500" fill="hold"/>
                                        <p:tgtEl>
                                          <p:spTgt spid="72713"/>
                                        </p:tgtEl>
                                        <p:attrNameLst>
                                          <p:attrName>ppt_x</p:attrName>
                                        </p:attrNameLst>
                                      </p:cBhvr>
                                      <p:tavLst>
                                        <p:tav tm="0">
                                          <p:val>
                                            <p:strVal val="0-#ppt_w/2"/>
                                          </p:val>
                                        </p:tav>
                                        <p:tav tm="100000">
                                          <p:val>
                                            <p:strVal val="#ppt_x"/>
                                          </p:val>
                                        </p:tav>
                                      </p:tavLst>
                                    </p:anim>
                                    <p:anim calcmode="lin" valueType="num">
                                      <p:cBhvr additive="base">
                                        <p:cTn id="32" dur="500" fill="hold"/>
                                        <p:tgtEl>
                                          <p:spTgt spid="727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2711"/>
                                        </p:tgtEl>
                                        <p:attrNameLst>
                                          <p:attrName>style.visibility</p:attrName>
                                        </p:attrNameLst>
                                      </p:cBhvr>
                                      <p:to>
                                        <p:strVal val="visible"/>
                                      </p:to>
                                    </p:set>
                                    <p:anim calcmode="lin" valueType="num">
                                      <p:cBhvr additive="base">
                                        <p:cTn id="37" dur="500" fill="hold"/>
                                        <p:tgtEl>
                                          <p:spTgt spid="72711"/>
                                        </p:tgtEl>
                                        <p:attrNameLst>
                                          <p:attrName>ppt_x</p:attrName>
                                        </p:attrNameLst>
                                      </p:cBhvr>
                                      <p:tavLst>
                                        <p:tav tm="0">
                                          <p:val>
                                            <p:strVal val="#ppt_x"/>
                                          </p:val>
                                        </p:tav>
                                        <p:tav tm="100000">
                                          <p:val>
                                            <p:strVal val="#ppt_x"/>
                                          </p:val>
                                        </p:tav>
                                      </p:tavLst>
                                    </p:anim>
                                    <p:anim calcmode="lin" valueType="num">
                                      <p:cBhvr additive="base">
                                        <p:cTn id="38"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0" grpId="0"/>
      <p:bldP spid="72711" grpId="0"/>
      <p:bldP spid="72712" grpId="0"/>
      <p:bldP spid="727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文本框 57345"/>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40</a:t>
            </a:r>
            <a:endParaRPr lang="zh-CN" altLang="en-US" sz="1400" b="0" dirty="0">
              <a:solidFill>
                <a:schemeClr val="tx2"/>
              </a:solidFill>
              <a:latin typeface="DejaVu Sans" panose="020B0603030804020204" charset="0"/>
              <a:ea typeface="方正书宋_GBK" panose="02000000000000000000" charset="-122"/>
            </a:endParaRPr>
          </a:p>
        </p:txBody>
      </p:sp>
      <p:sp>
        <p:nvSpPr>
          <p:cNvPr id="73731" name="矩形 57346"/>
          <p:cNvSpPr/>
          <p:nvPr/>
        </p:nvSpPr>
        <p:spPr>
          <a:xfrm>
            <a:off x="1119188" y="1727200"/>
            <a:ext cx="8024813" cy="1407795"/>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多个程序在系统中运行，程序指令和数据都要占用和分配内存。程序无法预知</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在主存中的位置及所占区域的大小；</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并且</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也希望</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无需关心存储细节。</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3732" name="矩形 57347"/>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存储器管理</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3" name="矩形 57348"/>
          <p:cNvSpPr/>
          <p:nvPr/>
        </p:nvSpPr>
        <p:spPr>
          <a:xfrm>
            <a:off x="666750" y="1120775"/>
            <a:ext cx="5089525" cy="60325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存储分配和存储无关性</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4" name="矩形 57349"/>
          <p:cNvSpPr/>
          <p:nvPr/>
        </p:nvSpPr>
        <p:spPr>
          <a:xfrm>
            <a:off x="1106488" y="3914775"/>
            <a:ext cx="80248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程序只能访问自己的存储空间，</a:t>
            </a: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隔离。</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30000"/>
              </a:spcBef>
              <a:buClr>
                <a:schemeClr val="tx2"/>
              </a:buClr>
              <a:buSzPct val="95000"/>
            </a:pP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企图访问非法信息时，系统能够捕获。</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3735" name="矩形 57350"/>
          <p:cNvSpPr/>
          <p:nvPr/>
        </p:nvSpPr>
        <p:spPr>
          <a:xfrm>
            <a:off x="681038" y="3279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存储保护</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6" name="矩形 57351"/>
          <p:cNvSpPr/>
          <p:nvPr/>
        </p:nvSpPr>
        <p:spPr>
          <a:xfrm>
            <a:off x="1136650" y="5859463"/>
            <a:ext cx="6791325" cy="56673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系统提供虚拟存储技术，扩大逻辑主存。</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3737" name="矩形 57352"/>
          <p:cNvSpPr/>
          <p:nvPr/>
        </p:nvSpPr>
        <p:spPr>
          <a:xfrm>
            <a:off x="696913" y="519588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存储扩充</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3738" name="矩形 5735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0-#ppt_w/2"/>
                                          </p:val>
                                        </p:tav>
                                        <p:tav tm="100000">
                                          <p:val>
                                            <p:strVal val="#ppt_x"/>
                                          </p:val>
                                        </p:tav>
                                      </p:tavLst>
                                    </p:anim>
                                    <p:anim calcmode="lin" valueType="num">
                                      <p:cBhvr additive="base">
                                        <p:cTn id="8"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0-#ppt_w/2"/>
                                          </p:val>
                                        </p:tav>
                                        <p:tav tm="100000">
                                          <p:val>
                                            <p:strVal val="#ppt_x"/>
                                          </p:val>
                                        </p:tav>
                                      </p:tavLst>
                                    </p:anim>
                                    <p:anim calcmode="lin" valueType="num">
                                      <p:cBhvr additive="base">
                                        <p:cTn id="14"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gtEl>
                                        <p:attrNameLst>
                                          <p:attrName>style.visibility</p:attrName>
                                        </p:attrNameLst>
                                      </p:cBhvr>
                                      <p:to>
                                        <p:strVal val="visible"/>
                                      </p:to>
                                    </p:set>
                                    <p:anim calcmode="lin" valueType="num">
                                      <p:cBhvr additive="base">
                                        <p:cTn id="19" dur="500" fill="hold"/>
                                        <p:tgtEl>
                                          <p:spTgt spid="73731"/>
                                        </p:tgtEl>
                                        <p:attrNameLst>
                                          <p:attrName>ppt_x</p:attrName>
                                        </p:attrNameLst>
                                      </p:cBhvr>
                                      <p:tavLst>
                                        <p:tav tm="0">
                                          <p:val>
                                            <p:strVal val="#ppt_x"/>
                                          </p:val>
                                        </p:tav>
                                        <p:tav tm="100000">
                                          <p:val>
                                            <p:strVal val="#ppt_x"/>
                                          </p:val>
                                        </p:tav>
                                      </p:tavLst>
                                    </p:anim>
                                    <p:anim calcmode="lin" valueType="num">
                                      <p:cBhvr additive="base">
                                        <p:cTn id="20" dur="500" fill="hold"/>
                                        <p:tgtEl>
                                          <p:spTgt spid="737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5"/>
                                        </p:tgtEl>
                                        <p:attrNameLst>
                                          <p:attrName>style.visibility</p:attrName>
                                        </p:attrNameLst>
                                      </p:cBhvr>
                                      <p:to>
                                        <p:strVal val="visible"/>
                                      </p:to>
                                    </p:set>
                                    <p:anim calcmode="lin" valueType="num">
                                      <p:cBhvr additive="base">
                                        <p:cTn id="25" dur="500" fill="hold"/>
                                        <p:tgtEl>
                                          <p:spTgt spid="73735"/>
                                        </p:tgtEl>
                                        <p:attrNameLst>
                                          <p:attrName>ppt_x</p:attrName>
                                        </p:attrNameLst>
                                      </p:cBhvr>
                                      <p:tavLst>
                                        <p:tav tm="0">
                                          <p:val>
                                            <p:strVal val="0-#ppt_w/2"/>
                                          </p:val>
                                        </p:tav>
                                        <p:tav tm="100000">
                                          <p:val>
                                            <p:strVal val="#ppt_x"/>
                                          </p:val>
                                        </p:tav>
                                      </p:tavLst>
                                    </p:anim>
                                    <p:anim calcmode="lin" valueType="num">
                                      <p:cBhvr additive="base">
                                        <p:cTn id="26" dur="500" fill="hold"/>
                                        <p:tgtEl>
                                          <p:spTgt spid="737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4"/>
                                        </p:tgtEl>
                                        <p:attrNameLst>
                                          <p:attrName>style.visibility</p:attrName>
                                        </p:attrNameLst>
                                      </p:cBhvr>
                                      <p:to>
                                        <p:strVal val="visible"/>
                                      </p:to>
                                    </p:set>
                                    <p:anim calcmode="lin" valueType="num">
                                      <p:cBhvr additive="base">
                                        <p:cTn id="31" dur="500" fill="hold"/>
                                        <p:tgtEl>
                                          <p:spTgt spid="73734"/>
                                        </p:tgtEl>
                                        <p:attrNameLst>
                                          <p:attrName>ppt_x</p:attrName>
                                        </p:attrNameLst>
                                      </p:cBhvr>
                                      <p:tavLst>
                                        <p:tav tm="0">
                                          <p:val>
                                            <p:strVal val="#ppt_x"/>
                                          </p:val>
                                        </p:tav>
                                        <p:tav tm="100000">
                                          <p:val>
                                            <p:strVal val="#ppt_x"/>
                                          </p:val>
                                        </p:tav>
                                      </p:tavLst>
                                    </p:anim>
                                    <p:anim calcmode="lin" valueType="num">
                                      <p:cBhvr additive="base">
                                        <p:cTn id="32"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7"/>
                                        </p:tgtEl>
                                        <p:attrNameLst>
                                          <p:attrName>style.visibility</p:attrName>
                                        </p:attrNameLst>
                                      </p:cBhvr>
                                      <p:to>
                                        <p:strVal val="visible"/>
                                      </p:to>
                                    </p:set>
                                    <p:anim calcmode="lin" valueType="num">
                                      <p:cBhvr additive="base">
                                        <p:cTn id="37" dur="500" fill="hold"/>
                                        <p:tgtEl>
                                          <p:spTgt spid="73737"/>
                                        </p:tgtEl>
                                        <p:attrNameLst>
                                          <p:attrName>ppt_x</p:attrName>
                                        </p:attrNameLst>
                                      </p:cBhvr>
                                      <p:tavLst>
                                        <p:tav tm="0">
                                          <p:val>
                                            <p:strVal val="0-#ppt_w/2"/>
                                          </p:val>
                                        </p:tav>
                                        <p:tav tm="100000">
                                          <p:val>
                                            <p:strVal val="#ppt_x"/>
                                          </p:val>
                                        </p:tav>
                                      </p:tavLst>
                                    </p:anim>
                                    <p:anim calcmode="lin" valueType="num">
                                      <p:cBhvr additive="base">
                                        <p:cTn id="38"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6"/>
                                        </p:tgtEl>
                                        <p:attrNameLst>
                                          <p:attrName>style.visibility</p:attrName>
                                        </p:attrNameLst>
                                      </p:cBhvr>
                                      <p:to>
                                        <p:strVal val="visible"/>
                                      </p:to>
                                    </p:set>
                                    <p:anim calcmode="lin" valueType="num">
                                      <p:cBhvr additive="base">
                                        <p:cTn id="43" dur="500" fill="hold"/>
                                        <p:tgtEl>
                                          <p:spTgt spid="73736"/>
                                        </p:tgtEl>
                                        <p:attrNameLst>
                                          <p:attrName>ppt_x</p:attrName>
                                        </p:attrNameLst>
                                      </p:cBhvr>
                                      <p:tavLst>
                                        <p:tav tm="0">
                                          <p:val>
                                            <p:strVal val="#ppt_x"/>
                                          </p:val>
                                        </p:tav>
                                        <p:tav tm="100000">
                                          <p:val>
                                            <p:strVal val="#ppt_x"/>
                                          </p:val>
                                        </p:tav>
                                      </p:tavLst>
                                    </p:anim>
                                    <p:anim calcmode="lin" valueType="num">
                                      <p:cBhvr additive="base">
                                        <p:cTn id="44"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p:bldP spid="73733" grpId="0"/>
      <p:bldP spid="73734" grpId="0"/>
      <p:bldP spid="73735" grpId="0"/>
      <p:bldP spid="73736" grpId="0"/>
      <p:bldP spid="737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文本框 58369"/>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41</a:t>
            </a:r>
            <a:endParaRPr lang="zh-CN" altLang="en-US" sz="1400" b="0" dirty="0">
              <a:solidFill>
                <a:schemeClr val="tx2"/>
              </a:solidFill>
              <a:latin typeface="DejaVu Sans" panose="020B0603030804020204" charset="0"/>
              <a:ea typeface="方正书宋_GBK" panose="02000000000000000000" charset="-122"/>
            </a:endParaRPr>
          </a:p>
        </p:txBody>
      </p:sp>
      <p:sp>
        <p:nvSpPr>
          <p:cNvPr id="74755" name="矩形 58370"/>
          <p:cNvSpPr/>
          <p:nvPr/>
        </p:nvSpPr>
        <p:spPr>
          <a:xfrm>
            <a:off x="1147763" y="1684338"/>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设备无关性是指用户向系统申请和使用的设备与实际操作</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的设备无关，以达到方便用户、提高设备利用率的目的。</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4756" name="矩形 58371"/>
          <p:cNvSpPr/>
          <p:nvPr/>
        </p:nvSpPr>
        <p:spPr>
          <a:xfrm>
            <a:off x="157163" y="501650"/>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设备管理</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57" name="矩形 58372"/>
          <p:cNvSpPr/>
          <p:nvPr/>
        </p:nvSpPr>
        <p:spPr>
          <a:xfrm>
            <a:off x="665163" y="1120775"/>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设备无关性</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58" name="矩形 58373"/>
          <p:cNvSpPr/>
          <p:nvPr/>
        </p:nvSpPr>
        <p:spPr>
          <a:xfrm>
            <a:off x="1177925" y="3414713"/>
            <a:ext cx="7996238" cy="10414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操作系统为各应用程序和运行实体分配各种设备。设备分</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配通常采用三种基本技术：独享、共享及虚拟技术。</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4759" name="矩形 58374"/>
          <p:cNvSpPr/>
          <p:nvPr/>
        </p:nvSpPr>
        <p:spPr>
          <a:xfrm>
            <a:off x="681038" y="2736850"/>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设备分配</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60" name="矩形 58375"/>
          <p:cNvSpPr/>
          <p:nvPr/>
        </p:nvSpPr>
        <p:spPr>
          <a:xfrm>
            <a:off x="1193800" y="5173663"/>
            <a:ext cx="7720013" cy="1150620"/>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设备的传输控制包括：启动设备、中断处理、结束处理</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三个方面</a:t>
            </a:r>
            <a:r>
              <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x-none" altLang="zh-CN"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p:txBody>
      </p:sp>
      <p:sp>
        <p:nvSpPr>
          <p:cNvPr id="74761" name="矩形 58376"/>
          <p:cNvSpPr/>
          <p:nvPr/>
        </p:nvSpPr>
        <p:spPr>
          <a:xfrm>
            <a:off x="696913" y="4567238"/>
            <a:ext cx="4400550"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(3)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设备的传输控制</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4762" name="矩形 58377"/>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0-#ppt_w/2"/>
                                          </p:val>
                                        </p:tav>
                                        <p:tav tm="100000">
                                          <p:val>
                                            <p:strVal val="#ppt_x"/>
                                          </p:val>
                                        </p:tav>
                                      </p:tavLst>
                                    </p:anim>
                                    <p:anim calcmode="lin" valueType="num">
                                      <p:cBhvr additive="base">
                                        <p:cTn id="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7"/>
                                        </p:tgtEl>
                                        <p:attrNameLst>
                                          <p:attrName>style.visibility</p:attrName>
                                        </p:attrNameLst>
                                      </p:cBhvr>
                                      <p:to>
                                        <p:strVal val="visible"/>
                                      </p:to>
                                    </p:set>
                                    <p:anim calcmode="lin" valueType="num">
                                      <p:cBhvr additive="base">
                                        <p:cTn id="13" dur="500" fill="hold"/>
                                        <p:tgtEl>
                                          <p:spTgt spid="74757"/>
                                        </p:tgtEl>
                                        <p:attrNameLst>
                                          <p:attrName>ppt_x</p:attrName>
                                        </p:attrNameLst>
                                      </p:cBhvr>
                                      <p:tavLst>
                                        <p:tav tm="0">
                                          <p:val>
                                            <p:strVal val="0-#ppt_w/2"/>
                                          </p:val>
                                        </p:tav>
                                        <p:tav tm="100000">
                                          <p:val>
                                            <p:strVal val="#ppt_x"/>
                                          </p:val>
                                        </p:tav>
                                      </p:tavLst>
                                    </p:anim>
                                    <p:anim calcmode="lin" valueType="num">
                                      <p:cBhvr additive="base">
                                        <p:cTn id="14"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gtEl>
                                        <p:attrNameLst>
                                          <p:attrName>style.visibility</p:attrName>
                                        </p:attrNameLst>
                                      </p:cBhvr>
                                      <p:to>
                                        <p:strVal val="visible"/>
                                      </p:to>
                                    </p:set>
                                    <p:anim calcmode="lin" valueType="num">
                                      <p:cBhvr additive="base">
                                        <p:cTn id="19" dur="500" fill="hold"/>
                                        <p:tgtEl>
                                          <p:spTgt spid="74755"/>
                                        </p:tgtEl>
                                        <p:attrNameLst>
                                          <p:attrName>ppt_x</p:attrName>
                                        </p:attrNameLst>
                                      </p:cBhvr>
                                      <p:tavLst>
                                        <p:tav tm="0">
                                          <p:val>
                                            <p:strVal val="#ppt_x"/>
                                          </p:val>
                                        </p:tav>
                                        <p:tav tm="100000">
                                          <p:val>
                                            <p:strVal val="#ppt_x"/>
                                          </p:val>
                                        </p:tav>
                                      </p:tavLst>
                                    </p:anim>
                                    <p:anim calcmode="lin" valueType="num">
                                      <p:cBhvr additive="base">
                                        <p:cTn id="20" dur="500" fill="hold"/>
                                        <p:tgtEl>
                                          <p:spTgt spid="747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9"/>
                                        </p:tgtEl>
                                        <p:attrNameLst>
                                          <p:attrName>style.visibility</p:attrName>
                                        </p:attrNameLst>
                                      </p:cBhvr>
                                      <p:to>
                                        <p:strVal val="visible"/>
                                      </p:to>
                                    </p:set>
                                    <p:anim calcmode="lin" valueType="num">
                                      <p:cBhvr additive="base">
                                        <p:cTn id="25" dur="500" fill="hold"/>
                                        <p:tgtEl>
                                          <p:spTgt spid="74759"/>
                                        </p:tgtEl>
                                        <p:attrNameLst>
                                          <p:attrName>ppt_x</p:attrName>
                                        </p:attrNameLst>
                                      </p:cBhvr>
                                      <p:tavLst>
                                        <p:tav tm="0">
                                          <p:val>
                                            <p:strVal val="0-#ppt_w/2"/>
                                          </p:val>
                                        </p:tav>
                                        <p:tav tm="100000">
                                          <p:val>
                                            <p:strVal val="#ppt_x"/>
                                          </p:val>
                                        </p:tav>
                                      </p:tavLst>
                                    </p:anim>
                                    <p:anim calcmode="lin" valueType="num">
                                      <p:cBhvr additive="base">
                                        <p:cTn id="26"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ppt_x"/>
                                          </p:val>
                                        </p:tav>
                                        <p:tav tm="100000">
                                          <p:val>
                                            <p:strVal val="#ppt_x"/>
                                          </p:val>
                                        </p:tav>
                                      </p:tavLst>
                                    </p:anim>
                                    <p:anim calcmode="lin" valueType="num">
                                      <p:cBhvr additive="base">
                                        <p:cTn id="32"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61"/>
                                        </p:tgtEl>
                                        <p:attrNameLst>
                                          <p:attrName>style.visibility</p:attrName>
                                        </p:attrNameLst>
                                      </p:cBhvr>
                                      <p:to>
                                        <p:strVal val="visible"/>
                                      </p:to>
                                    </p:set>
                                    <p:anim calcmode="lin" valueType="num">
                                      <p:cBhvr additive="base">
                                        <p:cTn id="37" dur="500" fill="hold"/>
                                        <p:tgtEl>
                                          <p:spTgt spid="74761"/>
                                        </p:tgtEl>
                                        <p:attrNameLst>
                                          <p:attrName>ppt_x</p:attrName>
                                        </p:attrNameLst>
                                      </p:cBhvr>
                                      <p:tavLst>
                                        <p:tav tm="0">
                                          <p:val>
                                            <p:strVal val="0-#ppt_w/2"/>
                                          </p:val>
                                        </p:tav>
                                        <p:tav tm="100000">
                                          <p:val>
                                            <p:strVal val="#ppt_x"/>
                                          </p:val>
                                        </p:tav>
                                      </p:tavLst>
                                    </p:anim>
                                    <p:anim calcmode="lin" valueType="num">
                                      <p:cBhvr additive="base">
                                        <p:cTn id="38"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760"/>
                                        </p:tgtEl>
                                        <p:attrNameLst>
                                          <p:attrName>style.visibility</p:attrName>
                                        </p:attrNameLst>
                                      </p:cBhvr>
                                      <p:to>
                                        <p:strVal val="visible"/>
                                      </p:to>
                                    </p:set>
                                    <p:anim calcmode="lin" valueType="num">
                                      <p:cBhvr additive="base">
                                        <p:cTn id="43" dur="500" fill="hold"/>
                                        <p:tgtEl>
                                          <p:spTgt spid="74760"/>
                                        </p:tgtEl>
                                        <p:attrNameLst>
                                          <p:attrName>ppt_x</p:attrName>
                                        </p:attrNameLst>
                                      </p:cBhvr>
                                      <p:tavLst>
                                        <p:tav tm="0">
                                          <p:val>
                                            <p:strVal val="#ppt_x"/>
                                          </p:val>
                                        </p:tav>
                                        <p:tav tm="100000">
                                          <p:val>
                                            <p:strVal val="#ppt_x"/>
                                          </p:val>
                                        </p:tav>
                                      </p:tavLst>
                                    </p:anim>
                                    <p:anim calcmode="lin" valueType="num">
                                      <p:cBhvr additive="base">
                                        <p:cTn id="44"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p:bldP spid="74757" grpId="0"/>
      <p:bldP spid="74758" grpId="0"/>
      <p:bldP spid="74759" grpId="0"/>
      <p:bldP spid="74760" grpId="0"/>
      <p:bldP spid="747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59393"/>
          <p:cNvSpPr txBox="1"/>
          <p:nvPr/>
        </p:nvSpPr>
        <p:spPr>
          <a:xfrm>
            <a:off x="8420100" y="6510338"/>
            <a:ext cx="723900"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42</a:t>
            </a:r>
            <a:endParaRPr lang="zh-CN" altLang="en-US" sz="1400" b="0" dirty="0">
              <a:solidFill>
                <a:schemeClr val="tx2"/>
              </a:solidFill>
              <a:latin typeface="DejaVu Sans" panose="020B0603030804020204" charset="0"/>
              <a:ea typeface="方正书宋_GBK" panose="02000000000000000000" charset="-122"/>
            </a:endParaRPr>
          </a:p>
        </p:txBody>
      </p:sp>
      <p:sp>
        <p:nvSpPr>
          <p:cNvPr id="75779" name="矩形 59394"/>
          <p:cNvSpPr/>
          <p:nvPr/>
        </p:nvSpPr>
        <p:spPr>
          <a:xfrm>
            <a:off x="646113" y="1284288"/>
            <a:ext cx="8321675" cy="4546600"/>
          </a:xfrm>
          <a:prstGeom prst="rect">
            <a:avLst/>
          </a:prstGeom>
          <a:noFill/>
          <a:ln w="9525">
            <a:noFill/>
            <a:miter/>
          </a:ln>
        </p:spPr>
        <p:txBody>
          <a:bodyPr>
            <a:spAutoFit/>
          </a:bodyPr>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文件系统为用户提供一种简便的、统一的存取和管理信息的</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方法，并解决信息的共享、数据的存取控制和保密等问题。</a:t>
            </a:r>
            <a:endParaRPr lang="zh-CN" altLang="en-US" sz="24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信息组织</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存取方法</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文件共享</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文件安全</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文件完整性</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30000"/>
              </a:lnSpc>
              <a:spcBef>
                <a:spcPct val="30000"/>
              </a:spcBef>
              <a:buClr>
                <a:schemeClr val="tx2"/>
              </a:buClr>
              <a:buSzPct val="95000"/>
              <a:buChar char="l"/>
            </a:pPr>
            <a:r>
              <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磁盘空间分配</a:t>
            </a:r>
            <a:endParaRPr lang="zh-CN" altLang="en-US" sz="24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5780" name="矩形 59395"/>
          <p:cNvSpPr/>
          <p:nvPr/>
        </p:nvSpPr>
        <p:spPr>
          <a:xfrm>
            <a:off x="157163" y="544513"/>
            <a:ext cx="6475413" cy="67627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4.  </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信息管理</a:t>
            </a: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文件系统</a:t>
            </a:r>
            <a:r>
              <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a:t>
            </a:r>
            <a:endParaRPr lang="en-US" altLang="x-none"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75781" name="矩形 5939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操作系统的资源管理功能</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0-#ppt_w/2"/>
                                          </p:val>
                                        </p:tav>
                                        <p:tav tm="100000">
                                          <p:val>
                                            <p:strVal val="#ppt_x"/>
                                          </p:val>
                                        </p:tav>
                                      </p:tavLst>
                                    </p:anim>
                                    <p:anim calcmode="lin" valueType="num">
                                      <p:cBhvr additive="base">
                                        <p:cTn id="8"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ppt_x"/>
                                          </p:val>
                                        </p:tav>
                                        <p:tav tm="100000">
                                          <p:val>
                                            <p:strVal val="#ppt_x"/>
                                          </p:val>
                                        </p:tav>
                                      </p:tavLst>
                                    </p:anim>
                                    <p:anim calcmode="lin" valueType="num">
                                      <p:cBhvr additive="base">
                                        <p:cTn id="14" dur="500" fill="hold"/>
                                        <p:tgtEl>
                                          <p:spTgt spid="757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45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zh-CN" altLang="en-US" sz="1400" b="0" dirty="0">
                <a:solidFill>
                  <a:schemeClr val="tx2"/>
                </a:solidFill>
                <a:latin typeface="DejaVu Sans" panose="020B0603030804020204" charset="0"/>
                <a:ea typeface="方正书宋_GBK" panose="02000000000000000000" charset="-122"/>
              </a:rPr>
              <a:t>11</a:t>
            </a:r>
            <a:endParaRPr lang="zh-CN" altLang="en-US" sz="1400" b="0" dirty="0">
              <a:solidFill>
                <a:schemeClr val="tx2"/>
              </a:solidFill>
              <a:latin typeface="DejaVu Sans" panose="020B0603030804020204" charset="0"/>
              <a:ea typeface="方正书宋_GBK" panose="02000000000000000000" charset="-122"/>
            </a:endParaRPr>
          </a:p>
        </p:txBody>
      </p:sp>
      <p:sp>
        <p:nvSpPr>
          <p:cNvPr id="27651" name="矩形 24578"/>
          <p:cNvSpPr/>
          <p:nvPr/>
        </p:nvSpPr>
        <p:spPr>
          <a:xfrm>
            <a:off x="492125" y="1746250"/>
            <a:ext cx="8050530" cy="175069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en-US" altLang="x-none"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CPU</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：运算器，控制器，寄存器</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x-none"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状态和</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中间结果</a:t>
            </a: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存储器：</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用来存储程序和数据</a:t>
            </a:r>
            <a:endPar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I/O</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设备：</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输入数据、</a:t>
            </a:r>
            <a:r>
              <a:rPr lang="zh-CN" altLang="en-US" sz="2400" b="0" i="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sym typeface="+mn-ea"/>
              </a:rPr>
              <a:t>输出计算结果</a:t>
            </a:r>
            <a:endPar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27653" name="矩形 2458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7654" name="矩形 24581"/>
          <p:cNvSpPr/>
          <p:nvPr/>
        </p:nvSpPr>
        <p:spPr>
          <a:xfrm>
            <a:off x="214630" y="530225"/>
            <a:ext cx="8038465" cy="681990"/>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1. 存储程序式计算机的结构和特点</a:t>
            </a:r>
            <a:endParaRPr lang="zh-CN" altLang="en-US"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7655" name="矩形 24582"/>
          <p:cNvSpPr/>
          <p:nvPr/>
        </p:nvSpPr>
        <p:spPr>
          <a:xfrm>
            <a:off x="665163" y="1163638"/>
            <a:ext cx="4459288"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基本部件</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7657" name="矩形 24584"/>
          <p:cNvSpPr/>
          <p:nvPr/>
        </p:nvSpPr>
        <p:spPr>
          <a:xfrm>
            <a:off x="666750" y="3494088"/>
            <a:ext cx="2498725" cy="604838"/>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(2)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特点</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 name="矩形 24583"/>
          <p:cNvSpPr/>
          <p:nvPr/>
        </p:nvSpPr>
        <p:spPr>
          <a:xfrm>
            <a:off x="455295" y="4060825"/>
            <a:ext cx="5256213" cy="234061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zh-CN"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集中顺序过程控制</a:t>
            </a:r>
            <a:endParaRPr lang="zh-CN" altLang="en-US" sz="240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过程性</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模拟人们手工操作</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集中控制</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：由</a:t>
            </a:r>
            <a:r>
              <a:rPr lang="en-US" altLang="x-none"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集中管理</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③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顺序性</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a:t>
            </a:r>
            <a:r>
              <a:rPr lang="zh-CN" altLang="en-US" sz="1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顺序执行 </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4">
                                            <p:txEl>
                                              <p:charRg st="0" end="18"/>
                                            </p:txEl>
                                          </p:spTgt>
                                        </p:tgtEl>
                                        <p:attrNameLst>
                                          <p:attrName>style.visibility</p:attrName>
                                        </p:attrNameLst>
                                      </p:cBhvr>
                                      <p:to>
                                        <p:strVal val="visible"/>
                                      </p:to>
                                    </p:set>
                                    <p:anim calcmode="lin" valueType="num">
                                      <p:cBhvr additive="base">
                                        <p:cTn id="7" dur="1000" fill="hold"/>
                                        <p:tgtEl>
                                          <p:spTgt spid="2765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5"/>
                                        </p:tgtEl>
                                        <p:attrNameLst>
                                          <p:attrName>style.visibility</p:attrName>
                                        </p:attrNameLst>
                                      </p:cBhvr>
                                      <p:to>
                                        <p:strVal val="visible"/>
                                      </p:to>
                                    </p:set>
                                    <p:anim calcmode="lin" valueType="num">
                                      <p:cBhvr additive="base">
                                        <p:cTn id="13" dur="500" fill="hold"/>
                                        <p:tgtEl>
                                          <p:spTgt spid="27655"/>
                                        </p:tgtEl>
                                        <p:attrNameLst>
                                          <p:attrName>ppt_x</p:attrName>
                                        </p:attrNameLst>
                                      </p:cBhvr>
                                      <p:tavLst>
                                        <p:tav tm="0">
                                          <p:val>
                                            <p:strVal val="0-#ppt_w/2"/>
                                          </p:val>
                                        </p:tav>
                                        <p:tav tm="100000">
                                          <p:val>
                                            <p:strVal val="#ppt_x"/>
                                          </p:val>
                                        </p:tav>
                                      </p:tavLst>
                                    </p:anim>
                                    <p:anim calcmode="lin" valueType="num">
                                      <p:cBhvr additive="base">
                                        <p:cTn id="14" dur="500" fill="hold"/>
                                        <p:tgtEl>
                                          <p:spTgt spid="276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charRg st="0" end="16"/>
                                            </p:txEl>
                                          </p:spTgt>
                                        </p:tgtEl>
                                        <p:attrNameLst>
                                          <p:attrName>style.visibility</p:attrName>
                                        </p:attrNameLst>
                                      </p:cBhvr>
                                      <p:to>
                                        <p:strVal val="visible"/>
                                      </p:to>
                                    </p:set>
                                    <p:anim calcmode="lin" valueType="num">
                                      <p:cBhvr additive="base">
                                        <p:cTn id="19" dur="1000" fill="hold"/>
                                        <p:tgtEl>
                                          <p:spTgt spid="27651">
                                            <p:txEl>
                                              <p:charRg st="0" end="1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7651">
                                            <p:txEl>
                                              <p:charRg st="0" end="1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charRg st="16" end="22"/>
                                            </p:txEl>
                                          </p:spTgt>
                                        </p:tgtEl>
                                        <p:attrNameLst>
                                          <p:attrName>style.visibility</p:attrName>
                                        </p:attrNameLst>
                                      </p:cBhvr>
                                      <p:to>
                                        <p:strVal val="visible"/>
                                      </p:to>
                                    </p:set>
                                    <p:anim calcmode="lin" valueType="num">
                                      <p:cBhvr additive="base">
                                        <p:cTn id="23" dur="1000" fill="hold"/>
                                        <p:tgtEl>
                                          <p:spTgt spid="27651">
                                            <p:txEl>
                                              <p:charRg st="16" end="22"/>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7651">
                                            <p:txEl>
                                              <p:charRg st="16" end="2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651">
                                            <p:txEl>
                                              <p:charRg st="22" end="42"/>
                                            </p:txEl>
                                          </p:spTgt>
                                        </p:tgtEl>
                                        <p:attrNameLst>
                                          <p:attrName>style.visibility</p:attrName>
                                        </p:attrNameLst>
                                      </p:cBhvr>
                                      <p:to>
                                        <p:strVal val="visible"/>
                                      </p:to>
                                    </p:set>
                                    <p:anim calcmode="lin" valueType="num">
                                      <p:cBhvr additive="base">
                                        <p:cTn id="27" dur="1000" fill="hold"/>
                                        <p:tgtEl>
                                          <p:spTgt spid="27651">
                                            <p:txEl>
                                              <p:charRg st="22" end="4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7651">
                                            <p:txEl>
                                              <p:charRg st="22" end="4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657"/>
                                        </p:tgtEl>
                                        <p:attrNameLst>
                                          <p:attrName>style.visibility</p:attrName>
                                        </p:attrNameLst>
                                      </p:cBhvr>
                                      <p:to>
                                        <p:strVal val="visible"/>
                                      </p:to>
                                    </p:set>
                                    <p:anim calcmode="lin" valueType="num">
                                      <p:cBhvr additive="base">
                                        <p:cTn id="33" dur="500" fill="hold"/>
                                        <p:tgtEl>
                                          <p:spTgt spid="27657"/>
                                        </p:tgtEl>
                                        <p:attrNameLst>
                                          <p:attrName>ppt_x</p:attrName>
                                        </p:attrNameLst>
                                      </p:cBhvr>
                                      <p:tavLst>
                                        <p:tav tm="0">
                                          <p:val>
                                            <p:strVal val="0-#ppt_w/2"/>
                                          </p:val>
                                        </p:tav>
                                        <p:tav tm="100000">
                                          <p:val>
                                            <p:strVal val="#ppt_x"/>
                                          </p:val>
                                        </p:tav>
                                      </p:tavLst>
                                    </p:anim>
                                    <p:anim calcmode="lin" valueType="num">
                                      <p:cBhvr additive="base">
                                        <p:cTn id="34" dur="500" fill="hold"/>
                                        <p:tgtEl>
                                          <p:spTgt spid="2765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4" grpId="0" build="p"/>
      <p:bldP spid="27655" grpId="0"/>
      <p:bldP spid="27657"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40653" y="700405"/>
            <a:ext cx="8682038" cy="2287270"/>
          </a:xfrm>
          <a:prstGeom prst="rect">
            <a:avLst/>
          </a:prstGeom>
          <a:noFill/>
          <a:ln w="9525">
            <a:noFill/>
            <a:miter/>
          </a:ln>
        </p:spPr>
        <p:txBody>
          <a:bodyPr>
            <a:spAutoFit/>
          </a:bodyPr>
          <a:p>
            <a:pPr marL="533400" lvl="0" indent="-533400" algn="l" fontAlgn="base">
              <a:lnSpc>
                <a:spcPct val="130000"/>
              </a:lnSpc>
              <a:spcBef>
                <a:spcPct val="10000"/>
              </a:spcBef>
              <a:buClr>
                <a:schemeClr val="tx2"/>
              </a:buClr>
              <a:buSzPct val="95000"/>
            </a:pPr>
            <a:r>
              <a:rPr lang="en-US" altLang="x-none"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操作系统采用的关键技术</a:t>
            </a:r>
            <a:endParaRPr lang="zh-CN" altLang="en-US" sz="28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a:p>
            <a:pPr marL="533400" lvl="0" indent="-533400" algn="l" fontAlgn="base">
              <a:lnSpc>
                <a:spcPct val="120000"/>
              </a:lnSpc>
              <a:spcBef>
                <a:spcPct val="20000"/>
              </a:spcBef>
              <a:buClr>
                <a:schemeClr val="tx2"/>
              </a:buClr>
              <a:buSzPct val="95000"/>
            </a:pPr>
            <a:r>
              <a:rPr lang="zh-CN" altLang="en-US" sz="2800"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            </a:t>
            </a:r>
            <a:r>
              <a:rPr lang="zh-CN" altLang="en-US" sz="2800" strike="noStrike" noProof="1" dirty="0">
                <a:solidFill>
                  <a:srgbClr val="000000"/>
                </a:solidFill>
                <a:latin typeface="DejaVu Sans" panose="020B0603030804020204" charset="0"/>
                <a:ea typeface="方正书宋_GBK" panose="02000000000000000000" charset="-122"/>
                <a:cs typeface="+mn-ea"/>
              </a:rPr>
              <a:t>操作系统采用了大量的先进技术</a:t>
            </a:r>
            <a:r>
              <a:rPr lang="x-none" altLang="zh-CN" sz="2800" strike="noStrike" noProof="1" dirty="0">
                <a:solidFill>
                  <a:srgbClr val="000000"/>
                </a:solidFill>
                <a:latin typeface="DejaVu Sans" panose="020B0603030804020204" charset="0"/>
                <a:ea typeface="方正书宋_GBK" panose="02000000000000000000" charset="-122"/>
                <a:cs typeface="+mn-ea"/>
              </a:rPr>
              <a:t>，包括设计精巧的数据结构和先进的算法，</a:t>
            </a:r>
            <a:r>
              <a:rPr lang="zh-CN" altLang="en-US" sz="2800" strike="noStrike" noProof="1" dirty="0">
                <a:solidFill>
                  <a:srgbClr val="000000"/>
                </a:solidFill>
                <a:latin typeface="DejaVu Sans" panose="020B0603030804020204" charset="0"/>
                <a:ea typeface="方正书宋_GBK" panose="02000000000000000000" charset="-122"/>
                <a:cs typeface="+mn-ea"/>
              </a:rPr>
              <a:t>并行处理技术，虚拟技术</a:t>
            </a:r>
            <a:r>
              <a:rPr lang="x-none" altLang="zh-CN" sz="2800" strike="noStrike" noProof="1" dirty="0">
                <a:solidFill>
                  <a:srgbClr val="000000"/>
                </a:solidFill>
                <a:latin typeface="DejaVu Sans" panose="020B0603030804020204" charset="0"/>
                <a:ea typeface="方正书宋_GBK" panose="02000000000000000000" charset="-122"/>
                <a:cs typeface="+mn-ea"/>
              </a:rPr>
              <a:t>。</a:t>
            </a:r>
            <a:endParaRPr lang="x-none" altLang="zh-CN" sz="2800" strike="noStrike" noProof="1" dirty="0">
              <a:solidFill>
                <a:srgbClr val="000000"/>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3" name="矩形 13316"/>
          <p:cNvSpPr/>
          <p:nvPr/>
        </p:nvSpPr>
        <p:spPr>
          <a:xfrm>
            <a:off x="432435" y="2997200"/>
            <a:ext cx="8099425" cy="2930525"/>
          </a:xfrm>
          <a:prstGeom prst="rect">
            <a:avLst/>
          </a:prstGeom>
          <a:noFill/>
          <a:ln w="9525">
            <a:noFill/>
            <a:miter/>
          </a:ln>
        </p:spPr>
        <p:txBody>
          <a:bodyPr wrap="square">
            <a:spAutoFit/>
          </a:bodyPr>
          <a:p>
            <a:pPr marL="914400" lvl="1" indent="-457200" algn="l" fontAlgn="base">
              <a:lnSpc>
                <a:spcPct val="130000"/>
              </a:lnSpc>
              <a:spcBef>
                <a:spcPct val="30000"/>
              </a:spcBef>
              <a:buClr>
                <a:schemeClr val="tx2"/>
              </a:buClr>
              <a:buSzPct val="95000"/>
            </a:pPr>
            <a:r>
              <a:rPr lang="x-none" altLang="zh-CN"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linux kernel中的数据结构，编程技巧</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1、零长度的数组</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2、链表</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3、红黑树</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r>
              <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rPr>
              <a:t>4、哈希函数</a:t>
            </a:r>
            <a:endParaRPr lang="x-none" altLang="zh-CN" sz="2400" b="0"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8850">
                                            <p:txEl>
                                              <p:charRg st="18" end="66"/>
                                            </p:txEl>
                                          </p:spTgt>
                                        </p:tgtEl>
                                        <p:attrNameLst>
                                          <p:attrName>style.visibility</p:attrName>
                                        </p:attrNameLst>
                                      </p:cBhvr>
                                      <p:to>
                                        <p:strVal val="visible"/>
                                      </p:to>
                                    </p:set>
                                    <p:anim calcmode="lin" valueType="num">
                                      <p:cBhvr additive="base">
                                        <p:cTn id="13" dur="500" fill="hold"/>
                                        <p:tgtEl>
                                          <p:spTgt spid="78850">
                                            <p:txEl>
                                              <p:charRg st="18"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0">
                                            <p:txEl>
                                              <p:charRg st="18"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19"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3">
                                            <p:txEl>
                                              <p:charRg st="1" end="1"/>
                                            </p:txEl>
                                          </p:spTgt>
                                        </p:tgtEl>
                                        <p:attrNameLst>
                                          <p:attrName>style.visibility</p:attrName>
                                        </p:attrNameLst>
                                      </p:cBhvr>
                                      <p:to>
                                        <p:strVal val="visible"/>
                                      </p:to>
                                    </p:set>
                                    <p:anim calcmode="lin" valueType="num">
                                      <p:cBhvr additive="base">
                                        <p:cTn id="25"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3">
                                            <p:txEl>
                                              <p:charRg st="2" end="2"/>
                                            </p:txEl>
                                          </p:spTgt>
                                        </p:tgtEl>
                                        <p:attrNameLst>
                                          <p:attrName>style.visibility</p:attrName>
                                        </p:attrNameLst>
                                      </p:cBhvr>
                                      <p:to>
                                        <p:strVal val="visible"/>
                                      </p:to>
                                    </p:set>
                                    <p:anim calcmode="lin" valueType="num">
                                      <p:cBhvr additive="base">
                                        <p:cTn id="31" dur="500" fill="hold"/>
                                        <p:tgtEl>
                                          <p:spTgt spid="78853">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3">
                                            <p:txEl>
                                              <p:charRg st="3" end="3"/>
                                            </p:txEl>
                                          </p:spTgt>
                                        </p:tgtEl>
                                        <p:attrNameLst>
                                          <p:attrName>style.visibility</p:attrName>
                                        </p:attrNameLst>
                                      </p:cBhvr>
                                      <p:to>
                                        <p:strVal val="visible"/>
                                      </p:to>
                                    </p:set>
                                    <p:anim calcmode="lin" valueType="num">
                                      <p:cBhvr additive="base">
                                        <p:cTn id="37" dur="500" fill="hold"/>
                                        <p:tgtEl>
                                          <p:spTgt spid="78853">
                                            <p:txEl>
                                              <p:char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3">
                                            <p:txEl>
                                              <p:charRg st="4" end="4"/>
                                            </p:txEl>
                                          </p:spTgt>
                                        </p:tgtEl>
                                        <p:attrNameLst>
                                          <p:attrName>style.visibility</p:attrName>
                                        </p:attrNameLst>
                                      </p:cBhvr>
                                      <p:to>
                                        <p:strVal val="visible"/>
                                      </p:to>
                                    </p:set>
                                    <p:anim calcmode="lin" valueType="num">
                                      <p:cBhvr additive="base">
                                        <p:cTn id="43" dur="500" fill="hold"/>
                                        <p:tgtEl>
                                          <p:spTgt spid="78853">
                                            <p:txEl>
                                              <p:char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4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77495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struct student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*st_head=NULL;</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4" name="矩形 13313"/>
          <p:cNvSpPr/>
          <p:nvPr/>
        </p:nvSpPr>
        <p:spPr>
          <a:xfrm>
            <a:off x="4705985" y="733425"/>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add_student (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st-&gt;next = st_head;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st_head = 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5" name="图片 4" descr="1361366548"/>
          <p:cNvPicPr>
            <a:picLocks noChangeAspect="1"/>
          </p:cNvPicPr>
          <p:nvPr/>
        </p:nvPicPr>
        <p:blipFill>
          <a:blip r:embed="rId2"/>
          <a:stretch>
            <a:fillRect/>
          </a:stretch>
        </p:blipFill>
        <p:spPr>
          <a:xfrm>
            <a:off x="230505" y="3895090"/>
            <a:ext cx="5278755" cy="2548890"/>
          </a:xfrm>
          <a:prstGeom prst="rect">
            <a:avLst/>
          </a:prstGeom>
        </p:spPr>
      </p:pic>
      <p:sp>
        <p:nvSpPr>
          <p:cNvPr id="6" name="文本框 5"/>
          <p:cNvSpPr txBox="1"/>
          <p:nvPr/>
        </p:nvSpPr>
        <p:spPr>
          <a:xfrm>
            <a:off x="6193790" y="4585335"/>
            <a:ext cx="1612900" cy="521970"/>
          </a:xfrm>
          <a:prstGeom prst="rect">
            <a:avLst/>
          </a:prstGeom>
          <a:noFill/>
        </p:spPr>
        <p:txBody>
          <a:bodyPr wrap="none" rtlCol="0" anchor="t">
            <a:spAutoFit/>
          </a:bodyPr>
          <a:p>
            <a:r>
              <a:rPr lang="zh-CN" altLang="en-US" sz="2800">
                <a:latin typeface="DejaVu Sans" panose="020B0603030804020204" charset="0"/>
                <a:ea typeface="方正书宋_GBK" panose="02000000000000000000" charset="-122"/>
              </a:rPr>
              <a:t>单向链表</a:t>
            </a:r>
            <a:endParaRPr lang="zh-CN" altLang="en-US" sz="2800">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charRg st="1" end="1"/>
                                            </p:txEl>
                                          </p:spTgt>
                                        </p:tgtEl>
                                        <p:attrNameLst>
                                          <p:attrName>style.visibility</p:attrName>
                                        </p:attrNameLst>
                                      </p:cBhvr>
                                      <p:to>
                                        <p:strVal val="visible"/>
                                      </p:to>
                                    </p:set>
                                    <p:anim calcmode="lin" valueType="num">
                                      <p:cBhvr additive="base">
                                        <p:cTn id="4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charRg st="2" end="2"/>
                                            </p:txEl>
                                          </p:spTgt>
                                        </p:tgtEl>
                                        <p:attrNameLst>
                                          <p:attrName>style.visibility</p:attrName>
                                        </p:attrNameLst>
                                      </p:cBhvr>
                                      <p:to>
                                        <p:strVal val="visible"/>
                                      </p:to>
                                    </p:set>
                                    <p:anim calcmode="lin" valueType="num">
                                      <p:cBhvr additive="base">
                                        <p:cTn id="55"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charRg st="3" end="3"/>
                                            </p:txEl>
                                          </p:spTgt>
                                        </p:tgtEl>
                                        <p:attrNameLst>
                                          <p:attrName>style.visibility</p:attrName>
                                        </p:attrNameLst>
                                      </p:cBhvr>
                                      <p:to>
                                        <p:strVal val="visible"/>
                                      </p:to>
                                    </p:set>
                                    <p:anim calcmode="lin" valueType="num">
                                      <p:cBhvr additive="base">
                                        <p:cTn id="61"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charRg st="4" end="4"/>
                                            </p:txEl>
                                          </p:spTgt>
                                        </p:tgtEl>
                                        <p:attrNameLst>
                                          <p:attrName>style.visibility</p:attrName>
                                        </p:attrNameLst>
                                      </p:cBhvr>
                                      <p:to>
                                        <p:strVal val="visible"/>
                                      </p:to>
                                    </p:set>
                                    <p:anim calcmode="lin" valueType="num">
                                      <p:cBhvr additive="base">
                                        <p:cTn id="67"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
                                            <p:txEl>
                                              <p:charRg st="1" end="1"/>
                                            </p:txEl>
                                          </p:spTgt>
                                        </p:tgtEl>
                                        <p:attrNameLst>
                                          <p:attrName>style.visibility</p:attrName>
                                        </p:attrNameLst>
                                      </p:cBhvr>
                                      <p:to>
                                        <p:strVal val="visible"/>
                                      </p:to>
                                    </p:set>
                                    <p:anim calcmode="lin" valueType="num">
                                      <p:cBhvr additive="base">
                                        <p:cTn id="73"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5" end="5"/>
                                            </p:txEl>
                                          </p:spTgt>
                                        </p:tgtEl>
                                        <p:attrNameLst>
                                          <p:attrName>style.visibility</p:attrName>
                                        </p:attrNameLst>
                                      </p:cBhvr>
                                      <p:to>
                                        <p:strVal val="visible"/>
                                      </p:to>
                                    </p:set>
                                    <p:anim calcmode="lin" valueType="num">
                                      <p:cBhvr additive="base">
                                        <p:cTn id="79"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7" end="7"/>
                                            </p:txEl>
                                          </p:spTgt>
                                        </p:tgtEl>
                                        <p:attrNameLst>
                                          <p:attrName>style.visibility</p:attrName>
                                        </p:attrNameLst>
                                      </p:cBhvr>
                                      <p:to>
                                        <p:strVal val="visible"/>
                                      </p:to>
                                    </p:set>
                                    <p:anim calcmode="lin" valueType="num">
                                      <p:cBhvr additive="base">
                                        <p:cTn id="85"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8" end="8"/>
                                            </p:txEl>
                                          </p:spTgt>
                                        </p:tgtEl>
                                        <p:attrNameLst>
                                          <p:attrName>style.visibility</p:attrName>
                                        </p:attrNameLst>
                                      </p:cBhvr>
                                      <p:to>
                                        <p:strVal val="visible"/>
                                      </p:to>
                                    </p:set>
                                    <p:anim calcmode="lin" valueType="num">
                                      <p:cBhvr additive="base">
                                        <p:cTn id="91"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8" end="8"/>
                                            </p:txEl>
                                          </p:spTgt>
                                        </p:tgtEl>
                                        <p:attrNameLst>
                                          <p:attrName>style.visibility</p:attrName>
                                        </p:attrNameLst>
                                      </p:cBhvr>
                                      <p:to>
                                        <p:strVal val="visible"/>
                                      </p:to>
                                    </p:set>
                                    <p:anim calcmode="lin" valueType="num">
                                      <p:cBhvr additive="base">
                                        <p:cTn id="9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9" end="9"/>
                                            </p:txEl>
                                          </p:spTgt>
                                        </p:tgtEl>
                                        <p:attrNameLst>
                                          <p:attrName>style.visibility</p:attrName>
                                        </p:attrNameLst>
                                      </p:cBhvr>
                                      <p:to>
                                        <p:strVal val="visible"/>
                                      </p:to>
                                    </p:set>
                                    <p:anim calcmode="lin" valueType="num">
                                      <p:cBhvr additive="base">
                                        <p:cTn id="103"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1" end="11"/>
                                            </p:txEl>
                                          </p:spTgt>
                                        </p:tgtEl>
                                        <p:attrNameLst>
                                          <p:attrName>style.visibility</p:attrName>
                                        </p:attrNameLst>
                                      </p:cBhvr>
                                      <p:to>
                                        <p:strVal val="visible"/>
                                      </p:to>
                                    </p:set>
                                    <p:anim calcmode="lin" valueType="num">
                                      <p:cBhvr additive="base">
                                        <p:cTn id="109"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10" end="10"/>
                                            </p:txEl>
                                          </p:spTgt>
                                        </p:tgtEl>
                                        <p:attrNameLst>
                                          <p:attrName>style.visibility</p:attrName>
                                        </p:attrNameLst>
                                      </p:cBhvr>
                                      <p:to>
                                        <p:strVal val="visible"/>
                                      </p:to>
                                    </p:set>
                                    <p:anim calcmode="lin" valueType="num">
                                      <p:cBhvr additive="base">
                                        <p:cTn id="11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11" end="11"/>
                                            </p:txEl>
                                          </p:spTgt>
                                        </p:tgtEl>
                                        <p:attrNameLst>
                                          <p:attrName>style.visibility</p:attrName>
                                        </p:attrNameLst>
                                      </p:cBhvr>
                                      <p:to>
                                        <p:strVal val="visible"/>
                                      </p:to>
                                    </p:set>
                                    <p:anim calcmode="lin" valueType="num">
                                      <p:cBhvr additive="base">
                                        <p:cTn id="12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struct student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*st_head=NULL;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*st_tail=NULL;</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 name="矩形 13313"/>
          <p:cNvSpPr/>
          <p:nvPr/>
        </p:nvSpPr>
        <p:spPr>
          <a:xfrm>
            <a:off x="5262880" y="678180"/>
            <a:ext cx="3511550" cy="47110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add_student (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if(st_head != 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st_head-&gt;prev =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st-&gt;next = st_head;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st-&gt;prev = 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if(st_tail == NULL);</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st_tail = 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4" name="图片 3" descr="1361366548 (复件)"/>
          <p:cNvPicPr>
            <a:picLocks noChangeAspect="1"/>
          </p:cNvPicPr>
          <p:nvPr/>
        </p:nvPicPr>
        <p:blipFill>
          <a:blip r:embed="rId2"/>
          <a:stretch>
            <a:fillRect/>
          </a:stretch>
        </p:blipFill>
        <p:spPr>
          <a:xfrm>
            <a:off x="230505" y="3836035"/>
            <a:ext cx="4635500" cy="2457450"/>
          </a:xfrm>
          <a:prstGeom prst="rect">
            <a:avLst/>
          </a:prstGeom>
        </p:spPr>
      </p:pic>
      <p:sp>
        <p:nvSpPr>
          <p:cNvPr id="6" name="文本框 5"/>
          <p:cNvSpPr txBox="1"/>
          <p:nvPr/>
        </p:nvSpPr>
        <p:spPr>
          <a:xfrm>
            <a:off x="5621020" y="5534660"/>
            <a:ext cx="1612900" cy="521970"/>
          </a:xfrm>
          <a:prstGeom prst="rect">
            <a:avLst/>
          </a:prstGeom>
          <a:noFill/>
        </p:spPr>
        <p:txBody>
          <a:bodyPr wrap="none" rtlCol="0" anchor="t">
            <a:spAutoFit/>
          </a:bodyPr>
          <a:p>
            <a:r>
              <a:rPr lang="zh-CN" altLang="en-US" sz="2800">
                <a:latin typeface="DejaVu Sans" panose="020B0603030804020204" charset="0"/>
                <a:ea typeface="方正书宋_GBK" panose="02000000000000000000" charset="-122"/>
              </a:rPr>
              <a:t>双向链表</a:t>
            </a:r>
            <a:endParaRPr lang="zh-CN" altLang="en-US" sz="2800">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265430" y="548640"/>
            <a:ext cx="3773805"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typedef struct list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struct list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list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List;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List 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.next = &amp;head;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.prev = &amp;head;</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3" name="矩形 13313"/>
          <p:cNvSpPr/>
          <p:nvPr/>
        </p:nvSpPr>
        <p:spPr>
          <a:xfrm>
            <a:off x="3627120" y="548640"/>
            <a:ext cx="5382895" cy="354901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list_insert(List *me, List *prev, TList *next)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-&gt;next = 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-&gt;prev = prev;</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prev-&gt;next =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next-&gt;prev = </a:t>
            </a:r>
            <a:r>
              <a:rPr lang="en-US" altLang="x-none" sz="1800" b="0" dirty="0">
                <a:solidFill>
                  <a:schemeClr val="tx1"/>
                </a:solidFill>
                <a:effectLst/>
                <a:latin typeface="DejaVu Sans" panose="020B0603030804020204" charset="0"/>
                <a:ea typeface="方正书宋_GBK" panose="02000000000000000000" charset="-122"/>
                <a:cs typeface="+mn-ea"/>
                <a:sym typeface="+mn-ea"/>
              </a:rPr>
              <a:t>me</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list_add(List *me)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list_insert(me, head, head-&gt;next);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sp>
        <p:nvSpPr>
          <p:cNvPr id="6" name="文本框 5"/>
          <p:cNvSpPr txBox="1"/>
          <p:nvPr/>
        </p:nvSpPr>
        <p:spPr>
          <a:xfrm>
            <a:off x="5311140" y="4958715"/>
            <a:ext cx="3587115" cy="521970"/>
          </a:xfrm>
          <a:prstGeom prst="rect">
            <a:avLst/>
          </a:prstGeom>
          <a:noFill/>
        </p:spPr>
        <p:txBody>
          <a:bodyPr wrap="none" rtlCol="0" anchor="t">
            <a:spAutoFit/>
          </a:bodyPr>
          <a:p>
            <a:r>
              <a:rPr lang="en-US" altLang="zh-CN" sz="2800">
                <a:latin typeface="DejaVu Sans" panose="020B0603030804020204" charset="0"/>
                <a:ea typeface="方正书宋_GBK" panose="02000000000000000000" charset="-122"/>
              </a:rPr>
              <a:t>kernel</a:t>
            </a:r>
            <a:r>
              <a:rPr lang="zh-CN" altLang="en-US" sz="2800">
                <a:latin typeface="DejaVu Sans" panose="020B0603030804020204" charset="0"/>
                <a:ea typeface="方正书宋_GBK" panose="02000000000000000000" charset="-122"/>
              </a:rPr>
              <a:t>双向循环链表</a:t>
            </a:r>
            <a:endParaRPr lang="zh-CN" altLang="en-US" sz="2800">
              <a:latin typeface="DejaVu Sans" panose="020B0603030804020204" charset="0"/>
              <a:ea typeface="方正书宋_GBK" panose="02000000000000000000" charset="-122"/>
            </a:endParaRPr>
          </a:p>
        </p:txBody>
      </p:sp>
      <p:pic>
        <p:nvPicPr>
          <p:cNvPr id="5" name="图片 4" descr="653873334"/>
          <p:cNvPicPr>
            <a:picLocks noChangeAspect="1"/>
          </p:cNvPicPr>
          <p:nvPr/>
        </p:nvPicPr>
        <p:blipFill>
          <a:blip r:embed="rId2"/>
          <a:stretch>
            <a:fillRect/>
          </a:stretch>
        </p:blipFill>
        <p:spPr>
          <a:xfrm>
            <a:off x="72390" y="4065270"/>
            <a:ext cx="4890770" cy="268795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矩形 13313"/>
          <p:cNvSpPr/>
          <p:nvPr/>
        </p:nvSpPr>
        <p:spPr>
          <a:xfrm>
            <a:off x="108585" y="598170"/>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List list</a:t>
            </a:r>
            <a:r>
              <a:rPr lang="en-US" altLang="x-none" sz="1800" b="0" dirty="0">
                <a:solidFill>
                  <a:srgbClr val="C00000"/>
                </a:solidFill>
                <a:effectLst/>
                <a:latin typeface="DejaVu Sans" panose="020B0603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List head={&amp;head, &amp;head};</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 name="矩形 13313"/>
          <p:cNvSpPr/>
          <p:nvPr/>
        </p:nvSpPr>
        <p:spPr>
          <a:xfrm>
            <a:off x="4509770" y="598170"/>
            <a:ext cx="4264660"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add_student ( ...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 *st;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st=malloc(sizeof(*st));</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a:t>
            </a:r>
            <a:endParaRPr lang="en-US" altLang="x-none" sz="1800" b="0" dirty="0">
              <a:solidFill>
                <a:schemeClr val="tx1"/>
              </a:solidFill>
              <a:effectLst/>
              <a:latin typeface="DejaVu Sans" panose="020B0603030804020204" charset="0"/>
              <a:ea typeface="方正书宋_GBK" panose="02000000000000000000" charset="-122"/>
              <a:cs typeface="+mn-ea"/>
              <a:sym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      list_add(&amp;(st-&gt;list))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7" name="图片 6" descr="timg"/>
          <p:cNvPicPr>
            <a:picLocks noChangeAspect="1"/>
          </p:cNvPicPr>
          <p:nvPr/>
        </p:nvPicPr>
        <p:blipFill>
          <a:blip r:embed="rId2"/>
          <a:stretch>
            <a:fillRect/>
          </a:stretch>
        </p:blipFill>
        <p:spPr>
          <a:xfrm>
            <a:off x="85725" y="3261995"/>
            <a:ext cx="7094220" cy="3438525"/>
          </a:xfrm>
          <a:prstGeom prst="rect">
            <a:avLst/>
          </a:prstGeom>
        </p:spPr>
      </p:pic>
      <p:sp>
        <p:nvSpPr>
          <p:cNvPr id="5" name="文本框 4"/>
          <p:cNvSpPr txBox="1"/>
          <p:nvPr/>
        </p:nvSpPr>
        <p:spPr>
          <a:xfrm>
            <a:off x="5826760" y="4573905"/>
            <a:ext cx="3100070" cy="460375"/>
          </a:xfrm>
          <a:prstGeom prst="rect">
            <a:avLst/>
          </a:prstGeom>
          <a:noFill/>
        </p:spPr>
        <p:txBody>
          <a:bodyPr wrap="none" rtlCol="0" anchor="t">
            <a:spAutoFit/>
          </a:bodyPr>
          <a:p>
            <a:r>
              <a:rPr lang="en-US" altLang="zh-CN" sz="2400">
                <a:latin typeface="DejaVu Sans" panose="020B0603030804020204" charset="0"/>
                <a:ea typeface="方正书宋_GBK" panose="02000000000000000000" charset="-122"/>
              </a:rPr>
              <a:t>kernel</a:t>
            </a:r>
            <a:r>
              <a:rPr lang="zh-CN" altLang="en-US" sz="2400">
                <a:latin typeface="DejaVu Sans" panose="020B0603030804020204" charset="0"/>
                <a:ea typeface="方正书宋_GBK" panose="02000000000000000000" charset="-122"/>
              </a:rPr>
              <a:t>双向循环链表</a:t>
            </a:r>
            <a:endParaRPr lang="zh-CN" altLang="en-US" sz="2400">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0">
                                            <p:txEl>
                                              <p:charRg st="0" end="18"/>
                                            </p:txEl>
                                          </p:spTgt>
                                        </p:tgtEl>
                                        <p:attrNameLst>
                                          <p:attrName>style.visibility</p:attrName>
                                        </p:attrNameLst>
                                      </p:cBhvr>
                                      <p:to>
                                        <p:strVal val="visible"/>
                                      </p:to>
                                    </p:set>
                                    <p:anim calcmode="lin" valueType="num">
                                      <p:cBhvr additive="base">
                                        <p:cTn id="7" dur="500" fill="hold"/>
                                        <p:tgtEl>
                                          <p:spTgt spid="78850">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0">
                                            <p:txEl>
                                              <p:charRg st="1" end="1"/>
                                            </p:txEl>
                                          </p:spTgt>
                                        </p:tgtEl>
                                        <p:attrNameLst>
                                          <p:attrName>style.visibility</p:attrName>
                                        </p:attrNameLst>
                                      </p:cBhvr>
                                      <p:to>
                                        <p:strVal val="visible"/>
                                      </p:to>
                                    </p:set>
                                    <p:anim calcmode="lin" valueType="num">
                                      <p:cBhvr additive="base">
                                        <p:cTn id="13"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0">
                                            <p:txEl>
                                              <p:charRg st="2" end="2"/>
                                            </p:txEl>
                                          </p:spTgt>
                                        </p:tgtEl>
                                        <p:attrNameLst>
                                          <p:attrName>style.visibility</p:attrName>
                                        </p:attrNameLst>
                                      </p:cBhvr>
                                      <p:to>
                                        <p:strVal val="visible"/>
                                      </p:to>
                                    </p:set>
                                    <p:anim calcmode="lin" valueType="num">
                                      <p:cBhvr additive="base">
                                        <p:cTn id="19" dur="500" fill="hold"/>
                                        <p:tgtEl>
                                          <p:spTgt spid="78850">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8850">
                                            <p:txEl>
                                              <p:charRg st="3" end="3"/>
                                            </p:txEl>
                                          </p:spTgt>
                                        </p:tgtEl>
                                        <p:attrNameLst>
                                          <p:attrName>style.visibility</p:attrName>
                                        </p:attrNameLst>
                                      </p:cBhvr>
                                      <p:to>
                                        <p:strVal val="visible"/>
                                      </p:to>
                                    </p:set>
                                    <p:anim calcmode="lin" valueType="num">
                                      <p:cBhvr additive="base">
                                        <p:cTn id="25" dur="500" fill="hold"/>
                                        <p:tgtEl>
                                          <p:spTgt spid="78850">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xEl>
                                              <p:charRg st="4" end="4"/>
                                            </p:txEl>
                                          </p:spTgt>
                                        </p:tgtEl>
                                        <p:attrNameLst>
                                          <p:attrName>style.visibility</p:attrName>
                                        </p:attrNameLst>
                                      </p:cBhvr>
                                      <p:to>
                                        <p:strVal val="visible"/>
                                      </p:to>
                                    </p:set>
                                    <p:anim calcmode="lin" valueType="num">
                                      <p:cBhvr additive="base">
                                        <p:cTn id="31" dur="500" fill="hold"/>
                                        <p:tgtEl>
                                          <p:spTgt spid="78850">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8850">
                                            <p:txEl>
                                              <p:charRg st="1" end="1"/>
                                            </p:txEl>
                                          </p:spTgt>
                                        </p:tgtEl>
                                        <p:attrNameLst>
                                          <p:attrName>style.visibility</p:attrName>
                                        </p:attrNameLst>
                                      </p:cBhvr>
                                      <p:to>
                                        <p:strVal val="visible"/>
                                      </p:to>
                                    </p:set>
                                    <p:anim calcmode="lin" valueType="num">
                                      <p:cBhvr additive="base">
                                        <p:cTn id="37" dur="500" fill="hold"/>
                                        <p:tgtEl>
                                          <p:spTgt spid="78850">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0">
                                            <p:txEl>
                                              <p:charRg st="5" end="5"/>
                                            </p:txEl>
                                          </p:spTgt>
                                        </p:tgtEl>
                                        <p:attrNameLst>
                                          <p:attrName>style.visibility</p:attrName>
                                        </p:attrNameLst>
                                      </p:cBhvr>
                                      <p:to>
                                        <p:strVal val="visible"/>
                                      </p:to>
                                    </p:set>
                                    <p:anim calcmode="lin" valueType="num">
                                      <p:cBhvr additive="base">
                                        <p:cTn id="43" dur="500" fill="hold"/>
                                        <p:tgtEl>
                                          <p:spTgt spid="78850">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0">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8850">
                                            <p:txEl>
                                              <p:charRg st="7" end="7"/>
                                            </p:txEl>
                                          </p:spTgt>
                                        </p:tgtEl>
                                        <p:attrNameLst>
                                          <p:attrName>style.visibility</p:attrName>
                                        </p:attrNameLst>
                                      </p:cBhvr>
                                      <p:to>
                                        <p:strVal val="visible"/>
                                      </p:to>
                                    </p:set>
                                    <p:anim calcmode="lin" valueType="num">
                                      <p:cBhvr additive="base">
                                        <p:cTn id="49" dur="500" fill="hold"/>
                                        <p:tgtEl>
                                          <p:spTgt spid="78850">
                                            <p:txEl>
                                              <p:char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0">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8850">
                                            <p:txEl>
                                              <p:charRg st="8" end="8"/>
                                            </p:txEl>
                                          </p:spTgt>
                                        </p:tgtEl>
                                        <p:attrNameLst>
                                          <p:attrName>style.visibility</p:attrName>
                                        </p:attrNameLst>
                                      </p:cBhvr>
                                      <p:to>
                                        <p:strVal val="visible"/>
                                      </p:to>
                                    </p:set>
                                    <p:anim calcmode="lin" valueType="num">
                                      <p:cBhvr additive="base">
                                        <p:cTn id="55"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8850">
                                            <p:txEl>
                                              <p:charRg st="8" end="8"/>
                                            </p:txEl>
                                          </p:spTgt>
                                        </p:tgtEl>
                                        <p:attrNameLst>
                                          <p:attrName>style.visibility</p:attrName>
                                        </p:attrNameLst>
                                      </p:cBhvr>
                                      <p:to>
                                        <p:strVal val="visible"/>
                                      </p:to>
                                    </p:set>
                                    <p:anim calcmode="lin" valueType="num">
                                      <p:cBhvr additive="base">
                                        <p:cTn id="61" dur="500" fill="hold"/>
                                        <p:tgtEl>
                                          <p:spTgt spid="78850">
                                            <p:txEl>
                                              <p:char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0">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78850">
                                            <p:txEl>
                                              <p:charRg st="9" end="9"/>
                                            </p:txEl>
                                          </p:spTgt>
                                        </p:tgtEl>
                                        <p:attrNameLst>
                                          <p:attrName>style.visibility</p:attrName>
                                        </p:attrNameLst>
                                      </p:cBhvr>
                                      <p:to>
                                        <p:strVal val="visible"/>
                                      </p:to>
                                    </p:set>
                                    <p:anim calcmode="lin" valueType="num">
                                      <p:cBhvr additive="base">
                                        <p:cTn id="67" dur="500" fill="hold"/>
                                        <p:tgtEl>
                                          <p:spTgt spid="78850">
                                            <p:txEl>
                                              <p:char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0">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78850">
                                            <p:txEl>
                                              <p:charRg st="10" end="10"/>
                                            </p:txEl>
                                          </p:spTgt>
                                        </p:tgtEl>
                                        <p:attrNameLst>
                                          <p:attrName>style.visibility</p:attrName>
                                        </p:attrNameLst>
                                      </p:cBhvr>
                                      <p:to>
                                        <p:strVal val="visible"/>
                                      </p:to>
                                    </p:set>
                                    <p:anim calcmode="lin" valueType="num">
                                      <p:cBhvr additive="base">
                                        <p:cTn id="73" dur="500" fill="hold"/>
                                        <p:tgtEl>
                                          <p:spTgt spid="78850">
                                            <p:txEl>
                                              <p:char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0">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8850">
                                            <p:txEl>
                                              <p:charRg st="11" end="11"/>
                                            </p:txEl>
                                          </p:spTgt>
                                        </p:tgtEl>
                                        <p:attrNameLst>
                                          <p:attrName>style.visibility</p:attrName>
                                        </p:attrNameLst>
                                      </p:cBhvr>
                                      <p:to>
                                        <p:strVal val="visible"/>
                                      </p:to>
                                    </p:set>
                                    <p:anim calcmode="lin" valueType="num">
                                      <p:cBhvr additive="base">
                                        <p:cTn id="79" dur="500" fill="hold"/>
                                        <p:tgtEl>
                                          <p:spTgt spid="78850">
                                            <p:txEl>
                                              <p:char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8850">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3">
                                            <p:txEl>
                                              <p:charRg st="1" end="1"/>
                                            </p:txEl>
                                          </p:spTgt>
                                        </p:tgtEl>
                                        <p:attrNameLst>
                                          <p:attrName>style.visibility</p:attrName>
                                        </p:attrNameLst>
                                      </p:cBhvr>
                                      <p:to>
                                        <p:strVal val="visible"/>
                                      </p:to>
                                    </p:set>
                                    <p:anim calcmode="lin" valueType="num">
                                      <p:cBhvr additive="base">
                                        <p:cTn id="85"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
                                            <p:txEl>
                                              <p:charRg st="2" end="2"/>
                                            </p:txEl>
                                          </p:spTgt>
                                        </p:tgtEl>
                                        <p:attrNameLst>
                                          <p:attrName>style.visibility</p:attrName>
                                        </p:attrNameLst>
                                      </p:cBhvr>
                                      <p:to>
                                        <p:strVal val="visible"/>
                                      </p:to>
                                    </p:set>
                                    <p:anim calcmode="lin" valueType="num">
                                      <p:cBhvr additive="base">
                                        <p:cTn id="91"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
                                            <p:txEl>
                                              <p:charRg st="3" end="3"/>
                                            </p:txEl>
                                          </p:spTgt>
                                        </p:tgtEl>
                                        <p:attrNameLst>
                                          <p:attrName>style.visibility</p:attrName>
                                        </p:attrNameLst>
                                      </p:cBhvr>
                                      <p:to>
                                        <p:strVal val="visible"/>
                                      </p:to>
                                    </p:set>
                                    <p:anim calcmode="lin" valueType="num">
                                      <p:cBhvr additive="base">
                                        <p:cTn id="97"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3">
                                            <p:txEl>
                                              <p:charRg st="4" end="4"/>
                                            </p:txEl>
                                          </p:spTgt>
                                        </p:tgtEl>
                                        <p:attrNameLst>
                                          <p:attrName>style.visibility</p:attrName>
                                        </p:attrNameLst>
                                      </p:cBhvr>
                                      <p:to>
                                        <p:strVal val="visible"/>
                                      </p:to>
                                    </p:set>
                                    <p:anim calcmode="lin" valueType="num">
                                      <p:cBhvr additive="base">
                                        <p:cTn id="103"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
                                            <p:txEl>
                                              <p:charRg st="1" end="1"/>
                                            </p:txEl>
                                          </p:spTgt>
                                        </p:tgtEl>
                                        <p:attrNameLst>
                                          <p:attrName>style.visibility</p:attrName>
                                        </p:attrNameLst>
                                      </p:cBhvr>
                                      <p:to>
                                        <p:strVal val="visible"/>
                                      </p:to>
                                    </p:set>
                                    <p:anim calcmode="lin" valueType="num">
                                      <p:cBhvr additive="base">
                                        <p:cTn id="109"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
                                            <p:txEl>
                                              <p:charRg st="5" end="5"/>
                                            </p:txEl>
                                          </p:spTgt>
                                        </p:tgtEl>
                                        <p:attrNameLst>
                                          <p:attrName>style.visibility</p:attrName>
                                        </p:attrNameLst>
                                      </p:cBhvr>
                                      <p:to>
                                        <p:strVal val="visible"/>
                                      </p:to>
                                    </p:set>
                                    <p:anim calcmode="lin" valueType="num">
                                      <p:cBhvr additive="base">
                                        <p:cTn id="115"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
                                            <p:txEl>
                                              <p:charRg st="7" end="7"/>
                                            </p:txEl>
                                          </p:spTgt>
                                        </p:tgtEl>
                                        <p:attrNameLst>
                                          <p:attrName>style.visibility</p:attrName>
                                        </p:attrNameLst>
                                      </p:cBhvr>
                                      <p:to>
                                        <p:strVal val="visible"/>
                                      </p:to>
                                    </p:set>
                                    <p:anim calcmode="lin" valueType="num">
                                      <p:cBhvr additive="base">
                                        <p:cTn id="121"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3">
                                            <p:txEl>
                                              <p:charRg st="8" end="8"/>
                                            </p:txEl>
                                          </p:spTgt>
                                        </p:tgtEl>
                                        <p:attrNameLst>
                                          <p:attrName>style.visibility</p:attrName>
                                        </p:attrNameLst>
                                      </p:cBhvr>
                                      <p:to>
                                        <p:strVal val="visible"/>
                                      </p:to>
                                    </p:set>
                                    <p:anim calcmode="lin" valueType="num">
                                      <p:cBhvr additive="base">
                                        <p:cTn id="127"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
                                            <p:txEl>
                                              <p:charRg st="8" end="8"/>
                                            </p:txEl>
                                          </p:spTgt>
                                        </p:tgtEl>
                                        <p:attrNameLst>
                                          <p:attrName>style.visibility</p:attrName>
                                        </p:attrNameLst>
                                      </p:cBhvr>
                                      <p:to>
                                        <p:strVal val="visible"/>
                                      </p:to>
                                    </p:set>
                                    <p:anim calcmode="lin" valueType="num">
                                      <p:cBhvr additive="base">
                                        <p:cTn id="133"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3">
                                            <p:txEl>
                                              <p:charRg st="9" end="9"/>
                                            </p:txEl>
                                          </p:spTgt>
                                        </p:tgtEl>
                                        <p:attrNameLst>
                                          <p:attrName>style.visibility</p:attrName>
                                        </p:attrNameLst>
                                      </p:cBhvr>
                                      <p:to>
                                        <p:strVal val="visible"/>
                                      </p:to>
                                    </p:set>
                                    <p:anim calcmode="lin" valueType="num">
                                      <p:cBhvr additive="base">
                                        <p:cTn id="139"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3">
                                            <p:txEl>
                                              <p:charRg st="10" end="10"/>
                                            </p:txEl>
                                          </p:spTgt>
                                        </p:tgtEl>
                                        <p:attrNameLst>
                                          <p:attrName>style.visibility</p:attrName>
                                        </p:attrNameLst>
                                      </p:cBhvr>
                                      <p:to>
                                        <p:strVal val="visible"/>
                                      </p:to>
                                    </p:set>
                                    <p:anim calcmode="lin" valueType="num">
                                      <p:cBhvr additive="base">
                                        <p:cTn id="145"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
                                            <p:txEl>
                                              <p:charRg st="11" end="11"/>
                                            </p:txEl>
                                          </p:spTgt>
                                        </p:tgtEl>
                                        <p:attrNameLst>
                                          <p:attrName>style.visibility</p:attrName>
                                        </p:attrNameLst>
                                      </p:cBhvr>
                                      <p:to>
                                        <p:strVal val="visible"/>
                                      </p:to>
                                    </p:set>
                                    <p:anim calcmode="lin" valueType="num">
                                      <p:cBhvr additive="base">
                                        <p:cTn id="151"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3" name="矩形 13313"/>
          <p:cNvSpPr/>
          <p:nvPr/>
        </p:nvSpPr>
        <p:spPr>
          <a:xfrm>
            <a:off x="396875" y="3376295"/>
            <a:ext cx="8086090" cy="3161665"/>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zh-CN" altLang="en-US" sz="1800" b="0" strike="noStrike" noProof="1" dirty="0">
                <a:solidFill>
                  <a:schemeClr val="tx1"/>
                </a:solidFill>
                <a:effectLst/>
                <a:latin typeface="DejaVu Sans" panose="020B0603030804020204" charset="0"/>
                <a:ea typeface="方正书宋_GBK" panose="02000000000000000000" charset="-122"/>
                <a:cs typeface="+mn-ea"/>
              </a:rPr>
              <a:t>遍历链表：</a:t>
            </a:r>
            <a:endParaRPr lang="zh-CN" altLang="en-US"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a:t>
            </a:r>
            <a:r>
              <a:rPr lang="zh-CN" altLang="en-US" sz="1800" b="0" strike="noStrike" noProof="1" dirty="0">
                <a:solidFill>
                  <a:schemeClr val="tx1"/>
                </a:solidFill>
                <a:effectLst/>
                <a:latin typeface="DejaVu Sans" panose="020B0603030804020204" charset="0"/>
                <a:ea typeface="方正书宋_GBK" panose="02000000000000000000" charset="-122"/>
                <a:cs typeface="+mn-ea"/>
              </a:rPr>
              <a:t> </a:t>
            </a:r>
            <a:r>
              <a:rPr lang="en-US" altLang="zh-CN" sz="1800" b="0" strike="noStrike" noProof="1" dirty="0">
                <a:solidFill>
                  <a:schemeClr val="tx1"/>
                </a:solidFill>
                <a:effectLst/>
                <a:latin typeface="DejaVu Sans" panose="020B0603030804020204" charset="0"/>
                <a:ea typeface="方正书宋_GBK" panose="02000000000000000000" charset="-122"/>
                <a:cs typeface="+mn-ea"/>
              </a:rPr>
              <a:t>*st;</a:t>
            </a:r>
            <a:endParaRPr lang="zh-CN" altLang="en-US"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rgbClr val="C00000"/>
                </a:solidFill>
                <a:effectLst/>
                <a:latin typeface="DejaVu Sans" panose="020B0603030804020204" charset="0"/>
                <a:ea typeface="方正书宋_GBK" panose="02000000000000000000" charset="-122"/>
                <a:cs typeface="+mn-ea"/>
                <a:sym typeface="+mn-ea"/>
              </a:rPr>
              <a:t>List *plist;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for(plist=head-&gt;next; plist != head; plist=plist-&gt;next)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st = (</a:t>
            </a:r>
            <a:r>
              <a:rPr lang="en-US" altLang="x-none" sz="1800" b="0" dirty="0">
                <a:solidFill>
                  <a:schemeClr val="tx1"/>
                </a:solidFill>
                <a:effectLst/>
                <a:latin typeface="DejaVu Sans" panose="020B0603030804020204" charset="0"/>
                <a:ea typeface="方正书宋_GBK" panose="02000000000000000000" charset="-122"/>
                <a:cs typeface="+mn-ea"/>
                <a:sym typeface="+mn-ea"/>
              </a:rPr>
              <a:t>struct student</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a:t>
            </a:r>
            <a:r>
              <a:rPr lang="en-US" altLang="x-none" sz="1800" b="0" dirty="0">
                <a:solidFill>
                  <a:schemeClr val="tx1"/>
                </a:solidFill>
                <a:effectLst/>
                <a:latin typeface="DejaVu Sans" panose="020B0603030804020204" charset="0"/>
                <a:ea typeface="方正书宋_GBK" panose="02000000000000000000" charset="-122"/>
                <a:cs typeface="+mn-ea"/>
                <a:sym typeface="+mn-ea"/>
              </a:rPr>
              <a:t>plist</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 -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&amp;(((</a:t>
            </a:r>
            <a:r>
              <a:rPr lang="en-US" altLang="x-none" sz="1800" b="0" dirty="0">
                <a:solidFill>
                  <a:srgbClr val="C00000"/>
                </a:solidFill>
                <a:effectLst/>
                <a:latin typeface="DejaVu Sans" panose="020B0603030804020204" charset="0"/>
                <a:ea typeface="方正书宋_GBK" panose="02000000000000000000" charset="-122"/>
                <a:cs typeface="+mn-ea"/>
                <a:sym typeface="+mn-ea"/>
              </a:rPr>
              <a:t>struct student</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*)0)-&gt;list)</a:t>
            </a: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sp>
        <p:nvSpPr>
          <p:cNvPr id="4" name="矩形 13313"/>
          <p:cNvSpPr/>
          <p:nvPr/>
        </p:nvSpPr>
        <p:spPr>
          <a:xfrm>
            <a:off x="435610" y="551815"/>
            <a:ext cx="4068445" cy="2387600"/>
          </a:xfrm>
          <a:prstGeom prst="rect">
            <a:avLst/>
          </a:prstGeom>
          <a:noFill/>
          <a:ln w="9525">
            <a:noFill/>
            <a:miter/>
          </a:ln>
        </p:spPr>
        <p:txBody>
          <a:bodyPr wrap="square">
            <a:spAutoFit/>
          </a:bodyPr>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struct student {</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char *name;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int age;</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	</a:t>
            </a:r>
            <a:r>
              <a:rPr lang="en-US" altLang="x-none" sz="1800" b="0" strike="noStrike" noProof="1" dirty="0">
                <a:solidFill>
                  <a:srgbClr val="C00000"/>
                </a:solidFill>
                <a:effectLst/>
                <a:latin typeface="DejaVu Sans" panose="020B0603030804020204" charset="0"/>
                <a:ea typeface="方正书宋_GBK" panose="02000000000000000000" charset="-122"/>
                <a:cs typeface="+mn-ea"/>
              </a:rPr>
              <a:t>List list</a:t>
            </a:r>
            <a:r>
              <a:rPr lang="en-US" altLang="x-none" sz="1800" b="0" dirty="0">
                <a:solidFill>
                  <a:srgbClr val="C00000"/>
                </a:solidFill>
                <a:effectLst/>
                <a:latin typeface="DejaVu Sans" panose="020B0603030804020204" charset="0"/>
                <a:ea typeface="方正书宋_GBK" panose="02000000000000000000" charset="-122"/>
                <a:cs typeface="+mn-ea"/>
                <a:sym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strike="noStrike" noProof="1" dirty="0">
                <a:solidFill>
                  <a:schemeClr val="tx1"/>
                </a:solidFill>
                <a:effectLst/>
                <a:latin typeface="DejaVu Sans" panose="020B0603030804020204" charset="0"/>
                <a:ea typeface="方正书宋_GBK" panose="02000000000000000000" charset="-122"/>
                <a:cs typeface="+mn-ea"/>
              </a:rPr>
              <a:t>};</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a:p>
            <a:pPr marL="533400" lvl="0" indent="-533400" algn="l" fontAlgn="base">
              <a:lnSpc>
                <a:spcPct val="130000"/>
              </a:lnSpc>
              <a:spcBef>
                <a:spcPct val="10000"/>
              </a:spcBef>
              <a:buClr>
                <a:schemeClr val="tx2"/>
              </a:buClr>
              <a:buSzPct val="95000"/>
            </a:pPr>
            <a:r>
              <a:rPr lang="en-US" altLang="x-none" sz="1800" b="0" dirty="0">
                <a:solidFill>
                  <a:schemeClr val="tx1"/>
                </a:solidFill>
                <a:effectLst/>
                <a:latin typeface="DejaVu Sans" panose="020B0603030804020204" charset="0"/>
                <a:ea typeface="方正书宋_GBK" panose="02000000000000000000" charset="-122"/>
                <a:cs typeface="+mn-ea"/>
                <a:sym typeface="+mn-ea"/>
              </a:rPr>
              <a:t>List head={&amp;head, &amp;head};</a:t>
            </a:r>
            <a:endParaRPr lang="en-US" altLang="x-none" sz="1800" b="0" strike="noStrike" noProof="1" dirty="0">
              <a:solidFill>
                <a:schemeClr val="tx1"/>
              </a:solidFill>
              <a:effectLst/>
              <a:latin typeface="DejaVu Sans" panose="020B0603030804020204" charset="0"/>
              <a:ea typeface="方正书宋_GBK" panose="02000000000000000000" charset="-122"/>
              <a:cs typeface="+mn-ea"/>
            </a:endParaRPr>
          </a:p>
        </p:txBody>
      </p:sp>
      <p:pic>
        <p:nvPicPr>
          <p:cNvPr id="7" name="图片 6" descr="302354135"/>
          <p:cNvPicPr>
            <a:picLocks noChangeAspect="1"/>
          </p:cNvPicPr>
          <p:nvPr/>
        </p:nvPicPr>
        <p:blipFill>
          <a:blip r:embed="rId2"/>
          <a:stretch>
            <a:fillRect/>
          </a:stretch>
        </p:blipFill>
        <p:spPr>
          <a:xfrm>
            <a:off x="4778375" y="589280"/>
            <a:ext cx="3434080" cy="32124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charRg st="1" end="1"/>
                                            </p:txEl>
                                          </p:spTgt>
                                        </p:tgtEl>
                                        <p:attrNameLst>
                                          <p:attrName>style.visibility</p:attrName>
                                        </p:attrNameLst>
                                      </p:cBhvr>
                                      <p:to>
                                        <p:strVal val="visible"/>
                                      </p:to>
                                    </p:set>
                                    <p:anim calcmode="lin" valueType="num">
                                      <p:cBhvr additive="base">
                                        <p:cTn id="7"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charRg st="2" end="2"/>
                                            </p:txEl>
                                          </p:spTgt>
                                        </p:tgtEl>
                                        <p:attrNameLst>
                                          <p:attrName>style.visibility</p:attrName>
                                        </p:attrNameLst>
                                      </p:cBhvr>
                                      <p:to>
                                        <p:strVal val="visible"/>
                                      </p:to>
                                    </p:set>
                                    <p:anim calcmode="lin" valueType="num">
                                      <p:cBhvr additive="base">
                                        <p:cTn id="13" dur="500" fill="hold"/>
                                        <p:tgtEl>
                                          <p:spTgt spid="3">
                                            <p:txEl>
                                              <p:char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charRg st="3" end="3"/>
                                            </p:txEl>
                                          </p:spTgt>
                                        </p:tgtEl>
                                        <p:attrNameLst>
                                          <p:attrName>style.visibility</p:attrName>
                                        </p:attrNameLst>
                                      </p:cBhvr>
                                      <p:to>
                                        <p:strVal val="visible"/>
                                      </p:to>
                                    </p:set>
                                    <p:anim calcmode="lin" valueType="num">
                                      <p:cBhvr additive="base">
                                        <p:cTn id="19" dur="500" fill="hold"/>
                                        <p:tgtEl>
                                          <p:spTgt spid="3">
                                            <p:txEl>
                                              <p:char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charRg st="4" end="4"/>
                                            </p:txEl>
                                          </p:spTgt>
                                        </p:tgtEl>
                                        <p:attrNameLst>
                                          <p:attrName>style.visibility</p:attrName>
                                        </p:attrNameLst>
                                      </p:cBhvr>
                                      <p:to>
                                        <p:strVal val="visible"/>
                                      </p:to>
                                    </p:set>
                                    <p:anim calcmode="lin" valueType="num">
                                      <p:cBhvr additive="base">
                                        <p:cTn id="25" dur="500" fill="hold"/>
                                        <p:tgtEl>
                                          <p:spTgt spid="3">
                                            <p:txEl>
                                              <p:char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charRg st="1" end="1"/>
                                            </p:txEl>
                                          </p:spTgt>
                                        </p:tgtEl>
                                        <p:attrNameLst>
                                          <p:attrName>style.visibility</p:attrName>
                                        </p:attrNameLst>
                                      </p:cBhvr>
                                      <p:to>
                                        <p:strVal val="visible"/>
                                      </p:to>
                                    </p:set>
                                    <p:anim calcmode="lin" valueType="num">
                                      <p:cBhvr additive="base">
                                        <p:cTn id="31" dur="500" fill="hold"/>
                                        <p:tgtEl>
                                          <p:spTgt spid="3">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charRg st="5" end="5"/>
                                            </p:txEl>
                                          </p:spTgt>
                                        </p:tgtEl>
                                        <p:attrNameLst>
                                          <p:attrName>style.visibility</p:attrName>
                                        </p:attrNameLst>
                                      </p:cBhvr>
                                      <p:to>
                                        <p:strVal val="visible"/>
                                      </p:to>
                                    </p:set>
                                    <p:anim calcmode="lin" valueType="num">
                                      <p:cBhvr additive="base">
                                        <p:cTn id="37" dur="500" fill="hold"/>
                                        <p:tgtEl>
                                          <p:spTgt spid="3">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charRg st="7" end="7"/>
                                            </p:txEl>
                                          </p:spTgt>
                                        </p:tgtEl>
                                        <p:attrNameLst>
                                          <p:attrName>style.visibility</p:attrName>
                                        </p:attrNameLst>
                                      </p:cBhvr>
                                      <p:to>
                                        <p:strVal val="visible"/>
                                      </p:to>
                                    </p:set>
                                    <p:anim calcmode="lin" valueType="num">
                                      <p:cBhvr additive="base">
                                        <p:cTn id="43" dur="500" fill="hold"/>
                                        <p:tgtEl>
                                          <p:spTgt spid="3">
                                            <p:txEl>
                                              <p:char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charRg st="8" end="8"/>
                                            </p:txEl>
                                          </p:spTgt>
                                        </p:tgtEl>
                                        <p:attrNameLst>
                                          <p:attrName>style.visibility</p:attrName>
                                        </p:attrNameLst>
                                      </p:cBhvr>
                                      <p:to>
                                        <p:strVal val="visible"/>
                                      </p:to>
                                    </p:set>
                                    <p:anim calcmode="lin" valueType="num">
                                      <p:cBhvr additive="base">
                                        <p:cTn id="49"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charRg st="8" end="8"/>
                                            </p:txEl>
                                          </p:spTgt>
                                        </p:tgtEl>
                                        <p:attrNameLst>
                                          <p:attrName>style.visibility</p:attrName>
                                        </p:attrNameLst>
                                      </p:cBhvr>
                                      <p:to>
                                        <p:strVal val="visible"/>
                                      </p:to>
                                    </p:set>
                                    <p:anim calcmode="lin" valueType="num">
                                      <p:cBhvr additive="base">
                                        <p:cTn id="55" dur="500" fill="hold"/>
                                        <p:tgtEl>
                                          <p:spTgt spid="3">
                                            <p:txEl>
                                              <p:char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
                                            <p:txEl>
                                              <p:charRg st="9" end="9"/>
                                            </p:txEl>
                                          </p:spTgt>
                                        </p:tgtEl>
                                        <p:attrNameLst>
                                          <p:attrName>style.visibility</p:attrName>
                                        </p:attrNameLst>
                                      </p:cBhvr>
                                      <p:to>
                                        <p:strVal val="visible"/>
                                      </p:to>
                                    </p:set>
                                    <p:anim calcmode="lin" valueType="num">
                                      <p:cBhvr additive="base">
                                        <p:cTn id="61" dur="500" fill="hold"/>
                                        <p:tgtEl>
                                          <p:spTgt spid="3">
                                            <p:txEl>
                                              <p:char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
                                            <p:txEl>
                                              <p:charRg st="10" end="10"/>
                                            </p:txEl>
                                          </p:spTgt>
                                        </p:tgtEl>
                                        <p:attrNameLst>
                                          <p:attrName>style.visibility</p:attrName>
                                        </p:attrNameLst>
                                      </p:cBhvr>
                                      <p:to>
                                        <p:strVal val="visible"/>
                                      </p:to>
                                    </p:set>
                                    <p:anim calcmode="lin" valueType="num">
                                      <p:cBhvr additive="base">
                                        <p:cTn id="67" dur="500" fill="hold"/>
                                        <p:tgtEl>
                                          <p:spTgt spid="3">
                                            <p:txEl>
                                              <p:char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
                                            <p:txEl>
                                              <p:charRg st="11" end="11"/>
                                            </p:txEl>
                                          </p:spTgt>
                                        </p:tgtEl>
                                        <p:attrNameLst>
                                          <p:attrName>style.visibility</p:attrName>
                                        </p:attrNameLst>
                                      </p:cBhvr>
                                      <p:to>
                                        <p:strVal val="visible"/>
                                      </p:to>
                                    </p:set>
                                    <p:anim calcmode="lin" valueType="num">
                                      <p:cBhvr additive="base">
                                        <p:cTn id="73" dur="500" fill="hold"/>
                                        <p:tgtEl>
                                          <p:spTgt spid="3">
                                            <p:txEl>
                                              <p:char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char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
                                            <p:txEl>
                                              <p:charRg st="0" end="18"/>
                                            </p:txEl>
                                          </p:spTgt>
                                        </p:tgtEl>
                                        <p:attrNameLst>
                                          <p:attrName>style.visibility</p:attrName>
                                        </p:attrNameLst>
                                      </p:cBhvr>
                                      <p:to>
                                        <p:strVal val="visible"/>
                                      </p:to>
                                    </p:set>
                                    <p:anim calcmode="lin" valueType="num">
                                      <p:cBhvr additive="base">
                                        <p:cTn id="79" dur="500" fill="hold"/>
                                        <p:tgtEl>
                                          <p:spTgt spid="4">
                                            <p:txEl>
                                              <p:charRg st="0" end="18"/>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4">
                                            <p:txEl>
                                              <p:charRg st="1" end="1"/>
                                            </p:txEl>
                                          </p:spTgt>
                                        </p:tgtEl>
                                        <p:attrNameLst>
                                          <p:attrName>style.visibility</p:attrName>
                                        </p:attrNameLst>
                                      </p:cBhvr>
                                      <p:to>
                                        <p:strVal val="visible"/>
                                      </p:to>
                                    </p:set>
                                    <p:anim calcmode="lin" valueType="num">
                                      <p:cBhvr additive="base">
                                        <p:cTn id="85"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xEl>
                                              <p:charRg st="2" end="2"/>
                                            </p:txEl>
                                          </p:spTgt>
                                        </p:tgtEl>
                                        <p:attrNameLst>
                                          <p:attrName>style.visibility</p:attrName>
                                        </p:attrNameLst>
                                      </p:cBhvr>
                                      <p:to>
                                        <p:strVal val="visible"/>
                                      </p:to>
                                    </p:set>
                                    <p:anim calcmode="lin" valueType="num">
                                      <p:cBhvr additive="base">
                                        <p:cTn id="91" dur="500" fill="hold"/>
                                        <p:tgtEl>
                                          <p:spTgt spid="4">
                                            <p:txEl>
                                              <p:charRg st="2" end="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4">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4">
                                            <p:txEl>
                                              <p:charRg st="3" end="3"/>
                                            </p:txEl>
                                          </p:spTgt>
                                        </p:tgtEl>
                                        <p:attrNameLst>
                                          <p:attrName>style.visibility</p:attrName>
                                        </p:attrNameLst>
                                      </p:cBhvr>
                                      <p:to>
                                        <p:strVal val="visible"/>
                                      </p:to>
                                    </p:set>
                                    <p:anim calcmode="lin" valueType="num">
                                      <p:cBhvr additive="base">
                                        <p:cTn id="97" dur="500" fill="hold"/>
                                        <p:tgtEl>
                                          <p:spTgt spid="4">
                                            <p:txEl>
                                              <p:charRg st="3" end="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4">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4">
                                            <p:txEl>
                                              <p:charRg st="4" end="4"/>
                                            </p:txEl>
                                          </p:spTgt>
                                        </p:tgtEl>
                                        <p:attrNameLst>
                                          <p:attrName>style.visibility</p:attrName>
                                        </p:attrNameLst>
                                      </p:cBhvr>
                                      <p:to>
                                        <p:strVal val="visible"/>
                                      </p:to>
                                    </p:set>
                                    <p:anim calcmode="lin" valueType="num">
                                      <p:cBhvr additive="base">
                                        <p:cTn id="103" dur="500" fill="hold"/>
                                        <p:tgtEl>
                                          <p:spTgt spid="4">
                                            <p:txEl>
                                              <p:charRg st="4" end="4"/>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4">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
                                            <p:txEl>
                                              <p:charRg st="1" end="1"/>
                                            </p:txEl>
                                          </p:spTgt>
                                        </p:tgtEl>
                                        <p:attrNameLst>
                                          <p:attrName>style.visibility</p:attrName>
                                        </p:attrNameLst>
                                      </p:cBhvr>
                                      <p:to>
                                        <p:strVal val="visible"/>
                                      </p:to>
                                    </p:set>
                                    <p:anim calcmode="lin" valueType="num">
                                      <p:cBhvr additive="base">
                                        <p:cTn id="109" dur="500" fill="hold"/>
                                        <p:tgtEl>
                                          <p:spTgt spid="4">
                                            <p:txEl>
                                              <p:charRg st="1" end="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4">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4">
                                            <p:txEl>
                                              <p:charRg st="5" end="5"/>
                                            </p:txEl>
                                          </p:spTgt>
                                        </p:tgtEl>
                                        <p:attrNameLst>
                                          <p:attrName>style.visibility</p:attrName>
                                        </p:attrNameLst>
                                      </p:cBhvr>
                                      <p:to>
                                        <p:strVal val="visible"/>
                                      </p:to>
                                    </p:set>
                                    <p:anim calcmode="lin" valueType="num">
                                      <p:cBhvr additive="base">
                                        <p:cTn id="115" dur="500" fill="hold"/>
                                        <p:tgtEl>
                                          <p:spTgt spid="4">
                                            <p:txEl>
                                              <p:charRg st="5" end="5"/>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4">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
                                            <p:txEl>
                                              <p:charRg st="7" end="7"/>
                                            </p:txEl>
                                          </p:spTgt>
                                        </p:tgtEl>
                                        <p:attrNameLst>
                                          <p:attrName>style.visibility</p:attrName>
                                        </p:attrNameLst>
                                      </p:cBhvr>
                                      <p:to>
                                        <p:strVal val="visible"/>
                                      </p:to>
                                    </p:set>
                                    <p:anim calcmode="lin" valueType="num">
                                      <p:cBhvr additive="base">
                                        <p:cTn id="121" dur="500" fill="hold"/>
                                        <p:tgtEl>
                                          <p:spTgt spid="4">
                                            <p:txEl>
                                              <p:charRg st="7" end="7"/>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4">
                                            <p:txEl>
                                              <p:charRg st="7" end="7"/>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4">
                                            <p:txEl>
                                              <p:charRg st="8" end="8"/>
                                            </p:txEl>
                                          </p:spTgt>
                                        </p:tgtEl>
                                        <p:attrNameLst>
                                          <p:attrName>style.visibility</p:attrName>
                                        </p:attrNameLst>
                                      </p:cBhvr>
                                      <p:to>
                                        <p:strVal val="visible"/>
                                      </p:to>
                                    </p:set>
                                    <p:anim calcmode="lin" valueType="num">
                                      <p:cBhvr additive="base">
                                        <p:cTn id="127"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4">
                                            <p:txEl>
                                              <p:charRg st="8" end="8"/>
                                            </p:txEl>
                                          </p:spTgt>
                                        </p:tgtEl>
                                        <p:attrNameLst>
                                          <p:attrName>style.visibility</p:attrName>
                                        </p:attrNameLst>
                                      </p:cBhvr>
                                      <p:to>
                                        <p:strVal val="visible"/>
                                      </p:to>
                                    </p:set>
                                    <p:anim calcmode="lin" valueType="num">
                                      <p:cBhvr additive="base">
                                        <p:cTn id="133" dur="500" fill="hold"/>
                                        <p:tgtEl>
                                          <p:spTgt spid="4">
                                            <p:txEl>
                                              <p:charRg st="8" end="8"/>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4">
                                            <p:txEl>
                                              <p:charRg st="8" end="8"/>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4">
                                            <p:txEl>
                                              <p:charRg st="9" end="9"/>
                                            </p:txEl>
                                          </p:spTgt>
                                        </p:tgtEl>
                                        <p:attrNameLst>
                                          <p:attrName>style.visibility</p:attrName>
                                        </p:attrNameLst>
                                      </p:cBhvr>
                                      <p:to>
                                        <p:strVal val="visible"/>
                                      </p:to>
                                    </p:set>
                                    <p:anim calcmode="lin" valueType="num">
                                      <p:cBhvr additive="base">
                                        <p:cTn id="139" dur="500" fill="hold"/>
                                        <p:tgtEl>
                                          <p:spTgt spid="4">
                                            <p:txEl>
                                              <p:charRg st="9" end="9"/>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4">
                                            <p:txEl>
                                              <p:charRg st="9" end="9"/>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4">
                                            <p:txEl>
                                              <p:charRg st="10" end="10"/>
                                            </p:txEl>
                                          </p:spTgt>
                                        </p:tgtEl>
                                        <p:attrNameLst>
                                          <p:attrName>style.visibility</p:attrName>
                                        </p:attrNameLst>
                                      </p:cBhvr>
                                      <p:to>
                                        <p:strVal val="visible"/>
                                      </p:to>
                                    </p:set>
                                    <p:anim calcmode="lin" valueType="num">
                                      <p:cBhvr additive="base">
                                        <p:cTn id="145" dur="500" fill="hold"/>
                                        <p:tgtEl>
                                          <p:spTgt spid="4">
                                            <p:txEl>
                                              <p:charRg st="10" end="10"/>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4">
                                            <p:txEl>
                                              <p:charRg st="10" end="10"/>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4">
                                            <p:txEl>
                                              <p:charRg st="11" end="11"/>
                                            </p:txEl>
                                          </p:spTgt>
                                        </p:tgtEl>
                                        <p:attrNameLst>
                                          <p:attrName>style.visibility</p:attrName>
                                        </p:attrNameLst>
                                      </p:cBhvr>
                                      <p:to>
                                        <p:strVal val="visible"/>
                                      </p:to>
                                    </p:set>
                                    <p:anim calcmode="lin" valueType="num">
                                      <p:cBhvr additive="base">
                                        <p:cTn id="151" dur="500" fill="hold"/>
                                        <p:tgtEl>
                                          <p:spTgt spid="4">
                                            <p:txEl>
                                              <p:charRg st="11" end="11"/>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4">
                                            <p:txEl>
                                              <p:char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3314"/>
          <p:cNvPicPr>
            <a:picLocks noGrp="1" noChangeAspect="1"/>
          </p:cNvPicPr>
          <p:nvPr>
            <p:ph idx="2147483647"/>
          </p:nvPr>
        </p:nvPicPr>
        <p:blipFill>
          <a:blip r:embed="rId1"/>
          <a:stretch>
            <a:fillRect/>
          </a:stretch>
        </p:blipFill>
        <p:spPr>
          <a:xfrm>
            <a:off x="0" y="0"/>
            <a:ext cx="838200" cy="517525"/>
          </a:xfrm>
        </p:spPr>
      </p:pic>
      <p:sp>
        <p:nvSpPr>
          <p:cNvPr id="78851" name="文本框 13315"/>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3030804020204" charset="0"/>
                <a:ea typeface="方正书宋_GBK" panose="02000000000000000000" charset="-122"/>
              </a:rPr>
              <a:t>2</a:t>
            </a:r>
            <a:endParaRPr lang="en-US" altLang="x-none" sz="1400" b="0" dirty="0">
              <a:solidFill>
                <a:schemeClr val="tx2"/>
              </a:solidFill>
              <a:latin typeface="DejaVu Sans" panose="020B0603030804020204" charset="0"/>
              <a:ea typeface="方正书宋_GBK" panose="02000000000000000000" charset="-122"/>
            </a:endParaRPr>
          </a:p>
        </p:txBody>
      </p:sp>
      <p:sp>
        <p:nvSpPr>
          <p:cNvPr id="78853" name="矩形 13316"/>
          <p:cNvSpPr/>
          <p:nvPr/>
        </p:nvSpPr>
        <p:spPr>
          <a:xfrm>
            <a:off x="880745" y="1091565"/>
            <a:ext cx="7147560" cy="4369435"/>
          </a:xfrm>
          <a:prstGeom prst="rect">
            <a:avLst/>
          </a:prstGeom>
          <a:noFill/>
          <a:ln w="9525">
            <a:noFill/>
            <a:miter/>
          </a:ln>
        </p:spPr>
        <p:txBody>
          <a:bodyPr wrap="square">
            <a:spAutoFit/>
          </a:bodyPr>
          <a:p>
            <a:pPr lvl="0"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操作系统中的</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并行处理技术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3030804020204" charset="0"/>
                <a:ea typeface="方正书宋_GBK" panose="02000000000000000000" charset="-122"/>
                <a:sym typeface="+mn-ea"/>
              </a:rPr>
              <a:t>操作系统中存在大量的并行活动，也存在各种硬件资源（CPU，内存，外设），实现进程的并行运行，硬件资源的并行工作，最大限度提高系统效率采用的技术。</a:t>
            </a:r>
            <a:endParaRPr lang="x-none" altLang="zh-CN" sz="2400" b="0" dirty="0">
              <a:solidFill>
                <a:srgbClr val="000000"/>
              </a:solidFill>
              <a:latin typeface="DejaVu Sans" panose="020B0603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3030804020204" charset="0"/>
                <a:ea typeface="方正书宋_GBK" panose="02000000000000000000" charset="-122"/>
                <a:sym typeface="+mn-ea"/>
              </a:rPr>
              <a:t>分时，通道，中断，资源动态分配，</a:t>
            </a:r>
            <a:endParaRPr lang="x-none" altLang="zh-CN" sz="2400" b="0" dirty="0">
              <a:solidFill>
                <a:srgbClr val="000000"/>
              </a:solidFill>
              <a:latin typeface="DejaVu Sans" panose="020B0603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zh-CN" altLang="x-none" sz="2400" b="0" dirty="0">
                <a:solidFill>
                  <a:srgbClr val="000000"/>
                </a:solidFill>
                <a:latin typeface="DejaVu Sans" panose="020B0603030804020204" charset="0"/>
                <a:ea typeface="方正书宋_GBK" panose="02000000000000000000" charset="-122"/>
                <a:sym typeface="+mn-ea"/>
              </a:rPr>
              <a:t>消息通讯，共享内存，</a:t>
            </a:r>
            <a:endParaRPr lang="zh-CN" altLang="x-none" sz="2400" b="0" dirty="0">
              <a:solidFill>
                <a:srgbClr val="000000"/>
              </a:solidFill>
              <a:latin typeface="DejaVu Sans" panose="020B0603030804020204" charset="0"/>
              <a:ea typeface="方正书宋_GBK" panose="02000000000000000000" charset="-122"/>
              <a:sym typeface="+mn-ea"/>
            </a:endParaRPr>
          </a:p>
          <a:p>
            <a:pPr marL="838200" lvl="1" indent="-381000" algn="l" fontAlgn="base">
              <a:lnSpc>
                <a:spcPct val="130000"/>
              </a:lnSpc>
              <a:spcBef>
                <a:spcPct val="30000"/>
              </a:spcBef>
              <a:buClr>
                <a:schemeClr val="tx2"/>
              </a:buClr>
              <a:buSzPct val="95000"/>
            </a:pPr>
            <a:r>
              <a:rPr lang="x-none" altLang="zh-CN" sz="2400" b="0" dirty="0">
                <a:solidFill>
                  <a:srgbClr val="000000"/>
                </a:solidFill>
                <a:latin typeface="DejaVu Sans" panose="020B0603030804020204" charset="0"/>
                <a:ea typeface="方正书宋_GBK" panose="02000000000000000000" charset="-122"/>
                <a:sym typeface="+mn-ea"/>
              </a:rPr>
              <a:t>同步互斥结构(锁，信号量)</a:t>
            </a:r>
            <a:endParaRPr lang="zh-CN" altLang="en-US" sz="2400" b="0" i="1" strike="noStrike" noProof="1" dirty="0">
              <a:solidFill>
                <a:srgbClr val="000000"/>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78856" name="矩形 13319"/>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8853">
                                            <p:txEl>
                                              <p:charRg st="0" end="15"/>
                                            </p:txEl>
                                          </p:spTgt>
                                        </p:tgtEl>
                                        <p:attrNameLst>
                                          <p:attrName>style.visibility</p:attrName>
                                        </p:attrNameLst>
                                      </p:cBhvr>
                                      <p:to>
                                        <p:strVal val="visible"/>
                                      </p:to>
                                    </p:set>
                                    <p:anim calcmode="lin" valueType="num">
                                      <p:cBhvr additive="base">
                                        <p:cTn id="7" dur="500" fill="hold"/>
                                        <p:tgtEl>
                                          <p:spTgt spid="7885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3"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8853">
                                            <p:txEl>
                                              <p:charRg st="1" end="1"/>
                                            </p:txEl>
                                          </p:spTgt>
                                        </p:tgtEl>
                                        <p:attrNameLst>
                                          <p:attrName>style.visibility</p:attrName>
                                        </p:attrNameLst>
                                      </p:cBhvr>
                                      <p:to>
                                        <p:strVal val="visible"/>
                                      </p:to>
                                    </p:set>
                                    <p:anim calcmode="lin" valueType="num">
                                      <p:cBhvr additive="base">
                                        <p:cTn id="19" dur="500" fill="hold"/>
                                        <p:tgtEl>
                                          <p:spTgt spid="78853">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3">
                                            <p:txEl>
                                              <p:char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0897" name="内容占位符 16385"/>
          <p:cNvPicPr>
            <a:picLocks noGrp="1" noChangeAspect="1"/>
          </p:cNvPicPr>
          <p:nvPr>
            <p:ph idx="2147483647"/>
          </p:nvPr>
        </p:nvPicPr>
        <p:blipFill>
          <a:blip r:embed="rId1"/>
          <a:stretch>
            <a:fillRect/>
          </a:stretch>
        </p:blipFill>
        <p:spPr>
          <a:xfrm>
            <a:off x="0" y="0"/>
            <a:ext cx="838200" cy="517525"/>
          </a:xfrm>
        </p:spPr>
      </p:pic>
      <p:sp>
        <p:nvSpPr>
          <p:cNvPr id="80899" name="矩形 16386"/>
          <p:cNvSpPr/>
          <p:nvPr/>
        </p:nvSpPr>
        <p:spPr>
          <a:xfrm>
            <a:off x="136525" y="673100"/>
            <a:ext cx="8386763" cy="21748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4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② </a:t>
            </a:r>
            <a:r>
              <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操作系统中的虚拟技术</a:t>
            </a:r>
            <a:endParaRPr lang="zh-CN" altLang="en-US" sz="24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用户的逻辑视图与操作系统所管理的物理视图分离</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逻辑视图与物理视图的映射</a:t>
            </a: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pPr>
            <a:endParaRPr lang="zh-CN" altLang="en-US" sz="24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2" name="文本框 16387"/>
          <p:cNvSpPr txBox="1"/>
          <p:nvPr/>
        </p:nvSpPr>
        <p:spPr>
          <a:xfrm>
            <a:off x="8537575" y="6524625"/>
            <a:ext cx="376238" cy="347663"/>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pPr>
            <a:r>
              <a:rPr lang="en-US" altLang="x-none" sz="1400" b="0" dirty="0">
                <a:solidFill>
                  <a:schemeClr val="tx2"/>
                </a:solidFill>
                <a:latin typeface="DejaVu Sans" panose="020B0603030804020204" charset="0"/>
                <a:ea typeface="方正书宋_GBK" panose="02000000000000000000" charset="-122"/>
              </a:rPr>
              <a:t>5</a:t>
            </a:r>
            <a:endParaRPr lang="en-US" altLang="x-none" sz="1400" b="0" dirty="0">
              <a:solidFill>
                <a:schemeClr val="tx2"/>
              </a:solidFill>
              <a:latin typeface="DejaVu Sans" panose="020B0603030804020204" charset="0"/>
              <a:ea typeface="方正书宋_GBK" panose="02000000000000000000" charset="-122"/>
            </a:endParaRPr>
          </a:p>
        </p:txBody>
      </p:sp>
      <p:grpSp>
        <p:nvGrpSpPr>
          <p:cNvPr id="80901" name="组合 80900"/>
          <p:cNvGrpSpPr/>
          <p:nvPr/>
        </p:nvGrpSpPr>
        <p:grpSpPr>
          <a:xfrm>
            <a:off x="231775" y="2687638"/>
            <a:ext cx="8740775" cy="3667125"/>
            <a:chOff x="0" y="0"/>
            <a:chExt cx="5506" cy="2310"/>
          </a:xfrm>
        </p:grpSpPr>
        <p:sp>
          <p:nvSpPr>
            <p:cNvPr id="3" name="直接连接符 16389"/>
            <p:cNvSpPr/>
            <p:nvPr/>
          </p:nvSpPr>
          <p:spPr>
            <a:xfrm flipH="1" flipV="1">
              <a:off x="775" y="1095"/>
              <a:ext cx="251" cy="595"/>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2" name="直接连接符 16390"/>
            <p:cNvSpPr/>
            <p:nvPr/>
          </p:nvSpPr>
          <p:spPr>
            <a:xfrm flipV="1">
              <a:off x="1062" y="1088"/>
              <a:ext cx="300" cy="62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4" name="左大括号 16391"/>
            <p:cNvSpPr/>
            <p:nvPr/>
          </p:nvSpPr>
          <p:spPr>
            <a:xfrm>
              <a:off x="232" y="836"/>
              <a:ext cx="150" cy="695"/>
            </a:xfrm>
            <a:prstGeom prst="leftBrace">
              <a:avLst>
                <a:gd name="adj1" fmla="val 38589"/>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80905" name="左大括号 16392"/>
            <p:cNvSpPr/>
            <p:nvPr/>
          </p:nvSpPr>
          <p:spPr>
            <a:xfrm>
              <a:off x="282" y="1656"/>
              <a:ext cx="65" cy="377"/>
            </a:xfrm>
            <a:prstGeom prst="leftBrace">
              <a:avLst>
                <a:gd name="adj1" fmla="val 48306"/>
                <a:gd name="adj2" fmla="val 50000"/>
              </a:avLst>
            </a:prstGeom>
            <a:no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Blip>
                  <a:blip r:embed="rId2"/>
                </a:buBlip>
              </a:pPr>
              <a:endParaRPr lang="zh-CN" altLang="en-US" strike="noStrike" noProof="1" dirty="0">
                <a:effectLst>
                  <a:outerShdw blurRad="38100" dist="38100" dir="2700000">
                    <a:srgbClr val="FFFFFF"/>
                  </a:outerShdw>
                </a:effectLst>
                <a:latin typeface="DejaVu Sans" panose="020B0603030804020204" charset="0"/>
                <a:ea typeface="方正书宋_GBK" panose="02000000000000000000" charset="-122"/>
              </a:endParaRPr>
            </a:p>
          </p:txBody>
        </p:sp>
        <p:sp>
          <p:nvSpPr>
            <p:cNvPr id="4" name="直接连接符 16393"/>
            <p:cNvSpPr/>
            <p:nvPr/>
          </p:nvSpPr>
          <p:spPr>
            <a:xfrm>
              <a:off x="780" y="329"/>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6" name="直接连接符 16394"/>
            <p:cNvSpPr/>
            <p:nvPr/>
          </p:nvSpPr>
          <p:spPr>
            <a:xfrm flipH="1" flipV="1">
              <a:off x="2376" y="1095"/>
              <a:ext cx="386" cy="622"/>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7" name="直接连接符 16395"/>
            <p:cNvSpPr/>
            <p:nvPr/>
          </p:nvSpPr>
          <p:spPr>
            <a:xfrm flipV="1">
              <a:off x="2798" y="1079"/>
              <a:ext cx="374" cy="639"/>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8" name="直接连接符 16396"/>
            <p:cNvSpPr/>
            <p:nvPr/>
          </p:nvSpPr>
          <p:spPr>
            <a:xfrm flipH="1" flipV="1">
              <a:off x="4209" y="1085"/>
              <a:ext cx="378" cy="623"/>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09" name="直接连接符 16397"/>
            <p:cNvSpPr/>
            <p:nvPr/>
          </p:nvSpPr>
          <p:spPr>
            <a:xfrm flipV="1">
              <a:off x="4578" y="1096"/>
              <a:ext cx="327" cy="648"/>
            </a:xfrm>
            <a:prstGeom prst="line">
              <a:avLst/>
            </a:prstGeom>
            <a:ln w="9525"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0" name="直接连接符 16398"/>
            <p:cNvSpPr/>
            <p:nvPr/>
          </p:nvSpPr>
          <p:spPr>
            <a:xfrm>
              <a:off x="789" y="330"/>
              <a:ext cx="3355" cy="0"/>
            </a:xfrm>
            <a:prstGeom prst="line">
              <a:avLst/>
            </a:prstGeom>
            <a:ln w="19050" cap="flat" cmpd="sng">
              <a:solidFill>
                <a:schemeClr val="tx1"/>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1" name="直接连接符 16399"/>
            <p:cNvSpPr/>
            <p:nvPr/>
          </p:nvSpPr>
          <p:spPr>
            <a:xfrm>
              <a:off x="2365" y="321"/>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2" name="直接连接符 16400"/>
            <p:cNvSpPr/>
            <p:nvPr/>
          </p:nvSpPr>
          <p:spPr>
            <a:xfrm>
              <a:off x="4157" y="322"/>
              <a:ext cx="0" cy="492"/>
            </a:xfrm>
            <a:prstGeom prst="line">
              <a:avLst/>
            </a:prstGeom>
            <a:ln w="12700" cap="flat" cmpd="sng">
              <a:solidFill>
                <a:srgbClr val="000000"/>
              </a:solidFill>
              <a:prstDash val="solid"/>
              <a:round/>
              <a:headEnd type="none" w="med" len="med"/>
              <a:tailEnd type="triangle" w="sm"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80913" name="文本框 16401"/>
            <p:cNvSpPr txBox="1"/>
            <p:nvPr/>
          </p:nvSpPr>
          <p:spPr>
            <a:xfrm>
              <a:off x="1265" y="0"/>
              <a:ext cx="2879" cy="212"/>
            </a:xfrm>
            <a:prstGeom prst="rect">
              <a:avLst/>
            </a:prstGeom>
            <a:noFill/>
            <a:ln w="9525">
              <a:noFill/>
              <a:miter/>
            </a:ln>
          </p:spPr>
          <p:txBody>
            <a:bodyPr wrap="square"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rPr>
                <a:t>应用程序</a:t>
              </a:r>
              <a:r>
                <a:rPr lang="en-US" altLang="x-none" sz="1600" baseline="-25000" dirty="0">
                  <a:solidFill>
                    <a:schemeClr val="tx1"/>
                  </a:solidFill>
                  <a:latin typeface="DejaVu Sans" panose="020B0603030804020204" charset="0"/>
                  <a:ea typeface="方正书宋_GBK" panose="02000000000000000000" charset="-122"/>
                </a:rPr>
                <a:t>1</a:t>
              </a:r>
              <a:r>
                <a:rPr lang="zh-CN" altLang="en-US" sz="1600" dirty="0">
                  <a:solidFill>
                    <a:schemeClr val="tx1"/>
                  </a:solidFill>
                  <a:latin typeface="DejaVu Sans" panose="020B0603030804020204" charset="0"/>
                  <a:ea typeface="方正书宋_GBK" panose="02000000000000000000" charset="-122"/>
                </a:rPr>
                <a:t>，应用程序</a:t>
              </a:r>
              <a:r>
                <a:rPr lang="en-US" altLang="x-none" sz="1600" baseline="-25000" dirty="0">
                  <a:solidFill>
                    <a:schemeClr val="tx1"/>
                  </a:solidFill>
                  <a:latin typeface="DejaVu Sans" panose="020B0603030804020204" charset="0"/>
                  <a:ea typeface="方正书宋_GBK" panose="02000000000000000000" charset="-122"/>
                </a:rPr>
                <a:t>2</a:t>
              </a:r>
              <a:r>
                <a:rPr lang="zh-CN" altLang="en-US" sz="1600" dirty="0">
                  <a:solidFill>
                    <a:schemeClr val="tx1"/>
                  </a:solidFill>
                  <a:latin typeface="DejaVu Sans" panose="020B0603030804020204" charset="0"/>
                  <a:ea typeface="方正书宋_GBK" panose="02000000000000000000" charset="-122"/>
                </a:rPr>
                <a:t>，</a:t>
              </a:r>
              <a:r>
                <a:rPr lang="en-US" altLang="zh-CN" sz="1600" dirty="0">
                  <a:solidFill>
                    <a:schemeClr val="tx1"/>
                  </a:solidFill>
                  <a:latin typeface="DejaVu Sans" panose="020B0603030804020204" charset="0"/>
                  <a:ea typeface="方正书宋_GBK" panose="02000000000000000000" charset="-122"/>
                </a:rPr>
                <a:t>......</a:t>
              </a:r>
              <a:r>
                <a:rPr lang="en-US" altLang="x-none" sz="1600" dirty="0">
                  <a:solidFill>
                    <a:schemeClr val="tx1"/>
                  </a:solidFill>
                  <a:latin typeface="DejaVu Sans" panose="020B0603030804020204" charset="0"/>
                  <a:ea typeface="方正书宋_GBK" panose="02000000000000000000" charset="-122"/>
                  <a:sym typeface="MT Extra" panose="05050102010205020202" pitchFamily="2" charset="2"/>
                </a:rPr>
                <a:t>  </a:t>
              </a:r>
              <a:r>
                <a:rPr lang="zh-CN" altLang="en-US" sz="1600" dirty="0">
                  <a:solidFill>
                    <a:schemeClr val="tx1"/>
                  </a:solidFill>
                  <a:latin typeface="DejaVu Sans" panose="020B0603030804020204" charset="0"/>
                  <a:ea typeface="方正书宋_GBK" panose="02000000000000000000" charset="-122"/>
                </a:rPr>
                <a:t>应用程序</a:t>
              </a:r>
              <a:r>
                <a:rPr lang="en-US" altLang="x-none" sz="1600" baseline="-25000" dirty="0">
                  <a:solidFill>
                    <a:schemeClr val="tx1"/>
                  </a:solidFill>
                  <a:latin typeface="DejaVu Sans" panose="020B0603030804020204" charset="0"/>
                  <a:ea typeface="方正书宋_GBK" panose="02000000000000000000" charset="-122"/>
                </a:rPr>
                <a:t>n</a:t>
              </a:r>
              <a:endParaRPr lang="en-US" altLang="x-none" sz="1600" baseline="-25000" dirty="0">
                <a:solidFill>
                  <a:schemeClr val="tx1"/>
                </a:solidFill>
                <a:latin typeface="DejaVu Sans" panose="020B0603030804020204" charset="0"/>
                <a:ea typeface="方正书宋_GBK" panose="02000000000000000000" charset="-122"/>
              </a:endParaRPr>
            </a:p>
          </p:txBody>
        </p:sp>
        <p:grpSp>
          <p:nvGrpSpPr>
            <p:cNvPr id="80914" name="组合 80914"/>
            <p:cNvGrpSpPr/>
            <p:nvPr/>
          </p:nvGrpSpPr>
          <p:grpSpPr>
            <a:xfrm>
              <a:off x="492" y="819"/>
              <a:ext cx="567" cy="272"/>
              <a:chOff x="0" y="0"/>
              <a:chExt cx="567" cy="272"/>
            </a:xfrm>
          </p:grpSpPr>
          <p:sp>
            <p:nvSpPr>
              <p:cNvPr id="80915" name="矩形 16403"/>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16" name="文本框 16404"/>
              <p:cNvSpPr txBox="1"/>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DejaVu Sans" panose="020B0603030804020204" charset="0"/>
                    <a:ea typeface="方正书宋_GBK" panose="02000000000000000000" charset="-122"/>
                  </a:rPr>
                  <a:t>CPU</a:t>
                </a:r>
                <a:r>
                  <a:rPr lang="en-US" altLang="x-none" sz="1600" b="0" baseline="-25000" dirty="0">
                    <a:solidFill>
                      <a:schemeClr val="tx1"/>
                    </a:solidFill>
                    <a:latin typeface="DejaVu Sans" panose="020B0603030804020204" charset="0"/>
                    <a:ea typeface="方正书宋_GBK" panose="02000000000000000000" charset="-122"/>
                  </a:rPr>
                  <a:t>1</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17" name="组合 80917"/>
            <p:cNvGrpSpPr/>
            <p:nvPr/>
          </p:nvGrpSpPr>
          <p:grpSpPr>
            <a:xfrm>
              <a:off x="1097" y="819"/>
              <a:ext cx="567" cy="272"/>
              <a:chOff x="0" y="0"/>
              <a:chExt cx="567" cy="272"/>
            </a:xfrm>
          </p:grpSpPr>
          <p:sp>
            <p:nvSpPr>
              <p:cNvPr id="80918" name="矩形 16406"/>
              <p:cNvSpPr/>
              <p:nvPr/>
            </p:nvSpPr>
            <p:spPr>
              <a:xfrm>
                <a:off x="0" y="0"/>
                <a:ext cx="567"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19" name="文本框 16407"/>
              <p:cNvSpPr txBox="1"/>
              <p:nvPr/>
            </p:nvSpPr>
            <p:spPr>
              <a:xfrm>
                <a:off x="66" y="4"/>
                <a:ext cx="433" cy="212"/>
              </a:xfrm>
              <a:prstGeom prst="rect">
                <a:avLst/>
              </a:prstGeom>
              <a:noFill/>
              <a:ln w="9525">
                <a:noFill/>
                <a:miter/>
              </a:ln>
            </p:spPr>
            <p:txBody>
              <a:bodyPr anchor="t">
                <a:spAutoFit/>
              </a:bodyPr>
              <a:p>
                <a:pPr lvl="0">
                  <a:spcBef>
                    <a:spcPct val="50000"/>
                  </a:spcBef>
                </a:pPr>
                <a:r>
                  <a:rPr lang="en-US" altLang="x-none" sz="1600" b="0" dirty="0">
                    <a:solidFill>
                      <a:schemeClr val="tx1"/>
                    </a:solidFill>
                    <a:latin typeface="DejaVu Sans" panose="020B0603030804020204" charset="0"/>
                    <a:ea typeface="方正书宋_GBK" panose="02000000000000000000" charset="-122"/>
                  </a:rPr>
                  <a:t>CPU</a:t>
                </a:r>
                <a:r>
                  <a:rPr lang="en-US" altLang="x-none" sz="1600" b="0" baseline="-25000" dirty="0">
                    <a:solidFill>
                      <a:schemeClr val="tx1"/>
                    </a:solidFill>
                    <a:latin typeface="DejaVu Sans" panose="020B0603030804020204" charset="0"/>
                    <a:ea typeface="方正书宋_GBK" panose="02000000000000000000" charset="-122"/>
                  </a:rPr>
                  <a:t>2</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20" name="组合 80920"/>
            <p:cNvGrpSpPr/>
            <p:nvPr/>
          </p:nvGrpSpPr>
          <p:grpSpPr>
            <a:xfrm>
              <a:off x="1924" y="819"/>
              <a:ext cx="786" cy="272"/>
              <a:chOff x="0" y="0"/>
              <a:chExt cx="786" cy="272"/>
            </a:xfrm>
          </p:grpSpPr>
          <p:sp>
            <p:nvSpPr>
              <p:cNvPr id="80921" name="矩形 1640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22" name="文本框 16410"/>
              <p:cNvSpPr txBox="1"/>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虚拟主存</a:t>
                </a:r>
                <a:r>
                  <a:rPr lang="en-US" altLang="x-none" sz="1600" b="0" baseline="-25000" dirty="0">
                    <a:solidFill>
                      <a:schemeClr val="tx1"/>
                    </a:solidFill>
                    <a:latin typeface="DejaVu Sans" panose="020B0603030804020204" charset="0"/>
                    <a:ea typeface="方正书宋_GBK" panose="02000000000000000000" charset="-122"/>
                  </a:rPr>
                  <a:t>1</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24" name="组合 80924"/>
            <p:cNvGrpSpPr/>
            <p:nvPr/>
          </p:nvGrpSpPr>
          <p:grpSpPr>
            <a:xfrm>
              <a:off x="3808" y="819"/>
              <a:ext cx="686" cy="272"/>
              <a:chOff x="0" y="0"/>
              <a:chExt cx="686" cy="272"/>
            </a:xfrm>
          </p:grpSpPr>
          <p:sp>
            <p:nvSpPr>
              <p:cNvPr id="80925" name="矩形 16413"/>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26" name="文本框 16414"/>
              <p:cNvSpPr txBox="1"/>
              <p:nvPr/>
            </p:nvSpPr>
            <p:spPr>
              <a:xfrm>
                <a:off x="24" y="13"/>
                <a:ext cx="609"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打印机</a:t>
                </a:r>
                <a:r>
                  <a:rPr lang="en-US" altLang="x-none" sz="1600" b="0" baseline="-25000" dirty="0">
                    <a:solidFill>
                      <a:schemeClr val="tx1"/>
                    </a:solidFill>
                    <a:latin typeface="DejaVu Sans" panose="020B0603030804020204" charset="0"/>
                    <a:ea typeface="方正书宋_GBK" panose="02000000000000000000" charset="-122"/>
                  </a:rPr>
                  <a:t>1</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27" name="组合 80927"/>
            <p:cNvGrpSpPr/>
            <p:nvPr/>
          </p:nvGrpSpPr>
          <p:grpSpPr>
            <a:xfrm>
              <a:off x="4530" y="819"/>
              <a:ext cx="686" cy="272"/>
              <a:chOff x="0" y="0"/>
              <a:chExt cx="686" cy="272"/>
            </a:xfrm>
          </p:grpSpPr>
          <p:sp>
            <p:nvSpPr>
              <p:cNvPr id="80928" name="矩形 16416"/>
              <p:cNvSpPr/>
              <p:nvPr/>
            </p:nvSpPr>
            <p:spPr>
              <a:xfrm>
                <a:off x="0" y="0"/>
                <a:ext cx="6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29" name="文本框 16417"/>
              <p:cNvSpPr txBox="1"/>
              <p:nvPr/>
            </p:nvSpPr>
            <p:spPr>
              <a:xfrm>
                <a:off x="56" y="13"/>
                <a:ext cx="608" cy="211"/>
              </a:xfrm>
              <a:prstGeom prst="rect">
                <a:avLst/>
              </a:prstGeom>
              <a:noFill/>
              <a:ln w="9525">
                <a:noFill/>
                <a:miter/>
              </a:ln>
            </p:spPr>
            <p:txBody>
              <a:bodyPr wrap="square"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打印机</a:t>
                </a:r>
                <a:r>
                  <a:rPr lang="en-US" altLang="x-none" sz="1600" b="0" baseline="-25000" dirty="0">
                    <a:solidFill>
                      <a:schemeClr val="tx1"/>
                    </a:solidFill>
                    <a:latin typeface="DejaVu Sans" panose="020B0603030804020204" charset="0"/>
                    <a:ea typeface="方正书宋_GBK" panose="02000000000000000000" charset="-122"/>
                  </a:rPr>
                  <a:t>2</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30" name="组合 80930"/>
            <p:cNvGrpSpPr/>
            <p:nvPr/>
          </p:nvGrpSpPr>
          <p:grpSpPr>
            <a:xfrm>
              <a:off x="2773" y="819"/>
              <a:ext cx="786" cy="272"/>
              <a:chOff x="0" y="0"/>
              <a:chExt cx="786" cy="272"/>
            </a:xfrm>
          </p:grpSpPr>
          <p:sp>
            <p:nvSpPr>
              <p:cNvPr id="80931" name="矩形 16419"/>
              <p:cNvSpPr/>
              <p:nvPr/>
            </p:nvSpPr>
            <p:spPr>
              <a:xfrm>
                <a:off x="0" y="0"/>
                <a:ext cx="786" cy="272"/>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32" name="文本框 16420"/>
              <p:cNvSpPr txBox="1"/>
              <p:nvPr/>
            </p:nvSpPr>
            <p:spPr>
              <a:xfrm>
                <a:off x="76" y="22"/>
                <a:ext cx="707"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rPr>
                  <a:t>虚拟主存</a:t>
                </a:r>
                <a:r>
                  <a:rPr lang="en-US" altLang="x-none" sz="1600" b="0" baseline="-25000" dirty="0">
                    <a:solidFill>
                      <a:schemeClr val="tx1"/>
                    </a:solidFill>
                    <a:latin typeface="DejaVu Sans" panose="020B0603030804020204" charset="0"/>
                    <a:ea typeface="方正书宋_GBK" panose="02000000000000000000" charset="-122"/>
                  </a:rPr>
                  <a:t>2</a:t>
                </a:r>
                <a:endParaRPr lang="en-US" altLang="x-none" sz="1600" b="0" baseline="-25000" dirty="0">
                  <a:solidFill>
                    <a:schemeClr val="tx1"/>
                  </a:solidFill>
                  <a:latin typeface="DejaVu Sans" panose="020B0603030804020204" charset="0"/>
                  <a:ea typeface="方正书宋_GBK" panose="02000000000000000000" charset="-122"/>
                </a:endParaRPr>
              </a:p>
            </p:txBody>
          </p:sp>
        </p:grpSp>
        <p:grpSp>
          <p:nvGrpSpPr>
            <p:cNvPr id="80934" name="组合 80934"/>
            <p:cNvGrpSpPr/>
            <p:nvPr/>
          </p:nvGrpSpPr>
          <p:grpSpPr>
            <a:xfrm>
              <a:off x="739" y="1710"/>
              <a:ext cx="589" cy="295"/>
              <a:chOff x="0" y="0"/>
              <a:chExt cx="589" cy="295"/>
            </a:xfrm>
          </p:grpSpPr>
          <p:sp>
            <p:nvSpPr>
              <p:cNvPr id="80935" name="矩形 16423"/>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36" name="文本框 16424"/>
              <p:cNvSpPr txBox="1"/>
              <p:nvPr/>
            </p:nvSpPr>
            <p:spPr>
              <a:xfrm>
                <a:off x="93" y="32"/>
                <a:ext cx="433"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DejaVu Sans" panose="020B0603030804020204" charset="0"/>
                    <a:ea typeface="方正书宋_GBK" panose="02000000000000000000" charset="-122"/>
                  </a:rPr>
                  <a:t>CPU</a:t>
                </a:r>
                <a:endParaRPr lang="en-US" altLang="x-none" sz="1600" dirty="0">
                  <a:solidFill>
                    <a:schemeClr val="tx1"/>
                  </a:solidFill>
                  <a:latin typeface="DejaVu Sans" panose="020B0603030804020204" charset="0"/>
                  <a:ea typeface="方正书宋_GBK" panose="02000000000000000000" charset="-122"/>
                </a:endParaRPr>
              </a:p>
            </p:txBody>
          </p:sp>
        </p:grpSp>
        <p:grpSp>
          <p:nvGrpSpPr>
            <p:cNvPr id="80937" name="组合 80937"/>
            <p:cNvGrpSpPr/>
            <p:nvPr/>
          </p:nvGrpSpPr>
          <p:grpSpPr>
            <a:xfrm>
              <a:off x="2487" y="1710"/>
              <a:ext cx="589" cy="295"/>
              <a:chOff x="0" y="0"/>
              <a:chExt cx="589" cy="295"/>
            </a:xfrm>
          </p:grpSpPr>
          <p:sp>
            <p:nvSpPr>
              <p:cNvPr id="80938" name="矩形 16426"/>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39" name="文本框 16427"/>
              <p:cNvSpPr txBox="1"/>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rPr>
                  <a:t>主存</a:t>
                </a:r>
                <a:endParaRPr lang="zh-CN" altLang="en-US" sz="1600" dirty="0">
                  <a:solidFill>
                    <a:schemeClr val="tx1"/>
                  </a:solidFill>
                  <a:latin typeface="DejaVu Sans" panose="020B0603030804020204" charset="0"/>
                  <a:ea typeface="方正书宋_GBK" panose="02000000000000000000" charset="-122"/>
                </a:endParaRPr>
              </a:p>
            </p:txBody>
          </p:sp>
        </p:grpSp>
        <p:grpSp>
          <p:nvGrpSpPr>
            <p:cNvPr id="80940" name="组合 80940"/>
            <p:cNvGrpSpPr/>
            <p:nvPr/>
          </p:nvGrpSpPr>
          <p:grpSpPr>
            <a:xfrm>
              <a:off x="4214" y="1710"/>
              <a:ext cx="717" cy="295"/>
              <a:chOff x="0" y="0"/>
              <a:chExt cx="589" cy="295"/>
            </a:xfrm>
          </p:grpSpPr>
          <p:sp>
            <p:nvSpPr>
              <p:cNvPr id="80941" name="矩形 16429"/>
              <p:cNvSpPr/>
              <p:nvPr/>
            </p:nvSpPr>
            <p:spPr>
              <a:xfrm>
                <a:off x="0" y="0"/>
                <a:ext cx="589" cy="295"/>
              </a:xfrm>
              <a:prstGeom prst="rect">
                <a:avLst/>
              </a:prstGeom>
              <a:solidFill>
                <a:schemeClr val="bg1"/>
              </a:solidFill>
              <a:ln w="9525" cap="flat" cmpd="sng">
                <a:solidFill>
                  <a:schemeClr val="tx1"/>
                </a:solidFill>
                <a:prstDash val="solid"/>
                <a:miter/>
                <a:headEnd type="none" w="med" len="med"/>
                <a:tailEnd type="none" w="med" len="med"/>
              </a:ln>
            </p:spPr>
            <p:txBody>
              <a:bodyPr anchor="ctr"/>
              <a:p>
                <a:pPr marL="914400" lvl="0" indent="-340995">
                  <a:lnSpc>
                    <a:spcPct val="150000"/>
                  </a:lnSpc>
                  <a:spcBef>
                    <a:spcPct val="30000"/>
                  </a:spcBef>
                  <a:spcAft>
                    <a:spcPct val="50000"/>
                  </a:spcAft>
                  <a:buClr>
                    <a:schemeClr val="tx2"/>
                  </a:buClr>
                  <a:buSzPct val="95000"/>
                </a:pPr>
                <a:endParaRPr lang="zh-CN" altLang="en-US" sz="1400" baseline="-25000" dirty="0">
                  <a:solidFill>
                    <a:schemeClr val="tx1"/>
                  </a:solidFill>
                  <a:latin typeface="DejaVu Sans" panose="020B0603030804020204" charset="0"/>
                  <a:ea typeface="方正书宋_GBK" panose="02000000000000000000" charset="-122"/>
                </a:endParaRPr>
              </a:p>
            </p:txBody>
          </p:sp>
          <p:sp>
            <p:nvSpPr>
              <p:cNvPr id="80942" name="文本框 16430"/>
              <p:cNvSpPr txBox="1"/>
              <p:nvPr/>
            </p:nvSpPr>
            <p:spPr>
              <a:xfrm>
                <a:off x="93" y="32"/>
                <a:ext cx="433"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rPr>
                  <a:t>打印机</a:t>
                </a:r>
                <a:endParaRPr lang="zh-CN" altLang="en-US" sz="1600" dirty="0">
                  <a:solidFill>
                    <a:schemeClr val="tx1"/>
                  </a:solidFill>
                  <a:latin typeface="DejaVu Sans" panose="020B0603030804020204" charset="0"/>
                  <a:ea typeface="方正书宋_GBK" panose="02000000000000000000" charset="-122"/>
                </a:endParaRPr>
              </a:p>
            </p:txBody>
          </p:sp>
        </p:grpSp>
        <p:sp>
          <p:nvSpPr>
            <p:cNvPr id="80943" name="文本框 16431"/>
            <p:cNvSpPr txBox="1"/>
            <p:nvPr/>
          </p:nvSpPr>
          <p:spPr>
            <a:xfrm>
              <a:off x="470" y="1261"/>
              <a:ext cx="443"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rPr>
                <a:t>分时</a:t>
              </a:r>
              <a:endPar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4" name="文本框 16432"/>
            <p:cNvSpPr txBox="1"/>
            <p:nvPr/>
          </p:nvSpPr>
          <p:spPr>
            <a:xfrm>
              <a:off x="1951" y="1281"/>
              <a:ext cx="68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rPr>
                <a:t>主存管理</a:t>
              </a:r>
              <a:endPar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5" name="文本框 16433"/>
            <p:cNvSpPr txBox="1"/>
            <p:nvPr/>
          </p:nvSpPr>
          <p:spPr>
            <a:xfrm>
              <a:off x="3578" y="1262"/>
              <a:ext cx="791" cy="212"/>
            </a:xfrm>
            <a:prstGeom prst="rect">
              <a:avLst/>
            </a:prstGeom>
            <a:noFill/>
            <a:ln w="9525">
              <a:noFill/>
              <a:miter/>
            </a:ln>
          </p:spPr>
          <p:txBody>
            <a:bodyPr anchor="t">
              <a:spAutoFit/>
            </a:bodyPr>
            <a:p>
              <a:pPr lvl="0">
                <a:spcBef>
                  <a:spcPct val="50000"/>
                </a:spcBef>
              </a:pPr>
              <a:r>
                <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rPr>
                <a:t>假脱机打印</a:t>
              </a:r>
              <a:endParaRPr lang="zh-CN" altLang="en-US" sz="1600" b="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6" name="文本框 16434"/>
            <p:cNvSpPr txBox="1"/>
            <p:nvPr/>
          </p:nvSpPr>
          <p:spPr>
            <a:xfrm>
              <a:off x="0" y="978"/>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rPr>
                <a:t>软件</a:t>
              </a:r>
              <a:endPar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7" name="文本框 16435"/>
            <p:cNvSpPr txBox="1"/>
            <p:nvPr/>
          </p:nvSpPr>
          <p:spPr>
            <a:xfrm>
              <a:off x="9" y="1663"/>
              <a:ext cx="27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rPr>
                <a:t>硬件</a:t>
              </a:r>
              <a:endParaRPr lang="zh-CN" altLang="en-US" sz="16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48" name="文本框 16436"/>
            <p:cNvSpPr txBox="1"/>
            <p:nvPr/>
          </p:nvSpPr>
          <p:spPr>
            <a:xfrm>
              <a:off x="5191" y="831"/>
              <a:ext cx="315" cy="212"/>
            </a:xfrm>
            <a:prstGeom prst="rect">
              <a:avLst/>
            </a:prstGeom>
            <a:noFill/>
            <a:ln w="9525">
              <a:noFill/>
              <a:miter/>
            </a:ln>
          </p:spPr>
          <p:txBody>
            <a:bodyPr anchor="t">
              <a:spAutoFit/>
            </a:bodyPr>
            <a:p>
              <a:pPr lvl="0">
                <a:spcBef>
                  <a:spcPct val="50000"/>
                </a:spcBef>
              </a:pPr>
              <a:r>
                <a:rPr lang="en-US" altLang="x-none" sz="1600" dirty="0">
                  <a:solidFill>
                    <a:schemeClr val="tx1"/>
                  </a:solidFill>
                  <a:latin typeface="DejaVu Sans" panose="020B0603030804020204" charset="0"/>
                  <a:ea typeface="方正书宋_GBK" panose="02000000000000000000" charset="-122"/>
                  <a:sym typeface="MT Extra" panose="05050102010205020202" pitchFamily="2" charset="2"/>
                </a:rPr>
                <a:t></a:t>
              </a:r>
              <a:endParaRPr lang="en-US" altLang="x-none" sz="1600" dirty="0">
                <a:solidFill>
                  <a:schemeClr val="tx1"/>
                </a:solidFill>
                <a:latin typeface="DejaVu Sans" panose="020B0603030804020204" charset="0"/>
                <a:ea typeface="方正书宋_GBK" panose="02000000000000000000" charset="-122"/>
                <a:sym typeface="MT Extra" panose="05050102010205020202" pitchFamily="2" charset="2"/>
              </a:endParaRPr>
            </a:p>
          </p:txBody>
        </p:sp>
        <p:sp>
          <p:nvSpPr>
            <p:cNvPr id="80950" name="矩形 16437"/>
            <p:cNvSpPr/>
            <p:nvPr/>
          </p:nvSpPr>
          <p:spPr>
            <a:xfrm>
              <a:off x="1760" y="2052"/>
              <a:ext cx="1636" cy="258"/>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虚拟技术示意图</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grpSp>
      <p:sp>
        <p:nvSpPr>
          <p:cNvPr id="80951" name="矩形 1643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cs typeface="+mn-ea"/>
              </a:rPr>
              <a:t>前言</a:t>
            </a:r>
            <a:endParaRPr lang="zh-CN" altLang="en-US" sz="2400" strike="noStrike" noProof="1" dirty="0">
              <a:solidFill>
                <a:srgbClr val="CC0000"/>
              </a:solidFill>
              <a:effectLst>
                <a:outerShdw blurRad="38100" dist="38100" dir="2700000">
                  <a:srgbClr val="000000"/>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3"/>
                                            </p:txEl>
                                          </p:spTgt>
                                        </p:tgtEl>
                                        <p:attrNameLst>
                                          <p:attrName>style.visibility</p:attrName>
                                        </p:attrNameLst>
                                      </p:cBhvr>
                                      <p:to>
                                        <p:strVal val="visible"/>
                                      </p:to>
                                    </p:set>
                                    <p:anim calcmode="lin" valueType="num">
                                      <p:cBhvr additive="base">
                                        <p:cTn id="7" dur="1000" fill="hold"/>
                                        <p:tgtEl>
                                          <p:spTgt spid="8089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charRg st="13" end="36"/>
                                            </p:txEl>
                                          </p:spTgt>
                                        </p:tgtEl>
                                        <p:attrNameLst>
                                          <p:attrName>style.visibility</p:attrName>
                                        </p:attrNameLst>
                                      </p:cBhvr>
                                      <p:to>
                                        <p:strVal val="visible"/>
                                      </p:to>
                                    </p:set>
                                    <p:anim calcmode="lin" valueType="num">
                                      <p:cBhvr additive="base">
                                        <p:cTn id="13" dur="500" fill="hold"/>
                                        <p:tgtEl>
                                          <p:spTgt spid="80899">
                                            <p:txEl>
                                              <p:charRg st="13"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charRg st="13"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0899">
                                            <p:txEl>
                                              <p:charRg st="36" end="49"/>
                                            </p:txEl>
                                          </p:spTgt>
                                        </p:tgtEl>
                                        <p:attrNameLst>
                                          <p:attrName>style.visibility</p:attrName>
                                        </p:attrNameLst>
                                      </p:cBhvr>
                                      <p:to>
                                        <p:strVal val="visible"/>
                                      </p:to>
                                    </p:set>
                                    <p:anim calcmode="lin" valueType="num">
                                      <p:cBhvr additive="base">
                                        <p:cTn id="17" dur="500" fill="hold"/>
                                        <p:tgtEl>
                                          <p:spTgt spid="80899">
                                            <p:txEl>
                                              <p:charRg st="36" end="4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9">
                                            <p:txEl>
                                              <p:charRg st="36" end="4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0901"/>
                                        </p:tgtEl>
                                        <p:attrNameLst>
                                          <p:attrName>style.visibility</p:attrName>
                                        </p:attrNameLst>
                                      </p:cBhvr>
                                      <p:to>
                                        <p:strVal val="visible"/>
                                      </p:to>
                                    </p:set>
                                    <p:anim calcmode="lin" valueType="num">
                                      <p:cBhvr additive="base">
                                        <p:cTn id="23" dur="500" fill="hold"/>
                                        <p:tgtEl>
                                          <p:spTgt spid="80901"/>
                                        </p:tgtEl>
                                        <p:attrNameLst>
                                          <p:attrName>ppt_x</p:attrName>
                                        </p:attrNameLst>
                                      </p:cBhvr>
                                      <p:tavLst>
                                        <p:tav tm="0">
                                          <p:val>
                                            <p:strVal val="#ppt_x"/>
                                          </p:val>
                                        </p:tav>
                                        <p:tav tm="100000">
                                          <p:val>
                                            <p:strVal val="#ppt_x"/>
                                          </p:val>
                                        </p:tav>
                                      </p:tavLst>
                                    </p:anim>
                                    <p:anim calcmode="lin" valueType="num">
                                      <p:cBhvr additive="base">
                                        <p:cTn id="2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7577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DejaVu Sans" panose="020B0603030804020204" charset="0"/>
                <a:ea typeface="方正书宋_GBK" panose="02000000000000000000" charset="-122"/>
              </a:rPr>
              <a:t>2</a:t>
            </a:r>
            <a:endParaRPr lang="en-US" altLang="zh-CN" sz="1400" b="0">
              <a:solidFill>
                <a:schemeClr val="tx2"/>
              </a:solidFill>
              <a:latin typeface="DejaVu Sans" panose="020B0603030804020204" charset="0"/>
              <a:ea typeface="方正书宋_GBK" panose="02000000000000000000" charset="-122"/>
            </a:endParaRPr>
          </a:p>
        </p:txBody>
      </p:sp>
      <p:sp>
        <p:nvSpPr>
          <p:cNvPr id="75779" name="矩形 7577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DejaVu Sans" panose="020B0603030804020204" charset="0"/>
                <a:ea typeface="方正书宋_GBK" panose="02000000000000000000" charset="-122"/>
                <a:cs typeface="+mn-ea"/>
              </a:rPr>
              <a:t>操作系统的结构和硬件支持</a:t>
            </a:r>
            <a:r>
              <a:rPr lang="en-US" altLang="zh-CN" sz="2400" strike="noStrike" noProof="1">
                <a:latin typeface="DejaVu Sans" panose="020B0603030804020204" charset="0"/>
                <a:ea typeface="方正书宋_GBK" panose="02000000000000000000" charset="-122"/>
                <a:cs typeface="+mn-ea"/>
              </a:rPr>
              <a:t>——</a:t>
            </a:r>
            <a:r>
              <a:rPr lang="zh-CN" altLang="en-US" sz="2400" strike="noStrike" noProof="1">
                <a:latin typeface="DejaVu Sans" panose="020B0603030804020204" charset="0"/>
                <a:ea typeface="方正书宋_GBK" panose="02000000000000000000" charset="-122"/>
                <a:cs typeface="+mn-ea"/>
              </a:rPr>
              <a:t>操作系统虚拟机</a:t>
            </a:r>
            <a:endParaRPr lang="zh-CN" altLang="en-US" sz="2400" strike="noStrike" noProof="1">
              <a:latin typeface="DejaVu Sans" panose="020B0603030804020204" charset="0"/>
              <a:ea typeface="方正书宋_GBK" panose="02000000000000000000" charset="-122"/>
            </a:endParaRPr>
          </a:p>
        </p:txBody>
      </p:sp>
      <p:sp>
        <p:nvSpPr>
          <p:cNvPr id="75780" name="矩形 75779"/>
          <p:cNvSpPr/>
          <p:nvPr/>
        </p:nvSpPr>
        <p:spPr>
          <a:xfrm>
            <a:off x="541338" y="752475"/>
            <a:ext cx="6915150" cy="611188"/>
          </a:xfrm>
          <a:prstGeom prst="rect">
            <a:avLst/>
          </a:prstGeom>
          <a:noFill/>
          <a:ln w="9525">
            <a:noFill/>
          </a:ln>
        </p:spPr>
        <p:txBody>
          <a:bodyPr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fontAlgn="base"/>
            <a:r>
              <a:rPr lang="zh-CN" altLang="en-US" sz="3200" strike="noStrike" noProof="1">
                <a:solidFill>
                  <a:srgbClr val="990000"/>
                </a:solidFill>
                <a:latin typeface="DejaVu Sans" panose="020B0603030804020204" charset="0"/>
                <a:ea typeface="方正书宋_GBK" panose="02000000000000000000" charset="-122"/>
                <a:cs typeface="+mn-ea"/>
              </a:rPr>
              <a:t>虚拟技术</a:t>
            </a:r>
            <a:endParaRPr lang="zh-CN" altLang="en-US" sz="3200" strike="noStrike" noProof="1">
              <a:solidFill>
                <a:srgbClr val="990000"/>
              </a:solidFill>
              <a:latin typeface="DejaVu Sans" panose="020B0603030804020204" charset="0"/>
              <a:ea typeface="方正书宋_GBK" panose="02000000000000000000" charset="-122"/>
            </a:endParaRPr>
          </a:p>
        </p:txBody>
      </p:sp>
      <p:sp>
        <p:nvSpPr>
          <p:cNvPr id="75781" name="矩形 75780"/>
          <p:cNvSpPr/>
          <p:nvPr/>
        </p:nvSpPr>
        <p:spPr>
          <a:xfrm>
            <a:off x="688975" y="1560513"/>
            <a:ext cx="7307263" cy="38274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en-US" altLang="zh-CN" sz="2400" strike="noStrike" noProof="1">
                <a:solidFill>
                  <a:schemeClr val="tx1"/>
                </a:solidFill>
                <a:effectLst/>
                <a:latin typeface="DejaVu Sans" panose="020B0603030804020204" charset="0"/>
                <a:ea typeface="方正书宋_GBK" panose="02000000000000000000" charset="-122"/>
                <a:cs typeface="+mn-ea"/>
              </a:rPr>
              <a:t>CPU</a:t>
            </a:r>
            <a:r>
              <a:rPr lang="zh-CN" altLang="en-US" sz="2400" strike="noStrike" noProof="1">
                <a:solidFill>
                  <a:schemeClr val="tx1"/>
                </a:solidFill>
                <a:effectLst/>
                <a:latin typeface="DejaVu Sans" panose="020B0603030804020204" charset="0"/>
                <a:ea typeface="方正书宋_GBK" panose="02000000000000000000" charset="-122"/>
                <a:cs typeface="+mn-ea"/>
              </a:rPr>
              <a:t>调度和分配（时间）</a:t>
            </a:r>
            <a:endParaRPr lang="zh-CN" altLang="en-US" sz="2400" strike="noStrike" noProof="1">
              <a:solidFill>
                <a:schemeClr val="tx1"/>
              </a:solidFill>
              <a:effectLst/>
              <a:latin typeface="DejaVu Sans" panose="020B0603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分时技术，时间片，</a:t>
            </a:r>
            <a:endParaRPr lang="zh-CN" altLang="en-US" sz="2400" strike="noStrike" noProof="1">
              <a:solidFill>
                <a:schemeClr val="tx1"/>
              </a:solidFill>
              <a:effectLst/>
              <a:ea typeface="方正书宋_GBK" panose="02000000000000000000" charset="-122"/>
              <a:cs typeface="DejaVu Sans" panose="020B0603030804020204" charset="0"/>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a:t>
            </a:r>
            <a:r>
              <a:rPr lang="en-US" altLang="zh-CN" sz="2400" strike="noStrike" noProof="1">
                <a:solidFill>
                  <a:schemeClr val="tx1"/>
                </a:solidFill>
                <a:effectLst/>
                <a:latin typeface="+mn-lt"/>
                <a:ea typeface="方正书宋_GBK" panose="02000000000000000000" charset="-122"/>
                <a:cs typeface="DejaVu Sans" panose="020B0603030804020204" charset="0"/>
              </a:rPr>
              <a:t>cpu</a:t>
            </a:r>
            <a:r>
              <a:rPr lang="zh-CN" altLang="en-US" sz="2400" strike="noStrike" noProof="1">
                <a:solidFill>
                  <a:schemeClr val="tx1"/>
                </a:solidFill>
                <a:effectLst/>
                <a:latin typeface="+mn-lt"/>
                <a:ea typeface="方正书宋_GBK" panose="02000000000000000000" charset="-122"/>
                <a:cs typeface="DejaVu Sans" panose="020B0603030804020204" charset="0"/>
              </a:rPr>
              <a:t>，独占</a:t>
            </a:r>
            <a:endParaRPr lang="zh-CN" altLang="en-US" sz="2400" strike="noStrike" noProof="1">
              <a:solidFill>
                <a:schemeClr val="tx1"/>
              </a:solidFill>
              <a:effectLst/>
              <a:ea typeface="方正书宋_GBK" panose="02000000000000000000" charset="-122"/>
              <a:cs typeface="DejaVu Sans" panose="020B0603030804020204" charset="0"/>
            </a:endParaRPr>
          </a:p>
          <a:p>
            <a:pPr lvl="0" fontAlgn="base"/>
            <a:r>
              <a:rPr lang="zh-CN" altLang="en-US" sz="2400" strike="noStrike" noProof="1">
                <a:solidFill>
                  <a:schemeClr val="tx1"/>
                </a:solidFill>
                <a:effectLst/>
                <a:latin typeface="DejaVu Sans" panose="020B0603030804020204" charset="0"/>
                <a:ea typeface="方正书宋_GBK" panose="02000000000000000000" charset="-122"/>
                <a:cs typeface="+mn-ea"/>
              </a:rPr>
              <a:t>内存管理（空间）</a:t>
            </a:r>
            <a:endParaRPr lang="zh-CN" altLang="en-US" sz="2400" strike="noStrike" noProof="1">
              <a:solidFill>
                <a:schemeClr val="tx1"/>
              </a:solidFill>
              <a:effectLst/>
              <a:latin typeface="DejaVu Sans" panose="020B0603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虚拟存储技术，虚拟地址－－物理地址</a:t>
            </a:r>
            <a:endParaRPr lang="zh-CN" altLang="en-US" sz="2400" strike="noStrike" noProof="1">
              <a:solidFill>
                <a:schemeClr val="tx1"/>
              </a:solidFill>
              <a:effectLst/>
              <a:ea typeface="方正书宋_GBK" panose="02000000000000000000" charset="-122"/>
              <a:cs typeface="DejaVu Sans" panose="020B0603030804020204" charset="0"/>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虚拟地址空间</a:t>
            </a:r>
            <a:endParaRPr lang="zh-CN" altLang="en-US" sz="2400" strike="noStrike" noProof="1">
              <a:solidFill>
                <a:schemeClr val="tx1"/>
              </a:solidFill>
              <a:effectLst/>
              <a:ea typeface="方正书宋_GBK" panose="02000000000000000000" charset="-122"/>
              <a:cs typeface="DejaVu Sans" panose="020B0603030804020204" charset="0"/>
            </a:endParaRPr>
          </a:p>
          <a:p>
            <a:pPr lvl="0" fontAlgn="base"/>
            <a:r>
              <a:rPr lang="zh-CN" altLang="en-US" sz="2400" strike="noStrike" noProof="1">
                <a:solidFill>
                  <a:schemeClr val="tx1"/>
                </a:solidFill>
                <a:effectLst/>
                <a:latin typeface="DejaVu Sans" panose="020B0603030804020204" charset="0"/>
                <a:ea typeface="方正书宋_GBK" panose="02000000000000000000" charset="-122"/>
                <a:cs typeface="+mn-ea"/>
              </a:rPr>
              <a:t>设备管理</a:t>
            </a:r>
            <a:endParaRPr lang="zh-CN" altLang="en-US" sz="2400" strike="noStrike" noProof="1">
              <a:solidFill>
                <a:schemeClr val="tx1"/>
              </a:solidFill>
              <a:effectLst/>
              <a:latin typeface="DejaVu Sans" panose="020B0603030804020204" charset="0"/>
              <a:ea typeface="方正书宋_GBK" panose="02000000000000000000" charset="-122"/>
            </a:endParaRPr>
          </a:p>
          <a:p>
            <a:pPr lvl="1" fontAlgn="base"/>
            <a:r>
              <a:rPr lang="zh-CN" altLang="en-US" sz="2400" strike="noStrike" noProof="1">
                <a:solidFill>
                  <a:schemeClr val="tx1"/>
                </a:solidFill>
                <a:effectLst/>
                <a:latin typeface="+mn-lt"/>
                <a:ea typeface="方正书宋_GBK" panose="02000000000000000000" charset="-122"/>
                <a:cs typeface="DejaVu Sans" panose="020B0603030804020204" charset="0"/>
              </a:rPr>
              <a:t>虚拟设备（输入、输出），</a:t>
            </a:r>
            <a:r>
              <a:rPr lang="x-none" altLang="zh-CN" sz="2400" strike="noStrike" noProof="1">
                <a:solidFill>
                  <a:schemeClr val="tx1"/>
                </a:solidFill>
                <a:effectLst/>
                <a:latin typeface="+mn-lt"/>
                <a:ea typeface="方正书宋_GBK" panose="02000000000000000000" charset="-122"/>
                <a:cs typeface="DejaVu Sans" panose="020B0603030804020204" charset="0"/>
              </a:rPr>
              <a:t>虚拟分配</a:t>
            </a:r>
            <a:endParaRPr lang="x-none" altLang="zh-CN" sz="2400" strike="noStrike" noProof="1">
              <a:solidFill>
                <a:schemeClr val="tx1"/>
              </a:solidFill>
              <a:effectLst/>
              <a:latin typeface="+mn-lt"/>
              <a:ea typeface="方正书宋_GBK" panose="02000000000000000000" charset="-122"/>
              <a:cs typeface="DejaVu Sans" panose="020B060303080402020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xEl>
                                              <p:charRg st="0" end="13"/>
                                            </p:txEl>
                                          </p:spTgt>
                                        </p:tgtEl>
                                        <p:attrNameLst>
                                          <p:attrName>style.visibility</p:attrName>
                                        </p:attrNameLst>
                                      </p:cBhvr>
                                      <p:to>
                                        <p:strVal val="visible"/>
                                      </p:to>
                                    </p:set>
                                    <p:animEffect transition="in" filter="blinds(horizontal)">
                                      <p:cBhvr>
                                        <p:cTn id="7" dur="500"/>
                                        <p:tgtEl>
                                          <p:spTgt spid="75781">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81">
                                            <p:txEl>
                                              <p:charRg st="13" end="23"/>
                                            </p:txEl>
                                          </p:spTgt>
                                        </p:tgtEl>
                                        <p:attrNameLst>
                                          <p:attrName>style.visibility</p:attrName>
                                        </p:attrNameLst>
                                      </p:cBhvr>
                                      <p:to>
                                        <p:strVal val="visible"/>
                                      </p:to>
                                    </p:set>
                                    <p:animEffect transition="in" filter="blinds(horizontal)">
                                      <p:cBhvr>
                                        <p:cTn id="10" dur="500"/>
                                        <p:tgtEl>
                                          <p:spTgt spid="75781">
                                            <p:txEl>
                                              <p:charRg st="13" end="2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81">
                                            <p:txEl>
                                              <p:charRg st="23" end="32"/>
                                            </p:txEl>
                                          </p:spTgt>
                                        </p:tgtEl>
                                        <p:attrNameLst>
                                          <p:attrName>style.visibility</p:attrName>
                                        </p:attrNameLst>
                                      </p:cBhvr>
                                      <p:to>
                                        <p:strVal val="visible"/>
                                      </p:to>
                                    </p:set>
                                    <p:animEffect transition="in" filter="blinds(horizontal)">
                                      <p:cBhvr>
                                        <p:cTn id="13" dur="500"/>
                                        <p:tgtEl>
                                          <p:spTgt spid="75781">
                                            <p:txEl>
                                              <p:charRg st="23" end="3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81">
                                            <p:txEl>
                                              <p:charRg st="32" end="41"/>
                                            </p:txEl>
                                          </p:spTgt>
                                        </p:tgtEl>
                                        <p:attrNameLst>
                                          <p:attrName>style.visibility</p:attrName>
                                        </p:attrNameLst>
                                      </p:cBhvr>
                                      <p:to>
                                        <p:strVal val="visible"/>
                                      </p:to>
                                    </p:set>
                                    <p:animEffect transition="in" filter="blinds(horizontal)">
                                      <p:cBhvr>
                                        <p:cTn id="18" dur="500"/>
                                        <p:tgtEl>
                                          <p:spTgt spid="75781">
                                            <p:txEl>
                                              <p:charRg st="32" end="4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5781">
                                            <p:txEl>
                                              <p:charRg st="41" end="59"/>
                                            </p:txEl>
                                          </p:spTgt>
                                        </p:tgtEl>
                                        <p:attrNameLst>
                                          <p:attrName>style.visibility</p:attrName>
                                        </p:attrNameLst>
                                      </p:cBhvr>
                                      <p:to>
                                        <p:strVal val="visible"/>
                                      </p:to>
                                    </p:set>
                                    <p:animEffect transition="in" filter="blinds(horizontal)">
                                      <p:cBhvr>
                                        <p:cTn id="21" dur="500"/>
                                        <p:tgtEl>
                                          <p:spTgt spid="75781">
                                            <p:txEl>
                                              <p:charRg st="41" end="59"/>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5781">
                                            <p:txEl>
                                              <p:charRg st="59" end="66"/>
                                            </p:txEl>
                                          </p:spTgt>
                                        </p:tgtEl>
                                        <p:attrNameLst>
                                          <p:attrName>style.visibility</p:attrName>
                                        </p:attrNameLst>
                                      </p:cBhvr>
                                      <p:to>
                                        <p:strVal val="visible"/>
                                      </p:to>
                                    </p:set>
                                    <p:animEffect transition="in" filter="blinds(horizontal)">
                                      <p:cBhvr>
                                        <p:cTn id="24" dur="500"/>
                                        <p:tgtEl>
                                          <p:spTgt spid="75781">
                                            <p:txEl>
                                              <p:charRg st="59" end="6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5781">
                                            <p:txEl>
                                              <p:charRg st="66" end="71"/>
                                            </p:txEl>
                                          </p:spTgt>
                                        </p:tgtEl>
                                        <p:attrNameLst>
                                          <p:attrName>style.visibility</p:attrName>
                                        </p:attrNameLst>
                                      </p:cBhvr>
                                      <p:to>
                                        <p:strVal val="visible"/>
                                      </p:to>
                                    </p:set>
                                    <p:animEffect transition="in" filter="blinds(horizontal)">
                                      <p:cBhvr>
                                        <p:cTn id="29" dur="500"/>
                                        <p:tgtEl>
                                          <p:spTgt spid="75781">
                                            <p:txEl>
                                              <p:charRg st="66" end="7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5781">
                                            <p:txEl>
                                              <p:charRg st="71" end="89"/>
                                            </p:txEl>
                                          </p:spTgt>
                                        </p:tgtEl>
                                        <p:attrNameLst>
                                          <p:attrName>style.visibility</p:attrName>
                                        </p:attrNameLst>
                                      </p:cBhvr>
                                      <p:to>
                                        <p:strVal val="visible"/>
                                      </p:to>
                                    </p:set>
                                    <p:animEffect transition="in" filter="blinds(horizontal)">
                                      <p:cBhvr>
                                        <p:cTn id="32" dur="500"/>
                                        <p:tgtEl>
                                          <p:spTgt spid="75781">
                                            <p:txEl>
                                              <p:charRg st="71"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7041" name="内容占位符 67585"/>
          <p:cNvPicPr>
            <a:picLocks noGrp="1" noChangeAspect="1"/>
          </p:cNvPicPr>
          <p:nvPr>
            <p:ph idx="2147483647"/>
          </p:nvPr>
        </p:nvPicPr>
        <p:blipFill>
          <a:blip r:embed="rId1"/>
          <a:stretch>
            <a:fillRect/>
          </a:stretch>
        </p:blipFill>
        <p:spPr>
          <a:xfrm>
            <a:off x="0" y="0"/>
            <a:ext cx="838200" cy="517525"/>
          </a:xfrm>
        </p:spPr>
      </p:pic>
      <p:sp>
        <p:nvSpPr>
          <p:cNvPr id="87043" name="矩形 67586"/>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7044" name="矩形 67587"/>
          <p:cNvSpPr>
            <a:spLocks noGrp="1"/>
          </p:cNvSpPr>
          <p:nvPr/>
        </p:nvSpPr>
        <p:spPr>
          <a:xfrm>
            <a:off x="265113" y="804863"/>
            <a:ext cx="8661400" cy="5278438"/>
          </a:xfrm>
          <a:prstGeom prst="rect">
            <a:avLst/>
          </a:prstGeom>
          <a:noFill/>
          <a:ln w="9525">
            <a:noFill/>
            <a:miter/>
          </a:ln>
        </p:spPr>
        <p:txBody>
          <a:bodyPr/>
          <a:p>
            <a:pPr marL="571500" lvl="0" indent="-571500" algn="l" fontAlgn="base">
              <a:lnSpc>
                <a:spcPct val="90000"/>
              </a:lnSpc>
              <a:spcBef>
                <a:spcPct val="30000"/>
              </a:spcBef>
              <a:buClr>
                <a:schemeClr val="tx2"/>
              </a:buClr>
              <a:buSzPct val="95000"/>
            </a:pPr>
            <a:r>
              <a:rPr lang="zh-CN" altLang="en-US" sz="4400"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cs typeface="+mn-ea"/>
              </a:rPr>
              <a:t>UNIX系统简介</a:t>
            </a:r>
            <a:endParaRPr lang="zh-CN" altLang="en-US" sz="4400"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cs typeface="+mn-ea"/>
              </a:rPr>
              <a:t>	UNIX是一个交互式的多用户的分时操作系统</a:t>
            </a:r>
            <a:endParaRPr lang="zh-CN" altLang="en-US" b="0" strike="noStrike" noProof="1" dirty="0">
              <a:solidFill>
                <a:srgbClr val="FF3300"/>
              </a:solidFill>
              <a:effectLst>
                <a:outerShdw blurRad="38100" dist="38100" dir="2700000">
                  <a:srgbClr val="000000"/>
                </a:outerShdw>
              </a:effectLst>
              <a:latin typeface="方正书宋_GBK" panose="02000000000000000000" charset="-122"/>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b="0"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UNIX操作系统的发展</a:t>
            </a:r>
            <a:endParaRPr lang="zh-CN" altLang="en-US" b="0"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1965年：麻省理工大学、BELL实验室、通用电器公司组成MAC课题组联合研制Multics操作系统。</a:t>
            </a:r>
            <a:endPar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a:p>
            <a:pPr marL="1028700" lvl="1" indent="-455295" algn="l" fontAlgn="base">
              <a:lnSpc>
                <a:spcPct val="90000"/>
              </a:lnSpc>
              <a:spcBef>
                <a:spcPct val="30000"/>
              </a:spcBef>
              <a:buClr>
                <a:schemeClr val="tx2"/>
              </a:buClr>
              <a:buSzPct val="95000"/>
              <a:buChar char="•"/>
            </a:pPr>
            <a:r>
              <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cs typeface="+mn-ea"/>
              </a:rPr>
              <a:t>Multics操作系统设计目标是要向大的用户团体提供对计算机的同时访问，支持强大的计算能力与数据存储，以及允许用户在需要的时候容易共享他们的数据。</a:t>
            </a:r>
            <a:endParaRPr lang="zh-CN" altLang="en-US" b="0" i="1" strike="noStrike" noProof="1" dirty="0">
              <a:solidFill>
                <a:schemeClr val="tx1"/>
              </a:solidFill>
              <a:effectLst>
                <a:outerShdw blurRad="38100" dist="38100" dir="2700000">
                  <a:srgbClr val="FFFFFF"/>
                </a:outerShdw>
              </a:effectLst>
              <a:latin typeface="方正书宋_GBK" panose="02000000000000000000" charset="-122"/>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4">
                                            <p:txEl>
                                              <p:charRg st="0" end="9"/>
                                            </p:txEl>
                                          </p:spTgt>
                                        </p:tgtEl>
                                        <p:attrNameLst>
                                          <p:attrName>style.visibility</p:attrName>
                                        </p:attrNameLst>
                                      </p:cBhvr>
                                      <p:to>
                                        <p:strVal val="visible"/>
                                      </p:to>
                                    </p:set>
                                    <p:anim calcmode="lin" valueType="num">
                                      <p:cBhvr additive="base">
                                        <p:cTn id="7" dur="500" fill="hold"/>
                                        <p:tgtEl>
                                          <p:spTgt spid="87044">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4">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4">
                                            <p:txEl>
                                              <p:charRg st="9" end="32"/>
                                            </p:txEl>
                                          </p:spTgt>
                                        </p:tgtEl>
                                        <p:attrNameLst>
                                          <p:attrName>style.visibility</p:attrName>
                                        </p:attrNameLst>
                                      </p:cBhvr>
                                      <p:to>
                                        <p:strVal val="visible"/>
                                      </p:to>
                                    </p:set>
                                    <p:anim calcmode="lin" valueType="num">
                                      <p:cBhvr additive="base">
                                        <p:cTn id="13" dur="500" fill="hold"/>
                                        <p:tgtEl>
                                          <p:spTgt spid="87044">
                                            <p:txEl>
                                              <p:charRg st="9"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4">
                                            <p:txEl>
                                              <p:charRg st="9"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4">
                                            <p:txEl>
                                              <p:charRg st="32" end="44"/>
                                            </p:txEl>
                                          </p:spTgt>
                                        </p:tgtEl>
                                        <p:attrNameLst>
                                          <p:attrName>style.visibility</p:attrName>
                                        </p:attrNameLst>
                                      </p:cBhvr>
                                      <p:to>
                                        <p:strVal val="visible"/>
                                      </p:to>
                                    </p:set>
                                    <p:anim calcmode="lin" valueType="num">
                                      <p:cBhvr additive="base">
                                        <p:cTn id="19" dur="500" fill="hold"/>
                                        <p:tgtEl>
                                          <p:spTgt spid="87044">
                                            <p:txEl>
                                              <p:charRg st="32"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4">
                                            <p:txEl>
                                              <p:charRg st="32"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7044">
                                            <p:txEl>
                                              <p:charRg st="44" end="96"/>
                                            </p:txEl>
                                          </p:spTgt>
                                        </p:tgtEl>
                                        <p:attrNameLst>
                                          <p:attrName>style.visibility</p:attrName>
                                        </p:attrNameLst>
                                      </p:cBhvr>
                                      <p:to>
                                        <p:strVal val="visible"/>
                                      </p:to>
                                    </p:set>
                                    <p:anim calcmode="lin" valueType="num">
                                      <p:cBhvr additive="base">
                                        <p:cTn id="25" dur="500" fill="hold"/>
                                        <p:tgtEl>
                                          <p:spTgt spid="87044">
                                            <p:txEl>
                                              <p:charRg st="44"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4">
                                            <p:txEl>
                                              <p:charRg st="44"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7044">
                                            <p:txEl>
                                              <p:charRg st="96" end="170"/>
                                            </p:txEl>
                                          </p:spTgt>
                                        </p:tgtEl>
                                        <p:attrNameLst>
                                          <p:attrName>style.visibility</p:attrName>
                                        </p:attrNameLst>
                                      </p:cBhvr>
                                      <p:to>
                                        <p:strVal val="visible"/>
                                      </p:to>
                                    </p:set>
                                    <p:anim calcmode="lin" valueType="num">
                                      <p:cBhvr additive="base">
                                        <p:cTn id="31" dur="500" fill="hold"/>
                                        <p:tgtEl>
                                          <p:spTgt spid="87044">
                                            <p:txEl>
                                              <p:charRg st="96" end="17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7044">
                                            <p:txEl>
                                              <p:charRg st="96" end="1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2"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1" noChangeAspect="1"/>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0" name="矩形 29699"/>
          <p:cNvSpPr/>
          <p:nvPr/>
        </p:nvSpPr>
        <p:spPr>
          <a:xfrm>
            <a:off x="488950" y="76993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存储程序式计算机（冯.诺依曼计算机模型）</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1" name="矩形 29700"/>
          <p:cNvSpPr/>
          <p:nvPr/>
        </p:nvSpPr>
        <p:spPr>
          <a:xfrm>
            <a:off x="753745" y="1447800"/>
            <a:ext cx="7691755" cy="4940935"/>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计算机的本质是用指令来处理数据。</a:t>
            </a:r>
            <a:endParaRPr lang="zh-CN" altLang="en-US"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程序（作业）就是指令和数据的集合，也可以看作是数据结构＋算法。</a:t>
            </a:r>
            <a:endParaRPr lang="zh-CN" altLang="en-US"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dirty="0">
                <a:solidFill>
                  <a:schemeClr val="tx1"/>
                </a:solidFill>
                <a:latin typeface="DejaVu Sans" panose="020B0603030804020204" charset="0"/>
                <a:ea typeface="方正书宋_GBK" panose="02000000000000000000" charset="-122"/>
              </a:rPr>
              <a:t>从开始到现在：</a:t>
            </a:r>
            <a:endParaRPr lang="zh-CN" altLang="en-US" dirty="0">
              <a:solidFill>
                <a:schemeClr val="tx1"/>
              </a:solidFill>
              <a:latin typeface="DejaVu Sans" panose="020B0603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计算机的模型没有变；</a:t>
            </a:r>
            <a:endParaRPr lang="zh-CN" altLang="en-US" sz="2800" b="0" i="1" u="none" baseline="0" dirty="0">
              <a:solidFill>
                <a:schemeClr val="tx1"/>
              </a:solidFill>
              <a:latin typeface="DejaVu Sans" panose="020B0603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计算机的本质没有变；</a:t>
            </a:r>
            <a:endParaRPr lang="zh-CN" altLang="en-US" sz="2800" b="0" i="1" u="none" baseline="0" dirty="0">
              <a:solidFill>
                <a:schemeClr val="tx1"/>
              </a:solidFill>
              <a:latin typeface="DejaVu Sans" panose="020B0603030804020204" charset="0"/>
              <a:ea typeface="方正书宋_GBK" panose="02000000000000000000" charset="-122"/>
            </a:endParaRPr>
          </a:p>
          <a:p>
            <a:pPr marL="1106805" lvl="1" indent="-649605" algn="l" eaLnBrk="1" fontAlgn="base" latinLnBrk="0" hangingPunct="1">
              <a:lnSpc>
                <a:spcPct val="90000"/>
              </a:lnSpc>
              <a:spcBef>
                <a:spcPct val="30000"/>
              </a:spcBef>
              <a:spcAft>
                <a:spcPct val="20000"/>
              </a:spcAft>
              <a:buClr>
                <a:schemeClr val="tx2"/>
              </a:buClr>
              <a:buSzPct val="95000"/>
              <a:buFont typeface="Wingdings" panose="05000000000000000000" pitchFamily="2" charset="2"/>
              <a:buChar char="Ø"/>
            </a:pPr>
            <a:r>
              <a:rPr lang="zh-CN" altLang="en-US" sz="2800" b="0" i="1" u="none" baseline="0" dirty="0">
                <a:solidFill>
                  <a:schemeClr val="tx1"/>
                </a:solidFill>
                <a:latin typeface="DejaVu Sans" panose="020B0603030804020204" charset="0"/>
                <a:ea typeface="方正书宋_GBK" panose="02000000000000000000" charset="-122"/>
              </a:rPr>
              <a:t>程序的本质也没有变；</a:t>
            </a:r>
            <a:endParaRPr lang="zh-CN" altLang="en-US" sz="2800" b="0" i="1" u="none" baseline="0" dirty="0">
              <a:solidFill>
                <a:schemeClr val="tx1"/>
              </a:solidFill>
              <a:latin typeface="DejaVu Sans" panose="020B0603030804020204" charset="0"/>
              <a:ea typeface="方正书宋_GBK" panose="02000000000000000000" charset="-122"/>
            </a:endParaRPr>
          </a:p>
          <a:p>
            <a:pPr lvl="1" algn="l" eaLnBrk="1" fontAlgn="base" latinLnBrk="0" hangingPunct="1">
              <a:lnSpc>
                <a:spcPct val="90000"/>
              </a:lnSpc>
              <a:spcBef>
                <a:spcPct val="30000"/>
              </a:spcBef>
              <a:spcAft>
                <a:spcPct val="20000"/>
              </a:spcAft>
              <a:buClr>
                <a:schemeClr val="tx2"/>
              </a:buClr>
              <a:buSzPct val="95000"/>
              <a:buFont typeface="Wingdings" panose="05000000000000000000" pitchFamily="2" charset="2"/>
            </a:pPr>
            <a:r>
              <a:rPr lang="zh-CN" altLang="en-US" sz="2800" b="0" i="1" u="none" baseline="0" dirty="0">
                <a:solidFill>
                  <a:schemeClr val="tx1"/>
                </a:solidFill>
                <a:latin typeface="DejaVu Sans" panose="020B0603030804020204" charset="0"/>
                <a:ea typeface="方正书宋_GBK" panose="02000000000000000000" charset="-122"/>
              </a:rPr>
              <a:t>变化的只是计算机中各个部件的规模和性能</a:t>
            </a:r>
            <a:endParaRPr lang="zh-CN" altLang="en-US" sz="2800" b="0" i="1"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内容占位符 68609"/>
          <p:cNvPicPr>
            <a:picLocks noGrp="1" noChangeAspect="1"/>
          </p:cNvPicPr>
          <p:nvPr>
            <p:ph idx="2147483647"/>
          </p:nvPr>
        </p:nvPicPr>
        <p:blipFill>
          <a:blip r:embed="rId1"/>
          <a:stretch>
            <a:fillRect/>
          </a:stretch>
        </p:blipFill>
        <p:spPr>
          <a:xfrm>
            <a:off x="0" y="0"/>
            <a:ext cx="838200" cy="517525"/>
          </a:xfrm>
        </p:spPr>
      </p:pic>
      <p:sp>
        <p:nvSpPr>
          <p:cNvPr id="88067" name="矩形 68610"/>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8068" name="矩形 68611"/>
          <p:cNvSpPr>
            <a:spLocks noGrp="1"/>
          </p:cNvSpPr>
          <p:nvPr/>
        </p:nvSpPr>
        <p:spPr>
          <a:xfrm>
            <a:off x="341313" y="1311275"/>
            <a:ext cx="8670925" cy="4972050"/>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1969</a:t>
            </a:r>
            <a:r>
              <a:rPr lang="zh-CN" altLang="en-US" sz="3200" b="0" i="1" u="none" baseline="0" dirty="0">
                <a:solidFill>
                  <a:schemeClr val="tx1"/>
                </a:solidFill>
                <a:latin typeface="DejaVu Sans" panose="020B0603030804020204" charset="0"/>
                <a:ea typeface="方正书宋_GBK" panose="02000000000000000000" charset="-122"/>
              </a:rPr>
              <a:t>年</a:t>
            </a:r>
            <a:r>
              <a:rPr lang="en-US" altLang="x-none" sz="3200" b="0" i="1" u="none" baseline="0" dirty="0">
                <a:solidFill>
                  <a:schemeClr val="tx1"/>
                </a:solidFill>
                <a:latin typeface="DejaVu Sans" panose="020B0603030804020204" charset="0"/>
                <a:ea typeface="方正书宋_GBK" panose="02000000000000000000" charset="-122"/>
              </a:rPr>
              <a:t>Multics</a:t>
            </a:r>
            <a:r>
              <a:rPr lang="zh-CN" altLang="en-US" sz="3200" b="0" i="1" u="none" baseline="0" dirty="0">
                <a:solidFill>
                  <a:schemeClr val="tx1"/>
                </a:solidFill>
                <a:latin typeface="DejaVu Sans" panose="020B0603030804020204" charset="0"/>
                <a:ea typeface="方正书宋_GBK" panose="02000000000000000000" charset="-122"/>
              </a:rPr>
              <a:t>在</a:t>
            </a:r>
            <a:r>
              <a:rPr lang="en-US" altLang="x-none" sz="3200" b="0" i="1" u="none" baseline="0" dirty="0">
                <a:solidFill>
                  <a:schemeClr val="tx1"/>
                </a:solidFill>
                <a:latin typeface="DejaVu Sans" panose="020B0603030804020204" charset="0"/>
                <a:ea typeface="方正书宋_GBK" panose="02000000000000000000" charset="-122"/>
              </a:rPr>
              <a:t>GE645</a:t>
            </a:r>
            <a:r>
              <a:rPr lang="zh-CN" altLang="en-US" sz="3200" b="0" i="1" u="none" baseline="0" dirty="0">
                <a:solidFill>
                  <a:schemeClr val="tx1"/>
                </a:solidFill>
                <a:latin typeface="DejaVu Sans" panose="020B0603030804020204" charset="0"/>
                <a:ea typeface="方正书宋_GBK" panose="02000000000000000000" charset="-122"/>
              </a:rPr>
              <a:t>计算机上运行了，但它既没有能提供预定的综合计算服务，而且连它自己也不清楚究竟什么时候算达到开发的目标。</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rgbClr val="FF3300"/>
                </a:solidFill>
                <a:latin typeface="DejaVu Sans" panose="020B0603030804020204" charset="0"/>
                <a:ea typeface="方正书宋_GBK" panose="02000000000000000000" charset="-122"/>
              </a:rPr>
              <a:t>BELL</a:t>
            </a:r>
            <a:r>
              <a:rPr lang="zh-CN" altLang="en-US" sz="3200" b="0" i="1" u="none" baseline="0" dirty="0">
                <a:solidFill>
                  <a:srgbClr val="FF3300"/>
                </a:solidFill>
                <a:latin typeface="DejaVu Sans" panose="020B0603030804020204" charset="0"/>
                <a:ea typeface="方正书宋_GBK" panose="02000000000000000000" charset="-122"/>
              </a:rPr>
              <a:t>实验室退出了该课题组。</a:t>
            </a:r>
            <a:endParaRPr lang="zh-CN" altLang="en-US" sz="3200" b="0" i="1" u="none" baseline="0" dirty="0">
              <a:solidFill>
                <a:srgbClr val="FF3300"/>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Multics</a:t>
            </a:r>
            <a:r>
              <a:rPr lang="zh-CN" altLang="en-US" sz="3200" b="0" i="1" u="none" baseline="0" dirty="0">
                <a:solidFill>
                  <a:schemeClr val="tx1"/>
                </a:solidFill>
                <a:latin typeface="DejaVu Sans" panose="020B0603030804020204" charset="0"/>
                <a:ea typeface="方正书宋_GBK" panose="02000000000000000000" charset="-122"/>
              </a:rPr>
              <a:t>操作系统开发失败的原因是当时操作系统设计的指导思想所导致的。</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zh-CN" altLang="en-US" sz="3200" b="0" i="1" u="none" baseline="0" dirty="0">
                <a:solidFill>
                  <a:schemeClr val="tx1"/>
                </a:solidFill>
                <a:latin typeface="DejaVu Sans" panose="020B0603030804020204" charset="0"/>
                <a:ea typeface="方正书宋_GBK" panose="02000000000000000000" charset="-122"/>
              </a:rPr>
              <a:t>当时操作系统设计的指导思想是“满足所有用户的所有要求”。</a:t>
            </a:r>
            <a:endParaRPr lang="zh-CN" altLang="en-US" sz="3200" b="0" i="1"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8">
                                            <p:txEl>
                                              <p:charRg st="0" end="70"/>
                                            </p:txEl>
                                          </p:spTgt>
                                        </p:tgtEl>
                                        <p:attrNameLst>
                                          <p:attrName>style.visibility</p:attrName>
                                        </p:attrNameLst>
                                      </p:cBhvr>
                                      <p:to>
                                        <p:strVal val="visible"/>
                                      </p:to>
                                    </p:set>
                                    <p:anim calcmode="lin" valueType="num">
                                      <p:cBhvr additive="base">
                                        <p:cTn id="7" dur="500" fill="hold"/>
                                        <p:tgtEl>
                                          <p:spTgt spid="88068">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charRg st="0"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8">
                                            <p:txEl>
                                              <p:charRg st="70" end="86"/>
                                            </p:txEl>
                                          </p:spTgt>
                                        </p:tgtEl>
                                        <p:attrNameLst>
                                          <p:attrName>style.visibility</p:attrName>
                                        </p:attrNameLst>
                                      </p:cBhvr>
                                      <p:to>
                                        <p:strVal val="visible"/>
                                      </p:to>
                                    </p:set>
                                    <p:anim calcmode="lin" valueType="num">
                                      <p:cBhvr additive="base">
                                        <p:cTn id="13" dur="500" fill="hold"/>
                                        <p:tgtEl>
                                          <p:spTgt spid="88068">
                                            <p:txEl>
                                              <p:charRg st="70" end="8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8">
                                            <p:txEl>
                                              <p:charRg st="70" end="8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8">
                                            <p:txEl>
                                              <p:charRg st="86" end="124"/>
                                            </p:txEl>
                                          </p:spTgt>
                                        </p:tgtEl>
                                        <p:attrNameLst>
                                          <p:attrName>style.visibility</p:attrName>
                                        </p:attrNameLst>
                                      </p:cBhvr>
                                      <p:to>
                                        <p:strVal val="visible"/>
                                      </p:to>
                                    </p:set>
                                    <p:anim calcmode="lin" valueType="num">
                                      <p:cBhvr additive="base">
                                        <p:cTn id="19" dur="500" fill="hold"/>
                                        <p:tgtEl>
                                          <p:spTgt spid="88068">
                                            <p:txEl>
                                              <p:charRg st="86" end="1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8">
                                            <p:txEl>
                                              <p:charRg st="86" end="12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8">
                                            <p:txEl>
                                              <p:charRg st="124" end="153"/>
                                            </p:txEl>
                                          </p:spTgt>
                                        </p:tgtEl>
                                        <p:attrNameLst>
                                          <p:attrName>style.visibility</p:attrName>
                                        </p:attrNameLst>
                                      </p:cBhvr>
                                      <p:to>
                                        <p:strVal val="visible"/>
                                      </p:to>
                                    </p:set>
                                    <p:anim calcmode="lin" valueType="num">
                                      <p:cBhvr additive="base">
                                        <p:cTn id="25" dur="500" fill="hold"/>
                                        <p:tgtEl>
                                          <p:spTgt spid="88068">
                                            <p:txEl>
                                              <p:charRg st="124" end="1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8">
                                            <p:txEl>
                                              <p:charRg st="124"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ldLvl="2" animBg="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89" name="内容占位符 69633"/>
          <p:cNvPicPr>
            <a:picLocks noGrp="1" noChangeAspect="1"/>
          </p:cNvPicPr>
          <p:nvPr>
            <p:ph idx="2147483647"/>
          </p:nvPr>
        </p:nvPicPr>
        <p:blipFill>
          <a:blip r:embed="rId1"/>
          <a:stretch>
            <a:fillRect/>
          </a:stretch>
        </p:blipFill>
        <p:spPr>
          <a:xfrm>
            <a:off x="0" y="0"/>
            <a:ext cx="838200" cy="517525"/>
          </a:xfrm>
        </p:spPr>
      </p:pic>
      <p:sp>
        <p:nvSpPr>
          <p:cNvPr id="89091" name="矩形 69634"/>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89092" name="矩形 69635"/>
          <p:cNvSpPr>
            <a:spLocks noGrp="1"/>
          </p:cNvSpPr>
          <p:nvPr/>
        </p:nvSpPr>
        <p:spPr>
          <a:xfrm>
            <a:off x="158750" y="568325"/>
            <a:ext cx="8632825" cy="5986463"/>
          </a:xfrm>
          <a:prstGeom prst="rect">
            <a:avLst/>
          </a:prstGeom>
          <a:noFill/>
          <a:ln w="9525">
            <a:noFill/>
            <a:miter/>
          </a:ln>
        </p:spPr>
        <p:txBody>
          <a:bodyPr anchor="t"/>
          <a:p>
            <a:pPr marL="1028700" lvl="1" indent="-455295" algn="l" eaLnBrk="1" fontAlgn="base" latinLnBrk="0" hangingPunct="1">
              <a:lnSpc>
                <a:spcPct val="90000"/>
              </a:lnSpc>
              <a:spcBef>
                <a:spcPct val="30000"/>
              </a:spcBef>
              <a:spcAft>
                <a:spcPct val="2000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UNIX</a:t>
            </a:r>
            <a:r>
              <a:rPr lang="zh-CN" altLang="en-US" sz="3200" b="0" i="1" u="none" baseline="0" dirty="0">
                <a:solidFill>
                  <a:schemeClr val="tx1"/>
                </a:solidFill>
                <a:latin typeface="DejaVu Sans" panose="020B0603030804020204" charset="0"/>
                <a:ea typeface="方正书宋_GBK" panose="02000000000000000000" charset="-122"/>
              </a:rPr>
              <a:t>系统的作者认为：操作系统的设计不应也不可能做到“满足所有用户的所有要求”，而应为广大的计算机用户提供一种良好的程序设计环境。</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3200" b="0" i="1" u="none" baseline="0" dirty="0">
                <a:solidFill>
                  <a:schemeClr val="tx1"/>
                </a:solidFill>
                <a:latin typeface="DejaVu Sans" panose="020B0603030804020204" charset="0"/>
                <a:ea typeface="方正书宋_GBK" panose="02000000000000000000" charset="-122"/>
              </a:rPr>
              <a:t>1969</a:t>
            </a:r>
            <a:r>
              <a:rPr lang="zh-CN" altLang="en-US" sz="3200" b="0" i="1" u="none" baseline="0" dirty="0">
                <a:solidFill>
                  <a:schemeClr val="tx1"/>
                </a:solidFill>
                <a:latin typeface="DejaVu Sans" panose="020B0603030804020204" charset="0"/>
                <a:ea typeface="方正书宋_GBK" panose="02000000000000000000" charset="-122"/>
              </a:rPr>
              <a:t>年</a:t>
            </a:r>
            <a:r>
              <a:rPr lang="en-US" altLang="x-none" sz="3200" b="0" i="1" u="none" baseline="0" dirty="0">
                <a:solidFill>
                  <a:schemeClr val="tx1"/>
                </a:solidFill>
                <a:latin typeface="DejaVu Sans" panose="020B0603030804020204" charset="0"/>
                <a:ea typeface="方正书宋_GBK" panose="02000000000000000000" charset="-122"/>
              </a:rPr>
              <a:t>K.  Thompson</a:t>
            </a:r>
            <a:r>
              <a:rPr lang="zh-CN" altLang="en-US" sz="3200" b="0" i="1" u="none" baseline="0" dirty="0">
                <a:solidFill>
                  <a:schemeClr val="tx1"/>
                </a:solidFill>
                <a:latin typeface="DejaVu Sans" panose="020B0603030804020204" charset="0"/>
                <a:ea typeface="方正书宋_GBK" panose="02000000000000000000" charset="-122"/>
              </a:rPr>
              <a:t>和 </a:t>
            </a:r>
            <a:r>
              <a:rPr lang="en-US" altLang="x-none" sz="3200" b="0" i="1" u="none" baseline="0" dirty="0">
                <a:solidFill>
                  <a:schemeClr val="tx1"/>
                </a:solidFill>
                <a:latin typeface="DejaVu Sans" panose="020B0603030804020204" charset="0"/>
                <a:ea typeface="方正书宋_GBK" panose="02000000000000000000" charset="-122"/>
              </a:rPr>
              <a:t>D. Ritchie </a:t>
            </a:r>
            <a:r>
              <a:rPr lang="zh-CN" altLang="en-US" sz="3200" b="0" i="1" u="none" baseline="0" dirty="0">
                <a:solidFill>
                  <a:schemeClr val="tx1"/>
                </a:solidFill>
                <a:latin typeface="DejaVu Sans" panose="020B0603030804020204" charset="0"/>
                <a:ea typeface="方正书宋_GBK" panose="02000000000000000000" charset="-122"/>
              </a:rPr>
              <a:t>为了改善他们的程序设计环境，设计了一个纸面的文件系统设计，这个设计后来演化成</a:t>
            </a:r>
            <a:r>
              <a:rPr lang="en-US" altLang="x-none" sz="3200" b="0" i="1" u="none" baseline="0" dirty="0">
                <a:solidFill>
                  <a:schemeClr val="tx1"/>
                </a:solidFill>
                <a:latin typeface="DejaVu Sans" panose="020B0603030804020204" charset="0"/>
                <a:ea typeface="方正书宋_GBK" panose="02000000000000000000" charset="-122"/>
              </a:rPr>
              <a:t>UNIX</a:t>
            </a:r>
            <a:r>
              <a:rPr lang="zh-CN" altLang="en-US" sz="3200" b="0" i="1" u="none" baseline="0" dirty="0">
                <a:solidFill>
                  <a:schemeClr val="tx1"/>
                </a:solidFill>
                <a:latin typeface="DejaVu Sans" panose="020B0603030804020204" charset="0"/>
                <a:ea typeface="方正书宋_GBK" panose="02000000000000000000" charset="-122"/>
              </a:rPr>
              <a:t>系统早期的版本，并在</a:t>
            </a:r>
            <a:r>
              <a:rPr lang="en-US" altLang="x-none" sz="3200" b="0" i="1" u="none" baseline="0" dirty="0">
                <a:solidFill>
                  <a:schemeClr val="tx1"/>
                </a:solidFill>
                <a:latin typeface="DejaVu Sans" panose="020B0603030804020204" charset="0"/>
                <a:ea typeface="方正书宋_GBK" panose="02000000000000000000" charset="-122"/>
              </a:rPr>
              <a:t>PDP</a:t>
            </a:r>
            <a:r>
              <a:rPr lang="zh-CN" altLang="en-US" sz="3200" b="0" i="1" u="none" baseline="0" dirty="0">
                <a:solidFill>
                  <a:schemeClr val="tx1"/>
                </a:solidFill>
                <a:latin typeface="DejaVu Sans" panose="020B0603030804020204" charset="0"/>
                <a:ea typeface="方正书宋_GBK" panose="02000000000000000000" charset="-122"/>
              </a:rPr>
              <a:t>－</a:t>
            </a:r>
            <a:r>
              <a:rPr lang="en-US" altLang="x-none" sz="3200" b="0" i="1" u="none" baseline="0" dirty="0">
                <a:solidFill>
                  <a:schemeClr val="tx1"/>
                </a:solidFill>
                <a:latin typeface="DejaVu Sans" panose="020B0603030804020204" charset="0"/>
                <a:ea typeface="方正书宋_GBK" panose="02000000000000000000" charset="-122"/>
              </a:rPr>
              <a:t>11</a:t>
            </a:r>
            <a:r>
              <a:rPr lang="zh-CN" altLang="en-US" sz="3200" b="0" i="1" u="none" baseline="0" dirty="0">
                <a:solidFill>
                  <a:schemeClr val="tx1"/>
                </a:solidFill>
                <a:latin typeface="DejaVu Sans" panose="020B0603030804020204" charset="0"/>
                <a:ea typeface="方正书宋_GBK" panose="02000000000000000000" charset="-122"/>
              </a:rPr>
              <a:t>计算机上实现。</a:t>
            </a:r>
            <a:endParaRPr lang="zh-CN" altLang="en-US" sz="3200" b="0" i="1" u="none" baseline="0" dirty="0">
              <a:solidFill>
                <a:schemeClr val="tx1"/>
              </a:solidFill>
              <a:latin typeface="DejaVu Sans" panose="020B0603030804020204" charset="0"/>
              <a:ea typeface="方正书宋_GBK" panose="02000000000000000000" charset="-122"/>
            </a:endParaRPr>
          </a:p>
          <a:p>
            <a:pPr marL="1028700" lvl="1" indent="-455295" algn="l" eaLnBrk="1" fontAlgn="base" latinLnBrk="0" hangingPunct="1">
              <a:lnSpc>
                <a:spcPct val="90000"/>
              </a:lnSpc>
              <a:spcBef>
                <a:spcPct val="30000"/>
              </a:spcBef>
              <a:spcAft>
                <a:spcPct val="0"/>
              </a:spcAft>
              <a:buClr>
                <a:schemeClr val="tx2"/>
              </a:buClr>
              <a:buSzPct val="95000"/>
              <a:buFont typeface="Arial" panose="02080604020202020204" pitchFamily="34" charset="0"/>
              <a:buChar char="•"/>
            </a:pPr>
            <a:r>
              <a:rPr lang="en-US" altLang="x-none" sz="2800" b="0" i="1" u="none" baseline="0" dirty="0">
                <a:solidFill>
                  <a:schemeClr val="tx1"/>
                </a:solidFill>
                <a:latin typeface="DejaVu Sans" panose="020B0603030804020204" charset="0"/>
                <a:ea typeface="方正书宋_GBK" panose="02000000000000000000" charset="-122"/>
              </a:rPr>
              <a:t>D. Ritchie</a:t>
            </a:r>
            <a:r>
              <a:rPr lang="zh-CN" altLang="en-US" sz="2800" b="0" i="1" u="none" baseline="0" dirty="0">
                <a:solidFill>
                  <a:schemeClr val="tx1"/>
                </a:solidFill>
                <a:latin typeface="DejaVu Sans" panose="020B0603030804020204" charset="0"/>
                <a:ea typeface="方正书宋_GBK" panose="02000000000000000000" charset="-122"/>
              </a:rPr>
              <a:t>创造了</a:t>
            </a:r>
            <a:r>
              <a:rPr lang="en-US" altLang="x-none" sz="2800" b="0" i="1" u="none" baseline="0" dirty="0">
                <a:solidFill>
                  <a:schemeClr val="tx1"/>
                </a:solidFill>
                <a:latin typeface="DejaVu Sans" panose="020B0603030804020204" charset="0"/>
                <a:ea typeface="方正书宋_GBK" panose="02000000000000000000" charset="-122"/>
              </a:rPr>
              <a:t>C</a:t>
            </a:r>
            <a:r>
              <a:rPr lang="zh-CN" altLang="en-US" sz="2800" b="0" i="1" u="none" baseline="0" dirty="0">
                <a:solidFill>
                  <a:schemeClr val="tx1"/>
                </a:solidFill>
                <a:latin typeface="DejaVu Sans" panose="020B0603030804020204" charset="0"/>
                <a:ea typeface="方正书宋_GBK" panose="02000000000000000000" charset="-122"/>
              </a:rPr>
              <a:t>语言，并用</a:t>
            </a:r>
            <a:r>
              <a:rPr lang="en-US" altLang="x-none" sz="2800" b="0" i="1" u="none" baseline="0" dirty="0">
                <a:solidFill>
                  <a:schemeClr val="tx1"/>
                </a:solidFill>
                <a:latin typeface="DejaVu Sans" panose="020B0603030804020204" charset="0"/>
                <a:ea typeface="方正书宋_GBK" panose="02000000000000000000" charset="-122"/>
              </a:rPr>
              <a:t>C</a:t>
            </a:r>
            <a:r>
              <a:rPr lang="zh-CN" altLang="en-US" sz="2800" b="0" i="1" u="none" baseline="0" dirty="0">
                <a:solidFill>
                  <a:schemeClr val="tx1"/>
                </a:solidFill>
                <a:latin typeface="DejaVu Sans" panose="020B0603030804020204" charset="0"/>
                <a:ea typeface="方正书宋_GBK" panose="02000000000000000000" charset="-122"/>
              </a:rPr>
              <a:t>语言改写了早期的</a:t>
            </a:r>
            <a:r>
              <a:rPr lang="en-US" altLang="x-none" sz="2800" b="0" i="1" u="none" baseline="0" dirty="0">
                <a:solidFill>
                  <a:schemeClr val="tx1"/>
                </a:solidFill>
                <a:latin typeface="DejaVu Sans" panose="020B0603030804020204" charset="0"/>
                <a:ea typeface="方正书宋_GBK" panose="02000000000000000000" charset="-122"/>
              </a:rPr>
              <a:t>UNIX</a:t>
            </a:r>
            <a:r>
              <a:rPr lang="zh-CN" altLang="en-US" sz="2800" b="0" i="1" u="none" baseline="0" dirty="0">
                <a:solidFill>
                  <a:schemeClr val="tx1"/>
                </a:solidFill>
                <a:latin typeface="DejaVu Sans" panose="020B0603030804020204" charset="0"/>
                <a:ea typeface="方正书宋_GBK" panose="02000000000000000000" charset="-122"/>
              </a:rPr>
              <a:t>系统。</a:t>
            </a:r>
            <a:r>
              <a:rPr lang="en-US" altLang="x-none" sz="2800" b="0" i="1" u="none" baseline="0" dirty="0">
                <a:solidFill>
                  <a:schemeClr val="tx1"/>
                </a:solidFill>
                <a:latin typeface="DejaVu Sans" panose="020B0603030804020204" charset="0"/>
                <a:ea typeface="方正书宋_GBK" panose="02000000000000000000" charset="-122"/>
              </a:rPr>
              <a:t>1974</a:t>
            </a:r>
            <a:r>
              <a:rPr lang="zh-CN" altLang="en-US" sz="2800" b="0" i="1" u="none" baseline="0" dirty="0">
                <a:solidFill>
                  <a:schemeClr val="tx1"/>
                </a:solidFill>
                <a:latin typeface="DejaVu Sans" panose="020B0603030804020204" charset="0"/>
                <a:ea typeface="方正书宋_GBK" panose="02000000000000000000" charset="-122"/>
              </a:rPr>
              <a:t>年在</a:t>
            </a:r>
            <a:r>
              <a:rPr lang="en-US" altLang="x-none" sz="2800" b="0" i="1" u="none" baseline="0" dirty="0">
                <a:solidFill>
                  <a:schemeClr val="tx1"/>
                </a:solidFill>
                <a:latin typeface="DejaVu Sans" panose="020B0603030804020204" charset="0"/>
                <a:ea typeface="方正书宋_GBK" panose="02000000000000000000" charset="-122"/>
              </a:rPr>
              <a:t>《ACM</a:t>
            </a:r>
            <a:r>
              <a:rPr lang="zh-CN" altLang="en-US" sz="2800" b="0" i="1" u="none" baseline="0" dirty="0">
                <a:solidFill>
                  <a:schemeClr val="tx1"/>
                </a:solidFill>
                <a:latin typeface="DejaVu Sans" panose="020B0603030804020204" charset="0"/>
                <a:ea typeface="方正书宋_GBK" panose="02000000000000000000" charset="-122"/>
              </a:rPr>
              <a:t>通信</a:t>
            </a:r>
            <a:r>
              <a:rPr lang="en-US" altLang="x-none" sz="2800" b="0" i="1" u="none" baseline="0" dirty="0">
                <a:solidFill>
                  <a:schemeClr val="tx1"/>
                </a:solidFill>
                <a:latin typeface="DejaVu Sans" panose="020B0603030804020204" charset="0"/>
                <a:ea typeface="方正书宋_GBK" panose="02000000000000000000" charset="-122"/>
              </a:rPr>
              <a:t>》</a:t>
            </a:r>
            <a:r>
              <a:rPr lang="zh-CN" altLang="en-US" sz="2800" b="0" i="1" u="none" baseline="0" dirty="0">
                <a:solidFill>
                  <a:schemeClr val="tx1"/>
                </a:solidFill>
                <a:latin typeface="DejaVu Sans" panose="020B0603030804020204" charset="0"/>
                <a:ea typeface="方正书宋_GBK" panose="02000000000000000000" charset="-122"/>
              </a:rPr>
              <a:t>上发表了“</a:t>
            </a:r>
            <a:r>
              <a:rPr lang="en-US" altLang="x-none" sz="2800" b="0" i="1" u="none" baseline="0" dirty="0">
                <a:solidFill>
                  <a:schemeClr val="tx1"/>
                </a:solidFill>
                <a:latin typeface="DejaVu Sans" panose="020B0603030804020204" charset="0"/>
                <a:ea typeface="方正书宋_GBK" panose="02000000000000000000" charset="-122"/>
              </a:rPr>
              <a:t>The UNIX Time-Sharing System”</a:t>
            </a:r>
            <a:r>
              <a:rPr lang="zh-CN" altLang="en-US" sz="2800" b="0" i="1" u="none" baseline="0" dirty="0">
                <a:solidFill>
                  <a:schemeClr val="tx1"/>
                </a:solidFill>
                <a:latin typeface="DejaVu Sans" panose="020B0603030804020204" charset="0"/>
                <a:ea typeface="方正书宋_GBK" panose="02000000000000000000" charset="-122"/>
              </a:rPr>
              <a:t>的论文，</a:t>
            </a:r>
            <a:r>
              <a:rPr lang="en-US" altLang="x-none" sz="2800" b="0" i="1" u="none" baseline="0" dirty="0">
                <a:solidFill>
                  <a:schemeClr val="tx1"/>
                </a:solidFill>
                <a:latin typeface="DejaVu Sans" panose="020B0603030804020204" charset="0"/>
                <a:ea typeface="方正书宋_GBK" panose="02000000000000000000" charset="-122"/>
              </a:rPr>
              <a:t>UNIX</a:t>
            </a:r>
            <a:r>
              <a:rPr lang="zh-CN" altLang="en-US" sz="2800" b="0" i="1" u="none" baseline="0" dirty="0">
                <a:solidFill>
                  <a:schemeClr val="tx1"/>
                </a:solidFill>
                <a:latin typeface="DejaVu Sans" panose="020B0603030804020204" charset="0"/>
                <a:ea typeface="方正书宋_GBK" panose="02000000000000000000" charset="-122"/>
              </a:rPr>
              <a:t>正式公布于世。</a:t>
            </a:r>
            <a:endParaRPr lang="zh-CN" altLang="en-US" sz="2800" b="0" i="1"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2">
                                            <p:txEl>
                                              <p:charRg st="0" end="67"/>
                                            </p:txEl>
                                          </p:spTgt>
                                        </p:tgtEl>
                                        <p:attrNameLst>
                                          <p:attrName>style.visibility</p:attrName>
                                        </p:attrNameLst>
                                      </p:cBhvr>
                                      <p:to>
                                        <p:strVal val="visible"/>
                                      </p:to>
                                    </p:set>
                                    <p:anim calcmode="lin" valueType="num">
                                      <p:cBhvr additive="base">
                                        <p:cTn id="7" dur="500" fill="hold"/>
                                        <p:tgtEl>
                                          <p:spTgt spid="89092">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2">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2">
                                            <p:txEl>
                                              <p:charRg st="67" end="163"/>
                                            </p:txEl>
                                          </p:spTgt>
                                        </p:tgtEl>
                                        <p:attrNameLst>
                                          <p:attrName>style.visibility</p:attrName>
                                        </p:attrNameLst>
                                      </p:cBhvr>
                                      <p:to>
                                        <p:strVal val="visible"/>
                                      </p:to>
                                    </p:set>
                                    <p:anim calcmode="lin" valueType="num">
                                      <p:cBhvr additive="base">
                                        <p:cTn id="13" dur="500" fill="hold"/>
                                        <p:tgtEl>
                                          <p:spTgt spid="89092">
                                            <p:txEl>
                                              <p:charRg st="67" end="1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2">
                                            <p:txEl>
                                              <p:charRg st="67" end="1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2">
                                            <p:txEl>
                                              <p:charRg st="163" end="261"/>
                                            </p:txEl>
                                          </p:spTgt>
                                        </p:tgtEl>
                                        <p:attrNameLst>
                                          <p:attrName>style.visibility</p:attrName>
                                        </p:attrNameLst>
                                      </p:cBhvr>
                                      <p:to>
                                        <p:strVal val="visible"/>
                                      </p:to>
                                    </p:set>
                                    <p:anim calcmode="lin" valueType="num">
                                      <p:cBhvr additive="base">
                                        <p:cTn id="19" dur="500" fill="hold"/>
                                        <p:tgtEl>
                                          <p:spTgt spid="89092">
                                            <p:txEl>
                                              <p:charRg st="163" end="2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2">
                                            <p:txEl>
                                              <p:charRg st="163" end="2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ldLvl="2" animBg="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3" name="内容占位符 70657"/>
          <p:cNvPicPr>
            <a:picLocks noGrp="1" noChangeAspect="1"/>
          </p:cNvPicPr>
          <p:nvPr>
            <p:ph idx="2147483647"/>
          </p:nvPr>
        </p:nvPicPr>
        <p:blipFill>
          <a:blip r:embed="rId1"/>
          <a:stretch>
            <a:fillRect/>
          </a:stretch>
        </p:blipFill>
        <p:spPr>
          <a:xfrm>
            <a:off x="0" y="0"/>
            <a:ext cx="838200" cy="517525"/>
          </a:xfrm>
        </p:spPr>
      </p:pic>
      <p:sp>
        <p:nvSpPr>
          <p:cNvPr id="90115" name="矩形 70658"/>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0116" name="矩形 70659"/>
          <p:cNvSpPr>
            <a:spLocks noGrp="1"/>
          </p:cNvSpPr>
          <p:nvPr/>
        </p:nvSpPr>
        <p:spPr>
          <a:xfrm>
            <a:off x="146050" y="615950"/>
            <a:ext cx="8783638" cy="1092200"/>
          </a:xfrm>
          <a:prstGeom prst="rect">
            <a:avLst/>
          </a:prstGeom>
          <a:noFill/>
          <a:ln w="9525">
            <a:noFill/>
            <a:miter/>
          </a:ln>
        </p:spPr>
        <p:txBody>
          <a:bodyPr/>
          <a:p>
            <a:pPr marL="1028700" lvl="1" indent="-455295" algn="l" fontAlgn="base">
              <a:lnSpc>
                <a:spcPct val="90000"/>
              </a:lnSpc>
              <a:spcBef>
                <a:spcPct val="30000"/>
              </a:spcBef>
              <a:spcAft>
                <a:spcPct val="20000"/>
              </a:spcAft>
              <a:buClr>
                <a:schemeClr val="tx2"/>
              </a:buClr>
              <a:buSzPct val="95000"/>
              <a:buChar char="l"/>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由于</a:t>
            </a:r>
            <a:r>
              <a:rPr lang="en-US" altLang="x-none"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UNIX</a:t>
            </a: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生逢其时、品质优秀，很快风靡全球，成为各种计算机系统的主流操作系统。</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90117" name="矩形 70660"/>
          <p:cNvSpPr>
            <a:spLocks noGrp="1"/>
          </p:cNvSpPr>
          <p:nvPr/>
        </p:nvSpPr>
        <p:spPr>
          <a:xfrm>
            <a:off x="508000" y="1550988"/>
            <a:ext cx="8286750" cy="4995863"/>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三大分类:</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BSD UNIX  </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AT&amp;T UNIX SVR 4.X</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SCO UNIX</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Ø"/>
            </a:pPr>
            <a:r>
              <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厂商发布:</a:t>
            </a:r>
            <a:endParaRPr lang="zh-CN" altLang="en-US"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惠普计算机上的HP-UX　</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IBM小型机上的AIX　</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苹果Mac上的AUX　</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030605" lvl="1" indent="-457200" algn="l" fontAlgn="base">
              <a:lnSpc>
                <a:spcPct val="90000"/>
              </a:lnSpc>
              <a:spcBef>
                <a:spcPct val="30000"/>
              </a:spcBef>
              <a:buClr>
                <a:schemeClr val="tx2"/>
              </a:buClr>
              <a:buSzPct val="95000"/>
              <a:buFont typeface="Arial" panose="02080604020202020204" pitchFamily="34" charset="0"/>
              <a:buChar char="•"/>
            </a:pPr>
            <a:r>
              <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SUN 工作站的Solaris</a:t>
            </a:r>
            <a:endParaRPr lang="zh-CN" altLang="en-US" sz="28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6">
                                            <p:txEl>
                                              <p:charRg st="0" end="41"/>
                                            </p:txEl>
                                          </p:spTgt>
                                        </p:tgtEl>
                                        <p:attrNameLst>
                                          <p:attrName>style.visibility</p:attrName>
                                        </p:attrNameLst>
                                      </p:cBhvr>
                                      <p:to>
                                        <p:strVal val="visible"/>
                                      </p:to>
                                    </p:set>
                                    <p:anim calcmode="lin" valueType="num">
                                      <p:cBhvr additive="base">
                                        <p:cTn id="7" dur="500" fill="hold"/>
                                        <p:tgtEl>
                                          <p:spTgt spid="90116">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6">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7"/>
                                        </p:tgtEl>
                                        <p:attrNameLst>
                                          <p:attrName>style.visibility</p:attrName>
                                        </p:attrNameLst>
                                      </p:cBhvr>
                                      <p:to>
                                        <p:strVal val="visible"/>
                                      </p:to>
                                    </p:set>
                                    <p:anim calcmode="lin" valueType="num">
                                      <p:cBhvr additive="base">
                                        <p:cTn id="13" dur="500" fill="hold"/>
                                        <p:tgtEl>
                                          <p:spTgt spid="90117"/>
                                        </p:tgtEl>
                                        <p:attrNameLst>
                                          <p:attrName>ppt_x</p:attrName>
                                        </p:attrNameLst>
                                      </p:cBhvr>
                                      <p:tavLst>
                                        <p:tav tm="0">
                                          <p:val>
                                            <p:strVal val="#ppt_x"/>
                                          </p:val>
                                        </p:tav>
                                        <p:tav tm="100000">
                                          <p:val>
                                            <p:strVal val="#ppt_x"/>
                                          </p:val>
                                        </p:tav>
                                      </p:tavLst>
                                    </p:anim>
                                    <p:anim calcmode="lin" valueType="num">
                                      <p:cBhvr additive="base">
                                        <p:cTn id="14"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2" animBg="1" build="p"/>
      <p:bldP spid="901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71681"/>
          <p:cNvSpPr/>
          <p:nvPr/>
        </p:nvSpPr>
        <p:spPr>
          <a:xfrm>
            <a:off x="441325" y="647700"/>
            <a:ext cx="7129463" cy="823913"/>
          </a:xfrm>
          <a:prstGeom prst="rect">
            <a:avLst/>
          </a:prstGeom>
          <a:noFill/>
          <a:ln w="9525">
            <a:noFill/>
            <a:miter/>
          </a:ln>
        </p:spPr>
        <p:txBody>
          <a:bodyPr>
            <a:spAutoFit/>
          </a:bodyPr>
          <a:p>
            <a:pPr marL="533400" lvl="0" indent="-533400" algn="l" fontAlgn="base">
              <a:lnSpc>
                <a:spcPct val="120000"/>
              </a:lnSpc>
              <a:buClr>
                <a:schemeClr val="tx2"/>
              </a:buClr>
              <a:buSzPct val="95000"/>
            </a:pPr>
            <a:r>
              <a:rPr lang="en-US" altLang="x-none"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cs typeface="+mn-ea"/>
              </a:rPr>
              <a:t>操作系统的主要特点</a:t>
            </a:r>
            <a:endParaRPr lang="zh-CN" altLang="en-US" sz="4000" strike="noStrike" noProof="1" dirty="0">
              <a:solidFill>
                <a:srgbClr val="663300"/>
              </a:solidFill>
              <a:effectLst>
                <a:outerShdw blurRad="38100" dist="38100" dir="2700000">
                  <a:srgbClr val="000000"/>
                </a:outerShdw>
              </a:effectLst>
              <a:latin typeface="DejaVu Sans" panose="020B0603030804020204" charset="0"/>
              <a:ea typeface="方正书宋_GBK" panose="02000000000000000000" charset="-122"/>
            </a:endParaRPr>
          </a:p>
        </p:txBody>
      </p:sp>
      <p:pic>
        <p:nvPicPr>
          <p:cNvPr id="2" name="内容占位符 71682"/>
          <p:cNvPicPr>
            <a:picLocks noGrp="1" noChangeAspect="1"/>
          </p:cNvPicPr>
          <p:nvPr>
            <p:ph idx="2147483647"/>
          </p:nvPr>
        </p:nvPicPr>
        <p:blipFill>
          <a:blip r:embed="rId1"/>
          <a:stretch>
            <a:fillRect/>
          </a:stretch>
        </p:blipFill>
        <p:spPr>
          <a:xfrm>
            <a:off x="0" y="0"/>
            <a:ext cx="838200" cy="517525"/>
          </a:xfrm>
        </p:spPr>
      </p:pic>
      <p:sp>
        <p:nvSpPr>
          <p:cNvPr id="91140" name="矩形 7168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——UNIX</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系统</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1141" name="矩形 71684"/>
          <p:cNvSpPr>
            <a:spLocks noGrp="1"/>
          </p:cNvSpPr>
          <p:nvPr/>
        </p:nvSpPr>
        <p:spPr>
          <a:xfrm>
            <a:off x="733425" y="1617663"/>
            <a:ext cx="7772400" cy="4114800"/>
          </a:xfrm>
          <a:prstGeom prst="rect">
            <a:avLst/>
          </a:prstGeom>
          <a:noFill/>
          <a:ln w="9525">
            <a:noFill/>
            <a:miter/>
          </a:ln>
        </p:spPr>
        <p:txBody>
          <a:bodyPr/>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该系统用</a:t>
            </a:r>
            <a:r>
              <a:rPr lang="en-US" altLang="zh-CN"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a:t>
            </a: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语言编写，易读、易懂、易修改、易移植到别的计算机上。</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它有一个简单的用户界面 </a:t>
            </a:r>
            <a:r>
              <a:rPr lang="en-US" altLang="x-none"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 shell</a:t>
            </a:r>
            <a:endParaRPr lang="en-US" altLang="x-none"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采用树形目录结构组织文件系统。</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文件、设备统一处理</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多任务，分时系统</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571500" lvl="0" indent="-571500" algn="l" fontAlgn="base">
              <a:lnSpc>
                <a:spcPct val="90000"/>
              </a:lnSpc>
              <a:spcBef>
                <a:spcPct val="30000"/>
              </a:spcBef>
              <a:buClr>
                <a:schemeClr val="tx2"/>
              </a:buClr>
              <a:buSzPct val="95000"/>
              <a:buChar char="l"/>
            </a:pPr>
            <a:r>
              <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虚拟内存</a:t>
            </a:r>
            <a:endParaRPr lang="zh-CN" altLang="en-US" sz="2800" b="0"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1">
                                            <p:txEl>
                                              <p:charRg st="0" end="34"/>
                                            </p:txEl>
                                          </p:spTgt>
                                        </p:tgtEl>
                                        <p:attrNameLst>
                                          <p:attrName>style.visibility</p:attrName>
                                        </p:attrNameLst>
                                      </p:cBhvr>
                                      <p:to>
                                        <p:strVal val="visible"/>
                                      </p:to>
                                    </p:set>
                                    <p:anim calcmode="lin" valueType="num">
                                      <p:cBhvr additive="base">
                                        <p:cTn id="7" dur="500" fill="hold"/>
                                        <p:tgtEl>
                                          <p:spTgt spid="91141">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41">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1">
                                            <p:txEl>
                                              <p:charRg st="34" end="54"/>
                                            </p:txEl>
                                          </p:spTgt>
                                        </p:tgtEl>
                                        <p:attrNameLst>
                                          <p:attrName>style.visibility</p:attrName>
                                        </p:attrNameLst>
                                      </p:cBhvr>
                                      <p:to>
                                        <p:strVal val="visible"/>
                                      </p:to>
                                    </p:set>
                                    <p:anim calcmode="lin" valueType="num">
                                      <p:cBhvr additive="base">
                                        <p:cTn id="13" dur="500" fill="hold"/>
                                        <p:tgtEl>
                                          <p:spTgt spid="91141">
                                            <p:txEl>
                                              <p:charRg st="34" end="5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41">
                                            <p:txEl>
                                              <p:charRg st="34"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1">
                                            <p:txEl>
                                              <p:charRg st="54" end="81"/>
                                            </p:txEl>
                                          </p:spTgt>
                                        </p:tgtEl>
                                        <p:attrNameLst>
                                          <p:attrName>style.visibility</p:attrName>
                                        </p:attrNameLst>
                                      </p:cBhvr>
                                      <p:to>
                                        <p:strVal val="visible"/>
                                      </p:to>
                                    </p:set>
                                    <p:anim calcmode="lin" valueType="num">
                                      <p:cBhvr additive="base">
                                        <p:cTn id="19" dur="500" fill="hold"/>
                                        <p:tgtEl>
                                          <p:spTgt spid="91141">
                                            <p:txEl>
                                              <p:charRg st="54" end="8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41">
                                            <p:txEl>
                                              <p:charRg st="54" end="8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1">
                                            <p:txEl>
                                              <p:charRg st="81" end="91"/>
                                            </p:txEl>
                                          </p:spTgt>
                                        </p:tgtEl>
                                        <p:attrNameLst>
                                          <p:attrName>style.visibility</p:attrName>
                                        </p:attrNameLst>
                                      </p:cBhvr>
                                      <p:to>
                                        <p:strVal val="visible"/>
                                      </p:to>
                                    </p:set>
                                    <p:anim calcmode="lin" valueType="num">
                                      <p:cBhvr additive="base">
                                        <p:cTn id="25" dur="500" fill="hold"/>
                                        <p:tgtEl>
                                          <p:spTgt spid="91141">
                                            <p:txEl>
                                              <p:charRg st="81" end="9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41">
                                            <p:txEl>
                                              <p:charRg st="81" end="9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41">
                                            <p:txEl>
                                              <p:charRg st="4" end="4"/>
                                            </p:txEl>
                                          </p:spTgt>
                                        </p:tgtEl>
                                        <p:attrNameLst>
                                          <p:attrName>style.visibility</p:attrName>
                                        </p:attrNameLst>
                                      </p:cBhvr>
                                      <p:to>
                                        <p:strVal val="visible"/>
                                      </p:to>
                                    </p:set>
                                    <p:anim calcmode="lin" valueType="num">
                                      <p:cBhvr additive="base">
                                        <p:cTn id="31" dur="500" fill="hold"/>
                                        <p:tgtEl>
                                          <p:spTgt spid="91141">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41">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1141">
                                            <p:txEl>
                                              <p:charRg st="5" end="5"/>
                                            </p:txEl>
                                          </p:spTgt>
                                        </p:tgtEl>
                                        <p:attrNameLst>
                                          <p:attrName>style.visibility</p:attrName>
                                        </p:attrNameLst>
                                      </p:cBhvr>
                                      <p:to>
                                        <p:strVal val="visible"/>
                                      </p:to>
                                    </p:set>
                                    <p:anim calcmode="lin" valueType="num">
                                      <p:cBhvr additive="base">
                                        <p:cTn id="37" dur="500" fill="hold"/>
                                        <p:tgtEl>
                                          <p:spTgt spid="91141">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1141">
                                            <p:txEl>
                                              <p:char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1" noChangeAspect="1"/>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小结</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2164" name="矩形 92163"/>
          <p:cNvSpPr/>
          <p:nvPr/>
        </p:nvSpPr>
        <p:spPr>
          <a:xfrm>
            <a:off x="723900" y="828675"/>
            <a:ext cx="5156200" cy="881063"/>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4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本章小结</a:t>
            </a:r>
            <a:endParaRPr lang="zh-CN" altLang="en-US" sz="4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2165" name="矩形 92164"/>
          <p:cNvSpPr/>
          <p:nvPr/>
        </p:nvSpPr>
        <p:spPr>
          <a:xfrm>
            <a:off x="1173163" y="1981200"/>
            <a:ext cx="7504112" cy="4114800"/>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1. 操作系统的产生和发展（多道程序，分时技术）。</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2. 操作系统在计算机系统中的地位。</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3. 为什么需要操作系统。</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4. 操作系统的定义与特征</a:t>
            </a:r>
            <a:endParaRPr lang="zh-CN" altLang="en-US"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dirty="0">
                <a:solidFill>
                  <a:schemeClr val="tx1"/>
                </a:solidFill>
                <a:latin typeface="DejaVu Sans" panose="020B0603030804020204" charset="0"/>
                <a:ea typeface="方正书宋_GBK" panose="02000000000000000000" charset="-122"/>
              </a:rPr>
              <a:t>5. 操作系统的基本功能。</a:t>
            </a:r>
            <a:endParaRPr lang="zh-CN" altLang="en-US"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26" end="45"/>
                                            </p:txEl>
                                          </p:spTgt>
                                        </p:tgtEl>
                                        <p:attrNameLst>
                                          <p:attrName>style.visibility</p:attrName>
                                        </p:attrNameLst>
                                      </p:cBhvr>
                                      <p:to>
                                        <p:strVal val="visible"/>
                                      </p:to>
                                    </p:set>
                                    <p:anim calcmode="lin" valueType="num">
                                      <p:cBhvr additive="base">
                                        <p:cTn id="13" dur="500" fill="hold"/>
                                        <p:tgtEl>
                                          <p:spTgt spid="92165">
                                            <p:txEl>
                                              <p:charRg st="26"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26"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45" end="59"/>
                                            </p:txEl>
                                          </p:spTgt>
                                        </p:tgtEl>
                                        <p:attrNameLst>
                                          <p:attrName>style.visibility</p:attrName>
                                        </p:attrNameLst>
                                      </p:cBhvr>
                                      <p:to>
                                        <p:strVal val="visible"/>
                                      </p:to>
                                    </p:set>
                                    <p:anim calcmode="lin" valueType="num">
                                      <p:cBhvr additive="base">
                                        <p:cTn id="19" dur="500" fill="hold"/>
                                        <p:tgtEl>
                                          <p:spTgt spid="92165">
                                            <p:txEl>
                                              <p:charRg st="45" end="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45" end="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59" end="73"/>
                                            </p:txEl>
                                          </p:spTgt>
                                        </p:tgtEl>
                                        <p:attrNameLst>
                                          <p:attrName>style.visibility</p:attrName>
                                        </p:attrNameLst>
                                      </p:cBhvr>
                                      <p:to>
                                        <p:strVal val="visible"/>
                                      </p:to>
                                    </p:set>
                                    <p:anim calcmode="lin" valueType="num">
                                      <p:cBhvr additive="base">
                                        <p:cTn id="25" dur="500" fill="hold"/>
                                        <p:tgtEl>
                                          <p:spTgt spid="92165">
                                            <p:txEl>
                                              <p:charRg st="59" end="7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59" end="7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73" end="87"/>
                                            </p:txEl>
                                          </p:spTgt>
                                        </p:tgtEl>
                                        <p:attrNameLst>
                                          <p:attrName>style.visibility</p:attrName>
                                        </p:attrNameLst>
                                      </p:cBhvr>
                                      <p:to>
                                        <p:strVal val="visible"/>
                                      </p:to>
                                    </p:set>
                                    <p:anim calcmode="lin" valueType="num">
                                      <p:cBhvr additive="base">
                                        <p:cTn id="31" dur="500" fill="hold"/>
                                        <p:tgtEl>
                                          <p:spTgt spid="92165">
                                            <p:txEl>
                                              <p:charRg st="73" end="8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73" end="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1" name="内容占位符 76802"/>
          <p:cNvPicPr>
            <a:picLocks noGrp="1" noChangeAspect="1"/>
          </p:cNvPicPr>
          <p:nvPr>
            <p:ph idx="2147483647"/>
          </p:nvPr>
        </p:nvPicPr>
        <p:blipFill>
          <a:blip r:embed="rId1"/>
          <a:stretch>
            <a:fillRect/>
          </a:stretch>
        </p:blipFill>
        <p:spPr>
          <a:xfrm>
            <a:off x="0" y="0"/>
            <a:ext cx="838200" cy="517525"/>
          </a:xfrm>
        </p:spPr>
      </p:pic>
      <p:sp>
        <p:nvSpPr>
          <p:cNvPr id="92163" name="矩形 76803"/>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小结</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92165" name="矩形 92164"/>
          <p:cNvSpPr/>
          <p:nvPr/>
        </p:nvSpPr>
        <p:spPr>
          <a:xfrm>
            <a:off x="265430" y="876300"/>
            <a:ext cx="8509000" cy="4652645"/>
          </a:xfrm>
          <a:prstGeom prst="rect">
            <a:avLst/>
          </a:prstGeom>
          <a:noFill/>
          <a:ln w="9525">
            <a:noFill/>
            <a:miter/>
          </a:ln>
        </p:spPr>
        <p:txBody>
          <a:bodyPr anchor="t"/>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1</a:t>
            </a:r>
            <a:r>
              <a:rPr lang="en-US" altLang="zh-CN" sz="2400" dirty="0">
                <a:solidFill>
                  <a:schemeClr val="tx1"/>
                </a:solidFill>
                <a:latin typeface="DejaVu Sans" panose="020B0603030804020204" charset="0"/>
                <a:ea typeface="方正书宋_GBK" panose="02000000000000000000" charset="-122"/>
              </a:rPr>
              <a:t>-9 </a:t>
            </a:r>
            <a:r>
              <a:rPr lang="zh-CN" altLang="en-US" sz="2400" dirty="0">
                <a:solidFill>
                  <a:schemeClr val="tx1"/>
                </a:solidFill>
                <a:latin typeface="DejaVu Sans" panose="020B0603030804020204" charset="0"/>
                <a:ea typeface="方正书宋_GBK" panose="02000000000000000000" charset="-122"/>
              </a:rPr>
              <a:t>设一计算机系统有输入机一台，打印机</a:t>
            </a:r>
            <a:r>
              <a:rPr lang="en-US" altLang="zh-CN" sz="2400" dirty="0">
                <a:solidFill>
                  <a:schemeClr val="tx1"/>
                </a:solidFill>
                <a:latin typeface="DejaVu Sans" panose="020B0603030804020204" charset="0"/>
                <a:ea typeface="方正书宋_GBK" panose="02000000000000000000" charset="-122"/>
              </a:rPr>
              <a:t>2</a:t>
            </a:r>
            <a:r>
              <a:rPr lang="zh-CN" altLang="en-US" sz="2400" dirty="0">
                <a:solidFill>
                  <a:schemeClr val="tx1"/>
                </a:solidFill>
                <a:latin typeface="DejaVu Sans" panose="020B0603030804020204" charset="0"/>
                <a:ea typeface="方正书宋_GBK" panose="02000000000000000000" charset="-122"/>
              </a:rPr>
              <a:t>台，现有</a:t>
            </a:r>
            <a:r>
              <a:rPr lang="en-US" altLang="zh-CN" sz="2400" dirty="0">
                <a:solidFill>
                  <a:schemeClr val="tx1"/>
                </a:solidFill>
                <a:latin typeface="DejaVu Sans" panose="020B0603030804020204" charset="0"/>
                <a:ea typeface="方正书宋_GBK" panose="02000000000000000000" charset="-122"/>
              </a:rPr>
              <a:t>AB</a:t>
            </a:r>
            <a:r>
              <a:rPr lang="zh-CN" altLang="en-US" sz="2400" dirty="0">
                <a:solidFill>
                  <a:schemeClr val="tx1"/>
                </a:solidFill>
                <a:latin typeface="DejaVu Sans" panose="020B0603030804020204" charset="0"/>
                <a:ea typeface="方正书宋_GBK" panose="02000000000000000000" charset="-122"/>
              </a:rPr>
              <a:t>两道程序同时投入运行，</a:t>
            </a:r>
            <a:r>
              <a:rPr lang="en-US" altLang="zh-CN" sz="2400" dirty="0">
                <a:solidFill>
                  <a:schemeClr val="tx1"/>
                </a:solidFill>
                <a:latin typeface="DejaVu Sans" panose="020B0603030804020204" charset="0"/>
                <a:ea typeface="方正书宋_GBK" panose="02000000000000000000" charset="-122"/>
              </a:rPr>
              <a:t>A</a:t>
            </a:r>
            <a:r>
              <a:rPr lang="zh-CN" altLang="en-US" sz="2400" dirty="0">
                <a:solidFill>
                  <a:schemeClr val="tx1"/>
                </a:solidFill>
                <a:latin typeface="DejaVu Sans" panose="020B0603030804020204" charset="0"/>
                <a:ea typeface="方正书宋_GBK" panose="02000000000000000000" charset="-122"/>
              </a:rPr>
              <a:t>先运行，</a:t>
            </a:r>
            <a:r>
              <a:rPr lang="en-US" altLang="zh-CN" sz="2400" dirty="0">
                <a:solidFill>
                  <a:schemeClr val="tx1"/>
                </a:solidFill>
                <a:latin typeface="DejaVu Sans" panose="020B0603030804020204" charset="0"/>
                <a:ea typeface="方正书宋_GBK" panose="02000000000000000000" charset="-122"/>
              </a:rPr>
              <a:t>B</a:t>
            </a:r>
            <a:r>
              <a:rPr lang="zh-CN" altLang="en-US" sz="2400" dirty="0">
                <a:solidFill>
                  <a:schemeClr val="tx1"/>
                </a:solidFill>
                <a:latin typeface="DejaVu Sans" panose="020B0603030804020204" charset="0"/>
                <a:ea typeface="方正书宋_GBK" panose="02000000000000000000" charset="-122"/>
              </a:rPr>
              <a:t>后运行。</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程序</a:t>
            </a:r>
            <a:r>
              <a:rPr lang="en-US" altLang="zh-CN" sz="2400" dirty="0">
                <a:solidFill>
                  <a:schemeClr val="tx1"/>
                </a:solidFill>
                <a:latin typeface="DejaVu Sans" panose="020B0603030804020204" charset="0"/>
                <a:ea typeface="方正书宋_GBK" panose="02000000000000000000" charset="-122"/>
              </a:rPr>
              <a:t>A</a:t>
            </a:r>
            <a:r>
              <a:rPr lang="zh-CN" altLang="en-US" sz="2400" dirty="0">
                <a:solidFill>
                  <a:schemeClr val="tx1"/>
                </a:solidFill>
                <a:latin typeface="DejaVu Sans" panose="020B0603030804020204" charset="0"/>
                <a:ea typeface="方正书宋_GBK" panose="02000000000000000000" charset="-122"/>
              </a:rPr>
              <a:t>的运行轨迹为：计算</a:t>
            </a:r>
            <a:r>
              <a:rPr lang="en-US" altLang="zh-CN" sz="2400" dirty="0">
                <a:solidFill>
                  <a:schemeClr val="tx1"/>
                </a:solidFill>
                <a:latin typeface="DejaVu Sans" panose="020B0603030804020204" charset="0"/>
                <a:ea typeface="方正书宋_GBK" panose="02000000000000000000" charset="-122"/>
              </a:rPr>
              <a:t>50ms</a:t>
            </a:r>
            <a:r>
              <a:rPr lang="zh-CN" altLang="en-US" sz="2400" dirty="0">
                <a:solidFill>
                  <a:schemeClr val="tx1"/>
                </a:solidFill>
                <a:latin typeface="DejaVu Sans" panose="020B0603030804020204" charset="0"/>
                <a:ea typeface="方正书宋_GBK" panose="02000000000000000000" charset="-122"/>
              </a:rPr>
              <a:t>，打印信息</a:t>
            </a:r>
            <a:r>
              <a:rPr lang="en-US" altLang="zh-CN" sz="2400" dirty="0">
                <a:solidFill>
                  <a:schemeClr val="tx1"/>
                </a:solidFill>
                <a:latin typeface="DejaVu Sans" panose="020B0603030804020204" charset="0"/>
                <a:ea typeface="方正书宋_GBK" panose="02000000000000000000" charset="-122"/>
              </a:rPr>
              <a:t>100ms</a:t>
            </a:r>
            <a:r>
              <a:rPr lang="zh-CN" altLang="en-US" sz="2400" dirty="0">
                <a:solidFill>
                  <a:schemeClr val="tx1"/>
                </a:solidFill>
                <a:latin typeface="DejaVu Sans" panose="020B0603030804020204" charset="0"/>
                <a:ea typeface="方正书宋_GBK" panose="02000000000000000000" charset="-122"/>
              </a:rPr>
              <a:t>，再计算</a:t>
            </a:r>
            <a:r>
              <a:rPr lang="en-US" altLang="zh-CN" sz="2400" dirty="0">
                <a:solidFill>
                  <a:schemeClr val="tx1"/>
                </a:solidFill>
                <a:latin typeface="DejaVu Sans" panose="020B0603030804020204" charset="0"/>
                <a:ea typeface="方正书宋_GBK" panose="02000000000000000000" charset="-122"/>
              </a:rPr>
              <a:t>50ms</a:t>
            </a:r>
            <a:r>
              <a:rPr lang="zh-CN" altLang="en-US" sz="2400" dirty="0">
                <a:solidFill>
                  <a:schemeClr val="tx1"/>
                </a:solidFill>
                <a:latin typeface="DejaVu Sans" panose="020B0603030804020204" charset="0"/>
                <a:ea typeface="方正书宋_GBK" panose="02000000000000000000" charset="-122"/>
              </a:rPr>
              <a:t>，打印信息</a:t>
            </a:r>
            <a:r>
              <a:rPr lang="en-US" altLang="zh-CN" sz="2400" dirty="0">
                <a:solidFill>
                  <a:schemeClr val="tx1"/>
                </a:solidFill>
                <a:latin typeface="DejaVu Sans" panose="020B0603030804020204" charset="0"/>
                <a:ea typeface="方正书宋_GBK" panose="02000000000000000000" charset="-122"/>
              </a:rPr>
              <a:t>100ms</a:t>
            </a:r>
            <a:r>
              <a:rPr lang="zh-CN" altLang="en-US" sz="2400" dirty="0">
                <a:solidFill>
                  <a:schemeClr val="tx1"/>
                </a:solidFill>
                <a:latin typeface="DejaVu Sans" panose="020B0603030804020204" charset="0"/>
                <a:ea typeface="方正书宋_GBK" panose="02000000000000000000" charset="-122"/>
              </a:rPr>
              <a:t>，结束。</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zh-CN" altLang="en-US" sz="2400" dirty="0">
                <a:solidFill>
                  <a:schemeClr val="tx1"/>
                </a:solidFill>
                <a:latin typeface="DejaVu Sans" panose="020B0603030804020204" charset="0"/>
                <a:ea typeface="方正书宋_GBK" panose="02000000000000000000" charset="-122"/>
              </a:rPr>
              <a:t>程序</a:t>
            </a:r>
            <a:r>
              <a:rPr lang="en-US" altLang="zh-CN" sz="2400" dirty="0">
                <a:solidFill>
                  <a:schemeClr val="tx1"/>
                </a:solidFill>
                <a:latin typeface="DejaVu Sans" panose="020B0603030804020204" charset="0"/>
                <a:ea typeface="方正书宋_GBK" panose="02000000000000000000" charset="-122"/>
              </a:rPr>
              <a:t>B</a:t>
            </a:r>
            <a:r>
              <a:rPr lang="zh-CN" altLang="en-US" sz="2400" dirty="0">
                <a:solidFill>
                  <a:schemeClr val="tx1"/>
                </a:solidFill>
                <a:latin typeface="DejaVu Sans" panose="020B0603030804020204" charset="0"/>
                <a:ea typeface="方正书宋_GBK" panose="02000000000000000000" charset="-122"/>
              </a:rPr>
              <a:t>的运行轨迹为：计算</a:t>
            </a:r>
            <a:r>
              <a:rPr lang="en-US" altLang="zh-CN" sz="2400" dirty="0">
                <a:solidFill>
                  <a:schemeClr val="tx1"/>
                </a:solidFill>
                <a:latin typeface="DejaVu Sans" panose="020B0603030804020204" charset="0"/>
                <a:ea typeface="方正书宋_GBK" panose="02000000000000000000" charset="-122"/>
              </a:rPr>
              <a:t>50ms</a:t>
            </a:r>
            <a:r>
              <a:rPr lang="zh-CN" altLang="en-US" sz="2400" dirty="0">
                <a:solidFill>
                  <a:schemeClr val="tx1"/>
                </a:solidFill>
                <a:latin typeface="DejaVu Sans" panose="020B0603030804020204" charset="0"/>
                <a:ea typeface="方正书宋_GBK" panose="02000000000000000000" charset="-122"/>
              </a:rPr>
              <a:t>，输入数据</a:t>
            </a:r>
            <a:r>
              <a:rPr lang="en-US" altLang="zh-CN" sz="2400" dirty="0">
                <a:solidFill>
                  <a:schemeClr val="tx1"/>
                </a:solidFill>
                <a:latin typeface="DejaVu Sans" panose="020B0603030804020204" charset="0"/>
                <a:ea typeface="方正书宋_GBK" panose="02000000000000000000" charset="-122"/>
              </a:rPr>
              <a:t>80ms</a:t>
            </a:r>
            <a:r>
              <a:rPr lang="zh-CN" altLang="en-US" sz="2400" dirty="0">
                <a:solidFill>
                  <a:schemeClr val="tx1"/>
                </a:solidFill>
                <a:latin typeface="DejaVu Sans" panose="020B0603030804020204" charset="0"/>
                <a:ea typeface="方正书宋_GBK" panose="02000000000000000000" charset="-122"/>
              </a:rPr>
              <a:t>，再计算</a:t>
            </a:r>
            <a:r>
              <a:rPr lang="en-US" altLang="zh-CN" sz="2400" dirty="0">
                <a:solidFill>
                  <a:schemeClr val="tx1"/>
                </a:solidFill>
                <a:latin typeface="DejaVu Sans" panose="020B0603030804020204" charset="0"/>
                <a:ea typeface="方正书宋_GBK" panose="02000000000000000000" charset="-122"/>
              </a:rPr>
              <a:t>100ms</a:t>
            </a:r>
            <a:r>
              <a:rPr lang="zh-CN" altLang="en-US" sz="2400" dirty="0">
                <a:solidFill>
                  <a:schemeClr val="tx1"/>
                </a:solidFill>
                <a:latin typeface="DejaVu Sans" panose="020B0603030804020204" charset="0"/>
                <a:ea typeface="方正书宋_GBK" panose="02000000000000000000" charset="-122"/>
              </a:rPr>
              <a:t>，结束。</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3030804020204" charset="0"/>
                <a:ea typeface="方正书宋_GBK" panose="02000000000000000000" charset="-122"/>
              </a:rPr>
              <a:t>1</a:t>
            </a:r>
            <a:r>
              <a:rPr lang="zh-CN" altLang="en-US" sz="2400" dirty="0">
                <a:solidFill>
                  <a:schemeClr val="tx1"/>
                </a:solidFill>
                <a:latin typeface="DejaVu Sans" panose="020B0603030804020204" charset="0"/>
                <a:ea typeface="方正书宋_GBK" panose="02000000000000000000" charset="-122"/>
              </a:rPr>
              <a:t>）画出这两道程序并发执行时的工作情况</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3030804020204" charset="0"/>
                <a:ea typeface="方正书宋_GBK" panose="02000000000000000000" charset="-122"/>
              </a:rPr>
              <a:t>2</a:t>
            </a:r>
            <a:r>
              <a:rPr lang="zh-CN" altLang="en-US" sz="2400" dirty="0">
                <a:solidFill>
                  <a:schemeClr val="tx1"/>
                </a:solidFill>
                <a:latin typeface="DejaVu Sans" panose="020B0603030804020204" charset="0"/>
                <a:ea typeface="方正书宋_GBK" panose="02000000000000000000" charset="-122"/>
              </a:rPr>
              <a:t>）说明在这两道程序运行时，</a:t>
            </a:r>
            <a:r>
              <a:rPr lang="en-US" altLang="zh-CN" sz="2400" dirty="0">
                <a:solidFill>
                  <a:schemeClr val="tx1"/>
                </a:solidFill>
                <a:latin typeface="DejaVu Sans" panose="020B0603030804020204" charset="0"/>
                <a:ea typeface="方正书宋_GBK" panose="02000000000000000000" charset="-122"/>
              </a:rPr>
              <a:t>CPU</a:t>
            </a:r>
            <a:r>
              <a:rPr lang="zh-CN" altLang="en-US" sz="2400" dirty="0">
                <a:solidFill>
                  <a:schemeClr val="tx1"/>
                </a:solidFill>
                <a:latin typeface="DejaVu Sans" panose="020B0603030804020204" charset="0"/>
                <a:ea typeface="方正书宋_GBK" panose="02000000000000000000" charset="-122"/>
              </a:rPr>
              <a:t>有无空闲等待？</a:t>
            </a:r>
            <a:endParaRPr lang="zh-CN" altLang="en-US" sz="2400" dirty="0">
              <a:solidFill>
                <a:schemeClr val="tx1"/>
              </a:solidFill>
              <a:latin typeface="DejaVu Sans" panose="020B0603030804020204" charset="0"/>
              <a:ea typeface="方正书宋_GBK" panose="02000000000000000000" charset="-122"/>
            </a:endParaRPr>
          </a:p>
          <a:p>
            <a:pPr marL="571500" lvl="0" indent="-571500" algn="l">
              <a:lnSpc>
                <a:spcPct val="90000"/>
              </a:lnSpc>
              <a:spcBef>
                <a:spcPct val="30000"/>
              </a:spcBef>
              <a:buClr>
                <a:schemeClr val="tx2"/>
              </a:buClr>
              <a:buSzPct val="95000"/>
              <a:buFont typeface="Wingdings" panose="05000000000000000000" pitchFamily="2" charset="2"/>
              <a:buNone/>
            </a:pPr>
            <a:r>
              <a:rPr lang="en-US" altLang="zh-CN" sz="2400" dirty="0">
                <a:solidFill>
                  <a:schemeClr val="tx1"/>
                </a:solidFill>
                <a:latin typeface="DejaVu Sans" panose="020B0603030804020204" charset="0"/>
                <a:ea typeface="方正书宋_GBK" panose="02000000000000000000" charset="-122"/>
              </a:rPr>
              <a:t>3</a:t>
            </a:r>
            <a:r>
              <a:rPr lang="zh-CN" altLang="en-US" sz="2400" dirty="0">
                <a:solidFill>
                  <a:schemeClr val="tx1"/>
                </a:solidFill>
                <a:latin typeface="DejaVu Sans" panose="020B0603030804020204" charset="0"/>
                <a:ea typeface="方正书宋_GBK" panose="02000000000000000000" charset="-122"/>
              </a:rPr>
              <a:t>）程序</a:t>
            </a:r>
            <a:r>
              <a:rPr lang="en-US" altLang="zh-CN" sz="2400" dirty="0">
                <a:solidFill>
                  <a:schemeClr val="tx1"/>
                </a:solidFill>
                <a:latin typeface="DejaVu Sans" panose="020B0603030804020204" charset="0"/>
                <a:ea typeface="方正书宋_GBK" panose="02000000000000000000" charset="-122"/>
              </a:rPr>
              <a:t>AB</a:t>
            </a:r>
            <a:r>
              <a:rPr lang="zh-CN" altLang="en-US" sz="2400" dirty="0">
                <a:solidFill>
                  <a:schemeClr val="tx1"/>
                </a:solidFill>
                <a:latin typeface="DejaVu Sans" panose="020B0603030804020204" charset="0"/>
                <a:ea typeface="方正书宋_GBK" panose="02000000000000000000" charset="-122"/>
              </a:rPr>
              <a:t>运行时有无等待情况？</a:t>
            </a:r>
            <a:endParaRPr lang="zh-CN" altLang="en-US" sz="240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xEl>
                                              <p:charRg st="0" end="26"/>
                                            </p:txEl>
                                          </p:spTgt>
                                        </p:tgtEl>
                                        <p:attrNameLst>
                                          <p:attrName>style.visibility</p:attrName>
                                        </p:attrNameLst>
                                      </p:cBhvr>
                                      <p:to>
                                        <p:strVal val="visible"/>
                                      </p:to>
                                    </p:set>
                                    <p:anim calcmode="lin" valueType="num">
                                      <p:cBhvr additive="base">
                                        <p:cTn id="7" dur="500" fill="hold"/>
                                        <p:tgtEl>
                                          <p:spTgt spid="9216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5">
                                            <p:txEl>
                                              <p:charRg st="1" end="1"/>
                                            </p:txEl>
                                          </p:spTgt>
                                        </p:tgtEl>
                                        <p:attrNameLst>
                                          <p:attrName>style.visibility</p:attrName>
                                        </p:attrNameLst>
                                      </p:cBhvr>
                                      <p:to>
                                        <p:strVal val="visible"/>
                                      </p:to>
                                    </p:set>
                                    <p:anim calcmode="lin" valueType="num">
                                      <p:cBhvr additive="base">
                                        <p:cTn id="13" dur="500" fill="hold"/>
                                        <p:tgtEl>
                                          <p:spTgt spid="92165">
                                            <p:txEl>
                                              <p:char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65">
                                            <p:txEl>
                                              <p:charRg st="1" end="1"/>
                                            </p:txEl>
                                          </p:spTgt>
                                        </p:tgtEl>
                                        <p:attrNameLst>
                                          <p:attrName>style.visibility</p:attrName>
                                        </p:attrNameLst>
                                      </p:cBhvr>
                                      <p:to>
                                        <p:strVal val="visible"/>
                                      </p:to>
                                    </p:set>
                                    <p:anim calcmode="lin" valueType="num">
                                      <p:cBhvr additive="base">
                                        <p:cTn id="19" dur="500" fill="hold"/>
                                        <p:tgtEl>
                                          <p:spTgt spid="92165">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5">
                                            <p:txEl>
                                              <p:char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65">
                                            <p:txEl>
                                              <p:charRg st="2" end="2"/>
                                            </p:txEl>
                                          </p:spTgt>
                                        </p:tgtEl>
                                        <p:attrNameLst>
                                          <p:attrName>style.visibility</p:attrName>
                                        </p:attrNameLst>
                                      </p:cBhvr>
                                      <p:to>
                                        <p:strVal val="visible"/>
                                      </p:to>
                                    </p:set>
                                    <p:anim calcmode="lin" valueType="num">
                                      <p:cBhvr additive="base">
                                        <p:cTn id="25" dur="500" fill="hold"/>
                                        <p:tgtEl>
                                          <p:spTgt spid="92165">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5">
                                            <p:txEl>
                                              <p:char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65">
                                            <p:txEl>
                                              <p:charRg st="3" end="3"/>
                                            </p:txEl>
                                          </p:spTgt>
                                        </p:tgtEl>
                                        <p:attrNameLst>
                                          <p:attrName>style.visibility</p:attrName>
                                        </p:attrNameLst>
                                      </p:cBhvr>
                                      <p:to>
                                        <p:strVal val="visible"/>
                                      </p:to>
                                    </p:set>
                                    <p:anim calcmode="lin" valueType="num">
                                      <p:cBhvr additive="base">
                                        <p:cTn id="31" dur="500" fill="hold"/>
                                        <p:tgtEl>
                                          <p:spTgt spid="92165">
                                            <p:txEl>
                                              <p:char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65">
                                            <p:txEl>
                                              <p:charRg st="4" end="4"/>
                                            </p:txEl>
                                          </p:spTgt>
                                        </p:tgtEl>
                                        <p:attrNameLst>
                                          <p:attrName>style.visibility</p:attrName>
                                        </p:attrNameLst>
                                      </p:cBhvr>
                                      <p:to>
                                        <p:strVal val="visible"/>
                                      </p:to>
                                    </p:set>
                                    <p:anim calcmode="lin" valueType="num">
                                      <p:cBhvr additive="base">
                                        <p:cTn id="37" dur="500" fill="hold"/>
                                        <p:tgtEl>
                                          <p:spTgt spid="92165">
                                            <p:txEl>
                                              <p:char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5">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内容占位符 23554"/>
          <p:cNvPicPr>
            <a:picLocks noGrp="1" noChangeAspect="1"/>
          </p:cNvPicPr>
          <p:nvPr>
            <p:ph idx="2147483647"/>
          </p:nvPr>
        </p:nvPicPr>
        <p:blipFill>
          <a:blip r:embed="rId1"/>
          <a:stretch>
            <a:fillRect/>
          </a:stretch>
        </p:blipFill>
        <p:spPr>
          <a:xfrm>
            <a:off x="0" y="0"/>
            <a:ext cx="838200" cy="517525"/>
          </a:xfrm>
        </p:spPr>
      </p:pic>
      <p:sp>
        <p:nvSpPr>
          <p:cNvPr id="29699" name="矩形 23555"/>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0" name="矩形 29699"/>
          <p:cNvSpPr/>
          <p:nvPr/>
        </p:nvSpPr>
        <p:spPr>
          <a:xfrm>
            <a:off x="503555" y="589598"/>
            <a:ext cx="8135938" cy="838200"/>
          </a:xfrm>
          <a:prstGeom prst="rect">
            <a:avLst/>
          </a:prstGeom>
          <a:noFill/>
          <a:ln w="9525">
            <a:noFill/>
            <a:miter/>
          </a:ln>
        </p:spPr>
        <p:txBody>
          <a:bodyPr anchor="ctr"/>
          <a:lstStyle>
            <a:lvl1pPr marL="0" lvl="0" indent="0" algn="l" defTabSz="914400" eaLnBrk="1" fontAlgn="base" latinLnBrk="0" hangingPunct="1">
              <a:lnSpc>
                <a:spcPct val="90000"/>
              </a:lnSpc>
              <a:spcBef>
                <a:spcPct val="0"/>
              </a:spcBef>
              <a:spcAft>
                <a:spcPct val="0"/>
              </a:spcAft>
              <a:buFont typeface="Arial" panose="02080604020202020204" pitchFamily="34" charset="0"/>
              <a:buNone/>
              <a:defRPr sz="4800" b="0" i="0" u="none" kern="1200" baseline="0">
                <a:solidFill>
                  <a:schemeClr val="tx2"/>
                </a:solidFill>
                <a:latin typeface="Arial" panose="02080604020202020204" pitchFamily="34" charset="0"/>
                <a:ea typeface="宋体" panose="02010600030101010101" pitchFamily="2" charset="-122"/>
              </a:defRPr>
            </a:lvl1pPr>
          </a:lstStyle>
          <a:p>
            <a:pPr lvl="0" fontAlgn="base"/>
            <a:r>
              <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存储程序式计算机的发展</a:t>
            </a:r>
            <a:endParaRPr lang="zh-CN" altLang="en-US" sz="32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29701" name="矩形 29700"/>
          <p:cNvSpPr/>
          <p:nvPr/>
        </p:nvSpPr>
        <p:spPr>
          <a:xfrm>
            <a:off x="381000" y="1428115"/>
            <a:ext cx="8320405" cy="5102860"/>
          </a:xfrm>
          <a:prstGeom prst="rect">
            <a:avLst/>
          </a:prstGeom>
          <a:noFill/>
          <a:ln w="9525">
            <a:noFill/>
            <a:miter/>
          </a:ln>
        </p:spPr>
        <p:txBody>
          <a:bodyPr anchor="t"/>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en-US" altLang="zh-CN" b="0" dirty="0">
                <a:solidFill>
                  <a:schemeClr val="tx1"/>
                </a:solidFill>
                <a:latin typeface="DejaVu Sans" panose="020B0603030804020204" charset="0"/>
                <a:ea typeface="方正书宋_GBK" panose="02000000000000000000" charset="-122"/>
              </a:rPr>
              <a:t>CPU</a:t>
            </a:r>
            <a:endParaRPr lang="en-US" altLang="zh-CN" dirty="0">
              <a:solidFill>
                <a:schemeClr val="tx1"/>
              </a:solidFill>
              <a:latin typeface="DejaVu Sans" panose="020B0603030804020204" charset="0"/>
              <a:ea typeface="方正书宋_GBK" panose="02000000000000000000"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chemeClr val="tx1"/>
                </a:solidFill>
                <a:latin typeface="DejaVu Sans" panose="020B0603030804020204" charset="0"/>
                <a:ea typeface="方正书宋_GBK" panose="02000000000000000000" charset="-122"/>
              </a:rPr>
              <a:t>运算器，控制器，寄存器</a:t>
            </a:r>
            <a:r>
              <a:rPr lang="x-none" altLang="zh-CN" sz="2400" b="0" dirty="0">
                <a:solidFill>
                  <a:schemeClr val="tx1"/>
                </a:solidFill>
                <a:latin typeface="DejaVu Sans" panose="020B0603030804020204" charset="0"/>
                <a:ea typeface="方正书宋_GBK" panose="02000000000000000000" charset="-122"/>
              </a:rPr>
              <a:t>，</a:t>
            </a:r>
            <a:r>
              <a:rPr lang="zh-CN" altLang="en-US" sz="2400" b="0" dirty="0">
                <a:solidFill>
                  <a:schemeClr val="tx1"/>
                </a:solidFill>
                <a:latin typeface="DejaVu Sans" panose="020B0603030804020204" charset="0"/>
                <a:ea typeface="方正书宋_GBK" panose="02000000000000000000" charset="-122"/>
                <a:sym typeface="+mn-ea"/>
              </a:rPr>
              <a:t>多核</a:t>
            </a:r>
            <a:endParaRPr lang="zh-CN" altLang="en-US" sz="2400" b="0" dirty="0">
              <a:solidFill>
                <a:schemeClr val="tx1"/>
              </a:solidFill>
              <a:latin typeface="DejaVu Sans" panose="020B0603030804020204" charset="0"/>
              <a:ea typeface="方正书宋_GBK" panose="02000000000000000000" charset="-122"/>
            </a:endParaRPr>
          </a:p>
          <a:p>
            <a:pPr marL="1066800" lvl="1"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400" b="0" dirty="0">
                <a:solidFill>
                  <a:srgbClr val="4138FA"/>
                </a:solidFill>
                <a:latin typeface="DejaVu Sans" panose="020B0603030804020204" charset="0"/>
                <a:ea typeface="方正书宋_GBK" panose="02000000000000000000" charset="-122"/>
              </a:rPr>
              <a:t>指令集，寄存器</a:t>
            </a:r>
            <a:r>
              <a:rPr lang="zh-CN" altLang="en-US" sz="2400" b="0" dirty="0">
                <a:solidFill>
                  <a:srgbClr val="4138FA"/>
                </a:solidFill>
                <a:latin typeface="DejaVu Sans" panose="020B0603030804020204" charset="0"/>
                <a:ea typeface="方正书宋_GBK" panose="02000000000000000000" charset="-122"/>
                <a:sym typeface="+mn-ea"/>
              </a:rPr>
              <a:t>位数</a:t>
            </a:r>
            <a:r>
              <a:rPr lang="x-none" altLang="zh-CN" sz="2400" b="0" dirty="0">
                <a:solidFill>
                  <a:schemeClr val="tx1"/>
                </a:solidFill>
                <a:latin typeface="DejaVu Sans" panose="020B0603030804020204" charset="0"/>
                <a:ea typeface="方正书宋_GBK" panose="02000000000000000000" charset="-122"/>
                <a:sym typeface="+mn-ea"/>
              </a:rPr>
              <a:t>和</a:t>
            </a:r>
            <a:r>
              <a:rPr lang="zh-CN" altLang="en-US" sz="2400" b="0" dirty="0">
                <a:solidFill>
                  <a:schemeClr val="tx1"/>
                </a:solidFill>
                <a:latin typeface="DejaVu Sans" panose="020B0603030804020204" charset="0"/>
                <a:ea typeface="方正书宋_GBK" panose="02000000000000000000" charset="-122"/>
              </a:rPr>
              <a:t>数量</a:t>
            </a:r>
            <a:endParaRPr lang="zh-CN" altLang="en-US" sz="2400" b="0" dirty="0">
              <a:solidFill>
                <a:schemeClr val="tx1"/>
              </a:solidFill>
              <a:latin typeface="DejaVu Sans" panose="020B0603030804020204" charset="0"/>
              <a:ea typeface="方正书宋_GBK" panose="02000000000000000000" charset="-122"/>
            </a:endParaRPr>
          </a:p>
          <a:p>
            <a:pPr lvl="1" algn="l">
              <a:lnSpc>
                <a:spcPct val="90000"/>
              </a:lnSpc>
              <a:spcBef>
                <a:spcPct val="30000"/>
              </a:spcBef>
              <a:spcAft>
                <a:spcPct val="20000"/>
              </a:spcAft>
              <a:buClr>
                <a:schemeClr val="tx2"/>
              </a:buClr>
              <a:buSzPct val="95000"/>
              <a:buFont typeface="Wingdings" panose="05000000000000000000" pitchFamily="2" charset="2"/>
            </a:pPr>
            <a:r>
              <a:rPr lang="en-US" altLang="zh-CN" sz="2400" b="0" i="1" dirty="0">
                <a:solidFill>
                  <a:schemeClr val="tx1"/>
                </a:solidFill>
                <a:latin typeface="DejaVu Sans" panose="020B0603030804020204" charset="0"/>
                <a:ea typeface="方正书宋_GBK" panose="02000000000000000000" charset="-122"/>
                <a:cs typeface="+mn-ea"/>
              </a:rPr>
              <a:t>x86</a:t>
            </a:r>
            <a:r>
              <a:rPr lang="zh-CN" altLang="en-US" sz="2400" b="0" i="1" dirty="0">
                <a:solidFill>
                  <a:schemeClr val="tx1"/>
                </a:solidFill>
                <a:latin typeface="DejaVu Sans" panose="020B0603030804020204" charset="0"/>
                <a:ea typeface="方正书宋_GBK" panose="02000000000000000000" charset="-122"/>
                <a:cs typeface="+mn-ea"/>
              </a:rPr>
              <a:t>（</a:t>
            </a:r>
            <a:r>
              <a:rPr lang="en-US" altLang="zh-CN" sz="2400" b="0" i="1" dirty="0">
                <a:solidFill>
                  <a:schemeClr val="tx1"/>
                </a:solidFill>
                <a:latin typeface="DejaVu Sans" panose="020B0603030804020204" charset="0"/>
                <a:ea typeface="方正书宋_GBK" panose="02000000000000000000" charset="-122"/>
                <a:cs typeface="+mn-ea"/>
              </a:rPr>
              <a:t>8086</a:t>
            </a:r>
            <a:r>
              <a:rPr lang="zh-CN" altLang="en-US" sz="2400" b="0" i="1" dirty="0">
                <a:solidFill>
                  <a:schemeClr val="tx1"/>
                </a:solidFill>
                <a:latin typeface="DejaVu Sans" panose="020B0603030804020204" charset="0"/>
                <a:ea typeface="方正书宋_GBK" panose="02000000000000000000" charset="-122"/>
                <a:cs typeface="+mn-ea"/>
              </a:rPr>
              <a:t>，</a:t>
            </a:r>
            <a:r>
              <a:rPr lang="en-US" altLang="zh-CN" sz="2400" b="0" i="1" dirty="0">
                <a:solidFill>
                  <a:schemeClr val="tx1"/>
                </a:solidFill>
                <a:latin typeface="DejaVu Sans" panose="020B0603030804020204" charset="0"/>
                <a:ea typeface="方正书宋_GBK" panose="02000000000000000000" charset="-122"/>
                <a:cs typeface="+mn-ea"/>
              </a:rPr>
              <a:t>386...</a:t>
            </a:r>
            <a:r>
              <a:rPr lang="zh-CN" altLang="en-US" sz="2400" b="0" i="1" dirty="0">
                <a:solidFill>
                  <a:schemeClr val="tx1"/>
                </a:solidFill>
                <a:latin typeface="DejaVu Sans" panose="020B0603030804020204" charset="0"/>
                <a:ea typeface="方正书宋_GBK" panose="02000000000000000000" charset="-122"/>
                <a:cs typeface="+mn-ea"/>
              </a:rPr>
              <a:t>） ，</a:t>
            </a:r>
            <a:r>
              <a:rPr lang="en-US" altLang="zh-CN" sz="2400" b="0" i="1" u="none" baseline="0" dirty="0">
                <a:solidFill>
                  <a:schemeClr val="tx1"/>
                </a:solidFill>
                <a:latin typeface="DejaVu Sans" panose="020B0603030804020204" charset="0"/>
                <a:ea typeface="方正书宋_GBK" panose="02000000000000000000" charset="-122"/>
              </a:rPr>
              <a:t>x86-64</a:t>
            </a:r>
            <a:endParaRPr lang="en-US" altLang="zh-CN" sz="2400" b="0" i="1" u="none" baseline="0" dirty="0">
              <a:solidFill>
                <a:schemeClr val="tx1"/>
              </a:solidFill>
              <a:latin typeface="DejaVu Sans" panose="020B060303080402020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i="1" u="none" baseline="0" dirty="0">
                <a:solidFill>
                  <a:schemeClr val="tx1"/>
                </a:solidFill>
                <a:latin typeface="DejaVu Sans" panose="020B0603030804020204" charset="0"/>
                <a:ea typeface="方正书宋_GBK" panose="02000000000000000000" charset="-122"/>
              </a:rPr>
              <a:t>arm</a:t>
            </a:r>
            <a:r>
              <a:rPr lang="zh-CN" altLang="en-US" sz="2400" b="0" i="1" u="none" baseline="0" dirty="0">
                <a:solidFill>
                  <a:schemeClr val="tx1"/>
                </a:solidFill>
                <a:latin typeface="DejaVu Sans" panose="020B0603030804020204" charset="0"/>
                <a:ea typeface="方正书宋_GBK" panose="02000000000000000000" charset="-122"/>
              </a:rPr>
              <a:t>（</a:t>
            </a:r>
            <a:r>
              <a:rPr lang="en-US" altLang="zh-CN" sz="2400" b="0" i="1" u="none" baseline="0" dirty="0">
                <a:solidFill>
                  <a:schemeClr val="tx1"/>
                </a:solidFill>
                <a:latin typeface="DejaVu Sans" panose="020B0603030804020204" charset="0"/>
                <a:ea typeface="方正书宋_GBK" panose="02000000000000000000" charset="-122"/>
              </a:rPr>
              <a:t>v4~v7</a:t>
            </a:r>
            <a:r>
              <a:rPr lang="zh-CN" altLang="en-US" sz="2400" b="0" i="1" u="none" baseline="0" dirty="0">
                <a:solidFill>
                  <a:schemeClr val="tx1"/>
                </a:solidFill>
                <a:latin typeface="DejaVu Sans" panose="020B0603030804020204" charset="0"/>
                <a:ea typeface="方正书宋_GBK" panose="02000000000000000000" charset="-122"/>
              </a:rPr>
              <a:t>），</a:t>
            </a:r>
            <a:r>
              <a:rPr lang="en-US" altLang="zh-CN" sz="2400" b="0" i="1" u="none" baseline="0" dirty="0">
                <a:solidFill>
                  <a:schemeClr val="tx1"/>
                </a:solidFill>
                <a:latin typeface="DejaVu Sans" panose="020B0603030804020204" charset="0"/>
                <a:ea typeface="方正书宋_GBK" panose="02000000000000000000" charset="-122"/>
              </a:rPr>
              <a:t>armv8 </a:t>
            </a:r>
            <a:endParaRPr lang="en-US" altLang="zh-CN" sz="2400" b="0" u="none" baseline="0" dirty="0">
              <a:solidFill>
                <a:schemeClr val="tx1"/>
              </a:solidFill>
              <a:latin typeface="DejaVu Sans" panose="020B0603030804020204" charset="0"/>
              <a:ea typeface="方正书宋_GBK" panose="02000000000000000000" charset="-122"/>
            </a:endParaRPr>
          </a:p>
          <a:p>
            <a:pPr lvl="1">
              <a:lnSpc>
                <a:spcPct val="90000"/>
              </a:lnSpc>
              <a:spcBef>
                <a:spcPct val="30000"/>
              </a:spcBef>
              <a:spcAft>
                <a:spcPct val="20000"/>
              </a:spcAft>
              <a:buClr>
                <a:schemeClr val="tx2"/>
              </a:buClr>
              <a:buSzPct val="95000"/>
              <a:buFont typeface="Wingdings" panose="05000000000000000000" pitchFamily="2" charset="2"/>
            </a:pPr>
            <a:r>
              <a:rPr lang="en-US" altLang="zh-CN" sz="2400" b="0" u="none" baseline="0" dirty="0">
                <a:solidFill>
                  <a:schemeClr val="tx1"/>
                </a:solidFill>
                <a:latin typeface="DejaVu Sans" panose="020B0603030804020204" charset="0"/>
                <a:ea typeface="方正书宋_GBK" panose="02000000000000000000" charset="-122"/>
              </a:rPr>
              <a:t>mips</a:t>
            </a:r>
            <a:r>
              <a:rPr lang="zh-CN" altLang="en-US" sz="2400" b="0" u="none" baseline="0" dirty="0">
                <a:solidFill>
                  <a:schemeClr val="tx1"/>
                </a:solidFill>
                <a:latin typeface="DejaVu Sans" panose="020B0603030804020204" charset="0"/>
                <a:ea typeface="方正书宋_GBK" panose="02000000000000000000" charset="-122"/>
              </a:rPr>
              <a:t>，</a:t>
            </a:r>
            <a:r>
              <a:rPr lang="en-US" altLang="zh-CN" sz="2400" b="0" u="none" baseline="0" dirty="0">
                <a:solidFill>
                  <a:schemeClr val="tx1"/>
                </a:solidFill>
                <a:latin typeface="DejaVu Sans" panose="020B0603030804020204" charset="0"/>
                <a:ea typeface="方正书宋_GBK" panose="02000000000000000000" charset="-122"/>
              </a:rPr>
              <a:t>risc-v</a:t>
            </a:r>
            <a:endParaRPr lang="en-US" altLang="zh-CN" sz="2400" b="0" u="none" baseline="0" dirty="0">
              <a:solidFill>
                <a:srgbClr val="FF0000"/>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3030804020204" charset="0"/>
                <a:ea typeface="方正书宋_GBK" panose="02000000000000000000" charset="-122"/>
              </a:rPr>
              <a:t>存储器（</a:t>
            </a:r>
            <a:r>
              <a:rPr lang="en-US" altLang="zh-CN" sz="2800" b="0" u="none" baseline="0" dirty="0">
                <a:solidFill>
                  <a:schemeClr val="tx1"/>
                </a:solidFill>
                <a:latin typeface="DejaVu Sans" panose="020B0603030804020204" charset="0"/>
                <a:ea typeface="方正书宋_GBK" panose="02000000000000000000" charset="-122"/>
              </a:rPr>
              <a:t>cache</a:t>
            </a:r>
            <a:r>
              <a:rPr lang="zh-CN" altLang="en-US" sz="2800" b="0" u="none" baseline="0" dirty="0">
                <a:solidFill>
                  <a:schemeClr val="tx1"/>
                </a:solidFill>
                <a:latin typeface="DejaVu Sans" panose="020B0603030804020204" charset="0"/>
                <a:ea typeface="方正书宋_GBK" panose="02000000000000000000" charset="-122"/>
              </a:rPr>
              <a:t>，内存）</a:t>
            </a:r>
            <a:endParaRPr lang="zh-CN" altLang="en-US" sz="2800" b="0" u="none" baseline="0"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3030804020204" charset="0"/>
                <a:ea typeface="方正书宋_GBK" panose="02000000000000000000" charset="-122"/>
              </a:rPr>
              <a:t>输入</a:t>
            </a:r>
            <a:r>
              <a:rPr lang="en-US" altLang="zh-CN" sz="2800" b="0" u="none" baseline="0" dirty="0">
                <a:solidFill>
                  <a:schemeClr val="tx1"/>
                </a:solidFill>
                <a:latin typeface="DejaVu Sans" panose="020B0603030804020204" charset="0"/>
                <a:ea typeface="方正书宋_GBK" panose="02000000000000000000" charset="-122"/>
              </a:rPr>
              <a:t>/</a:t>
            </a:r>
            <a:r>
              <a:rPr lang="zh-CN" altLang="en-US" sz="2800" b="0" u="none" baseline="0" dirty="0">
                <a:solidFill>
                  <a:schemeClr val="tx1"/>
                </a:solidFill>
                <a:latin typeface="DejaVu Sans" panose="020B0603030804020204" charset="0"/>
                <a:ea typeface="方正书宋_GBK" panose="02000000000000000000" charset="-122"/>
              </a:rPr>
              <a:t>输出设备</a:t>
            </a:r>
            <a:endParaRPr lang="zh-CN" altLang="en-US" sz="2800" b="0" u="none" baseline="0" dirty="0">
              <a:solidFill>
                <a:schemeClr val="tx1"/>
              </a:solidFill>
              <a:latin typeface="DejaVu Sans" panose="020B0603030804020204" charset="0"/>
              <a:ea typeface="方正书宋_GBK" panose="02000000000000000000" charset="-122"/>
            </a:endParaRPr>
          </a:p>
          <a:p>
            <a:pPr marL="609600" lvl="0" indent="-609600">
              <a:lnSpc>
                <a:spcPct val="90000"/>
              </a:lnSpc>
              <a:spcBef>
                <a:spcPct val="30000"/>
              </a:spcBef>
              <a:spcAft>
                <a:spcPct val="20000"/>
              </a:spcAft>
              <a:buClr>
                <a:schemeClr val="tx2"/>
              </a:buClr>
              <a:buSzPct val="95000"/>
              <a:buFont typeface="Wingdings" panose="05000000000000000000" pitchFamily="2" charset="2"/>
              <a:buChar char="l"/>
            </a:pPr>
            <a:r>
              <a:rPr lang="zh-CN" altLang="en-US" sz="2800" b="0" u="none" baseline="0" dirty="0">
                <a:solidFill>
                  <a:schemeClr val="tx1"/>
                </a:solidFill>
                <a:latin typeface="DejaVu Sans" panose="020B0603030804020204" charset="0"/>
                <a:ea typeface="方正书宋_GBK" panose="02000000000000000000" charset="-122"/>
              </a:rPr>
              <a:t>总线</a:t>
            </a:r>
            <a:endParaRPr lang="zh-CN" altLang="en-US" sz="2800" b="0" u="none" baseline="0" dirty="0">
              <a:solidFill>
                <a:schemeClr val="tx1"/>
              </a:solidFill>
              <a:latin typeface="DejaVu Sans" panose="020B060303080402020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矩形 25602"/>
          <p:cNvSpPr/>
          <p:nvPr/>
        </p:nvSpPr>
        <p:spPr>
          <a:xfrm>
            <a:off x="381000" y="42863"/>
            <a:ext cx="8393113" cy="420688"/>
          </a:xfrm>
          <a:prstGeom prst="rect">
            <a:avLst/>
          </a:prstGeom>
          <a:noFill/>
          <a:ln w="9525">
            <a:noFill/>
            <a:miter/>
          </a:ln>
        </p:spPr>
        <p:txBody>
          <a:bodyPr>
            <a:spAutoFit/>
          </a:bodyPr>
          <a:p>
            <a:pPr lvl="0" algn="r" fontAlgn="base">
              <a:lnSpc>
                <a:spcPct val="90000"/>
              </a:lnSpc>
            </a:pP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绪论</a:t>
            </a:r>
            <a:r>
              <a:rPr lang="en-US" altLang="x-none"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a:t>
            </a:r>
            <a:r>
              <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cs typeface="+mn-ea"/>
              </a:rPr>
              <a:t>操作系统在计算机系统中的地位</a:t>
            </a:r>
            <a:endParaRPr lang="zh-CN" altLang="en-US" sz="2400" strike="noStrike" noProof="1" dirty="0">
              <a:solidFill>
                <a:schemeClr val="tx2"/>
              </a:solidFill>
              <a:effectLst>
                <a:outerShdw blurRad="38100" dist="38100" dir="2700000">
                  <a:srgbClr val="000000"/>
                </a:outerShdw>
              </a:effectLst>
              <a:latin typeface="DejaVu Sans" panose="020B0603030804020204" charset="0"/>
              <a:ea typeface="方正书宋_GBK" panose="02000000000000000000" charset="-122"/>
            </a:endParaRPr>
          </a:p>
        </p:txBody>
      </p:sp>
      <p:sp>
        <p:nvSpPr>
          <p:cNvPr id="30724" name="矩形 25603"/>
          <p:cNvSpPr/>
          <p:nvPr/>
        </p:nvSpPr>
        <p:spPr>
          <a:xfrm>
            <a:off x="171450" y="530225"/>
            <a:ext cx="6475413" cy="607695"/>
          </a:xfrm>
          <a:prstGeom prst="rect">
            <a:avLst/>
          </a:prstGeom>
          <a:noFill/>
          <a:ln w="9525">
            <a:noFill/>
            <a:miter/>
          </a:ln>
        </p:spPr>
        <p:txBody>
          <a:bodyPr>
            <a:spAutoFit/>
          </a:bodyPr>
          <a:p>
            <a:pPr marL="533400" lvl="0" indent="-533400" algn="l" fontAlgn="base">
              <a:lnSpc>
                <a:spcPct val="120000"/>
              </a:lnSpc>
              <a:spcBef>
                <a:spcPct val="30000"/>
              </a:spcBef>
              <a:buClr>
                <a:schemeClr val="tx2"/>
              </a:buClr>
              <a:buSzPct val="95000"/>
            </a:pPr>
            <a:r>
              <a:rPr lang="zh-CN" altLang="en-US" sz="28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rPr>
              <a:t>2.  操作系统与各层的关系</a:t>
            </a:r>
            <a:endParaRPr lang="zh-CN" altLang="en-US" sz="2800" strike="noStrike" noProof="1" dirty="0">
              <a:solidFill>
                <a:srgbClr val="990000"/>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sp>
        <p:nvSpPr>
          <p:cNvPr id="30742" name="矩形 25621"/>
          <p:cNvSpPr/>
          <p:nvPr/>
        </p:nvSpPr>
        <p:spPr>
          <a:xfrm>
            <a:off x="101600" y="1831658"/>
            <a:ext cx="4618038" cy="3938270"/>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en-US" altLang="x-none" sz="2000" b="0" i="1" strike="noStrike" noProof="1" dirty="0">
                <a:solidFill>
                  <a:srgbClr val="000099"/>
                </a:solidFill>
                <a:effectLst>
                  <a:outerShdw blurRad="38100" dist="38100" dir="2700000">
                    <a:srgbClr val="000000"/>
                  </a:outerShdw>
                </a:effectLst>
                <a:latin typeface="方正书宋_GBK" panose="02000000000000000000" charset="-122"/>
                <a:ea typeface="方正书宋_GBK" panose="02000000000000000000" charset="-122"/>
                <a:cs typeface="+mn-ea"/>
              </a:rPr>
              <a:t>① </a:t>
            </a:r>
            <a:r>
              <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与硬件的关系</a:t>
            </a:r>
            <a:endPar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控制 </a:t>
            </a:r>
            <a:r>
              <a:rPr lang="en-US" altLang="x-none"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CPU</a:t>
            </a: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的工作 </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访问存储器</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设备驱动、中断处理</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914400" lvl="1" indent="-457200" algn="l" fontAlgn="base">
              <a:lnSpc>
                <a:spcPct val="130000"/>
              </a:lnSpc>
              <a:spcBef>
                <a:spcPct val="30000"/>
              </a:spcBef>
              <a:buClr>
                <a:schemeClr val="tx2"/>
              </a:buClr>
              <a:buSzPct val="95000"/>
            </a:pPr>
            <a:r>
              <a:rPr lang="en-US" altLang="x-none"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②  </a:t>
            </a:r>
            <a:r>
              <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与用户及</a:t>
            </a:r>
            <a:r>
              <a:rPr lang="x-none" altLang="zh-CN"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应用</a:t>
            </a:r>
            <a:r>
              <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cs typeface="+mn-ea"/>
              </a:rPr>
              <a:t>软件的关系</a:t>
            </a:r>
            <a:endParaRPr lang="zh-CN" altLang="en-US" sz="2000" b="0" i="1" strike="noStrike" noProof="1" dirty="0">
              <a:solidFill>
                <a:srgbClr val="000099"/>
              </a:solidFill>
              <a:effectLst>
                <a:outerShdw blurRad="38100" dist="38100" dir="2700000">
                  <a:srgbClr val="000000"/>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提供运行环境</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endParaRPr>
          </a:p>
          <a:p>
            <a:pPr marL="1295400" lvl="2" indent="-381000" algn="l" fontAlgn="base">
              <a:lnSpc>
                <a:spcPct val="130000"/>
              </a:lnSpc>
              <a:spcBef>
                <a:spcPct val="30000"/>
              </a:spcBef>
              <a:buClr>
                <a:schemeClr val="tx2"/>
              </a:buClr>
              <a:buSzPct val="95000"/>
              <a:buChar char="§"/>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提供方便的用户接口</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a:p>
            <a:pPr marL="1295400" lvl="2" indent="-381000" algn="l" fontAlgn="base">
              <a:lnSpc>
                <a:spcPct val="130000"/>
              </a:lnSpc>
              <a:spcBef>
                <a:spcPct val="30000"/>
              </a:spcBef>
              <a:buClr>
                <a:schemeClr val="tx2"/>
              </a:buClr>
              <a:buSzPct val="95000"/>
              <a:buChar char="§"/>
            </a:pPr>
            <a:r>
              <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rPr>
              <a:t>控制、管理</a:t>
            </a:r>
            <a:endParaRPr lang="zh-CN" altLang="en-US" sz="20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0745" name="矩形 25624"/>
          <p:cNvSpPr/>
          <p:nvPr/>
        </p:nvSpPr>
        <p:spPr>
          <a:xfrm>
            <a:off x="5425758" y="5244783"/>
            <a:ext cx="2786063" cy="409575"/>
          </a:xfrm>
          <a:prstGeom prst="rect">
            <a:avLst/>
          </a:prstGeom>
          <a:noFill/>
          <a:ln w="9525">
            <a:noFill/>
            <a:miter/>
          </a:ln>
        </p:spPr>
        <p:txBody>
          <a:bodyPr>
            <a:spAutoFit/>
          </a:bodyPr>
          <a:p>
            <a:pPr marL="914400" lvl="1" indent="-457200" algn="l" fontAlgn="base">
              <a:lnSpc>
                <a:spcPct val="130000"/>
              </a:lnSpc>
              <a:spcBef>
                <a:spcPct val="30000"/>
              </a:spcBef>
              <a:buClr>
                <a:schemeClr val="tx2"/>
              </a:buClr>
              <a:buSzPct val="95000"/>
            </a:pPr>
            <a:r>
              <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cs typeface="+mn-ea"/>
              </a:rPr>
              <a:t>计算机系统的组成</a:t>
            </a:r>
            <a:endParaRPr lang="zh-CN" altLang="en-US" sz="1600" b="0" i="1" strike="noStrike" noProof="1" dirty="0">
              <a:solidFill>
                <a:schemeClr val="tx1"/>
              </a:solidFill>
              <a:effectLst>
                <a:outerShdw blurRad="38100" dist="38100" dir="2700000">
                  <a:srgbClr val="FFFFFF"/>
                </a:outerShdw>
              </a:effectLst>
              <a:latin typeface="DejaVu Sans" panose="020B0603030804020204" charset="0"/>
              <a:ea typeface="方正书宋_GBK" panose="02000000000000000000" charset="-122"/>
            </a:endParaRPr>
          </a:p>
        </p:txBody>
      </p:sp>
      <p:sp>
        <p:nvSpPr>
          <p:cNvPr id="30746" name="矩形 25625"/>
          <p:cNvSpPr/>
          <p:nvPr/>
        </p:nvSpPr>
        <p:spPr>
          <a:xfrm>
            <a:off x="431800" y="1163638"/>
            <a:ext cx="4800600" cy="534035"/>
          </a:xfrm>
          <a:prstGeom prst="rect">
            <a:avLst/>
          </a:prstGeom>
          <a:noFill/>
          <a:ln w="9525">
            <a:noFill/>
            <a:miter/>
          </a:ln>
        </p:spPr>
        <p:txBody>
          <a:bodyPr wrap="square">
            <a:spAutoFit/>
          </a:bodyPr>
          <a:p>
            <a:pPr marL="533400" lvl="0" indent="-533400" algn="l" fontAlgn="base">
              <a:lnSpc>
                <a:spcPct val="120000"/>
              </a:lnSpc>
              <a:spcBef>
                <a:spcPct val="30000"/>
              </a:spcBef>
              <a:buClr>
                <a:schemeClr val="tx2"/>
              </a:buClr>
              <a:buSzPct val="95000"/>
            </a:pPr>
            <a:r>
              <a:rPr lang="en-US" altLang="x-none" sz="2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(1) OS</a:t>
            </a:r>
            <a:r>
              <a:rPr lang="zh-CN" altLang="en-US" sz="2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rPr>
              <a:t>对各层的管理和控制</a:t>
            </a:r>
            <a:endParaRPr lang="zh-CN" altLang="en-US" sz="2400" strike="noStrike" noProof="1" dirty="0">
              <a:solidFill>
                <a:srgbClr val="A50021"/>
              </a:solidFill>
              <a:effectLst>
                <a:outerShdw blurRad="38100" dist="38100" dir="2700000">
                  <a:srgbClr val="000000"/>
                </a:outerShdw>
              </a:effectLst>
              <a:latin typeface="DejaVu Sans" panose="020B0603030804020204" charset="0"/>
              <a:ea typeface="方正书宋_GBK" panose="02000000000000000000" charset="-122"/>
              <a:cs typeface="+mn-ea"/>
            </a:endParaRPr>
          </a:p>
        </p:txBody>
      </p:sp>
      <p:grpSp>
        <p:nvGrpSpPr>
          <p:cNvPr id="17" name="组合 16"/>
          <p:cNvGrpSpPr/>
          <p:nvPr/>
        </p:nvGrpSpPr>
        <p:grpSpPr>
          <a:xfrm>
            <a:off x="4469130" y="749300"/>
            <a:ext cx="4404995" cy="4354195"/>
            <a:chOff x="7363" y="1180"/>
            <a:chExt cx="6937" cy="6857"/>
          </a:xfrm>
        </p:grpSpPr>
        <p:sp>
          <p:nvSpPr>
            <p:cNvPr id="3" name="椭圆 25605"/>
            <p:cNvSpPr/>
            <p:nvPr/>
          </p:nvSpPr>
          <p:spPr>
            <a:xfrm>
              <a:off x="7363" y="1180"/>
              <a:ext cx="6937" cy="6857"/>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2" name="椭圆 25605"/>
            <p:cNvSpPr/>
            <p:nvPr/>
          </p:nvSpPr>
          <p:spPr>
            <a:xfrm>
              <a:off x="8244" y="1928"/>
              <a:ext cx="5228" cy="5266"/>
            </a:xfrm>
            <a:prstGeom prst="ellipse">
              <a:avLst/>
            </a:prstGeom>
            <a:solidFill>
              <a:srgbClr val="99CCFF"/>
            </a:solidFill>
            <a:ln w="9525"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26" name="椭圆 25606"/>
            <p:cNvSpPr/>
            <p:nvPr/>
          </p:nvSpPr>
          <p:spPr>
            <a:xfrm>
              <a:off x="9208" y="2988"/>
              <a:ext cx="3288" cy="3288"/>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27" name="椭圆 25607"/>
            <p:cNvSpPr/>
            <p:nvPr/>
          </p:nvSpPr>
          <p:spPr>
            <a:xfrm>
              <a:off x="10165" y="3925"/>
              <a:ext cx="1418" cy="1418"/>
            </a:xfrm>
            <a:prstGeom prst="ellipse">
              <a:avLst/>
            </a:prstGeom>
            <a:solidFill>
              <a:srgbClr val="CCFFCC"/>
            </a:solidFill>
            <a:ln w="38100" cap="flat" cmpd="sng">
              <a:solidFill>
                <a:srgbClr val="000000"/>
              </a:solidFill>
              <a:prstDash val="solid"/>
              <a:round/>
              <a:headEnd type="none" w="med" len="med"/>
              <a:tailEnd type="non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28" name="文本框 25608"/>
            <p:cNvSpPr txBox="1"/>
            <p:nvPr/>
          </p:nvSpPr>
          <p:spPr>
            <a:xfrm>
              <a:off x="10463" y="4335"/>
              <a:ext cx="1008" cy="635"/>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裸机</a:t>
              </a:r>
              <a:endParaRPr lang="zh-CN" altLang="en-US" sz="1400" dirty="0">
                <a:solidFill>
                  <a:srgbClr val="000000"/>
                </a:solidFill>
                <a:latin typeface="DejaVu Sans" panose="020B0603030804020204" charset="0"/>
                <a:ea typeface="方正书宋_GBK" panose="02000000000000000000" charset="-122"/>
              </a:endParaRPr>
            </a:p>
          </p:txBody>
        </p:sp>
        <p:sp>
          <p:nvSpPr>
            <p:cNvPr id="30729" name="文本框 25609"/>
            <p:cNvSpPr txBox="1"/>
            <p:nvPr/>
          </p:nvSpPr>
          <p:spPr>
            <a:xfrm>
              <a:off x="10355" y="3359"/>
              <a:ext cx="490" cy="394"/>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作</a:t>
              </a:r>
              <a:endParaRPr lang="zh-CN" altLang="en-US" sz="1400" dirty="0">
                <a:solidFill>
                  <a:srgbClr val="000000"/>
                </a:solidFill>
                <a:latin typeface="DejaVu Sans" panose="020B0603030804020204" charset="0"/>
                <a:ea typeface="方正书宋_GBK" panose="02000000000000000000" charset="-122"/>
              </a:endParaRPr>
            </a:p>
          </p:txBody>
        </p:sp>
        <p:sp>
          <p:nvSpPr>
            <p:cNvPr id="30730" name="文本框 25610"/>
            <p:cNvSpPr txBox="1"/>
            <p:nvPr/>
          </p:nvSpPr>
          <p:spPr>
            <a:xfrm>
              <a:off x="10793" y="3356"/>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系</a:t>
              </a:r>
              <a:endParaRPr lang="zh-CN" altLang="en-US" sz="1400" dirty="0">
                <a:solidFill>
                  <a:srgbClr val="000000"/>
                </a:solidFill>
                <a:latin typeface="DejaVu Sans" panose="020B0603030804020204" charset="0"/>
                <a:ea typeface="方正书宋_GBK" panose="02000000000000000000" charset="-122"/>
              </a:endParaRPr>
            </a:p>
          </p:txBody>
        </p:sp>
        <p:sp>
          <p:nvSpPr>
            <p:cNvPr id="30731" name="文本框 25611"/>
            <p:cNvSpPr txBox="1"/>
            <p:nvPr/>
          </p:nvSpPr>
          <p:spPr>
            <a:xfrm>
              <a:off x="11225" y="3391"/>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统</a:t>
              </a:r>
              <a:endParaRPr lang="zh-CN" altLang="en-US" sz="1400" dirty="0">
                <a:solidFill>
                  <a:srgbClr val="000000"/>
                </a:solidFill>
                <a:latin typeface="DejaVu Sans" panose="020B0603030804020204" charset="0"/>
                <a:ea typeface="方正书宋_GBK" panose="02000000000000000000" charset="-122"/>
              </a:endParaRPr>
            </a:p>
          </p:txBody>
        </p:sp>
        <p:sp>
          <p:nvSpPr>
            <p:cNvPr id="30740" name="文本框 25620"/>
            <p:cNvSpPr txBox="1"/>
            <p:nvPr/>
          </p:nvSpPr>
          <p:spPr>
            <a:xfrm>
              <a:off x="9855" y="3377"/>
              <a:ext cx="448" cy="46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操</a:t>
              </a:r>
              <a:endParaRPr lang="zh-CN" altLang="en-US" sz="1400" dirty="0">
                <a:solidFill>
                  <a:srgbClr val="000000"/>
                </a:solidFill>
                <a:latin typeface="DejaVu Sans" panose="020B0603030804020204" charset="0"/>
                <a:ea typeface="方正书宋_GBK" panose="02000000000000000000" charset="-122"/>
              </a:endParaRPr>
            </a:p>
          </p:txBody>
        </p:sp>
        <p:sp>
          <p:nvSpPr>
            <p:cNvPr id="30743" name="直接连接符 25622"/>
            <p:cNvSpPr/>
            <p:nvPr/>
          </p:nvSpPr>
          <p:spPr>
            <a:xfrm flipV="1">
              <a:off x="12138" y="3583"/>
              <a:ext cx="525" cy="272"/>
            </a:xfrm>
            <a:prstGeom prst="line">
              <a:avLst/>
            </a:prstGeom>
            <a:ln w="25400" cap="flat" cmpd="sng">
              <a:solidFill>
                <a:srgbClr val="FF0000"/>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30744" name="直接连接符 25623"/>
            <p:cNvSpPr/>
            <p:nvPr/>
          </p:nvSpPr>
          <p:spPr>
            <a:xfrm flipH="1">
              <a:off x="11305" y="4000"/>
              <a:ext cx="545" cy="275"/>
            </a:xfrm>
            <a:prstGeom prst="line">
              <a:avLst/>
            </a:prstGeom>
            <a:ln w="25400" cap="flat" cmpd="sng">
              <a:solidFill>
                <a:srgbClr val="FF3300"/>
              </a:solidFill>
              <a:prstDash val="solid"/>
              <a:round/>
              <a:headEnd type="none" w="med" len="med"/>
              <a:tailEnd type="triangle" w="med" len="med"/>
            </a:ln>
          </p:spPr>
          <p:txBody>
            <a:bodyPr anchor="t"/>
            <a:p>
              <a:pPr lvl="0" algn="ctr"/>
              <a:endParaRPr lang="zh-CN" altLang="en-US" dirty="0">
                <a:latin typeface="DejaVu Sans" panose="020B0603030804020204" charset="0"/>
                <a:ea typeface="方正书宋_GBK" panose="02000000000000000000" charset="-122"/>
              </a:endParaRPr>
            </a:p>
          </p:txBody>
        </p:sp>
        <p:sp>
          <p:nvSpPr>
            <p:cNvPr id="5" name="文本框 25615"/>
            <p:cNvSpPr txBox="1"/>
            <p:nvPr/>
          </p:nvSpPr>
          <p:spPr>
            <a:xfrm>
              <a:off x="9567" y="2432"/>
              <a:ext cx="2614" cy="510"/>
            </a:xfrm>
            <a:prstGeom prst="rect">
              <a:avLst/>
            </a:prstGeom>
            <a:noFill/>
            <a:ln w="9525">
              <a:noFill/>
              <a:miter/>
            </a:ln>
          </p:spPr>
          <p:txBody>
            <a:bodyPr anchor="t"/>
            <a:p>
              <a:pPr lvl="0" algn="ctr"/>
              <a:r>
                <a:rPr lang="zh-CN" altLang="en-US" sz="1400" dirty="0">
                  <a:solidFill>
                    <a:srgbClr val="000000"/>
                  </a:solidFill>
                  <a:latin typeface="DejaVu Sans" panose="020B0603030804020204" charset="0"/>
                  <a:ea typeface="方正书宋_GBK" panose="02000000000000000000" charset="-122"/>
                </a:rPr>
                <a:t>其他系统软件</a:t>
              </a:r>
              <a:endParaRPr lang="zh-CN" altLang="en-US" sz="1400" dirty="0">
                <a:solidFill>
                  <a:srgbClr val="000000"/>
                </a:solidFill>
                <a:latin typeface="DejaVu Sans" panose="020B0603030804020204" charset="0"/>
                <a:ea typeface="方正书宋_GBK" panose="02000000000000000000" charset="-122"/>
              </a:endParaRPr>
            </a:p>
          </p:txBody>
        </p:sp>
        <p:sp>
          <p:nvSpPr>
            <p:cNvPr id="9" name="文本框 25614"/>
            <p:cNvSpPr txBox="1"/>
            <p:nvPr/>
          </p:nvSpPr>
          <p:spPr>
            <a:xfrm>
              <a:off x="12177" y="1988"/>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0" name="文本框 25613"/>
            <p:cNvSpPr txBox="1"/>
            <p:nvPr/>
          </p:nvSpPr>
          <p:spPr>
            <a:xfrm>
              <a:off x="11174" y="1402"/>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1" name="文本框 25612"/>
            <p:cNvSpPr txBox="1"/>
            <p:nvPr/>
          </p:nvSpPr>
          <p:spPr>
            <a:xfrm>
              <a:off x="8912" y="1992"/>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应</a:t>
              </a:r>
              <a:endParaRPr lang="zh-CN" altLang="en-US" sz="1400" dirty="0">
                <a:solidFill>
                  <a:srgbClr val="000000"/>
                </a:solidFill>
                <a:latin typeface="DejaVu Sans" panose="020B0603030804020204" charset="0"/>
                <a:ea typeface="方正书宋_GBK" panose="02000000000000000000" charset="-122"/>
              </a:endParaRPr>
            </a:p>
          </p:txBody>
        </p:sp>
        <p:sp>
          <p:nvSpPr>
            <p:cNvPr id="12" name="文本框 25615"/>
            <p:cNvSpPr txBox="1"/>
            <p:nvPr/>
          </p:nvSpPr>
          <p:spPr>
            <a:xfrm>
              <a:off x="10012" y="1402"/>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3" name="文本框 25616"/>
            <p:cNvSpPr txBox="1"/>
            <p:nvPr/>
          </p:nvSpPr>
          <p:spPr>
            <a:xfrm>
              <a:off x="12268" y="6932"/>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序</a:t>
              </a:r>
              <a:endParaRPr lang="zh-CN" altLang="en-US" sz="1400" dirty="0">
                <a:solidFill>
                  <a:srgbClr val="000000"/>
                </a:solidFill>
                <a:latin typeface="DejaVu Sans" panose="020B0603030804020204" charset="0"/>
                <a:ea typeface="方正书宋_GBK" panose="02000000000000000000" charset="-122"/>
              </a:endParaRPr>
            </a:p>
          </p:txBody>
        </p:sp>
        <p:sp>
          <p:nvSpPr>
            <p:cNvPr id="14" name="文本框 25617"/>
            <p:cNvSpPr txBox="1"/>
            <p:nvPr/>
          </p:nvSpPr>
          <p:spPr>
            <a:xfrm>
              <a:off x="11243" y="7386"/>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程</a:t>
              </a:r>
              <a:endParaRPr lang="zh-CN" altLang="en-US" sz="1400" dirty="0">
                <a:solidFill>
                  <a:srgbClr val="000000"/>
                </a:solidFill>
                <a:latin typeface="DejaVu Sans" panose="020B0603030804020204" charset="0"/>
                <a:ea typeface="方正书宋_GBK" panose="02000000000000000000" charset="-122"/>
              </a:endParaRPr>
            </a:p>
          </p:txBody>
        </p:sp>
        <p:sp>
          <p:nvSpPr>
            <p:cNvPr id="15" name="文本框 25618"/>
            <p:cNvSpPr txBox="1"/>
            <p:nvPr/>
          </p:nvSpPr>
          <p:spPr>
            <a:xfrm>
              <a:off x="8983" y="6983"/>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用</a:t>
              </a:r>
              <a:endParaRPr lang="zh-CN" altLang="en-US" sz="1400" dirty="0">
                <a:solidFill>
                  <a:srgbClr val="000000"/>
                </a:solidFill>
                <a:latin typeface="DejaVu Sans" panose="020B0603030804020204" charset="0"/>
                <a:ea typeface="方正书宋_GBK" panose="02000000000000000000" charset="-122"/>
              </a:endParaRPr>
            </a:p>
          </p:txBody>
        </p:sp>
        <p:sp>
          <p:nvSpPr>
            <p:cNvPr id="16" name="文本框 25619"/>
            <p:cNvSpPr txBox="1"/>
            <p:nvPr/>
          </p:nvSpPr>
          <p:spPr>
            <a:xfrm>
              <a:off x="10013" y="7381"/>
              <a:ext cx="510" cy="510"/>
            </a:xfrm>
            <a:prstGeom prst="rect">
              <a:avLst/>
            </a:prstGeom>
            <a:noFill/>
            <a:ln w="9525">
              <a:noFill/>
              <a:miter/>
            </a:ln>
          </p:spPr>
          <p:txBody>
            <a:bodyPr anchor="t"/>
            <a:p>
              <a:pPr lvl="0" algn="just"/>
              <a:r>
                <a:rPr lang="zh-CN" altLang="en-US" sz="1400" dirty="0">
                  <a:solidFill>
                    <a:srgbClr val="000000"/>
                  </a:solidFill>
                  <a:latin typeface="DejaVu Sans" panose="020B0603030804020204" charset="0"/>
                  <a:ea typeface="方正书宋_GBK" panose="02000000000000000000" charset="-122"/>
                </a:rPr>
                <a:t>户</a:t>
              </a:r>
              <a:endParaRPr lang="zh-CN" altLang="en-US" sz="1400" dirty="0">
                <a:solidFill>
                  <a:srgbClr val="000000"/>
                </a:solidFill>
                <a:latin typeface="DejaVu Sans" panose="020B0603030804020204" charset="0"/>
                <a:ea typeface="方正书宋_GBK" panose="020000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4">
                                            <p:txEl>
                                              <p:charRg st="0" end="15"/>
                                            </p:txEl>
                                          </p:spTgt>
                                        </p:tgtEl>
                                        <p:attrNameLst>
                                          <p:attrName>style.visibility</p:attrName>
                                        </p:attrNameLst>
                                      </p:cBhvr>
                                      <p:to>
                                        <p:strVal val="visible"/>
                                      </p:to>
                                    </p:set>
                                    <p:anim calcmode="lin" valueType="num">
                                      <p:cBhvr additive="base">
                                        <p:cTn id="7" dur="1000" fill="hold"/>
                                        <p:tgtEl>
                                          <p:spTgt spid="3072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46"/>
                                        </p:tgtEl>
                                        <p:attrNameLst>
                                          <p:attrName>style.visibility</p:attrName>
                                        </p:attrNameLst>
                                      </p:cBhvr>
                                      <p:to>
                                        <p:strVal val="visible"/>
                                      </p:to>
                                    </p:set>
                                    <p:anim calcmode="lin" valueType="num">
                                      <p:cBhvr additive="base">
                                        <p:cTn id="13" dur="500" fill="hold"/>
                                        <p:tgtEl>
                                          <p:spTgt spid="30746"/>
                                        </p:tgtEl>
                                        <p:attrNameLst>
                                          <p:attrName>ppt_x</p:attrName>
                                        </p:attrNameLst>
                                      </p:cBhvr>
                                      <p:tavLst>
                                        <p:tav tm="0">
                                          <p:val>
                                            <p:strVal val="0-#ppt_w/2"/>
                                          </p:val>
                                        </p:tav>
                                        <p:tav tm="100000">
                                          <p:val>
                                            <p:strVal val="#ppt_x"/>
                                          </p:val>
                                        </p:tav>
                                      </p:tavLst>
                                    </p:anim>
                                    <p:anim calcmode="lin" valueType="num">
                                      <p:cBhvr additive="base">
                                        <p:cTn id="14" dur="500" fill="hold"/>
                                        <p:tgtEl>
                                          <p:spTgt spid="307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2">
                                            <p:txEl>
                                              <p:charRg st="0" end="9"/>
                                            </p:txEl>
                                          </p:spTgt>
                                        </p:tgtEl>
                                        <p:attrNameLst>
                                          <p:attrName>style.visibility</p:attrName>
                                        </p:attrNameLst>
                                      </p:cBhvr>
                                      <p:to>
                                        <p:strVal val="visible"/>
                                      </p:to>
                                    </p:set>
                                    <p:anim calcmode="lin" valueType="num">
                                      <p:cBhvr additive="base">
                                        <p:cTn id="23" dur="500" fill="hold"/>
                                        <p:tgtEl>
                                          <p:spTgt spid="30742">
                                            <p:txEl>
                                              <p:charRg st="0"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42">
                                            <p:txEl>
                                              <p:charRg st="0"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42">
                                            <p:txEl>
                                              <p:charRg st="9" end="20"/>
                                            </p:txEl>
                                          </p:spTgt>
                                        </p:tgtEl>
                                        <p:attrNameLst>
                                          <p:attrName>style.visibility</p:attrName>
                                        </p:attrNameLst>
                                      </p:cBhvr>
                                      <p:to>
                                        <p:strVal val="visible"/>
                                      </p:to>
                                    </p:set>
                                    <p:anim calcmode="lin" valueType="num">
                                      <p:cBhvr additive="base">
                                        <p:cTn id="27" dur="500" fill="hold"/>
                                        <p:tgtEl>
                                          <p:spTgt spid="30742">
                                            <p:txEl>
                                              <p:charRg st="9" end="2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42">
                                            <p:txEl>
                                              <p:charRg st="9" end="2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742">
                                            <p:txEl>
                                              <p:charRg st="20" end="26"/>
                                            </p:txEl>
                                          </p:spTgt>
                                        </p:tgtEl>
                                        <p:attrNameLst>
                                          <p:attrName>style.visibility</p:attrName>
                                        </p:attrNameLst>
                                      </p:cBhvr>
                                      <p:to>
                                        <p:strVal val="visible"/>
                                      </p:to>
                                    </p:set>
                                    <p:anim calcmode="lin" valueType="num">
                                      <p:cBhvr additive="base">
                                        <p:cTn id="31" dur="500" fill="hold"/>
                                        <p:tgtEl>
                                          <p:spTgt spid="30742">
                                            <p:txEl>
                                              <p:charRg st="20" end="2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42">
                                            <p:txEl>
                                              <p:charRg st="20" end="2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742">
                                            <p:txEl>
                                              <p:charRg st="26" end="37"/>
                                            </p:txEl>
                                          </p:spTgt>
                                        </p:tgtEl>
                                        <p:attrNameLst>
                                          <p:attrName>style.visibility</p:attrName>
                                        </p:attrNameLst>
                                      </p:cBhvr>
                                      <p:to>
                                        <p:strVal val="visible"/>
                                      </p:to>
                                    </p:set>
                                    <p:anim calcmode="lin" valueType="num">
                                      <p:cBhvr additive="base">
                                        <p:cTn id="35" dur="500" fill="hold"/>
                                        <p:tgtEl>
                                          <p:spTgt spid="30742">
                                            <p:txEl>
                                              <p:charRg st="26" end="3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42">
                                            <p:txEl>
                                              <p:charRg st="26" end="3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742">
                                            <p:txEl>
                                              <p:charRg st="37" end="52"/>
                                            </p:txEl>
                                          </p:spTgt>
                                        </p:tgtEl>
                                        <p:attrNameLst>
                                          <p:attrName>style.visibility</p:attrName>
                                        </p:attrNameLst>
                                      </p:cBhvr>
                                      <p:to>
                                        <p:strVal val="visible"/>
                                      </p:to>
                                    </p:set>
                                    <p:anim calcmode="lin" valueType="num">
                                      <p:cBhvr additive="base">
                                        <p:cTn id="41" dur="500" fill="hold"/>
                                        <p:tgtEl>
                                          <p:spTgt spid="30742">
                                            <p:txEl>
                                              <p:charRg st="37" end="5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42">
                                            <p:txEl>
                                              <p:charRg st="37" end="5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0742">
                                            <p:txEl>
                                              <p:charRg st="5" end="5"/>
                                            </p:txEl>
                                          </p:spTgt>
                                        </p:tgtEl>
                                        <p:attrNameLst>
                                          <p:attrName>style.visibility</p:attrName>
                                        </p:attrNameLst>
                                      </p:cBhvr>
                                      <p:to>
                                        <p:strVal val="visible"/>
                                      </p:to>
                                    </p:set>
                                    <p:anim calcmode="lin" valueType="num">
                                      <p:cBhvr additive="base">
                                        <p:cTn id="47" dur="500" fill="hold"/>
                                        <p:tgtEl>
                                          <p:spTgt spid="30742">
                                            <p:txEl>
                                              <p:char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42">
                                            <p:txEl>
                                              <p:char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42">
                                            <p:txEl>
                                              <p:charRg st="58" end="68"/>
                                            </p:txEl>
                                          </p:spTgt>
                                        </p:tgtEl>
                                        <p:attrNameLst>
                                          <p:attrName>style.visibility</p:attrName>
                                        </p:attrNameLst>
                                      </p:cBhvr>
                                      <p:to>
                                        <p:strVal val="visible"/>
                                      </p:to>
                                    </p:set>
                                    <p:anim calcmode="lin" valueType="num">
                                      <p:cBhvr additive="base">
                                        <p:cTn id="51" dur="500" fill="hold"/>
                                        <p:tgtEl>
                                          <p:spTgt spid="30742">
                                            <p:txEl>
                                              <p:charRg st="58" end="6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42">
                                            <p:txEl>
                                              <p:charRg st="58" end="6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742">
                                            <p:txEl>
                                              <p:charRg st="7" end="7"/>
                                            </p:txEl>
                                          </p:spTgt>
                                        </p:tgtEl>
                                        <p:attrNameLst>
                                          <p:attrName>style.visibility</p:attrName>
                                        </p:attrNameLst>
                                      </p:cBhvr>
                                      <p:to>
                                        <p:strVal val="visible"/>
                                      </p:to>
                                    </p:set>
                                    <p:anim calcmode="lin" valueType="num">
                                      <p:cBhvr additive="base">
                                        <p:cTn id="55" dur="500" fill="hold"/>
                                        <p:tgtEl>
                                          <p:spTgt spid="30742">
                                            <p:txEl>
                                              <p:char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42">
                                            <p:txEl>
                                              <p:char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45" grpId="0"/>
      <p:bldP spid="30746"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ajorFont>
      <a:minorFont>
        <a:latin typeface="DejaVu Sans"/>
        <a:ea typeface=""/>
        <a:cs typeface=""/>
        <a:font script="Jpan" typeface="ＭＳ 明朝"/>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ajorFont>
      <a:minorFont>
        <a:latin typeface="DejaVu Sans"/>
        <a:ea typeface=""/>
        <a:cs typeface=""/>
        <a:font script="Jpan" typeface="ＭＳ Ｐゴシック"/>
        <a:font script="Hang" typeface="맑은 고딕"/>
        <a:font script="Hans" typeface="方正书宋_GBK"/>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DejaVu Sans"/>
        <a:ea typeface="方正书宋_GBK"/>
        <a:cs typeface=""/>
      </a:majorFont>
      <a:minorFont>
        <a:latin typeface="DejaVu Sans"/>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11613</Words>
  <Application>WPS 演示</Application>
  <PresentationFormat>在屏幕上显示</PresentationFormat>
  <Paragraphs>1190</Paragraphs>
  <Slides>75</Slides>
  <Notes>3</Notes>
  <HiddenSlides>0</HiddenSlides>
  <MMClips>0</MMClips>
  <ScaleCrop>false</ScaleCrop>
  <HeadingPairs>
    <vt:vector size="6" baseType="variant">
      <vt:variant>
        <vt:lpstr>已用的字体</vt:lpstr>
      </vt:variant>
      <vt:variant>
        <vt:i4>12</vt:i4>
      </vt:variant>
      <vt:variant>
        <vt:lpstr>主题</vt:lpstr>
      </vt:variant>
      <vt:variant>
        <vt:i4>18</vt:i4>
      </vt:variant>
      <vt:variant>
        <vt:lpstr>幻灯片标题</vt:lpstr>
      </vt:variant>
      <vt:variant>
        <vt:i4>75</vt:i4>
      </vt:variant>
    </vt:vector>
  </HeadingPairs>
  <TitlesOfParts>
    <vt:vector size="105" baseType="lpstr">
      <vt:lpstr>Arial</vt:lpstr>
      <vt:lpstr>宋体</vt:lpstr>
      <vt:lpstr>Wingdings</vt:lpstr>
      <vt:lpstr>Times New Roman</vt:lpstr>
      <vt:lpstr>DejaVu Sans</vt:lpstr>
      <vt:lpstr>方正书宋_GBK</vt:lpstr>
      <vt:lpstr>微软雅黑</vt:lpstr>
      <vt:lpstr>Arial Unicode MS</vt:lpstr>
      <vt:lpstr>思源黑体 CN Heavy</vt:lpstr>
      <vt:lpstr>Symbol</vt:lpstr>
      <vt:lpstr>MT Extra</vt:lpstr>
      <vt:lpstr>方正楷体_GBK</vt:lpstr>
      <vt:lpstr>SAF_2004_Template</vt:lpstr>
      <vt:lpstr>SAF_2004_Template_2</vt:lpstr>
      <vt:lpstr>SAF_2004_Template_3</vt:lpstr>
      <vt:lpstr>SAF_2004_Template_4</vt:lpstr>
      <vt:lpstr>3_SAF_2004_Template</vt:lpstr>
      <vt:lpstr>4_SAF_2004_Template</vt:lpstr>
      <vt:lpstr>5_SAF_2004_Template</vt:lpstr>
      <vt:lpstr>1_SAF_2004_Template_3</vt:lpstr>
      <vt:lpstr>6_SAF_2004_Template</vt:lpstr>
      <vt:lpstr>7_SAF_2004_Template</vt:lpstr>
      <vt:lpstr>8_SAF_2004_Template</vt:lpstr>
      <vt:lpstr>9_SAF_2004_Template</vt:lpstr>
      <vt:lpstr>10_SAF_2004_Template</vt:lpstr>
      <vt:lpstr>11_SAF_2004_Template</vt:lpstr>
      <vt:lpstr>12_SAF_2004_Template</vt:lpstr>
      <vt:lpstr>13_SAF_2004_Template</vt:lpstr>
      <vt:lpstr>15_SAF_2004_Template</vt:lpstr>
      <vt:lpstr>2_SAF_2004_Template_3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绪论——操作系统的形成与发展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实时系统参考模型</vt:lpstr>
      <vt:lpstr>实时系统参考模型</vt:lpstr>
      <vt:lpstr>实时任务调度算法 </vt:lpstr>
      <vt:lpstr>实时任务调度算法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1059</cp:revision>
  <dcterms:created xsi:type="dcterms:W3CDTF">2023-09-18T12:11:58Z</dcterms:created>
  <dcterms:modified xsi:type="dcterms:W3CDTF">2023-09-18T12:11:58Z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
  </property>
</Properties>
</file>