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Lst>
  <p:notesMasterIdLst>
    <p:notesMasterId r:id="rId64"/>
  </p:notesMasterIdLst>
  <p:sldIdLst>
    <p:sldId id="615" r:id="rId6"/>
    <p:sldId id="616" r:id="rId7"/>
    <p:sldId id="634" r:id="rId8"/>
    <p:sldId id="719" r:id="rId9"/>
    <p:sldId id="617" r:id="rId10"/>
    <p:sldId id="618" r:id="rId11"/>
    <p:sldId id="720" r:id="rId12"/>
    <p:sldId id="635" r:id="rId13"/>
    <p:sldId id="721" r:id="rId14"/>
    <p:sldId id="722" r:id="rId15"/>
    <p:sldId id="724" r:id="rId16"/>
    <p:sldId id="861" r:id="rId17"/>
    <p:sldId id="663" r:id="rId18"/>
    <p:sldId id="862" r:id="rId19"/>
    <p:sldId id="725" r:id="rId20"/>
    <p:sldId id="989" r:id="rId21"/>
    <p:sldId id="990" r:id="rId22"/>
    <p:sldId id="991" r:id="rId23"/>
    <p:sldId id="631" r:id="rId24"/>
    <p:sldId id="664" r:id="rId25"/>
    <p:sldId id="665" r:id="rId26"/>
    <p:sldId id="941" r:id="rId27"/>
    <p:sldId id="726" r:id="rId28"/>
    <p:sldId id="621" r:id="rId29"/>
    <p:sldId id="942" r:id="rId30"/>
    <p:sldId id="623" r:id="rId31"/>
    <p:sldId id="710" r:id="rId32"/>
    <p:sldId id="711" r:id="rId33"/>
    <p:sldId id="712" r:id="rId34"/>
    <p:sldId id="713" r:id="rId35"/>
    <p:sldId id="714" r:id="rId36"/>
    <p:sldId id="715" r:id="rId37"/>
    <p:sldId id="716" r:id="rId38"/>
    <p:sldId id="781" r:id="rId39"/>
    <p:sldId id="636" r:id="rId40"/>
    <p:sldId id="601" r:id="rId41"/>
    <p:sldId id="602" r:id="rId42"/>
    <p:sldId id="603" r:id="rId43"/>
    <p:sldId id="696" r:id="rId44"/>
    <p:sldId id="914" r:id="rId45"/>
    <p:sldId id="697" r:id="rId46"/>
    <p:sldId id="637" r:id="rId47"/>
    <p:sldId id="605" r:id="rId48"/>
    <p:sldId id="606" r:id="rId49"/>
    <p:sldId id="633" r:id="rId50"/>
    <p:sldId id="624" r:id="rId51"/>
    <p:sldId id="625" r:id="rId52"/>
    <p:sldId id="813" r:id="rId53"/>
    <p:sldId id="626" r:id="rId54"/>
    <p:sldId id="816" r:id="rId55"/>
    <p:sldId id="817" r:id="rId56"/>
    <p:sldId id="833" r:id="rId57"/>
    <p:sldId id="610" r:id="rId58"/>
    <p:sldId id="611" r:id="rId59"/>
    <p:sldId id="814" r:id="rId60"/>
    <p:sldId id="849" r:id="rId61"/>
    <p:sldId id="702" r:id="rId62"/>
    <p:sldId id="612" r:id="rId63"/>
  </p:sldIdLst>
  <p:sldSz cx="9144000" cy="6858000" type="screen4x3"/>
  <p:notesSz cx="6815455" cy="9942830"/>
  <p:defaultTextStyle>
    <a:defPPr>
      <a:defRPr lang="zh-CN"/>
    </a:defPPr>
    <a:lvl1pPr marL="0" lvl="0"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6699FF"/>
    <a:srgbClr val="FF0000"/>
    <a:srgbClr val="FF3300"/>
    <a:srgbClr val="A50021"/>
    <a:srgbClr val="99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17" d="100"/>
          <a:sy n="117" d="100"/>
        </p:scale>
        <p:origin x="-1464" y="-96"/>
      </p:cViewPr>
      <p:guideLst>
        <p:guide orient="horz" pos="2068"/>
        <p:guide pos="288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notesMaster" Target="notesMasters/notesMaster1.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Master" Target="slideMasters/slideMaster4.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页眉占位符 7169"/>
          <p:cNvSpPr>
            <a:spLocks noGrp="1"/>
          </p:cNvSpPr>
          <p:nvPr>
            <p:ph type="hdr" sz="quarter"/>
          </p:nvPr>
        </p:nvSpPr>
        <p:spPr>
          <a:xfrm>
            <a:off x="0" y="0"/>
            <a:ext cx="2952750" cy="498475"/>
          </a:xfrm>
          <a:prstGeom prst="rect">
            <a:avLst/>
          </a:prstGeom>
          <a:noFill/>
          <a:ln w="9525">
            <a:noFill/>
          </a:ln>
        </p:spPr>
        <p:txBody>
          <a:bodyPr lIns="91613" tIns="45807" rIns="91613" bIns="45807"/>
          <a:p>
            <a:pPr lvl="0" defTabSz="916305" fontAlgn="base"/>
            <a:endParaRPr lang="zh-CN" altLang="en-US" sz="1200" b="0" strike="noStrike" noProof="1" dirty="0"/>
          </a:p>
        </p:txBody>
      </p:sp>
      <p:sp>
        <p:nvSpPr>
          <p:cNvPr id="7171" name="日期占位符 7170"/>
          <p:cNvSpPr>
            <a:spLocks noGrp="1"/>
          </p:cNvSpPr>
          <p:nvPr>
            <p:ph type="dt" idx="1"/>
          </p:nvPr>
        </p:nvSpPr>
        <p:spPr>
          <a:xfrm>
            <a:off x="3859213" y="0"/>
            <a:ext cx="2954338" cy="498475"/>
          </a:xfrm>
          <a:prstGeom prst="rect">
            <a:avLst/>
          </a:prstGeom>
          <a:noFill/>
          <a:ln w="9525">
            <a:noFill/>
          </a:ln>
        </p:spPr>
        <p:txBody>
          <a:bodyPr lIns="91613" tIns="45807" rIns="91613" bIns="45807"/>
          <a:p>
            <a:pPr lvl="0" algn="r" defTabSz="916305" fontAlgn="base"/>
            <a:endParaRPr lang="zh-CN" altLang="en-US" sz="1200" b="0" strike="noStrike" noProof="1" dirty="0"/>
          </a:p>
        </p:txBody>
      </p:sp>
      <p:sp>
        <p:nvSpPr>
          <p:cNvPr id="5124" name="幻灯片图像占位符 7171"/>
          <p:cNvSpPr>
            <a:spLocks noGrp="1" noRot="1"/>
          </p:cNvSpPr>
          <p:nvPr>
            <p:ph type="sldImg"/>
          </p:nvPr>
        </p:nvSpPr>
        <p:spPr>
          <a:xfrm>
            <a:off x="922338" y="746125"/>
            <a:ext cx="4970462" cy="3727450"/>
          </a:xfrm>
          <a:prstGeom prst="rect">
            <a:avLst/>
          </a:prstGeom>
          <a:noFill/>
          <a:ln w="9525">
            <a:noFill/>
            <a:miter/>
          </a:ln>
        </p:spPr>
        <p:txBody>
          <a:bodyPr/>
          <a:p>
            <a:endParaRPr lang="zh-CN" altLang="en-US"/>
          </a:p>
        </p:txBody>
      </p:sp>
      <p:sp>
        <p:nvSpPr>
          <p:cNvPr id="5125" name="文本占位符 7172"/>
          <p:cNvSpPr>
            <a:spLocks noGrp="1" noRot="1"/>
          </p:cNvSpPr>
          <p:nvPr>
            <p:ph type="body" sz="quarter"/>
          </p:nvPr>
        </p:nvSpPr>
        <p:spPr>
          <a:xfrm>
            <a:off x="681038" y="4722813"/>
            <a:ext cx="5453062" cy="4473575"/>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7174" name="页脚占位符 7173"/>
          <p:cNvSpPr>
            <a:spLocks noGrp="1"/>
          </p:cNvSpPr>
          <p:nvPr>
            <p:ph type="ftr" sz="quarter" idx="4"/>
          </p:nvPr>
        </p:nvSpPr>
        <p:spPr>
          <a:xfrm>
            <a:off x="0" y="9442450"/>
            <a:ext cx="2952750" cy="498475"/>
          </a:xfrm>
          <a:prstGeom prst="rect">
            <a:avLst/>
          </a:prstGeom>
          <a:noFill/>
          <a:ln w="9525">
            <a:noFill/>
          </a:ln>
        </p:spPr>
        <p:txBody>
          <a:bodyPr lIns="91613" tIns="45807" rIns="91613" bIns="45807" anchor="b"/>
          <a:p>
            <a:pPr lvl="0" defTabSz="916305" fontAlgn="base"/>
            <a:endParaRPr lang="zh-CN" altLang="en-US" sz="1200" b="0" strike="noStrike" noProof="1" dirty="0"/>
          </a:p>
        </p:txBody>
      </p:sp>
      <p:sp>
        <p:nvSpPr>
          <p:cNvPr id="7175" name="灯片编号占位符 7174"/>
          <p:cNvSpPr>
            <a:spLocks noGrp="1"/>
          </p:cNvSpPr>
          <p:nvPr>
            <p:ph type="sldNum" sz="quarter" idx="5"/>
          </p:nvPr>
        </p:nvSpPr>
        <p:spPr>
          <a:xfrm>
            <a:off x="3859213" y="9442450"/>
            <a:ext cx="2954338" cy="498475"/>
          </a:xfrm>
          <a:prstGeom prst="rect">
            <a:avLst/>
          </a:prstGeom>
          <a:noFill/>
          <a:ln w="9525">
            <a:noFill/>
          </a:ln>
        </p:spPr>
        <p:txBody>
          <a:bodyPr lIns="91613" tIns="45807" rIns="91613" bIns="45807" anchor="b"/>
          <a:p>
            <a:pPr lvl="0" algn="r" defTabSz="916305" fontAlgn="base"/>
            <a:fld id="{9A0DB2DC-4C9A-4742-B13C-FB6460FD3503}" type="slidenum">
              <a:rPr lang="zh-CN" altLang="en-US" sz="1200" b="0" strike="noStrike" noProof="1" dirty="0">
                <a:latin typeface="Arial" panose="02080604020202020204" pitchFamily="34" charset="0"/>
                <a:ea typeface="宋体" panose="02010600030101010101" pitchFamily="2" charset="-122"/>
                <a:cs typeface="+mn-ea"/>
              </a:rPr>
            </a:fld>
            <a:endParaRPr lang="zh-CN" altLang="en-US"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6146" name="标题 6145"/>
          <p:cNvSpPr>
            <a:spLocks noGrp="1"/>
          </p:cNvSpPr>
          <p:nvPr>
            <p:ph type="ctrTitle"/>
          </p:nvPr>
        </p:nvSpPr>
        <p:spPr>
          <a:xfrm>
            <a:off x="627063" y="1654175"/>
            <a:ext cx="7772400" cy="1409700"/>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6147" name="副标题 6146"/>
          <p:cNvSpPr>
            <a:spLocks noGrp="1"/>
          </p:cNvSpPr>
          <p:nvPr>
            <p:ph type="subTitle" idx="1"/>
          </p:nvPr>
        </p:nvSpPr>
        <p:spPr>
          <a:xfrm>
            <a:off x="641350" y="4646613"/>
            <a:ext cx="7861300" cy="585787"/>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6146" name="标题 6145"/>
          <p:cNvSpPr>
            <a:spLocks noGrp="1"/>
          </p:cNvSpPr>
          <p:nvPr>
            <p:ph type="ctrTitle"/>
          </p:nvPr>
        </p:nvSpPr>
        <p:spPr>
          <a:xfrm>
            <a:off x="627063" y="1654175"/>
            <a:ext cx="7772400" cy="1409700"/>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6147" name="副标题 6146"/>
          <p:cNvSpPr>
            <a:spLocks noGrp="1"/>
          </p:cNvSpPr>
          <p:nvPr>
            <p:ph type="subTitle" idx="1"/>
          </p:nvPr>
        </p:nvSpPr>
        <p:spPr>
          <a:xfrm>
            <a:off x="641350" y="4646613"/>
            <a:ext cx="7861300" cy="585787"/>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6146" name="标题 6145"/>
          <p:cNvSpPr>
            <a:spLocks noGrp="1"/>
          </p:cNvSpPr>
          <p:nvPr>
            <p:ph type="ctrTitle"/>
          </p:nvPr>
        </p:nvSpPr>
        <p:spPr>
          <a:xfrm>
            <a:off x="627063" y="1654175"/>
            <a:ext cx="7772400" cy="1409700"/>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6147" name="副标题 6146"/>
          <p:cNvSpPr>
            <a:spLocks noGrp="1"/>
          </p:cNvSpPr>
          <p:nvPr>
            <p:ph type="subTitle" idx="1"/>
          </p:nvPr>
        </p:nvSpPr>
        <p:spPr>
          <a:xfrm>
            <a:off x="641350" y="4646613"/>
            <a:ext cx="7861300" cy="585787"/>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6146" name="标题 6145"/>
          <p:cNvSpPr>
            <a:spLocks noGrp="1"/>
          </p:cNvSpPr>
          <p:nvPr>
            <p:ph type="ctrTitle"/>
          </p:nvPr>
        </p:nvSpPr>
        <p:spPr>
          <a:xfrm>
            <a:off x="627063" y="1654175"/>
            <a:ext cx="7772400" cy="1409700"/>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6147" name="副标题 6146"/>
          <p:cNvSpPr>
            <a:spLocks noGrp="1"/>
          </p:cNvSpPr>
          <p:nvPr>
            <p:ph type="subTitle" idx="1"/>
          </p:nvPr>
        </p:nvSpPr>
        <p:spPr>
          <a:xfrm>
            <a:off x="641350" y="4646613"/>
            <a:ext cx="7861300" cy="585787"/>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vmlDrawing" Target="../drawings/vmlDrawing1.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1.bin"/><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8" Type="http://schemas.openxmlformats.org/officeDocument/2006/relationships/theme" Target="../theme/theme2.xml"/><Relationship Id="rId17" Type="http://schemas.openxmlformats.org/officeDocument/2006/relationships/vmlDrawing" Target="../drawings/vmlDrawing2.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2.bin"/><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8" Type="http://schemas.openxmlformats.org/officeDocument/2006/relationships/theme" Target="../theme/theme3.xml"/><Relationship Id="rId17" Type="http://schemas.openxmlformats.org/officeDocument/2006/relationships/vmlDrawing" Target="../drawings/vmlDrawing3.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3.bin"/><Relationship Id="rId13" Type="http://schemas.openxmlformats.org/officeDocument/2006/relationships/image" Target="../media/image2.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8" Type="http://schemas.openxmlformats.org/officeDocument/2006/relationships/theme" Target="../theme/theme4.xml"/><Relationship Id="rId17" Type="http://schemas.openxmlformats.org/officeDocument/2006/relationships/vmlDrawing" Target="../drawings/vmlDrawing4.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4.bin"/><Relationship Id="rId13" Type="http://schemas.openxmlformats.org/officeDocument/2006/relationships/image" Target="../media/image2.jpe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5122" name="标题 5121"/>
          <p:cNvSpPr>
            <a:spLocks noGrp="1"/>
          </p:cNvSpPr>
          <p:nvPr>
            <p:ph type="title"/>
          </p:nvPr>
        </p:nvSpPr>
        <p:spPr>
          <a:xfrm>
            <a:off x="363538" y="595313"/>
            <a:ext cx="8393113" cy="750888"/>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5123" name="文本占位符 5122"/>
          <p:cNvSpPr>
            <a:spLocks noGrp="1"/>
          </p:cNvSpPr>
          <p:nvPr>
            <p:ph type="body" idx="1"/>
          </p:nvPr>
        </p:nvSpPr>
        <p:spPr>
          <a:xfrm>
            <a:off x="381000" y="1803400"/>
            <a:ext cx="8388350" cy="2214563"/>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5123"/>
          <p:cNvSpPr txBox="1"/>
          <p:nvPr userDrawn="1"/>
        </p:nvSpPr>
        <p:spPr>
          <a:xfrm>
            <a:off x="2312988" y="4505325"/>
            <a:ext cx="1752600" cy="422275"/>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anose="02010600030101010101" pitchFamily="2" charset="-122"/>
            </a:endParaRPr>
          </a:p>
        </p:txBody>
      </p:sp>
      <p:graphicFrame>
        <p:nvGraphicFramePr>
          <p:cNvPr id="2053" name="对象 5124"/>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4" imgW="838200" imgH="647700" progId="Paint.Picture">
                  <p:embed/>
                </p:oleObj>
              </mc:Choice>
              <mc:Fallback>
                <p:oleObj name="" r:id="rId14" imgW="838200" imgH="647700" progId="Paint.Picture">
                  <p:embed/>
                  <p:pic>
                    <p:nvPicPr>
                      <p:cNvPr id="0" name="图片 3076"/>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5122" name="标题 5121"/>
          <p:cNvSpPr>
            <a:spLocks noGrp="1"/>
          </p:cNvSpPr>
          <p:nvPr>
            <p:ph type="title"/>
          </p:nvPr>
        </p:nvSpPr>
        <p:spPr>
          <a:xfrm>
            <a:off x="363538" y="595313"/>
            <a:ext cx="8393113" cy="750888"/>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5123" name="文本占位符 5122"/>
          <p:cNvSpPr>
            <a:spLocks noGrp="1"/>
          </p:cNvSpPr>
          <p:nvPr>
            <p:ph type="body" idx="1"/>
          </p:nvPr>
        </p:nvSpPr>
        <p:spPr>
          <a:xfrm>
            <a:off x="381000" y="1803400"/>
            <a:ext cx="8388350" cy="2214563"/>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5123"/>
          <p:cNvSpPr txBox="1"/>
          <p:nvPr userDrawn="1"/>
        </p:nvSpPr>
        <p:spPr>
          <a:xfrm>
            <a:off x="2312988" y="4505325"/>
            <a:ext cx="1752600" cy="422275"/>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anose="02010600030101010101" pitchFamily="2" charset="-122"/>
            </a:endParaRPr>
          </a:p>
        </p:txBody>
      </p:sp>
      <p:graphicFrame>
        <p:nvGraphicFramePr>
          <p:cNvPr id="2053" name="对象 5124"/>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4" imgW="838200" imgH="647700" progId="Paint.Picture">
                  <p:embed/>
                </p:oleObj>
              </mc:Choice>
              <mc:Fallback>
                <p:oleObj name="" r:id="rId14" imgW="838200" imgH="647700" progId="Paint.Picture">
                  <p:embed/>
                  <p:pic>
                    <p:nvPicPr>
                      <p:cNvPr id="0" name="图片 3076"/>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5122" name="标题 5121"/>
          <p:cNvSpPr>
            <a:spLocks noGrp="1"/>
          </p:cNvSpPr>
          <p:nvPr>
            <p:ph type="title"/>
          </p:nvPr>
        </p:nvSpPr>
        <p:spPr>
          <a:xfrm>
            <a:off x="363538" y="595313"/>
            <a:ext cx="8393113" cy="750888"/>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5123" name="文本占位符 5122"/>
          <p:cNvSpPr>
            <a:spLocks noGrp="1"/>
          </p:cNvSpPr>
          <p:nvPr>
            <p:ph type="body" idx="1"/>
          </p:nvPr>
        </p:nvSpPr>
        <p:spPr>
          <a:xfrm>
            <a:off x="381000" y="1803400"/>
            <a:ext cx="8388350" cy="2214563"/>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5123"/>
          <p:cNvSpPr txBox="1"/>
          <p:nvPr userDrawn="1"/>
        </p:nvSpPr>
        <p:spPr>
          <a:xfrm>
            <a:off x="2312988" y="4505325"/>
            <a:ext cx="1752600" cy="422275"/>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anose="02010600030101010101" pitchFamily="2" charset="-122"/>
            </a:endParaRPr>
          </a:p>
        </p:txBody>
      </p:sp>
      <p:graphicFrame>
        <p:nvGraphicFramePr>
          <p:cNvPr id="2053" name="对象 5124"/>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4" imgW="838200" imgH="647700" progId="Paint.Picture">
                  <p:embed/>
                </p:oleObj>
              </mc:Choice>
              <mc:Fallback>
                <p:oleObj name="" r:id="rId14" imgW="838200" imgH="647700" progId="Paint.Picture">
                  <p:embed/>
                  <p:pic>
                    <p:nvPicPr>
                      <p:cNvPr id="0" name="图片 3076"/>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5122" name="标题 5121"/>
          <p:cNvSpPr>
            <a:spLocks noGrp="1"/>
          </p:cNvSpPr>
          <p:nvPr>
            <p:ph type="title"/>
          </p:nvPr>
        </p:nvSpPr>
        <p:spPr>
          <a:xfrm>
            <a:off x="363538" y="595313"/>
            <a:ext cx="8393113" cy="750888"/>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5123" name="文本占位符 5122"/>
          <p:cNvSpPr>
            <a:spLocks noGrp="1"/>
          </p:cNvSpPr>
          <p:nvPr>
            <p:ph type="body" idx="1"/>
          </p:nvPr>
        </p:nvSpPr>
        <p:spPr>
          <a:xfrm>
            <a:off x="381000" y="1803400"/>
            <a:ext cx="8388350" cy="2214563"/>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5123"/>
          <p:cNvSpPr txBox="1"/>
          <p:nvPr userDrawn="1"/>
        </p:nvSpPr>
        <p:spPr>
          <a:xfrm>
            <a:off x="2312988" y="4505325"/>
            <a:ext cx="1752600" cy="422275"/>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anose="02010600030101010101" pitchFamily="2" charset="-122"/>
            </a:endParaRPr>
          </a:p>
        </p:txBody>
      </p:sp>
      <p:graphicFrame>
        <p:nvGraphicFramePr>
          <p:cNvPr id="2053" name="对象 5124"/>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4" imgW="838200" imgH="647700" progId="Paint.Picture">
                  <p:embed/>
                </p:oleObj>
              </mc:Choice>
              <mc:Fallback>
                <p:oleObj name="" r:id="rId14" imgW="838200" imgH="647700" progId="Paint.Picture">
                  <p:embed/>
                  <p:pic>
                    <p:nvPicPr>
                      <p:cNvPr id="0" name="图片 3076"/>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5.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6.bin"/><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baike.baidu.com/view/1413074.htm" TargetMode="External"/><Relationship Id="rId1" Type="http://schemas.openxmlformats.org/officeDocument/2006/relationships/hyperlink" Target="http://baike.baidu.com/view/1020193.htm" TargetMode="External"/></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oleObject" Target="../embeddings/oleObject13.bin"/><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7.bin"/><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4.bin"/><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8.bin"/></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5.bin"/><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9.bin"/><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矩形 8193"/>
          <p:cNvSpPr/>
          <p:nvPr/>
        </p:nvSpPr>
        <p:spPr>
          <a:xfrm>
            <a:off x="992188" y="1562100"/>
            <a:ext cx="7129463" cy="2943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anose="02020603050405020304" charset="0"/>
                <a:ea typeface="宋体" panose="02010600030101010101" pitchFamily="2" charset="-122"/>
                <a:cs typeface="+mn-ea"/>
              </a:rPr>
              <a:t>第</a:t>
            </a:r>
            <a:r>
              <a:rPr lang="en-US" altLang="zh-CN" sz="4400" b="1" strike="noStrike" noProof="1">
                <a:solidFill>
                  <a:srgbClr val="990000"/>
                </a:solidFill>
                <a:latin typeface="Times New Roman" panose="02020603050405020304" charset="0"/>
                <a:ea typeface="宋体" panose="02010600030101010101" pitchFamily="2" charset="-122"/>
                <a:cs typeface="+mn-ea"/>
              </a:rPr>
              <a:t>2</a:t>
            </a:r>
            <a:r>
              <a:rPr lang="zh-CN" altLang="en-US" sz="4400" b="1" strike="noStrike" noProof="1">
                <a:solidFill>
                  <a:srgbClr val="990000"/>
                </a:solidFill>
                <a:latin typeface="Times New Roman" panose="02020603050405020304" charset="0"/>
                <a:ea typeface="宋体" panose="02010600030101010101" pitchFamily="2" charset="-122"/>
                <a:cs typeface="+mn-ea"/>
              </a:rPr>
              <a:t>章</a:t>
            </a:r>
            <a:endParaRPr lang="zh-CN" altLang="en-US" sz="4400" b="1" strike="noStrike" noProof="1">
              <a:solidFill>
                <a:srgbClr val="990000"/>
              </a:solidFill>
              <a:latin typeface="Times New Roman" panose="02020603050405020304" charset="0"/>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anose="02020603050405020304" charset="0"/>
                <a:ea typeface="宋体" panose="02010600030101010101" pitchFamily="2" charset="-122"/>
                <a:cs typeface="+mn-ea"/>
              </a:rPr>
              <a:t>操作系统的结构和硬件支持</a:t>
            </a:r>
            <a:endParaRPr lang="zh-CN" altLang="en-US" sz="4400" b="1" strike="noStrike" noProof="1">
              <a:solidFill>
                <a:srgbClr val="990000"/>
              </a:solidFill>
              <a:latin typeface="Times New Roman" panose="02020603050405020304" charset="0"/>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CC0000"/>
              </a:solidFill>
              <a:latin typeface="Times New Roman" panose="02020603050405020304" charset="0"/>
              <a:ea typeface="宋体" panose="02010600030101010101" pitchFamily="2" charset="-122"/>
            </a:endParaRPr>
          </a:p>
        </p:txBody>
      </p:sp>
      <p:graphicFrame>
        <p:nvGraphicFramePr>
          <p:cNvPr id="6146" name="内容占位符 819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8196" name="矩形 819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4">
                                            <p:txEl>
                                              <p:charRg st="1" end="5"/>
                                            </p:txEl>
                                          </p:spTgt>
                                        </p:tgtEl>
                                        <p:attrNameLst>
                                          <p:attrName>style.visibility</p:attrName>
                                        </p:attrNameLst>
                                      </p:cBhvr>
                                      <p:to>
                                        <p:strVal val="visible"/>
                                      </p:to>
                                    </p:set>
                                    <p:anim calcmode="lin" valueType="num">
                                      <p:cBhvr additive="base">
                                        <p:cTn id="7" dur="500" fill="hold"/>
                                        <p:tgtEl>
                                          <p:spTgt spid="8194">
                                            <p:txEl>
                                              <p:charRg st="1"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4">
                                            <p:txEl>
                                              <p:charRg st="1" end="5"/>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194">
                                            <p:txEl>
                                              <p:charRg st="5" end="18"/>
                                            </p:txEl>
                                          </p:spTgt>
                                        </p:tgtEl>
                                        <p:attrNameLst>
                                          <p:attrName>style.visibility</p:attrName>
                                        </p:attrNameLst>
                                      </p:cBhvr>
                                      <p:to>
                                        <p:strVal val="visible"/>
                                      </p:to>
                                    </p:set>
                                    <p:anim calcmode="lin" valueType="num">
                                      <p:cBhvr additive="base">
                                        <p:cTn id="11" dur="500" fill="hold"/>
                                        <p:tgtEl>
                                          <p:spTgt spid="8194">
                                            <p:txEl>
                                              <p:charRg st="5" end="1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194">
                                            <p:txEl>
                                              <p:charRg st="5"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385" name="内容占位符 73729"/>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 imgW="838200" imgH="647700" progId="Paint.Picture">
                  <p:embed/>
                </p:oleObj>
              </mc:Choice>
              <mc:Fallback>
                <p:oleObj name="" r:id="rId1" imgW="838200" imgH="647700" progId="Paint.Picture">
                  <p:embed/>
                  <p:pic>
                    <p:nvPicPr>
                      <p:cNvPr id="0" name="图片 3075"/>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73731" name="矩形 73730"/>
          <p:cNvSpPr/>
          <p:nvPr/>
        </p:nvSpPr>
        <p:spPr>
          <a:xfrm>
            <a:off x="381000" y="42863"/>
            <a:ext cx="86217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操作系统</a:t>
            </a:r>
            <a:r>
              <a:rPr lang="zh-CN" altLang="en-US" sz="2400" strike="noStrike" noProof="1" dirty="0">
                <a:latin typeface="Arial" panose="02080604020202020204" pitchFamily="34" charset="0"/>
                <a:ea typeface="宋体" panose="02010600030101010101" pitchFamily="2" charset="-122"/>
                <a:cs typeface="+mn-ea"/>
              </a:rPr>
              <a:t>的组织结</a:t>
            </a:r>
            <a:r>
              <a:rPr lang="zh-CN" altLang="en-US" sz="2400" strike="noStrike" noProof="1">
                <a:latin typeface="Arial" panose="02080604020202020204" pitchFamily="34" charset="0"/>
                <a:ea typeface="宋体" panose="02010600030101010101" pitchFamily="2" charset="-122"/>
                <a:cs typeface="+mn-ea"/>
              </a:rPr>
              <a:t>构</a:t>
            </a:r>
            <a:endParaRPr lang="zh-CN" altLang="en-US" sz="2400" strike="noStrike" noProof="1">
              <a:ea typeface="宋体" panose="02010600030101010101" pitchFamily="2" charset="-122"/>
            </a:endParaRPr>
          </a:p>
        </p:txBody>
      </p:sp>
      <p:sp>
        <p:nvSpPr>
          <p:cNvPr id="16387" name="文本框 7373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4</a:t>
            </a:r>
            <a:endParaRPr lang="zh-CN" altLang="en-US" sz="1400" b="0" dirty="0">
              <a:solidFill>
                <a:schemeClr val="tx2"/>
              </a:solidFill>
              <a:latin typeface="Times New Roman" panose="02020603050405020304" charset="0"/>
              <a:ea typeface="宋体" panose="02010600030101010101" pitchFamily="2" charset="-122"/>
            </a:endParaRPr>
          </a:p>
        </p:txBody>
      </p:sp>
      <p:sp>
        <p:nvSpPr>
          <p:cNvPr id="16388" name="矩形 73734"/>
          <p:cNvSpPr/>
          <p:nvPr/>
        </p:nvSpPr>
        <p:spPr>
          <a:xfrm>
            <a:off x="657225" y="788988"/>
            <a:ext cx="7453313" cy="5181600"/>
          </a:xfrm>
          <a:prstGeom prst="rect">
            <a:avLst/>
          </a:prstGeom>
          <a:noFill/>
          <a:ln w="9525">
            <a:noFill/>
            <a:miter/>
          </a:ln>
        </p:spPr>
        <p:txBody>
          <a:bodyPr anchor="t"/>
          <a:p>
            <a:pPr marL="342900" lvl="0" indent="-342900" algn="just">
              <a:spcBef>
                <a:spcPct val="20000"/>
              </a:spcBef>
              <a:buClr>
                <a:schemeClr val="tx2"/>
              </a:buClr>
              <a:buSzPct val="90000"/>
              <a:buFont typeface="Symbol" panose="05050102010706020507" pitchFamily="18" charset="2"/>
              <a:buNone/>
            </a:pPr>
            <a:r>
              <a:rPr lang="zh-CN" altLang="en-US" sz="3600" b="0" dirty="0">
                <a:solidFill>
                  <a:schemeClr val="tx1"/>
                </a:solidFill>
                <a:latin typeface="Times New Roman" panose="02020603050405020304" charset="0"/>
                <a:ea typeface="宋体" panose="02010600030101010101" pitchFamily="2" charset="-122"/>
              </a:rPr>
              <a:t>研究</a:t>
            </a:r>
            <a:r>
              <a:rPr lang="zh-CN" altLang="en-US" sz="3600" b="0">
                <a:solidFill>
                  <a:schemeClr val="tx1"/>
                </a:solidFill>
                <a:latin typeface="Times New Roman" panose="02020603050405020304" charset="0"/>
                <a:ea typeface="宋体" panose="02010600030101010101" pitchFamily="2" charset="-122"/>
              </a:rPr>
              <a:t>操作系统的组织结构有助于我们了解如何设计一个好的</a:t>
            </a:r>
            <a:r>
              <a:rPr lang="zh-CN" altLang="en-US" sz="3600" b="0" dirty="0">
                <a:solidFill>
                  <a:schemeClr val="tx1"/>
                </a:solidFill>
                <a:latin typeface="Times New Roman" panose="02020603050405020304" charset="0"/>
                <a:ea typeface="宋体" panose="02010600030101010101" pitchFamily="2" charset="-122"/>
              </a:rPr>
              <a:t>系统。</a:t>
            </a:r>
            <a:endParaRPr lang="zh-CN" altLang="en-US" sz="3600" b="0" dirty="0">
              <a:solidFill>
                <a:schemeClr val="tx1"/>
              </a:solidFill>
              <a:latin typeface="Times New Roman" panose="02020603050405020304" charset="0"/>
              <a:ea typeface="宋体" panose="02010600030101010101" pitchFamily="2" charset="-122"/>
            </a:endParaRPr>
          </a:p>
          <a:p>
            <a:pPr marL="342900" lvl="0" indent="-342900" algn="just">
              <a:spcBef>
                <a:spcPct val="20000"/>
              </a:spcBef>
              <a:buClr>
                <a:schemeClr val="tx2"/>
              </a:buClr>
              <a:buSzPct val="90000"/>
              <a:buFont typeface="Symbol" panose="05050102010706020507" pitchFamily="18" charset="2"/>
              <a:buNone/>
            </a:pPr>
            <a:endParaRPr lang="zh-CN" altLang="en-US" sz="3600" b="0" dirty="0">
              <a:solidFill>
                <a:schemeClr val="tx1"/>
              </a:solidFill>
              <a:latin typeface="Times New Roman" panose="02020603050405020304" charset="0"/>
              <a:ea typeface="宋体" panose="02010600030101010101"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3600" b="0" dirty="0">
                <a:solidFill>
                  <a:schemeClr val="tx1"/>
                </a:solidFill>
                <a:latin typeface="Times New Roman" panose="02020603050405020304" charset="0"/>
                <a:ea typeface="宋体" panose="02010600030101010101" pitchFamily="2" charset="-122"/>
              </a:rPr>
              <a:t>		操作系统各个功能模块（</a:t>
            </a:r>
            <a:r>
              <a:rPr lang="zh-CN" altLang="zh-CN" sz="3600" b="0" dirty="0">
                <a:solidFill>
                  <a:schemeClr val="tx1"/>
                </a:solidFill>
                <a:latin typeface="Times New Roman" panose="02020603050405020304" charset="0"/>
                <a:ea typeface="宋体" panose="02010600030101010101" pitchFamily="2" charset="-122"/>
              </a:rPr>
              <a:t>进程管理，</a:t>
            </a:r>
            <a:r>
              <a:rPr lang="zh-CN" altLang="en-US" sz="3600" b="0" dirty="0">
                <a:solidFill>
                  <a:schemeClr val="tx1"/>
                </a:solidFill>
                <a:latin typeface="Times New Roman" panose="02020603050405020304" charset="0"/>
                <a:ea typeface="宋体" panose="02010600030101010101" pitchFamily="2" charset="-122"/>
              </a:rPr>
              <a:t>处理机管理，存储管理，设备管理，文件系统等）如何组织，各个模块之间如何调用。</a:t>
            </a:r>
            <a:endParaRPr lang="zh-CN" altLang="en-US" sz="3600" b="0" dirty="0">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09" name="内容占位符 76801"/>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 imgW="838200" imgH="647700" progId="Paint.Picture">
                  <p:embed/>
                </p:oleObj>
              </mc:Choice>
              <mc:Fallback>
                <p:oleObj name="" r:id="rId1" imgW="838200" imgH="647700" progId="Paint.Picture">
                  <p:embed/>
                  <p:pic>
                    <p:nvPicPr>
                      <p:cNvPr id="0" name="图片 3076"/>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76803" name="矩形 76802"/>
          <p:cNvSpPr/>
          <p:nvPr/>
        </p:nvSpPr>
        <p:spPr>
          <a:xfrm>
            <a:off x="381000" y="42863"/>
            <a:ext cx="86217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操作系统</a:t>
            </a:r>
            <a:r>
              <a:rPr lang="zh-CN" altLang="en-US" sz="2400" strike="noStrike" noProof="1" dirty="0">
                <a:latin typeface="Arial" panose="02080604020202020204" pitchFamily="34" charset="0"/>
                <a:ea typeface="宋体" panose="02010600030101010101" pitchFamily="2" charset="-122"/>
                <a:cs typeface="+mn-ea"/>
              </a:rPr>
              <a:t>的组织结</a:t>
            </a:r>
            <a:r>
              <a:rPr lang="zh-CN" altLang="en-US" sz="2400" strike="noStrike" noProof="1">
                <a:latin typeface="Arial" panose="02080604020202020204" pitchFamily="34" charset="0"/>
                <a:ea typeface="宋体" panose="02010600030101010101" pitchFamily="2" charset="-122"/>
                <a:cs typeface="+mn-ea"/>
              </a:rPr>
              <a:t>构</a:t>
            </a:r>
            <a:endParaRPr lang="zh-CN" altLang="en-US" sz="2400" strike="noStrike" noProof="1">
              <a:ea typeface="宋体" panose="02010600030101010101" pitchFamily="2" charset="-122"/>
            </a:endParaRPr>
          </a:p>
        </p:txBody>
      </p:sp>
      <p:sp>
        <p:nvSpPr>
          <p:cNvPr id="17411" name="文本框 7680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4</a:t>
            </a:r>
            <a:endParaRPr lang="zh-CN" altLang="en-US" sz="1400" b="0" dirty="0">
              <a:solidFill>
                <a:schemeClr val="tx2"/>
              </a:solidFill>
              <a:latin typeface="Times New Roman" panose="02020603050405020304" charset="0"/>
              <a:ea typeface="宋体" panose="02010600030101010101" pitchFamily="2" charset="-122"/>
            </a:endParaRPr>
          </a:p>
        </p:txBody>
      </p:sp>
      <p:sp>
        <p:nvSpPr>
          <p:cNvPr id="76806" name="矩形 76805"/>
          <p:cNvSpPr/>
          <p:nvPr/>
        </p:nvSpPr>
        <p:spPr>
          <a:xfrm>
            <a:off x="698500" y="706438"/>
            <a:ext cx="7402513" cy="792163"/>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609600" lvl="0" indent="-609600" defTabSz="0" fontAlgn="base">
              <a:lnSpc>
                <a:spcPct val="105000"/>
              </a:lnSpc>
              <a:buNone/>
              <a:tabLst>
                <a:tab pos="387350" algn="l"/>
                <a:tab pos="471805" algn="l"/>
              </a:tabLst>
            </a:pPr>
            <a:r>
              <a:rPr lang="zh-CN" altLang="en-US" b="1" strike="noStrike" noProof="1">
                <a:solidFill>
                  <a:srgbClr val="990000"/>
                </a:solidFill>
                <a:latin typeface="Arial" panose="02080604020202020204" pitchFamily="34" charset="0"/>
                <a:ea typeface="宋体" panose="02010600030101010101" pitchFamily="2" charset="-122"/>
                <a:cs typeface="+mn-ea"/>
              </a:rPr>
              <a:t>操作系统组织结构的发展</a:t>
            </a:r>
            <a:endParaRPr lang="zh-CN" altLang="en-US" b="1" strike="noStrike" noProof="1">
              <a:solidFill>
                <a:srgbClr val="990000"/>
              </a:solidFill>
              <a:ea typeface="宋体" panose="02010600030101010101" pitchFamily="2" charset="-122"/>
            </a:endParaRPr>
          </a:p>
        </p:txBody>
      </p:sp>
      <p:sp>
        <p:nvSpPr>
          <p:cNvPr id="17413" name="矩形 76806"/>
          <p:cNvSpPr/>
          <p:nvPr/>
        </p:nvSpPr>
        <p:spPr>
          <a:xfrm>
            <a:off x="1154113" y="3011488"/>
            <a:ext cx="1079500" cy="719137"/>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a:solidFill>
                  <a:schemeClr val="bg2"/>
                </a:solidFill>
                <a:latin typeface="Times New Roman" panose="02020603050405020304" charset="0"/>
                <a:ea typeface="宋体" panose="02010600030101010101" pitchFamily="2" charset="-122"/>
              </a:rPr>
              <a:t>无序</a:t>
            </a:r>
            <a:endParaRPr lang="zh-CN" altLang="en-US" sz="2000">
              <a:solidFill>
                <a:schemeClr val="bg2"/>
              </a:solidFill>
              <a:latin typeface="Times New Roman" panose="02020603050405020304" charset="0"/>
              <a:ea typeface="宋体" panose="02010600030101010101" pitchFamily="2" charset="-122"/>
            </a:endParaRPr>
          </a:p>
        </p:txBody>
      </p:sp>
      <p:sp>
        <p:nvSpPr>
          <p:cNvPr id="17414" name="直接连接符 76807"/>
          <p:cNvSpPr/>
          <p:nvPr/>
        </p:nvSpPr>
        <p:spPr>
          <a:xfrm>
            <a:off x="2233613" y="3370263"/>
            <a:ext cx="1081087" cy="0"/>
          </a:xfrm>
          <a:prstGeom prst="line">
            <a:avLst/>
          </a:prstGeom>
          <a:ln w="9525" cap="flat" cmpd="sng">
            <a:solidFill>
              <a:schemeClr val="tx1"/>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7415" name="矩形 76808"/>
          <p:cNvSpPr/>
          <p:nvPr/>
        </p:nvSpPr>
        <p:spPr>
          <a:xfrm>
            <a:off x="3314700" y="3011488"/>
            <a:ext cx="1079500" cy="719137"/>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a:solidFill>
                  <a:schemeClr val="bg2"/>
                </a:solidFill>
                <a:latin typeface="Times New Roman" panose="02020603050405020304" charset="0"/>
                <a:ea typeface="宋体" panose="02010600030101010101" pitchFamily="2" charset="-122"/>
              </a:rPr>
              <a:t>有序</a:t>
            </a:r>
            <a:endParaRPr lang="zh-CN" altLang="en-US" sz="2000">
              <a:solidFill>
                <a:schemeClr val="bg2"/>
              </a:solidFill>
              <a:latin typeface="Times New Roman" panose="02020603050405020304" charset="0"/>
              <a:ea typeface="宋体" panose="02010600030101010101" pitchFamily="2" charset="-122"/>
            </a:endParaRPr>
          </a:p>
        </p:txBody>
      </p:sp>
      <p:sp>
        <p:nvSpPr>
          <p:cNvPr id="17416" name="矩形 76809"/>
          <p:cNvSpPr/>
          <p:nvPr/>
        </p:nvSpPr>
        <p:spPr>
          <a:xfrm>
            <a:off x="5916613" y="4938713"/>
            <a:ext cx="1800225" cy="719137"/>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a:solidFill>
                  <a:schemeClr val="bg2"/>
                </a:solidFill>
                <a:latin typeface="Times New Roman" panose="02020603050405020304" charset="0"/>
                <a:ea typeface="宋体" panose="02010600030101010101" pitchFamily="2" charset="-122"/>
              </a:rPr>
              <a:t>层次结构</a:t>
            </a:r>
            <a:endParaRPr lang="zh-CN" altLang="en-US" sz="2000">
              <a:solidFill>
                <a:schemeClr val="bg2"/>
              </a:solidFill>
              <a:latin typeface="Times New Roman" panose="02020603050405020304" charset="0"/>
              <a:ea typeface="宋体" panose="02010600030101010101" pitchFamily="2" charset="-122"/>
            </a:endParaRPr>
          </a:p>
        </p:txBody>
      </p:sp>
      <p:sp>
        <p:nvSpPr>
          <p:cNvPr id="17417" name="矩形 76810"/>
          <p:cNvSpPr/>
          <p:nvPr/>
        </p:nvSpPr>
        <p:spPr>
          <a:xfrm>
            <a:off x="5507038" y="3946525"/>
            <a:ext cx="2657475" cy="720725"/>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dirty="0">
                <a:solidFill>
                  <a:schemeClr val="bg2"/>
                </a:solidFill>
                <a:latin typeface="Times New Roman" panose="02020603050405020304" charset="0"/>
                <a:ea typeface="宋体" panose="02010600030101010101" pitchFamily="2" charset="-122"/>
              </a:rPr>
              <a:t>可扩展结构（微内核）</a:t>
            </a:r>
            <a:endParaRPr lang="zh-CN" altLang="en-US" sz="2000" dirty="0">
              <a:solidFill>
                <a:schemeClr val="bg2"/>
              </a:solidFill>
              <a:latin typeface="Times New Roman" panose="02020603050405020304" charset="0"/>
              <a:ea typeface="宋体" panose="02010600030101010101" pitchFamily="2" charset="-122"/>
            </a:endParaRPr>
          </a:p>
        </p:txBody>
      </p:sp>
      <p:sp>
        <p:nvSpPr>
          <p:cNvPr id="17418" name="文本框 76811"/>
          <p:cNvSpPr txBox="1"/>
          <p:nvPr/>
        </p:nvSpPr>
        <p:spPr>
          <a:xfrm>
            <a:off x="426085" y="4091940"/>
            <a:ext cx="4410710" cy="701040"/>
          </a:xfrm>
          <a:prstGeom prst="rect">
            <a:avLst/>
          </a:prstGeom>
          <a:noFill/>
          <a:ln w="9525">
            <a:noFill/>
            <a:miter/>
          </a:ln>
        </p:spPr>
        <p:txBody>
          <a:bodyPr wrap="square" anchor="t">
            <a:spAutoFit/>
          </a:bodyPr>
          <a:p>
            <a:pPr lvl="0" algn="just"/>
            <a:r>
              <a:rPr lang="zh-CN" altLang="en-US" sz="2000" b="0">
                <a:solidFill>
                  <a:schemeClr val="tx1"/>
                </a:solidFill>
                <a:latin typeface="Times New Roman" panose="02020603050405020304" charset="0"/>
                <a:ea typeface="宋体" panose="02010600030101010101" pitchFamily="2" charset="-122"/>
              </a:rPr>
              <a:t>模块化</a:t>
            </a:r>
            <a:r>
              <a:rPr lang="x-none" altLang="zh-CN" sz="2000" b="0">
                <a:solidFill>
                  <a:schemeClr val="tx1"/>
                </a:solidFill>
                <a:latin typeface="Times New Roman" panose="02020603050405020304" charset="0"/>
                <a:ea typeface="宋体" panose="02010600030101010101" pitchFamily="2" charset="-122"/>
              </a:rPr>
              <a:t>:</a:t>
            </a:r>
            <a:endParaRPr lang="x-none" altLang="zh-CN" sz="2000" b="0">
              <a:solidFill>
                <a:schemeClr val="tx1"/>
              </a:solidFill>
              <a:latin typeface="Times New Roman" panose="02020603050405020304" charset="0"/>
              <a:ea typeface="宋体" panose="02010600030101010101" pitchFamily="2" charset="-122"/>
            </a:endParaRPr>
          </a:p>
          <a:p>
            <a:pPr lvl="0" algn="just"/>
            <a:r>
              <a:rPr lang="zh-CN" altLang="en-US" sz="2000" b="0">
                <a:solidFill>
                  <a:schemeClr val="tx1"/>
                </a:solidFill>
                <a:latin typeface="Times New Roman" panose="02020603050405020304" charset="0"/>
                <a:ea typeface="宋体" panose="02010600030101010101" pitchFamily="2" charset="-122"/>
              </a:rPr>
              <a:t>   模块内部高聚合，模块之间低耦合</a:t>
            </a:r>
            <a:r>
              <a:rPr lang="x-none" altLang="zh-CN" sz="2000" b="0">
                <a:solidFill>
                  <a:schemeClr val="tx1"/>
                </a:solidFill>
                <a:latin typeface="Times New Roman" panose="02020603050405020304" charset="0"/>
                <a:ea typeface="宋体" panose="02010600030101010101" pitchFamily="2" charset="-122"/>
              </a:rPr>
              <a:t>.</a:t>
            </a:r>
            <a:endParaRPr lang="x-none" altLang="zh-CN" sz="2000" b="0">
              <a:solidFill>
                <a:schemeClr val="tx1"/>
              </a:solidFill>
              <a:latin typeface="Times New Roman" panose="02020603050405020304" charset="0"/>
              <a:ea typeface="宋体" panose="02010600030101010101" pitchFamily="2" charset="-122"/>
            </a:endParaRPr>
          </a:p>
        </p:txBody>
      </p:sp>
      <p:sp>
        <p:nvSpPr>
          <p:cNvPr id="17419" name="矩形 76812"/>
          <p:cNvSpPr/>
          <p:nvPr/>
        </p:nvSpPr>
        <p:spPr>
          <a:xfrm>
            <a:off x="5899150" y="1620838"/>
            <a:ext cx="1800225" cy="720725"/>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dirty="0">
                <a:solidFill>
                  <a:schemeClr val="bg2"/>
                </a:solidFill>
                <a:latin typeface="Times New Roman" panose="02020603050405020304" charset="0"/>
                <a:ea typeface="宋体" panose="02010600030101010101" pitchFamily="2" charset="-122"/>
              </a:rPr>
              <a:t>单体结构</a:t>
            </a:r>
            <a:endParaRPr lang="zh-CN" altLang="en-US" sz="2000" dirty="0">
              <a:solidFill>
                <a:schemeClr val="bg2"/>
              </a:solidFill>
              <a:latin typeface="Times New Roman" panose="02020603050405020304" charset="0"/>
              <a:ea typeface="宋体" panose="02010600030101010101" pitchFamily="2" charset="-122"/>
            </a:endParaRPr>
          </a:p>
        </p:txBody>
      </p:sp>
      <p:sp>
        <p:nvSpPr>
          <p:cNvPr id="17420" name="矩形 76813"/>
          <p:cNvSpPr/>
          <p:nvPr/>
        </p:nvSpPr>
        <p:spPr>
          <a:xfrm>
            <a:off x="5903913" y="2860675"/>
            <a:ext cx="1800225" cy="719138"/>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dirty="0">
                <a:solidFill>
                  <a:schemeClr val="bg2"/>
                </a:solidFill>
                <a:latin typeface="Times New Roman" panose="02020603050405020304" charset="0"/>
                <a:ea typeface="宋体" panose="02010600030101010101" pitchFamily="2" charset="-122"/>
              </a:rPr>
              <a:t>模块结构</a:t>
            </a:r>
            <a:endParaRPr lang="zh-CN" altLang="en-US" sz="2000" dirty="0">
              <a:solidFill>
                <a:schemeClr val="bg2"/>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6"/>
                                        </p:tgtEl>
                                        <p:attrNameLst>
                                          <p:attrName>style.visibility</p:attrName>
                                        </p:attrNameLst>
                                      </p:cBhvr>
                                      <p:to>
                                        <p:strVal val="visible"/>
                                      </p:to>
                                    </p:set>
                                    <p:animEffect transition="in" filter="blinds(horizontal)">
                                      <p:cBhvr>
                                        <p:cTn id="7"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143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5</a:t>
            </a:r>
            <a:endParaRPr lang="zh-CN" altLang="en-US" sz="1400" b="0" dirty="0">
              <a:solidFill>
                <a:schemeClr val="tx2"/>
              </a:solidFill>
              <a:latin typeface="Times New Roman" panose="02020603050405020304" charset="0"/>
              <a:ea typeface="宋体" panose="02010600030101010101" pitchFamily="2" charset="-122"/>
            </a:endParaRPr>
          </a:p>
        </p:txBody>
      </p:sp>
      <p:sp>
        <p:nvSpPr>
          <p:cNvPr id="14340" name="矩形 143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操作系统的结构</a:t>
            </a:r>
            <a:endParaRPr lang="zh-CN" altLang="en-US" sz="2400" strike="noStrike" noProof="1">
              <a:ea typeface="宋体" panose="02010600030101010101" pitchFamily="2" charset="-122"/>
            </a:endParaRPr>
          </a:p>
        </p:txBody>
      </p:sp>
      <p:sp>
        <p:nvSpPr>
          <p:cNvPr id="14353" name="矩形 14352"/>
          <p:cNvSpPr/>
          <p:nvPr/>
        </p:nvSpPr>
        <p:spPr>
          <a:xfrm>
            <a:off x="1008063" y="1901825"/>
            <a:ext cx="2641600"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宋体" panose="02010600030101010101" pitchFamily="2" charset="-122"/>
                <a:ea typeface="宋体" panose="02010600030101010101" pitchFamily="2" charset="-122"/>
                <a:cs typeface="+mn-cs"/>
              </a:rPr>
              <a:t>ⅰ </a:t>
            </a:r>
            <a:r>
              <a:rPr lang="zh-CN" altLang="en-US" sz="2400" b="1" strike="noStrike" noProof="1">
                <a:solidFill>
                  <a:srgbClr val="000099"/>
                </a:solidFill>
                <a:latin typeface="Times New Roman" panose="02020603050405020304" charset="0"/>
                <a:ea typeface="宋体" panose="02010600030101010101" pitchFamily="2" charset="-122"/>
                <a:cs typeface="+mn-cs"/>
              </a:rPr>
              <a:t>单体结构</a:t>
            </a:r>
            <a:endParaRPr lang="zh-CN" altLang="en-US" sz="2400" b="1" strike="noStrike" noProof="1">
              <a:solidFill>
                <a:srgbClr val="000099"/>
              </a:solidFill>
              <a:latin typeface="Times New Roman" panose="02020603050405020304" charset="0"/>
              <a:ea typeface="宋体" panose="02010600030101010101" pitchFamily="2" charset="-122"/>
            </a:endParaRPr>
          </a:p>
        </p:txBody>
      </p:sp>
      <p:sp>
        <p:nvSpPr>
          <p:cNvPr id="14370" name="矩形 14369"/>
          <p:cNvSpPr/>
          <p:nvPr/>
        </p:nvSpPr>
        <p:spPr>
          <a:xfrm>
            <a:off x="187325" y="58420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1.  </a:t>
            </a:r>
            <a:r>
              <a:rPr lang="zh-CN" altLang="en-US" b="1" strike="noStrike" noProof="1">
                <a:solidFill>
                  <a:srgbClr val="990000"/>
                </a:solidFill>
                <a:latin typeface="Arial" panose="02080604020202020204" pitchFamily="34" charset="0"/>
                <a:ea typeface="宋体" panose="02010600030101010101" pitchFamily="2" charset="-122"/>
                <a:cs typeface="+mn-ea"/>
              </a:rPr>
              <a:t>操作系统的结构类型</a:t>
            </a:r>
            <a:endParaRPr lang="zh-CN" altLang="en-US" b="1" strike="noStrike" noProof="1">
              <a:solidFill>
                <a:srgbClr val="990000"/>
              </a:solidFill>
              <a:ea typeface="宋体" panose="02010600030101010101" pitchFamily="2" charset="-122"/>
            </a:endParaRPr>
          </a:p>
        </p:txBody>
      </p:sp>
      <p:grpSp>
        <p:nvGrpSpPr>
          <p:cNvPr id="4" name="组合 3"/>
          <p:cNvGrpSpPr/>
          <p:nvPr/>
        </p:nvGrpSpPr>
        <p:grpSpPr>
          <a:xfrm>
            <a:off x="646430" y="2809875"/>
            <a:ext cx="4359910" cy="2995930"/>
            <a:chOff x="1018" y="4425"/>
            <a:chExt cx="6866" cy="4718"/>
          </a:xfrm>
        </p:grpSpPr>
        <p:sp>
          <p:nvSpPr>
            <p:cNvPr id="14342" name="文本框 14341"/>
            <p:cNvSpPr txBox="1"/>
            <p:nvPr/>
          </p:nvSpPr>
          <p:spPr>
            <a:xfrm>
              <a:off x="2785" y="4425"/>
              <a:ext cx="3083" cy="4650"/>
            </a:xfrm>
            <a:prstGeom prst="rect">
              <a:avLst/>
            </a:prstGeom>
            <a:solidFill>
              <a:srgbClr val="FFFFFF"/>
            </a:solid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None/>
              </a:pPr>
              <a:endParaRPr lang="zh-CN" altLang="en-US" sz="1400" b="0" strike="noStrike" noProof="1" dirty="0">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8455" name="文本框 14342"/>
            <p:cNvSpPr txBox="1"/>
            <p:nvPr/>
          </p:nvSpPr>
          <p:spPr>
            <a:xfrm>
              <a:off x="2828" y="4725"/>
              <a:ext cx="2388" cy="68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anose="02020603050405020304" charset="0"/>
                  <a:ea typeface="宋体" panose="02010600030101010101" pitchFamily="2" charset="-122"/>
                </a:rPr>
                <a:t>应用软件</a:t>
              </a:r>
              <a:endParaRPr lang="zh-CN" altLang="en-US" sz="1400">
                <a:solidFill>
                  <a:schemeClr val="tx1"/>
                </a:solidFill>
                <a:latin typeface="Times New Roman" panose="02020603050405020304" charset="0"/>
                <a:ea typeface="宋体" panose="02010600030101010101" pitchFamily="2" charset="-122"/>
              </a:endParaRPr>
            </a:p>
          </p:txBody>
        </p:sp>
        <p:sp>
          <p:nvSpPr>
            <p:cNvPr id="18456" name="文本框 14343"/>
            <p:cNvSpPr txBox="1"/>
            <p:nvPr/>
          </p:nvSpPr>
          <p:spPr>
            <a:xfrm>
              <a:off x="2580" y="6103"/>
              <a:ext cx="2913" cy="68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anose="02020603050405020304" charset="0"/>
                  <a:ea typeface="宋体" panose="02010600030101010101" pitchFamily="2" charset="-122"/>
                </a:rPr>
                <a:t>其他系统软件</a:t>
              </a:r>
              <a:endParaRPr lang="zh-CN" altLang="en-US" sz="1400">
                <a:solidFill>
                  <a:schemeClr val="tx1"/>
                </a:solidFill>
                <a:latin typeface="Times New Roman" panose="02020603050405020304" charset="0"/>
                <a:ea typeface="宋体" panose="02010600030101010101" pitchFamily="2" charset="-122"/>
              </a:endParaRPr>
            </a:p>
          </p:txBody>
        </p:sp>
        <p:sp>
          <p:nvSpPr>
            <p:cNvPr id="18457" name="矩形 14344"/>
            <p:cNvSpPr/>
            <p:nvPr/>
          </p:nvSpPr>
          <p:spPr>
            <a:xfrm>
              <a:off x="2785" y="7263"/>
              <a:ext cx="3083" cy="890"/>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endParaRPr lang="zh-CN" altLang="en-US" sz="1400" b="0" dirty="0">
                <a:solidFill>
                  <a:schemeClr val="tx1"/>
                </a:solidFill>
                <a:latin typeface="Arial" panose="02080604020202020204" pitchFamily="34" charset="0"/>
                <a:ea typeface="宋体" panose="02010600030101010101" pitchFamily="2" charset="-122"/>
              </a:endParaRPr>
            </a:p>
          </p:txBody>
        </p:sp>
        <p:sp>
          <p:nvSpPr>
            <p:cNvPr id="18458" name="矩形 14345"/>
            <p:cNvSpPr/>
            <p:nvPr/>
          </p:nvSpPr>
          <p:spPr>
            <a:xfrm>
              <a:off x="2785" y="8168"/>
              <a:ext cx="3083" cy="918"/>
            </a:xfrm>
            <a:prstGeom prst="rect">
              <a:avLst/>
            </a:prstGeom>
            <a:solidFill>
              <a:srgbClr val="5F5F5F"/>
            </a:solidFill>
            <a:ln w="9525" cap="flat" cmpd="sng">
              <a:solidFill>
                <a:srgbClr val="000000"/>
              </a:solidFill>
              <a:prstDash val="solid"/>
              <a:miter/>
              <a:headEnd type="none" w="med" len="med"/>
              <a:tailEnd type="none" w="med" len="med"/>
            </a:ln>
          </p:spPr>
          <p:txBody>
            <a:bodyPr anchor="t"/>
            <a:p>
              <a:pPr lvl="0"/>
              <a:endParaRPr lang="zh-CN" altLang="en-US" sz="1400" b="0" dirty="0">
                <a:solidFill>
                  <a:schemeClr val="tx1"/>
                </a:solidFill>
                <a:latin typeface="Arial" panose="02080604020202020204" pitchFamily="34" charset="0"/>
                <a:ea typeface="宋体" panose="02010600030101010101" pitchFamily="2" charset="-122"/>
              </a:endParaRPr>
            </a:p>
          </p:txBody>
        </p:sp>
        <p:sp>
          <p:nvSpPr>
            <p:cNvPr id="18459" name="文本框 14346"/>
            <p:cNvSpPr txBox="1"/>
            <p:nvPr/>
          </p:nvSpPr>
          <p:spPr>
            <a:xfrm>
              <a:off x="2288" y="7305"/>
              <a:ext cx="3548" cy="68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rgbClr val="FF0000"/>
                  </a:solidFill>
                  <a:latin typeface="Times New Roman" panose="02020603050405020304" charset="0"/>
                  <a:ea typeface="宋体" panose="02010600030101010101" pitchFamily="2" charset="-122"/>
                </a:rPr>
                <a:t>操作系统其他功能</a:t>
              </a:r>
              <a:endParaRPr lang="zh-CN" altLang="en-US" sz="1400">
                <a:solidFill>
                  <a:srgbClr val="FF0000"/>
                </a:solidFill>
                <a:latin typeface="Times New Roman" panose="02020603050405020304" charset="0"/>
                <a:ea typeface="宋体" panose="02010600030101010101" pitchFamily="2" charset="-122"/>
              </a:endParaRPr>
            </a:p>
          </p:txBody>
        </p:sp>
        <p:sp>
          <p:nvSpPr>
            <p:cNvPr id="18460" name="文本框 14347"/>
            <p:cNvSpPr txBox="1"/>
            <p:nvPr/>
          </p:nvSpPr>
          <p:spPr>
            <a:xfrm>
              <a:off x="1018" y="7215"/>
              <a:ext cx="1518" cy="1928"/>
            </a:xfrm>
            <a:prstGeom prst="rect">
              <a:avLst/>
            </a:prstGeom>
            <a:solidFill>
              <a:srgbClr val="FFFFFF"/>
            </a:solid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操</a:t>
              </a:r>
              <a:endParaRPr lang="zh-CN" altLang="en-US" sz="1400" b="0">
                <a:solidFill>
                  <a:schemeClr val="tx1"/>
                </a:solidFill>
                <a:latin typeface="Times New Roman" panose="02020603050405020304" charset="0"/>
                <a:ea typeface="宋体" panose="02010600030101010101"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作</a:t>
              </a:r>
              <a:endParaRPr lang="zh-CN" altLang="en-US" sz="1400" b="0">
                <a:solidFill>
                  <a:schemeClr val="tx1"/>
                </a:solidFill>
                <a:latin typeface="Times New Roman" panose="02020603050405020304" charset="0"/>
                <a:ea typeface="宋体" panose="02010600030101010101"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系</a:t>
              </a:r>
              <a:endParaRPr lang="zh-CN" altLang="en-US" sz="1400" b="0">
                <a:solidFill>
                  <a:schemeClr val="tx1"/>
                </a:solidFill>
                <a:latin typeface="Times New Roman" panose="02020603050405020304" charset="0"/>
                <a:ea typeface="宋体" panose="02010600030101010101"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统</a:t>
              </a:r>
              <a:endParaRPr lang="zh-CN" altLang="en-US" sz="1400" b="0">
                <a:solidFill>
                  <a:schemeClr val="tx1"/>
                </a:solidFill>
                <a:latin typeface="Times New Roman" panose="02020603050405020304" charset="0"/>
                <a:ea typeface="宋体" panose="02010600030101010101" pitchFamily="2" charset="-122"/>
              </a:endParaRPr>
            </a:p>
          </p:txBody>
        </p:sp>
        <p:sp>
          <p:nvSpPr>
            <p:cNvPr id="18461" name="左大括号 14348"/>
            <p:cNvSpPr/>
            <p:nvPr/>
          </p:nvSpPr>
          <p:spPr>
            <a:xfrm>
              <a:off x="2443" y="7305"/>
              <a:ext cx="208" cy="1703"/>
            </a:xfrm>
            <a:prstGeom prst="leftBrace">
              <a:avLst>
                <a:gd name="adj1" fmla="val 68069"/>
                <a:gd name="adj2" fmla="val 50000"/>
              </a:avLst>
            </a:prstGeom>
            <a:noFill/>
            <a:ln w="9525" cap="flat" cmpd="sng">
              <a:solidFill>
                <a:srgbClr val="000000"/>
              </a:solidFill>
              <a:prstDash val="solid"/>
              <a:round/>
              <a:headEnd type="none" w="med" len="med"/>
              <a:tailEnd type="none" w="med" len="med"/>
            </a:ln>
          </p:spPr>
          <p:txBody>
            <a:bodyPr anchor="t"/>
            <a:p>
              <a:pPr lvl="0"/>
              <a:endParaRPr lang="zh-CN" altLang="en-US" sz="1400" b="0" dirty="0">
                <a:solidFill>
                  <a:schemeClr val="tx1"/>
                </a:solidFill>
                <a:latin typeface="Arial" panose="02080604020202020204" pitchFamily="34" charset="0"/>
                <a:ea typeface="宋体" panose="02010600030101010101" pitchFamily="2" charset="-122"/>
              </a:endParaRPr>
            </a:p>
          </p:txBody>
        </p:sp>
        <p:sp>
          <p:nvSpPr>
            <p:cNvPr id="18462" name="直接连接符 14350"/>
            <p:cNvSpPr/>
            <p:nvPr/>
          </p:nvSpPr>
          <p:spPr>
            <a:xfrm>
              <a:off x="2760" y="5900"/>
              <a:ext cx="311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8463" name="直接连接符 14351"/>
            <p:cNvSpPr/>
            <p:nvPr/>
          </p:nvSpPr>
          <p:spPr>
            <a:xfrm>
              <a:off x="2785" y="7253"/>
              <a:ext cx="311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8464" name="文本框 14349"/>
            <p:cNvSpPr txBox="1"/>
            <p:nvPr/>
          </p:nvSpPr>
          <p:spPr>
            <a:xfrm>
              <a:off x="3000" y="8275"/>
              <a:ext cx="1845" cy="680"/>
            </a:xfrm>
            <a:prstGeom prst="rect">
              <a:avLst/>
            </a:prstGeom>
            <a:noFill/>
            <a:ln w="9525">
              <a:noFill/>
              <a:miter/>
            </a:ln>
          </p:spPr>
          <p:txBody>
            <a:bodyPr anchor="t"/>
            <a:p>
              <a:pPr marL="916305" lvl="0" indent="-342900" algn="just">
                <a:lnSpc>
                  <a:spcPct val="120000"/>
                </a:lnSpc>
                <a:buClr>
                  <a:schemeClr val="tx2"/>
                </a:buClr>
                <a:buSzPct val="95000"/>
                <a:buFont typeface="Wingdings" panose="05000000000000000000" pitchFamily="2" charset="2"/>
                <a:buNone/>
              </a:pPr>
              <a:r>
                <a:rPr lang="zh-CN" altLang="en-US" sz="1400" b="0">
                  <a:solidFill>
                    <a:schemeClr val="bg1"/>
                  </a:solidFill>
                  <a:latin typeface="Times New Roman" panose="02020603050405020304" charset="0"/>
                  <a:ea typeface="宋体" panose="02010600030101010101" pitchFamily="2" charset="-122"/>
                </a:rPr>
                <a:t>内核</a:t>
              </a:r>
              <a:endParaRPr lang="zh-CN" altLang="en-US" sz="1400" b="0">
                <a:solidFill>
                  <a:schemeClr val="bg1"/>
                </a:solidFill>
                <a:latin typeface="Times New Roman" panose="02020603050405020304" charset="0"/>
                <a:ea typeface="宋体" panose="02010600030101010101" pitchFamily="2" charset="-122"/>
              </a:endParaRPr>
            </a:p>
          </p:txBody>
        </p:sp>
        <p:sp>
          <p:nvSpPr>
            <p:cNvPr id="2" name="右大括号 1"/>
            <p:cNvSpPr/>
            <p:nvPr/>
          </p:nvSpPr>
          <p:spPr>
            <a:xfrm>
              <a:off x="6119" y="8153"/>
              <a:ext cx="403" cy="92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 name="文本框 14347"/>
            <p:cNvSpPr txBox="1"/>
            <p:nvPr/>
          </p:nvSpPr>
          <p:spPr>
            <a:xfrm>
              <a:off x="6522" y="8356"/>
              <a:ext cx="1362" cy="518"/>
            </a:xfrm>
            <a:prstGeom prst="rect">
              <a:avLst/>
            </a:prstGeom>
            <a:solidFill>
              <a:srgbClr val="FFFFFF"/>
            </a:solidFill>
            <a:ln w="9525">
              <a:noFill/>
              <a:miter/>
            </a:ln>
          </p:spPr>
          <p:txBody>
            <a:bodyPr anchor="t"/>
            <a:p>
              <a:pPr lvl="0" indent="-340995" algn="l">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内核态</a:t>
              </a:r>
              <a:endParaRPr lang="zh-CN" altLang="en-US" sz="1400" b="0">
                <a:solidFill>
                  <a:schemeClr val="tx1"/>
                </a:solidFill>
                <a:latin typeface="Times New Roman" panose="02020603050405020304" charset="0"/>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70">
                                            <p:txEl>
                                              <p:charRg st="0" end="14"/>
                                            </p:txEl>
                                          </p:spTgt>
                                        </p:tgtEl>
                                        <p:attrNameLst>
                                          <p:attrName>style.visibility</p:attrName>
                                        </p:attrNameLst>
                                      </p:cBhvr>
                                      <p:to>
                                        <p:strVal val="visible"/>
                                      </p:to>
                                    </p:set>
                                    <p:anim calcmode="lin" valueType="num">
                                      <p:cBhvr additive="base">
                                        <p:cTn id="7" dur="1000" fill="hold"/>
                                        <p:tgtEl>
                                          <p:spTgt spid="14370">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370">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53"/>
                                        </p:tgtEl>
                                        <p:attrNameLst>
                                          <p:attrName>style.visibility</p:attrName>
                                        </p:attrNameLst>
                                      </p:cBhvr>
                                      <p:to>
                                        <p:strVal val="visible"/>
                                      </p:to>
                                    </p:set>
                                    <p:anim calcmode="lin" valueType="num">
                                      <p:cBhvr additive="base">
                                        <p:cTn id="13" dur="500" fill="hold"/>
                                        <p:tgtEl>
                                          <p:spTgt spid="14353"/>
                                        </p:tgtEl>
                                        <p:attrNameLst>
                                          <p:attrName>ppt_x</p:attrName>
                                        </p:attrNameLst>
                                      </p:cBhvr>
                                      <p:tavLst>
                                        <p:tav tm="0">
                                          <p:val>
                                            <p:strVal val="0-#ppt_w/2"/>
                                          </p:val>
                                        </p:tav>
                                        <p:tav tm="100000">
                                          <p:val>
                                            <p:strVal val="#ppt_x"/>
                                          </p:val>
                                        </p:tav>
                                      </p:tavLst>
                                    </p:anim>
                                    <p:anim calcmode="lin" valueType="num">
                                      <p:cBhvr additive="base">
                                        <p:cTn id="14" dur="500" fill="hold"/>
                                        <p:tgtEl>
                                          <p:spTgt spid="143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3" grpId="0"/>
      <p:bldP spid="1437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a:xfrm>
            <a:off x="365125" y="596900"/>
            <a:ext cx="5459413" cy="593725"/>
          </a:xfrm>
        </p:spPr>
        <p:txBody>
          <a:bodyPr wrap="square">
            <a:spAutoFit/>
          </a:bodyPr>
          <a:p>
            <a:pPr lvl="0"/>
            <a:r>
              <a:rPr lang="zh-CN" altLang="en-US" sz="3200" dirty="0">
                <a:solidFill>
                  <a:srgbClr val="990000"/>
                </a:solidFill>
                <a:ea typeface="宋体" panose="02010600030101010101" pitchFamily="2" charset="-122"/>
              </a:rPr>
              <a:t>单体结构特点</a:t>
            </a:r>
            <a:r>
              <a:rPr lang="zh-CN" altLang="en-US" sz="3600" b="0" dirty="0">
                <a:latin typeface="Times New Roman" panose="02020603050405020304" charset="0"/>
                <a:ea typeface="宋体" panose="02010600030101010101" pitchFamily="2" charset="-122"/>
              </a:rPr>
              <a:t>：</a:t>
            </a:r>
            <a:endParaRPr lang="zh-CN" altLang="en-US" sz="3600" b="0" dirty="0">
              <a:latin typeface="Times New Roman" panose="02020603050405020304" charset="0"/>
              <a:ea typeface="宋体" panose="02010600030101010101" pitchFamily="2" charset="-122"/>
            </a:endParaRPr>
          </a:p>
        </p:txBody>
      </p:sp>
      <p:sp>
        <p:nvSpPr>
          <p:cNvPr id="19458" name="文本占位符 15362"/>
          <p:cNvSpPr>
            <a:spLocks noGrp="1"/>
          </p:cNvSpPr>
          <p:nvPr>
            <p:ph idx="1"/>
          </p:nvPr>
        </p:nvSpPr>
        <p:spPr>
          <a:xfrm>
            <a:off x="381000" y="1803400"/>
            <a:ext cx="8455025" cy="3352800"/>
          </a:xfrm>
          <a:ln>
            <a:miter/>
          </a:ln>
        </p:spPr>
        <p:txBody>
          <a:bodyPr wrap="square" anchor="t">
            <a:spAutoFit/>
          </a:bodyPr>
          <a:p>
            <a:pPr lvl="0"/>
            <a:r>
              <a:rPr lang="zh-CN" altLang="en-US" b="1" dirty="0">
                <a:solidFill>
                  <a:schemeClr val="tx1"/>
                </a:solidFill>
                <a:effectLst/>
                <a:ea typeface="宋体" panose="02010600030101010101" pitchFamily="2" charset="-122"/>
              </a:rPr>
              <a:t>操作系统是一组函数或过程的集合，这些过程间可以相互调用而不受约束。</a:t>
            </a:r>
            <a:endParaRPr lang="zh-CN" altLang="en-US" b="1" dirty="0">
              <a:solidFill>
                <a:schemeClr val="tx1"/>
              </a:solidFill>
              <a:effectLst/>
              <a:ea typeface="宋体" panose="02010600030101010101" pitchFamily="2" charset="-122"/>
            </a:endParaRPr>
          </a:p>
          <a:p>
            <a:pPr lvl="0"/>
            <a:r>
              <a:rPr lang="zh-CN" altLang="en-US" b="1" dirty="0">
                <a:solidFill>
                  <a:schemeClr val="tx1"/>
                </a:solidFill>
                <a:effectLst/>
                <a:ea typeface="宋体" panose="02010600030101010101" pitchFamily="2" charset="-122"/>
              </a:rPr>
              <a:t>优点是：操作系统运行效率高。</a:t>
            </a:r>
            <a:endParaRPr lang="zh-CN" altLang="en-US" b="1" dirty="0">
              <a:solidFill>
                <a:schemeClr val="tx1"/>
              </a:solidFill>
              <a:effectLst/>
              <a:ea typeface="宋体" panose="02010600030101010101" pitchFamily="2" charset="-122"/>
            </a:endParaRPr>
          </a:p>
          <a:p>
            <a:pPr lvl="0"/>
            <a:r>
              <a:rPr lang="zh-CN" altLang="en-US" b="1" dirty="0">
                <a:solidFill>
                  <a:schemeClr val="tx1"/>
                </a:solidFill>
                <a:effectLst/>
                <a:ea typeface="宋体" panose="02010600030101010101" pitchFamily="2" charset="-122"/>
              </a:rPr>
              <a:t>缺点是：难以理解，难以维护，难以验证。</a:t>
            </a:r>
            <a:endParaRPr lang="zh-CN" altLang="en-US" b="1" dirty="0">
              <a:solidFill>
                <a:schemeClr val="tx1"/>
              </a:solidFill>
              <a:effectLst/>
              <a:ea typeface="宋体" panose="02010600030101010101" pitchFamily="2" charset="-122"/>
            </a:endParaRPr>
          </a:p>
          <a:p>
            <a:pPr lvl="0"/>
            <a:r>
              <a:rPr lang="zh-CN" altLang="en-US" b="1" dirty="0">
                <a:solidFill>
                  <a:schemeClr val="tx1"/>
                </a:solidFill>
                <a:effectLst/>
                <a:ea typeface="宋体" panose="02010600030101010101" pitchFamily="2" charset="-122"/>
              </a:rPr>
              <a:t>单体结构即无结构的操作系统。</a:t>
            </a:r>
            <a:endParaRPr lang="zh-CN" altLang="en-US" b="1" dirty="0">
              <a:solidFill>
                <a:schemeClr val="tx1"/>
              </a:solidFill>
              <a:effectLst/>
              <a:ea typeface="宋体" panose="02010600030101010101" pitchFamily="2" charset="-122"/>
            </a:endParaRPr>
          </a:p>
          <a:p>
            <a:pPr lvl="0"/>
            <a:r>
              <a:rPr lang="en-US" altLang="zh-CN" b="1">
                <a:solidFill>
                  <a:schemeClr val="tx1"/>
                </a:solidFill>
                <a:effectLst/>
                <a:ea typeface="宋体" panose="02010600030101010101" pitchFamily="2" charset="-122"/>
              </a:rPr>
              <a:t>AT&amp;T System V</a:t>
            </a:r>
            <a:r>
              <a:rPr lang="zh-CN" altLang="en-US" b="1" dirty="0">
                <a:solidFill>
                  <a:schemeClr val="tx1"/>
                </a:solidFill>
                <a:effectLst/>
                <a:ea typeface="宋体" panose="02010600030101010101" pitchFamily="2" charset="-122"/>
              </a:rPr>
              <a:t>和</a:t>
            </a:r>
            <a:r>
              <a:rPr lang="en-US" altLang="zh-CN" b="1">
                <a:solidFill>
                  <a:schemeClr val="tx1"/>
                </a:solidFill>
                <a:effectLst/>
                <a:ea typeface="宋体" panose="02010600030101010101" pitchFamily="2" charset="-122"/>
              </a:rPr>
              <a:t>BSD UNIX</a:t>
            </a:r>
            <a:endParaRPr lang="en-US" altLang="zh-CN" b="1">
              <a:solidFill>
                <a:schemeClr val="tx1"/>
              </a:solidFill>
              <a:effectLst/>
              <a:ea typeface="宋体" panose="02010600030101010101" pitchFamily="2" charset="-122"/>
            </a:endParaRPr>
          </a:p>
        </p:txBody>
      </p:sp>
      <p:sp>
        <p:nvSpPr>
          <p:cNvPr id="19459" name="文本框 1536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6</a:t>
            </a:r>
            <a:endParaRPr lang="zh-CN" altLang="en-US" sz="1400" b="0" dirty="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143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5</a:t>
            </a:r>
            <a:endParaRPr lang="zh-CN" altLang="en-US" sz="1400" b="0" dirty="0">
              <a:solidFill>
                <a:schemeClr val="tx2"/>
              </a:solidFill>
              <a:latin typeface="Times New Roman" panose="02020603050405020304" charset="0"/>
              <a:ea typeface="宋体" panose="02010600030101010101" pitchFamily="2" charset="-122"/>
            </a:endParaRPr>
          </a:p>
        </p:txBody>
      </p:sp>
      <p:sp>
        <p:nvSpPr>
          <p:cNvPr id="14340" name="矩形 143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操作系统的结构</a:t>
            </a:r>
            <a:endParaRPr lang="zh-CN" altLang="en-US" sz="2400" strike="noStrike" noProof="1">
              <a:ea typeface="宋体" panose="02010600030101010101" pitchFamily="2" charset="-122"/>
            </a:endParaRPr>
          </a:p>
        </p:txBody>
      </p:sp>
      <p:sp>
        <p:nvSpPr>
          <p:cNvPr id="14354" name="矩形 14353"/>
          <p:cNvSpPr/>
          <p:nvPr/>
        </p:nvSpPr>
        <p:spPr>
          <a:xfrm>
            <a:off x="3242310" y="1895475"/>
            <a:ext cx="2701925" cy="5667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宋体" panose="02010600030101010101" pitchFamily="2" charset="-122"/>
                <a:ea typeface="宋体" panose="02010600030101010101" pitchFamily="2" charset="-122"/>
                <a:cs typeface="+mn-cs"/>
              </a:rPr>
              <a:t>ⅱ </a:t>
            </a:r>
            <a:r>
              <a:rPr lang="zh-CN" altLang="en-US" sz="2400" b="1" strike="noStrike" noProof="1">
                <a:solidFill>
                  <a:srgbClr val="000099"/>
                </a:solidFill>
                <a:latin typeface="Times New Roman" panose="02020603050405020304" charset="0"/>
                <a:ea typeface="宋体" panose="02010600030101010101" pitchFamily="2" charset="-122"/>
                <a:cs typeface="+mn-cs"/>
              </a:rPr>
              <a:t>模块结构</a:t>
            </a:r>
            <a:endParaRPr lang="zh-CN" altLang="en-US" sz="2400" b="1" strike="noStrike" noProof="1">
              <a:solidFill>
                <a:srgbClr val="000099"/>
              </a:solidFill>
              <a:latin typeface="Times New Roman" panose="02020603050405020304" charset="0"/>
              <a:ea typeface="宋体" panose="02010600030101010101" pitchFamily="2" charset="-122"/>
            </a:endParaRPr>
          </a:p>
        </p:txBody>
      </p:sp>
      <p:sp>
        <p:nvSpPr>
          <p:cNvPr id="18437" name="文本框 14361"/>
          <p:cNvSpPr txBox="1"/>
          <p:nvPr/>
        </p:nvSpPr>
        <p:spPr>
          <a:xfrm>
            <a:off x="2586673" y="4583113"/>
            <a:ext cx="963612" cy="1223962"/>
          </a:xfrm>
          <a:prstGeom prst="rect">
            <a:avLst/>
          </a:prstGeom>
          <a:solidFill>
            <a:srgbClr val="FFFFFF"/>
          </a:solid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操</a:t>
            </a:r>
            <a:endParaRPr lang="zh-CN" altLang="en-US" sz="1400" b="0">
              <a:solidFill>
                <a:schemeClr val="tx1"/>
              </a:solidFill>
              <a:latin typeface="Times New Roman" panose="02020603050405020304" charset="0"/>
              <a:ea typeface="宋体" panose="02010600030101010101"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作</a:t>
            </a:r>
            <a:endParaRPr lang="zh-CN" altLang="en-US" sz="1400" b="0">
              <a:solidFill>
                <a:schemeClr val="tx1"/>
              </a:solidFill>
              <a:latin typeface="Times New Roman" panose="02020603050405020304" charset="0"/>
              <a:ea typeface="宋体" panose="02010600030101010101"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系</a:t>
            </a:r>
            <a:endParaRPr lang="zh-CN" altLang="en-US" sz="1400" b="0">
              <a:solidFill>
                <a:schemeClr val="tx1"/>
              </a:solidFill>
              <a:latin typeface="Times New Roman" panose="02020603050405020304" charset="0"/>
              <a:ea typeface="宋体" panose="02010600030101010101"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统</a:t>
            </a:r>
            <a:endParaRPr lang="zh-CN" altLang="en-US" sz="1400" b="0">
              <a:solidFill>
                <a:schemeClr val="tx1"/>
              </a:solidFill>
              <a:latin typeface="Times New Roman" panose="02020603050405020304" charset="0"/>
              <a:ea typeface="宋体" panose="02010600030101010101" pitchFamily="2" charset="-122"/>
            </a:endParaRPr>
          </a:p>
        </p:txBody>
      </p:sp>
      <p:grpSp>
        <p:nvGrpSpPr>
          <p:cNvPr id="18439" name="组合 14372"/>
          <p:cNvGrpSpPr/>
          <p:nvPr/>
        </p:nvGrpSpPr>
        <p:grpSpPr>
          <a:xfrm>
            <a:off x="3393123" y="2811463"/>
            <a:ext cx="2295525" cy="2959100"/>
            <a:chOff x="3155" y="1771"/>
            <a:chExt cx="1446" cy="1864"/>
          </a:xfrm>
        </p:grpSpPr>
        <p:sp>
          <p:nvSpPr>
            <p:cNvPr id="14356" name="文本框 14355"/>
            <p:cNvSpPr txBox="1"/>
            <p:nvPr/>
          </p:nvSpPr>
          <p:spPr>
            <a:xfrm>
              <a:off x="3354" y="1771"/>
              <a:ext cx="1233" cy="1860"/>
            </a:xfrm>
            <a:prstGeom prst="rect">
              <a:avLst/>
            </a:prstGeom>
            <a:solidFill>
              <a:srgbClr val="FFFFFF"/>
            </a:solid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None/>
              </a:pPr>
              <a:endParaRPr lang="zh-CN" altLang="en-US" sz="1200" b="1" strike="noStrike" noProof="1" dirty="0">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18441" name="文本框 14356"/>
            <p:cNvSpPr txBox="1"/>
            <p:nvPr/>
          </p:nvSpPr>
          <p:spPr>
            <a:xfrm>
              <a:off x="3371" y="1891"/>
              <a:ext cx="955"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anose="02020603050405020304" charset="0"/>
                  <a:ea typeface="宋体" panose="02010600030101010101" pitchFamily="2" charset="-122"/>
                </a:rPr>
                <a:t>应用软件</a:t>
              </a:r>
              <a:endParaRPr lang="zh-CN" altLang="en-US" sz="1400">
                <a:solidFill>
                  <a:schemeClr val="tx1"/>
                </a:solidFill>
                <a:latin typeface="Times New Roman" panose="02020603050405020304" charset="0"/>
                <a:ea typeface="宋体" panose="02010600030101010101" pitchFamily="2" charset="-122"/>
              </a:endParaRPr>
            </a:p>
          </p:txBody>
        </p:sp>
        <p:sp>
          <p:nvSpPr>
            <p:cNvPr id="18442" name="文本框 14357"/>
            <p:cNvSpPr txBox="1"/>
            <p:nvPr/>
          </p:nvSpPr>
          <p:spPr>
            <a:xfrm>
              <a:off x="3272" y="2442"/>
              <a:ext cx="1165"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anose="02020603050405020304" charset="0"/>
                  <a:ea typeface="宋体" panose="02010600030101010101" pitchFamily="2" charset="-122"/>
                </a:rPr>
                <a:t>其他系统软件</a:t>
              </a:r>
              <a:endParaRPr lang="zh-CN" altLang="en-US" sz="1400">
                <a:solidFill>
                  <a:schemeClr val="tx1"/>
                </a:solidFill>
                <a:latin typeface="Times New Roman" panose="02020603050405020304" charset="0"/>
                <a:ea typeface="宋体" panose="02010600030101010101" pitchFamily="2" charset="-122"/>
              </a:endParaRPr>
            </a:p>
          </p:txBody>
        </p:sp>
        <p:sp>
          <p:nvSpPr>
            <p:cNvPr id="18443" name="矩形 14358"/>
            <p:cNvSpPr/>
            <p:nvPr/>
          </p:nvSpPr>
          <p:spPr>
            <a:xfrm>
              <a:off x="3354" y="2906"/>
              <a:ext cx="1233" cy="356"/>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anose="02010600030101010101" pitchFamily="2" charset="-122"/>
              </a:endParaRPr>
            </a:p>
          </p:txBody>
        </p:sp>
        <p:sp>
          <p:nvSpPr>
            <p:cNvPr id="18444" name="矩形 14359"/>
            <p:cNvSpPr/>
            <p:nvPr/>
          </p:nvSpPr>
          <p:spPr>
            <a:xfrm>
              <a:off x="3354" y="3268"/>
              <a:ext cx="1233" cy="367"/>
            </a:xfrm>
            <a:prstGeom prst="rect">
              <a:avLst/>
            </a:prstGeom>
            <a:solidFill>
              <a:srgbClr val="5F5F5F"/>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anose="02010600030101010101" pitchFamily="2" charset="-122"/>
              </a:endParaRPr>
            </a:p>
          </p:txBody>
        </p:sp>
        <p:sp>
          <p:nvSpPr>
            <p:cNvPr id="18445" name="文本框 14360"/>
            <p:cNvSpPr txBox="1"/>
            <p:nvPr/>
          </p:nvSpPr>
          <p:spPr>
            <a:xfrm>
              <a:off x="3155" y="2923"/>
              <a:ext cx="1419"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rgbClr val="FF0000"/>
                  </a:solidFill>
                  <a:latin typeface="Times New Roman" panose="02020603050405020304" charset="0"/>
                  <a:ea typeface="宋体" panose="02010600030101010101" pitchFamily="2" charset="-122"/>
                </a:rPr>
                <a:t>操作系统其他功能</a:t>
              </a:r>
              <a:endParaRPr lang="zh-CN" altLang="en-US" sz="1400">
                <a:solidFill>
                  <a:srgbClr val="FF0000"/>
                </a:solidFill>
                <a:latin typeface="Times New Roman" panose="02020603050405020304" charset="0"/>
                <a:ea typeface="宋体" panose="02010600030101010101" pitchFamily="2" charset="-122"/>
              </a:endParaRPr>
            </a:p>
          </p:txBody>
        </p:sp>
        <p:sp>
          <p:nvSpPr>
            <p:cNvPr id="18446" name="左大括号 14362"/>
            <p:cNvSpPr/>
            <p:nvPr/>
          </p:nvSpPr>
          <p:spPr>
            <a:xfrm>
              <a:off x="3217" y="2923"/>
              <a:ext cx="83" cy="681"/>
            </a:xfrm>
            <a:prstGeom prst="leftBrace">
              <a:avLst>
                <a:gd name="adj1" fmla="val 68069"/>
                <a:gd name="adj2" fmla="val 50000"/>
              </a:avLst>
            </a:prstGeom>
            <a:noFill/>
            <a:ln w="9525" cap="flat" cmpd="sng">
              <a:solidFill>
                <a:srgbClr val="000000"/>
              </a:solidFill>
              <a:prstDash val="solid"/>
              <a:round/>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anose="02010600030101010101" pitchFamily="2" charset="-122"/>
              </a:endParaRPr>
            </a:p>
          </p:txBody>
        </p:sp>
        <p:sp>
          <p:nvSpPr>
            <p:cNvPr id="18447" name="直接连接符 14363"/>
            <p:cNvSpPr/>
            <p:nvPr/>
          </p:nvSpPr>
          <p:spPr>
            <a:xfrm>
              <a:off x="3344" y="2361"/>
              <a:ext cx="124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8448" name="直接连接符 14364"/>
            <p:cNvSpPr/>
            <p:nvPr/>
          </p:nvSpPr>
          <p:spPr>
            <a:xfrm>
              <a:off x="3354" y="2902"/>
              <a:ext cx="124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8449" name="直接连接符 14365"/>
            <p:cNvSpPr/>
            <p:nvPr/>
          </p:nvSpPr>
          <p:spPr>
            <a:xfrm>
              <a:off x="3347" y="3448"/>
              <a:ext cx="602" cy="0"/>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8450" name="直接连接符 14366"/>
            <p:cNvSpPr/>
            <p:nvPr/>
          </p:nvSpPr>
          <p:spPr>
            <a:xfrm>
              <a:off x="4236" y="3259"/>
              <a:ext cx="0" cy="373"/>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8451" name="直接连接符 14367"/>
            <p:cNvSpPr/>
            <p:nvPr/>
          </p:nvSpPr>
          <p:spPr>
            <a:xfrm>
              <a:off x="3951" y="3448"/>
              <a:ext cx="0" cy="186"/>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8452" name="直接连接符 14370"/>
            <p:cNvSpPr/>
            <p:nvPr/>
          </p:nvSpPr>
          <p:spPr>
            <a:xfrm>
              <a:off x="3668" y="3271"/>
              <a:ext cx="0" cy="178"/>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354">
                                            <p:txEl>
                                              <p:charRg st="0" end="8"/>
                                            </p:txEl>
                                          </p:spTgt>
                                        </p:tgtEl>
                                        <p:attrNameLst>
                                          <p:attrName>style.visibility</p:attrName>
                                        </p:attrNameLst>
                                      </p:cBhvr>
                                      <p:to>
                                        <p:strVal val="visible"/>
                                      </p:to>
                                    </p:set>
                                    <p:anim calcmode="lin" valueType="num">
                                      <p:cBhvr additive="base">
                                        <p:cTn id="7" dur="1000" fill="hold"/>
                                        <p:tgtEl>
                                          <p:spTgt spid="14354">
                                            <p:txEl>
                                              <p:charRg st="0" end="8"/>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14354">
                                            <p:txEl>
                                              <p:charRg st="0"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a:xfrm>
            <a:off x="347980" y="779145"/>
            <a:ext cx="4298950" cy="536575"/>
          </a:xfrm>
        </p:spPr>
        <p:txBody>
          <a:bodyPr wrap="square">
            <a:spAutoFit/>
          </a:bodyPr>
          <a:p>
            <a:pPr lvl="0"/>
            <a:r>
              <a:rPr lang="zh-CN" altLang="en-US" sz="3200" dirty="0">
                <a:solidFill>
                  <a:srgbClr val="990000"/>
                </a:solidFill>
                <a:effectLst/>
                <a:ea typeface="宋体" panose="02010600030101010101" pitchFamily="2" charset="-122"/>
              </a:rPr>
              <a:t>模块化结构特点：</a:t>
            </a:r>
            <a:endParaRPr lang="zh-CN" altLang="en-US" sz="3200" dirty="0">
              <a:solidFill>
                <a:srgbClr val="990000"/>
              </a:solidFill>
              <a:effectLst/>
              <a:ea typeface="宋体" panose="02010600030101010101" pitchFamily="2" charset="-122"/>
            </a:endParaRPr>
          </a:p>
        </p:txBody>
      </p:sp>
      <p:sp>
        <p:nvSpPr>
          <p:cNvPr id="20482" name="文本占位符 77826"/>
          <p:cNvSpPr>
            <a:spLocks noGrp="1"/>
          </p:cNvSpPr>
          <p:nvPr>
            <p:ph idx="1"/>
          </p:nvPr>
        </p:nvSpPr>
        <p:spPr>
          <a:xfrm>
            <a:off x="523240" y="1549400"/>
            <a:ext cx="7635240" cy="3339465"/>
          </a:xfrm>
        </p:spPr>
        <p:txBody>
          <a:bodyPr wrap="square" anchor="t">
            <a:spAutoFit/>
          </a:bodyPr>
          <a:p>
            <a:pPr lvl="0"/>
            <a:r>
              <a:rPr lang="zh-CN" altLang="en-US" dirty="0">
                <a:solidFill>
                  <a:schemeClr val="tx1"/>
                </a:solidFill>
                <a:effectLst/>
                <a:ea typeface="宋体" panose="02010600030101010101" pitchFamily="2" charset="-122"/>
              </a:rPr>
              <a:t>操作系统由多个逻辑上独立的功能模块构成</a:t>
            </a:r>
            <a:r>
              <a:rPr lang="zh-CN" altLang="en-US" dirty="0">
                <a:solidFill>
                  <a:schemeClr val="tx1"/>
                </a:solidFill>
                <a:effectLst/>
                <a:ea typeface="宋体" panose="02010600030101010101" pitchFamily="2" charset="-122"/>
                <a:sym typeface="Arial" panose="02080604020202020204" pitchFamily="34" charset="0"/>
              </a:rPr>
              <a:t>。</a:t>
            </a:r>
            <a:endParaRPr lang="zh-CN" altLang="en-US" dirty="0">
              <a:solidFill>
                <a:schemeClr val="tx1"/>
              </a:solidFill>
              <a:effectLst/>
              <a:ea typeface="宋体" panose="02010600030101010101" pitchFamily="2" charset="-122"/>
            </a:endParaRPr>
          </a:p>
          <a:p>
            <a:pPr lvl="0"/>
            <a:r>
              <a:rPr lang="zh-CN" altLang="en-US" dirty="0">
                <a:solidFill>
                  <a:schemeClr val="tx1"/>
                </a:solidFill>
                <a:effectLst/>
                <a:ea typeface="宋体" panose="02010600030101010101" pitchFamily="2" charset="-122"/>
              </a:rPr>
              <a:t>各模块之间有良好定义的接口。</a:t>
            </a:r>
            <a:endParaRPr lang="en-US" altLang="zh-CN" dirty="0">
              <a:solidFill>
                <a:schemeClr val="tx1"/>
              </a:solidFill>
              <a:effectLst/>
              <a:ea typeface="宋体" panose="02010600030101010101" pitchFamily="2" charset="-122"/>
            </a:endParaRPr>
          </a:p>
          <a:p>
            <a:pPr lvl="0"/>
            <a:r>
              <a:rPr lang="zh-CN" altLang="en-US" dirty="0">
                <a:solidFill>
                  <a:schemeClr val="tx1"/>
                </a:solidFill>
                <a:effectLst/>
                <a:ea typeface="宋体" panose="02010600030101010101" pitchFamily="2" charset="-122"/>
              </a:rPr>
              <a:t>模块内部隐藏了实现细节。</a:t>
            </a:r>
            <a:endParaRPr lang="zh-CN" altLang="en-US" dirty="0">
              <a:solidFill>
                <a:schemeClr val="tx1"/>
              </a:solidFill>
              <a:effectLst/>
              <a:ea typeface="宋体" panose="02010600030101010101" pitchFamily="2" charset="-122"/>
            </a:endParaRPr>
          </a:p>
          <a:p>
            <a:pPr lvl="0"/>
            <a:r>
              <a:rPr lang="zh-CN" altLang="en-US" dirty="0">
                <a:solidFill>
                  <a:srgbClr val="C00000"/>
                </a:solidFill>
                <a:effectLst/>
                <a:ea typeface="宋体" panose="02010600030101010101" pitchFamily="2" charset="-122"/>
              </a:rPr>
              <a:t>各个模块之间可以相互调用。</a:t>
            </a:r>
            <a:endParaRPr lang="zh-CN" altLang="en-US" dirty="0">
              <a:solidFill>
                <a:srgbClr val="C00000"/>
              </a:solidFill>
              <a:effectLst/>
              <a:ea typeface="宋体" panose="02010600030101010101" pitchFamily="2" charset="-122"/>
            </a:endParaRPr>
          </a:p>
          <a:p>
            <a:pPr lvl="0"/>
            <a:r>
              <a:rPr lang="zh-CN" altLang="en-US" dirty="0">
                <a:solidFill>
                  <a:schemeClr val="tx1"/>
                </a:solidFill>
                <a:effectLst/>
                <a:ea typeface="宋体" panose="02010600030101010101" pitchFamily="2" charset="-122"/>
              </a:rPr>
              <a:t>有利于操作系统的理解和维护。</a:t>
            </a:r>
            <a:endParaRPr lang="zh-CN" altLang="en-US" dirty="0">
              <a:solidFill>
                <a:schemeClr val="tx1"/>
              </a:solidFill>
              <a:effectLst/>
              <a:ea typeface="宋体" panose="02010600030101010101" pitchFamily="2" charset="-122"/>
            </a:endParaRPr>
          </a:p>
        </p:txBody>
      </p:sp>
      <p:sp>
        <p:nvSpPr>
          <p:cNvPr id="20483" name="文本框 7782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6</a:t>
            </a:r>
            <a:endParaRPr lang="zh-CN" altLang="en-US" sz="1400" b="0" dirty="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174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8</a:t>
            </a:r>
            <a:endParaRPr lang="zh-CN" altLang="en-US" sz="1400" b="0" dirty="0">
              <a:solidFill>
                <a:schemeClr val="tx2"/>
              </a:solidFill>
              <a:latin typeface="Times New Roman" panose="02020603050405020304" charset="0"/>
              <a:ea typeface="宋体" panose="02010600030101010101" pitchFamily="2" charset="-122"/>
            </a:endParaRPr>
          </a:p>
        </p:txBody>
      </p:sp>
      <p:sp>
        <p:nvSpPr>
          <p:cNvPr id="17428" name="矩形 17427"/>
          <p:cNvSpPr/>
          <p:nvPr/>
        </p:nvSpPr>
        <p:spPr>
          <a:xfrm>
            <a:off x="2620328" y="1299528"/>
            <a:ext cx="2641600" cy="57086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a:solidFill>
                  <a:srgbClr val="000099"/>
                </a:solidFill>
                <a:effectLst/>
                <a:latin typeface="宋体" panose="02010600030101010101" pitchFamily="2" charset="-122"/>
                <a:ea typeface="宋体" panose="02010600030101010101" pitchFamily="2" charset="-122"/>
                <a:sym typeface="+mn-ea"/>
              </a:rPr>
              <a:t>ⅲ</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层次结构</a:t>
            </a:r>
            <a:endParaRPr lang="zh-CN" altLang="en-US" sz="2400" b="1" strike="noStrike" noProof="1">
              <a:solidFill>
                <a:srgbClr val="000099"/>
              </a:solidFill>
              <a:latin typeface="Times New Roman" panose="02020603050405020304" charset="0"/>
              <a:ea typeface="宋体" panose="02010600030101010101" pitchFamily="2" charset="-122"/>
            </a:endParaRPr>
          </a:p>
        </p:txBody>
      </p:sp>
      <p:grpSp>
        <p:nvGrpSpPr>
          <p:cNvPr id="17429" name="组合 17428"/>
          <p:cNvGrpSpPr/>
          <p:nvPr/>
        </p:nvGrpSpPr>
        <p:grpSpPr>
          <a:xfrm>
            <a:off x="2204403" y="2112328"/>
            <a:ext cx="3101975" cy="2995612"/>
            <a:chOff x="0" y="0"/>
            <a:chExt cx="1954" cy="1887"/>
          </a:xfrm>
        </p:grpSpPr>
        <p:sp>
          <p:nvSpPr>
            <p:cNvPr id="21525" name="文本框 17429"/>
            <p:cNvSpPr txBox="1"/>
            <p:nvPr/>
          </p:nvSpPr>
          <p:spPr>
            <a:xfrm>
              <a:off x="0" y="1116"/>
              <a:ext cx="607" cy="771"/>
            </a:xfrm>
            <a:prstGeom prst="rect">
              <a:avLst/>
            </a:prstGeom>
            <a:solidFill>
              <a:srgbClr val="FFFFFF"/>
            </a:solid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操</a:t>
              </a:r>
              <a:endParaRPr lang="zh-CN" altLang="en-US" sz="1400" b="0">
                <a:solidFill>
                  <a:schemeClr val="tx1"/>
                </a:solidFill>
                <a:latin typeface="Times New Roman" panose="02020603050405020304" charset="0"/>
                <a:ea typeface="宋体" panose="02010600030101010101"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作</a:t>
              </a:r>
              <a:endParaRPr lang="zh-CN" altLang="en-US" sz="1400" b="0">
                <a:solidFill>
                  <a:schemeClr val="tx1"/>
                </a:solidFill>
                <a:latin typeface="Times New Roman" panose="02020603050405020304" charset="0"/>
                <a:ea typeface="宋体" panose="02010600030101010101"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系</a:t>
              </a:r>
              <a:endParaRPr lang="zh-CN" altLang="en-US" sz="1400" b="0">
                <a:solidFill>
                  <a:schemeClr val="tx1"/>
                </a:solidFill>
                <a:latin typeface="Times New Roman" panose="02020603050405020304" charset="0"/>
                <a:ea typeface="宋体" panose="02010600030101010101"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统</a:t>
              </a:r>
              <a:endParaRPr lang="zh-CN" altLang="en-US" sz="1400" b="0">
                <a:solidFill>
                  <a:schemeClr val="tx1"/>
                </a:solidFill>
                <a:latin typeface="Times New Roman" panose="02020603050405020304" charset="0"/>
                <a:ea typeface="宋体" panose="02010600030101010101" pitchFamily="2" charset="-122"/>
              </a:endParaRPr>
            </a:p>
          </p:txBody>
        </p:sp>
        <p:sp>
          <p:nvSpPr>
            <p:cNvPr id="17431" name="文本框 17430"/>
            <p:cNvSpPr txBox="1"/>
            <p:nvPr/>
          </p:nvSpPr>
          <p:spPr>
            <a:xfrm>
              <a:off x="707" y="0"/>
              <a:ext cx="1233" cy="1860"/>
            </a:xfrm>
            <a:prstGeom prst="rect">
              <a:avLst/>
            </a:prstGeom>
            <a:solidFill>
              <a:srgbClr val="FFFFFF"/>
            </a:solid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None/>
              </a:pPr>
              <a:endParaRPr lang="zh-CN" altLang="en-US" sz="1200" b="1" strike="noStrike" noProof="1" dirty="0">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21527" name="文本框 17431"/>
            <p:cNvSpPr txBox="1"/>
            <p:nvPr/>
          </p:nvSpPr>
          <p:spPr>
            <a:xfrm>
              <a:off x="724" y="120"/>
              <a:ext cx="955"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anose="02020603050405020304" charset="0"/>
                  <a:ea typeface="宋体" panose="02010600030101010101" pitchFamily="2" charset="-122"/>
                </a:rPr>
                <a:t>应用软件</a:t>
              </a:r>
              <a:endParaRPr lang="zh-CN" altLang="en-US" sz="1400">
                <a:solidFill>
                  <a:schemeClr val="tx1"/>
                </a:solidFill>
                <a:latin typeface="Times New Roman" panose="02020603050405020304" charset="0"/>
                <a:ea typeface="宋体" panose="02010600030101010101" pitchFamily="2" charset="-122"/>
              </a:endParaRPr>
            </a:p>
          </p:txBody>
        </p:sp>
        <p:sp>
          <p:nvSpPr>
            <p:cNvPr id="21528" name="文本框 17432"/>
            <p:cNvSpPr txBox="1"/>
            <p:nvPr/>
          </p:nvSpPr>
          <p:spPr>
            <a:xfrm>
              <a:off x="625" y="671"/>
              <a:ext cx="1165"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anose="02020603050405020304" charset="0"/>
                  <a:ea typeface="宋体" panose="02010600030101010101" pitchFamily="2" charset="-122"/>
                </a:rPr>
                <a:t>其他系统软件</a:t>
              </a:r>
              <a:endParaRPr lang="zh-CN" altLang="en-US" sz="1400">
                <a:solidFill>
                  <a:schemeClr val="tx1"/>
                </a:solidFill>
                <a:latin typeface="Times New Roman" panose="02020603050405020304" charset="0"/>
                <a:ea typeface="宋体" panose="02010600030101010101" pitchFamily="2" charset="-122"/>
              </a:endParaRPr>
            </a:p>
          </p:txBody>
        </p:sp>
        <p:sp>
          <p:nvSpPr>
            <p:cNvPr id="21529" name="矩形 17433"/>
            <p:cNvSpPr/>
            <p:nvPr/>
          </p:nvSpPr>
          <p:spPr>
            <a:xfrm>
              <a:off x="707" y="1135"/>
              <a:ext cx="1233" cy="356"/>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anose="02010600030101010101" pitchFamily="2" charset="-122"/>
              </a:endParaRPr>
            </a:p>
          </p:txBody>
        </p:sp>
        <p:sp>
          <p:nvSpPr>
            <p:cNvPr id="21530" name="矩形 17434"/>
            <p:cNvSpPr/>
            <p:nvPr/>
          </p:nvSpPr>
          <p:spPr>
            <a:xfrm>
              <a:off x="707" y="1497"/>
              <a:ext cx="1233" cy="367"/>
            </a:xfrm>
            <a:prstGeom prst="rect">
              <a:avLst/>
            </a:prstGeom>
            <a:solidFill>
              <a:srgbClr val="5F5F5F"/>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anose="02010600030101010101" pitchFamily="2" charset="-122"/>
              </a:endParaRPr>
            </a:p>
          </p:txBody>
        </p:sp>
        <p:sp>
          <p:nvSpPr>
            <p:cNvPr id="21531" name="文本框 17435"/>
            <p:cNvSpPr txBox="1"/>
            <p:nvPr/>
          </p:nvSpPr>
          <p:spPr>
            <a:xfrm>
              <a:off x="508" y="1152"/>
              <a:ext cx="1419"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rgbClr val="FF0000"/>
                  </a:solidFill>
                  <a:latin typeface="Times New Roman" panose="02020603050405020304" charset="0"/>
                  <a:ea typeface="宋体" panose="02010600030101010101" pitchFamily="2" charset="-122"/>
                </a:rPr>
                <a:t>操作系统其他功能</a:t>
              </a:r>
              <a:endParaRPr lang="zh-CN" altLang="en-US" sz="1400">
                <a:solidFill>
                  <a:srgbClr val="FF0000"/>
                </a:solidFill>
                <a:latin typeface="Times New Roman" panose="02020603050405020304" charset="0"/>
                <a:ea typeface="宋体" panose="02010600030101010101" pitchFamily="2" charset="-122"/>
              </a:endParaRPr>
            </a:p>
          </p:txBody>
        </p:sp>
        <p:sp>
          <p:nvSpPr>
            <p:cNvPr id="21532" name="左大括号 17436"/>
            <p:cNvSpPr/>
            <p:nvPr/>
          </p:nvSpPr>
          <p:spPr>
            <a:xfrm>
              <a:off x="570" y="1152"/>
              <a:ext cx="83" cy="681"/>
            </a:xfrm>
            <a:prstGeom prst="leftBrace">
              <a:avLst>
                <a:gd name="adj1" fmla="val 68069"/>
                <a:gd name="adj2" fmla="val 50000"/>
              </a:avLst>
            </a:prstGeom>
            <a:noFill/>
            <a:ln w="9525" cap="flat" cmpd="sng">
              <a:solidFill>
                <a:srgbClr val="000000"/>
              </a:solidFill>
              <a:prstDash val="solid"/>
              <a:round/>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anose="02010600030101010101" pitchFamily="2" charset="-122"/>
              </a:endParaRPr>
            </a:p>
          </p:txBody>
        </p:sp>
        <p:sp>
          <p:nvSpPr>
            <p:cNvPr id="21533" name="直接连接符 17437"/>
            <p:cNvSpPr/>
            <p:nvPr/>
          </p:nvSpPr>
          <p:spPr>
            <a:xfrm>
              <a:off x="697" y="590"/>
              <a:ext cx="124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1534" name="直接连接符 17438"/>
            <p:cNvSpPr/>
            <p:nvPr/>
          </p:nvSpPr>
          <p:spPr>
            <a:xfrm>
              <a:off x="707" y="1131"/>
              <a:ext cx="124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1535" name="直接连接符 17439"/>
            <p:cNvSpPr/>
            <p:nvPr/>
          </p:nvSpPr>
          <p:spPr>
            <a:xfrm>
              <a:off x="700" y="1587"/>
              <a:ext cx="1233" cy="0"/>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1536" name="文本框 17440"/>
            <p:cNvSpPr txBox="1"/>
            <p:nvPr/>
          </p:nvSpPr>
          <p:spPr>
            <a:xfrm>
              <a:off x="798" y="1479"/>
              <a:ext cx="989"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800">
                  <a:solidFill>
                    <a:srgbClr val="FFFFFF"/>
                  </a:solidFill>
                  <a:latin typeface="Times New Roman" panose="02020603050405020304" charset="0"/>
                  <a:ea typeface="宋体" panose="02010600030101010101" pitchFamily="2" charset="-122"/>
                </a:rPr>
                <a:t>内核</a:t>
              </a:r>
              <a:endParaRPr lang="zh-CN" altLang="en-US" sz="1800">
                <a:solidFill>
                  <a:srgbClr val="FFFFFF"/>
                </a:solidFill>
                <a:latin typeface="Times New Roman" panose="02020603050405020304" charset="0"/>
                <a:ea typeface="宋体" panose="02010600030101010101" pitchFamily="2" charset="-122"/>
              </a:endParaRPr>
            </a:p>
          </p:txBody>
        </p:sp>
        <p:sp>
          <p:nvSpPr>
            <p:cNvPr id="21537" name="直接连接符 17441"/>
            <p:cNvSpPr/>
            <p:nvPr/>
          </p:nvSpPr>
          <p:spPr>
            <a:xfrm>
              <a:off x="691" y="1706"/>
              <a:ext cx="1233" cy="0"/>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17444" name="矩形 1744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操作系统的结构</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28"/>
                                        </p:tgtEl>
                                        <p:attrNameLst>
                                          <p:attrName>style.visibility</p:attrName>
                                        </p:attrNameLst>
                                      </p:cBhvr>
                                      <p:to>
                                        <p:strVal val="visible"/>
                                      </p:to>
                                    </p:set>
                                    <p:anim calcmode="lin" valueType="num">
                                      <p:cBhvr additive="base">
                                        <p:cTn id="7" dur="500" fill="hold"/>
                                        <p:tgtEl>
                                          <p:spTgt spid="17428"/>
                                        </p:tgtEl>
                                        <p:attrNameLst>
                                          <p:attrName>ppt_x</p:attrName>
                                        </p:attrNameLst>
                                      </p:cBhvr>
                                      <p:tavLst>
                                        <p:tav tm="0">
                                          <p:val>
                                            <p:strVal val="1+#ppt_w/2"/>
                                          </p:val>
                                        </p:tav>
                                        <p:tav tm="100000">
                                          <p:val>
                                            <p:strVal val="#ppt_x"/>
                                          </p:val>
                                        </p:tav>
                                      </p:tavLst>
                                    </p:anim>
                                    <p:anim calcmode="lin" valueType="num">
                                      <p:cBhvr additive="base">
                                        <p:cTn id="8" dur="500" fill="hold"/>
                                        <p:tgtEl>
                                          <p:spTgt spid="174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29"/>
                                        </p:tgtEl>
                                        <p:attrNameLst>
                                          <p:attrName>style.visibility</p:attrName>
                                        </p:attrNameLst>
                                      </p:cBhvr>
                                      <p:to>
                                        <p:strVal val="visible"/>
                                      </p:to>
                                    </p:set>
                                    <p:anim calcmode="lin" valueType="num">
                                      <p:cBhvr additive="base">
                                        <p:cTn id="13" dur="500" fill="hold"/>
                                        <p:tgtEl>
                                          <p:spTgt spid="17429"/>
                                        </p:tgtEl>
                                        <p:attrNameLst>
                                          <p:attrName>ppt_x</p:attrName>
                                        </p:attrNameLst>
                                      </p:cBhvr>
                                      <p:tavLst>
                                        <p:tav tm="0">
                                          <p:val>
                                            <p:strVal val="#ppt_x"/>
                                          </p:val>
                                        </p:tav>
                                        <p:tav tm="100000">
                                          <p:val>
                                            <p:strVal val="#ppt_x"/>
                                          </p:val>
                                        </p:tav>
                                      </p:tavLst>
                                    </p:anim>
                                    <p:anim calcmode="lin" valueType="num">
                                      <p:cBhvr additive="base">
                                        <p:cTn id="14" dur="500" fill="hold"/>
                                        <p:tgtEl>
                                          <p:spTgt spid="174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215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12</a:t>
            </a:r>
            <a:endParaRPr lang="zh-CN" altLang="en-US" sz="1400" b="0" dirty="0">
              <a:solidFill>
                <a:schemeClr val="tx2"/>
              </a:solidFill>
              <a:latin typeface="Times New Roman" panose="02020603050405020304" charset="0"/>
              <a:ea typeface="宋体" panose="02010600030101010101" pitchFamily="2" charset="-122"/>
            </a:endParaRPr>
          </a:p>
        </p:txBody>
      </p:sp>
      <p:sp>
        <p:nvSpPr>
          <p:cNvPr id="21507" name="矩形 21506"/>
          <p:cNvSpPr/>
          <p:nvPr/>
        </p:nvSpPr>
        <p:spPr>
          <a:xfrm>
            <a:off x="171450" y="646113"/>
            <a:ext cx="7839075" cy="68199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b="1" strike="noStrike" noProof="1">
                <a:solidFill>
                  <a:srgbClr val="990000"/>
                </a:solidFill>
                <a:latin typeface="Arial" panose="02080604020202020204" pitchFamily="34" charset="0"/>
                <a:ea typeface="宋体" panose="02010600030101010101" pitchFamily="2" charset="-122"/>
                <a:cs typeface="+mn-ea"/>
              </a:rPr>
              <a:t>操作系统的层次结构</a:t>
            </a:r>
            <a:r>
              <a:rPr lang="zh-CN" altLang="en-US" sz="2000" strike="noStrike" noProof="1">
                <a:solidFill>
                  <a:schemeClr val="tx1"/>
                </a:solidFill>
                <a:latin typeface="Arial" panose="02080604020202020204" pitchFamily="34" charset="0"/>
                <a:ea typeface="宋体" panose="02010600030101010101" pitchFamily="2" charset="-122"/>
                <a:cs typeface="+mn-ea"/>
              </a:rPr>
              <a:t>        </a:t>
            </a:r>
            <a:endParaRPr lang="zh-CN" altLang="en-US" sz="2000" strike="noStrike" noProof="1">
              <a:solidFill>
                <a:schemeClr val="tx1"/>
              </a:solidFill>
              <a:ea typeface="宋体" panose="02010600030101010101" pitchFamily="2" charset="-122"/>
            </a:endParaRPr>
          </a:p>
        </p:txBody>
      </p:sp>
      <p:sp>
        <p:nvSpPr>
          <p:cNvPr id="21509" name="文本框 21508"/>
          <p:cNvSpPr txBox="1"/>
          <p:nvPr/>
        </p:nvSpPr>
        <p:spPr>
          <a:xfrm>
            <a:off x="5676900" y="5529263"/>
            <a:ext cx="3008313"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charset="0"/>
                <a:ea typeface="宋体" panose="02010600030101010101" pitchFamily="2" charset="-122"/>
              </a:rPr>
              <a:t>操作系统层次结构示意图</a:t>
            </a:r>
            <a:endParaRPr lang="zh-CN" altLang="en-US" sz="1600" b="0">
              <a:solidFill>
                <a:schemeClr val="tx1"/>
              </a:solidFill>
              <a:latin typeface="Times New Roman" panose="02020603050405020304" charset="0"/>
              <a:ea typeface="宋体" panose="02010600030101010101" pitchFamily="2" charset="-122"/>
            </a:endParaRPr>
          </a:p>
        </p:txBody>
      </p:sp>
      <p:sp>
        <p:nvSpPr>
          <p:cNvPr id="21510" name="矩形 2150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操作系统的结构</a:t>
            </a:r>
            <a:endParaRPr lang="zh-CN" altLang="en-US" sz="2400" strike="noStrike" noProof="1">
              <a:ea typeface="宋体" panose="02010600030101010101" pitchFamily="2" charset="-122"/>
            </a:endParaRPr>
          </a:p>
        </p:txBody>
      </p:sp>
      <p:grpSp>
        <p:nvGrpSpPr>
          <p:cNvPr id="18435" name="组合 18434"/>
          <p:cNvGrpSpPr/>
          <p:nvPr/>
        </p:nvGrpSpPr>
        <p:grpSpPr>
          <a:xfrm>
            <a:off x="3746500" y="1338263"/>
            <a:ext cx="5334000" cy="3810000"/>
            <a:chOff x="0" y="0"/>
            <a:chExt cx="3360" cy="2400"/>
          </a:xfrm>
        </p:grpSpPr>
        <p:sp>
          <p:nvSpPr>
            <p:cNvPr id="25606" name="文本框 18435"/>
            <p:cNvSpPr txBox="1"/>
            <p:nvPr/>
          </p:nvSpPr>
          <p:spPr>
            <a:xfrm>
              <a:off x="1104" y="2112"/>
              <a:ext cx="2256" cy="288"/>
            </a:xfrm>
            <a:prstGeom prst="rect">
              <a:avLst/>
            </a:prstGeom>
            <a:solidFill>
              <a:srgbClr val="F9DC89"/>
            </a:solidFill>
            <a:ln w="19050"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anose="02020603050405020304" charset="0"/>
                  <a:ea typeface="宋体" panose="02010600030101010101" pitchFamily="2" charset="-122"/>
                </a:rPr>
                <a:t>裸         机</a:t>
              </a:r>
              <a:endParaRPr lang="zh-CN" altLang="en-US" sz="2000">
                <a:solidFill>
                  <a:schemeClr val="bg2"/>
                </a:solidFill>
                <a:latin typeface="Times New Roman" panose="02020603050405020304" charset="0"/>
                <a:ea typeface="宋体" panose="02010600030101010101" pitchFamily="2" charset="-122"/>
              </a:endParaRPr>
            </a:p>
          </p:txBody>
        </p:sp>
        <p:sp>
          <p:nvSpPr>
            <p:cNvPr id="25607" name="文本框 18436"/>
            <p:cNvSpPr txBox="1"/>
            <p:nvPr/>
          </p:nvSpPr>
          <p:spPr>
            <a:xfrm>
              <a:off x="1104" y="1344"/>
              <a:ext cx="672" cy="720"/>
            </a:xfrm>
            <a:prstGeom prst="rect">
              <a:avLst/>
            </a:prstGeom>
            <a:solidFill>
              <a:srgbClr val="F9DC89"/>
            </a:solidFill>
            <a:ln w="28575"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anose="02020603050405020304" charset="0"/>
                  <a:ea typeface="宋体" panose="02010600030101010101" pitchFamily="2" charset="-122"/>
                </a:rPr>
                <a:t>初级中断处理</a:t>
              </a:r>
              <a:endParaRPr lang="zh-CN" altLang="en-US" sz="2000">
                <a:solidFill>
                  <a:schemeClr val="bg2"/>
                </a:solidFill>
                <a:latin typeface="Times New Roman" panose="02020603050405020304" charset="0"/>
                <a:ea typeface="宋体" panose="02010600030101010101" pitchFamily="2" charset="-122"/>
              </a:endParaRPr>
            </a:p>
          </p:txBody>
        </p:sp>
        <p:sp>
          <p:nvSpPr>
            <p:cNvPr id="25608" name="文本框 18437"/>
            <p:cNvSpPr txBox="1"/>
            <p:nvPr/>
          </p:nvSpPr>
          <p:spPr>
            <a:xfrm>
              <a:off x="1824" y="1344"/>
              <a:ext cx="816" cy="720"/>
            </a:xfrm>
            <a:prstGeom prst="rect">
              <a:avLst/>
            </a:prstGeom>
            <a:solidFill>
              <a:srgbClr val="F9DC89"/>
            </a:solidFill>
            <a:ln w="28575"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anose="02020603050405020304" charset="0"/>
                  <a:ea typeface="宋体" panose="02010600030101010101" pitchFamily="2" charset="-122"/>
                </a:rPr>
                <a:t>进程控制</a:t>
              </a:r>
              <a:endParaRPr lang="zh-CN" altLang="en-US" sz="2000">
                <a:solidFill>
                  <a:schemeClr val="bg2"/>
                </a:solidFill>
                <a:latin typeface="Times New Roman" panose="02020603050405020304" charset="0"/>
                <a:ea typeface="宋体" panose="02010600030101010101" pitchFamily="2" charset="-122"/>
              </a:endParaRPr>
            </a:p>
            <a:p>
              <a:pPr lvl="0" algn="ctr">
                <a:spcBef>
                  <a:spcPct val="50000"/>
                </a:spcBef>
              </a:pPr>
              <a:r>
                <a:rPr lang="zh-CN" altLang="en-US" sz="2000">
                  <a:solidFill>
                    <a:schemeClr val="bg2"/>
                  </a:solidFill>
                  <a:latin typeface="Times New Roman" panose="02020603050405020304" charset="0"/>
                  <a:ea typeface="宋体" panose="02010600030101010101" pitchFamily="2" charset="-122"/>
                </a:rPr>
                <a:t>进程通信</a:t>
              </a:r>
              <a:endParaRPr lang="zh-CN" altLang="en-US" sz="2000">
                <a:solidFill>
                  <a:schemeClr val="bg2"/>
                </a:solidFill>
                <a:latin typeface="Times New Roman" panose="02020603050405020304" charset="0"/>
                <a:ea typeface="宋体" panose="02010600030101010101" pitchFamily="2" charset="-122"/>
              </a:endParaRPr>
            </a:p>
          </p:txBody>
        </p:sp>
        <p:sp>
          <p:nvSpPr>
            <p:cNvPr id="25609" name="文本框 18438"/>
            <p:cNvSpPr txBox="1"/>
            <p:nvPr/>
          </p:nvSpPr>
          <p:spPr>
            <a:xfrm>
              <a:off x="2688" y="1344"/>
              <a:ext cx="672" cy="720"/>
            </a:xfrm>
            <a:prstGeom prst="rect">
              <a:avLst/>
            </a:prstGeom>
            <a:solidFill>
              <a:srgbClr val="F9DC89"/>
            </a:solidFill>
            <a:ln w="28575"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anose="02020603050405020304" charset="0"/>
                  <a:ea typeface="宋体" panose="02010600030101010101" pitchFamily="2" charset="-122"/>
                </a:rPr>
                <a:t>处理机分派</a:t>
              </a:r>
              <a:endParaRPr lang="zh-CN" altLang="en-US" sz="2000">
                <a:solidFill>
                  <a:schemeClr val="bg2"/>
                </a:solidFill>
                <a:latin typeface="Times New Roman" panose="02020603050405020304" charset="0"/>
                <a:ea typeface="宋体" panose="02010600030101010101" pitchFamily="2" charset="-122"/>
              </a:endParaRPr>
            </a:p>
          </p:txBody>
        </p:sp>
        <p:sp>
          <p:nvSpPr>
            <p:cNvPr id="25610" name="文本框 18439"/>
            <p:cNvSpPr txBox="1"/>
            <p:nvPr/>
          </p:nvSpPr>
          <p:spPr>
            <a:xfrm>
              <a:off x="1104" y="1008"/>
              <a:ext cx="2256" cy="288"/>
            </a:xfrm>
            <a:prstGeom prst="rect">
              <a:avLst/>
            </a:prstGeom>
            <a:solidFill>
              <a:srgbClr val="F9DC89"/>
            </a:solidFill>
            <a:ln w="19050"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anose="02020603050405020304" charset="0"/>
                  <a:ea typeface="宋体" panose="02010600030101010101" pitchFamily="2" charset="-122"/>
                </a:rPr>
                <a:t>存 储 管 理</a:t>
              </a:r>
              <a:endParaRPr lang="zh-CN" altLang="en-US" sz="2000">
                <a:solidFill>
                  <a:schemeClr val="bg2"/>
                </a:solidFill>
                <a:latin typeface="Times New Roman" panose="02020603050405020304" charset="0"/>
                <a:ea typeface="宋体" panose="02010600030101010101" pitchFamily="2" charset="-122"/>
              </a:endParaRPr>
            </a:p>
          </p:txBody>
        </p:sp>
        <p:sp>
          <p:nvSpPr>
            <p:cNvPr id="25611" name="文本框 18440"/>
            <p:cNvSpPr txBox="1"/>
            <p:nvPr/>
          </p:nvSpPr>
          <p:spPr>
            <a:xfrm>
              <a:off x="1104" y="672"/>
              <a:ext cx="2256" cy="288"/>
            </a:xfrm>
            <a:prstGeom prst="rect">
              <a:avLst/>
            </a:prstGeom>
            <a:solidFill>
              <a:srgbClr val="F9DC89"/>
            </a:solidFill>
            <a:ln w="19050" cap="sq" cmpd="sng">
              <a:solidFill>
                <a:schemeClr val="tx1"/>
              </a:solidFill>
              <a:prstDash val="solid"/>
              <a:miter/>
              <a:headEnd type="none" w="med" len="med"/>
              <a:tailEnd type="none" w="med" len="med"/>
            </a:ln>
          </p:spPr>
          <p:txBody>
            <a:bodyPr anchor="ctr" anchorCtr="1"/>
            <a:p>
              <a:pPr lvl="0" algn="ctr">
                <a:spcBef>
                  <a:spcPct val="50000"/>
                </a:spcBef>
              </a:pPr>
              <a:r>
                <a:rPr lang="en-US" altLang="zh-CN" sz="2000">
                  <a:solidFill>
                    <a:schemeClr val="bg2"/>
                  </a:solidFill>
                  <a:latin typeface="Times New Roman" panose="02020603050405020304" charset="0"/>
                  <a:ea typeface="宋体" panose="02010600030101010101" pitchFamily="2" charset="-122"/>
                </a:rPr>
                <a:t>I/O </a:t>
              </a:r>
              <a:r>
                <a:rPr lang="zh-CN" altLang="en-US" sz="2000">
                  <a:solidFill>
                    <a:schemeClr val="bg2"/>
                  </a:solidFill>
                  <a:latin typeface="Times New Roman" panose="02020603050405020304" charset="0"/>
                  <a:ea typeface="宋体" panose="02010600030101010101" pitchFamily="2" charset="-122"/>
                </a:rPr>
                <a:t>处 理</a:t>
              </a:r>
              <a:endParaRPr lang="zh-CN" altLang="en-US" sz="2000">
                <a:solidFill>
                  <a:schemeClr val="bg2"/>
                </a:solidFill>
                <a:latin typeface="Times New Roman" panose="02020603050405020304" charset="0"/>
                <a:ea typeface="宋体" panose="02010600030101010101" pitchFamily="2" charset="-122"/>
              </a:endParaRPr>
            </a:p>
          </p:txBody>
        </p:sp>
        <p:sp>
          <p:nvSpPr>
            <p:cNvPr id="25612" name="文本框 18441"/>
            <p:cNvSpPr txBox="1"/>
            <p:nvPr/>
          </p:nvSpPr>
          <p:spPr>
            <a:xfrm>
              <a:off x="1104" y="336"/>
              <a:ext cx="2256" cy="288"/>
            </a:xfrm>
            <a:prstGeom prst="rect">
              <a:avLst/>
            </a:prstGeom>
            <a:solidFill>
              <a:srgbClr val="F9DC89"/>
            </a:solidFill>
            <a:ln w="19050"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anose="02020603050405020304" charset="0"/>
                  <a:ea typeface="宋体" panose="02010600030101010101" pitchFamily="2" charset="-122"/>
                </a:rPr>
                <a:t>文 件 存 取</a:t>
              </a:r>
              <a:endParaRPr lang="zh-CN" altLang="en-US" sz="2000">
                <a:solidFill>
                  <a:schemeClr val="bg2"/>
                </a:solidFill>
                <a:latin typeface="Times New Roman" panose="02020603050405020304" charset="0"/>
                <a:ea typeface="宋体" panose="02010600030101010101" pitchFamily="2" charset="-122"/>
              </a:endParaRPr>
            </a:p>
          </p:txBody>
        </p:sp>
        <p:sp>
          <p:nvSpPr>
            <p:cNvPr id="25613" name="文本框 18442"/>
            <p:cNvSpPr txBox="1"/>
            <p:nvPr/>
          </p:nvSpPr>
          <p:spPr>
            <a:xfrm>
              <a:off x="1104" y="0"/>
              <a:ext cx="2256" cy="288"/>
            </a:xfrm>
            <a:prstGeom prst="rect">
              <a:avLst/>
            </a:prstGeom>
            <a:solidFill>
              <a:srgbClr val="F9DC89"/>
            </a:solidFill>
            <a:ln w="19050"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anose="02020603050405020304" charset="0"/>
                  <a:ea typeface="宋体" panose="02010600030101010101" pitchFamily="2" charset="-122"/>
                </a:rPr>
                <a:t>资源分配与调度</a:t>
              </a:r>
              <a:endParaRPr lang="zh-CN" altLang="en-US" sz="2000">
                <a:solidFill>
                  <a:schemeClr val="bg2"/>
                </a:solidFill>
                <a:latin typeface="Times New Roman" panose="02020603050405020304" charset="0"/>
                <a:ea typeface="宋体" panose="02010600030101010101" pitchFamily="2" charset="-122"/>
              </a:endParaRPr>
            </a:p>
          </p:txBody>
        </p:sp>
        <p:sp>
          <p:nvSpPr>
            <p:cNvPr id="25614" name="左大括号 18443"/>
            <p:cNvSpPr/>
            <p:nvPr/>
          </p:nvSpPr>
          <p:spPr>
            <a:xfrm>
              <a:off x="912" y="0"/>
              <a:ext cx="144" cy="1296"/>
            </a:xfrm>
            <a:prstGeom prst="leftBrace">
              <a:avLst>
                <a:gd name="adj1" fmla="val 75000"/>
                <a:gd name="adj2" fmla="val 48764"/>
              </a:avLst>
            </a:prstGeom>
            <a:noFill/>
            <a:ln w="28575" cap="sq"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5615" name="左大括号 18444"/>
            <p:cNvSpPr/>
            <p:nvPr/>
          </p:nvSpPr>
          <p:spPr>
            <a:xfrm>
              <a:off x="912" y="1344"/>
              <a:ext cx="144" cy="720"/>
            </a:xfrm>
            <a:prstGeom prst="leftBrace">
              <a:avLst>
                <a:gd name="adj1" fmla="val 41481"/>
                <a:gd name="adj2" fmla="val 48764"/>
              </a:avLst>
            </a:prstGeom>
            <a:noFill/>
            <a:ln w="28575" cap="sq"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5616" name="左大括号 18445"/>
            <p:cNvSpPr/>
            <p:nvPr/>
          </p:nvSpPr>
          <p:spPr>
            <a:xfrm>
              <a:off x="912" y="2112"/>
              <a:ext cx="144" cy="288"/>
            </a:xfrm>
            <a:prstGeom prst="leftBrace">
              <a:avLst>
                <a:gd name="adj1" fmla="val 16592"/>
                <a:gd name="adj2" fmla="val 48764"/>
              </a:avLst>
            </a:prstGeom>
            <a:noFill/>
            <a:ln w="28575" cap="sq"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5617" name="文本框 18446"/>
            <p:cNvSpPr txBox="1"/>
            <p:nvPr/>
          </p:nvSpPr>
          <p:spPr>
            <a:xfrm>
              <a:off x="48" y="2112"/>
              <a:ext cx="720" cy="288"/>
            </a:xfrm>
            <a:prstGeom prst="rect">
              <a:avLst/>
            </a:prstGeom>
            <a:noFill/>
            <a:ln w="9525">
              <a:noFill/>
              <a:miter/>
            </a:ln>
          </p:spPr>
          <p:txBody>
            <a:bodyPr anchor="t">
              <a:spAutoFit/>
            </a:bodyPr>
            <a:p>
              <a:pPr lvl="0">
                <a:spcBef>
                  <a:spcPct val="50000"/>
                </a:spcBef>
              </a:pPr>
              <a:r>
                <a:rPr lang="zh-CN" altLang="en-US" sz="2400">
                  <a:latin typeface="Times New Roman" panose="02020603050405020304" charset="0"/>
                  <a:ea typeface="宋体" panose="02010600030101010101" pitchFamily="2" charset="-122"/>
                </a:rPr>
                <a:t>硬件层</a:t>
              </a:r>
              <a:endParaRPr lang="zh-CN" altLang="en-US" sz="2400">
                <a:latin typeface="Times New Roman" panose="02020603050405020304" charset="0"/>
                <a:ea typeface="宋体" panose="02010600030101010101" pitchFamily="2" charset="-122"/>
              </a:endParaRPr>
            </a:p>
          </p:txBody>
        </p:sp>
        <p:sp>
          <p:nvSpPr>
            <p:cNvPr id="25618" name="文本框 18447"/>
            <p:cNvSpPr txBox="1"/>
            <p:nvPr/>
          </p:nvSpPr>
          <p:spPr>
            <a:xfrm>
              <a:off x="48" y="1536"/>
              <a:ext cx="720" cy="288"/>
            </a:xfrm>
            <a:prstGeom prst="rect">
              <a:avLst/>
            </a:prstGeom>
            <a:noFill/>
            <a:ln w="9525">
              <a:noFill/>
              <a:miter/>
            </a:ln>
          </p:spPr>
          <p:txBody>
            <a:bodyPr anchor="t">
              <a:spAutoFit/>
            </a:bodyPr>
            <a:p>
              <a:pPr lvl="0">
                <a:spcBef>
                  <a:spcPct val="50000"/>
                </a:spcBef>
              </a:pPr>
              <a:r>
                <a:rPr lang="zh-CN" altLang="en-US" sz="2400">
                  <a:latin typeface="Times New Roman" panose="02020603050405020304" charset="0"/>
                  <a:ea typeface="宋体" panose="02010600030101010101" pitchFamily="2" charset="-122"/>
                </a:rPr>
                <a:t>系统核</a:t>
              </a:r>
              <a:endParaRPr lang="zh-CN" altLang="en-US" sz="2400">
                <a:latin typeface="Times New Roman" panose="02020603050405020304" charset="0"/>
                <a:ea typeface="宋体" panose="02010600030101010101" pitchFamily="2" charset="-122"/>
              </a:endParaRPr>
            </a:p>
          </p:txBody>
        </p:sp>
        <p:sp>
          <p:nvSpPr>
            <p:cNvPr id="25619" name="文本框 18448"/>
            <p:cNvSpPr txBox="1"/>
            <p:nvPr/>
          </p:nvSpPr>
          <p:spPr>
            <a:xfrm>
              <a:off x="0" y="480"/>
              <a:ext cx="912" cy="288"/>
            </a:xfrm>
            <a:prstGeom prst="rect">
              <a:avLst/>
            </a:prstGeom>
            <a:noFill/>
            <a:ln w="9525">
              <a:noFill/>
              <a:miter/>
            </a:ln>
          </p:spPr>
          <p:txBody>
            <a:bodyPr anchor="t">
              <a:spAutoFit/>
            </a:bodyPr>
            <a:p>
              <a:pPr lvl="0">
                <a:spcBef>
                  <a:spcPct val="50000"/>
                </a:spcBef>
              </a:pPr>
              <a:r>
                <a:rPr lang="zh-CN" altLang="en-US" sz="2400">
                  <a:latin typeface="Times New Roman" panose="02020603050405020304" charset="0"/>
                  <a:ea typeface="宋体" panose="02010600030101010101" pitchFamily="2" charset="-122"/>
                </a:rPr>
                <a:t>其他功能</a:t>
              </a:r>
              <a:endParaRPr lang="en-US" altLang="zh-CN" sz="2400">
                <a:latin typeface="Times New Roman" panose="02020603050405020304" charset="0"/>
                <a:ea typeface="宋体" panose="02010600030101010101" pitchFamily="2" charset="-122"/>
              </a:endParaRPr>
            </a:p>
          </p:txBody>
        </p:sp>
      </p:grpSp>
      <p:sp>
        <p:nvSpPr>
          <p:cNvPr id="17411" name="文本占位符 17410"/>
          <p:cNvSpPr>
            <a:spLocks noGrp="1"/>
          </p:cNvSpPr>
          <p:nvPr>
            <p:ph type="body"/>
          </p:nvPr>
        </p:nvSpPr>
        <p:spPr>
          <a:xfrm>
            <a:off x="174625" y="1803400"/>
            <a:ext cx="3619500" cy="3413125"/>
          </a:xfrm>
          <a:ln>
            <a:miter/>
          </a:ln>
        </p:spPr>
        <p:txBody>
          <a:bodyPr wrap="square" anchor="t">
            <a:spAutoFit/>
          </a:bodyPr>
          <a:p>
            <a:pPr marL="342900" lvl="0" indent="-342900" fontAlgn="base">
              <a:buFont typeface="Arial" panose="02080604020202020204" pitchFamily="34" charset="0"/>
              <a:buChar char="•"/>
            </a:pPr>
            <a:r>
              <a:rPr lang="zh-CN" altLang="en-US" sz="2400" b="1" strike="noStrike" noProof="1">
                <a:solidFill>
                  <a:schemeClr val="tx1"/>
                </a:solidFill>
                <a:effectLst/>
              </a:rPr>
              <a:t>层次式结构是把操作系统划分为内核和若干功能模块；</a:t>
            </a:r>
            <a:endParaRPr lang="zh-CN" altLang="en-US" sz="2400" b="1" strike="noStrike" noProof="1">
              <a:solidFill>
                <a:schemeClr val="tx1"/>
              </a:solidFill>
              <a:effectLst/>
            </a:endParaRPr>
          </a:p>
          <a:p>
            <a:pPr marL="342900" lvl="0" indent="-342900" fontAlgn="base">
              <a:buFont typeface="Arial" panose="02080604020202020204" pitchFamily="34" charset="0"/>
              <a:buChar char="•"/>
            </a:pPr>
            <a:r>
              <a:rPr lang="zh-CN" altLang="en-US" sz="2400" b="1" strike="noStrike" noProof="1">
                <a:solidFill>
                  <a:schemeClr val="tx1"/>
                </a:solidFill>
                <a:effectLst/>
              </a:rPr>
              <a:t>核心层是硬件提供的基础功能；</a:t>
            </a:r>
            <a:endParaRPr lang="zh-CN" altLang="en-US" sz="2400" b="1" strike="noStrike" noProof="1">
              <a:solidFill>
                <a:schemeClr val="tx1"/>
              </a:solidFill>
              <a:effectLst/>
            </a:endParaRPr>
          </a:p>
          <a:p>
            <a:pPr marL="342900" lvl="0" indent="-342900" fontAlgn="base">
              <a:buFont typeface="Arial" panose="02080604020202020204" pitchFamily="34" charset="0"/>
              <a:buChar char="•"/>
            </a:pPr>
            <a:r>
              <a:rPr lang="zh-CN" altLang="en-US" sz="2400" b="1" strike="noStrike" noProof="1">
                <a:solidFill>
                  <a:schemeClr val="tx1"/>
                </a:solidFill>
                <a:effectLst/>
              </a:rPr>
              <a:t>其他功能模块按调用次序排列成若干层次；</a:t>
            </a:r>
            <a:endParaRPr lang="zh-CN" altLang="en-US" sz="2400" b="1" strike="noStrike" noProof="1">
              <a:solidFill>
                <a:schemeClr val="tx1"/>
              </a:solidFill>
              <a:effectLst/>
            </a:endParaRPr>
          </a:p>
          <a:p>
            <a:pPr marL="342900" lvl="0" indent="-342900" fontAlgn="base">
              <a:buFont typeface="Arial" panose="02080604020202020204" pitchFamily="34" charset="0"/>
              <a:buChar char="•"/>
            </a:pPr>
            <a:r>
              <a:rPr lang="zh-CN" altLang="en-US" sz="2400" b="1" strike="noStrike" noProof="1">
                <a:solidFill>
                  <a:srgbClr val="C00000"/>
                </a:solidFill>
                <a:effectLst/>
              </a:rPr>
              <a:t>各层之间只能是单向依赖或单向调用关系；</a:t>
            </a:r>
            <a:endParaRPr lang="zh-CN" altLang="en-US" sz="2400" b="1" strike="noStrike" noProof="1">
              <a:solidFill>
                <a:srgbClr val="C00000"/>
              </a:solidFill>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charRg st="0" end="22"/>
                                            </p:txEl>
                                          </p:spTgt>
                                        </p:tgtEl>
                                        <p:attrNameLst>
                                          <p:attrName>style.visibility</p:attrName>
                                        </p:attrNameLst>
                                      </p:cBhvr>
                                      <p:to>
                                        <p:strVal val="visible"/>
                                      </p:to>
                                    </p:set>
                                    <p:anim calcmode="lin" valueType="num">
                                      <p:cBhvr additive="base">
                                        <p:cTn id="7" dur="1000" fill="hold"/>
                                        <p:tgtEl>
                                          <p:spTgt spid="21507">
                                            <p:txEl>
                                              <p:charRg st="0" end="2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1507">
                                            <p:txEl>
                                              <p:charRg st="0" end="2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9"/>
                                        </p:tgtEl>
                                        <p:attrNameLst>
                                          <p:attrName>style.visibility</p:attrName>
                                        </p:attrNameLst>
                                      </p:cBhvr>
                                      <p:to>
                                        <p:strVal val="visible"/>
                                      </p:to>
                                    </p:set>
                                    <p:anim calcmode="lin" valueType="num">
                                      <p:cBhvr additive="base">
                                        <p:cTn id="13" dur="500" fill="hold"/>
                                        <p:tgtEl>
                                          <p:spTgt spid="21509"/>
                                        </p:tgtEl>
                                        <p:attrNameLst>
                                          <p:attrName>ppt_x</p:attrName>
                                        </p:attrNameLst>
                                      </p:cBhvr>
                                      <p:tavLst>
                                        <p:tav tm="0">
                                          <p:val>
                                            <p:strVal val="#ppt_x"/>
                                          </p:val>
                                        </p:tav>
                                        <p:tav tm="100000">
                                          <p:val>
                                            <p:strVal val="#ppt_x"/>
                                          </p:val>
                                        </p:tav>
                                      </p:tavLst>
                                    </p:anim>
                                    <p:anim calcmode="lin" valueType="num">
                                      <p:cBhvr additive="base">
                                        <p:cTn id="14"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8435"/>
                                        </p:tgtEl>
                                        <p:attrNameLst>
                                          <p:attrName>style.visibility</p:attrName>
                                        </p:attrNameLst>
                                      </p:cBhvr>
                                      <p:to>
                                        <p:strVal val="visible"/>
                                      </p:to>
                                    </p:set>
                                    <p:animEffect transition="in" filter="box(in)">
                                      <p:cBhvr>
                                        <p:cTn id="19" dur="500"/>
                                        <p:tgtEl>
                                          <p:spTgt spid="1843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7411">
                                            <p:txEl>
                                              <p:charRg st="0" end="91"/>
                                            </p:txEl>
                                          </p:spTgt>
                                        </p:tgtEl>
                                        <p:attrNameLst>
                                          <p:attrName>style.visibility</p:attrName>
                                        </p:attrNameLst>
                                      </p:cBhvr>
                                      <p:to>
                                        <p:strVal val="visible"/>
                                      </p:to>
                                    </p:set>
                                    <p:animEffect transition="in" filter="blinds(horizontal)">
                                      <p:cBhvr>
                                        <p:cTn id="24" dur="500"/>
                                        <p:tgtEl>
                                          <p:spTgt spid="17411">
                                            <p:txEl>
                                              <p:charRg st="0"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21509" grpId="0"/>
      <p:bldP spid="17411" grpId="0" animBg="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a:xfrm>
            <a:off x="363855" y="702310"/>
            <a:ext cx="5128260" cy="534035"/>
          </a:xfrm>
        </p:spPr>
        <p:txBody>
          <a:bodyPr wrap="square">
            <a:spAutoFit/>
          </a:bodyPr>
          <a:p>
            <a:pPr lvl="0"/>
            <a:r>
              <a:rPr lang="zh-CN" altLang="en-US" sz="3200">
                <a:solidFill>
                  <a:srgbClr val="990000"/>
                </a:solidFill>
                <a:latin typeface="Arial" panose="02080604020202020204" pitchFamily="34" charset="0"/>
                <a:ea typeface="宋体" panose="02010600030101010101" pitchFamily="2" charset="-122"/>
                <a:cs typeface="+mn-ea"/>
              </a:rPr>
              <a:t>层次结构的特点：</a:t>
            </a:r>
            <a:endParaRPr lang="zh-CN" altLang="en-US" dirty="0"/>
          </a:p>
        </p:txBody>
      </p:sp>
      <p:sp>
        <p:nvSpPr>
          <p:cNvPr id="22531" name="矩形 22530"/>
          <p:cNvSpPr>
            <a:spLocks noGrp="1"/>
          </p:cNvSpPr>
          <p:nvPr/>
        </p:nvSpPr>
        <p:spPr>
          <a:xfrm>
            <a:off x="473075" y="1423988"/>
            <a:ext cx="8083550" cy="5099050"/>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algn="just" fontAlgn="base"/>
            <a:r>
              <a:rPr lang="zh-CN" altLang="en-US" sz="2800" strike="noStrike" noProof="1">
                <a:solidFill>
                  <a:schemeClr val="tx1"/>
                </a:solidFill>
                <a:effectLst/>
                <a:latin typeface="Arial" panose="02080604020202020204" pitchFamily="34" charset="0"/>
                <a:ea typeface="宋体" panose="02010600030101010101" pitchFamily="2" charset="-122"/>
                <a:cs typeface="+mn-ea"/>
              </a:rPr>
              <a:t>优点：</a:t>
            </a:r>
            <a:endParaRPr lang="zh-CN" altLang="en-US" sz="2800" strike="noStrike" noProof="1">
              <a:solidFill>
                <a:schemeClr val="tx1"/>
              </a:solidFill>
              <a:effectLst/>
              <a:ea typeface="宋体" panose="02010600030101010101" pitchFamily="2" charset="-122"/>
            </a:endParaRPr>
          </a:p>
          <a:p>
            <a:pPr lvl="1" algn="just" fontAlgn="base"/>
            <a:r>
              <a:rPr lang="zh-CN" altLang="en-US" sz="2400" strike="noStrike" noProof="1">
                <a:solidFill>
                  <a:schemeClr val="tx1"/>
                </a:solidFill>
                <a:effectLst/>
                <a:latin typeface="+mn-lt"/>
                <a:ea typeface="+mn-ea"/>
                <a:cs typeface="+mn-cs"/>
                <a:sym typeface="+mn-ea"/>
              </a:rPr>
              <a:t>系统结构清晰，不构成循环。</a:t>
            </a:r>
            <a:endParaRPr lang="zh-CN" altLang="en-US" sz="2400" strike="noStrike" noProof="1">
              <a:solidFill>
                <a:schemeClr val="tx1"/>
              </a:solidFill>
              <a:effectLst/>
              <a:sym typeface="+mn-ea"/>
            </a:endParaRPr>
          </a:p>
          <a:p>
            <a:pPr lvl="1" algn="just" fontAlgn="base"/>
            <a:r>
              <a:rPr lang="zh-CN" altLang="en-US" sz="2400" strike="noStrike" noProof="1">
                <a:solidFill>
                  <a:schemeClr val="tx1"/>
                </a:solidFill>
                <a:effectLst/>
                <a:latin typeface="+mn-lt"/>
                <a:ea typeface="宋体" panose="02010600030101010101" pitchFamily="2" charset="-122"/>
                <a:cs typeface="+mn-cs"/>
              </a:rPr>
              <a:t>整体问题局部化，系统的正确性可通过各层正确性来保证。</a:t>
            </a:r>
            <a:endParaRPr lang="zh-CN" altLang="en-US" sz="2400" strike="noStrike" noProof="1">
              <a:solidFill>
                <a:schemeClr val="tx1"/>
              </a:solidFill>
              <a:effectLst/>
              <a:ea typeface="宋体" panose="02010600030101010101" pitchFamily="2" charset="-122"/>
            </a:endParaRPr>
          </a:p>
          <a:p>
            <a:pPr lvl="1" algn="just" fontAlgn="base"/>
            <a:r>
              <a:rPr lang="zh-CN" altLang="en-US" sz="2400" strike="noStrike" noProof="1">
                <a:solidFill>
                  <a:schemeClr val="tx1"/>
                </a:solidFill>
                <a:effectLst/>
                <a:latin typeface="+mn-lt"/>
                <a:ea typeface="宋体" panose="02010600030101010101" pitchFamily="2" charset="-122"/>
                <a:cs typeface="+mn-cs"/>
              </a:rPr>
              <a:t>增加、修改或替换层次不影响其他层次，有利于系统的维护和扩充。</a:t>
            </a:r>
            <a:endParaRPr lang="zh-CN" altLang="en-US" sz="2400" strike="noStrike" noProof="1">
              <a:solidFill>
                <a:schemeClr val="tx1"/>
              </a:solidFill>
              <a:effectLst/>
              <a:ea typeface="宋体" panose="02010600030101010101" pitchFamily="2" charset="-122"/>
            </a:endParaRPr>
          </a:p>
          <a:p>
            <a:pPr lvl="0" algn="just" fontAlgn="base"/>
            <a:r>
              <a:rPr lang="zh-CN" altLang="en-US" sz="2800" strike="noStrike" noProof="1">
                <a:solidFill>
                  <a:schemeClr val="tx1"/>
                </a:solidFill>
                <a:effectLst/>
                <a:latin typeface="Arial" panose="02080604020202020204" pitchFamily="34" charset="0"/>
                <a:ea typeface="宋体" panose="02010600030101010101" pitchFamily="2" charset="-122"/>
                <a:cs typeface="+mn-ea"/>
              </a:rPr>
              <a:t>缺点：</a:t>
            </a:r>
            <a:endParaRPr lang="zh-CN" altLang="en-US" sz="2800" strike="noStrike" noProof="1">
              <a:solidFill>
                <a:schemeClr val="tx1"/>
              </a:solidFill>
              <a:effectLst/>
              <a:ea typeface="宋体" panose="02010600030101010101" pitchFamily="2" charset="-122"/>
            </a:endParaRPr>
          </a:p>
          <a:p>
            <a:pPr lvl="1" algn="just" fontAlgn="base"/>
            <a:r>
              <a:rPr lang="zh-CN" altLang="en-US" sz="2400" strike="noStrike" noProof="1">
                <a:solidFill>
                  <a:schemeClr val="tx1"/>
                </a:solidFill>
                <a:effectLst/>
                <a:latin typeface="+mn-lt"/>
                <a:ea typeface="宋体" panose="02010600030101010101" pitchFamily="2" charset="-122"/>
                <a:cs typeface="+mn-cs"/>
              </a:rPr>
              <a:t>限制过于严格：各层单向依赖，</a:t>
            </a:r>
            <a:endParaRPr lang="zh-CN" altLang="en-US" sz="2400" strike="noStrike" noProof="1">
              <a:solidFill>
                <a:schemeClr val="tx1"/>
              </a:solidFill>
              <a:effectLst/>
              <a:ea typeface="宋体" panose="02010600030101010101" pitchFamily="2" charset="-122"/>
            </a:endParaRPr>
          </a:p>
          <a:p>
            <a:pPr lvl="1" algn="just" fontAlgn="base"/>
            <a:r>
              <a:rPr lang="zh-CN" altLang="en-US" sz="2400" strike="noStrike" noProof="1">
                <a:solidFill>
                  <a:schemeClr val="tx1"/>
                </a:solidFill>
                <a:effectLst/>
                <a:latin typeface="+mn-lt"/>
                <a:ea typeface="宋体" panose="02010600030101010101" pitchFamily="2" charset="-122"/>
                <a:cs typeface="+mn-cs"/>
              </a:rPr>
              <a:t>过于最求形式，反而会更复杂，效率低。</a:t>
            </a:r>
            <a:endParaRPr lang="zh-CN" altLang="en-US" sz="2400" strike="noStrike" noProof="1">
              <a:solidFill>
                <a:schemeClr val="tx1"/>
              </a:solidFill>
              <a:effectLst/>
              <a:ea typeface="宋体" panose="02010600030101010101" pitchFamily="2" charset="-122"/>
            </a:endParaRPr>
          </a:p>
          <a:p>
            <a:pPr lvl="1" algn="just" fontAlgn="base"/>
            <a:r>
              <a:rPr lang="zh-CN" altLang="en-US" sz="2400" strike="noStrike" noProof="1">
                <a:solidFill>
                  <a:schemeClr val="tx1"/>
                </a:solidFill>
                <a:effectLst/>
                <a:latin typeface="+mn-lt"/>
                <a:ea typeface="宋体" panose="02010600030101010101" pitchFamily="2" charset="-122"/>
                <a:cs typeface="+mn-cs"/>
                <a:sym typeface="+mn-ea"/>
              </a:rPr>
              <a:t>不现实，只是一种指导原则</a:t>
            </a:r>
            <a:endParaRPr lang="zh-CN" altLang="en-US" sz="2400" strike="noStrike" noProof="1">
              <a:solidFill>
                <a:schemeClr val="tx1"/>
              </a:solidFill>
              <a:effectLst/>
              <a:latin typeface="+mn-lt"/>
              <a:ea typeface="宋体" panose="02010600030101010101" pitchFamily="2" charset="-122"/>
              <a:cs typeface="+mn-cs"/>
              <a:sym typeface="+mn-ea"/>
            </a:endParaRPr>
          </a:p>
        </p:txBody>
      </p:sp>
      <p:sp>
        <p:nvSpPr>
          <p:cNvPr id="26627" name="文本框 2253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13</a:t>
            </a:r>
            <a:endParaRPr lang="zh-CN" altLang="en-US" sz="1400" b="0" dirty="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charRg st="76" end="80"/>
                                            </p:txEl>
                                          </p:spTgt>
                                        </p:tgtEl>
                                        <p:attrNameLst>
                                          <p:attrName>style.visibility</p:attrName>
                                        </p:attrNameLst>
                                      </p:cBhvr>
                                      <p:to>
                                        <p:strVal val="visible"/>
                                      </p:to>
                                    </p:set>
                                    <p:anim calcmode="lin" valueType="num">
                                      <p:cBhvr additive="base">
                                        <p:cTn id="7" dur="500" fill="hold"/>
                                        <p:tgtEl>
                                          <p:spTgt spid="22531">
                                            <p:txEl>
                                              <p:charRg st="76" end="8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charRg st="76" end="8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charRg st="80" end="95"/>
                                            </p:txEl>
                                          </p:spTgt>
                                        </p:tgtEl>
                                        <p:attrNameLst>
                                          <p:attrName>style.visibility</p:attrName>
                                        </p:attrNameLst>
                                      </p:cBhvr>
                                      <p:to>
                                        <p:strVal val="visible"/>
                                      </p:to>
                                    </p:set>
                                    <p:anim calcmode="lin" valueType="num">
                                      <p:cBhvr additive="base">
                                        <p:cTn id="11" dur="500" fill="hold"/>
                                        <p:tgtEl>
                                          <p:spTgt spid="22531">
                                            <p:txEl>
                                              <p:charRg st="80" end="9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charRg st="80" end="9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1">
                                            <p:txEl>
                                              <p:charRg st="95" end="113"/>
                                            </p:txEl>
                                          </p:spTgt>
                                        </p:tgtEl>
                                        <p:attrNameLst>
                                          <p:attrName>style.visibility</p:attrName>
                                        </p:attrNameLst>
                                      </p:cBhvr>
                                      <p:to>
                                        <p:strVal val="visible"/>
                                      </p:to>
                                    </p:set>
                                    <p:anim calcmode="lin" valueType="num">
                                      <p:cBhvr additive="base">
                                        <p:cTn id="15" dur="500" fill="hold"/>
                                        <p:tgtEl>
                                          <p:spTgt spid="22531">
                                            <p:txEl>
                                              <p:charRg st="95" end="11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31">
                                            <p:txEl>
                                              <p:charRg st="95" end="11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531">
                                            <p:txEl>
                                              <p:charRg st="113" end="126"/>
                                            </p:txEl>
                                          </p:spTgt>
                                        </p:tgtEl>
                                        <p:attrNameLst>
                                          <p:attrName>style.visibility</p:attrName>
                                        </p:attrNameLst>
                                      </p:cBhvr>
                                      <p:to>
                                        <p:strVal val="visible"/>
                                      </p:to>
                                    </p:set>
                                    <p:anim calcmode="lin" valueType="num">
                                      <p:cBhvr additive="base">
                                        <p:cTn id="19" dur="500" fill="hold"/>
                                        <p:tgtEl>
                                          <p:spTgt spid="22531">
                                            <p:txEl>
                                              <p:charRg st="113" end="1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charRg st="113" end="1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174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8</a:t>
            </a:r>
            <a:endParaRPr lang="zh-CN" altLang="en-US" sz="1400" b="0" dirty="0">
              <a:solidFill>
                <a:schemeClr val="tx2"/>
              </a:solidFill>
              <a:latin typeface="Times New Roman" panose="02020603050405020304" charset="0"/>
              <a:ea typeface="宋体" panose="02010600030101010101" pitchFamily="2" charset="-122"/>
            </a:endParaRPr>
          </a:p>
        </p:txBody>
      </p:sp>
      <p:sp>
        <p:nvSpPr>
          <p:cNvPr id="17411" name="矩形 17410"/>
          <p:cNvSpPr/>
          <p:nvPr/>
        </p:nvSpPr>
        <p:spPr>
          <a:xfrm>
            <a:off x="606425" y="909320"/>
            <a:ext cx="4912995" cy="57086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 </a:t>
            </a:r>
            <a:r>
              <a:rPr lang="en-US" altLang="zh-CN" sz="2400" b="1">
                <a:solidFill>
                  <a:srgbClr val="000099"/>
                </a:solidFill>
                <a:latin typeface="宋体" panose="02010600030101010101" pitchFamily="2" charset="-122"/>
                <a:ea typeface="宋体" panose="02010600030101010101" pitchFamily="2" charset="-122"/>
                <a:sym typeface="+mn-ea"/>
              </a:rPr>
              <a:t>ⅳ</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可扩展内核结构</a:t>
            </a:r>
            <a:r>
              <a:rPr lang="x-none" altLang="zh-CN" sz="2400" b="1" strike="noStrike" noProof="1">
                <a:solidFill>
                  <a:srgbClr val="000099"/>
                </a:solidFill>
                <a:effectLst/>
                <a:latin typeface="Times New Roman" panose="02020603050405020304" charset="0"/>
                <a:ea typeface="宋体" panose="02010600030101010101" pitchFamily="2" charset="-122"/>
                <a:cs typeface="+mn-cs"/>
              </a:rPr>
              <a:t>（微内核）</a:t>
            </a:r>
            <a:endParaRPr lang="x-none" altLang="zh-CN" sz="2400" b="1" strike="noStrike" noProof="1">
              <a:solidFill>
                <a:srgbClr val="000099"/>
              </a:solidFill>
              <a:effectLst/>
              <a:latin typeface="Times New Roman" panose="02020603050405020304" charset="0"/>
              <a:ea typeface="宋体" panose="02010600030101010101" pitchFamily="2" charset="-122"/>
              <a:cs typeface="+mn-cs"/>
            </a:endParaRPr>
          </a:p>
        </p:txBody>
      </p:sp>
      <p:sp>
        <p:nvSpPr>
          <p:cNvPr id="21507" name="文本框 17411"/>
          <p:cNvSpPr txBox="1"/>
          <p:nvPr/>
        </p:nvSpPr>
        <p:spPr>
          <a:xfrm>
            <a:off x="7551738" y="4467225"/>
            <a:ext cx="1295400" cy="43180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rgbClr val="FFFFFF"/>
                </a:solidFill>
                <a:latin typeface="Times New Roman" panose="02020603050405020304" charset="0"/>
                <a:ea typeface="宋体" panose="02010600030101010101" pitchFamily="2" charset="-122"/>
              </a:rPr>
              <a:t>内核</a:t>
            </a:r>
            <a:endParaRPr lang="zh-CN" altLang="en-US" sz="1400">
              <a:solidFill>
                <a:srgbClr val="FFFFFF"/>
              </a:solidFill>
              <a:latin typeface="Times New Roman" panose="02020603050405020304" charset="0"/>
              <a:ea typeface="宋体" panose="02010600030101010101" pitchFamily="2" charset="-122"/>
            </a:endParaRPr>
          </a:p>
        </p:txBody>
      </p:sp>
      <p:grpSp>
        <p:nvGrpSpPr>
          <p:cNvPr id="2" name="组合 1"/>
          <p:cNvGrpSpPr/>
          <p:nvPr/>
        </p:nvGrpSpPr>
        <p:grpSpPr>
          <a:xfrm>
            <a:off x="636905" y="1837055"/>
            <a:ext cx="3230880" cy="2995930"/>
            <a:chOff x="1003" y="2893"/>
            <a:chExt cx="5088" cy="4718"/>
          </a:xfrm>
        </p:grpSpPr>
        <p:sp>
          <p:nvSpPr>
            <p:cNvPr id="21509" name="文本框 17413"/>
            <p:cNvSpPr txBox="1"/>
            <p:nvPr/>
          </p:nvSpPr>
          <p:spPr>
            <a:xfrm>
              <a:off x="1003" y="5683"/>
              <a:ext cx="1517" cy="1928"/>
            </a:xfrm>
            <a:prstGeom prst="rect">
              <a:avLst/>
            </a:prstGeom>
            <a:solidFill>
              <a:srgbClr val="FFFFFF"/>
            </a:solid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操</a:t>
              </a:r>
              <a:endParaRPr lang="zh-CN" altLang="en-US" sz="1400" b="0">
                <a:solidFill>
                  <a:schemeClr val="tx1"/>
                </a:solidFill>
                <a:latin typeface="Times New Roman" panose="02020603050405020304" charset="0"/>
                <a:ea typeface="宋体" panose="02010600030101010101"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作</a:t>
              </a:r>
              <a:endParaRPr lang="zh-CN" altLang="en-US" sz="1400" b="0">
                <a:solidFill>
                  <a:schemeClr val="tx1"/>
                </a:solidFill>
                <a:latin typeface="Times New Roman" panose="02020603050405020304" charset="0"/>
                <a:ea typeface="宋体" panose="02010600030101010101"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系</a:t>
              </a:r>
              <a:endParaRPr lang="zh-CN" altLang="en-US" sz="1400" b="0">
                <a:solidFill>
                  <a:schemeClr val="tx1"/>
                </a:solidFill>
                <a:latin typeface="Times New Roman" panose="02020603050405020304" charset="0"/>
                <a:ea typeface="宋体" panose="02010600030101010101"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charset="0"/>
                  <a:ea typeface="宋体" panose="02010600030101010101" pitchFamily="2" charset="-122"/>
                </a:rPr>
                <a:t>统</a:t>
              </a:r>
              <a:endParaRPr lang="zh-CN" altLang="en-US" sz="1400" b="0">
                <a:solidFill>
                  <a:schemeClr val="tx1"/>
                </a:solidFill>
                <a:latin typeface="Times New Roman" panose="02020603050405020304" charset="0"/>
                <a:ea typeface="宋体" panose="02010600030101010101" pitchFamily="2" charset="-122"/>
              </a:endParaRPr>
            </a:p>
          </p:txBody>
        </p:sp>
        <p:sp>
          <p:nvSpPr>
            <p:cNvPr id="17415" name="文本框 17414"/>
            <p:cNvSpPr txBox="1"/>
            <p:nvPr/>
          </p:nvSpPr>
          <p:spPr>
            <a:xfrm>
              <a:off x="2770" y="2893"/>
              <a:ext cx="3082" cy="4650"/>
            </a:xfrm>
            <a:prstGeom prst="rect">
              <a:avLst/>
            </a:prstGeom>
            <a:solidFill>
              <a:srgbClr val="FFFFFF"/>
            </a:solid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None/>
              </a:pPr>
              <a:endParaRPr lang="zh-CN" altLang="en-US" sz="1200" b="1" strike="noStrike" noProof="1" dirty="0">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21511" name="文本框 17415"/>
            <p:cNvSpPr txBox="1"/>
            <p:nvPr/>
          </p:nvSpPr>
          <p:spPr>
            <a:xfrm>
              <a:off x="2813" y="3193"/>
              <a:ext cx="2387" cy="68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latin typeface="Times New Roman" panose="02020603050405020304" charset="0"/>
                  <a:ea typeface="宋体" panose="02010600030101010101" pitchFamily="2" charset="-122"/>
                </a:rPr>
                <a:t>应用软件</a:t>
              </a:r>
              <a:endParaRPr lang="zh-CN" altLang="en-US" sz="1400">
                <a:latin typeface="Times New Roman" panose="02020603050405020304" charset="0"/>
                <a:ea typeface="宋体" panose="02010600030101010101" pitchFamily="2" charset="-122"/>
              </a:endParaRPr>
            </a:p>
          </p:txBody>
        </p:sp>
        <p:sp>
          <p:nvSpPr>
            <p:cNvPr id="21512" name="文本框 17416"/>
            <p:cNvSpPr txBox="1"/>
            <p:nvPr/>
          </p:nvSpPr>
          <p:spPr>
            <a:xfrm>
              <a:off x="2565" y="4570"/>
              <a:ext cx="2912" cy="68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anose="02020603050405020304" charset="0"/>
                  <a:ea typeface="宋体" panose="02010600030101010101" pitchFamily="2" charset="-122"/>
                </a:rPr>
                <a:t>其他系统软件</a:t>
              </a:r>
              <a:endParaRPr lang="zh-CN" altLang="en-US" sz="1400">
                <a:solidFill>
                  <a:schemeClr val="tx1"/>
                </a:solidFill>
                <a:latin typeface="Times New Roman" panose="02020603050405020304" charset="0"/>
                <a:ea typeface="宋体" panose="02010600030101010101" pitchFamily="2" charset="-122"/>
              </a:endParaRPr>
            </a:p>
          </p:txBody>
        </p:sp>
        <p:sp>
          <p:nvSpPr>
            <p:cNvPr id="21514" name="矩形 17418"/>
            <p:cNvSpPr/>
            <p:nvPr/>
          </p:nvSpPr>
          <p:spPr>
            <a:xfrm>
              <a:off x="2770" y="6635"/>
              <a:ext cx="3082" cy="918"/>
            </a:xfrm>
            <a:prstGeom prst="rect">
              <a:avLst/>
            </a:prstGeom>
            <a:solidFill>
              <a:srgbClr val="5F5F5F"/>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anose="02010600030101010101" pitchFamily="2" charset="-122"/>
              </a:endParaRPr>
            </a:p>
          </p:txBody>
        </p:sp>
        <p:sp>
          <p:nvSpPr>
            <p:cNvPr id="21516" name="左大括号 17420"/>
            <p:cNvSpPr/>
            <p:nvPr/>
          </p:nvSpPr>
          <p:spPr>
            <a:xfrm>
              <a:off x="2428" y="5773"/>
              <a:ext cx="207" cy="1703"/>
            </a:xfrm>
            <a:prstGeom prst="leftBrace">
              <a:avLst>
                <a:gd name="adj1" fmla="val 68069"/>
                <a:gd name="adj2" fmla="val 50000"/>
              </a:avLst>
            </a:prstGeom>
            <a:noFill/>
            <a:ln w="9525" cap="flat" cmpd="sng">
              <a:solidFill>
                <a:srgbClr val="000000"/>
              </a:solidFill>
              <a:prstDash val="solid"/>
              <a:round/>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anose="02010600030101010101" pitchFamily="2" charset="-122"/>
              </a:endParaRPr>
            </a:p>
          </p:txBody>
        </p:sp>
        <p:sp>
          <p:nvSpPr>
            <p:cNvPr id="21518" name="直接连接符 17422"/>
            <p:cNvSpPr/>
            <p:nvPr/>
          </p:nvSpPr>
          <p:spPr>
            <a:xfrm>
              <a:off x="2745" y="4368"/>
              <a:ext cx="31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1519" name="直接连接符 17423"/>
            <p:cNvSpPr/>
            <p:nvPr/>
          </p:nvSpPr>
          <p:spPr>
            <a:xfrm>
              <a:off x="2770" y="5720"/>
              <a:ext cx="31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1521" name="文本框 17425"/>
            <p:cNvSpPr txBox="1"/>
            <p:nvPr/>
          </p:nvSpPr>
          <p:spPr>
            <a:xfrm>
              <a:off x="2880" y="6975"/>
              <a:ext cx="2770" cy="568"/>
            </a:xfrm>
            <a:prstGeom prst="rect">
              <a:avLst/>
            </a:prstGeom>
            <a:noFill/>
            <a:ln w="9525">
              <a:noFill/>
              <a:miter/>
            </a:ln>
          </p:spPr>
          <p:txBody>
            <a:bodyPr anchor="t"/>
            <a:p>
              <a:pPr lvl="0" indent="-340995" algn="ctr">
                <a:lnSpc>
                  <a:spcPct val="120000"/>
                </a:lnSpc>
                <a:buClr>
                  <a:schemeClr val="tx2"/>
                </a:buClr>
                <a:buSzPct val="95000"/>
                <a:buFont typeface="Wingdings" panose="05000000000000000000" pitchFamily="2" charset="2"/>
                <a:buNone/>
              </a:pPr>
              <a:r>
                <a:rPr lang="zh-CN" altLang="en-US" sz="1800">
                  <a:solidFill>
                    <a:srgbClr val="FF0000"/>
                  </a:solidFill>
                  <a:latin typeface="Times New Roman" panose="02020603050405020304" charset="0"/>
                  <a:ea typeface="宋体" panose="02010600030101010101" pitchFamily="2" charset="-122"/>
                </a:rPr>
                <a:t>基础核心</a:t>
              </a:r>
              <a:endParaRPr lang="zh-CN" altLang="en-US" sz="1800">
                <a:solidFill>
                  <a:srgbClr val="FF0000"/>
                </a:solidFill>
                <a:latin typeface="Times New Roman" panose="02020603050405020304" charset="0"/>
                <a:ea typeface="宋体" panose="02010600030101010101" pitchFamily="2" charset="-122"/>
              </a:endParaRPr>
            </a:p>
          </p:txBody>
        </p:sp>
        <p:sp>
          <p:nvSpPr>
            <p:cNvPr id="21513" name="矩形 17417"/>
            <p:cNvSpPr/>
            <p:nvPr/>
          </p:nvSpPr>
          <p:spPr>
            <a:xfrm>
              <a:off x="2770" y="5733"/>
              <a:ext cx="3082" cy="1288"/>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anose="02010600030101010101" pitchFamily="2" charset="-122"/>
              </a:endParaRPr>
            </a:p>
          </p:txBody>
        </p:sp>
        <p:sp>
          <p:nvSpPr>
            <p:cNvPr id="21515" name="文本框 17419"/>
            <p:cNvSpPr txBox="1"/>
            <p:nvPr/>
          </p:nvSpPr>
          <p:spPr>
            <a:xfrm>
              <a:off x="2545" y="6033"/>
              <a:ext cx="3547" cy="755"/>
            </a:xfrm>
            <a:prstGeom prst="rect">
              <a:avLst/>
            </a:prstGeom>
            <a:noFill/>
            <a:ln w="9525">
              <a:noFill/>
              <a:miter/>
            </a:ln>
          </p:spPr>
          <p:txBody>
            <a:bodyPr anchor="t"/>
            <a:p>
              <a:pPr lvl="0" indent="-340995" algn="ctr">
                <a:lnSpc>
                  <a:spcPct val="120000"/>
                </a:lnSpc>
                <a:buClr>
                  <a:schemeClr val="tx2"/>
                </a:buClr>
                <a:buSzPct val="95000"/>
                <a:buFont typeface="Wingdings" panose="05000000000000000000" pitchFamily="2" charset="2"/>
                <a:buNone/>
              </a:pPr>
              <a:r>
                <a:rPr lang="zh-CN" altLang="en-US" sz="1800">
                  <a:solidFill>
                    <a:schemeClr val="tx1"/>
                  </a:solidFill>
                  <a:latin typeface="Times New Roman" panose="02020603050405020304" charset="0"/>
                  <a:ea typeface="宋体" panose="02010600030101010101" pitchFamily="2" charset="-122"/>
                </a:rPr>
                <a:t>操作系统其他功能</a:t>
              </a:r>
              <a:endParaRPr lang="zh-CN" altLang="en-US" sz="1800">
                <a:solidFill>
                  <a:schemeClr val="tx1"/>
                </a:solidFill>
                <a:latin typeface="Times New Roman" panose="02020603050405020304" charset="0"/>
                <a:ea typeface="宋体" panose="02010600030101010101" pitchFamily="2" charset="-122"/>
              </a:endParaRPr>
            </a:p>
          </p:txBody>
        </p:sp>
      </p:grpSp>
      <p:sp>
        <p:nvSpPr>
          <p:cNvPr id="17444" name="矩形 1744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操作系统的结构</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0-#ppt_w/2"/>
                                          </p:val>
                                        </p:tav>
                                        <p:tav tm="100000">
                                          <p:val>
                                            <p:strVal val="#ppt_x"/>
                                          </p:val>
                                        </p:tav>
                                      </p:tavLst>
                                    </p:anim>
                                    <p:anim calcmode="lin" valueType="num">
                                      <p:cBhvr additive="base">
                                        <p:cTn id="8" dur="500" fill="hold"/>
                                        <p:tgtEl>
                                          <p:spTgt spid="174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矩形 9217"/>
          <p:cNvSpPr/>
          <p:nvPr/>
        </p:nvSpPr>
        <p:spPr>
          <a:xfrm>
            <a:off x="820738" y="1062038"/>
            <a:ext cx="7129463" cy="340550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800" b="1" strike="noStrike" noProof="1">
                <a:solidFill>
                  <a:schemeClr val="tx1"/>
                </a:solidFill>
                <a:effectLst/>
                <a:latin typeface="Arial" panose="02080604020202020204" pitchFamily="34" charset="0"/>
                <a:ea typeface="宋体" panose="02010600030101010101" pitchFamily="2" charset="-122"/>
                <a:cs typeface="+mn-ea"/>
              </a:rPr>
              <a:t>操作系统虚拟机</a:t>
            </a:r>
            <a:endParaRPr lang="zh-CN" altLang="en-US" sz="2800" b="1" strike="noStrike" noProof="1">
              <a:solidFill>
                <a:schemeClr val="tx1"/>
              </a:solidFill>
              <a:effectLst/>
              <a:ea typeface="宋体" panose="02010600030101010101" pitchFamily="2" charset="-122"/>
            </a:endParaRPr>
          </a:p>
          <a:p>
            <a:pPr marL="533400" lvl="0" indent="-533400" fontAlgn="base">
              <a:lnSpc>
                <a:spcPct val="130000"/>
              </a:lnSpc>
            </a:pPr>
            <a:r>
              <a:rPr lang="zh-CN" altLang="en-US" sz="2800" b="1" strike="noStrike" noProof="1">
                <a:solidFill>
                  <a:schemeClr val="tx1"/>
                </a:solidFill>
                <a:effectLst/>
                <a:latin typeface="Arial" panose="02080604020202020204" pitchFamily="34" charset="0"/>
                <a:ea typeface="宋体" panose="02010600030101010101" pitchFamily="2" charset="-122"/>
                <a:cs typeface="+mn-ea"/>
              </a:rPr>
              <a:t>操作系统的组织结构</a:t>
            </a:r>
            <a:endParaRPr lang="zh-CN" altLang="en-US" sz="2800" b="1" strike="noStrike" noProof="1">
              <a:solidFill>
                <a:schemeClr val="tx1"/>
              </a:solidFill>
              <a:effectLst/>
              <a:ea typeface="宋体" panose="02010600030101010101" pitchFamily="2" charset="-122"/>
            </a:endParaRPr>
          </a:p>
          <a:p>
            <a:pPr marL="533400" lvl="0" indent="-533400" fontAlgn="base">
              <a:lnSpc>
                <a:spcPct val="130000"/>
              </a:lnSpc>
            </a:pPr>
            <a:r>
              <a:rPr lang="zh-CN" altLang="en-US" sz="2800" b="1" strike="noStrike" noProof="1">
                <a:solidFill>
                  <a:schemeClr val="tx1"/>
                </a:solidFill>
                <a:effectLst/>
                <a:latin typeface="Arial" panose="02080604020202020204" pitchFamily="34" charset="0"/>
                <a:ea typeface="宋体" panose="02010600030101010101" pitchFamily="2" charset="-122"/>
                <a:cs typeface="+mn-ea"/>
              </a:rPr>
              <a:t>处理机的特权级</a:t>
            </a:r>
            <a:endParaRPr lang="zh-CN" altLang="en-US" sz="2800" b="1" strike="noStrike" noProof="1">
              <a:solidFill>
                <a:schemeClr val="tx1"/>
              </a:solidFill>
              <a:effectLst/>
              <a:ea typeface="宋体" panose="02010600030101010101" pitchFamily="2" charset="-122"/>
            </a:endParaRPr>
          </a:p>
          <a:p>
            <a:pPr marL="533400" lvl="0" indent="-533400" fontAlgn="base">
              <a:lnSpc>
                <a:spcPct val="130000"/>
              </a:lnSpc>
            </a:pPr>
            <a:r>
              <a:rPr lang="zh-CN" altLang="en-US" sz="2800" b="1" strike="noStrike" noProof="1">
                <a:solidFill>
                  <a:schemeClr val="tx1"/>
                </a:solidFill>
                <a:effectLst/>
                <a:latin typeface="Arial" panose="02080604020202020204" pitchFamily="34" charset="0"/>
                <a:ea typeface="宋体" panose="02010600030101010101" pitchFamily="2" charset="-122"/>
                <a:cs typeface="+mn-ea"/>
              </a:rPr>
              <a:t>中断技术</a:t>
            </a:r>
            <a:endParaRPr lang="zh-CN" altLang="en-US" sz="2800" b="1" strike="noStrike" noProof="1">
              <a:solidFill>
                <a:schemeClr val="tx1"/>
              </a:solidFill>
              <a:effectLst/>
              <a:latin typeface="Arial" panose="02080604020202020204" pitchFamily="34" charset="0"/>
              <a:ea typeface="宋体" panose="02010600030101010101" pitchFamily="2" charset="-122"/>
              <a:cs typeface="+mn-ea"/>
            </a:endParaRPr>
          </a:p>
          <a:p>
            <a:pPr marL="533400" lvl="0" indent="-533400" fontAlgn="base">
              <a:lnSpc>
                <a:spcPct val="130000"/>
              </a:lnSpc>
            </a:pPr>
            <a:r>
              <a:rPr lang="en-US" altLang="zh-CN" sz="2800" b="1" strike="noStrike" noProof="1">
                <a:solidFill>
                  <a:schemeClr val="tx1"/>
                </a:solidFill>
                <a:effectLst/>
                <a:ea typeface="宋体" panose="02010600030101010101" pitchFamily="2" charset="-122"/>
              </a:rPr>
              <a:t>RISC-V</a:t>
            </a:r>
            <a:r>
              <a:rPr lang="zh-CN" altLang="en-US" sz="2800" b="1" strike="noStrike" noProof="1">
                <a:solidFill>
                  <a:schemeClr val="tx1"/>
                </a:solidFill>
                <a:effectLst/>
                <a:ea typeface="宋体" panose="02010600030101010101" pitchFamily="2" charset="-122"/>
              </a:rPr>
              <a:t>体系结构和中断</a:t>
            </a:r>
            <a:endParaRPr lang="zh-CN" altLang="en-US" sz="2800" b="1" strike="noStrike" noProof="1">
              <a:solidFill>
                <a:schemeClr val="tx1"/>
              </a:solidFill>
              <a:effectLst/>
              <a:ea typeface="宋体" panose="02010600030101010101" pitchFamily="2" charset="-122"/>
            </a:endParaRPr>
          </a:p>
        </p:txBody>
      </p:sp>
      <p:graphicFrame>
        <p:nvGraphicFramePr>
          <p:cNvPr id="7170" name="内容占位符 921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2" imgW="838200" imgH="647700" progId="Paint.Picture">
                  <p:embed/>
                </p:oleObj>
              </mc:Choice>
              <mc:Fallback>
                <p:oleObj name="" r:id="rId2" imgW="838200" imgH="647700" progId="Paint.Picture">
                  <p:embed/>
                  <p:pic>
                    <p:nvPicPr>
                      <p:cNvPr id="0" name="图片 3080"/>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7171" name="文本框 9219"/>
          <p:cNvSpPr txBox="1"/>
          <p:nvPr/>
        </p:nvSpPr>
        <p:spPr>
          <a:xfrm>
            <a:off x="855027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1</a:t>
            </a:r>
            <a:endParaRPr lang="en-US" altLang="zh-CN" sz="1400" b="0">
              <a:solidFill>
                <a:schemeClr val="tx2"/>
              </a:solidFill>
              <a:latin typeface="Times New Roman" panose="02020603050405020304" charset="0"/>
              <a:ea typeface="宋体" panose="02010600030101010101" pitchFamily="2" charset="-122"/>
            </a:endParaRPr>
          </a:p>
        </p:txBody>
      </p:sp>
      <p:sp>
        <p:nvSpPr>
          <p:cNvPr id="9221" name="矩形 922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主要内容</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8">
                                            <p:txEl>
                                              <p:charRg st="0" end="8"/>
                                            </p:txEl>
                                          </p:spTgt>
                                        </p:tgtEl>
                                        <p:attrNameLst>
                                          <p:attrName>style.visibility</p:attrName>
                                        </p:attrNameLst>
                                      </p:cBhvr>
                                      <p:to>
                                        <p:strVal val="visible"/>
                                      </p:to>
                                    </p:set>
                                    <p:anim calcmode="lin" valueType="num">
                                      <p:cBhvr additive="base">
                                        <p:cTn id="7" dur="500" fill="hold"/>
                                        <p:tgtEl>
                                          <p:spTgt spid="9218">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8">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218">
                                            <p:txEl>
                                              <p:charRg st="8" end="18"/>
                                            </p:txEl>
                                          </p:spTgt>
                                        </p:tgtEl>
                                        <p:attrNameLst>
                                          <p:attrName>style.visibility</p:attrName>
                                        </p:attrNameLst>
                                      </p:cBhvr>
                                      <p:to>
                                        <p:strVal val="visible"/>
                                      </p:to>
                                    </p:set>
                                    <p:anim calcmode="lin" valueType="num">
                                      <p:cBhvr additive="base">
                                        <p:cTn id="11" dur="500" fill="hold"/>
                                        <p:tgtEl>
                                          <p:spTgt spid="9218">
                                            <p:txEl>
                                              <p:charRg st="8" end="1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218">
                                            <p:txEl>
                                              <p:charRg st="8" end="18"/>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9218">
                                            <p:txEl>
                                              <p:charRg st="18" end="26"/>
                                            </p:txEl>
                                          </p:spTgt>
                                        </p:tgtEl>
                                        <p:attrNameLst>
                                          <p:attrName>style.visibility</p:attrName>
                                        </p:attrNameLst>
                                      </p:cBhvr>
                                      <p:to>
                                        <p:strVal val="visible"/>
                                      </p:to>
                                    </p:set>
                                    <p:anim calcmode="lin" valueType="num">
                                      <p:cBhvr additive="base">
                                        <p:cTn id="15" dur="500" fill="hold"/>
                                        <p:tgtEl>
                                          <p:spTgt spid="9218">
                                            <p:txEl>
                                              <p:charRg st="18" end="26"/>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218">
                                            <p:txEl>
                                              <p:charRg st="18" end="26"/>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9218">
                                            <p:txEl>
                                              <p:charRg st="26" end="31"/>
                                            </p:txEl>
                                          </p:spTgt>
                                        </p:tgtEl>
                                        <p:attrNameLst>
                                          <p:attrName>style.visibility</p:attrName>
                                        </p:attrNameLst>
                                      </p:cBhvr>
                                      <p:to>
                                        <p:strVal val="visible"/>
                                      </p:to>
                                    </p:set>
                                    <p:anim calcmode="lin" valueType="num">
                                      <p:cBhvr additive="base">
                                        <p:cTn id="19" dur="500" fill="hold"/>
                                        <p:tgtEl>
                                          <p:spTgt spid="9218">
                                            <p:txEl>
                                              <p:charRg st="26" end="3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8">
                                            <p:txEl>
                                              <p:charRg st="26" end="31"/>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218">
                                            <p:txEl>
                                              <p:charRg st="4" end="4"/>
                                            </p:txEl>
                                          </p:spTgt>
                                        </p:tgtEl>
                                        <p:attrNameLst>
                                          <p:attrName>style.visibility</p:attrName>
                                        </p:attrNameLst>
                                      </p:cBhvr>
                                      <p:to>
                                        <p:strVal val="visible"/>
                                      </p:to>
                                    </p:set>
                                    <p:anim calcmode="lin" valueType="num">
                                      <p:cBhvr additive="base">
                                        <p:cTn id="23" dur="500" fill="hold"/>
                                        <p:tgtEl>
                                          <p:spTgt spid="9218">
                                            <p:txEl>
                                              <p:char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218">
                                            <p:txEl>
                                              <p:char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a:xfrm>
            <a:off x="363538" y="595313"/>
            <a:ext cx="8393113" cy="530225"/>
          </a:xfrm>
        </p:spPr>
        <p:txBody>
          <a:bodyPr>
            <a:spAutoFit/>
          </a:bodyPr>
          <a:p>
            <a:pPr lvl="0"/>
            <a:r>
              <a:rPr lang="zh-CN" altLang="en-US" sz="3200" b="0" dirty="0">
                <a:solidFill>
                  <a:srgbClr val="000099"/>
                </a:solidFill>
                <a:effectLst/>
                <a:latin typeface="Times New Roman" panose="02020603050405020304" charset="0"/>
                <a:ea typeface="宋体" panose="02010600030101010101" pitchFamily="2" charset="-122"/>
              </a:rPr>
              <a:t>可扩展内核结构/微内核结构特点：</a:t>
            </a:r>
            <a:endParaRPr lang="zh-CN" altLang="en-US" sz="3200" b="0" dirty="0">
              <a:solidFill>
                <a:srgbClr val="000099"/>
              </a:solidFill>
              <a:effectLst/>
              <a:latin typeface="Times New Roman" panose="02020603050405020304" charset="0"/>
              <a:ea typeface="宋体" panose="02010600030101010101" pitchFamily="2" charset="-122"/>
            </a:endParaRPr>
          </a:p>
        </p:txBody>
      </p:sp>
      <p:sp>
        <p:nvSpPr>
          <p:cNvPr id="18435" name="内容占位符 18434"/>
          <p:cNvSpPr>
            <a:spLocks noGrp="1"/>
          </p:cNvSpPr>
          <p:nvPr>
            <p:ph idx="1"/>
          </p:nvPr>
        </p:nvSpPr>
        <p:spPr>
          <a:xfrm>
            <a:off x="400050" y="1229360"/>
            <a:ext cx="8276590" cy="4866640"/>
          </a:xfrm>
          <a:ln>
            <a:miter/>
          </a:ln>
        </p:spPr>
        <p:txBody>
          <a:bodyPr wrap="square" anchor="t">
            <a:spAutoFit/>
          </a:bodyPr>
          <a:p>
            <a:pPr lvl="0"/>
            <a:r>
              <a:rPr lang="zh-CN" altLang="en-US" sz="2800" dirty="0">
                <a:solidFill>
                  <a:schemeClr val="tx1"/>
                </a:solidFill>
                <a:effectLst/>
                <a:latin typeface="宋体" panose="02010600030101010101" pitchFamily="2" charset="-122"/>
                <a:ea typeface="宋体" panose="02010600030101010101" pitchFamily="2" charset="-122"/>
              </a:rPr>
              <a:t>把操作系统内核分为基础核心和其他核心功能两部分。</a:t>
            </a:r>
            <a:endParaRPr lang="zh-CN" altLang="en-US" sz="2800" dirty="0">
              <a:solidFill>
                <a:schemeClr val="tx1"/>
              </a:solidFill>
              <a:effectLst/>
              <a:latin typeface="宋体" panose="02010600030101010101" pitchFamily="2" charset="-122"/>
              <a:ea typeface="宋体" panose="02010600030101010101" pitchFamily="2" charset="-122"/>
            </a:endParaRPr>
          </a:p>
          <a:p>
            <a:pPr lvl="0" algn="just"/>
            <a:r>
              <a:rPr lang="zh-CN" altLang="en-US" sz="2800" dirty="0">
                <a:solidFill>
                  <a:schemeClr val="tx1"/>
                </a:solidFill>
                <a:effectLst/>
                <a:latin typeface="宋体" panose="02010600030101010101" pitchFamily="2" charset="-122"/>
                <a:ea typeface="宋体" panose="02010600030101010101" pitchFamily="2" charset="-122"/>
              </a:rPr>
              <a:t>基础核心只包括必需的</a:t>
            </a:r>
            <a:r>
              <a:rPr lang="zh-CN" altLang="en-US" sz="2800" dirty="0">
                <a:solidFill>
                  <a:schemeClr val="tx1"/>
                </a:solidFill>
                <a:effectLst/>
              </a:rPr>
              <a:t>最基本的</a:t>
            </a:r>
            <a:r>
              <a:rPr lang="zh-CN" altLang="en-US" sz="2800" dirty="0">
                <a:solidFill>
                  <a:schemeClr val="tx1"/>
                </a:solidFill>
                <a:effectLst/>
                <a:latin typeface="宋体" panose="02010600030101010101" pitchFamily="2" charset="-122"/>
                <a:ea typeface="宋体" panose="02010600030101010101" pitchFamily="2" charset="-122"/>
              </a:rPr>
              <a:t>功能集合（处理器管理，</a:t>
            </a:r>
            <a:r>
              <a:rPr lang="zh-CN" altLang="en-US" sz="2800" dirty="0">
                <a:solidFill>
                  <a:schemeClr val="tx1"/>
                </a:solidFill>
                <a:effectLst/>
              </a:rPr>
              <a:t>低级存储器管理</a:t>
            </a:r>
            <a:r>
              <a:rPr lang="zh-CN" altLang="en-US" sz="2800" dirty="0">
                <a:solidFill>
                  <a:schemeClr val="tx1"/>
                </a:solidFill>
                <a:effectLst/>
                <a:latin typeface="宋体" panose="02010600030101010101" pitchFamily="2" charset="-122"/>
                <a:ea typeface="宋体" panose="02010600030101010101" pitchFamily="2" charset="-122"/>
              </a:rPr>
              <a:t>，中断处理，进程间通信）</a:t>
            </a:r>
            <a:endParaRPr lang="zh-CN" altLang="en-US" sz="2800" dirty="0">
              <a:solidFill>
                <a:schemeClr val="tx1"/>
              </a:solidFill>
              <a:effectLst/>
              <a:latin typeface="宋体" panose="02010600030101010101" pitchFamily="2" charset="-122"/>
              <a:ea typeface="宋体" panose="02010600030101010101" pitchFamily="2" charset="-122"/>
            </a:endParaRPr>
          </a:p>
          <a:p>
            <a:pPr lvl="0"/>
            <a:r>
              <a:rPr lang="zh-CN" altLang="en-US" sz="2800" dirty="0">
                <a:solidFill>
                  <a:schemeClr val="tx1"/>
                </a:solidFill>
                <a:effectLst/>
                <a:latin typeface="宋体" panose="02010600030101010101" pitchFamily="2" charset="-122"/>
              </a:rPr>
              <a:t>操作系统</a:t>
            </a:r>
            <a:r>
              <a:rPr lang="en-US" altLang="zh-CN" sz="2800">
                <a:solidFill>
                  <a:schemeClr val="tx1"/>
                </a:solidFill>
                <a:effectLst/>
                <a:latin typeface="宋体" panose="02010600030101010101" pitchFamily="2" charset="-122"/>
              </a:rPr>
              <a:t>的</a:t>
            </a:r>
            <a:r>
              <a:rPr lang="zh-CN" altLang="en-US" sz="2800" dirty="0">
                <a:solidFill>
                  <a:schemeClr val="tx1"/>
                </a:solidFill>
                <a:effectLst/>
                <a:latin typeface="宋体" panose="02010600030101010101" pitchFamily="2" charset="-122"/>
              </a:rPr>
              <a:t>其他功能通过运行在核外的服务进程来实现（</a:t>
            </a:r>
            <a:r>
              <a:rPr lang="en-US" altLang="zh-CN" sz="2800">
                <a:solidFill>
                  <a:schemeClr val="tx1"/>
                </a:solidFill>
                <a:effectLst/>
                <a:latin typeface="宋体" panose="02010600030101010101" pitchFamily="2" charset="-122"/>
              </a:rPr>
              <a:t>Client/Server</a:t>
            </a:r>
            <a:r>
              <a:rPr lang="zh-CN" altLang="en-US" sz="2800" dirty="0">
                <a:solidFill>
                  <a:schemeClr val="tx1"/>
                </a:solidFill>
                <a:effectLst/>
                <a:latin typeface="宋体" panose="02010600030101010101" pitchFamily="2" charset="-122"/>
              </a:rPr>
              <a:t>方式）</a:t>
            </a:r>
            <a:endParaRPr lang="zh-CN" altLang="en-US" sz="2800" dirty="0">
              <a:solidFill>
                <a:schemeClr val="tx1"/>
              </a:solidFill>
              <a:effectLst/>
              <a:latin typeface="宋体" panose="02010600030101010101" pitchFamily="2" charset="-122"/>
            </a:endParaRPr>
          </a:p>
          <a:p>
            <a:pPr lvl="0"/>
            <a:r>
              <a:rPr lang="zh-CN" altLang="en-US" sz="2800" dirty="0">
                <a:solidFill>
                  <a:schemeClr val="tx1"/>
                </a:solidFill>
                <a:effectLst/>
                <a:ea typeface="宋体" panose="02010600030101010101" pitchFamily="2" charset="-122"/>
                <a:sym typeface="Arial" panose="02080604020202020204" pitchFamily="34" charset="0"/>
              </a:rPr>
              <a:t>服务</a:t>
            </a:r>
            <a:r>
              <a:rPr lang="zh-CN" altLang="en-US" sz="2800" dirty="0">
                <a:solidFill>
                  <a:schemeClr val="tx1"/>
                </a:solidFill>
                <a:effectLst/>
                <a:sym typeface="Arial" panose="02080604020202020204" pitchFamily="34" charset="0"/>
              </a:rPr>
              <a:t>进程</a:t>
            </a:r>
            <a:r>
              <a:rPr lang="zh-CN" altLang="en-US" sz="2800" dirty="0">
                <a:solidFill>
                  <a:schemeClr val="tx1"/>
                </a:solidFill>
                <a:effectLst/>
                <a:ea typeface="宋体" panose="02010600030101010101" pitchFamily="2" charset="-122"/>
              </a:rPr>
              <a:t>：</a:t>
            </a:r>
            <a:r>
              <a:rPr lang="zh-CN" altLang="en-US" sz="2800" dirty="0">
                <a:solidFill>
                  <a:schemeClr val="tx1"/>
                </a:solidFill>
                <a:effectLst/>
              </a:rPr>
              <a:t>文件</a:t>
            </a:r>
            <a:r>
              <a:rPr lang="x-none" altLang="zh-CN" sz="2800" dirty="0">
                <a:solidFill>
                  <a:schemeClr val="tx1"/>
                </a:solidFill>
                <a:effectLst/>
              </a:rPr>
              <a:t>系统</a:t>
            </a:r>
            <a:r>
              <a:rPr lang="zh-CN" altLang="en-US" sz="2800" dirty="0">
                <a:solidFill>
                  <a:schemeClr val="tx1"/>
                </a:solidFill>
                <a:effectLst/>
                <a:ea typeface="宋体" panose="02010600030101010101" pitchFamily="2" charset="-122"/>
              </a:rPr>
              <a:t>、设备驱动</a:t>
            </a:r>
            <a:r>
              <a:rPr lang="x-none" altLang="zh-CN" sz="2800" dirty="0">
                <a:solidFill>
                  <a:schemeClr val="tx1"/>
                </a:solidFill>
                <a:effectLst/>
                <a:ea typeface="宋体" panose="02010600030101010101" pitchFamily="2" charset="-122"/>
              </a:rPr>
              <a:t>、网络协议栈、图形系统、各种虚拟资源管理、</a:t>
            </a:r>
            <a:r>
              <a:rPr lang="zh-CN" altLang="en-US" sz="2800" dirty="0">
                <a:solidFill>
                  <a:schemeClr val="tx1"/>
                </a:solidFill>
                <a:effectLst/>
                <a:ea typeface="宋体" panose="02010600030101010101" pitchFamily="2" charset="-122"/>
              </a:rPr>
              <a:t>...</a:t>
            </a:r>
            <a:endParaRPr lang="zh-CN" altLang="en-US" sz="2800" dirty="0">
              <a:solidFill>
                <a:schemeClr val="tx1"/>
              </a:solidFill>
              <a:effectLst/>
              <a:ea typeface="宋体" panose="02010600030101010101" pitchFamily="2" charset="-122"/>
            </a:endParaRPr>
          </a:p>
          <a:p>
            <a:pPr lvl="0"/>
            <a:r>
              <a:rPr lang="zh-CN" altLang="en-US" sz="2800" dirty="0">
                <a:solidFill>
                  <a:schemeClr val="tx1"/>
                </a:solidFill>
                <a:effectLst/>
                <a:latin typeface="宋体" panose="02010600030101010101" pitchFamily="2" charset="-122"/>
                <a:ea typeface="宋体" panose="02010600030101010101" pitchFamily="2" charset="-122"/>
              </a:rPr>
              <a:t>优点：</a:t>
            </a:r>
            <a:r>
              <a:rPr lang="zh-CN" altLang="en-US" sz="2800" dirty="0">
                <a:solidFill>
                  <a:schemeClr val="tx1"/>
                </a:solidFill>
                <a:effectLst/>
              </a:rPr>
              <a:t> “灵活性”、“易维护性”和</a:t>
            </a:r>
            <a:r>
              <a:rPr lang="zh-CN" altLang="en-US" sz="2800" dirty="0">
                <a:solidFill>
                  <a:schemeClr val="tx1"/>
                </a:solidFill>
                <a:effectLst/>
                <a:ea typeface="宋体" panose="02010600030101010101" pitchFamily="2" charset="-122"/>
              </a:rPr>
              <a:t>“</a:t>
            </a:r>
            <a:r>
              <a:rPr lang="zh-CN" altLang="en-US" sz="2800" dirty="0">
                <a:solidFill>
                  <a:schemeClr val="tx1"/>
                </a:solidFill>
                <a:effectLst/>
              </a:rPr>
              <a:t>可扩充性</a:t>
            </a:r>
            <a:r>
              <a:rPr lang="zh-CN" altLang="en-US" sz="2800" dirty="0">
                <a:solidFill>
                  <a:schemeClr val="tx1"/>
                </a:solidFill>
                <a:effectLst/>
                <a:ea typeface="宋体" panose="02010600030101010101" pitchFamily="2" charset="-122"/>
              </a:rPr>
              <a:t>”（</a:t>
            </a:r>
            <a:r>
              <a:rPr lang="zh-CN" altLang="en-US" sz="2800" dirty="0">
                <a:solidFill>
                  <a:schemeClr val="tx1"/>
                </a:solidFill>
                <a:effectLst/>
                <a:latin typeface="宋体" panose="02010600030101010101" pitchFamily="2" charset="-122"/>
                <a:ea typeface="宋体" panose="02010600030101010101" pitchFamily="2" charset="-122"/>
              </a:rPr>
              <a:t>稳定，易于维护，服务进程便于定制）。</a:t>
            </a:r>
            <a:endParaRPr lang="zh-CN" altLang="en-US" sz="2800" dirty="0">
              <a:solidFill>
                <a:schemeClr val="tx1"/>
              </a:solidFill>
              <a:effectLst/>
              <a:latin typeface="宋体" panose="02010600030101010101" pitchFamily="2" charset="-122"/>
              <a:ea typeface="宋体" panose="02010600030101010101" pitchFamily="2" charset="-122"/>
            </a:endParaRPr>
          </a:p>
        </p:txBody>
      </p:sp>
      <p:sp>
        <p:nvSpPr>
          <p:cNvPr id="22531" name="文本框 1843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9</a:t>
            </a:r>
            <a:endParaRPr lang="zh-CN" altLang="en-US" sz="1400" b="0" dirty="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charRg st="70" end="114"/>
                                            </p:txEl>
                                          </p:spTgt>
                                        </p:tgtEl>
                                        <p:attrNameLst>
                                          <p:attrName>style.visibility</p:attrName>
                                        </p:attrNameLst>
                                      </p:cBhvr>
                                      <p:to>
                                        <p:strVal val="visible"/>
                                      </p:to>
                                    </p:set>
                                    <p:anim calcmode="lin" valueType="num">
                                      <p:cBhvr additive="base">
                                        <p:cTn id="7" dur="500" fill="hold"/>
                                        <p:tgtEl>
                                          <p:spTgt spid="18435">
                                            <p:txEl>
                                              <p:charRg st="70" end="1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charRg st="70" end="1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charRg st="114" end="132"/>
                                            </p:txEl>
                                          </p:spTgt>
                                        </p:tgtEl>
                                        <p:attrNameLst>
                                          <p:attrName>style.visibility</p:attrName>
                                        </p:attrNameLst>
                                      </p:cBhvr>
                                      <p:to>
                                        <p:strVal val="visible"/>
                                      </p:to>
                                    </p:set>
                                    <p:anim calcmode="lin" valueType="num">
                                      <p:cBhvr additive="base">
                                        <p:cTn id="13" dur="500" fill="hold"/>
                                        <p:tgtEl>
                                          <p:spTgt spid="18435">
                                            <p:txEl>
                                              <p:charRg st="114" end="1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charRg st="114" end="13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19" dur="500" fill="hold"/>
                                        <p:tgtEl>
                                          <p:spTgt spid="18435">
                                            <p:txEl>
                                              <p:charRg st="0" end="2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charRg st="25" end="70"/>
                                            </p:txEl>
                                          </p:spTgt>
                                        </p:tgtEl>
                                        <p:attrNameLst>
                                          <p:attrName>style.visibility</p:attrName>
                                        </p:attrNameLst>
                                      </p:cBhvr>
                                      <p:to>
                                        <p:strVal val="visible"/>
                                      </p:to>
                                    </p:set>
                                    <p:anim calcmode="lin" valueType="num">
                                      <p:cBhvr additive="base">
                                        <p:cTn id="25" dur="500" fill="hold"/>
                                        <p:tgtEl>
                                          <p:spTgt spid="18435">
                                            <p:txEl>
                                              <p:charRg st="25" end="7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charRg st="25" end="7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435">
                                            <p:txEl>
                                              <p:charRg st="132" end="175"/>
                                            </p:txEl>
                                          </p:spTgt>
                                        </p:tgtEl>
                                        <p:attrNameLst>
                                          <p:attrName>style.visibility</p:attrName>
                                        </p:attrNameLst>
                                      </p:cBhvr>
                                      <p:to>
                                        <p:strVal val="visible"/>
                                      </p:to>
                                    </p:set>
                                    <p:anim calcmode="lin" valueType="num">
                                      <p:cBhvr additive="base">
                                        <p:cTn id="31" dur="500" fill="hold"/>
                                        <p:tgtEl>
                                          <p:spTgt spid="18435">
                                            <p:txEl>
                                              <p:charRg st="132" end="17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charRg st="132" end="1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a:xfrm>
            <a:off x="469900" y="733425"/>
            <a:ext cx="7593013" cy="530225"/>
          </a:xfrm>
        </p:spPr>
        <p:txBody>
          <a:bodyPr wrap="square">
            <a:spAutoFit/>
          </a:bodyPr>
          <a:p>
            <a:pPr lvl="0"/>
            <a:r>
              <a:rPr lang="zh-CN" altLang="en-US" sz="3200" b="0" dirty="0">
                <a:solidFill>
                  <a:srgbClr val="000099"/>
                </a:solidFill>
                <a:latin typeface="Times New Roman" panose="02020603050405020304" charset="0"/>
                <a:ea typeface="宋体" panose="02010600030101010101" pitchFamily="2" charset="-122"/>
              </a:rPr>
              <a:t>缺点：效率非常低</a:t>
            </a:r>
            <a:endParaRPr lang="zh-CN" altLang="en-US" sz="3200" b="0" dirty="0">
              <a:solidFill>
                <a:srgbClr val="000099"/>
              </a:solidFill>
              <a:latin typeface="Times New Roman" panose="02020603050405020304" charset="0"/>
              <a:ea typeface="宋体" panose="02010600030101010101" pitchFamily="2" charset="-122"/>
            </a:endParaRPr>
          </a:p>
        </p:txBody>
      </p:sp>
      <p:sp>
        <p:nvSpPr>
          <p:cNvPr id="19459" name="内容占位符 19458"/>
          <p:cNvSpPr>
            <a:spLocks noGrp="1"/>
          </p:cNvSpPr>
          <p:nvPr>
            <p:ph idx="1"/>
          </p:nvPr>
        </p:nvSpPr>
        <p:spPr>
          <a:xfrm>
            <a:off x="381000" y="1592263"/>
            <a:ext cx="8572500" cy="4166235"/>
          </a:xfrm>
        </p:spPr>
        <p:txBody>
          <a:bodyPr wrap="square" anchor="t">
            <a:spAutoFit/>
          </a:bodyPr>
          <a:p>
            <a:pPr lvl="0"/>
            <a:r>
              <a:rPr lang="zh-CN" altLang="en-US" sz="2800" dirty="0">
                <a:solidFill>
                  <a:schemeClr val="tx1"/>
                </a:solidFill>
                <a:effectLst/>
                <a:latin typeface="宋体" panose="02010600030101010101" pitchFamily="2" charset="-122"/>
                <a:ea typeface="宋体" panose="02010600030101010101" pitchFamily="2" charset="-122"/>
              </a:rPr>
              <a:t>操作系统以</a:t>
            </a:r>
            <a:r>
              <a:rPr lang="zh-CN" altLang="en-US" sz="2800" dirty="0">
                <a:solidFill>
                  <a:schemeClr val="tx1"/>
                </a:solidFill>
                <a:effectLst/>
                <a:latin typeface="宋体" panose="02010600030101010101" pitchFamily="2" charset="-122"/>
              </a:rPr>
              <a:t>客户</a:t>
            </a:r>
            <a:r>
              <a:rPr lang="en-US" altLang="x-none" sz="2800">
                <a:solidFill>
                  <a:schemeClr val="tx1"/>
                </a:solidFill>
                <a:effectLst/>
              </a:rPr>
              <a:t>/</a:t>
            </a:r>
            <a:r>
              <a:rPr lang="zh-CN" altLang="en-US" sz="2800" dirty="0">
                <a:solidFill>
                  <a:schemeClr val="tx1"/>
                </a:solidFill>
                <a:effectLst/>
                <a:latin typeface="宋体" panose="02010600030101010101" pitchFamily="2" charset="-122"/>
              </a:rPr>
              <a:t>服务器</a:t>
            </a:r>
            <a:r>
              <a:rPr lang="zh-CN" altLang="en-US" sz="2800" dirty="0">
                <a:solidFill>
                  <a:schemeClr val="tx1"/>
                </a:solidFill>
                <a:effectLst/>
                <a:latin typeface="宋体" panose="02010600030101010101" pitchFamily="2" charset="-122"/>
                <a:ea typeface="宋体" panose="02010600030101010101" pitchFamily="2" charset="-122"/>
              </a:rPr>
              <a:t>形式为用户程序服务：</a:t>
            </a:r>
            <a:endParaRPr lang="zh-CN" altLang="en-US" sz="2800" dirty="0">
              <a:solidFill>
                <a:schemeClr val="tx1"/>
              </a:solidFill>
              <a:effectLst/>
              <a:latin typeface="宋体" panose="02010600030101010101" pitchFamily="2" charset="-122"/>
              <a:ea typeface="宋体" panose="02010600030101010101" pitchFamily="2" charset="-122"/>
            </a:endParaRPr>
          </a:p>
          <a:p>
            <a:pPr lvl="1" indent="-455295">
              <a:buChar char="•"/>
            </a:pPr>
            <a:r>
              <a:rPr lang="zh-CN" altLang="en-US" dirty="0">
                <a:solidFill>
                  <a:schemeClr val="tx1"/>
                </a:solidFill>
                <a:effectLst/>
              </a:rPr>
              <a:t>内核把</a:t>
            </a:r>
            <a:r>
              <a:rPr lang="zh-CN" altLang="en-US" dirty="0">
                <a:solidFill>
                  <a:schemeClr val="tx1"/>
                </a:solidFill>
                <a:effectLst/>
                <a:ea typeface="宋体" panose="02010600030101010101" pitchFamily="2" charset="-122"/>
                <a:sym typeface="+mn-ea"/>
              </a:rPr>
              <a:t>用户</a:t>
            </a:r>
            <a:r>
              <a:rPr lang="zh-CN" altLang="en-US" dirty="0">
                <a:solidFill>
                  <a:schemeClr val="tx1"/>
                </a:solidFill>
                <a:effectLst/>
                <a:sym typeface="+mn-ea"/>
              </a:rPr>
              <a:t>请求</a:t>
            </a:r>
            <a:r>
              <a:rPr lang="zh-CN" altLang="en-US" dirty="0">
                <a:solidFill>
                  <a:schemeClr val="tx1"/>
                </a:solidFill>
                <a:effectLst/>
              </a:rPr>
              <a:t>传给服务器</a:t>
            </a:r>
            <a:endParaRPr lang="zh-CN" altLang="en-US" dirty="0">
              <a:solidFill>
                <a:schemeClr val="tx1"/>
              </a:solidFill>
              <a:effectLst/>
            </a:endParaRPr>
          </a:p>
          <a:p>
            <a:pPr lvl="1" indent="-455295">
              <a:buChar char="•"/>
            </a:pPr>
            <a:r>
              <a:rPr lang="zh-CN" altLang="en-US" dirty="0">
                <a:solidFill>
                  <a:schemeClr val="tx1"/>
                </a:solidFill>
                <a:effectLst/>
              </a:rPr>
              <a:t>服务器进程</a:t>
            </a:r>
            <a:r>
              <a:rPr lang="x-none" altLang="zh-CN" dirty="0">
                <a:solidFill>
                  <a:schemeClr val="tx1"/>
                </a:solidFill>
                <a:effectLst/>
              </a:rPr>
              <a:t>执行</a:t>
            </a:r>
            <a:r>
              <a:rPr lang="zh-CN" altLang="en-US" dirty="0">
                <a:solidFill>
                  <a:schemeClr val="tx1"/>
                </a:solidFill>
                <a:effectLst/>
                <a:ea typeface="宋体" panose="02010600030101010101" pitchFamily="2" charset="-122"/>
              </a:rPr>
              <a:t>用户</a:t>
            </a:r>
            <a:r>
              <a:rPr lang="zh-CN" altLang="en-US" dirty="0">
                <a:solidFill>
                  <a:schemeClr val="tx1"/>
                </a:solidFill>
                <a:effectLst/>
              </a:rPr>
              <a:t>请求</a:t>
            </a:r>
            <a:endParaRPr lang="zh-CN" altLang="en-US" dirty="0">
              <a:solidFill>
                <a:schemeClr val="tx1"/>
              </a:solidFill>
              <a:effectLst/>
            </a:endParaRPr>
          </a:p>
          <a:p>
            <a:pPr lvl="1" indent="-455295">
              <a:buChar char="•"/>
            </a:pPr>
            <a:r>
              <a:rPr lang="zh-CN" altLang="en-US" dirty="0">
                <a:solidFill>
                  <a:schemeClr val="tx1"/>
                </a:solidFill>
                <a:effectLst/>
              </a:rPr>
              <a:t>内核</a:t>
            </a:r>
            <a:r>
              <a:rPr lang="x-none" altLang="zh-CN" dirty="0">
                <a:solidFill>
                  <a:schemeClr val="tx1"/>
                </a:solidFill>
                <a:effectLst/>
              </a:rPr>
              <a:t>把请求</a:t>
            </a:r>
            <a:r>
              <a:rPr lang="zh-CN" altLang="en-US" dirty="0">
                <a:solidFill>
                  <a:schemeClr val="tx1"/>
                </a:solidFill>
                <a:effectLst/>
              </a:rPr>
              <a:t>结果返回给用户</a:t>
            </a:r>
            <a:r>
              <a:rPr lang="x-none" altLang="zh-CN" dirty="0">
                <a:solidFill>
                  <a:schemeClr val="tx1"/>
                </a:solidFill>
                <a:effectLst/>
              </a:rPr>
              <a:t>程序</a:t>
            </a:r>
            <a:endParaRPr lang="zh-CN" altLang="en-US" dirty="0">
              <a:solidFill>
                <a:schemeClr val="tx1"/>
              </a:solidFill>
              <a:effectLst/>
            </a:endParaRPr>
          </a:p>
          <a:p>
            <a:pPr lvl="0"/>
            <a:r>
              <a:rPr lang="zh-CN" altLang="en-US" dirty="0">
                <a:solidFill>
                  <a:schemeClr val="tx1"/>
                </a:solidFill>
                <a:effectLst/>
                <a:ea typeface="宋体" panose="02010600030101010101" pitchFamily="2" charset="-122"/>
              </a:rPr>
              <a:t>系统效率受到影响</a:t>
            </a:r>
            <a:endParaRPr lang="zh-CN" altLang="en-US" dirty="0">
              <a:solidFill>
                <a:schemeClr val="tx1"/>
              </a:solidFill>
              <a:effectLst/>
              <a:ea typeface="宋体" panose="02010600030101010101" pitchFamily="2" charset="-122"/>
            </a:endParaRPr>
          </a:p>
          <a:p>
            <a:pPr lvl="1" indent="-455295">
              <a:buChar char="•"/>
            </a:pPr>
            <a:r>
              <a:rPr lang="zh-CN" altLang="en-US" dirty="0">
                <a:solidFill>
                  <a:schemeClr val="tx1"/>
                </a:solidFill>
                <a:effectLst/>
                <a:latin typeface="宋体" panose="02010600030101010101" pitchFamily="2" charset="-122"/>
                <a:ea typeface="宋体" panose="02010600030101010101" pitchFamily="2" charset="-122"/>
              </a:rPr>
              <a:t>消息发送</a:t>
            </a:r>
            <a:r>
              <a:rPr lang="zh-CN" altLang="zh-CN" dirty="0">
                <a:solidFill>
                  <a:schemeClr val="tx1"/>
                </a:solidFill>
                <a:effectLst/>
                <a:latin typeface="宋体" panose="02010600030101010101" pitchFamily="2" charset="-122"/>
                <a:ea typeface="宋体" panose="02010600030101010101" pitchFamily="2" charset="-122"/>
                <a:sym typeface="Arial" panose="02080604020202020204" pitchFamily="34" charset="0"/>
              </a:rPr>
              <a:t>拷贝</a:t>
            </a:r>
            <a:endParaRPr lang="zh-CN" altLang="en-US" dirty="0">
              <a:solidFill>
                <a:schemeClr val="tx1"/>
              </a:solidFill>
              <a:effectLst/>
              <a:latin typeface="宋体" panose="02010600030101010101" pitchFamily="2" charset="-122"/>
              <a:ea typeface="宋体" panose="02010600030101010101" pitchFamily="2" charset="-122"/>
            </a:endParaRPr>
          </a:p>
          <a:p>
            <a:pPr lvl="1" indent="-455295">
              <a:buChar char="•"/>
            </a:pPr>
            <a:r>
              <a:rPr lang="zh-CN" altLang="zh-CN" dirty="0">
                <a:solidFill>
                  <a:schemeClr val="tx1"/>
                </a:solidFill>
                <a:effectLst/>
                <a:latin typeface="宋体" panose="02010600030101010101" pitchFamily="2" charset="-122"/>
                <a:ea typeface="宋体" panose="02010600030101010101" pitchFamily="2" charset="-122"/>
              </a:rPr>
              <a:t>处理器</a:t>
            </a:r>
            <a:r>
              <a:rPr lang="zh-CN" altLang="en-US" dirty="0">
                <a:solidFill>
                  <a:schemeClr val="tx1"/>
                </a:solidFill>
                <a:effectLst/>
                <a:latin typeface="宋体" panose="02010600030101010101" pitchFamily="2" charset="-122"/>
                <a:ea typeface="宋体" panose="02010600030101010101" pitchFamily="2" charset="-122"/>
              </a:rPr>
              <a:t>状态切换</a:t>
            </a:r>
            <a:endParaRPr lang="zh-CN" altLang="zh-CN" dirty="0">
              <a:solidFill>
                <a:schemeClr val="tx1"/>
              </a:solidFill>
              <a:effectLst/>
              <a:latin typeface="宋体" panose="02010600030101010101" pitchFamily="2" charset="-122"/>
              <a:ea typeface="宋体" panose="02010600030101010101" pitchFamily="2" charset="-122"/>
            </a:endParaRPr>
          </a:p>
          <a:p>
            <a:pPr lvl="1" indent="-455295">
              <a:buChar char="•"/>
            </a:pPr>
            <a:r>
              <a:rPr lang="zh-CN" altLang="zh-CN" dirty="0">
                <a:solidFill>
                  <a:schemeClr val="tx1"/>
                </a:solidFill>
                <a:effectLst/>
                <a:latin typeface="宋体" panose="02010600030101010101" pitchFamily="2" charset="-122"/>
                <a:ea typeface="宋体" panose="02010600030101010101" pitchFamily="2" charset="-122"/>
              </a:rPr>
              <a:t>虚拟内存切换</a:t>
            </a:r>
            <a:endParaRPr lang="x-none" altLang="zh-CN" dirty="0">
              <a:solidFill>
                <a:schemeClr val="tx1"/>
              </a:solidFill>
              <a:effectLst/>
              <a:latin typeface="宋体" panose="02010600030101010101" pitchFamily="2" charset="-122"/>
              <a:ea typeface="宋体" panose="02010600030101010101" pitchFamily="2" charset="-122"/>
            </a:endParaRPr>
          </a:p>
        </p:txBody>
      </p:sp>
      <p:sp>
        <p:nvSpPr>
          <p:cNvPr id="23555" name="文本框 1945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10</a:t>
            </a:r>
            <a:endParaRPr lang="zh-CN" altLang="en-US" sz="1400" b="0" dirty="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charRg st="0" end="22"/>
                                            </p:txEl>
                                          </p:spTgt>
                                        </p:tgtEl>
                                        <p:attrNameLst>
                                          <p:attrName>style.visibility</p:attrName>
                                        </p:attrNameLst>
                                      </p:cBhvr>
                                      <p:to>
                                        <p:strVal val="visible"/>
                                      </p:to>
                                    </p:set>
                                    <p:anim calcmode="lin" valueType="num">
                                      <p:cBhvr additive="base">
                                        <p:cTn id="7" dur="500" fill="hold"/>
                                        <p:tgtEl>
                                          <p:spTgt spid="19459">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charRg st="0" end="2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9">
                                            <p:txEl>
                                              <p:charRg st="22" end="33"/>
                                            </p:txEl>
                                          </p:spTgt>
                                        </p:tgtEl>
                                        <p:attrNameLst>
                                          <p:attrName>style.visibility</p:attrName>
                                        </p:attrNameLst>
                                      </p:cBhvr>
                                      <p:to>
                                        <p:strVal val="visible"/>
                                      </p:to>
                                    </p:set>
                                    <p:anim calcmode="lin" valueType="num">
                                      <p:cBhvr additive="base">
                                        <p:cTn id="11" dur="500" fill="hold"/>
                                        <p:tgtEl>
                                          <p:spTgt spid="19459">
                                            <p:txEl>
                                              <p:charRg st="22" end="3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9">
                                            <p:txEl>
                                              <p:charRg st="22" end="3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59">
                                            <p:txEl>
                                              <p:charRg st="33" end="47"/>
                                            </p:txEl>
                                          </p:spTgt>
                                        </p:tgtEl>
                                        <p:attrNameLst>
                                          <p:attrName>style.visibility</p:attrName>
                                        </p:attrNameLst>
                                      </p:cBhvr>
                                      <p:to>
                                        <p:strVal val="visible"/>
                                      </p:to>
                                    </p:set>
                                    <p:anim calcmode="lin" valueType="num">
                                      <p:cBhvr additive="base">
                                        <p:cTn id="15" dur="500" fill="hold"/>
                                        <p:tgtEl>
                                          <p:spTgt spid="19459">
                                            <p:txEl>
                                              <p:charRg st="33" end="4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9">
                                            <p:txEl>
                                              <p:charRg st="33" end="4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459">
                                            <p:txEl>
                                              <p:charRg st="47" end="61"/>
                                            </p:txEl>
                                          </p:spTgt>
                                        </p:tgtEl>
                                        <p:attrNameLst>
                                          <p:attrName>style.visibility</p:attrName>
                                        </p:attrNameLst>
                                      </p:cBhvr>
                                      <p:to>
                                        <p:strVal val="visible"/>
                                      </p:to>
                                    </p:set>
                                    <p:anim calcmode="lin" valueType="num">
                                      <p:cBhvr additive="base">
                                        <p:cTn id="19" dur="500" fill="hold"/>
                                        <p:tgtEl>
                                          <p:spTgt spid="19459">
                                            <p:txEl>
                                              <p:charRg st="47" end="6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charRg st="47" end="6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459">
                                            <p:txEl>
                                              <p:charRg st="61" end="70"/>
                                            </p:txEl>
                                          </p:spTgt>
                                        </p:tgtEl>
                                        <p:attrNameLst>
                                          <p:attrName>style.visibility</p:attrName>
                                        </p:attrNameLst>
                                      </p:cBhvr>
                                      <p:to>
                                        <p:strVal val="visible"/>
                                      </p:to>
                                    </p:set>
                                    <p:anim calcmode="lin" valueType="num">
                                      <p:cBhvr additive="base">
                                        <p:cTn id="25" dur="500" fill="hold"/>
                                        <p:tgtEl>
                                          <p:spTgt spid="19459">
                                            <p:txEl>
                                              <p:charRg st="61" end="7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charRg st="61" end="7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459">
                                            <p:txEl>
                                              <p:charRg st="70" end="75"/>
                                            </p:txEl>
                                          </p:spTgt>
                                        </p:tgtEl>
                                        <p:attrNameLst>
                                          <p:attrName>style.visibility</p:attrName>
                                        </p:attrNameLst>
                                      </p:cBhvr>
                                      <p:to>
                                        <p:strVal val="visible"/>
                                      </p:to>
                                    </p:set>
                                    <p:anim calcmode="lin" valueType="num">
                                      <p:cBhvr additive="base">
                                        <p:cTn id="29" dur="500" fill="hold"/>
                                        <p:tgtEl>
                                          <p:spTgt spid="19459">
                                            <p:txEl>
                                              <p:charRg st="70" end="7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59">
                                            <p:txEl>
                                              <p:charRg st="70" end="7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459">
                                            <p:txEl>
                                              <p:charRg st="75" end="80"/>
                                            </p:txEl>
                                          </p:spTgt>
                                        </p:tgtEl>
                                        <p:attrNameLst>
                                          <p:attrName>style.visibility</p:attrName>
                                        </p:attrNameLst>
                                      </p:cBhvr>
                                      <p:to>
                                        <p:strVal val="visible"/>
                                      </p:to>
                                    </p:set>
                                    <p:anim calcmode="lin" valueType="num">
                                      <p:cBhvr additive="base">
                                        <p:cTn id="33" dur="500" fill="hold"/>
                                        <p:tgtEl>
                                          <p:spTgt spid="19459">
                                            <p:txEl>
                                              <p:charRg st="75" end="8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459">
                                            <p:txEl>
                                              <p:charRg st="75" end="8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459">
                                            <p:txEl>
                                              <p:charRg st="7" end="7"/>
                                            </p:txEl>
                                          </p:spTgt>
                                        </p:tgtEl>
                                        <p:attrNameLst>
                                          <p:attrName>style.visibility</p:attrName>
                                        </p:attrNameLst>
                                      </p:cBhvr>
                                      <p:to>
                                        <p:strVal val="visible"/>
                                      </p:to>
                                    </p:set>
                                    <p:anim calcmode="lin" valueType="num">
                                      <p:cBhvr additive="base">
                                        <p:cTn id="37" dur="500" fill="hold"/>
                                        <p:tgtEl>
                                          <p:spTgt spid="19459">
                                            <p:txEl>
                                              <p:char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459">
                                            <p:txEl>
                                              <p:char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a:xfrm>
            <a:off x="469900" y="733425"/>
            <a:ext cx="7593013" cy="530225"/>
          </a:xfrm>
        </p:spPr>
        <p:txBody>
          <a:bodyPr wrap="square">
            <a:spAutoFit/>
          </a:bodyPr>
          <a:p>
            <a:pPr lvl="0"/>
            <a:r>
              <a:rPr lang="zh-CN" altLang="en-US" sz="3200" b="0" dirty="0">
                <a:solidFill>
                  <a:srgbClr val="000099"/>
                </a:solidFill>
                <a:latin typeface="Times New Roman" panose="02020603050405020304" charset="0"/>
                <a:ea typeface="宋体" panose="02010600030101010101" pitchFamily="2" charset="-122"/>
              </a:rPr>
              <a:t>缺点：效率非常低</a:t>
            </a:r>
            <a:endParaRPr lang="zh-CN" altLang="en-US" sz="3200" b="0" dirty="0">
              <a:solidFill>
                <a:srgbClr val="000099"/>
              </a:solidFill>
              <a:latin typeface="Times New Roman" panose="02020603050405020304" charset="0"/>
              <a:ea typeface="宋体" panose="02010600030101010101" pitchFamily="2" charset="-122"/>
            </a:endParaRPr>
          </a:p>
        </p:txBody>
      </p:sp>
      <p:sp>
        <p:nvSpPr>
          <p:cNvPr id="23555" name="文本框 1945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10</a:t>
            </a:r>
            <a:endParaRPr lang="zh-CN" altLang="en-US" sz="1400" b="0" dirty="0">
              <a:solidFill>
                <a:schemeClr val="tx2"/>
              </a:solidFill>
              <a:latin typeface="Times New Roman" panose="02020603050405020304" charset="0"/>
              <a:ea typeface="宋体" panose="02010600030101010101" pitchFamily="2" charset="-122"/>
            </a:endParaRPr>
          </a:p>
        </p:txBody>
      </p:sp>
      <p:sp>
        <p:nvSpPr>
          <p:cNvPr id="3" name="文本框 2"/>
          <p:cNvSpPr txBox="1"/>
          <p:nvPr/>
        </p:nvSpPr>
        <p:spPr>
          <a:xfrm>
            <a:off x="393065" y="1990090"/>
            <a:ext cx="605790" cy="1568450"/>
          </a:xfrm>
          <a:prstGeom prst="rect">
            <a:avLst/>
          </a:prstGeom>
          <a:noFill/>
          <a:ln>
            <a:solidFill>
              <a:schemeClr val="tx1"/>
            </a:solidFill>
          </a:ln>
        </p:spPr>
        <p:txBody>
          <a:bodyPr wrap="square" rtlCol="0">
            <a:spAutoFit/>
          </a:bodyPr>
          <a:p>
            <a:r>
              <a:rPr lang="zh-CN" altLang="en-US" sz="2400"/>
              <a:t>应</a:t>
            </a:r>
            <a:endParaRPr lang="zh-CN" altLang="en-US" sz="2400"/>
          </a:p>
          <a:p>
            <a:r>
              <a:rPr lang="zh-CN" altLang="en-US" sz="2400"/>
              <a:t>用</a:t>
            </a:r>
            <a:endParaRPr lang="zh-CN" altLang="en-US" sz="2400"/>
          </a:p>
          <a:p>
            <a:r>
              <a:rPr lang="zh-CN" altLang="en-US" sz="2400"/>
              <a:t>程</a:t>
            </a:r>
            <a:endParaRPr lang="zh-CN" altLang="en-US" sz="2400"/>
          </a:p>
          <a:p>
            <a:r>
              <a:rPr lang="zh-CN" altLang="en-US" sz="2400"/>
              <a:t>序</a:t>
            </a:r>
            <a:endParaRPr lang="zh-CN" altLang="en-US" sz="2400"/>
          </a:p>
        </p:txBody>
      </p:sp>
      <p:sp>
        <p:nvSpPr>
          <p:cNvPr id="4" name="文本框 3"/>
          <p:cNvSpPr txBox="1"/>
          <p:nvPr/>
        </p:nvSpPr>
        <p:spPr>
          <a:xfrm>
            <a:off x="2198370" y="1990090"/>
            <a:ext cx="908050" cy="1198880"/>
          </a:xfrm>
          <a:prstGeom prst="rect">
            <a:avLst/>
          </a:prstGeom>
          <a:noFill/>
          <a:ln>
            <a:solidFill>
              <a:schemeClr val="tx1"/>
            </a:solidFill>
          </a:ln>
        </p:spPr>
        <p:txBody>
          <a:bodyPr wrap="square" rtlCol="0">
            <a:spAutoFit/>
          </a:bodyPr>
          <a:p>
            <a:r>
              <a:rPr lang="zh-CN" altLang="en-US" sz="2400"/>
              <a:t>文件</a:t>
            </a:r>
            <a:endParaRPr lang="zh-CN" altLang="en-US" sz="2400"/>
          </a:p>
          <a:p>
            <a:r>
              <a:rPr lang="zh-CN" altLang="en-US" sz="2400"/>
              <a:t>系统</a:t>
            </a:r>
            <a:endParaRPr lang="zh-CN" altLang="en-US" sz="2400"/>
          </a:p>
          <a:p>
            <a:r>
              <a:rPr lang="zh-CN" altLang="en-US" sz="2400"/>
              <a:t>服务</a:t>
            </a:r>
            <a:endParaRPr lang="zh-CN" altLang="en-US" sz="2400"/>
          </a:p>
        </p:txBody>
      </p:sp>
      <p:sp>
        <p:nvSpPr>
          <p:cNvPr id="5" name="文本框 4"/>
          <p:cNvSpPr txBox="1"/>
          <p:nvPr/>
        </p:nvSpPr>
        <p:spPr>
          <a:xfrm>
            <a:off x="3862070" y="1990090"/>
            <a:ext cx="1440815" cy="1198880"/>
          </a:xfrm>
          <a:prstGeom prst="rect">
            <a:avLst/>
          </a:prstGeom>
          <a:noFill/>
          <a:ln>
            <a:solidFill>
              <a:schemeClr val="tx1"/>
            </a:solidFill>
          </a:ln>
        </p:spPr>
        <p:txBody>
          <a:bodyPr wrap="square" rtlCol="0">
            <a:spAutoFit/>
          </a:bodyPr>
          <a:p>
            <a:r>
              <a:rPr lang="zh-CN" altLang="en-US" sz="2400"/>
              <a:t>块设备和</a:t>
            </a:r>
            <a:endParaRPr lang="zh-CN" altLang="en-US" sz="2400"/>
          </a:p>
          <a:p>
            <a:r>
              <a:rPr lang="zh-CN" altLang="en-US" sz="2400"/>
              <a:t>磁盘设备</a:t>
            </a:r>
            <a:endParaRPr lang="zh-CN" altLang="en-US" sz="2400"/>
          </a:p>
          <a:p>
            <a:r>
              <a:rPr lang="zh-CN" altLang="en-US" sz="2400"/>
              <a:t>驱动</a:t>
            </a:r>
            <a:endParaRPr lang="zh-CN" altLang="en-US" sz="2400"/>
          </a:p>
        </p:txBody>
      </p:sp>
      <p:sp>
        <p:nvSpPr>
          <p:cNvPr id="6" name="文本框 5"/>
          <p:cNvSpPr txBox="1"/>
          <p:nvPr/>
        </p:nvSpPr>
        <p:spPr>
          <a:xfrm>
            <a:off x="6066155" y="1993265"/>
            <a:ext cx="909955" cy="829945"/>
          </a:xfrm>
          <a:prstGeom prst="rect">
            <a:avLst/>
          </a:prstGeom>
          <a:noFill/>
          <a:ln>
            <a:solidFill>
              <a:schemeClr val="tx1"/>
            </a:solidFill>
          </a:ln>
        </p:spPr>
        <p:txBody>
          <a:bodyPr wrap="square" rtlCol="0">
            <a:spAutoFit/>
          </a:bodyPr>
          <a:p>
            <a:r>
              <a:rPr lang="en-US" altLang="zh-CN" sz="2400"/>
              <a:t>USB</a:t>
            </a:r>
            <a:r>
              <a:rPr lang="zh-CN" altLang="en-US" sz="2400"/>
              <a:t>驱动</a:t>
            </a:r>
            <a:endParaRPr lang="zh-CN" altLang="en-US" sz="2400"/>
          </a:p>
        </p:txBody>
      </p:sp>
      <p:sp>
        <p:nvSpPr>
          <p:cNvPr id="8" name="右箭头 7"/>
          <p:cNvSpPr/>
          <p:nvPr/>
        </p:nvSpPr>
        <p:spPr>
          <a:xfrm>
            <a:off x="1012825" y="2130425"/>
            <a:ext cx="1178560" cy="1733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右箭头 8"/>
          <p:cNvSpPr/>
          <p:nvPr/>
        </p:nvSpPr>
        <p:spPr>
          <a:xfrm>
            <a:off x="3122930" y="2135505"/>
            <a:ext cx="739775" cy="1733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右箭头 9"/>
          <p:cNvSpPr/>
          <p:nvPr/>
        </p:nvSpPr>
        <p:spPr>
          <a:xfrm>
            <a:off x="5318125" y="2122170"/>
            <a:ext cx="740410" cy="1733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7738745" y="1990090"/>
            <a:ext cx="909955" cy="829945"/>
          </a:xfrm>
          <a:prstGeom prst="rect">
            <a:avLst/>
          </a:prstGeom>
          <a:noFill/>
          <a:ln>
            <a:solidFill>
              <a:schemeClr val="tx1"/>
            </a:solidFill>
          </a:ln>
        </p:spPr>
        <p:txBody>
          <a:bodyPr wrap="square" rtlCol="0">
            <a:spAutoFit/>
          </a:bodyPr>
          <a:p>
            <a:r>
              <a:rPr lang="en-US" altLang="zh-CN" sz="2400"/>
              <a:t>PCI</a:t>
            </a:r>
            <a:r>
              <a:rPr lang="zh-CN" altLang="en-US" sz="2400"/>
              <a:t>驱动</a:t>
            </a:r>
            <a:endParaRPr lang="zh-CN" altLang="en-US" sz="2400"/>
          </a:p>
        </p:txBody>
      </p:sp>
      <p:sp>
        <p:nvSpPr>
          <p:cNvPr id="12" name="右箭头 11"/>
          <p:cNvSpPr/>
          <p:nvPr/>
        </p:nvSpPr>
        <p:spPr>
          <a:xfrm>
            <a:off x="6998335" y="2135505"/>
            <a:ext cx="740410" cy="1733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左箭头 12"/>
          <p:cNvSpPr/>
          <p:nvPr/>
        </p:nvSpPr>
        <p:spPr>
          <a:xfrm>
            <a:off x="6985635" y="2524760"/>
            <a:ext cx="736600" cy="155575"/>
          </a:xfrm>
          <a:prstGeom prst="leftArrow">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左箭头 13"/>
          <p:cNvSpPr/>
          <p:nvPr/>
        </p:nvSpPr>
        <p:spPr>
          <a:xfrm>
            <a:off x="5306695" y="2511425"/>
            <a:ext cx="736600" cy="155575"/>
          </a:xfrm>
          <a:prstGeom prst="leftArrow">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左箭头 14"/>
          <p:cNvSpPr/>
          <p:nvPr/>
        </p:nvSpPr>
        <p:spPr>
          <a:xfrm>
            <a:off x="3106420" y="2524760"/>
            <a:ext cx="736600" cy="155575"/>
          </a:xfrm>
          <a:prstGeom prst="leftArrow">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左箭头 15"/>
          <p:cNvSpPr/>
          <p:nvPr/>
        </p:nvSpPr>
        <p:spPr>
          <a:xfrm>
            <a:off x="998855" y="2524760"/>
            <a:ext cx="1191895" cy="155575"/>
          </a:xfrm>
          <a:prstGeom prst="leftArrow">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944245" y="1689735"/>
            <a:ext cx="727710" cy="521970"/>
          </a:xfrm>
          <a:prstGeom prst="rect">
            <a:avLst/>
          </a:prstGeom>
          <a:noFill/>
        </p:spPr>
        <p:txBody>
          <a:bodyPr wrap="none" rtlCol="0" anchor="t">
            <a:spAutoFit/>
          </a:bodyPr>
          <a:p>
            <a:r>
              <a:rPr lang="en-US" altLang="zh-CN" sz="1400" dirty="0">
                <a:solidFill>
                  <a:schemeClr val="tx1"/>
                </a:solidFill>
                <a:effectLst/>
                <a:latin typeface="宋体" panose="02010600030101010101" pitchFamily="2" charset="-122"/>
                <a:sym typeface="+mn-ea"/>
              </a:rPr>
              <a:t>write ( )</a:t>
            </a:r>
            <a:endParaRPr lang="en-US" altLang="zh-CN" sz="1400" dirty="0">
              <a:solidFill>
                <a:schemeClr val="tx1"/>
              </a:solidFill>
              <a:effectLst/>
              <a:latin typeface="宋体" panose="02010600030101010101" pitchFamily="2" charset="-122"/>
              <a:sym typeface="+mn-ea"/>
            </a:endParaRPr>
          </a:p>
          <a:p>
            <a:r>
              <a:rPr lang="en-US" altLang="zh-CN" sz="1400" dirty="0">
                <a:solidFill>
                  <a:schemeClr val="tx1"/>
                </a:solidFill>
                <a:effectLst/>
                <a:latin typeface="宋体" panose="02010600030101010101" pitchFamily="2" charset="-122"/>
                <a:sym typeface="+mn-ea"/>
              </a:rPr>
              <a:t>read ( )</a:t>
            </a:r>
            <a:endParaRPr lang="en-US" altLang="zh-CN" sz="1400" dirty="0">
              <a:solidFill>
                <a:schemeClr val="tx1"/>
              </a:solidFill>
              <a:effectLst/>
              <a:latin typeface="宋体" panose="02010600030101010101" pitchFamily="2" charset="-122"/>
              <a:sym typeface="+mn-ea"/>
            </a:endParaRPr>
          </a:p>
        </p:txBody>
      </p:sp>
      <p:sp>
        <p:nvSpPr>
          <p:cNvPr id="18" name="文本框 17"/>
          <p:cNvSpPr txBox="1"/>
          <p:nvPr/>
        </p:nvSpPr>
        <p:spPr>
          <a:xfrm>
            <a:off x="2304415" y="4785995"/>
            <a:ext cx="4083050" cy="460375"/>
          </a:xfrm>
          <a:prstGeom prst="rect">
            <a:avLst/>
          </a:prstGeom>
          <a:noFill/>
          <a:ln>
            <a:solidFill>
              <a:schemeClr val="tx1"/>
            </a:solidFill>
          </a:ln>
        </p:spPr>
        <p:txBody>
          <a:bodyPr wrap="square" rtlCol="0">
            <a:spAutoFit/>
          </a:bodyPr>
          <a:p>
            <a:pPr algn="ctr"/>
            <a:r>
              <a:rPr lang="zh-CN" altLang="en-US" sz="2400"/>
              <a:t>操作系统微内核</a:t>
            </a:r>
            <a:endParaRPr lang="zh-CN" altLang="en-US" sz="2400"/>
          </a:p>
        </p:txBody>
      </p:sp>
      <p:cxnSp>
        <p:nvCxnSpPr>
          <p:cNvPr id="19" name="直接箭头连接符 18"/>
          <p:cNvCxnSpPr/>
          <p:nvPr/>
        </p:nvCxnSpPr>
        <p:spPr>
          <a:xfrm>
            <a:off x="1633220" y="2708275"/>
            <a:ext cx="990600" cy="2045970"/>
          </a:xfrm>
          <a:prstGeom prst="straightConnector1">
            <a:avLst/>
          </a:prstGeom>
          <a:ln>
            <a:solidFill>
              <a:schemeClr val="tx1"/>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3458210" y="2708275"/>
            <a:ext cx="4445" cy="1988185"/>
          </a:xfrm>
          <a:prstGeom prst="straightConnector1">
            <a:avLst/>
          </a:prstGeom>
          <a:ln>
            <a:solidFill>
              <a:schemeClr val="tx1"/>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5685790" y="2737485"/>
            <a:ext cx="4445" cy="1988185"/>
          </a:xfrm>
          <a:prstGeom prst="straightConnector1">
            <a:avLst/>
          </a:prstGeom>
          <a:ln>
            <a:solidFill>
              <a:schemeClr val="tx1"/>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183630" y="2708275"/>
            <a:ext cx="1187450" cy="1996440"/>
          </a:xfrm>
          <a:prstGeom prst="straightConnector1">
            <a:avLst/>
          </a:prstGeom>
          <a:ln>
            <a:solidFill>
              <a:schemeClr val="tx1"/>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64210" y="3945255"/>
            <a:ext cx="1541145" cy="306705"/>
          </a:xfrm>
          <a:prstGeom prst="rect">
            <a:avLst/>
          </a:prstGeom>
          <a:noFill/>
          <a:ln>
            <a:solidFill>
              <a:schemeClr val="tx1"/>
            </a:solidFill>
          </a:ln>
        </p:spPr>
        <p:txBody>
          <a:bodyPr wrap="none" rtlCol="0" anchor="t">
            <a:spAutoFit/>
          </a:bodyPr>
          <a:p>
            <a:pPr algn="l"/>
            <a:r>
              <a:rPr lang="zh-CN" altLang="en-US" sz="1400" dirty="0">
                <a:solidFill>
                  <a:schemeClr val="tx1"/>
                </a:solidFill>
                <a:effectLst/>
                <a:latin typeface="宋体" panose="02010600030101010101" pitchFamily="2" charset="-122"/>
                <a:sym typeface="+mn-ea"/>
              </a:rPr>
              <a:t>进程间通讯</a:t>
            </a:r>
            <a:r>
              <a:rPr lang="en-US" altLang="zh-CN" sz="1400" dirty="0">
                <a:solidFill>
                  <a:schemeClr val="tx1"/>
                </a:solidFill>
                <a:effectLst/>
                <a:latin typeface="宋体" panose="02010600030101010101" pitchFamily="2" charset="-122"/>
                <a:sym typeface="+mn-ea"/>
              </a:rPr>
              <a:t>( IPC )</a:t>
            </a:r>
            <a:endParaRPr lang="zh-CN" altLang="en-US" sz="1400" dirty="0">
              <a:solidFill>
                <a:schemeClr val="tx1"/>
              </a:solidFill>
              <a:effectLst/>
              <a:latin typeface="宋体" panose="02010600030101010101" pitchFamily="2" charset="-122"/>
              <a:sym typeface="+mn-ea"/>
            </a:endParaRPr>
          </a:p>
        </p:txBody>
      </p:sp>
      <p:sp>
        <p:nvSpPr>
          <p:cNvPr id="24" name="文本框 23"/>
          <p:cNvSpPr txBox="1"/>
          <p:nvPr/>
        </p:nvSpPr>
        <p:spPr>
          <a:xfrm>
            <a:off x="6493510" y="5414645"/>
            <a:ext cx="2153920" cy="953135"/>
          </a:xfrm>
          <a:prstGeom prst="rect">
            <a:avLst/>
          </a:prstGeom>
          <a:noFill/>
          <a:ln>
            <a:solidFill>
              <a:schemeClr val="tx1"/>
            </a:solidFill>
          </a:ln>
        </p:spPr>
        <p:txBody>
          <a:bodyPr wrap="none" rtlCol="0" anchor="t">
            <a:spAutoFit/>
          </a:bodyPr>
          <a:p>
            <a:r>
              <a:rPr lang="en-US" altLang="zh-CN" sz="1400" dirty="0">
                <a:solidFill>
                  <a:schemeClr val="tx1"/>
                </a:solidFill>
                <a:effectLst/>
                <a:latin typeface="宋体" panose="02010600030101010101" pitchFamily="2" charset="-122"/>
                <a:sym typeface="+mn-ea"/>
              </a:rPr>
              <a:t>1</a:t>
            </a:r>
            <a:r>
              <a:rPr lang="zh-CN" altLang="en-US" sz="1400" dirty="0">
                <a:solidFill>
                  <a:schemeClr val="tx1"/>
                </a:solidFill>
                <a:effectLst/>
                <a:latin typeface="宋体" panose="02010600030101010101" pitchFamily="2" charset="-122"/>
                <a:sym typeface="+mn-ea"/>
              </a:rPr>
              <a:t>、处理器状态的切换</a:t>
            </a:r>
            <a:endParaRPr lang="zh-CN" altLang="en-US" sz="1400" dirty="0">
              <a:solidFill>
                <a:schemeClr val="tx1"/>
              </a:solidFill>
              <a:effectLst/>
              <a:latin typeface="宋体" panose="02010600030101010101" pitchFamily="2" charset="-122"/>
              <a:sym typeface="+mn-ea"/>
            </a:endParaRPr>
          </a:p>
          <a:p>
            <a:r>
              <a:rPr lang="en-US" altLang="zh-CN" sz="1400" dirty="0">
                <a:solidFill>
                  <a:schemeClr val="tx1"/>
                </a:solidFill>
                <a:effectLst/>
                <a:latin typeface="宋体" panose="02010600030101010101" pitchFamily="2" charset="-122"/>
                <a:sym typeface="+mn-ea"/>
              </a:rPr>
              <a:t>2</a:t>
            </a:r>
            <a:r>
              <a:rPr lang="zh-CN" altLang="en-US" sz="1400" dirty="0">
                <a:solidFill>
                  <a:schemeClr val="tx1"/>
                </a:solidFill>
                <a:effectLst/>
                <a:latin typeface="宋体" panose="02010600030101010101" pitchFamily="2" charset="-122"/>
                <a:sym typeface="+mn-ea"/>
              </a:rPr>
              <a:t>、进程上下文环境切换</a:t>
            </a:r>
            <a:endParaRPr lang="zh-CN" altLang="en-US" sz="1400" dirty="0">
              <a:solidFill>
                <a:schemeClr val="tx1"/>
              </a:solidFill>
              <a:effectLst/>
              <a:latin typeface="宋体" panose="02010600030101010101" pitchFamily="2" charset="-122"/>
              <a:sym typeface="+mn-ea"/>
            </a:endParaRPr>
          </a:p>
          <a:p>
            <a:r>
              <a:rPr lang="en-US" altLang="zh-CN" sz="1400" dirty="0">
                <a:solidFill>
                  <a:schemeClr val="tx1"/>
                </a:solidFill>
                <a:effectLst/>
                <a:latin typeface="宋体" panose="02010600030101010101" pitchFamily="2" charset="-122"/>
                <a:sym typeface="+mn-ea"/>
              </a:rPr>
              <a:t>  </a:t>
            </a:r>
            <a:r>
              <a:rPr lang="zh-CN" altLang="en-US" sz="1400" dirty="0">
                <a:solidFill>
                  <a:schemeClr val="tx1"/>
                </a:solidFill>
                <a:effectLst/>
                <a:latin typeface="宋体" panose="02010600030101010101" pitchFamily="2" charset="-122"/>
                <a:sym typeface="+mn-ea"/>
              </a:rPr>
              <a:t>（寄存器，内存空间）</a:t>
            </a:r>
            <a:endParaRPr lang="zh-CN" altLang="en-US" sz="1400" dirty="0">
              <a:solidFill>
                <a:schemeClr val="tx1"/>
              </a:solidFill>
              <a:effectLst/>
              <a:latin typeface="宋体" panose="02010600030101010101" pitchFamily="2" charset="-122"/>
              <a:sym typeface="+mn-ea"/>
            </a:endParaRPr>
          </a:p>
          <a:p>
            <a:r>
              <a:rPr lang="en-US" altLang="zh-CN" sz="1400" dirty="0">
                <a:solidFill>
                  <a:schemeClr val="tx1"/>
                </a:solidFill>
                <a:effectLst/>
                <a:latin typeface="宋体" panose="02010600030101010101" pitchFamily="2" charset="-122"/>
                <a:sym typeface="+mn-ea"/>
              </a:rPr>
              <a:t>3</a:t>
            </a:r>
            <a:r>
              <a:rPr lang="zh-CN" altLang="en-US" sz="1400" dirty="0">
                <a:solidFill>
                  <a:schemeClr val="tx1"/>
                </a:solidFill>
                <a:effectLst/>
                <a:latin typeface="宋体" panose="02010600030101010101" pitchFamily="2" charset="-122"/>
                <a:sym typeface="+mn-ea"/>
              </a:rPr>
              <a:t>、</a:t>
            </a:r>
            <a:r>
              <a:rPr lang="en-US" altLang="zh-CN" sz="1400" dirty="0">
                <a:solidFill>
                  <a:schemeClr val="tx1"/>
                </a:solidFill>
                <a:effectLst/>
                <a:latin typeface="宋体" panose="02010600030101010101" pitchFamily="2" charset="-122"/>
                <a:sym typeface="+mn-ea"/>
              </a:rPr>
              <a:t>cache</a:t>
            </a:r>
            <a:endParaRPr lang="en-US" altLang="zh-CN" sz="1400" dirty="0">
              <a:solidFill>
                <a:schemeClr val="tx1"/>
              </a:solidFill>
              <a:effectLst/>
              <a:latin typeface="宋体" panose="02010600030101010101" pitchFamily="2" charset="-122"/>
              <a:sym typeface="+mn-ea"/>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a:xfrm>
            <a:off x="363538" y="595313"/>
            <a:ext cx="8393113" cy="530225"/>
          </a:xfrm>
        </p:spPr>
        <p:txBody>
          <a:bodyPr>
            <a:spAutoFit/>
          </a:bodyPr>
          <a:p>
            <a:pPr lvl="0"/>
            <a:r>
              <a:rPr lang="zh-CN" altLang="en-US" sz="3200" b="0" dirty="0">
                <a:solidFill>
                  <a:srgbClr val="000099"/>
                </a:solidFill>
                <a:latin typeface="Times New Roman" panose="02020603050405020304" charset="0"/>
                <a:ea typeface="宋体" panose="02010600030101010101" pitchFamily="2" charset="-122"/>
              </a:rPr>
              <a:t>可扩展内核结构/微内核结构</a:t>
            </a:r>
            <a:endParaRPr lang="zh-CN" altLang="en-US" sz="3200" b="0" dirty="0">
              <a:solidFill>
                <a:srgbClr val="000099"/>
              </a:solidFill>
              <a:latin typeface="Times New Roman" panose="02020603050405020304" charset="0"/>
              <a:ea typeface="宋体" panose="02010600030101010101" pitchFamily="2" charset="-122"/>
            </a:endParaRPr>
          </a:p>
        </p:txBody>
      </p:sp>
      <p:sp>
        <p:nvSpPr>
          <p:cNvPr id="78851" name="文本占位符 78850"/>
          <p:cNvSpPr>
            <a:spLocks noGrp="1"/>
          </p:cNvSpPr>
          <p:nvPr>
            <p:ph idx="1"/>
          </p:nvPr>
        </p:nvSpPr>
        <p:spPr>
          <a:xfrm>
            <a:off x="231775" y="1330325"/>
            <a:ext cx="8591550" cy="5111115"/>
          </a:xfrm>
        </p:spPr>
        <p:txBody>
          <a:bodyPr wrap="square">
            <a:spAutoFit/>
          </a:bodyPr>
          <a:p>
            <a:pPr lvl="0"/>
            <a:r>
              <a:rPr lang="zh-CN" altLang="en-US" dirty="0">
                <a:hlinkClick r:id="rId1"/>
              </a:rPr>
              <a:t>卡耐基梅隆大学</a:t>
            </a:r>
            <a:r>
              <a:rPr lang="zh-CN" altLang="en-US" dirty="0"/>
              <a:t>研制的</a:t>
            </a:r>
            <a:r>
              <a:rPr lang="en-US" altLang="x-none">
                <a:hlinkClick r:id="rId2"/>
              </a:rPr>
              <a:t>Mach</a:t>
            </a:r>
            <a:r>
              <a:rPr lang="en-US" altLang="x-none"/>
              <a:t> OS </a:t>
            </a:r>
            <a:r>
              <a:rPr lang="zh-CN" altLang="en-US">
                <a:ea typeface="宋体" panose="02010600030101010101" pitchFamily="2" charset="-122"/>
              </a:rPr>
              <a:t>（最有代表性，</a:t>
            </a:r>
            <a:r>
              <a:rPr lang="en-US" altLang="zh-CN">
                <a:ea typeface="宋体" panose="02010600030101010101" pitchFamily="2" charset="-122"/>
              </a:rPr>
              <a:t>1985</a:t>
            </a:r>
            <a:r>
              <a:rPr lang="zh-CN" altLang="en-US">
                <a:ea typeface="宋体" panose="02010600030101010101" pitchFamily="2" charset="-122"/>
              </a:rPr>
              <a:t>年启动，</a:t>
            </a:r>
            <a:r>
              <a:rPr lang="en-US" altLang="zh-CN">
                <a:ea typeface="宋体" panose="02010600030101010101" pitchFamily="2" charset="-122"/>
              </a:rPr>
              <a:t>1994</a:t>
            </a:r>
            <a:r>
              <a:rPr lang="zh-CN" altLang="en-US">
                <a:ea typeface="宋体" panose="02010600030101010101" pitchFamily="2" charset="-122"/>
              </a:rPr>
              <a:t>年</a:t>
            </a:r>
            <a:r>
              <a:rPr lang="en-US" altLang="zh-CN">
                <a:ea typeface="宋体" panose="02010600030101010101" pitchFamily="2" charset="-122"/>
              </a:rPr>
              <a:t>Mach 3.0</a:t>
            </a:r>
            <a:r>
              <a:rPr lang="zh-CN" altLang="en-US">
                <a:ea typeface="宋体" panose="02010600030101010101" pitchFamily="2" charset="-122"/>
              </a:rPr>
              <a:t>）</a:t>
            </a:r>
            <a:endParaRPr lang="zh-CN" altLang="en-US">
              <a:ea typeface="宋体" panose="02010600030101010101" pitchFamily="2" charset="-122"/>
            </a:endParaRPr>
          </a:p>
          <a:p>
            <a:pPr lvl="0"/>
            <a:r>
              <a:rPr lang="x-none" altLang="zh-CN">
                <a:ea typeface="宋体" panose="02010600030101010101" pitchFamily="2" charset="-122"/>
              </a:rPr>
              <a:t>iOS</a:t>
            </a:r>
            <a:endParaRPr lang="x-none" altLang="zh-CN">
              <a:ea typeface="宋体" panose="02010600030101010101" pitchFamily="2" charset="-122"/>
            </a:endParaRPr>
          </a:p>
          <a:p>
            <a:pPr lvl="0"/>
            <a:r>
              <a:rPr lang="en-US" altLang="zh-CN" dirty="0">
                <a:latin typeface="宋体" panose="02010600030101010101" pitchFamily="2" charset="-122"/>
                <a:ea typeface="宋体" panose="02010600030101010101" pitchFamily="2" charset="-122"/>
                <a:sym typeface="+mn-ea"/>
              </a:rPr>
              <a:t>L4</a:t>
            </a:r>
            <a:r>
              <a:rPr lang="zh-CN" altLang="en-US" dirty="0">
                <a:latin typeface="宋体" panose="02010600030101010101" pitchFamily="2" charset="-122"/>
                <a:ea typeface="宋体" panose="02010600030101010101" pitchFamily="2" charset="-122"/>
                <a:sym typeface="+mn-ea"/>
              </a:rPr>
              <a:t>，</a:t>
            </a:r>
            <a:r>
              <a:rPr lang="en-US" altLang="zh-CN" dirty="0">
                <a:latin typeface="宋体" panose="02010600030101010101" pitchFamily="2" charset="-122"/>
                <a:ea typeface="宋体" panose="02010600030101010101" pitchFamily="2" charset="-122"/>
                <a:sym typeface="+mn-ea"/>
              </a:rPr>
              <a:t>seL4</a:t>
            </a:r>
            <a:endParaRPr lang="en-US" altLang="zh-CN" dirty="0">
              <a:latin typeface="宋体" panose="02010600030101010101" pitchFamily="2" charset="-122"/>
              <a:ea typeface="宋体" panose="02010600030101010101" pitchFamily="2" charset="-122"/>
              <a:sym typeface="+mn-ea"/>
            </a:endParaRPr>
          </a:p>
          <a:p>
            <a:pPr marL="0" lvl="0" indent="0">
              <a:buNone/>
            </a:pPr>
            <a:endParaRPr lang="x-none" altLang="zh-CN">
              <a:ea typeface="宋体" panose="02010600030101010101" pitchFamily="2" charset="-122"/>
            </a:endParaRPr>
          </a:p>
          <a:p>
            <a:pPr lvl="0"/>
            <a:r>
              <a:rPr lang="zh-CN" altLang="en-US" dirty="0">
                <a:latin typeface="宋体" panose="02010600030101010101" pitchFamily="2" charset="-122"/>
                <a:ea typeface="宋体" panose="02010600030101010101" pitchFamily="2" charset="-122"/>
                <a:sym typeface="+mn-ea"/>
              </a:rPr>
              <a:t>Quantum Software Systems公司的QNX</a:t>
            </a:r>
            <a:endParaRPr lang="zh-CN" altLang="en-US" dirty="0">
              <a:latin typeface="宋体" panose="02010600030101010101" pitchFamily="2" charset="-122"/>
              <a:ea typeface="宋体" panose="02010600030101010101" pitchFamily="2" charset="-122"/>
              <a:sym typeface="+mn-ea"/>
            </a:endParaRPr>
          </a:p>
          <a:p>
            <a:pPr marL="0" lvl="0" indent="0">
              <a:buNone/>
            </a:pPr>
            <a:endParaRPr lang="zh-CN" altLang="en-US" dirty="0">
              <a:latin typeface="宋体" panose="02010600030101010101" pitchFamily="2" charset="-122"/>
              <a:ea typeface="宋体" panose="02010600030101010101" pitchFamily="2" charset="-122"/>
            </a:endParaRPr>
          </a:p>
          <a:p>
            <a:pPr lvl="0"/>
            <a:endParaRPr lang="en-US" altLang="zh-CN" dirty="0">
              <a:latin typeface="宋体" panose="02010600030101010101" pitchFamily="2" charset="-122"/>
              <a:ea typeface="宋体" panose="02010600030101010101" pitchFamily="2" charset="-122"/>
            </a:endParaRPr>
          </a:p>
          <a:p>
            <a:pPr lvl="0"/>
            <a:endParaRPr lang="zh-CN" altLang="en-US" dirty="0">
              <a:latin typeface="宋体" panose="02010600030101010101" pitchFamily="2" charset="-122"/>
              <a:ea typeface="宋体" panose="02010600030101010101" pitchFamily="2" charset="-122"/>
            </a:endParaRPr>
          </a:p>
        </p:txBody>
      </p:sp>
      <p:sp>
        <p:nvSpPr>
          <p:cNvPr id="24579" name="文本框 7885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9</a:t>
            </a:r>
            <a:endParaRPr lang="zh-CN" altLang="en-US" sz="1400" b="0" dirty="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charRg st="0" end="0"/>
                                            </p:txEl>
                                          </p:spTgt>
                                        </p:tgtEl>
                                        <p:attrNameLst>
                                          <p:attrName>style.visibility</p:attrName>
                                        </p:attrNameLst>
                                      </p:cBhvr>
                                      <p:to>
                                        <p:strVal val="visible"/>
                                      </p:to>
                                    </p:set>
                                    <p:anim calcmode="lin" valueType="num">
                                      <p:cBhvr additive="base">
                                        <p:cTn id="7" dur="500" fill="hold"/>
                                        <p:tgtEl>
                                          <p:spTgt spid="78851">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8851">
                                            <p:txEl>
                                              <p:charRg st="2" end="2"/>
                                            </p:txEl>
                                          </p:spTgt>
                                        </p:tgtEl>
                                        <p:attrNameLst>
                                          <p:attrName>style.visibility</p:attrName>
                                        </p:attrNameLst>
                                      </p:cBhvr>
                                      <p:to>
                                        <p:strVal val="visible"/>
                                      </p:to>
                                    </p:set>
                                    <p:anim calcmode="lin" valueType="num">
                                      <p:cBhvr additive="base">
                                        <p:cTn id="13" dur="500" fill="hold"/>
                                        <p:tgtEl>
                                          <p:spTgt spid="78851">
                                            <p:txEl>
                                              <p:char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1">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235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14</a:t>
            </a:r>
            <a:endParaRPr lang="zh-CN" altLang="en-US" sz="1400" b="0" dirty="0">
              <a:solidFill>
                <a:schemeClr val="tx2"/>
              </a:solidFill>
              <a:latin typeface="Times New Roman" panose="02020603050405020304" charset="0"/>
              <a:ea typeface="宋体" panose="02010600030101010101" pitchFamily="2" charset="-122"/>
            </a:endParaRPr>
          </a:p>
        </p:txBody>
      </p:sp>
      <p:sp>
        <p:nvSpPr>
          <p:cNvPr id="23555" name="矩形 23554"/>
          <p:cNvSpPr/>
          <p:nvPr/>
        </p:nvSpPr>
        <p:spPr>
          <a:xfrm>
            <a:off x="142875" y="431800"/>
            <a:ext cx="5253038" cy="127952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3.  </a:t>
            </a:r>
            <a:r>
              <a:rPr lang="zh-CN" altLang="en-US" b="1" strike="noStrike" noProof="1">
                <a:solidFill>
                  <a:srgbClr val="990000"/>
                </a:solidFill>
                <a:latin typeface="Times New Roman" panose="02020603050405020304" charset="0"/>
                <a:ea typeface="宋体" panose="02010600030101010101" pitchFamily="2" charset="-122"/>
                <a:cs typeface="+mn-ea"/>
              </a:rPr>
              <a:t>实例</a:t>
            </a:r>
            <a:r>
              <a:rPr lang="zh-CN" altLang="en-US" b="1" strike="noStrike" noProof="1">
                <a:solidFill>
                  <a:srgbClr val="990000"/>
                </a:solidFill>
                <a:latin typeface="Arial" panose="02080604020202020204" pitchFamily="34" charset="0"/>
                <a:ea typeface="宋体" panose="02010600030101010101" pitchFamily="2" charset="-122"/>
                <a:cs typeface="+mn-ea"/>
              </a:rPr>
              <a:t>操作系统的结构</a:t>
            </a:r>
            <a:endParaRPr lang="zh-CN" altLang="en-US" b="1" strike="noStrike" noProof="1">
              <a:solidFill>
                <a:srgbClr val="990000"/>
              </a:solidFill>
              <a:ea typeface="宋体" panose="02010600030101010101" pitchFamily="2" charset="-122"/>
            </a:endParaRPr>
          </a:p>
          <a:p>
            <a:pPr marL="533400" lvl="0" indent="-533400" fontAlgn="base">
              <a:lnSpc>
                <a:spcPct val="120000"/>
              </a:lnSpc>
              <a:spcBef>
                <a:spcPct val="10000"/>
              </a:spcBef>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(1) UNIX</a:t>
            </a:r>
            <a:r>
              <a:rPr lang="zh-CN" altLang="en-US" sz="2800" b="1" strike="noStrike" noProof="1">
                <a:solidFill>
                  <a:srgbClr val="A50021"/>
                </a:solidFill>
                <a:latin typeface="Times New Roman" panose="02020603050405020304" charset="0"/>
                <a:ea typeface="宋体" panose="02010600030101010101" pitchFamily="2" charset="-122"/>
                <a:cs typeface="+mn-ea"/>
              </a:rPr>
              <a:t>操作系统的结</a:t>
            </a:r>
            <a:r>
              <a:rPr lang="x-none" altLang="zh-CN" sz="2800" b="1" strike="noStrike" noProof="1">
                <a:solidFill>
                  <a:srgbClr val="A50021"/>
                </a:solidFill>
                <a:latin typeface="Times New Roman" panose="02020603050405020304" charset="0"/>
                <a:ea typeface="宋体" panose="02010600030101010101" pitchFamily="2" charset="-122"/>
                <a:cs typeface="+mn-ea"/>
              </a:rPr>
              <a:t>构</a:t>
            </a:r>
            <a:endParaRPr lang="x-none" altLang="zh-CN" sz="2800" b="1" strike="noStrike" noProof="1">
              <a:solidFill>
                <a:srgbClr val="A50021"/>
              </a:solidFill>
              <a:latin typeface="Times New Roman" panose="02020603050405020304" charset="0"/>
              <a:ea typeface="宋体" panose="02010600030101010101" pitchFamily="2" charset="-122"/>
              <a:cs typeface="+mn-ea"/>
            </a:endParaRPr>
          </a:p>
        </p:txBody>
      </p:sp>
      <p:grpSp>
        <p:nvGrpSpPr>
          <p:cNvPr id="23556" name="组合 23555"/>
          <p:cNvGrpSpPr/>
          <p:nvPr/>
        </p:nvGrpSpPr>
        <p:grpSpPr>
          <a:xfrm>
            <a:off x="4895850" y="1190625"/>
            <a:ext cx="3814763" cy="2605088"/>
            <a:chOff x="0" y="0"/>
            <a:chExt cx="2403" cy="1641"/>
          </a:xfrm>
        </p:grpSpPr>
        <p:graphicFrame>
          <p:nvGraphicFramePr>
            <p:cNvPr id="27652" name="内容占位符 23556"/>
            <p:cNvGraphicFramePr>
              <a:graphicFrameLocks noChangeAspect="1"/>
            </p:cNvGraphicFramePr>
            <p:nvPr>
              <p:ph idx="4294967295"/>
            </p:nvPr>
          </p:nvGraphicFramePr>
          <p:xfrm>
            <a:off x="0" y="0"/>
            <a:ext cx="2403" cy="1258"/>
          </p:xfrm>
          <a:graphic>
            <a:graphicData uri="http://schemas.openxmlformats.org/presentationml/2006/ole">
              <mc:AlternateContent xmlns:mc="http://schemas.openxmlformats.org/markup-compatibility/2006">
                <mc:Choice xmlns:v="urn:schemas-microsoft-com:vml" Requires="v">
                  <p:oleObj spid="_x0000_s3078" name="" r:id="rId2" imgW="2305050" imgH="1200150" progId="MSPhotoEd.3">
                    <p:embed/>
                  </p:oleObj>
                </mc:Choice>
                <mc:Fallback>
                  <p:oleObj name="" r:id="rId2" imgW="2305050" imgH="1200150" progId="MSPhotoEd.3">
                    <p:embed/>
                    <p:pic>
                      <p:nvPicPr>
                        <p:cNvPr id="0" name="图片 3077"/>
                        <p:cNvPicPr/>
                        <p:nvPr/>
                      </p:nvPicPr>
                      <p:blipFill>
                        <a:blip r:embed="rId3"/>
                        <a:stretch>
                          <a:fillRect/>
                        </a:stretch>
                      </p:blipFill>
                      <p:spPr>
                        <a:xfrm>
                          <a:off x="0" y="0"/>
                          <a:ext cx="2403" cy="1258"/>
                        </a:xfrm>
                        <a:prstGeom prst="rect">
                          <a:avLst/>
                        </a:prstGeom>
                        <a:noFill/>
                        <a:ln w="38100">
                          <a:miter/>
                        </a:ln>
                      </p:spPr>
                    </p:pic>
                  </p:oleObj>
                </mc:Fallback>
              </mc:AlternateContent>
            </a:graphicData>
          </a:graphic>
        </p:graphicFrame>
        <p:sp>
          <p:nvSpPr>
            <p:cNvPr id="27653" name="文本框 23557"/>
            <p:cNvSpPr txBox="1"/>
            <p:nvPr/>
          </p:nvSpPr>
          <p:spPr>
            <a:xfrm>
              <a:off x="359" y="1429"/>
              <a:ext cx="1895"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charset="0"/>
                  <a:ea typeface="宋体" panose="02010600030101010101" pitchFamily="2" charset="-122"/>
                </a:rPr>
                <a:t>UNIX</a:t>
              </a:r>
              <a:r>
                <a:rPr lang="zh-CN" altLang="en-US" sz="1600" b="0">
                  <a:solidFill>
                    <a:schemeClr val="tx1"/>
                  </a:solidFill>
                  <a:latin typeface="Times New Roman" panose="02020603050405020304" charset="0"/>
                  <a:ea typeface="宋体" panose="02010600030101010101" pitchFamily="2" charset="-122"/>
                </a:rPr>
                <a:t>操作系统结构示意图</a:t>
              </a:r>
              <a:endParaRPr lang="zh-CN" altLang="en-US" sz="1600" b="0">
                <a:solidFill>
                  <a:schemeClr val="tx1"/>
                </a:solidFill>
                <a:latin typeface="Times New Roman" panose="02020603050405020304" charset="0"/>
                <a:ea typeface="宋体" panose="02010600030101010101" pitchFamily="2" charset="-122"/>
              </a:endParaRPr>
            </a:p>
          </p:txBody>
        </p:sp>
      </p:grpSp>
      <p:sp>
        <p:nvSpPr>
          <p:cNvPr id="23559" name="矩形 2355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操作系统的结构</a:t>
            </a:r>
            <a:endParaRPr lang="zh-CN" altLang="en-US" sz="2400" strike="noStrike" noProof="1">
              <a:ea typeface="宋体" panose="02010600030101010101" pitchFamily="2" charset="-122"/>
            </a:endParaRPr>
          </a:p>
        </p:txBody>
      </p:sp>
      <p:sp>
        <p:nvSpPr>
          <p:cNvPr id="23560" name="矩形 23559"/>
          <p:cNvSpPr/>
          <p:nvPr/>
        </p:nvSpPr>
        <p:spPr>
          <a:xfrm>
            <a:off x="98425" y="1612900"/>
            <a:ext cx="4573588" cy="26114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① </a:t>
            </a:r>
            <a:r>
              <a:rPr lang="en-US" altLang="zh-CN" sz="2400" b="1" strike="noStrike" noProof="1">
                <a:solidFill>
                  <a:srgbClr val="000099"/>
                </a:solidFill>
                <a:latin typeface="Times New Roman" panose="02020603050405020304" charset="0"/>
                <a:ea typeface="宋体" panose="02010600030101010101" pitchFamily="2" charset="-122"/>
                <a:cs typeface="+mn-cs"/>
              </a:rPr>
              <a:t>UNIX</a:t>
            </a:r>
            <a:r>
              <a:rPr lang="zh-CN" altLang="en-US" sz="2400" b="1" strike="noStrike" noProof="1">
                <a:solidFill>
                  <a:srgbClr val="000099"/>
                </a:solidFill>
                <a:latin typeface="Times New Roman" panose="02020603050405020304" charset="0"/>
                <a:ea typeface="宋体" panose="02010600030101010101" pitchFamily="2" charset="-122"/>
                <a:cs typeface="+mn-cs"/>
              </a:rPr>
              <a:t>核心层 </a:t>
            </a:r>
            <a:endParaRPr lang="zh-CN" altLang="en-US" sz="2400" b="1" strike="noStrike" noProof="1">
              <a:solidFill>
                <a:srgbClr val="000099"/>
              </a:solidFill>
              <a:latin typeface="Times New Roman" panose="02020603050405020304" charset="0"/>
              <a:ea typeface="宋体" panose="02010600030101010101" pitchFamily="2" charset="-122"/>
            </a:endParaRPr>
          </a:p>
          <a:p>
            <a:pPr marL="1295400" lvl="2" indent="-381000" fontAlgn="base">
              <a:lnSpc>
                <a:spcPct val="120000"/>
              </a:lnSpc>
              <a:spcBef>
                <a:spcPct val="20000"/>
              </a:spcBef>
            </a:pPr>
            <a:r>
              <a:rPr lang="zh-CN" altLang="en-US" strike="noStrike" noProof="1">
                <a:solidFill>
                  <a:schemeClr val="tx1"/>
                </a:solidFill>
                <a:latin typeface="Times New Roman" panose="02020603050405020304" charset="0"/>
                <a:ea typeface="宋体" panose="02010600030101010101" pitchFamily="2" charset="-122"/>
                <a:cs typeface="+mn-cs"/>
              </a:rPr>
              <a:t>处理机管理</a:t>
            </a:r>
            <a:endParaRPr lang="zh-CN" altLang="en-US"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20000"/>
              </a:lnSpc>
              <a:spcBef>
                <a:spcPct val="20000"/>
              </a:spcBef>
            </a:pPr>
            <a:r>
              <a:rPr lang="zh-CN" altLang="en-US" strike="noStrike" noProof="1">
                <a:solidFill>
                  <a:schemeClr val="tx1"/>
                </a:solidFill>
                <a:latin typeface="Times New Roman" panose="02020603050405020304" charset="0"/>
                <a:ea typeface="宋体" panose="02010600030101010101" pitchFamily="2" charset="-122"/>
                <a:cs typeface="+mn-cs"/>
              </a:rPr>
              <a:t>存储管理</a:t>
            </a:r>
            <a:endParaRPr lang="zh-CN" altLang="en-US"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20000"/>
              </a:lnSpc>
              <a:spcBef>
                <a:spcPct val="20000"/>
              </a:spcBef>
            </a:pPr>
            <a:r>
              <a:rPr lang="zh-CN" altLang="en-US" strike="noStrike" noProof="1">
                <a:solidFill>
                  <a:schemeClr val="tx1"/>
                </a:solidFill>
                <a:latin typeface="Times New Roman" panose="02020603050405020304" charset="0"/>
                <a:ea typeface="宋体" panose="02010600030101010101" pitchFamily="2" charset="-122"/>
                <a:cs typeface="+mn-cs"/>
              </a:rPr>
              <a:t>设备管理</a:t>
            </a:r>
            <a:endParaRPr lang="zh-CN" altLang="en-US"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20000"/>
              </a:lnSpc>
              <a:spcBef>
                <a:spcPct val="20000"/>
              </a:spcBef>
            </a:pPr>
            <a:r>
              <a:rPr lang="zh-CN" altLang="en-US" strike="noStrike" noProof="1">
                <a:solidFill>
                  <a:schemeClr val="tx1"/>
                </a:solidFill>
                <a:latin typeface="Times New Roman" panose="02020603050405020304" charset="0"/>
                <a:ea typeface="宋体" panose="02010600030101010101" pitchFamily="2" charset="-122"/>
                <a:cs typeface="+mn-cs"/>
              </a:rPr>
              <a:t>文件系统</a:t>
            </a:r>
            <a:endParaRPr lang="zh-CN" altLang="en-US" strike="noStrike" noProof="1">
              <a:solidFill>
                <a:schemeClr val="tx1"/>
              </a:solidFill>
              <a:latin typeface="Times New Roman" panose="02020603050405020304" charset="0"/>
              <a:ea typeface="宋体" panose="02010600030101010101" pitchFamily="2" charset="-122"/>
            </a:endParaRPr>
          </a:p>
        </p:txBody>
      </p:sp>
      <p:sp>
        <p:nvSpPr>
          <p:cNvPr id="23561" name="矩形 23560"/>
          <p:cNvSpPr/>
          <p:nvPr/>
        </p:nvSpPr>
        <p:spPr>
          <a:xfrm>
            <a:off x="90488" y="4127500"/>
            <a:ext cx="8840788" cy="24653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② </a:t>
            </a:r>
            <a:r>
              <a:rPr lang="en-US" altLang="zh-CN" sz="2400" b="1" strike="noStrike" noProof="1">
                <a:solidFill>
                  <a:srgbClr val="000099"/>
                </a:solidFill>
                <a:latin typeface="Times New Roman" panose="02020603050405020304" charset="0"/>
                <a:ea typeface="宋体" panose="02010600030101010101" pitchFamily="2" charset="-122"/>
                <a:cs typeface="+mn-cs"/>
              </a:rPr>
              <a:t>UNIX</a:t>
            </a:r>
            <a:r>
              <a:rPr lang="zh-CN" altLang="en-US" sz="2400" b="1" strike="noStrike" noProof="1">
                <a:solidFill>
                  <a:srgbClr val="000099"/>
                </a:solidFill>
                <a:latin typeface="Times New Roman" panose="02020603050405020304" charset="0"/>
                <a:ea typeface="宋体" panose="02010600030101010101" pitchFamily="2" charset="-122"/>
                <a:cs typeface="+mn-cs"/>
              </a:rPr>
              <a:t>实用层 </a:t>
            </a:r>
            <a:endParaRPr lang="zh-CN" altLang="en-US" sz="2400" b="1" strike="noStrike" noProof="1">
              <a:solidFill>
                <a:srgbClr val="000099"/>
              </a:solidFill>
              <a:latin typeface="Times New Roman" panose="02020603050405020304" charset="0"/>
              <a:ea typeface="宋体" panose="02010600030101010101" pitchFamily="2" charset="-122"/>
            </a:endParaRPr>
          </a:p>
          <a:p>
            <a:pPr marL="1295400" lvl="2" indent="-381000" fontAlgn="base">
              <a:lnSpc>
                <a:spcPct val="120000"/>
              </a:lnSpc>
              <a:spcBef>
                <a:spcPct val="20000"/>
              </a:spcBef>
            </a:pPr>
            <a:r>
              <a:rPr lang="zh-CN" altLang="en-US" strike="noStrike" noProof="1">
                <a:solidFill>
                  <a:schemeClr val="tx1"/>
                </a:solidFill>
                <a:latin typeface="Times New Roman" panose="02020603050405020304" charset="0"/>
                <a:ea typeface="宋体" panose="02010600030101010101" pitchFamily="2" charset="-122"/>
                <a:cs typeface="+mn-cs"/>
              </a:rPr>
              <a:t>实用程序 </a:t>
            </a:r>
            <a:r>
              <a:rPr lang="en-US" altLang="zh-CN" strike="noStrike" noProof="1">
                <a:solidFill>
                  <a:schemeClr val="tx1"/>
                </a:solidFill>
                <a:latin typeface="Times New Roman" panose="02020603050405020304" charset="0"/>
                <a:ea typeface="宋体" panose="02010600030101010101" pitchFamily="2" charset="-122"/>
                <a:cs typeface="+mn-cs"/>
              </a:rPr>
              <a:t>—— </a:t>
            </a:r>
            <a:r>
              <a:rPr lang="zh-CN" altLang="en-US" strike="noStrike" noProof="1">
                <a:solidFill>
                  <a:schemeClr val="tx1"/>
                </a:solidFill>
                <a:latin typeface="Times New Roman" panose="02020603050405020304" charset="0"/>
                <a:ea typeface="宋体" panose="02010600030101010101" pitchFamily="2" charset="-122"/>
                <a:cs typeface="+mn-cs"/>
                <a:sym typeface="Symbol" panose="05050102010706020507" pitchFamily="18" charset="2"/>
              </a:rPr>
              <a:t>编辑程序、调试程序、系统状态监控、文件管理等实用程序</a:t>
            </a:r>
            <a:endParaRPr lang="zh-CN" altLang="en-US" strike="noStrike" noProof="1">
              <a:solidFill>
                <a:schemeClr val="tx1"/>
              </a:solidFill>
              <a:latin typeface="Times New Roman" panose="02020603050405020304" charset="0"/>
              <a:ea typeface="宋体" panose="02010600030101010101" pitchFamily="2" charset="-122"/>
              <a:sym typeface="Symbol" panose="05050102010706020507" pitchFamily="18" charset="2"/>
            </a:endParaRPr>
          </a:p>
          <a:p>
            <a:pPr marL="1295400" lvl="2" indent="-381000" fontAlgn="base">
              <a:lnSpc>
                <a:spcPct val="120000"/>
              </a:lnSpc>
              <a:spcBef>
                <a:spcPct val="20000"/>
              </a:spcBef>
            </a:pPr>
            <a:r>
              <a:rPr lang="zh-CN" altLang="en-US" strike="noStrike" noProof="1">
                <a:solidFill>
                  <a:schemeClr val="tx1"/>
                </a:solidFill>
                <a:latin typeface="Times New Roman" panose="02020603050405020304" charset="0"/>
                <a:ea typeface="宋体" panose="02010600030101010101" pitchFamily="2" charset="-122"/>
                <a:cs typeface="+mn-cs"/>
              </a:rPr>
              <a:t>存储管理软件工具 </a:t>
            </a:r>
            <a:r>
              <a:rPr lang="en-US" altLang="zh-CN" strike="noStrike" noProof="1">
                <a:solidFill>
                  <a:schemeClr val="tx1"/>
                </a:solidFill>
                <a:latin typeface="Times New Roman" panose="02020603050405020304" charset="0"/>
                <a:ea typeface="宋体" panose="02010600030101010101" pitchFamily="2" charset="-122"/>
                <a:cs typeface="+mn-cs"/>
              </a:rPr>
              <a:t>——</a:t>
            </a:r>
            <a:r>
              <a:rPr lang="zh-CN" altLang="en-US" strike="noStrike" noProof="1">
                <a:solidFill>
                  <a:schemeClr val="tx1"/>
                </a:solidFill>
                <a:latin typeface="Times New Roman" panose="02020603050405020304" charset="0"/>
                <a:ea typeface="宋体" panose="02010600030101010101" pitchFamily="2" charset="-122"/>
                <a:cs typeface="+mn-cs"/>
                <a:sym typeface="Symbol" panose="05050102010706020507" pitchFamily="18" charset="2"/>
              </a:rPr>
              <a:t>源代码控制程序</a:t>
            </a:r>
            <a:r>
              <a:rPr lang="en-US" altLang="zh-CN" strike="noStrike" noProof="1">
                <a:solidFill>
                  <a:schemeClr val="tx1"/>
                </a:solidFill>
                <a:latin typeface="Times New Roman" panose="02020603050405020304" charset="0"/>
                <a:ea typeface="宋体" panose="02010600030101010101" pitchFamily="2" charset="-122"/>
                <a:cs typeface="+mn-cs"/>
                <a:sym typeface="Symbol" panose="05050102010706020507" pitchFamily="18" charset="2"/>
              </a:rPr>
              <a:t>SCCS</a:t>
            </a:r>
            <a:r>
              <a:rPr lang="zh-CN" altLang="en-US" strike="noStrike" noProof="1">
                <a:solidFill>
                  <a:schemeClr val="tx1"/>
                </a:solidFill>
                <a:latin typeface="Times New Roman" panose="02020603050405020304" charset="0"/>
                <a:ea typeface="宋体" panose="02010600030101010101" pitchFamily="2" charset="-122"/>
                <a:cs typeface="+mn-cs"/>
                <a:sym typeface="Symbol" panose="05050102010706020507" pitchFamily="18" charset="2"/>
              </a:rPr>
              <a:t>、文档准备程序包等</a:t>
            </a:r>
            <a:endParaRPr lang="zh-CN" altLang="en-US" strike="noStrike" noProof="1">
              <a:solidFill>
                <a:schemeClr val="tx1"/>
              </a:solidFill>
              <a:latin typeface="Times New Roman" panose="02020603050405020304" charset="0"/>
              <a:ea typeface="宋体" panose="02010600030101010101" pitchFamily="2" charset="-122"/>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charRg st="0" end="14"/>
                                            </p:txEl>
                                          </p:spTgt>
                                        </p:tgtEl>
                                        <p:attrNameLst>
                                          <p:attrName>style.visibility</p:attrName>
                                        </p:attrNameLst>
                                      </p:cBhvr>
                                      <p:to>
                                        <p:strVal val="visible"/>
                                      </p:to>
                                    </p:set>
                                    <p:anim calcmode="lin" valueType="num">
                                      <p:cBhvr additive="base">
                                        <p:cTn id="7" dur="1000" fill="hold"/>
                                        <p:tgtEl>
                                          <p:spTgt spid="23555">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355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charRg st="14" end="36"/>
                                            </p:txEl>
                                          </p:spTgt>
                                        </p:tgtEl>
                                        <p:attrNameLst>
                                          <p:attrName>style.visibility</p:attrName>
                                        </p:attrNameLst>
                                      </p:cBhvr>
                                      <p:to>
                                        <p:strVal val="visible"/>
                                      </p:to>
                                    </p:set>
                                    <p:anim calcmode="lin" valueType="num">
                                      <p:cBhvr additive="base">
                                        <p:cTn id="13" dur="1000" fill="hold"/>
                                        <p:tgtEl>
                                          <p:spTgt spid="23555">
                                            <p:txEl>
                                              <p:charRg st="14" end="3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3555">
                                            <p:txEl>
                                              <p:charRg st="14" end="3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3556"/>
                                        </p:tgtEl>
                                        <p:attrNameLst>
                                          <p:attrName>style.visibility</p:attrName>
                                        </p:attrNameLst>
                                      </p:cBhvr>
                                      <p:to>
                                        <p:strVal val="visible"/>
                                      </p:to>
                                    </p:set>
                                    <p:anim calcmode="lin" valueType="num">
                                      <p:cBhvr additive="base">
                                        <p:cTn id="19" dur="500" fill="hold"/>
                                        <p:tgtEl>
                                          <p:spTgt spid="23556"/>
                                        </p:tgtEl>
                                        <p:attrNameLst>
                                          <p:attrName>ppt_x</p:attrName>
                                        </p:attrNameLst>
                                      </p:cBhvr>
                                      <p:tavLst>
                                        <p:tav tm="0">
                                          <p:val>
                                            <p:strVal val="1+#ppt_w/2"/>
                                          </p:val>
                                        </p:tav>
                                        <p:tav tm="100000">
                                          <p:val>
                                            <p:strVal val="#ppt_x"/>
                                          </p:val>
                                        </p:tav>
                                      </p:tavLst>
                                    </p:anim>
                                    <p:anim calcmode="lin" valueType="num">
                                      <p:cBhvr additive="base">
                                        <p:cTn id="20"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60">
                                            <p:txEl>
                                              <p:charRg st="0" end="11"/>
                                            </p:txEl>
                                          </p:spTgt>
                                        </p:tgtEl>
                                        <p:attrNameLst>
                                          <p:attrName>style.visibility</p:attrName>
                                        </p:attrNameLst>
                                      </p:cBhvr>
                                      <p:to>
                                        <p:strVal val="visible"/>
                                      </p:to>
                                    </p:set>
                                    <p:anim calcmode="lin" valueType="num">
                                      <p:cBhvr additive="base">
                                        <p:cTn id="25" dur="500" fill="hold"/>
                                        <p:tgtEl>
                                          <p:spTgt spid="23560">
                                            <p:txEl>
                                              <p:charRg st="0"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60">
                                            <p:txEl>
                                              <p:charRg st="0" end="1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560">
                                            <p:txEl>
                                              <p:charRg st="11" end="17"/>
                                            </p:txEl>
                                          </p:spTgt>
                                        </p:tgtEl>
                                        <p:attrNameLst>
                                          <p:attrName>style.visibility</p:attrName>
                                        </p:attrNameLst>
                                      </p:cBhvr>
                                      <p:to>
                                        <p:strVal val="visible"/>
                                      </p:to>
                                    </p:set>
                                    <p:anim calcmode="lin" valueType="num">
                                      <p:cBhvr additive="base">
                                        <p:cTn id="29" dur="500" fill="hold"/>
                                        <p:tgtEl>
                                          <p:spTgt spid="23560">
                                            <p:txEl>
                                              <p:charRg st="11" end="1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560">
                                            <p:txEl>
                                              <p:charRg st="11" end="1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3560">
                                            <p:txEl>
                                              <p:charRg st="17" end="22"/>
                                            </p:txEl>
                                          </p:spTgt>
                                        </p:tgtEl>
                                        <p:attrNameLst>
                                          <p:attrName>style.visibility</p:attrName>
                                        </p:attrNameLst>
                                      </p:cBhvr>
                                      <p:to>
                                        <p:strVal val="visible"/>
                                      </p:to>
                                    </p:set>
                                    <p:anim calcmode="lin" valueType="num">
                                      <p:cBhvr additive="base">
                                        <p:cTn id="33" dur="500" fill="hold"/>
                                        <p:tgtEl>
                                          <p:spTgt spid="23560">
                                            <p:txEl>
                                              <p:charRg st="17" end="2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560">
                                            <p:txEl>
                                              <p:charRg st="17" end="2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560">
                                            <p:txEl>
                                              <p:charRg st="22" end="27"/>
                                            </p:txEl>
                                          </p:spTgt>
                                        </p:tgtEl>
                                        <p:attrNameLst>
                                          <p:attrName>style.visibility</p:attrName>
                                        </p:attrNameLst>
                                      </p:cBhvr>
                                      <p:to>
                                        <p:strVal val="visible"/>
                                      </p:to>
                                    </p:set>
                                    <p:anim calcmode="lin" valueType="num">
                                      <p:cBhvr additive="base">
                                        <p:cTn id="37" dur="500" fill="hold"/>
                                        <p:tgtEl>
                                          <p:spTgt spid="23560">
                                            <p:txEl>
                                              <p:charRg st="22" end="2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60">
                                            <p:txEl>
                                              <p:charRg st="22" end="2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560">
                                            <p:txEl>
                                              <p:charRg st="27" end="32"/>
                                            </p:txEl>
                                          </p:spTgt>
                                        </p:tgtEl>
                                        <p:attrNameLst>
                                          <p:attrName>style.visibility</p:attrName>
                                        </p:attrNameLst>
                                      </p:cBhvr>
                                      <p:to>
                                        <p:strVal val="visible"/>
                                      </p:to>
                                    </p:set>
                                    <p:anim calcmode="lin" valueType="num">
                                      <p:cBhvr additive="base">
                                        <p:cTn id="41" dur="500" fill="hold"/>
                                        <p:tgtEl>
                                          <p:spTgt spid="23560">
                                            <p:txEl>
                                              <p:charRg st="27" end="3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3560">
                                            <p:txEl>
                                              <p:charRg st="27" end="3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3561">
                                            <p:txEl>
                                              <p:charRg st="0" end="11"/>
                                            </p:txEl>
                                          </p:spTgt>
                                        </p:tgtEl>
                                        <p:attrNameLst>
                                          <p:attrName>style.visibility</p:attrName>
                                        </p:attrNameLst>
                                      </p:cBhvr>
                                      <p:to>
                                        <p:strVal val="visible"/>
                                      </p:to>
                                    </p:set>
                                    <p:anim calcmode="lin" valueType="num">
                                      <p:cBhvr additive="base">
                                        <p:cTn id="47" dur="500" fill="hold"/>
                                        <p:tgtEl>
                                          <p:spTgt spid="23561">
                                            <p:txEl>
                                              <p:charRg st="0"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3561">
                                            <p:txEl>
                                              <p:charRg st="0"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3561">
                                            <p:txEl>
                                              <p:charRg st="11" end="46"/>
                                            </p:txEl>
                                          </p:spTgt>
                                        </p:tgtEl>
                                        <p:attrNameLst>
                                          <p:attrName>style.visibility</p:attrName>
                                        </p:attrNameLst>
                                      </p:cBhvr>
                                      <p:to>
                                        <p:strVal val="visible"/>
                                      </p:to>
                                    </p:set>
                                    <p:anim calcmode="lin" valueType="num">
                                      <p:cBhvr additive="base">
                                        <p:cTn id="51" dur="500" fill="hold"/>
                                        <p:tgtEl>
                                          <p:spTgt spid="23561">
                                            <p:txEl>
                                              <p:charRg st="11" end="4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3561">
                                            <p:txEl>
                                              <p:charRg st="11" end="4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3561">
                                            <p:txEl>
                                              <p:charRg st="46" end="78"/>
                                            </p:txEl>
                                          </p:spTgt>
                                        </p:tgtEl>
                                        <p:attrNameLst>
                                          <p:attrName>style.visibility</p:attrName>
                                        </p:attrNameLst>
                                      </p:cBhvr>
                                      <p:to>
                                        <p:strVal val="visible"/>
                                      </p:to>
                                    </p:set>
                                    <p:anim calcmode="lin" valueType="num">
                                      <p:cBhvr additive="base">
                                        <p:cTn id="55" dur="500" fill="hold"/>
                                        <p:tgtEl>
                                          <p:spTgt spid="23561">
                                            <p:txEl>
                                              <p:charRg st="46" end="7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3561">
                                            <p:txEl>
                                              <p:charRg st="46" end="7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16" name="矩形 24615"/>
          <p:cNvSpPr/>
          <p:nvPr/>
        </p:nvSpPr>
        <p:spPr>
          <a:xfrm>
            <a:off x="547370" y="837248"/>
            <a:ext cx="5418138" cy="4781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9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Linux</a:t>
            </a:r>
            <a:r>
              <a:rPr lang="zh-CN" altLang="en-US" sz="2800" b="1" strike="noStrike" noProof="1">
                <a:solidFill>
                  <a:srgbClr val="A50021"/>
                </a:solidFill>
                <a:latin typeface="Times New Roman" panose="02020603050405020304" charset="0"/>
                <a:ea typeface="宋体" panose="02010600030101010101" pitchFamily="2" charset="-122"/>
                <a:cs typeface="+mn-ea"/>
              </a:rPr>
              <a:t>系统的核心结构</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23559" name="矩形 2355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操作系统的结构</a:t>
            </a:r>
            <a:endParaRPr lang="zh-CN" altLang="en-US" sz="2400" strike="noStrike" noProof="1">
              <a:ea typeface="宋体" panose="02010600030101010101" pitchFamily="2" charset="-122"/>
            </a:endParaRPr>
          </a:p>
        </p:txBody>
      </p:sp>
      <p:sp>
        <p:nvSpPr>
          <p:cNvPr id="23561" name="矩形 23560"/>
          <p:cNvSpPr/>
          <p:nvPr/>
        </p:nvSpPr>
        <p:spPr>
          <a:xfrm>
            <a:off x="476250" y="1942465"/>
            <a:ext cx="5723255" cy="156781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20000"/>
              </a:lnSpc>
              <a:spcBef>
                <a:spcPct val="20000"/>
              </a:spcBef>
            </a:pPr>
            <a:r>
              <a:rPr lang="zh-CN" altLang="en-US" strike="noStrike" noProof="1">
                <a:solidFill>
                  <a:schemeClr val="tx1"/>
                </a:solidFill>
                <a:latin typeface="Times New Roman" panose="02020603050405020304" charset="0"/>
                <a:ea typeface="宋体" panose="02010600030101010101" pitchFamily="2" charset="-122"/>
                <a:cs typeface="+mn-cs"/>
              </a:rPr>
              <a:t>模块化：大模块、小模块；</a:t>
            </a:r>
            <a:endParaRPr lang="zh-CN" altLang="en-US" strike="noStrike" noProof="1">
              <a:solidFill>
                <a:schemeClr val="tx1"/>
              </a:solidFill>
              <a:latin typeface="Times New Roman" panose="02020603050405020304" charset="0"/>
              <a:ea typeface="宋体" panose="02010600030101010101" pitchFamily="2" charset="-122"/>
              <a:cs typeface="+mn-cs"/>
            </a:endParaRPr>
          </a:p>
          <a:p>
            <a:pPr marL="1295400" lvl="2" indent="-381000" fontAlgn="base">
              <a:lnSpc>
                <a:spcPct val="120000"/>
              </a:lnSpc>
              <a:spcBef>
                <a:spcPct val="20000"/>
              </a:spcBef>
            </a:pPr>
            <a:r>
              <a:rPr lang="zh-CN" altLang="en-US" strike="noStrike" noProof="1">
                <a:solidFill>
                  <a:schemeClr val="tx1"/>
                </a:solidFill>
                <a:latin typeface="Times New Roman" panose="02020603050405020304" charset="0"/>
                <a:ea typeface="宋体" panose="02010600030101010101" pitchFamily="2" charset="-122"/>
                <a:cs typeface="+mn-cs"/>
              </a:rPr>
              <a:t>局部的层次化；</a:t>
            </a:r>
            <a:endParaRPr lang="zh-CN" altLang="en-US" strike="noStrike" noProof="1">
              <a:solidFill>
                <a:schemeClr val="tx1"/>
              </a:solidFill>
              <a:latin typeface="Times New Roman" panose="02020603050405020304" charset="0"/>
              <a:ea typeface="宋体" panose="02010600030101010101" pitchFamily="2" charset="-122"/>
              <a:cs typeface="+mn-cs"/>
            </a:endParaRPr>
          </a:p>
          <a:p>
            <a:pPr marL="1295400" lvl="2" indent="-381000" fontAlgn="base">
              <a:lnSpc>
                <a:spcPct val="120000"/>
              </a:lnSpc>
              <a:spcBef>
                <a:spcPct val="20000"/>
              </a:spcBef>
            </a:pPr>
            <a:r>
              <a:rPr lang="zh-CN" altLang="en-US" strike="noStrike" noProof="1">
                <a:solidFill>
                  <a:schemeClr val="tx1"/>
                </a:solidFill>
                <a:latin typeface="Times New Roman" panose="02020603050405020304" charset="0"/>
                <a:ea typeface="宋体" panose="02010600030101010101" pitchFamily="2" charset="-122"/>
                <a:sym typeface="Symbol" panose="05050102010706020507" pitchFamily="18" charset="2"/>
              </a:rPr>
              <a:t>微内核的趋势；</a:t>
            </a:r>
            <a:endParaRPr lang="zh-CN" altLang="en-US" strike="noStrike" noProof="1">
              <a:solidFill>
                <a:schemeClr val="tx1"/>
              </a:solidFill>
              <a:latin typeface="Times New Roman" panose="02020603050405020304" charset="0"/>
              <a:ea typeface="宋体" panose="02010600030101010101" pitchFamily="2" charset="-122"/>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16">
                                            <p:txEl>
                                              <p:charRg st="0" end="17"/>
                                            </p:txEl>
                                          </p:spTgt>
                                        </p:tgtEl>
                                        <p:attrNameLst>
                                          <p:attrName>style.visibility</p:attrName>
                                        </p:attrNameLst>
                                      </p:cBhvr>
                                      <p:to>
                                        <p:strVal val="visible"/>
                                      </p:to>
                                    </p:set>
                                    <p:anim calcmode="lin" valueType="num">
                                      <p:cBhvr additive="base">
                                        <p:cTn id="7" dur="1000" fill="hold"/>
                                        <p:tgtEl>
                                          <p:spTgt spid="24616">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4616">
                                            <p:txEl>
                                              <p:charRg st="0" end="17"/>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61">
                                            <p:txEl>
                                              <p:charRg st="11" end="46"/>
                                            </p:txEl>
                                          </p:spTgt>
                                        </p:tgtEl>
                                        <p:attrNameLst>
                                          <p:attrName>style.visibility</p:attrName>
                                        </p:attrNameLst>
                                      </p:cBhvr>
                                      <p:to>
                                        <p:strVal val="visible"/>
                                      </p:to>
                                    </p:set>
                                    <p:anim calcmode="lin" valueType="num">
                                      <p:cBhvr additive="base">
                                        <p:cTn id="11" dur="500" fill="hold"/>
                                        <p:tgtEl>
                                          <p:spTgt spid="23561">
                                            <p:txEl>
                                              <p:charRg st="11" end="4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61">
                                            <p:txEl>
                                              <p:charRg st="11" end="4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561">
                                            <p:txEl>
                                              <p:charRg st="1" end="1"/>
                                            </p:txEl>
                                          </p:spTgt>
                                        </p:tgtEl>
                                        <p:attrNameLst>
                                          <p:attrName>style.visibility</p:attrName>
                                        </p:attrNameLst>
                                      </p:cBhvr>
                                      <p:to>
                                        <p:strVal val="visible"/>
                                      </p:to>
                                    </p:set>
                                    <p:anim calcmode="lin" valueType="num">
                                      <p:cBhvr additive="base">
                                        <p:cTn id="15" dur="500" fill="hold"/>
                                        <p:tgtEl>
                                          <p:spTgt spid="23561">
                                            <p:txEl>
                                              <p:char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61">
                                            <p:txEl>
                                              <p:char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561">
                                            <p:txEl>
                                              <p:charRg st="2" end="2"/>
                                            </p:txEl>
                                          </p:spTgt>
                                        </p:tgtEl>
                                        <p:attrNameLst>
                                          <p:attrName>style.visibility</p:attrName>
                                        </p:attrNameLst>
                                      </p:cBhvr>
                                      <p:to>
                                        <p:strVal val="visible"/>
                                      </p:to>
                                    </p:set>
                                    <p:anim calcmode="lin" valueType="num">
                                      <p:cBhvr additive="base">
                                        <p:cTn id="19" dur="500" fill="hold"/>
                                        <p:tgtEl>
                                          <p:spTgt spid="23561">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61">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timg"/>
          <p:cNvPicPr>
            <a:picLocks noChangeAspect="1"/>
          </p:cNvPicPr>
          <p:nvPr/>
        </p:nvPicPr>
        <p:blipFill>
          <a:blip r:embed="rId1"/>
          <a:stretch>
            <a:fillRect/>
          </a:stretch>
        </p:blipFill>
        <p:spPr>
          <a:xfrm>
            <a:off x="19050" y="7620"/>
            <a:ext cx="9088120" cy="6816090"/>
          </a:xfrm>
          <a:prstGeom prst="rect">
            <a:avLst/>
          </a:prstGeom>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矩形 60417"/>
          <p:cNvSpPr/>
          <p:nvPr/>
        </p:nvSpPr>
        <p:spPr>
          <a:xfrm>
            <a:off x="768350" y="1752600"/>
            <a:ext cx="7421880" cy="4114800"/>
          </a:xfrm>
          <a:prstGeom prst="rect">
            <a:avLst/>
          </a:prstGeom>
          <a:noFill/>
          <a:ln w="9525">
            <a:noFill/>
            <a:miter/>
          </a:ln>
        </p:spPr>
        <p:txBody>
          <a:bodyPr anchor="t"/>
          <a:p>
            <a:pPr marL="342900" lvl="0" indent="-342900" algn="just">
              <a:spcBef>
                <a:spcPct val="20000"/>
              </a:spcBef>
              <a:buClr>
                <a:schemeClr val="tx2"/>
              </a:buClr>
              <a:buSzPct val="90000"/>
              <a:buFont typeface="Symbol" panose="05050102010706020507" pitchFamily="18" charset="2"/>
              <a:buNone/>
            </a:pPr>
            <a:r>
              <a:rPr lang="zh-CN" altLang="en-US">
                <a:solidFill>
                  <a:schemeClr val="tx1"/>
                </a:solidFill>
                <a:latin typeface="Times New Roman" panose="02020603050405020304" charset="0"/>
                <a:ea typeface="宋体" panose="02010600030101010101" pitchFamily="2" charset="-122"/>
              </a:rPr>
              <a:t> </a:t>
            </a:r>
            <a:r>
              <a:rPr lang="en-US" altLang="zh-CN">
                <a:solidFill>
                  <a:schemeClr val="tx1"/>
                </a:solidFill>
                <a:latin typeface="Times New Roman" panose="02020603050405020304" charset="0"/>
                <a:ea typeface="宋体" panose="02010600030101010101" pitchFamily="2" charset="-122"/>
              </a:rPr>
              <a:t>Windows </a:t>
            </a:r>
            <a:r>
              <a:rPr lang="x-none" altLang="en-US">
                <a:solidFill>
                  <a:schemeClr val="tx1"/>
                </a:solidFill>
                <a:latin typeface="Times New Roman" panose="02020603050405020304" charset="0"/>
                <a:ea typeface="宋体" panose="02010600030101010101" pitchFamily="2" charset="-122"/>
              </a:rPr>
              <a:t>NT/</a:t>
            </a:r>
            <a:r>
              <a:rPr lang="en-US" altLang="zh-CN">
                <a:solidFill>
                  <a:schemeClr val="tx1"/>
                </a:solidFill>
                <a:latin typeface="Times New Roman" panose="02020603050405020304" charset="0"/>
                <a:ea typeface="宋体" panose="02010600030101010101" pitchFamily="2" charset="-122"/>
              </a:rPr>
              <a:t>2000/XP</a:t>
            </a:r>
            <a:r>
              <a:rPr lang="zh-CN" altLang="en-US">
                <a:solidFill>
                  <a:schemeClr val="tx1"/>
                </a:solidFill>
                <a:latin typeface="Times New Roman" panose="02020603050405020304" charset="0"/>
                <a:ea typeface="宋体" panose="02010600030101010101" pitchFamily="2" charset="-122"/>
              </a:rPr>
              <a:t>系统结构的设计目标：</a:t>
            </a:r>
            <a:endParaRPr lang="zh-CN" altLang="en-US">
              <a:solidFill>
                <a:schemeClr val="tx1"/>
              </a:solidFill>
              <a:latin typeface="Times New Roman" panose="02020603050405020304" charset="0"/>
              <a:ea typeface="宋体" panose="02010600030101010101"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a:solidFill>
                  <a:schemeClr val="tx1"/>
                </a:solidFill>
                <a:latin typeface="Times New Roman" panose="02020603050405020304" charset="0"/>
                <a:ea typeface="宋体" panose="02010600030101010101" pitchFamily="2" charset="-122"/>
              </a:rPr>
              <a:t>     </a:t>
            </a:r>
            <a:r>
              <a:rPr lang="en-US" altLang="zh-CN" sz="3600">
                <a:solidFill>
                  <a:schemeClr val="tx1"/>
                </a:solidFill>
                <a:latin typeface="Times New Roman" panose="02020603050405020304" charset="0"/>
                <a:ea typeface="宋体" panose="02010600030101010101" pitchFamily="2" charset="-122"/>
              </a:rPr>
              <a:t>1</a:t>
            </a:r>
            <a:r>
              <a:rPr lang="zh-CN" altLang="en-US" sz="3600">
                <a:solidFill>
                  <a:schemeClr val="tx1"/>
                </a:solidFill>
                <a:latin typeface="Times New Roman" panose="02020603050405020304" charset="0"/>
                <a:ea typeface="宋体" panose="02010600030101010101" pitchFamily="2" charset="-122"/>
              </a:rPr>
              <a:t>）可扩充性：</a:t>
            </a:r>
            <a:endParaRPr lang="zh-CN" altLang="en-US" sz="3600">
              <a:solidFill>
                <a:schemeClr val="tx1"/>
              </a:solidFill>
              <a:latin typeface="Times New Roman" panose="02020603050405020304" charset="0"/>
              <a:ea typeface="宋体" panose="02010600030101010101"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3600">
                <a:solidFill>
                  <a:schemeClr val="tx1"/>
                </a:solidFill>
                <a:latin typeface="Times New Roman" panose="02020603050405020304" charset="0"/>
                <a:ea typeface="宋体" panose="02010600030101010101" pitchFamily="2" charset="-122"/>
              </a:rPr>
              <a:t>     </a:t>
            </a:r>
            <a:r>
              <a:rPr lang="en-US" altLang="zh-CN" sz="3600">
                <a:solidFill>
                  <a:schemeClr val="tx1"/>
                </a:solidFill>
                <a:latin typeface="Times New Roman" panose="02020603050405020304" charset="0"/>
                <a:ea typeface="宋体" panose="02010600030101010101" pitchFamily="2" charset="-122"/>
              </a:rPr>
              <a:t>2</a:t>
            </a:r>
            <a:r>
              <a:rPr lang="zh-CN" altLang="en-US" sz="3600">
                <a:solidFill>
                  <a:schemeClr val="tx1"/>
                </a:solidFill>
                <a:latin typeface="Times New Roman" panose="02020603050405020304" charset="0"/>
                <a:ea typeface="宋体" panose="02010600030101010101" pitchFamily="2" charset="-122"/>
              </a:rPr>
              <a:t>）可移植性：</a:t>
            </a:r>
            <a:endParaRPr lang="zh-CN" altLang="en-US" sz="3600">
              <a:solidFill>
                <a:schemeClr val="tx1"/>
              </a:solidFill>
              <a:latin typeface="Times New Roman" panose="02020603050405020304" charset="0"/>
              <a:ea typeface="宋体" panose="02010600030101010101"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3600">
                <a:solidFill>
                  <a:schemeClr val="tx1"/>
                </a:solidFill>
                <a:latin typeface="Times New Roman" panose="02020603050405020304" charset="0"/>
                <a:ea typeface="宋体" panose="02010600030101010101" pitchFamily="2" charset="-122"/>
              </a:rPr>
              <a:t>     </a:t>
            </a:r>
            <a:r>
              <a:rPr lang="en-US" altLang="zh-CN" sz="3600">
                <a:solidFill>
                  <a:schemeClr val="tx1"/>
                </a:solidFill>
                <a:latin typeface="Times New Roman" panose="02020603050405020304" charset="0"/>
                <a:ea typeface="宋体" panose="02010600030101010101" pitchFamily="2" charset="-122"/>
              </a:rPr>
              <a:t>3</a:t>
            </a:r>
            <a:r>
              <a:rPr lang="zh-CN" altLang="en-US" sz="3600">
                <a:solidFill>
                  <a:schemeClr val="tx1"/>
                </a:solidFill>
                <a:latin typeface="Times New Roman" panose="02020603050405020304" charset="0"/>
                <a:ea typeface="宋体" panose="02010600030101010101" pitchFamily="2" charset="-122"/>
              </a:rPr>
              <a:t>）可靠性与坚固性：</a:t>
            </a:r>
            <a:endParaRPr lang="zh-CN" altLang="en-US" sz="3600">
              <a:solidFill>
                <a:schemeClr val="tx1"/>
              </a:solidFill>
              <a:latin typeface="Times New Roman" panose="02020603050405020304" charset="0"/>
              <a:ea typeface="宋体" panose="02010600030101010101"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3600">
                <a:solidFill>
                  <a:schemeClr val="tx1"/>
                </a:solidFill>
                <a:latin typeface="Times New Roman" panose="02020603050405020304" charset="0"/>
                <a:ea typeface="宋体" panose="02010600030101010101" pitchFamily="2" charset="-122"/>
              </a:rPr>
              <a:t>     </a:t>
            </a:r>
            <a:r>
              <a:rPr lang="en-US" altLang="zh-CN" sz="3600">
                <a:solidFill>
                  <a:schemeClr val="tx1"/>
                </a:solidFill>
                <a:latin typeface="Times New Roman" panose="02020603050405020304" charset="0"/>
                <a:ea typeface="宋体" panose="02010600030101010101" pitchFamily="2" charset="-122"/>
              </a:rPr>
              <a:t>4</a:t>
            </a:r>
            <a:r>
              <a:rPr lang="zh-CN" altLang="en-US" sz="3600">
                <a:solidFill>
                  <a:schemeClr val="tx1"/>
                </a:solidFill>
                <a:latin typeface="Times New Roman" panose="02020603050405020304" charset="0"/>
                <a:ea typeface="宋体" panose="02010600030101010101" pitchFamily="2" charset="-122"/>
              </a:rPr>
              <a:t>）兼容性：</a:t>
            </a:r>
            <a:endParaRPr lang="zh-CN" altLang="en-US" sz="3600">
              <a:solidFill>
                <a:schemeClr val="tx1"/>
              </a:solidFill>
              <a:latin typeface="Times New Roman" panose="02020603050405020304" charset="0"/>
              <a:ea typeface="宋体" panose="02010600030101010101"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3600">
                <a:solidFill>
                  <a:schemeClr val="tx1"/>
                </a:solidFill>
                <a:latin typeface="Times New Roman" panose="02020603050405020304" charset="0"/>
                <a:ea typeface="宋体" panose="02010600030101010101" pitchFamily="2" charset="-122"/>
              </a:rPr>
              <a:t>     </a:t>
            </a:r>
            <a:r>
              <a:rPr lang="en-US" altLang="zh-CN" sz="3600">
                <a:solidFill>
                  <a:schemeClr val="tx1"/>
                </a:solidFill>
                <a:latin typeface="Times New Roman" panose="02020603050405020304" charset="0"/>
                <a:ea typeface="宋体" panose="02010600030101010101" pitchFamily="2" charset="-122"/>
              </a:rPr>
              <a:t>5</a:t>
            </a:r>
            <a:r>
              <a:rPr lang="zh-CN" altLang="en-US" sz="3600">
                <a:solidFill>
                  <a:schemeClr val="tx1"/>
                </a:solidFill>
                <a:latin typeface="Times New Roman" panose="02020603050405020304" charset="0"/>
                <a:ea typeface="宋体" panose="02010600030101010101" pitchFamily="2" charset="-122"/>
              </a:rPr>
              <a:t>）高性能：</a:t>
            </a:r>
            <a:endParaRPr lang="zh-CN" altLang="en-US" sz="3600">
              <a:solidFill>
                <a:schemeClr val="tx1"/>
              </a:solidFill>
              <a:latin typeface="Times New Roman" panose="02020603050405020304" charset="0"/>
              <a:ea typeface="宋体" panose="02010600030101010101" pitchFamily="2" charset="-122"/>
            </a:endParaRPr>
          </a:p>
          <a:p>
            <a:pPr marL="342900" lvl="0" indent="-342900" algn="just">
              <a:spcBef>
                <a:spcPct val="20000"/>
              </a:spcBef>
              <a:buClr>
                <a:schemeClr val="tx2"/>
              </a:buClr>
              <a:buSzPct val="90000"/>
              <a:buFont typeface="Symbol" panose="05050102010706020507" pitchFamily="18" charset="2"/>
              <a:buNone/>
            </a:pPr>
            <a:endParaRPr lang="zh-CN" altLang="en-US" sz="3600">
              <a:solidFill>
                <a:schemeClr val="tx1"/>
              </a:solidFill>
              <a:latin typeface="Times New Roman" panose="02020603050405020304" charset="0"/>
              <a:ea typeface="宋体" panose="02010600030101010101" pitchFamily="2" charset="-122"/>
            </a:endParaRPr>
          </a:p>
        </p:txBody>
      </p:sp>
      <p:sp>
        <p:nvSpPr>
          <p:cNvPr id="60419" name="矩形 60418"/>
          <p:cNvSpPr/>
          <p:nvPr/>
        </p:nvSpPr>
        <p:spPr>
          <a:xfrm>
            <a:off x="925513" y="709613"/>
            <a:ext cx="6858000" cy="725488"/>
          </a:xfrm>
          <a:prstGeom prst="rect">
            <a:avLst/>
          </a:prstGeom>
          <a:noFill/>
          <a:ln w="9525">
            <a:noFill/>
          </a:ln>
        </p:spPr>
        <p:txBody>
          <a:bodyPr>
            <a:spAutoFit/>
          </a:bodyPr>
          <a:p>
            <a:pPr lvl="0" algn="l" fontAlgn="base">
              <a:lnSpc>
                <a:spcPct val="130000"/>
              </a:lnSpc>
              <a:spcBef>
                <a:spcPct val="30000"/>
              </a:spcBef>
              <a:buClr>
                <a:schemeClr val="tx2"/>
              </a:buClr>
              <a:buSzPct val="95000"/>
              <a:buFont typeface="Wingdings" panose="05000000000000000000" pitchFamily="2" charset="2"/>
              <a:buNone/>
            </a:pPr>
            <a:r>
              <a:rPr lang="en-US" altLang="zh-CN" sz="3200" b="1" strike="noStrike" noProof="1">
                <a:solidFill>
                  <a:srgbClr val="A50021"/>
                </a:solidFill>
                <a:effectLst>
                  <a:outerShdw blurRad="38100" dist="38100" dir="2700000">
                    <a:srgbClr val="000000"/>
                  </a:outerShdw>
                </a:effectLst>
                <a:latin typeface="Arial" panose="02080604020202020204" pitchFamily="34" charset="0"/>
                <a:ea typeface="宋体" panose="02010600030101010101" pitchFamily="2" charset="-122"/>
                <a:cs typeface="+mn-ea"/>
              </a:rPr>
              <a:t>(3) Windows</a:t>
            </a:r>
            <a:r>
              <a:rPr lang="zh-CN" altLang="en-US" sz="3200" b="1" strike="noStrike" noProof="1" dirty="0">
                <a:solidFill>
                  <a:srgbClr val="A50021"/>
                </a:solidFill>
                <a:effectLst>
                  <a:outerShdw blurRad="38100" dist="38100" dir="2700000">
                    <a:srgbClr val="000000"/>
                  </a:outerShdw>
                </a:effectLst>
                <a:latin typeface="Arial" panose="02080604020202020204" pitchFamily="34" charset="0"/>
                <a:ea typeface="宋体" panose="02010600030101010101" pitchFamily="2" charset="-122"/>
                <a:cs typeface="+mn-ea"/>
              </a:rPr>
              <a:t>操作系统的结构</a:t>
            </a:r>
            <a:endParaRPr lang="zh-CN" altLang="en-US" sz="3200" b="1" strike="noStrike" noProof="1" dirty="0">
              <a:solidFill>
                <a:srgbClr val="A50021"/>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29699" name="文本框 6041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1</a:t>
            </a:r>
            <a:r>
              <a:rPr lang="en-US" altLang="zh-CN" sz="1400" b="0">
                <a:solidFill>
                  <a:schemeClr val="tx2"/>
                </a:solidFill>
                <a:latin typeface="Times New Roman" panose="02020603050405020304" charset="0"/>
                <a:ea typeface="宋体" panose="02010600030101010101" pitchFamily="2" charset="-122"/>
              </a:rPr>
              <a:t>6</a:t>
            </a:r>
            <a:endParaRPr lang="en-US" altLang="zh-CN" sz="1400"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矩形 61441"/>
          <p:cNvSpPr/>
          <p:nvPr/>
        </p:nvSpPr>
        <p:spPr>
          <a:xfrm>
            <a:off x="1143000" y="1143000"/>
            <a:ext cx="7620000" cy="4800600"/>
          </a:xfrm>
          <a:prstGeom prst="rect">
            <a:avLst/>
          </a:prstGeom>
          <a:noFill/>
          <a:ln w="9525">
            <a:noFill/>
            <a:miter/>
          </a:ln>
        </p:spPr>
        <p:txBody>
          <a:bodyPr anchor="t"/>
          <a:p>
            <a:pPr marL="342900" lvl="0" indent="-342900">
              <a:spcBef>
                <a:spcPct val="20000"/>
              </a:spcBef>
              <a:buClr>
                <a:schemeClr val="tx2"/>
              </a:buClr>
              <a:buSzPct val="90000"/>
              <a:buFont typeface="Symbol" panose="05050102010706020507" pitchFamily="18" charset="2"/>
              <a:buChar char="¨"/>
            </a:pPr>
            <a:r>
              <a:rPr lang="zh-CN" altLang="en-US">
                <a:solidFill>
                  <a:schemeClr val="tx1"/>
                </a:solidFill>
                <a:latin typeface="宋体" panose="02010600030101010101" pitchFamily="2" charset="-122"/>
                <a:ea typeface="宋体" panose="02010600030101010101" pitchFamily="2" charset="-122"/>
              </a:rPr>
              <a:t>采用基于对象技术，提出了一种</a:t>
            </a:r>
            <a:r>
              <a:rPr lang="en-US" altLang="zh-CN">
                <a:solidFill>
                  <a:schemeClr val="tx1"/>
                </a:solidFill>
                <a:latin typeface="宋体" panose="02010600030101010101" pitchFamily="2" charset="-122"/>
                <a:ea typeface="宋体" panose="02010600030101010101" pitchFamily="2" charset="-122"/>
              </a:rPr>
              <a:t>C/S</a:t>
            </a:r>
            <a:r>
              <a:rPr lang="zh-CN" altLang="en-US">
                <a:solidFill>
                  <a:schemeClr val="tx1"/>
                </a:solidFill>
                <a:latin typeface="宋体" panose="02010600030101010101" pitchFamily="2" charset="-122"/>
                <a:ea typeface="宋体" panose="02010600030101010101" pitchFamily="2" charset="-122"/>
              </a:rPr>
              <a:t>系统结构，该结构在纯微内核结构的基础上做了扩展，融合了层次式结构和纯微内核结构的特点。</a:t>
            </a:r>
            <a:endParaRPr lang="zh-CN" altLang="en-US">
              <a:solidFill>
                <a:schemeClr val="tx1"/>
              </a:solidFill>
              <a:latin typeface="宋体" panose="02010600030101010101" pitchFamily="2" charset="-122"/>
              <a:ea typeface="宋体" panose="02010600030101010101" pitchFamily="2" charset="-122"/>
            </a:endParaRPr>
          </a:p>
          <a:p>
            <a:pPr marL="342900" lvl="0" indent="-342900">
              <a:spcBef>
                <a:spcPct val="20000"/>
              </a:spcBef>
              <a:buClr>
                <a:schemeClr val="tx2"/>
              </a:buClr>
              <a:buSzPct val="90000"/>
              <a:buFont typeface="Symbol" panose="05050102010706020507" pitchFamily="18" charset="2"/>
              <a:buChar char="¨"/>
            </a:pPr>
            <a:r>
              <a:rPr lang="zh-CN" altLang="en-US">
                <a:solidFill>
                  <a:schemeClr val="tx1"/>
                </a:solidFill>
                <a:latin typeface="宋体" panose="02010600030101010101" pitchFamily="2" charset="-122"/>
                <a:ea typeface="宋体" panose="02010600030101010101" pitchFamily="2" charset="-122"/>
              </a:rPr>
              <a:t>对操作系统性能影响很大的组件放在内核下运行，其他功能则在内核外实现。</a:t>
            </a:r>
            <a:endParaRPr lang="zh-CN" altLang="en-US">
              <a:solidFill>
                <a:schemeClr val="tx1"/>
              </a:solidFill>
              <a:latin typeface="宋体" panose="02010600030101010101" pitchFamily="2" charset="-122"/>
              <a:ea typeface="宋体" panose="02010600030101010101" pitchFamily="2" charset="-122"/>
            </a:endParaRPr>
          </a:p>
          <a:p>
            <a:pPr marL="342900" lvl="0" indent="-342900">
              <a:spcBef>
                <a:spcPct val="20000"/>
              </a:spcBef>
              <a:buClr>
                <a:schemeClr val="tx2"/>
              </a:buClr>
              <a:buSzPct val="90000"/>
              <a:buFont typeface="Symbol" panose="05050102010706020507" pitchFamily="18" charset="2"/>
              <a:buChar char="¨"/>
            </a:pPr>
            <a:r>
              <a:rPr lang="zh-CN" altLang="en-US">
                <a:solidFill>
                  <a:schemeClr val="tx1"/>
                </a:solidFill>
                <a:latin typeface="宋体" panose="02010600030101010101" pitchFamily="2" charset="-122"/>
                <a:ea typeface="宋体" panose="02010600030101010101" pitchFamily="2" charset="-122"/>
              </a:rPr>
              <a:t>主要优点是模块化程度高、灵活性大、便于维护、系统性能好。</a:t>
            </a:r>
            <a:r>
              <a:rPr lang="zh-CN" altLang="en-US">
                <a:solidFill>
                  <a:schemeClr val="tx1"/>
                </a:solidFill>
                <a:latin typeface="Times New Roman" panose="02020603050405020304" charset="0"/>
                <a:ea typeface="宋体" panose="02010600030101010101" pitchFamily="2" charset="-122"/>
              </a:rPr>
              <a:t> </a:t>
            </a:r>
            <a:endParaRPr lang="zh-CN" altLang="en-US">
              <a:solidFill>
                <a:schemeClr val="tx1"/>
              </a:solidFill>
              <a:latin typeface="Times New Roman" panose="02020603050405020304" charset="0"/>
              <a:ea typeface="宋体" panose="02010600030101010101" pitchFamily="2" charset="-122"/>
            </a:endParaRPr>
          </a:p>
          <a:p>
            <a:pPr marL="342900" lvl="0" indent="-342900">
              <a:spcBef>
                <a:spcPct val="20000"/>
              </a:spcBef>
              <a:buClr>
                <a:schemeClr val="tx2"/>
              </a:buClr>
              <a:buSzPct val="90000"/>
              <a:buFont typeface="Symbol" panose="05050102010706020507" pitchFamily="18" charset="2"/>
              <a:buChar char="¨"/>
            </a:pPr>
            <a:endParaRPr lang="zh-CN" altLang="en-US">
              <a:solidFill>
                <a:schemeClr val="tx1"/>
              </a:solidFill>
              <a:latin typeface="Times New Roman" panose="02020603050405020304" charset="0"/>
              <a:ea typeface="宋体" panose="02010600030101010101" pitchFamily="2" charset="-122"/>
            </a:endParaRPr>
          </a:p>
          <a:p>
            <a:pPr marL="342900" lvl="0" indent="-342900">
              <a:spcBef>
                <a:spcPct val="20000"/>
              </a:spcBef>
              <a:buClr>
                <a:schemeClr val="tx2"/>
              </a:buClr>
              <a:buSzPct val="90000"/>
              <a:buFont typeface="Symbol" panose="05050102010706020507" pitchFamily="18" charset="2"/>
              <a:buChar char="¨"/>
            </a:pPr>
            <a:endParaRPr lang="zh-CN" altLang="en-US">
              <a:solidFill>
                <a:schemeClr val="tx1"/>
              </a:solidFill>
              <a:latin typeface="Times New Roman" panose="02020603050405020304" charset="0"/>
              <a:ea typeface="宋体" panose="02010600030101010101" pitchFamily="2" charset="-122"/>
            </a:endParaRPr>
          </a:p>
        </p:txBody>
      </p:sp>
      <p:sp>
        <p:nvSpPr>
          <p:cNvPr id="30722" name="文本框 6144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1</a:t>
            </a:r>
            <a:r>
              <a:rPr lang="en-US" altLang="zh-CN" sz="1400" b="0">
                <a:solidFill>
                  <a:schemeClr val="tx2"/>
                </a:solidFill>
                <a:latin typeface="Times New Roman" panose="02020603050405020304" charset="0"/>
                <a:ea typeface="宋体" panose="02010600030101010101" pitchFamily="2" charset="-122"/>
              </a:rPr>
              <a:t>7</a:t>
            </a:r>
            <a:endParaRPr lang="en-US" altLang="zh-CN" sz="1400"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31745" name="组合 62465"/>
          <p:cNvGrpSpPr/>
          <p:nvPr/>
        </p:nvGrpSpPr>
        <p:grpSpPr>
          <a:xfrm>
            <a:off x="1367790" y="1623060"/>
            <a:ext cx="6206490" cy="4267200"/>
            <a:chOff x="0" y="0"/>
            <a:chExt cx="3552" cy="2688"/>
          </a:xfrm>
        </p:grpSpPr>
        <p:sp>
          <p:nvSpPr>
            <p:cNvPr id="31746" name="文本框 62466"/>
            <p:cNvSpPr txBox="1"/>
            <p:nvPr/>
          </p:nvSpPr>
          <p:spPr>
            <a:xfrm>
              <a:off x="34" y="0"/>
              <a:ext cx="609" cy="551"/>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800" b="0">
                  <a:solidFill>
                    <a:srgbClr val="CC00FF"/>
                  </a:solidFill>
                  <a:latin typeface="Times New Roman" panose="02020603050405020304" charset="0"/>
                  <a:ea typeface="宋体" panose="02010600030101010101" pitchFamily="2" charset="-122"/>
                </a:rPr>
                <a:t>系统进程</a:t>
              </a:r>
              <a:endParaRPr lang="zh-CN" altLang="en-US" sz="1800" b="0">
                <a:solidFill>
                  <a:srgbClr val="CC00FF"/>
                </a:solidFill>
                <a:latin typeface="Times New Roman" panose="02020603050405020304" charset="0"/>
                <a:ea typeface="宋体" panose="02010600030101010101" pitchFamily="2" charset="-122"/>
              </a:endParaRPr>
            </a:p>
          </p:txBody>
        </p:sp>
        <p:sp>
          <p:nvSpPr>
            <p:cNvPr id="31747" name="文本框 62467"/>
            <p:cNvSpPr txBox="1"/>
            <p:nvPr/>
          </p:nvSpPr>
          <p:spPr>
            <a:xfrm>
              <a:off x="812" y="0"/>
              <a:ext cx="609" cy="544"/>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800" b="0">
                  <a:solidFill>
                    <a:srgbClr val="CC00FF"/>
                  </a:solidFill>
                  <a:latin typeface="Times New Roman" panose="02020603050405020304" charset="0"/>
                  <a:ea typeface="宋体" panose="02010600030101010101" pitchFamily="2" charset="-122"/>
                </a:rPr>
                <a:t>服务进程</a:t>
              </a:r>
              <a:endParaRPr lang="zh-CN" altLang="en-US" sz="1800" b="0">
                <a:solidFill>
                  <a:srgbClr val="CC00FF"/>
                </a:solidFill>
                <a:latin typeface="Times New Roman" panose="02020603050405020304" charset="0"/>
                <a:ea typeface="宋体" panose="02010600030101010101" pitchFamily="2" charset="-122"/>
              </a:endParaRPr>
            </a:p>
          </p:txBody>
        </p:sp>
        <p:sp>
          <p:nvSpPr>
            <p:cNvPr id="31748" name="文本框 62468"/>
            <p:cNvSpPr txBox="1"/>
            <p:nvPr/>
          </p:nvSpPr>
          <p:spPr>
            <a:xfrm>
              <a:off x="1522" y="0"/>
              <a:ext cx="609" cy="544"/>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800" b="0">
                  <a:solidFill>
                    <a:srgbClr val="CC00FF"/>
                  </a:solidFill>
                  <a:latin typeface="Times New Roman" panose="02020603050405020304" charset="0"/>
                  <a:ea typeface="宋体" panose="02010600030101010101" pitchFamily="2" charset="-122"/>
                </a:rPr>
                <a:t>应用程序</a:t>
              </a:r>
              <a:endParaRPr lang="zh-CN" altLang="en-US" sz="1800" b="0">
                <a:solidFill>
                  <a:srgbClr val="CC00FF"/>
                </a:solidFill>
                <a:latin typeface="Times New Roman" panose="02020603050405020304" charset="0"/>
                <a:ea typeface="宋体" panose="02010600030101010101" pitchFamily="2" charset="-122"/>
              </a:endParaRPr>
            </a:p>
          </p:txBody>
        </p:sp>
        <p:sp>
          <p:nvSpPr>
            <p:cNvPr id="31749" name="文本框 62469"/>
            <p:cNvSpPr txBox="1"/>
            <p:nvPr/>
          </p:nvSpPr>
          <p:spPr>
            <a:xfrm>
              <a:off x="2233" y="0"/>
              <a:ext cx="710" cy="551"/>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800" b="0">
                  <a:solidFill>
                    <a:srgbClr val="CC00FF"/>
                  </a:solidFill>
                  <a:latin typeface="Times New Roman" panose="02020603050405020304" charset="0"/>
                  <a:ea typeface="宋体" panose="02010600030101010101" pitchFamily="2" charset="-122"/>
                </a:rPr>
                <a:t>环境子系统</a:t>
              </a:r>
              <a:endParaRPr lang="zh-CN" altLang="en-US" sz="1800" b="0">
                <a:solidFill>
                  <a:srgbClr val="CC00FF"/>
                </a:solidFill>
                <a:latin typeface="Times New Roman" panose="02020603050405020304" charset="0"/>
                <a:ea typeface="宋体" panose="02010600030101010101" pitchFamily="2" charset="-122"/>
              </a:endParaRPr>
            </a:p>
          </p:txBody>
        </p:sp>
        <p:sp>
          <p:nvSpPr>
            <p:cNvPr id="31750" name="文本框 62470"/>
            <p:cNvSpPr txBox="1"/>
            <p:nvPr/>
          </p:nvSpPr>
          <p:spPr>
            <a:xfrm>
              <a:off x="575" y="758"/>
              <a:ext cx="1759" cy="345"/>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400" b="0">
                  <a:solidFill>
                    <a:srgbClr val="CC00FF"/>
                  </a:solidFill>
                  <a:latin typeface="Times New Roman" panose="02020603050405020304" charset="0"/>
                  <a:ea typeface="宋体" panose="02010600030101010101" pitchFamily="2" charset="-122"/>
                </a:rPr>
                <a:t>          </a:t>
              </a:r>
              <a:r>
                <a:rPr lang="zh-CN" altLang="en-US" sz="1800" b="0">
                  <a:solidFill>
                    <a:srgbClr val="CC00FF"/>
                  </a:solidFill>
                  <a:latin typeface="Times New Roman" panose="02020603050405020304" charset="0"/>
                  <a:ea typeface="宋体" panose="02010600030101010101" pitchFamily="2" charset="-122"/>
                </a:rPr>
                <a:t>子系统动态链接库</a:t>
              </a:r>
              <a:endParaRPr lang="zh-CN" altLang="en-US" sz="1800" b="0">
                <a:solidFill>
                  <a:srgbClr val="CC00FF"/>
                </a:solidFill>
                <a:latin typeface="Times New Roman" panose="02020603050405020304" charset="0"/>
                <a:ea typeface="宋体" panose="02010600030101010101" pitchFamily="2" charset="-122"/>
              </a:endParaRPr>
            </a:p>
          </p:txBody>
        </p:sp>
        <p:sp>
          <p:nvSpPr>
            <p:cNvPr id="31751" name="直接连接符 62471"/>
            <p:cNvSpPr/>
            <p:nvPr/>
          </p:nvSpPr>
          <p:spPr>
            <a:xfrm>
              <a:off x="1725" y="551"/>
              <a:ext cx="0" cy="207"/>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52" name="直接连接符 62472"/>
            <p:cNvSpPr/>
            <p:nvPr/>
          </p:nvSpPr>
          <p:spPr>
            <a:xfrm>
              <a:off x="1049" y="1130"/>
              <a:ext cx="0" cy="180"/>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53" name="直接连接符 62473"/>
            <p:cNvSpPr/>
            <p:nvPr/>
          </p:nvSpPr>
          <p:spPr>
            <a:xfrm>
              <a:off x="1793" y="1130"/>
              <a:ext cx="0" cy="180"/>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54" name="直接连接符 62474"/>
            <p:cNvSpPr/>
            <p:nvPr/>
          </p:nvSpPr>
          <p:spPr>
            <a:xfrm>
              <a:off x="0" y="1310"/>
              <a:ext cx="3552" cy="0"/>
            </a:xfrm>
            <a:prstGeom prst="line">
              <a:avLst/>
            </a:prstGeom>
            <a:ln w="2857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55" name="直接连接符 62475"/>
            <p:cNvSpPr/>
            <p:nvPr/>
          </p:nvSpPr>
          <p:spPr>
            <a:xfrm>
              <a:off x="304" y="551"/>
              <a:ext cx="0" cy="759"/>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56" name="直接连接符 62476"/>
            <p:cNvSpPr/>
            <p:nvPr/>
          </p:nvSpPr>
          <p:spPr>
            <a:xfrm>
              <a:off x="2537" y="551"/>
              <a:ext cx="0" cy="759"/>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57" name="文本框 62477"/>
            <p:cNvSpPr txBox="1"/>
            <p:nvPr/>
          </p:nvSpPr>
          <p:spPr>
            <a:xfrm>
              <a:off x="2842" y="965"/>
              <a:ext cx="710" cy="268"/>
            </a:xfrm>
            <a:prstGeom prst="rect">
              <a:avLst/>
            </a:prstGeom>
            <a:solidFill>
              <a:srgbClr val="FFFFFF"/>
            </a:solidFill>
            <a:ln w="9525" cap="flat" cmpd="sng">
              <a:solidFill>
                <a:srgbClr val="FFFFFF"/>
              </a:solidFill>
              <a:prstDash val="solid"/>
              <a:miter/>
              <a:headEnd type="none" w="med" len="med"/>
              <a:tailEnd type="none" w="med" len="med"/>
            </a:ln>
          </p:spPr>
          <p:txBody>
            <a:bodyPr anchor="t"/>
            <a:p>
              <a:pPr lvl="0" eaLnBrk="0" hangingPunct="0"/>
              <a:r>
                <a:rPr lang="zh-CN" altLang="en-US" sz="1800" b="0">
                  <a:solidFill>
                    <a:srgbClr val="CC00FF"/>
                  </a:solidFill>
                  <a:latin typeface="Times New Roman" panose="02020603050405020304" charset="0"/>
                  <a:ea typeface="宋体" panose="02010600030101010101" pitchFamily="2" charset="-122"/>
                </a:rPr>
                <a:t>用户态</a:t>
              </a:r>
              <a:endParaRPr lang="zh-CN" altLang="en-US" sz="1800" b="0">
                <a:solidFill>
                  <a:srgbClr val="CC00FF"/>
                </a:solidFill>
                <a:latin typeface="Times New Roman" panose="02020603050405020304" charset="0"/>
                <a:ea typeface="宋体" panose="02010600030101010101" pitchFamily="2" charset="-122"/>
              </a:endParaRPr>
            </a:p>
          </p:txBody>
        </p:sp>
        <p:sp>
          <p:nvSpPr>
            <p:cNvPr id="31758" name="文本框 62478"/>
            <p:cNvSpPr txBox="1"/>
            <p:nvPr/>
          </p:nvSpPr>
          <p:spPr>
            <a:xfrm>
              <a:off x="2808" y="1378"/>
              <a:ext cx="676" cy="345"/>
            </a:xfrm>
            <a:prstGeom prst="rect">
              <a:avLst/>
            </a:prstGeom>
            <a:solidFill>
              <a:srgbClr val="FFFFFF"/>
            </a:solidFill>
            <a:ln w="9525" cap="flat" cmpd="sng">
              <a:solidFill>
                <a:srgbClr val="FFFFFF"/>
              </a:solidFill>
              <a:prstDash val="solid"/>
              <a:miter/>
              <a:headEnd type="none" w="med" len="med"/>
              <a:tailEnd type="none" w="med" len="med"/>
            </a:ln>
          </p:spPr>
          <p:txBody>
            <a:bodyPr anchor="t"/>
            <a:p>
              <a:pPr lvl="0" eaLnBrk="0" hangingPunct="0"/>
              <a:r>
                <a:rPr lang="zh-CN" altLang="en-US" sz="1800" b="0">
                  <a:solidFill>
                    <a:srgbClr val="CC00FF"/>
                  </a:solidFill>
                  <a:latin typeface="Times New Roman" panose="02020603050405020304" charset="0"/>
                  <a:ea typeface="宋体" panose="02010600030101010101" pitchFamily="2" charset="-122"/>
                </a:rPr>
                <a:t>核心态</a:t>
              </a:r>
              <a:endParaRPr lang="zh-CN" altLang="en-US" sz="1800" b="0">
                <a:solidFill>
                  <a:srgbClr val="CC00FF"/>
                </a:solidFill>
                <a:latin typeface="Times New Roman" panose="02020603050405020304" charset="0"/>
                <a:ea typeface="宋体" panose="02010600030101010101" pitchFamily="2" charset="-122"/>
              </a:endParaRPr>
            </a:p>
          </p:txBody>
        </p:sp>
        <p:sp>
          <p:nvSpPr>
            <p:cNvPr id="31759" name="文本框 62479"/>
            <p:cNvSpPr txBox="1"/>
            <p:nvPr/>
          </p:nvSpPr>
          <p:spPr>
            <a:xfrm>
              <a:off x="34" y="1585"/>
              <a:ext cx="1759" cy="1103"/>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400" b="0">
                  <a:solidFill>
                    <a:srgbClr val="CC00FF"/>
                  </a:solidFill>
                  <a:latin typeface="Times New Roman" panose="02020603050405020304" charset="0"/>
                  <a:ea typeface="宋体" panose="02010600030101010101" pitchFamily="2" charset="-122"/>
                </a:rPr>
                <a:t>          </a:t>
              </a:r>
              <a:endParaRPr lang="zh-CN" altLang="en-US" sz="1400" b="0">
                <a:solidFill>
                  <a:srgbClr val="CC00FF"/>
                </a:solidFill>
                <a:latin typeface="Times New Roman" panose="02020603050405020304" charset="0"/>
                <a:ea typeface="宋体" panose="02010600030101010101" pitchFamily="2" charset="-122"/>
              </a:endParaRPr>
            </a:p>
            <a:p>
              <a:pPr lvl="0" eaLnBrk="0" hangingPunct="0"/>
              <a:r>
                <a:rPr lang="zh-CN" altLang="en-US" sz="1400" b="0">
                  <a:solidFill>
                    <a:srgbClr val="CC00FF"/>
                  </a:solidFill>
                  <a:latin typeface="Times New Roman" panose="02020603050405020304" charset="0"/>
                  <a:ea typeface="宋体" panose="02010600030101010101" pitchFamily="2" charset="-122"/>
                </a:rPr>
                <a:t>                     </a:t>
              </a:r>
              <a:r>
                <a:rPr lang="zh-CN" altLang="en-US" sz="1800" b="0">
                  <a:solidFill>
                    <a:srgbClr val="CC00FF"/>
                  </a:solidFill>
                  <a:latin typeface="Times New Roman" panose="02020603050405020304" charset="0"/>
                  <a:ea typeface="宋体" panose="02010600030101010101" pitchFamily="2" charset="-122"/>
                </a:rPr>
                <a:t>执行体</a:t>
              </a:r>
              <a:endParaRPr lang="zh-CN" altLang="en-US" sz="1800" b="0">
                <a:solidFill>
                  <a:srgbClr val="CC00FF"/>
                </a:solidFill>
                <a:latin typeface="Times New Roman" panose="02020603050405020304" charset="0"/>
                <a:ea typeface="宋体" panose="02010600030101010101" pitchFamily="2" charset="-122"/>
              </a:endParaRPr>
            </a:p>
            <a:p>
              <a:pPr lvl="0" eaLnBrk="0" hangingPunct="0"/>
              <a:endParaRPr lang="zh-CN" altLang="en-US" sz="1800" b="0">
                <a:solidFill>
                  <a:srgbClr val="CC00FF"/>
                </a:solidFill>
                <a:latin typeface="Times New Roman" panose="02020603050405020304" charset="0"/>
                <a:ea typeface="宋体" panose="02010600030101010101" pitchFamily="2" charset="-122"/>
              </a:endParaRPr>
            </a:p>
            <a:p>
              <a:pPr lvl="0" eaLnBrk="0" hangingPunct="0"/>
              <a:r>
                <a:rPr lang="zh-CN" altLang="en-US" sz="1400" b="0">
                  <a:solidFill>
                    <a:srgbClr val="CC00FF"/>
                  </a:solidFill>
                  <a:latin typeface="Times New Roman" panose="02020603050405020304" charset="0"/>
                  <a:ea typeface="宋体" panose="02010600030101010101" pitchFamily="2" charset="-122"/>
                </a:rPr>
                <a:t>  核心                    设备驱动程序</a:t>
              </a:r>
              <a:endParaRPr lang="zh-CN" altLang="en-US" sz="1400" b="0">
                <a:solidFill>
                  <a:srgbClr val="CC00FF"/>
                </a:solidFill>
                <a:latin typeface="Times New Roman" panose="02020603050405020304" charset="0"/>
                <a:ea typeface="宋体" panose="02010600030101010101" pitchFamily="2" charset="-122"/>
              </a:endParaRPr>
            </a:p>
            <a:p>
              <a:pPr lvl="0" eaLnBrk="0" hangingPunct="0"/>
              <a:endParaRPr lang="zh-CN" altLang="en-US" sz="1400" b="0">
                <a:solidFill>
                  <a:srgbClr val="CC00FF"/>
                </a:solidFill>
                <a:latin typeface="Times New Roman" panose="02020603050405020304" charset="0"/>
                <a:ea typeface="宋体" panose="02010600030101010101" pitchFamily="2" charset="-122"/>
              </a:endParaRPr>
            </a:p>
            <a:p>
              <a:pPr lvl="0" eaLnBrk="0" hangingPunct="0"/>
              <a:r>
                <a:rPr lang="zh-CN" altLang="en-US" sz="1400" b="0">
                  <a:solidFill>
                    <a:srgbClr val="CC00FF"/>
                  </a:solidFill>
                  <a:latin typeface="Times New Roman" panose="02020603050405020304" charset="0"/>
                  <a:ea typeface="宋体" panose="02010600030101010101" pitchFamily="2" charset="-122"/>
                </a:rPr>
                <a:t>                </a:t>
              </a:r>
              <a:r>
                <a:rPr lang="zh-CN" altLang="en-US" sz="1800" b="0">
                  <a:solidFill>
                    <a:srgbClr val="CC00FF"/>
                  </a:solidFill>
                  <a:latin typeface="Times New Roman" panose="02020603050405020304" charset="0"/>
                  <a:ea typeface="宋体" panose="02010600030101010101" pitchFamily="2" charset="-122"/>
                </a:rPr>
                <a:t>硬件抽象层</a:t>
              </a:r>
              <a:endParaRPr lang="zh-CN" altLang="en-US" sz="1800" b="0">
                <a:solidFill>
                  <a:srgbClr val="CC00FF"/>
                </a:solidFill>
                <a:latin typeface="Times New Roman" panose="02020603050405020304" charset="0"/>
                <a:ea typeface="宋体" panose="02010600030101010101" pitchFamily="2" charset="-122"/>
              </a:endParaRPr>
            </a:p>
          </p:txBody>
        </p:sp>
        <p:sp>
          <p:nvSpPr>
            <p:cNvPr id="31760" name="直接连接符 62480"/>
            <p:cNvSpPr/>
            <p:nvPr/>
          </p:nvSpPr>
          <p:spPr>
            <a:xfrm>
              <a:off x="34" y="1999"/>
              <a:ext cx="175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61" name="直接连接符 62481"/>
            <p:cNvSpPr/>
            <p:nvPr/>
          </p:nvSpPr>
          <p:spPr>
            <a:xfrm>
              <a:off x="34" y="2274"/>
              <a:ext cx="175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62" name="直接连接符 62482"/>
            <p:cNvSpPr/>
            <p:nvPr/>
          </p:nvSpPr>
          <p:spPr>
            <a:xfrm>
              <a:off x="575" y="2006"/>
              <a:ext cx="0" cy="26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63" name="文本框 62483"/>
            <p:cNvSpPr txBox="1"/>
            <p:nvPr/>
          </p:nvSpPr>
          <p:spPr>
            <a:xfrm>
              <a:off x="1996" y="1826"/>
              <a:ext cx="609" cy="517"/>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800" b="0">
                  <a:solidFill>
                    <a:srgbClr val="CC00FF"/>
                  </a:solidFill>
                  <a:latin typeface="Times New Roman" panose="02020603050405020304" charset="0"/>
                  <a:ea typeface="宋体" panose="02010600030101010101" pitchFamily="2" charset="-122"/>
                </a:rPr>
                <a:t>图形</a:t>
              </a:r>
              <a:endParaRPr lang="zh-CN" altLang="en-US" sz="1800" b="0">
                <a:solidFill>
                  <a:srgbClr val="CC00FF"/>
                </a:solidFill>
                <a:latin typeface="Times New Roman" panose="02020603050405020304" charset="0"/>
                <a:ea typeface="宋体" panose="02010600030101010101" pitchFamily="2" charset="-122"/>
              </a:endParaRPr>
            </a:p>
            <a:p>
              <a:pPr lvl="0" eaLnBrk="0" hangingPunct="0"/>
              <a:r>
                <a:rPr lang="zh-CN" altLang="en-US" sz="1800" b="0">
                  <a:solidFill>
                    <a:srgbClr val="CC00FF"/>
                  </a:solidFill>
                  <a:latin typeface="Times New Roman" panose="02020603050405020304" charset="0"/>
                  <a:ea typeface="宋体" panose="02010600030101010101" pitchFamily="2" charset="-122"/>
                </a:rPr>
                <a:t>引擎</a:t>
              </a:r>
              <a:endParaRPr lang="zh-CN" altLang="en-US" sz="1800" b="0">
                <a:solidFill>
                  <a:srgbClr val="CC00FF"/>
                </a:solidFill>
                <a:latin typeface="Times New Roman" panose="02020603050405020304" charset="0"/>
                <a:ea typeface="宋体" panose="02010600030101010101" pitchFamily="2" charset="-122"/>
              </a:endParaRPr>
            </a:p>
          </p:txBody>
        </p:sp>
        <p:sp>
          <p:nvSpPr>
            <p:cNvPr id="31764" name="直接连接符 62484"/>
            <p:cNvSpPr/>
            <p:nvPr/>
          </p:nvSpPr>
          <p:spPr>
            <a:xfrm>
              <a:off x="1116" y="551"/>
              <a:ext cx="0" cy="207"/>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31765" name="矩形 62485"/>
          <p:cNvSpPr/>
          <p:nvPr/>
        </p:nvSpPr>
        <p:spPr>
          <a:xfrm>
            <a:off x="457200" y="514350"/>
            <a:ext cx="8093075" cy="730885"/>
          </a:xfrm>
          <a:prstGeom prst="rect">
            <a:avLst/>
          </a:prstGeom>
          <a:noFill/>
          <a:ln w="9525">
            <a:noFill/>
            <a:miter/>
          </a:ln>
        </p:spPr>
        <p:txBody>
          <a:bodyPr wrap="square" anchor="t">
            <a:spAutoFit/>
          </a:bodyPr>
          <a:p>
            <a:pPr lvl="0" algn="l">
              <a:lnSpc>
                <a:spcPct val="130000"/>
              </a:lnSpc>
              <a:spcBef>
                <a:spcPct val="30000"/>
              </a:spcBef>
              <a:buClr>
                <a:schemeClr val="tx2"/>
              </a:buClr>
              <a:buSzPct val="95000"/>
              <a:buFont typeface="Wingdings" panose="05000000000000000000" pitchFamily="2" charset="2"/>
            </a:pPr>
            <a:r>
              <a:rPr lang="zh-CN" altLang="en-US" sz="3200" dirty="0">
                <a:solidFill>
                  <a:srgbClr val="A50021"/>
                </a:solidFill>
                <a:effectLst>
                  <a:outerShdw blurRad="38100" dist="38100" dir="2700000">
                    <a:srgbClr val="000000"/>
                  </a:outerShdw>
                </a:effectLst>
                <a:ea typeface="宋体" panose="02010600030101010101" pitchFamily="2" charset="-122"/>
                <a:cs typeface="+mn-ea"/>
              </a:rPr>
              <a:t>Windows XP</a:t>
            </a:r>
            <a:r>
              <a:rPr lang="zh-CN" altLang="en-US" sz="3200" dirty="0">
                <a:solidFill>
                  <a:srgbClr val="A50021"/>
                </a:solidFill>
                <a:effectLst>
                  <a:outerShdw blurRad="38100" dist="38100" dir="2700000">
                    <a:srgbClr val="000000"/>
                  </a:outerShdw>
                </a:effectLst>
                <a:cs typeface="+mn-ea"/>
              </a:rPr>
              <a:t>客户/服务器</a:t>
            </a:r>
            <a:r>
              <a:rPr lang="zh-CN" altLang="en-US" sz="3200" dirty="0">
                <a:solidFill>
                  <a:srgbClr val="A50021"/>
                </a:solidFill>
                <a:effectLst>
                  <a:outerShdw blurRad="38100" dist="38100" dir="2700000">
                    <a:srgbClr val="000000"/>
                  </a:outerShdw>
                </a:effectLst>
                <a:ea typeface="宋体" panose="02010600030101010101" pitchFamily="2" charset="-122"/>
                <a:cs typeface="+mn-ea"/>
              </a:rPr>
              <a:t>结构简框</a:t>
            </a:r>
            <a:endParaRPr lang="zh-CN" altLang="en-US" sz="3200" dirty="0">
              <a:solidFill>
                <a:srgbClr val="A50021"/>
              </a:solidFill>
              <a:effectLst>
                <a:outerShdw blurRad="38100" dist="38100" dir="2700000">
                  <a:srgbClr val="000000"/>
                </a:outerShdw>
              </a:effectLst>
              <a:ea typeface="宋体" panose="02010600030101010101" pitchFamily="2" charset="-122"/>
              <a:cs typeface="+mn-ea"/>
            </a:endParaRPr>
          </a:p>
        </p:txBody>
      </p:sp>
      <p:sp>
        <p:nvSpPr>
          <p:cNvPr id="31766" name="文本框 62486"/>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1</a:t>
            </a:r>
            <a:r>
              <a:rPr lang="en-US" altLang="zh-CN" sz="1400" b="0">
                <a:solidFill>
                  <a:schemeClr val="tx2"/>
                </a:solidFill>
                <a:latin typeface="Times New Roman" panose="02020603050405020304" charset="0"/>
                <a:ea typeface="宋体" panose="02010600030101010101" pitchFamily="2" charset="-122"/>
              </a:rPr>
              <a:t>8</a:t>
            </a:r>
            <a:endParaRPr lang="en-US" altLang="zh-CN" sz="1400" b="0">
              <a:solidFill>
                <a:schemeClr val="tx2"/>
              </a:solidFill>
              <a:latin typeface="Times New Roman" panose="020206030504050203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10241"/>
          <p:cNvSpPr/>
          <p:nvPr/>
        </p:nvSpPr>
        <p:spPr>
          <a:xfrm>
            <a:off x="1006475" y="1562100"/>
            <a:ext cx="71294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anose="02010600030101010101" pitchFamily="2" charset="-122"/>
                <a:cs typeface="+mn-ea"/>
              </a:rPr>
              <a:t>操作系统虚拟机</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anose="02010600030101010101" pitchFamily="2" charset="-122"/>
            </a:endParaRPr>
          </a:p>
        </p:txBody>
      </p:sp>
      <p:graphicFrame>
        <p:nvGraphicFramePr>
          <p:cNvPr id="8194" name="内容占位符 1024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0244" name="矩形 1024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操作系统虚拟机</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2">
                                            <p:txEl>
                                              <p:charRg st="1" end="9"/>
                                            </p:txEl>
                                          </p:spTgt>
                                        </p:tgtEl>
                                        <p:attrNameLst>
                                          <p:attrName>style.visibility</p:attrName>
                                        </p:attrNameLst>
                                      </p:cBhvr>
                                      <p:to>
                                        <p:strVal val="visible"/>
                                      </p:to>
                                    </p:set>
                                    <p:anim calcmode="lin" valueType="num">
                                      <p:cBhvr additive="base">
                                        <p:cTn id="7" dur="1000" fill="hold"/>
                                        <p:tgtEl>
                                          <p:spTgt spid="10242">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2">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769" name="组合 63489"/>
          <p:cNvGrpSpPr/>
          <p:nvPr/>
        </p:nvGrpSpPr>
        <p:grpSpPr>
          <a:xfrm>
            <a:off x="876300" y="1592263"/>
            <a:ext cx="7162800" cy="4648200"/>
            <a:chOff x="0" y="0"/>
            <a:chExt cx="8460" cy="4550"/>
          </a:xfrm>
        </p:grpSpPr>
        <p:sp>
          <p:nvSpPr>
            <p:cNvPr id="32770" name="文本框 63490"/>
            <p:cNvSpPr txBox="1"/>
            <p:nvPr/>
          </p:nvSpPr>
          <p:spPr>
            <a:xfrm>
              <a:off x="0" y="1831"/>
              <a:ext cx="900" cy="30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系统线程</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771" name="直接连接符 63491"/>
            <p:cNvSpPr/>
            <p:nvPr/>
          </p:nvSpPr>
          <p:spPr>
            <a:xfrm>
              <a:off x="720" y="2136"/>
              <a:ext cx="0" cy="305"/>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2772" name="文本框 63492"/>
            <p:cNvSpPr txBox="1"/>
            <p:nvPr/>
          </p:nvSpPr>
          <p:spPr>
            <a:xfrm>
              <a:off x="1260" y="1678"/>
              <a:ext cx="6840" cy="30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600" b="0">
                  <a:solidFill>
                    <a:srgbClr val="CC00FF"/>
                  </a:solidFill>
                  <a:latin typeface="宋体" panose="02010600030101010101" pitchFamily="2" charset="-122"/>
                  <a:ea typeface="宋体" panose="02010600030101010101" pitchFamily="2" charset="-122"/>
                </a:rPr>
                <a:t>NTDLL.DLL</a:t>
              </a:r>
              <a:endParaRPr lang="en-US" altLang="zh-CN" sz="1600" b="0">
                <a:solidFill>
                  <a:srgbClr val="CC00FF"/>
                </a:solidFill>
                <a:latin typeface="宋体" panose="02010600030101010101" pitchFamily="2" charset="-122"/>
                <a:ea typeface="宋体" panose="02010600030101010101" pitchFamily="2" charset="-122"/>
              </a:endParaRPr>
            </a:p>
          </p:txBody>
        </p:sp>
        <p:sp>
          <p:nvSpPr>
            <p:cNvPr id="32773" name="文本框 63493"/>
            <p:cNvSpPr txBox="1"/>
            <p:nvPr/>
          </p:nvSpPr>
          <p:spPr>
            <a:xfrm>
              <a:off x="3420" y="250"/>
              <a:ext cx="1080" cy="37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anose="02010600030101010101" pitchFamily="2" charset="-122"/>
                  <a:ea typeface="宋体" panose="02010600030101010101" pitchFamily="2" charset="-122"/>
                </a:rPr>
                <a:t>Service.exe</a:t>
              </a:r>
              <a:endParaRPr lang="en-US" altLang="zh-CN" sz="1200" b="0">
                <a:solidFill>
                  <a:srgbClr val="CC00FF"/>
                </a:solidFill>
                <a:latin typeface="宋体" panose="02010600030101010101" pitchFamily="2" charset="-122"/>
                <a:ea typeface="宋体" panose="02010600030101010101" pitchFamily="2" charset="-122"/>
              </a:endParaRPr>
            </a:p>
          </p:txBody>
        </p:sp>
        <p:sp>
          <p:nvSpPr>
            <p:cNvPr id="32774" name="文本框 63494"/>
            <p:cNvSpPr txBox="1"/>
            <p:nvPr/>
          </p:nvSpPr>
          <p:spPr>
            <a:xfrm>
              <a:off x="3240" y="499"/>
              <a:ext cx="1080" cy="37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anose="02010600030101010101" pitchFamily="2" charset="-122"/>
                  <a:ea typeface="宋体" panose="02010600030101010101" pitchFamily="2" charset="-122"/>
                </a:rPr>
                <a:t>RPC</a:t>
              </a:r>
              <a:endParaRPr lang="en-US" altLang="zh-CN" sz="1200" b="0">
                <a:solidFill>
                  <a:srgbClr val="CC00FF"/>
                </a:solidFill>
                <a:latin typeface="宋体" panose="02010600030101010101" pitchFamily="2" charset="-122"/>
                <a:ea typeface="宋体" panose="02010600030101010101" pitchFamily="2" charset="-122"/>
              </a:endParaRPr>
            </a:p>
          </p:txBody>
        </p:sp>
        <p:sp>
          <p:nvSpPr>
            <p:cNvPr id="32775" name="文本框 63495"/>
            <p:cNvSpPr txBox="1"/>
            <p:nvPr/>
          </p:nvSpPr>
          <p:spPr>
            <a:xfrm>
              <a:off x="3060" y="749"/>
              <a:ext cx="1080" cy="37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anose="02010600030101010101" pitchFamily="2" charset="-122"/>
                  <a:ea typeface="宋体" panose="02010600030101010101" pitchFamily="2" charset="-122"/>
                </a:rPr>
                <a:t>Spooler</a:t>
              </a:r>
              <a:endParaRPr lang="en-US" altLang="zh-CN" sz="1200" b="0">
                <a:solidFill>
                  <a:srgbClr val="CC00FF"/>
                </a:solidFill>
                <a:latin typeface="宋体" panose="02010600030101010101" pitchFamily="2" charset="-122"/>
                <a:ea typeface="宋体" panose="02010600030101010101" pitchFamily="2" charset="-122"/>
              </a:endParaRPr>
            </a:p>
          </p:txBody>
        </p:sp>
        <p:sp>
          <p:nvSpPr>
            <p:cNvPr id="32776" name="文本框 63496"/>
            <p:cNvSpPr txBox="1"/>
            <p:nvPr/>
          </p:nvSpPr>
          <p:spPr>
            <a:xfrm>
              <a:off x="2880" y="999"/>
              <a:ext cx="1080" cy="37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事件日志</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777" name="文本框 63497"/>
            <p:cNvSpPr txBox="1"/>
            <p:nvPr/>
          </p:nvSpPr>
          <p:spPr>
            <a:xfrm>
              <a:off x="3420" y="0"/>
              <a:ext cx="1080" cy="250"/>
            </a:xfrm>
            <a:prstGeom prst="rect">
              <a:avLst/>
            </a:prstGeom>
            <a:noFill/>
            <a:ln w="9525">
              <a:noFill/>
              <a:miter/>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服务进程</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778" name="文本框 63498"/>
            <p:cNvSpPr txBox="1"/>
            <p:nvPr/>
          </p:nvSpPr>
          <p:spPr>
            <a:xfrm>
              <a:off x="6840" y="874"/>
              <a:ext cx="1080" cy="249"/>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endParaRPr lang="zh-CN" altLang="en-US" sz="900" b="0" dirty="0">
                <a:solidFill>
                  <a:srgbClr val="CC00FF"/>
                </a:solidFill>
                <a:latin typeface="宋体" panose="02010600030101010101" pitchFamily="2" charset="-122"/>
                <a:ea typeface="宋体" panose="02010600030101010101" pitchFamily="2" charset="-122"/>
              </a:endParaRPr>
            </a:p>
          </p:txBody>
        </p:sp>
        <p:sp>
          <p:nvSpPr>
            <p:cNvPr id="32779" name="文本框 63499"/>
            <p:cNvSpPr txBox="1"/>
            <p:nvPr/>
          </p:nvSpPr>
          <p:spPr>
            <a:xfrm>
              <a:off x="7020" y="624"/>
              <a:ext cx="1080" cy="25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endParaRPr lang="zh-CN" altLang="en-US" sz="900" b="0" dirty="0">
                <a:solidFill>
                  <a:srgbClr val="CC00FF"/>
                </a:solidFill>
                <a:latin typeface="宋体" panose="02010600030101010101" pitchFamily="2" charset="-122"/>
                <a:ea typeface="宋体" panose="02010600030101010101" pitchFamily="2" charset="-122"/>
              </a:endParaRPr>
            </a:p>
          </p:txBody>
        </p:sp>
        <p:sp>
          <p:nvSpPr>
            <p:cNvPr id="32780" name="文本框 63500"/>
            <p:cNvSpPr txBox="1"/>
            <p:nvPr/>
          </p:nvSpPr>
          <p:spPr>
            <a:xfrm>
              <a:off x="7020" y="250"/>
              <a:ext cx="1080" cy="37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任务管理器</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781" name="文本框 63501"/>
            <p:cNvSpPr txBox="1"/>
            <p:nvPr/>
          </p:nvSpPr>
          <p:spPr>
            <a:xfrm>
              <a:off x="6840" y="499"/>
              <a:ext cx="1080" cy="37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anose="02010600030101010101" pitchFamily="2" charset="-122"/>
                  <a:ea typeface="宋体" panose="02010600030101010101" pitchFamily="2" charset="-122"/>
                </a:rPr>
                <a:t>IE</a:t>
              </a:r>
              <a:r>
                <a:rPr lang="zh-CN" altLang="en-US" sz="1200" b="0">
                  <a:solidFill>
                    <a:srgbClr val="CC00FF"/>
                  </a:solidFill>
                  <a:latin typeface="宋体" panose="02010600030101010101" pitchFamily="2" charset="-122"/>
                  <a:ea typeface="宋体" panose="02010600030101010101" pitchFamily="2" charset="-122"/>
                </a:rPr>
                <a:t>浏览器</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782" name="文本框 63502"/>
            <p:cNvSpPr txBox="1"/>
            <p:nvPr/>
          </p:nvSpPr>
          <p:spPr>
            <a:xfrm>
              <a:off x="6660" y="749"/>
              <a:ext cx="1080" cy="37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用户程序</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783" name="文本框 63503"/>
            <p:cNvSpPr txBox="1"/>
            <p:nvPr/>
          </p:nvSpPr>
          <p:spPr>
            <a:xfrm>
              <a:off x="6660" y="1123"/>
              <a:ext cx="1080" cy="25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子系统</a:t>
              </a:r>
              <a:r>
                <a:rPr lang="en-US" altLang="zh-CN" sz="1200" b="0">
                  <a:solidFill>
                    <a:srgbClr val="CC00FF"/>
                  </a:solidFill>
                  <a:latin typeface="宋体" panose="02010600030101010101" pitchFamily="2" charset="-122"/>
                  <a:ea typeface="宋体" panose="02010600030101010101" pitchFamily="2" charset="-122"/>
                </a:rPr>
                <a:t>DLL</a:t>
              </a:r>
              <a:endParaRPr lang="en-US" altLang="zh-CN" sz="1200" b="0">
                <a:solidFill>
                  <a:srgbClr val="CC00FF"/>
                </a:solidFill>
                <a:latin typeface="宋体" panose="02010600030101010101" pitchFamily="2" charset="-122"/>
                <a:ea typeface="宋体" panose="02010600030101010101" pitchFamily="2" charset="-122"/>
              </a:endParaRPr>
            </a:p>
          </p:txBody>
        </p:sp>
        <p:sp>
          <p:nvSpPr>
            <p:cNvPr id="32784" name="文本框 63504"/>
            <p:cNvSpPr txBox="1"/>
            <p:nvPr/>
          </p:nvSpPr>
          <p:spPr>
            <a:xfrm>
              <a:off x="7020" y="0"/>
              <a:ext cx="1080" cy="250"/>
            </a:xfrm>
            <a:prstGeom prst="rect">
              <a:avLst/>
            </a:prstGeom>
            <a:noFill/>
            <a:ln w="9525">
              <a:noFill/>
              <a:miter/>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应用程序</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785" name="文本框 63505"/>
            <p:cNvSpPr txBox="1"/>
            <p:nvPr/>
          </p:nvSpPr>
          <p:spPr>
            <a:xfrm>
              <a:off x="5040" y="271"/>
              <a:ext cx="1080" cy="40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anose="02010600030101010101" pitchFamily="2" charset="-122"/>
                  <a:ea typeface="宋体" panose="02010600030101010101" pitchFamily="2" charset="-122"/>
                </a:rPr>
                <a:t>POSIX</a:t>
              </a:r>
              <a:endParaRPr lang="en-US" altLang="zh-CN" sz="1200" b="0">
                <a:solidFill>
                  <a:srgbClr val="CC00FF"/>
                </a:solidFill>
                <a:latin typeface="宋体" panose="02010600030101010101" pitchFamily="2" charset="-122"/>
                <a:ea typeface="宋体" panose="02010600030101010101" pitchFamily="2" charset="-122"/>
              </a:endParaRPr>
            </a:p>
          </p:txBody>
        </p:sp>
        <p:sp>
          <p:nvSpPr>
            <p:cNvPr id="32786" name="文本框 63506"/>
            <p:cNvSpPr txBox="1"/>
            <p:nvPr/>
          </p:nvSpPr>
          <p:spPr>
            <a:xfrm>
              <a:off x="4860" y="543"/>
              <a:ext cx="1080" cy="40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anose="02010600030101010101" pitchFamily="2" charset="-122"/>
                  <a:ea typeface="宋体" panose="02010600030101010101" pitchFamily="2" charset="-122"/>
                </a:rPr>
                <a:t>OS2</a:t>
              </a:r>
              <a:endParaRPr lang="en-US" altLang="zh-CN" sz="1200" b="0">
                <a:solidFill>
                  <a:srgbClr val="CC00FF"/>
                </a:solidFill>
                <a:latin typeface="宋体" panose="02010600030101010101" pitchFamily="2" charset="-122"/>
                <a:ea typeface="宋体" panose="02010600030101010101" pitchFamily="2" charset="-122"/>
              </a:endParaRPr>
            </a:p>
          </p:txBody>
        </p:sp>
        <p:sp>
          <p:nvSpPr>
            <p:cNvPr id="32787" name="文本框 63507"/>
            <p:cNvSpPr txBox="1"/>
            <p:nvPr/>
          </p:nvSpPr>
          <p:spPr>
            <a:xfrm>
              <a:off x="4680" y="814"/>
              <a:ext cx="1080" cy="40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anose="02010600030101010101" pitchFamily="2" charset="-122"/>
                  <a:ea typeface="宋体" panose="02010600030101010101" pitchFamily="2" charset="-122"/>
                </a:rPr>
                <a:t>WIN32</a:t>
              </a:r>
              <a:endParaRPr lang="en-US" altLang="zh-CN" sz="1200" b="0">
                <a:solidFill>
                  <a:srgbClr val="CC00FF"/>
                </a:solidFill>
                <a:latin typeface="宋体" panose="02010600030101010101" pitchFamily="2" charset="-122"/>
                <a:ea typeface="宋体" panose="02010600030101010101" pitchFamily="2" charset="-122"/>
              </a:endParaRPr>
            </a:p>
          </p:txBody>
        </p:sp>
        <p:sp>
          <p:nvSpPr>
            <p:cNvPr id="32788" name="文本框 63508"/>
            <p:cNvSpPr txBox="1"/>
            <p:nvPr/>
          </p:nvSpPr>
          <p:spPr>
            <a:xfrm>
              <a:off x="5040" y="0"/>
              <a:ext cx="1080" cy="271"/>
            </a:xfrm>
            <a:prstGeom prst="rect">
              <a:avLst/>
            </a:prstGeom>
            <a:noFill/>
            <a:ln w="9525">
              <a:noFill/>
              <a:miter/>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环境子系统</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789" name="直接连接符 63509"/>
            <p:cNvSpPr/>
            <p:nvPr/>
          </p:nvSpPr>
          <p:spPr>
            <a:xfrm>
              <a:off x="3420" y="1373"/>
              <a:ext cx="0" cy="305"/>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2790" name="直接连接符 63510"/>
            <p:cNvSpPr/>
            <p:nvPr/>
          </p:nvSpPr>
          <p:spPr>
            <a:xfrm>
              <a:off x="5220" y="1221"/>
              <a:ext cx="0" cy="457"/>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2791" name="直接连接符 63511"/>
            <p:cNvSpPr/>
            <p:nvPr/>
          </p:nvSpPr>
          <p:spPr>
            <a:xfrm>
              <a:off x="7200" y="1373"/>
              <a:ext cx="0" cy="305"/>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2792" name="文本框 63512"/>
            <p:cNvSpPr txBox="1"/>
            <p:nvPr/>
          </p:nvSpPr>
          <p:spPr>
            <a:xfrm>
              <a:off x="1800" y="239"/>
              <a:ext cx="1080" cy="39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服务管理器</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793" name="文本框 63513"/>
            <p:cNvSpPr txBox="1"/>
            <p:nvPr/>
          </p:nvSpPr>
          <p:spPr>
            <a:xfrm>
              <a:off x="1620" y="475"/>
              <a:ext cx="1080" cy="39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安全验证</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794" name="文本框 63514"/>
            <p:cNvSpPr txBox="1"/>
            <p:nvPr/>
          </p:nvSpPr>
          <p:spPr>
            <a:xfrm>
              <a:off x="1440" y="725"/>
              <a:ext cx="1080" cy="39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anose="02010600030101010101" pitchFamily="2" charset="-122"/>
                  <a:ea typeface="宋体" panose="02010600030101010101" pitchFamily="2" charset="-122"/>
                </a:rPr>
                <a:t>Win</a:t>
              </a:r>
              <a:r>
                <a:rPr lang="zh-CN" altLang="en-US" sz="1200" b="0">
                  <a:solidFill>
                    <a:srgbClr val="CC00FF"/>
                  </a:solidFill>
                  <a:latin typeface="宋体" panose="02010600030101010101" pitchFamily="2" charset="-122"/>
                  <a:ea typeface="宋体" panose="02010600030101010101" pitchFamily="2" charset="-122"/>
                </a:rPr>
                <a:t>登录</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795" name="文本框 63515"/>
            <p:cNvSpPr txBox="1"/>
            <p:nvPr/>
          </p:nvSpPr>
          <p:spPr>
            <a:xfrm>
              <a:off x="1260" y="943"/>
              <a:ext cx="1080" cy="39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会话管理器</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796" name="文本框 63516"/>
            <p:cNvSpPr txBox="1"/>
            <p:nvPr/>
          </p:nvSpPr>
          <p:spPr>
            <a:xfrm>
              <a:off x="1620" y="0"/>
              <a:ext cx="1080" cy="261"/>
            </a:xfrm>
            <a:prstGeom prst="rect">
              <a:avLst/>
            </a:prstGeom>
            <a:noFill/>
            <a:ln w="9525">
              <a:noFill/>
              <a:miter/>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系统进程</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797" name="直接连接符 63517"/>
            <p:cNvSpPr/>
            <p:nvPr/>
          </p:nvSpPr>
          <p:spPr>
            <a:xfrm>
              <a:off x="1800" y="1335"/>
              <a:ext cx="0" cy="343"/>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2798" name="直接连接符 63518"/>
            <p:cNvSpPr/>
            <p:nvPr/>
          </p:nvSpPr>
          <p:spPr>
            <a:xfrm>
              <a:off x="1080" y="1678"/>
              <a:ext cx="0" cy="458"/>
            </a:xfrm>
            <a:prstGeom prst="line">
              <a:avLst/>
            </a:prstGeom>
            <a:ln w="2857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2799" name="直接连接符 63519"/>
            <p:cNvSpPr/>
            <p:nvPr/>
          </p:nvSpPr>
          <p:spPr>
            <a:xfrm flipH="1">
              <a:off x="1080" y="2136"/>
              <a:ext cx="7380" cy="0"/>
            </a:xfrm>
            <a:prstGeom prst="line">
              <a:avLst/>
            </a:prstGeom>
            <a:ln w="2857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2800" name="直接连接符 63520"/>
            <p:cNvSpPr/>
            <p:nvPr/>
          </p:nvSpPr>
          <p:spPr>
            <a:xfrm flipH="1">
              <a:off x="0" y="1678"/>
              <a:ext cx="1080" cy="0"/>
            </a:xfrm>
            <a:prstGeom prst="line">
              <a:avLst/>
            </a:prstGeom>
            <a:ln w="2857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2801" name="直接连接符 63521"/>
            <p:cNvSpPr/>
            <p:nvPr/>
          </p:nvSpPr>
          <p:spPr>
            <a:xfrm>
              <a:off x="4680" y="1984"/>
              <a:ext cx="0" cy="457"/>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2802" name="文本框 63522"/>
            <p:cNvSpPr txBox="1"/>
            <p:nvPr/>
          </p:nvSpPr>
          <p:spPr>
            <a:xfrm>
              <a:off x="8100" y="2289"/>
              <a:ext cx="360" cy="912"/>
            </a:xfrm>
            <a:prstGeom prst="rect">
              <a:avLst/>
            </a:prstGeom>
            <a:noFill/>
            <a:ln w="9525">
              <a:noFill/>
              <a:miter/>
            </a:ln>
          </p:spPr>
          <p:txBody>
            <a:bodyPr lIns="0" tIns="0" rIns="0" bIns="0" anchor="t"/>
            <a:p>
              <a:pPr lvl="0" algn="ctr" eaLnBrk="0" hangingPunct="0"/>
              <a:r>
                <a:rPr lang="zh-CN" altLang="en-US" sz="1400" b="0">
                  <a:solidFill>
                    <a:srgbClr val="CC00FF"/>
                  </a:solidFill>
                  <a:latin typeface="宋体" panose="02010600030101010101" pitchFamily="2" charset="-122"/>
                  <a:ea typeface="宋体" panose="02010600030101010101" pitchFamily="2" charset="-122"/>
                </a:rPr>
                <a:t>核</a:t>
              </a:r>
              <a:endParaRPr lang="zh-CN" altLang="en-US" sz="1400" b="0">
                <a:solidFill>
                  <a:srgbClr val="CC00FF"/>
                </a:solidFill>
                <a:latin typeface="宋体" panose="02010600030101010101" pitchFamily="2" charset="-122"/>
                <a:ea typeface="宋体" panose="02010600030101010101" pitchFamily="2" charset="-122"/>
              </a:endParaRPr>
            </a:p>
            <a:p>
              <a:pPr lvl="0" algn="ctr" eaLnBrk="0" hangingPunct="0"/>
              <a:r>
                <a:rPr lang="zh-CN" altLang="en-US" sz="1400" b="0">
                  <a:solidFill>
                    <a:srgbClr val="CC00FF"/>
                  </a:solidFill>
                  <a:latin typeface="宋体" panose="02010600030101010101" pitchFamily="2" charset="-122"/>
                  <a:ea typeface="宋体" panose="02010600030101010101" pitchFamily="2" charset="-122"/>
                </a:rPr>
                <a:t>心</a:t>
              </a:r>
              <a:endParaRPr lang="zh-CN" altLang="en-US" sz="1400" b="0">
                <a:solidFill>
                  <a:srgbClr val="CC00FF"/>
                </a:solidFill>
                <a:latin typeface="宋体" panose="02010600030101010101" pitchFamily="2" charset="-122"/>
                <a:ea typeface="宋体" panose="02010600030101010101" pitchFamily="2" charset="-122"/>
              </a:endParaRPr>
            </a:p>
            <a:p>
              <a:pPr lvl="0" algn="ctr" eaLnBrk="0" hangingPunct="0"/>
              <a:r>
                <a:rPr lang="zh-CN" altLang="en-US" sz="1400" b="0">
                  <a:solidFill>
                    <a:srgbClr val="CC00FF"/>
                  </a:solidFill>
                  <a:latin typeface="宋体" panose="02010600030101010101" pitchFamily="2" charset="-122"/>
                  <a:ea typeface="宋体" panose="02010600030101010101" pitchFamily="2" charset="-122"/>
                </a:rPr>
                <a:t>态</a:t>
              </a:r>
              <a:endParaRPr lang="zh-CN" altLang="en-US" sz="1400" b="0">
                <a:solidFill>
                  <a:srgbClr val="CC00FF"/>
                </a:solidFill>
                <a:latin typeface="宋体" panose="02010600030101010101" pitchFamily="2" charset="-122"/>
                <a:ea typeface="宋体" panose="02010600030101010101" pitchFamily="2" charset="-122"/>
              </a:endParaRPr>
            </a:p>
          </p:txBody>
        </p:sp>
        <p:sp>
          <p:nvSpPr>
            <p:cNvPr id="32803" name="文本框 63523"/>
            <p:cNvSpPr txBox="1"/>
            <p:nvPr/>
          </p:nvSpPr>
          <p:spPr>
            <a:xfrm>
              <a:off x="8100" y="1221"/>
              <a:ext cx="360" cy="915"/>
            </a:xfrm>
            <a:prstGeom prst="rect">
              <a:avLst/>
            </a:prstGeom>
            <a:noFill/>
            <a:ln w="9525">
              <a:noFill/>
              <a:miter/>
            </a:ln>
          </p:spPr>
          <p:txBody>
            <a:bodyPr lIns="0" tIns="0" rIns="0" bIns="0" anchor="t"/>
            <a:p>
              <a:pPr lvl="0" algn="ctr" eaLnBrk="0" hangingPunct="0"/>
              <a:r>
                <a:rPr lang="zh-CN" altLang="en-US" sz="1400" b="0">
                  <a:solidFill>
                    <a:srgbClr val="CC00FF"/>
                  </a:solidFill>
                  <a:latin typeface="宋体" panose="02010600030101010101" pitchFamily="2" charset="-122"/>
                  <a:ea typeface="宋体" panose="02010600030101010101" pitchFamily="2" charset="-122"/>
                </a:rPr>
                <a:t>用</a:t>
              </a:r>
              <a:endParaRPr lang="zh-CN" altLang="en-US" sz="1400" b="0">
                <a:solidFill>
                  <a:srgbClr val="CC00FF"/>
                </a:solidFill>
                <a:latin typeface="宋体" panose="02010600030101010101" pitchFamily="2" charset="-122"/>
                <a:ea typeface="宋体" panose="02010600030101010101" pitchFamily="2" charset="-122"/>
              </a:endParaRPr>
            </a:p>
            <a:p>
              <a:pPr lvl="0" algn="ctr" eaLnBrk="0" hangingPunct="0"/>
              <a:r>
                <a:rPr lang="zh-CN" altLang="en-US" sz="1400" b="0">
                  <a:solidFill>
                    <a:srgbClr val="CC00FF"/>
                  </a:solidFill>
                  <a:latin typeface="宋体" panose="02010600030101010101" pitchFamily="2" charset="-122"/>
                  <a:ea typeface="宋体" panose="02010600030101010101" pitchFamily="2" charset="-122"/>
                </a:rPr>
                <a:t>户</a:t>
              </a:r>
              <a:endParaRPr lang="zh-CN" altLang="en-US" sz="1400" b="0">
                <a:solidFill>
                  <a:srgbClr val="CC00FF"/>
                </a:solidFill>
                <a:latin typeface="宋体" panose="02010600030101010101" pitchFamily="2" charset="-122"/>
                <a:ea typeface="宋体" panose="02010600030101010101" pitchFamily="2" charset="-122"/>
              </a:endParaRPr>
            </a:p>
            <a:p>
              <a:pPr lvl="0" algn="ctr" eaLnBrk="0" hangingPunct="0"/>
              <a:r>
                <a:rPr lang="zh-CN" altLang="en-US" sz="1400" b="0">
                  <a:solidFill>
                    <a:srgbClr val="CC00FF"/>
                  </a:solidFill>
                  <a:latin typeface="宋体" panose="02010600030101010101" pitchFamily="2" charset="-122"/>
                  <a:ea typeface="宋体" panose="02010600030101010101" pitchFamily="2" charset="-122"/>
                </a:rPr>
                <a:t>态</a:t>
              </a:r>
              <a:endParaRPr lang="zh-CN" altLang="en-US" sz="1400" b="0">
                <a:solidFill>
                  <a:srgbClr val="CC00FF"/>
                </a:solidFill>
                <a:latin typeface="宋体" panose="02010600030101010101" pitchFamily="2" charset="-122"/>
                <a:ea typeface="宋体" panose="02010600030101010101" pitchFamily="2" charset="-122"/>
              </a:endParaRPr>
            </a:p>
          </p:txBody>
        </p:sp>
        <p:grpSp>
          <p:nvGrpSpPr>
            <p:cNvPr id="32804" name="组合 63524"/>
            <p:cNvGrpSpPr/>
            <p:nvPr/>
          </p:nvGrpSpPr>
          <p:grpSpPr>
            <a:xfrm>
              <a:off x="357" y="2442"/>
              <a:ext cx="7563" cy="1770"/>
              <a:chOff x="0" y="0"/>
              <a:chExt cx="7563" cy="2238"/>
            </a:xfrm>
          </p:grpSpPr>
          <p:sp>
            <p:nvSpPr>
              <p:cNvPr id="32805" name="文本框 63525"/>
              <p:cNvSpPr txBox="1"/>
              <p:nvPr/>
            </p:nvSpPr>
            <p:spPr>
              <a:xfrm>
                <a:off x="6663" y="0"/>
                <a:ext cx="900" cy="223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endParaRPr lang="zh-CN" altLang="en-US" sz="900" b="0">
                  <a:solidFill>
                    <a:srgbClr val="CC00FF"/>
                  </a:solidFill>
                  <a:latin typeface="宋体" panose="02010600030101010101" pitchFamily="2" charset="-122"/>
                  <a:ea typeface="宋体" panose="02010600030101010101" pitchFamily="2" charset="-122"/>
                </a:endParaRPr>
              </a:p>
              <a:p>
                <a:pPr lvl="0" algn="ctr" eaLnBrk="0" hangingPunct="0"/>
                <a:r>
                  <a:rPr lang="en-US" altLang="zh-CN" sz="1400" b="0">
                    <a:solidFill>
                      <a:srgbClr val="CC00FF"/>
                    </a:solidFill>
                    <a:latin typeface="宋体" panose="02010600030101010101" pitchFamily="2" charset="-122"/>
                    <a:ea typeface="宋体" panose="02010600030101010101" pitchFamily="2" charset="-122"/>
                  </a:rPr>
                  <a:t>Win32 User</a:t>
                </a:r>
                <a:endParaRPr lang="en-US" altLang="zh-CN" sz="1400" b="0">
                  <a:solidFill>
                    <a:srgbClr val="CC00FF"/>
                  </a:solidFill>
                  <a:latin typeface="宋体" panose="02010600030101010101" pitchFamily="2" charset="-122"/>
                  <a:ea typeface="宋体" panose="02010600030101010101" pitchFamily="2" charset="-122"/>
                </a:endParaRPr>
              </a:p>
              <a:p>
                <a:pPr lvl="0" algn="ctr" eaLnBrk="0" hangingPunct="0"/>
                <a:r>
                  <a:rPr lang="en-US" altLang="zh-CN" sz="1400" b="0">
                    <a:solidFill>
                      <a:srgbClr val="CC00FF"/>
                    </a:solidFill>
                    <a:latin typeface="宋体" panose="02010600030101010101" pitchFamily="2" charset="-122"/>
                    <a:ea typeface="宋体" panose="02010600030101010101" pitchFamily="2" charset="-122"/>
                  </a:rPr>
                  <a:t>GDI</a:t>
                </a:r>
                <a:endParaRPr lang="en-US" altLang="zh-CN" sz="1400" b="0">
                  <a:solidFill>
                    <a:srgbClr val="CC00FF"/>
                  </a:solidFill>
                  <a:latin typeface="宋体" panose="02010600030101010101" pitchFamily="2" charset="-122"/>
                  <a:ea typeface="宋体" panose="02010600030101010101" pitchFamily="2" charset="-122"/>
                </a:endParaRPr>
              </a:p>
              <a:p>
                <a:pPr lvl="0" algn="ctr" eaLnBrk="0" hangingPunct="0"/>
                <a:r>
                  <a:rPr lang="zh-CN" altLang="en-US" sz="1400" b="0">
                    <a:solidFill>
                      <a:srgbClr val="CC00FF"/>
                    </a:solidFill>
                    <a:latin typeface="宋体" panose="02010600030101010101" pitchFamily="2" charset="-122"/>
                    <a:ea typeface="宋体" panose="02010600030101010101" pitchFamily="2" charset="-122"/>
                  </a:rPr>
                  <a:t>图形驱动器</a:t>
                </a:r>
                <a:endParaRPr lang="zh-CN" altLang="en-US" sz="1400" b="0">
                  <a:solidFill>
                    <a:srgbClr val="CC00FF"/>
                  </a:solidFill>
                  <a:latin typeface="宋体" panose="02010600030101010101" pitchFamily="2" charset="-122"/>
                  <a:ea typeface="宋体" panose="02010600030101010101" pitchFamily="2" charset="-122"/>
                </a:endParaRPr>
              </a:p>
              <a:p>
                <a:pPr lvl="0" algn="ctr" eaLnBrk="0" hangingPunct="0"/>
                <a:endParaRPr lang="zh-CN" altLang="en-US" sz="1400" b="0">
                  <a:solidFill>
                    <a:srgbClr val="CC00FF"/>
                  </a:solidFill>
                  <a:latin typeface="宋体" panose="02010600030101010101" pitchFamily="2" charset="-122"/>
                  <a:ea typeface="宋体" panose="02010600030101010101" pitchFamily="2" charset="-122"/>
                </a:endParaRPr>
              </a:p>
            </p:txBody>
          </p:sp>
          <p:grpSp>
            <p:nvGrpSpPr>
              <p:cNvPr id="32806" name="组合 63526"/>
              <p:cNvGrpSpPr/>
              <p:nvPr/>
            </p:nvGrpSpPr>
            <p:grpSpPr>
              <a:xfrm>
                <a:off x="0" y="1614"/>
                <a:ext cx="7228" cy="624"/>
                <a:chOff x="0" y="0"/>
                <a:chExt cx="7228" cy="499"/>
              </a:xfrm>
            </p:grpSpPr>
            <p:sp>
              <p:nvSpPr>
                <p:cNvPr id="32807" name="文本框 63527"/>
                <p:cNvSpPr txBox="1"/>
                <p:nvPr/>
              </p:nvSpPr>
              <p:spPr>
                <a:xfrm>
                  <a:off x="0" y="245"/>
                  <a:ext cx="7228" cy="25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anose="02010600030101010101" pitchFamily="2" charset="-122"/>
                      <a:ea typeface="宋体" panose="02010600030101010101" pitchFamily="2" charset="-122"/>
                    </a:rPr>
                    <a:t>硬件抽象层</a:t>
                  </a:r>
                  <a:r>
                    <a:rPr lang="en-US" altLang="zh-CN" sz="1400" b="0">
                      <a:solidFill>
                        <a:srgbClr val="CC00FF"/>
                      </a:solidFill>
                      <a:latin typeface="宋体" panose="02010600030101010101" pitchFamily="2" charset="-122"/>
                      <a:ea typeface="宋体" panose="02010600030101010101" pitchFamily="2" charset="-122"/>
                    </a:rPr>
                    <a:t>(HAL)</a:t>
                  </a:r>
                  <a:endParaRPr lang="en-US" altLang="zh-CN" sz="1400" b="0">
                    <a:solidFill>
                      <a:srgbClr val="CC00FF"/>
                    </a:solidFill>
                    <a:latin typeface="宋体" panose="02010600030101010101" pitchFamily="2" charset="-122"/>
                    <a:ea typeface="宋体" panose="02010600030101010101" pitchFamily="2" charset="-122"/>
                  </a:endParaRPr>
                </a:p>
              </p:txBody>
            </p:sp>
            <p:grpSp>
              <p:nvGrpSpPr>
                <p:cNvPr id="32808" name="组合 63528"/>
                <p:cNvGrpSpPr/>
                <p:nvPr/>
              </p:nvGrpSpPr>
              <p:grpSpPr>
                <a:xfrm>
                  <a:off x="0" y="0"/>
                  <a:ext cx="6945" cy="255"/>
                  <a:chOff x="0" y="0"/>
                  <a:chExt cx="6660" cy="255"/>
                </a:xfrm>
              </p:grpSpPr>
              <p:sp>
                <p:nvSpPr>
                  <p:cNvPr id="32809" name="文本框 63529"/>
                  <p:cNvSpPr txBox="1"/>
                  <p:nvPr/>
                </p:nvSpPr>
                <p:spPr>
                  <a:xfrm>
                    <a:off x="0" y="0"/>
                    <a:ext cx="3331" cy="25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anose="02010600030101010101" pitchFamily="2" charset="-122"/>
                        <a:ea typeface="宋体" panose="02010600030101010101" pitchFamily="2" charset="-122"/>
                      </a:rPr>
                      <a:t>设备驱动程序</a:t>
                    </a:r>
                    <a:endParaRPr lang="zh-CN" altLang="en-US" sz="1400" b="0">
                      <a:solidFill>
                        <a:srgbClr val="CC00FF"/>
                      </a:solidFill>
                      <a:latin typeface="宋体" panose="02010600030101010101" pitchFamily="2" charset="-122"/>
                      <a:ea typeface="宋体" panose="02010600030101010101" pitchFamily="2" charset="-122"/>
                    </a:endParaRPr>
                  </a:p>
                </p:txBody>
              </p:sp>
              <p:sp>
                <p:nvSpPr>
                  <p:cNvPr id="32810" name="文本框 63530"/>
                  <p:cNvSpPr txBox="1"/>
                  <p:nvPr/>
                </p:nvSpPr>
                <p:spPr>
                  <a:xfrm>
                    <a:off x="3331" y="0"/>
                    <a:ext cx="3329" cy="25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anose="02010600030101010101" pitchFamily="2" charset="-122"/>
                        <a:ea typeface="宋体" panose="02010600030101010101" pitchFamily="2" charset="-122"/>
                      </a:rPr>
                      <a:t>内核</a:t>
                    </a:r>
                    <a:endParaRPr lang="zh-CN" altLang="en-US" sz="1400" b="0">
                      <a:solidFill>
                        <a:srgbClr val="CC00FF"/>
                      </a:solidFill>
                      <a:latin typeface="宋体" panose="02010600030101010101" pitchFamily="2" charset="-122"/>
                      <a:ea typeface="宋体" panose="02010600030101010101" pitchFamily="2" charset="-122"/>
                    </a:endParaRPr>
                  </a:p>
                </p:txBody>
              </p:sp>
            </p:grpSp>
          </p:grpSp>
          <p:sp>
            <p:nvSpPr>
              <p:cNvPr id="32811" name="文本框 63531"/>
              <p:cNvSpPr txBox="1"/>
              <p:nvPr/>
            </p:nvSpPr>
            <p:spPr>
              <a:xfrm>
                <a:off x="3" y="1293"/>
                <a:ext cx="6660" cy="32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anose="02010600030101010101" pitchFamily="2" charset="-122"/>
                    <a:ea typeface="宋体" panose="02010600030101010101" pitchFamily="2" charset="-122"/>
                  </a:rPr>
                  <a:t>对象管理器</a:t>
                </a:r>
                <a:endParaRPr lang="zh-CN" altLang="en-US" sz="1400" b="0">
                  <a:solidFill>
                    <a:srgbClr val="CC00FF"/>
                  </a:solidFill>
                  <a:latin typeface="宋体" panose="02010600030101010101" pitchFamily="2" charset="-122"/>
                  <a:ea typeface="宋体" panose="02010600030101010101" pitchFamily="2" charset="-122"/>
                </a:endParaRPr>
              </a:p>
            </p:txBody>
          </p:sp>
          <p:grpSp>
            <p:nvGrpSpPr>
              <p:cNvPr id="32812" name="组合 63532"/>
              <p:cNvGrpSpPr/>
              <p:nvPr/>
            </p:nvGrpSpPr>
            <p:grpSpPr>
              <a:xfrm>
                <a:off x="3" y="7"/>
                <a:ext cx="6660" cy="671"/>
                <a:chOff x="0" y="0"/>
                <a:chExt cx="6660" cy="492"/>
              </a:xfrm>
            </p:grpSpPr>
            <p:sp>
              <p:nvSpPr>
                <p:cNvPr id="32813" name="文本框 63533"/>
                <p:cNvSpPr txBox="1"/>
                <p:nvPr/>
              </p:nvSpPr>
              <p:spPr>
                <a:xfrm>
                  <a:off x="0" y="237"/>
                  <a:ext cx="6660" cy="25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anose="02010600030101010101" pitchFamily="2" charset="-122"/>
                      <a:ea typeface="宋体" panose="02010600030101010101" pitchFamily="2" charset="-122"/>
                    </a:rPr>
                    <a:t>核心态可调用接口</a:t>
                  </a:r>
                  <a:r>
                    <a:rPr lang="en-US" altLang="zh-CN" sz="1400" b="0">
                      <a:solidFill>
                        <a:srgbClr val="CC00FF"/>
                      </a:solidFill>
                      <a:latin typeface="宋体" panose="02010600030101010101" pitchFamily="2" charset="-122"/>
                      <a:ea typeface="宋体" panose="02010600030101010101" pitchFamily="2" charset="-122"/>
                    </a:rPr>
                    <a:t>(</a:t>
                  </a:r>
                  <a:r>
                    <a:rPr lang="zh-CN" altLang="en-US" sz="1400" b="0">
                      <a:solidFill>
                        <a:srgbClr val="CC00FF"/>
                      </a:solidFill>
                      <a:latin typeface="宋体" panose="02010600030101010101" pitchFamily="2" charset="-122"/>
                      <a:ea typeface="宋体" panose="02010600030101010101" pitchFamily="2" charset="-122"/>
                    </a:rPr>
                    <a:t>执行程序</a:t>
                  </a:r>
                  <a:r>
                    <a:rPr lang="en-US" altLang="zh-CN" sz="1400" b="0">
                      <a:solidFill>
                        <a:srgbClr val="CC00FF"/>
                      </a:solidFill>
                      <a:latin typeface="宋体" panose="02010600030101010101" pitchFamily="2" charset="-122"/>
                      <a:ea typeface="宋体" panose="02010600030101010101" pitchFamily="2" charset="-122"/>
                    </a:rPr>
                    <a:t>API)</a:t>
                  </a:r>
                  <a:endParaRPr lang="en-US" altLang="zh-CN" sz="1400" b="0">
                    <a:solidFill>
                      <a:srgbClr val="CC00FF"/>
                    </a:solidFill>
                    <a:latin typeface="宋体" panose="02010600030101010101" pitchFamily="2" charset="-122"/>
                    <a:ea typeface="宋体" panose="02010600030101010101" pitchFamily="2" charset="-122"/>
                  </a:endParaRPr>
                </a:p>
              </p:txBody>
            </p:sp>
            <p:sp>
              <p:nvSpPr>
                <p:cNvPr id="32814" name="文本框 63534"/>
                <p:cNvSpPr txBox="1"/>
                <p:nvPr/>
              </p:nvSpPr>
              <p:spPr>
                <a:xfrm>
                  <a:off x="0" y="0"/>
                  <a:ext cx="6660" cy="25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anose="02010600030101010101" pitchFamily="2" charset="-122"/>
                      <a:ea typeface="宋体" panose="02010600030101010101" pitchFamily="2" charset="-122"/>
                    </a:rPr>
                    <a:t>系统服务调度进程</a:t>
                  </a:r>
                  <a:endParaRPr lang="zh-CN" altLang="en-US" sz="1400" b="0">
                    <a:solidFill>
                      <a:srgbClr val="CC00FF"/>
                    </a:solidFill>
                    <a:latin typeface="宋体" panose="02010600030101010101" pitchFamily="2" charset="-122"/>
                    <a:ea typeface="宋体" panose="02010600030101010101" pitchFamily="2" charset="-122"/>
                  </a:endParaRPr>
                </a:p>
              </p:txBody>
            </p:sp>
          </p:grpSp>
          <p:grpSp>
            <p:nvGrpSpPr>
              <p:cNvPr id="32815" name="组合 63535"/>
              <p:cNvGrpSpPr/>
              <p:nvPr/>
            </p:nvGrpSpPr>
            <p:grpSpPr>
              <a:xfrm>
                <a:off x="0" y="673"/>
                <a:ext cx="6660" cy="631"/>
                <a:chOff x="0" y="0"/>
                <a:chExt cx="6660" cy="631"/>
              </a:xfrm>
            </p:grpSpPr>
            <p:sp>
              <p:nvSpPr>
                <p:cNvPr id="32816" name="文本框 63536"/>
                <p:cNvSpPr txBox="1"/>
                <p:nvPr/>
              </p:nvSpPr>
              <p:spPr>
                <a:xfrm>
                  <a:off x="0" y="3"/>
                  <a:ext cx="720" cy="62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anose="02010600030101010101" pitchFamily="2" charset="-122"/>
                      <a:ea typeface="宋体" panose="02010600030101010101" pitchFamily="2" charset="-122"/>
                    </a:rPr>
                    <a:t>I/O</a:t>
                  </a:r>
                  <a:endParaRPr lang="en-US" altLang="zh-CN" sz="1200" b="0">
                    <a:solidFill>
                      <a:srgbClr val="CC00FF"/>
                    </a:solidFill>
                    <a:latin typeface="宋体" panose="02010600030101010101" pitchFamily="2" charset="-122"/>
                    <a:ea typeface="宋体" panose="02010600030101010101" pitchFamily="2" charset="-122"/>
                  </a:endParaRPr>
                </a:p>
                <a:p>
                  <a:pPr lvl="0" algn="ctr" eaLnBrk="0" hangingPunct="0"/>
                  <a:r>
                    <a:rPr lang="zh-CN" altLang="en-US" sz="1200" b="0">
                      <a:solidFill>
                        <a:srgbClr val="CC00FF"/>
                      </a:solidFill>
                      <a:latin typeface="宋体" panose="02010600030101010101" pitchFamily="2" charset="-122"/>
                      <a:ea typeface="宋体" panose="02010600030101010101" pitchFamily="2" charset="-122"/>
                    </a:rPr>
                    <a:t>管理器</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817" name="文本框 63537"/>
                <p:cNvSpPr txBox="1"/>
                <p:nvPr/>
              </p:nvSpPr>
              <p:spPr>
                <a:xfrm>
                  <a:off x="720" y="3"/>
                  <a:ext cx="720" cy="62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文件缓存管理</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818" name="文本框 63538"/>
                <p:cNvSpPr txBox="1"/>
                <p:nvPr/>
              </p:nvSpPr>
              <p:spPr>
                <a:xfrm>
                  <a:off x="4320" y="3"/>
                  <a:ext cx="720" cy="62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eaLnBrk="0" hangingPunct="0"/>
                  <a:r>
                    <a:rPr lang="zh-CN" altLang="en-US" sz="1200" b="0">
                      <a:solidFill>
                        <a:srgbClr val="CC00FF"/>
                      </a:solidFill>
                      <a:latin typeface="宋体" panose="02010600030101010101" pitchFamily="2" charset="-122"/>
                      <a:ea typeface="宋体" panose="02010600030101010101" pitchFamily="2" charset="-122"/>
                    </a:rPr>
                    <a:t> 进程线       程管理</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819" name="文本框 63539"/>
                <p:cNvSpPr txBox="1"/>
                <p:nvPr/>
              </p:nvSpPr>
              <p:spPr>
                <a:xfrm>
                  <a:off x="2880" y="0"/>
                  <a:ext cx="720" cy="6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安全访问监视</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820" name="文本框 63540"/>
                <p:cNvSpPr txBox="1"/>
                <p:nvPr/>
              </p:nvSpPr>
              <p:spPr>
                <a:xfrm>
                  <a:off x="3600" y="3"/>
                  <a:ext cx="720" cy="62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虚存</a:t>
                  </a:r>
                  <a:endParaRPr lang="zh-CN" altLang="en-US" sz="1200" b="0">
                    <a:solidFill>
                      <a:srgbClr val="CC00FF"/>
                    </a:solidFill>
                    <a:latin typeface="宋体" panose="02010600030101010101" pitchFamily="2" charset="-122"/>
                    <a:ea typeface="宋体" panose="02010600030101010101" pitchFamily="2" charset="-122"/>
                  </a:endParaRPr>
                </a:p>
                <a:p>
                  <a:pPr lvl="0" algn="ctr" eaLnBrk="0" hangingPunct="0"/>
                  <a:r>
                    <a:rPr lang="zh-CN" altLang="en-US" sz="1200" b="0">
                      <a:solidFill>
                        <a:srgbClr val="CC00FF"/>
                      </a:solidFill>
                      <a:latin typeface="宋体" panose="02010600030101010101" pitchFamily="2" charset="-122"/>
                      <a:ea typeface="宋体" panose="02010600030101010101" pitchFamily="2" charset="-122"/>
                    </a:rPr>
                    <a:t>管理</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821" name="文本框 63541"/>
                <p:cNvSpPr txBox="1"/>
                <p:nvPr/>
              </p:nvSpPr>
              <p:spPr>
                <a:xfrm>
                  <a:off x="5940" y="4"/>
                  <a:ext cx="720" cy="6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局部过</a:t>
                  </a:r>
                  <a:endParaRPr lang="zh-CN" altLang="en-US" sz="1200" b="0">
                    <a:solidFill>
                      <a:srgbClr val="CC00FF"/>
                    </a:solidFill>
                    <a:latin typeface="宋体" panose="02010600030101010101" pitchFamily="2" charset="-122"/>
                    <a:ea typeface="宋体" panose="02010600030101010101" pitchFamily="2" charset="-122"/>
                  </a:endParaRPr>
                </a:p>
                <a:p>
                  <a:pPr lvl="0" algn="ctr" eaLnBrk="0" hangingPunct="0"/>
                  <a:r>
                    <a:rPr lang="zh-CN" altLang="en-US" sz="1200" b="0">
                      <a:solidFill>
                        <a:srgbClr val="CC00FF"/>
                      </a:solidFill>
                      <a:latin typeface="宋体" panose="02010600030101010101" pitchFamily="2" charset="-122"/>
                      <a:ea typeface="宋体" panose="02010600030101010101" pitchFamily="2" charset="-122"/>
                    </a:rPr>
                    <a:t>程调用</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822" name="文本框 63542"/>
                <p:cNvSpPr txBox="1"/>
                <p:nvPr/>
              </p:nvSpPr>
              <p:spPr>
                <a:xfrm>
                  <a:off x="5040" y="0"/>
                  <a:ext cx="900" cy="6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注册表配</a:t>
                  </a:r>
                  <a:endParaRPr lang="zh-CN" altLang="en-US" sz="1200" b="0">
                    <a:solidFill>
                      <a:srgbClr val="CC00FF"/>
                    </a:solidFill>
                    <a:latin typeface="宋体" panose="02010600030101010101" pitchFamily="2" charset="-122"/>
                    <a:ea typeface="宋体" panose="02010600030101010101" pitchFamily="2" charset="-122"/>
                  </a:endParaRPr>
                </a:p>
                <a:p>
                  <a:pPr lvl="0" algn="ctr" eaLnBrk="0" hangingPunct="0"/>
                  <a:r>
                    <a:rPr lang="zh-CN" altLang="en-US" sz="1200" b="0">
                      <a:solidFill>
                        <a:srgbClr val="CC00FF"/>
                      </a:solidFill>
                      <a:latin typeface="宋体" panose="02010600030101010101" pitchFamily="2" charset="-122"/>
                      <a:ea typeface="宋体" panose="02010600030101010101" pitchFamily="2" charset="-122"/>
                    </a:rPr>
                    <a:t>置管理器</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823" name="文本框 63543"/>
                <p:cNvSpPr txBox="1"/>
                <p:nvPr/>
              </p:nvSpPr>
              <p:spPr>
                <a:xfrm>
                  <a:off x="2160" y="0"/>
                  <a:ext cx="720" cy="6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电源</a:t>
                  </a:r>
                  <a:endParaRPr lang="zh-CN" altLang="en-US" sz="1200" b="0">
                    <a:solidFill>
                      <a:srgbClr val="CC00FF"/>
                    </a:solidFill>
                    <a:latin typeface="宋体" panose="02010600030101010101" pitchFamily="2" charset="-122"/>
                    <a:ea typeface="宋体" panose="02010600030101010101" pitchFamily="2" charset="-122"/>
                  </a:endParaRPr>
                </a:p>
                <a:p>
                  <a:pPr lvl="0" algn="ctr" eaLnBrk="0" hangingPunct="0"/>
                  <a:r>
                    <a:rPr lang="zh-CN" altLang="en-US" sz="1200" b="0">
                      <a:solidFill>
                        <a:srgbClr val="CC00FF"/>
                      </a:solidFill>
                      <a:latin typeface="宋体" panose="02010600030101010101" pitchFamily="2" charset="-122"/>
                      <a:ea typeface="宋体" panose="02010600030101010101" pitchFamily="2" charset="-122"/>
                    </a:rPr>
                    <a:t>管理器</a:t>
                  </a:r>
                  <a:endParaRPr lang="zh-CN" altLang="en-US" sz="1200" b="0">
                    <a:solidFill>
                      <a:srgbClr val="CC00FF"/>
                    </a:solidFill>
                    <a:latin typeface="宋体" panose="02010600030101010101" pitchFamily="2" charset="-122"/>
                    <a:ea typeface="宋体" panose="02010600030101010101" pitchFamily="2" charset="-122"/>
                  </a:endParaRPr>
                </a:p>
              </p:txBody>
            </p:sp>
            <p:sp>
              <p:nvSpPr>
                <p:cNvPr id="32824" name="文本框 63544"/>
                <p:cNvSpPr txBox="1"/>
                <p:nvPr/>
              </p:nvSpPr>
              <p:spPr>
                <a:xfrm>
                  <a:off x="1440" y="0"/>
                  <a:ext cx="720" cy="6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anose="02010600030101010101" pitchFamily="2" charset="-122"/>
                      <a:ea typeface="宋体" panose="02010600030101010101" pitchFamily="2" charset="-122"/>
                    </a:rPr>
                    <a:t>即插即用管理</a:t>
                  </a:r>
                  <a:endParaRPr lang="zh-CN" altLang="en-US" sz="1200" b="0">
                    <a:solidFill>
                      <a:srgbClr val="CC00FF"/>
                    </a:solidFill>
                    <a:latin typeface="宋体" panose="02010600030101010101" pitchFamily="2" charset="-122"/>
                    <a:ea typeface="宋体" panose="02010600030101010101" pitchFamily="2" charset="-122"/>
                  </a:endParaRPr>
                </a:p>
              </p:txBody>
            </p:sp>
          </p:grpSp>
        </p:grpSp>
        <p:sp>
          <p:nvSpPr>
            <p:cNvPr id="32825" name="文本框 63545"/>
            <p:cNvSpPr txBox="1"/>
            <p:nvPr/>
          </p:nvSpPr>
          <p:spPr>
            <a:xfrm>
              <a:off x="357" y="4238"/>
              <a:ext cx="7563" cy="312"/>
            </a:xfrm>
            <a:prstGeom prst="rect">
              <a:avLst/>
            </a:prstGeom>
            <a:solidFill>
              <a:srgbClr val="FFFFFF"/>
            </a:solidFill>
            <a:ln w="9525">
              <a:noFill/>
              <a:miter/>
            </a:ln>
          </p:spPr>
          <p:txBody>
            <a:bodyPr lIns="0" tIns="0" rIns="0" bIns="0" anchor="t"/>
            <a:p>
              <a:pPr lvl="0" algn="ctr" eaLnBrk="0" hangingPunct="0"/>
              <a:r>
                <a:rPr lang="zh-CN" altLang="en-US" sz="1400" b="0">
                  <a:solidFill>
                    <a:srgbClr val="CC00FF"/>
                  </a:solidFill>
                  <a:latin typeface="宋体" panose="02010600030101010101" pitchFamily="2" charset="-122"/>
                  <a:ea typeface="宋体" panose="02010600030101010101" pitchFamily="2" charset="-122"/>
                </a:rPr>
                <a:t>硬件接口（总线、</a:t>
              </a:r>
              <a:r>
                <a:rPr lang="en-US" altLang="zh-CN" sz="1400" b="0">
                  <a:solidFill>
                    <a:srgbClr val="CC00FF"/>
                  </a:solidFill>
                  <a:latin typeface="宋体" panose="02010600030101010101" pitchFamily="2" charset="-122"/>
                  <a:ea typeface="宋体" panose="02010600030101010101" pitchFamily="2" charset="-122"/>
                </a:rPr>
                <a:t>I/O</a:t>
              </a:r>
              <a:r>
                <a:rPr lang="zh-CN" altLang="en-US" sz="1400" b="0">
                  <a:solidFill>
                    <a:srgbClr val="CC00FF"/>
                  </a:solidFill>
                  <a:latin typeface="宋体" panose="02010600030101010101" pitchFamily="2" charset="-122"/>
                  <a:ea typeface="宋体" panose="02010600030101010101" pitchFamily="2" charset="-122"/>
                </a:rPr>
                <a:t>、时钟、计时器、中断、</a:t>
              </a:r>
              <a:r>
                <a:rPr lang="en-US" altLang="zh-CN" sz="1400" b="0">
                  <a:solidFill>
                    <a:srgbClr val="CC00FF"/>
                  </a:solidFill>
                  <a:latin typeface="宋体" panose="02010600030101010101" pitchFamily="2" charset="-122"/>
                  <a:ea typeface="宋体" panose="02010600030101010101" pitchFamily="2" charset="-122"/>
                </a:rPr>
                <a:t>DMA</a:t>
              </a:r>
              <a:r>
                <a:rPr lang="zh-CN" altLang="en-US" sz="1400" b="0">
                  <a:solidFill>
                    <a:srgbClr val="CC00FF"/>
                  </a:solidFill>
                  <a:latin typeface="宋体" panose="02010600030101010101" pitchFamily="2" charset="-122"/>
                  <a:ea typeface="宋体" panose="02010600030101010101" pitchFamily="2" charset="-122"/>
                </a:rPr>
                <a:t>、</a:t>
              </a:r>
              <a:r>
                <a:rPr lang="en-US" altLang="zh-CN" sz="1400" b="0">
                  <a:solidFill>
                    <a:srgbClr val="CC00FF"/>
                  </a:solidFill>
                  <a:latin typeface="宋体" panose="02010600030101010101" pitchFamily="2" charset="-122"/>
                  <a:ea typeface="宋体" panose="02010600030101010101" pitchFamily="2" charset="-122"/>
                </a:rPr>
                <a:t>CACHE</a:t>
              </a:r>
              <a:r>
                <a:rPr lang="zh-CN" altLang="en-US" sz="1400" b="0">
                  <a:solidFill>
                    <a:srgbClr val="CC00FF"/>
                  </a:solidFill>
                  <a:latin typeface="宋体" panose="02010600030101010101" pitchFamily="2" charset="-122"/>
                  <a:ea typeface="宋体" panose="02010600030101010101" pitchFamily="2" charset="-122"/>
                </a:rPr>
                <a:t>控制器）</a:t>
              </a:r>
              <a:endParaRPr lang="zh-CN" altLang="en-US" sz="1400" b="0">
                <a:solidFill>
                  <a:srgbClr val="CC00FF"/>
                </a:solidFill>
                <a:latin typeface="宋体" panose="02010600030101010101" pitchFamily="2" charset="-122"/>
                <a:ea typeface="宋体" panose="02010600030101010101" pitchFamily="2" charset="-122"/>
              </a:endParaRPr>
            </a:p>
            <a:p>
              <a:pPr lvl="0" algn="ctr" eaLnBrk="0" hangingPunct="0"/>
              <a:endParaRPr lang="zh-CN" altLang="en-US" sz="1400" b="0">
                <a:solidFill>
                  <a:srgbClr val="CC00FF"/>
                </a:solidFill>
                <a:latin typeface="宋体" panose="02010600030101010101" pitchFamily="2" charset="-122"/>
                <a:ea typeface="宋体" panose="02010600030101010101" pitchFamily="2" charset="-122"/>
              </a:endParaRPr>
            </a:p>
            <a:p>
              <a:pPr lvl="0" algn="ctr" eaLnBrk="0" hangingPunct="0"/>
              <a:r>
                <a:rPr lang="zh-CN" altLang="en-US" sz="1400" b="0">
                  <a:solidFill>
                    <a:srgbClr val="CC00FF"/>
                  </a:solidFill>
                  <a:latin typeface="宋体" panose="02010600030101010101" pitchFamily="2" charset="-122"/>
                  <a:ea typeface="宋体" panose="02010600030101010101" pitchFamily="2" charset="-122"/>
                </a:rPr>
                <a:t>  </a:t>
              </a:r>
              <a:endParaRPr lang="zh-CN" altLang="en-US" sz="1400" b="0">
                <a:solidFill>
                  <a:srgbClr val="CC00FF"/>
                </a:solidFill>
                <a:latin typeface="宋体" panose="02010600030101010101" pitchFamily="2" charset="-122"/>
                <a:ea typeface="宋体" panose="02010600030101010101" pitchFamily="2" charset="-122"/>
              </a:endParaRPr>
            </a:p>
            <a:p>
              <a:pPr lvl="0" algn="ctr" eaLnBrk="0" hangingPunct="0"/>
              <a:endParaRPr lang="zh-CN" altLang="en-US" sz="1400" b="0">
                <a:solidFill>
                  <a:srgbClr val="CC00FF"/>
                </a:solidFill>
                <a:latin typeface="宋体" panose="02010600030101010101" pitchFamily="2" charset="-122"/>
                <a:ea typeface="宋体" panose="02010600030101010101" pitchFamily="2" charset="-122"/>
              </a:endParaRPr>
            </a:p>
            <a:p>
              <a:pPr lvl="0" algn="ctr" eaLnBrk="0" hangingPunct="0"/>
              <a:endParaRPr lang="zh-CN" altLang="en-US" sz="1400" b="0">
                <a:solidFill>
                  <a:srgbClr val="CC00FF"/>
                </a:solidFill>
                <a:latin typeface="宋体" panose="02010600030101010101" pitchFamily="2" charset="-122"/>
                <a:ea typeface="宋体" panose="02010600030101010101" pitchFamily="2" charset="-122"/>
              </a:endParaRPr>
            </a:p>
            <a:p>
              <a:pPr lvl="0" algn="ctr" eaLnBrk="0" hangingPunct="0"/>
              <a:endParaRPr lang="zh-CN" altLang="en-US" sz="1400" b="0">
                <a:solidFill>
                  <a:srgbClr val="CC00FF"/>
                </a:solidFill>
                <a:latin typeface="宋体" panose="02010600030101010101" pitchFamily="2" charset="-122"/>
                <a:ea typeface="宋体" panose="02010600030101010101" pitchFamily="2" charset="-122"/>
              </a:endParaRPr>
            </a:p>
          </p:txBody>
        </p:sp>
      </p:grpSp>
      <p:sp>
        <p:nvSpPr>
          <p:cNvPr id="32826" name="矩形 63546"/>
          <p:cNvSpPr/>
          <p:nvPr/>
        </p:nvSpPr>
        <p:spPr>
          <a:xfrm>
            <a:off x="238125" y="593725"/>
            <a:ext cx="6148070" cy="583565"/>
          </a:xfrm>
          <a:prstGeom prst="rect">
            <a:avLst/>
          </a:prstGeom>
          <a:noFill/>
          <a:ln w="9525">
            <a:noFill/>
            <a:miter/>
          </a:ln>
        </p:spPr>
        <p:txBody>
          <a:bodyPr wrap="none" anchor="t">
            <a:spAutoFit/>
          </a:bodyPr>
          <a:p>
            <a:pPr lvl="0"/>
            <a:r>
              <a:rPr lang="zh-CN" altLang="en-US" sz="3200" dirty="0">
                <a:solidFill>
                  <a:srgbClr val="A50021"/>
                </a:solidFill>
                <a:effectLst>
                  <a:outerShdw blurRad="38100" dist="38100" dir="2700000">
                    <a:srgbClr val="000000"/>
                  </a:outerShdw>
                </a:effectLst>
                <a:cs typeface="+mn-ea"/>
              </a:rPr>
              <a:t>Windows XP 客户/服务器结构</a:t>
            </a:r>
            <a:endParaRPr lang="zh-CN" altLang="en-US" sz="4000">
              <a:solidFill>
                <a:schemeClr val="tx2"/>
              </a:solidFill>
              <a:latin typeface="Times New Roman" panose="02020603050405020304" charset="0"/>
              <a:ea typeface="黑体" panose="02010609060101010101" pitchFamily="2" charset="-122"/>
            </a:endParaRPr>
          </a:p>
        </p:txBody>
      </p:sp>
      <p:sp>
        <p:nvSpPr>
          <p:cNvPr id="32827" name="文本框 6354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1</a:t>
            </a:r>
            <a:r>
              <a:rPr lang="en-US" altLang="zh-CN" sz="1400" b="0">
                <a:solidFill>
                  <a:schemeClr val="tx2"/>
                </a:solidFill>
                <a:latin typeface="Times New Roman" panose="02020603050405020304" charset="0"/>
                <a:ea typeface="宋体" panose="02010600030101010101" pitchFamily="2" charset="-122"/>
              </a:rPr>
              <a:t>9</a:t>
            </a:r>
            <a:endParaRPr lang="en-US" altLang="zh-CN" sz="1400"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64513"/>
          <p:cNvSpPr>
            <a:spLocks noGrp="1"/>
          </p:cNvSpPr>
          <p:nvPr>
            <p:ph type="title"/>
          </p:nvPr>
        </p:nvSpPr>
        <p:spPr>
          <a:xfrm>
            <a:off x="750888" y="0"/>
            <a:ext cx="8393113" cy="534035"/>
          </a:xfrm>
        </p:spPr>
        <p:txBody>
          <a:bodyPr>
            <a:spAutoFit/>
          </a:bodyPr>
          <a:p>
            <a:pPr marL="1219200" lvl="0" indent="-1219200"/>
            <a:r>
              <a:rPr lang="zh-CN" altLang="en-US" sz="3200" dirty="0">
                <a:solidFill>
                  <a:srgbClr val="A50021"/>
                </a:solidFill>
                <a:latin typeface="Arial" panose="02080604020202020204" pitchFamily="34" charset="0"/>
                <a:ea typeface="宋体" panose="02010600030101010101" pitchFamily="2" charset="-122"/>
                <a:cs typeface="+mn-ea"/>
              </a:rPr>
              <a:t>(4)Android架构</a:t>
            </a:r>
            <a:endParaRPr lang="zh-CN" altLang="en-US" dirty="0">
              <a:ea typeface="宋体" panose="02010600030101010101" pitchFamily="2" charset="-122"/>
            </a:endParaRPr>
          </a:p>
        </p:txBody>
      </p:sp>
      <p:pic>
        <p:nvPicPr>
          <p:cNvPr id="33794" name="图片 64515"/>
          <p:cNvPicPr>
            <a:picLocks noChangeAspect="1"/>
          </p:cNvPicPr>
          <p:nvPr/>
        </p:nvPicPr>
        <p:blipFill>
          <a:blip r:embed="rId1"/>
          <a:stretch>
            <a:fillRect/>
          </a:stretch>
        </p:blipFill>
        <p:spPr>
          <a:xfrm>
            <a:off x="163513" y="842963"/>
            <a:ext cx="8837612" cy="5651500"/>
          </a:xfrm>
          <a:prstGeom prst="rect">
            <a:avLst/>
          </a:prstGeom>
          <a:noFill/>
          <a:ln w="9525">
            <a:noFill/>
            <a:miter/>
          </a:ln>
        </p:spPr>
      </p:pic>
      <p:sp>
        <p:nvSpPr>
          <p:cNvPr id="33795" name="文本框 64516"/>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20</a:t>
            </a:r>
            <a:endParaRPr lang="en-US" altLang="zh-CN" sz="1400"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title"/>
          </p:nvPr>
        </p:nvSpPr>
        <p:spPr>
          <a:xfrm>
            <a:off x="363538" y="595313"/>
            <a:ext cx="8393113" cy="534035"/>
          </a:xfrm>
        </p:spPr>
        <p:txBody>
          <a:bodyPr>
            <a:spAutoFit/>
          </a:bodyPr>
          <a:p>
            <a:pPr marL="1219200" lvl="0" indent="-1219200" algn="l"/>
            <a:r>
              <a:rPr lang="zh-CN" altLang="en-US" sz="3200" dirty="0">
                <a:solidFill>
                  <a:srgbClr val="A50021"/>
                </a:solidFill>
                <a:latin typeface="Arial" panose="02080604020202020204" pitchFamily="34" charset="0"/>
                <a:ea typeface="宋体" panose="02010600030101010101" pitchFamily="2" charset="-122"/>
                <a:cs typeface="+mn-ea"/>
              </a:rPr>
              <a:t>Android架构</a:t>
            </a:r>
            <a:endParaRPr lang="zh-CN" altLang="en-US" sz="3200" dirty="0">
              <a:solidFill>
                <a:srgbClr val="A50021"/>
              </a:solidFill>
              <a:latin typeface="Arial" panose="02080604020202020204" pitchFamily="34" charset="0"/>
              <a:ea typeface="宋体" panose="02010600030101010101" pitchFamily="2" charset="-122"/>
              <a:cs typeface="+mn-ea"/>
            </a:endParaRPr>
          </a:p>
        </p:txBody>
      </p:sp>
      <p:sp>
        <p:nvSpPr>
          <p:cNvPr id="65539" name="文本占位符 65538"/>
          <p:cNvSpPr>
            <a:spLocks noGrp="1"/>
          </p:cNvSpPr>
          <p:nvPr>
            <p:ph idx="1"/>
          </p:nvPr>
        </p:nvSpPr>
        <p:spPr>
          <a:xfrm>
            <a:off x="269875" y="1355725"/>
            <a:ext cx="8388350" cy="5057775"/>
          </a:xfrm>
        </p:spPr>
        <p:txBody>
          <a:bodyPr>
            <a:spAutoFit/>
          </a:bodyPr>
          <a:p>
            <a:pPr lvl="0"/>
            <a:r>
              <a:rPr lang="zh-CN" altLang="en-US" dirty="0">
                <a:solidFill>
                  <a:schemeClr val="tx1"/>
                </a:solidFill>
                <a:effectLst/>
                <a:ea typeface="宋体" panose="02010600030101010101" pitchFamily="2" charset="-122"/>
              </a:rPr>
              <a:t>最底层是</a:t>
            </a:r>
            <a:r>
              <a:rPr lang="en-US" altLang="zh-CN" b="1">
                <a:solidFill>
                  <a:schemeClr val="tx1"/>
                </a:solidFill>
                <a:effectLst/>
                <a:ea typeface="宋体" panose="02010600030101010101" pitchFamily="2" charset="-122"/>
              </a:rPr>
              <a:t>Linux Kernel</a:t>
            </a:r>
            <a:r>
              <a:rPr lang="zh-CN" altLang="en-US" dirty="0">
                <a:solidFill>
                  <a:schemeClr val="tx1"/>
                </a:solidFill>
                <a:effectLst/>
                <a:ea typeface="宋体" panose="02010600030101010101" pitchFamily="2" charset="-122"/>
              </a:rPr>
              <a:t>在移动平台的一个移植，它隐藏了硬件、网络等相关的细节，为上层提供了一个相对纯洁的统一接口。</a:t>
            </a:r>
            <a:endParaRPr lang="zh-CN" altLang="en-US" dirty="0">
              <a:solidFill>
                <a:schemeClr val="tx1"/>
              </a:solidFill>
              <a:effectLst/>
              <a:ea typeface="宋体" panose="02010600030101010101" pitchFamily="2" charset="-122"/>
            </a:endParaRPr>
          </a:p>
          <a:p>
            <a:pPr lvl="0"/>
            <a:r>
              <a:rPr lang="zh-CN" altLang="en-US" dirty="0">
                <a:solidFill>
                  <a:schemeClr val="tx1"/>
                </a:solidFill>
                <a:effectLst/>
                <a:ea typeface="宋体" panose="02010600030101010101" pitchFamily="2" charset="-122"/>
              </a:rPr>
              <a:t>靠上一层，是一些</a:t>
            </a:r>
            <a:r>
              <a:rPr lang="zh-CN" altLang="en-US" b="1" dirty="0">
                <a:solidFill>
                  <a:schemeClr val="tx1"/>
                </a:solidFill>
                <a:effectLst/>
                <a:ea typeface="宋体" panose="02010600030101010101" pitchFamily="2" charset="-122"/>
              </a:rPr>
              <a:t>核心的和扩展的类库</a:t>
            </a:r>
            <a:r>
              <a:rPr lang="zh-CN" altLang="en-US" dirty="0">
                <a:solidFill>
                  <a:schemeClr val="tx1"/>
                </a:solidFill>
                <a:effectLst/>
                <a:ea typeface="宋体" panose="02010600030101010101" pitchFamily="2" charset="-122"/>
              </a:rPr>
              <a:t>，它们都是原生的</a:t>
            </a:r>
            <a:r>
              <a:rPr lang="en-US" altLang="zh-CN">
                <a:solidFill>
                  <a:schemeClr val="tx1"/>
                </a:solidFill>
                <a:effectLst/>
                <a:ea typeface="宋体" panose="02010600030101010101" pitchFamily="2" charset="-122"/>
              </a:rPr>
              <a:t>C++</a:t>
            </a:r>
            <a:r>
              <a:rPr lang="zh-CN" altLang="en-US" dirty="0">
                <a:solidFill>
                  <a:schemeClr val="tx1"/>
                </a:solidFill>
                <a:effectLst/>
                <a:ea typeface="宋体" panose="02010600030101010101" pitchFamily="2" charset="-122"/>
              </a:rPr>
              <a:t>实现。在这一层，你可以看到很多熟悉的面孔，开源的力量与贡献由此可见。如果，该层类库需要被上层函数调用，就必须要通过</a:t>
            </a:r>
            <a:r>
              <a:rPr lang="en-US" altLang="zh-CN" b="1">
                <a:solidFill>
                  <a:schemeClr val="tx1"/>
                </a:solidFill>
                <a:effectLst/>
                <a:ea typeface="宋体" panose="02010600030101010101" pitchFamily="2" charset="-122"/>
              </a:rPr>
              <a:t>JNI</a:t>
            </a:r>
            <a:r>
              <a:rPr lang="zh-CN" altLang="en-US" dirty="0">
                <a:solidFill>
                  <a:schemeClr val="tx1"/>
                </a:solidFill>
                <a:effectLst/>
                <a:ea typeface="宋体" panose="02010600030101010101" pitchFamily="2" charset="-122"/>
              </a:rPr>
              <a:t>的导出相应的接口函数，否则就只能在层次内部自个调用</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34819" name="文本框 6553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21</a:t>
            </a:r>
            <a:endParaRPr lang="en-US" altLang="zh-CN" sz="1400"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title"/>
          </p:nvPr>
        </p:nvSpPr>
        <p:spPr>
          <a:xfrm>
            <a:off x="363538" y="595313"/>
            <a:ext cx="8393113" cy="534035"/>
          </a:xfrm>
        </p:spPr>
        <p:txBody>
          <a:bodyPr>
            <a:spAutoFit/>
          </a:bodyPr>
          <a:p>
            <a:pPr lvl="0"/>
            <a:r>
              <a:rPr lang="zh-CN" altLang="en-US" sz="3200" dirty="0">
                <a:solidFill>
                  <a:srgbClr val="A50021"/>
                </a:solidFill>
                <a:latin typeface="Arial" panose="02080604020202020204" pitchFamily="34" charset="0"/>
                <a:ea typeface="宋体" panose="02010600030101010101" pitchFamily="2" charset="-122"/>
                <a:cs typeface="+mn-ea"/>
              </a:rPr>
              <a:t>Android架构</a:t>
            </a:r>
            <a:endParaRPr lang="zh-CN" altLang="en-US" dirty="0">
              <a:ea typeface="宋体" panose="02010600030101010101" pitchFamily="2" charset="-122"/>
            </a:endParaRPr>
          </a:p>
        </p:txBody>
      </p:sp>
      <p:sp>
        <p:nvSpPr>
          <p:cNvPr id="66563" name="文本占位符 66562"/>
          <p:cNvSpPr>
            <a:spLocks noGrp="1"/>
          </p:cNvSpPr>
          <p:nvPr>
            <p:ph idx="1"/>
          </p:nvPr>
        </p:nvSpPr>
        <p:spPr>
          <a:xfrm>
            <a:off x="381000" y="1803400"/>
            <a:ext cx="8388350" cy="3305175"/>
          </a:xfrm>
        </p:spPr>
        <p:txBody>
          <a:bodyPr>
            <a:spAutoFit/>
          </a:bodyPr>
          <a:p>
            <a:pPr lvl="0"/>
            <a:r>
              <a:rPr lang="zh-CN" altLang="en-US" dirty="0">
                <a:solidFill>
                  <a:schemeClr val="tx1"/>
                </a:solidFill>
                <a:effectLst/>
                <a:ea typeface="宋体" panose="02010600030101010101" pitchFamily="2" charset="-122"/>
              </a:rPr>
              <a:t>再往上，首先是</a:t>
            </a:r>
            <a:r>
              <a:rPr lang="zh-CN" altLang="en-US" b="1" dirty="0">
                <a:solidFill>
                  <a:schemeClr val="tx1"/>
                </a:solidFill>
                <a:effectLst/>
                <a:ea typeface="宋体" panose="02010600030101010101" pitchFamily="2" charset="-122"/>
              </a:rPr>
              <a:t>框架层</a:t>
            </a:r>
            <a:r>
              <a:rPr lang="zh-CN" altLang="en-US" dirty="0">
                <a:solidFill>
                  <a:schemeClr val="tx1"/>
                </a:solidFill>
                <a:effectLst/>
                <a:ea typeface="宋体" panose="02010600030101010101" pitchFamily="2" charset="-122"/>
              </a:rPr>
              <a:t>，这里包含所有开发所用的</a:t>
            </a:r>
            <a:r>
              <a:rPr lang="en-US" altLang="zh-CN">
                <a:solidFill>
                  <a:schemeClr val="tx1"/>
                </a:solidFill>
                <a:effectLst/>
                <a:ea typeface="宋体" panose="02010600030101010101" pitchFamily="2" charset="-122"/>
              </a:rPr>
              <a:t>SDK</a:t>
            </a:r>
            <a:r>
              <a:rPr lang="zh-CN" altLang="en-US" dirty="0">
                <a:solidFill>
                  <a:schemeClr val="tx1"/>
                </a:solidFill>
                <a:effectLst/>
                <a:ea typeface="宋体" panose="02010600030101010101" pitchFamily="2" charset="-122"/>
              </a:rPr>
              <a:t>类库，另外还有一些未公开接口的类库和实现，它们是整个</a:t>
            </a:r>
            <a:r>
              <a:rPr lang="en-US" altLang="zh-CN">
                <a:solidFill>
                  <a:schemeClr val="tx1"/>
                </a:solidFill>
                <a:effectLst/>
                <a:ea typeface="宋体" panose="02010600030101010101" pitchFamily="2" charset="-122"/>
              </a:rPr>
              <a:t>Android</a:t>
            </a:r>
            <a:r>
              <a:rPr lang="zh-CN" altLang="en-US" dirty="0">
                <a:solidFill>
                  <a:schemeClr val="tx1"/>
                </a:solidFill>
                <a:effectLst/>
                <a:ea typeface="宋体" panose="02010600030101010101" pitchFamily="2" charset="-122"/>
              </a:rPr>
              <a:t>平台核心机制的体现。</a:t>
            </a:r>
            <a:endParaRPr lang="zh-CN" altLang="en-US" dirty="0">
              <a:solidFill>
                <a:schemeClr val="tx1"/>
              </a:solidFill>
              <a:effectLst/>
              <a:ea typeface="宋体" panose="02010600030101010101" pitchFamily="2" charset="-122"/>
            </a:endParaRPr>
          </a:p>
          <a:p>
            <a:pPr lvl="0"/>
            <a:r>
              <a:rPr lang="zh-CN" altLang="en-US" dirty="0">
                <a:solidFill>
                  <a:schemeClr val="tx1"/>
                </a:solidFill>
                <a:effectLst/>
                <a:ea typeface="宋体" panose="02010600030101010101" pitchFamily="2" charset="-122"/>
              </a:rPr>
              <a:t>在最上面，就是</a:t>
            </a:r>
            <a:r>
              <a:rPr lang="zh-CN" altLang="en-US" b="1" dirty="0">
                <a:solidFill>
                  <a:schemeClr val="tx1"/>
                </a:solidFill>
                <a:effectLst/>
                <a:ea typeface="宋体" panose="02010600030101010101" pitchFamily="2" charset="-122"/>
              </a:rPr>
              <a:t>应用层</a:t>
            </a:r>
            <a:r>
              <a:rPr lang="zh-CN" altLang="en-US" dirty="0">
                <a:solidFill>
                  <a:schemeClr val="tx1"/>
                </a:solidFill>
                <a:effectLst/>
                <a:ea typeface="宋体" panose="02010600030101010101" pitchFamily="2" charset="-122"/>
              </a:rPr>
              <a:t>了，系统的一些应用和第三方开发的所有应用都是位于这个层次上，总是基于</a:t>
            </a:r>
            <a:r>
              <a:rPr lang="en-US" altLang="zh-CN">
                <a:solidFill>
                  <a:schemeClr val="tx1"/>
                </a:solidFill>
                <a:effectLst/>
                <a:ea typeface="宋体" panose="02010600030101010101" pitchFamily="2" charset="-122"/>
              </a:rPr>
              <a:t>SDK</a:t>
            </a:r>
            <a:r>
              <a:rPr lang="zh-CN" altLang="en-US" dirty="0">
                <a:solidFill>
                  <a:schemeClr val="tx1"/>
                </a:solidFill>
                <a:effectLst/>
                <a:ea typeface="宋体" panose="02010600030101010101" pitchFamily="2" charset="-122"/>
              </a:rPr>
              <a:t>来实现。</a:t>
            </a:r>
            <a:endParaRPr lang="zh-CN" altLang="en-US" dirty="0">
              <a:solidFill>
                <a:schemeClr val="tx1"/>
              </a:solidFill>
              <a:effectLst/>
              <a:ea typeface="宋体" panose="02010600030101010101" pitchFamily="2" charset="-122"/>
            </a:endParaRPr>
          </a:p>
        </p:txBody>
      </p:sp>
      <p:sp>
        <p:nvSpPr>
          <p:cNvPr id="35843" name="文本框 6656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23</a:t>
            </a:r>
            <a:endParaRPr lang="en-US" altLang="zh-CN" sz="1400"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716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2</a:t>
            </a:r>
            <a:endParaRPr lang="en-US" altLang="zh-CN" sz="1400" b="0">
              <a:solidFill>
                <a:schemeClr val="tx2"/>
              </a:solidFill>
              <a:latin typeface="Times New Roman" panose="02020603050405020304" charset="0"/>
              <a:ea typeface="宋体" panose="02010600030101010101" pitchFamily="2" charset="-122"/>
            </a:endParaRPr>
          </a:p>
        </p:txBody>
      </p:sp>
      <p:sp>
        <p:nvSpPr>
          <p:cNvPr id="71684" name="矩形 71683"/>
          <p:cNvSpPr/>
          <p:nvPr/>
        </p:nvSpPr>
        <p:spPr>
          <a:xfrm>
            <a:off x="381000" y="42863"/>
            <a:ext cx="8393113" cy="425450"/>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endParaRPr lang="zh-CN" altLang="en-US" sz="2400" strike="noStrike" noProof="1">
              <a:ea typeface="宋体" panose="02010600030101010101" pitchFamily="2" charset="-122"/>
            </a:endParaRPr>
          </a:p>
        </p:txBody>
      </p:sp>
      <p:grpSp>
        <p:nvGrpSpPr>
          <p:cNvPr id="36867" name="组合 1"/>
          <p:cNvGrpSpPr/>
          <p:nvPr/>
        </p:nvGrpSpPr>
        <p:grpSpPr>
          <a:xfrm>
            <a:off x="4707567" y="1549400"/>
            <a:ext cx="4322133" cy="3895725"/>
            <a:chOff x="2887" y="1998"/>
            <a:chExt cx="10156" cy="7597"/>
          </a:xfrm>
        </p:grpSpPr>
        <p:sp>
          <p:nvSpPr>
            <p:cNvPr id="36868" name="矩形 71710"/>
            <p:cNvSpPr/>
            <p:nvPr/>
          </p:nvSpPr>
          <p:spPr>
            <a:xfrm>
              <a:off x="5218" y="8463"/>
              <a:ext cx="7825" cy="113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anose="02020603050405020304" charset="0"/>
                  <a:ea typeface="宋体" panose="02010600030101010101" pitchFamily="2" charset="-122"/>
                </a:rPr>
                <a:t>硬      </a:t>
              </a:r>
              <a:r>
                <a:rPr lang="zh-CN" altLang="en-US" sz="2000" dirty="0">
                  <a:solidFill>
                    <a:schemeClr val="tx1"/>
                  </a:solidFill>
                  <a:latin typeface="Times New Roman" panose="02020603050405020304" charset="0"/>
                  <a:ea typeface="宋体" panose="02010600030101010101" pitchFamily="2" charset="-122"/>
                </a:rPr>
                <a:t>件</a:t>
              </a:r>
              <a:endParaRPr lang="zh-CN" altLang="en-US" sz="2000" dirty="0">
                <a:solidFill>
                  <a:schemeClr val="tx1"/>
                </a:solidFill>
                <a:latin typeface="Times New Roman" panose="02020603050405020304" charset="0"/>
                <a:ea typeface="宋体" panose="02010600030101010101" pitchFamily="2" charset="-122"/>
              </a:endParaRPr>
            </a:p>
          </p:txBody>
        </p:sp>
        <p:sp>
          <p:nvSpPr>
            <p:cNvPr id="36869" name="矩形 71711"/>
            <p:cNvSpPr/>
            <p:nvPr/>
          </p:nvSpPr>
          <p:spPr>
            <a:xfrm>
              <a:off x="8165" y="6308"/>
              <a:ext cx="4650" cy="113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anose="02020603050405020304" charset="0"/>
                  <a:ea typeface="宋体" panose="02010600030101010101" pitchFamily="2" charset="-122"/>
                </a:rPr>
                <a:t>操作系统内核</a:t>
              </a:r>
              <a:endParaRPr lang="zh-CN" altLang="en-US" sz="2000">
                <a:solidFill>
                  <a:schemeClr val="tx1"/>
                </a:solidFill>
                <a:latin typeface="Times New Roman" panose="02020603050405020304" charset="0"/>
                <a:ea typeface="宋体" panose="02010600030101010101" pitchFamily="2" charset="-122"/>
              </a:endParaRPr>
            </a:p>
          </p:txBody>
        </p:sp>
        <p:sp>
          <p:nvSpPr>
            <p:cNvPr id="36870" name="矩形 71712"/>
            <p:cNvSpPr/>
            <p:nvPr/>
          </p:nvSpPr>
          <p:spPr>
            <a:xfrm>
              <a:off x="7035" y="4155"/>
              <a:ext cx="4308" cy="113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anose="02020603050405020304" charset="0"/>
                  <a:ea typeface="宋体" panose="02010600030101010101" pitchFamily="2" charset="-122"/>
                </a:rPr>
                <a:t>系 统 库</a:t>
              </a:r>
              <a:endParaRPr lang="zh-CN" altLang="en-US" sz="2000">
                <a:solidFill>
                  <a:schemeClr val="tx1"/>
                </a:solidFill>
                <a:latin typeface="Times New Roman" panose="02020603050405020304" charset="0"/>
                <a:ea typeface="宋体" panose="02010600030101010101" pitchFamily="2" charset="-122"/>
              </a:endParaRPr>
            </a:p>
          </p:txBody>
        </p:sp>
        <p:sp>
          <p:nvSpPr>
            <p:cNvPr id="36871" name="矩形 71713"/>
            <p:cNvSpPr/>
            <p:nvPr/>
          </p:nvSpPr>
          <p:spPr>
            <a:xfrm>
              <a:off x="5445" y="1998"/>
              <a:ext cx="7485" cy="113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anose="02020603050405020304" charset="0"/>
                  <a:ea typeface="宋体" panose="02010600030101010101" pitchFamily="2" charset="-122"/>
                </a:rPr>
                <a:t>应用程序</a:t>
              </a:r>
              <a:endParaRPr lang="zh-CN" altLang="en-US" sz="2000">
                <a:solidFill>
                  <a:schemeClr val="tx1"/>
                </a:solidFill>
                <a:latin typeface="Times New Roman" panose="02020603050405020304" charset="0"/>
                <a:ea typeface="宋体" panose="02010600030101010101" pitchFamily="2" charset="-122"/>
              </a:endParaRPr>
            </a:p>
          </p:txBody>
        </p:sp>
        <p:sp>
          <p:nvSpPr>
            <p:cNvPr id="36872" name="下箭头 71714"/>
            <p:cNvSpPr/>
            <p:nvPr/>
          </p:nvSpPr>
          <p:spPr>
            <a:xfrm flipH="1">
              <a:off x="5673" y="3135"/>
              <a:ext cx="565" cy="5327"/>
            </a:xfrm>
            <a:prstGeom prst="downArrow">
              <a:avLst>
                <a:gd name="adj1" fmla="val 44518"/>
                <a:gd name="adj2" fmla="val 135095"/>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6873" name="下箭头 71715"/>
            <p:cNvSpPr/>
            <p:nvPr/>
          </p:nvSpPr>
          <p:spPr>
            <a:xfrm flipH="1">
              <a:off x="7260" y="5288"/>
              <a:ext cx="565" cy="3175"/>
            </a:xfrm>
            <a:prstGeom prst="downArrow">
              <a:avLst>
                <a:gd name="adj1" fmla="val 44518"/>
                <a:gd name="adj2" fmla="val 80493"/>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6874" name="下箭头 71716"/>
            <p:cNvSpPr/>
            <p:nvPr/>
          </p:nvSpPr>
          <p:spPr>
            <a:xfrm flipH="1">
              <a:off x="10323" y="7443"/>
              <a:ext cx="565" cy="1022"/>
            </a:xfrm>
            <a:prstGeom prst="downArrow">
              <a:avLst>
                <a:gd name="adj1" fmla="val 44518"/>
                <a:gd name="adj2" fmla="val 25926"/>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6875" name="下箭头 71717"/>
            <p:cNvSpPr/>
            <p:nvPr/>
          </p:nvSpPr>
          <p:spPr>
            <a:xfrm flipH="1">
              <a:off x="9640" y="5288"/>
              <a:ext cx="568" cy="1020"/>
            </a:xfrm>
            <a:prstGeom prst="downArrow">
              <a:avLst>
                <a:gd name="adj1" fmla="val 44518"/>
                <a:gd name="adj2" fmla="val 25747"/>
              </a:avLst>
            </a:prstGeom>
            <a:solidFill>
              <a:srgbClr val="FF0000"/>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6876" name="下箭头 71718"/>
            <p:cNvSpPr/>
            <p:nvPr/>
          </p:nvSpPr>
          <p:spPr>
            <a:xfrm flipH="1">
              <a:off x="9075" y="3133"/>
              <a:ext cx="565" cy="1022"/>
            </a:xfrm>
            <a:prstGeom prst="downArrow">
              <a:avLst>
                <a:gd name="adj1" fmla="val 44518"/>
                <a:gd name="adj2" fmla="val 25926"/>
              </a:avLst>
            </a:prstGeom>
            <a:solidFill>
              <a:srgbClr val="0000FF"/>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6877" name="文本框 71719"/>
            <p:cNvSpPr txBox="1"/>
            <p:nvPr/>
          </p:nvSpPr>
          <p:spPr>
            <a:xfrm>
              <a:off x="2887" y="7565"/>
              <a:ext cx="2945" cy="773"/>
            </a:xfrm>
            <a:prstGeom prst="rect">
              <a:avLst/>
            </a:prstGeom>
            <a:noFill/>
            <a:ln w="9525">
              <a:noFill/>
              <a:miter/>
            </a:ln>
          </p:spPr>
          <p:txBody>
            <a:bodyPr anchor="t">
              <a:spAutoFit/>
            </a:bodyPr>
            <a:p>
              <a:pPr lvl="0" algn="ctr"/>
              <a:r>
                <a:rPr lang="zh-CN" altLang="en-US" sz="2000" b="0">
                  <a:solidFill>
                    <a:schemeClr val="tx1"/>
                  </a:solidFill>
                  <a:latin typeface="Times New Roman" panose="02020603050405020304" charset="0"/>
                  <a:ea typeface="宋体" panose="02010600030101010101" pitchFamily="2" charset="-122"/>
                </a:rPr>
                <a:t>机器指令</a:t>
              </a:r>
              <a:endParaRPr lang="zh-CN" altLang="en-US" sz="2000" b="0">
                <a:solidFill>
                  <a:schemeClr val="tx1"/>
                </a:solidFill>
                <a:latin typeface="Times New Roman" panose="02020603050405020304" charset="0"/>
                <a:ea typeface="宋体" panose="02010600030101010101" pitchFamily="2" charset="-122"/>
              </a:endParaRPr>
            </a:p>
          </p:txBody>
        </p:sp>
        <p:sp>
          <p:nvSpPr>
            <p:cNvPr id="36878" name="文本框 71720"/>
            <p:cNvSpPr txBox="1"/>
            <p:nvPr/>
          </p:nvSpPr>
          <p:spPr>
            <a:xfrm>
              <a:off x="2985" y="5578"/>
              <a:ext cx="2945" cy="778"/>
            </a:xfrm>
            <a:prstGeom prst="rect">
              <a:avLst/>
            </a:prstGeom>
            <a:noFill/>
            <a:ln w="9525">
              <a:noFill/>
              <a:miter/>
            </a:ln>
          </p:spPr>
          <p:txBody>
            <a:bodyPr anchor="t">
              <a:spAutoFit/>
            </a:bodyPr>
            <a:p>
              <a:pPr lvl="0" algn="ctr"/>
              <a:r>
                <a:rPr lang="zh-CN" altLang="en-US" sz="2000" b="0">
                  <a:solidFill>
                    <a:schemeClr val="tx1"/>
                  </a:solidFill>
                  <a:latin typeface="Times New Roman" panose="02020603050405020304" charset="0"/>
                  <a:ea typeface="宋体" panose="02010600030101010101" pitchFamily="2" charset="-122"/>
                </a:rPr>
                <a:t>系统调用</a:t>
              </a:r>
              <a:endParaRPr lang="zh-CN" altLang="en-US" sz="2000" b="0">
                <a:solidFill>
                  <a:schemeClr val="tx1"/>
                </a:solidFill>
                <a:latin typeface="Times New Roman" panose="02020603050405020304" charset="0"/>
                <a:ea typeface="宋体" panose="02010600030101010101" pitchFamily="2" charset="-122"/>
              </a:endParaRPr>
            </a:p>
          </p:txBody>
        </p:sp>
        <p:sp>
          <p:nvSpPr>
            <p:cNvPr id="36879" name="文本框 71721"/>
            <p:cNvSpPr txBox="1"/>
            <p:nvPr/>
          </p:nvSpPr>
          <p:spPr>
            <a:xfrm>
              <a:off x="2939" y="3400"/>
              <a:ext cx="2945" cy="773"/>
            </a:xfrm>
            <a:prstGeom prst="rect">
              <a:avLst/>
            </a:prstGeom>
            <a:noFill/>
            <a:ln w="9525">
              <a:noFill/>
              <a:miter/>
            </a:ln>
          </p:spPr>
          <p:txBody>
            <a:bodyPr anchor="t">
              <a:spAutoFit/>
            </a:bodyPr>
            <a:p>
              <a:pPr lvl="0" algn="ctr"/>
              <a:r>
                <a:rPr lang="zh-CN" altLang="en-US" sz="2000" b="0">
                  <a:solidFill>
                    <a:schemeClr val="tx1"/>
                  </a:solidFill>
                  <a:latin typeface="Times New Roman" panose="02020603050405020304" charset="0"/>
                  <a:ea typeface="宋体" panose="02010600030101010101" pitchFamily="2" charset="-122"/>
                </a:rPr>
                <a:t>函数调用</a:t>
              </a:r>
              <a:endParaRPr lang="zh-CN" altLang="en-US" sz="2000" b="0">
                <a:solidFill>
                  <a:schemeClr val="tx1"/>
                </a:solidFill>
                <a:latin typeface="Times New Roman" panose="02020603050405020304" charset="0"/>
                <a:ea typeface="宋体" panose="02010600030101010101" pitchFamily="2" charset="-122"/>
              </a:endParaRPr>
            </a:p>
          </p:txBody>
        </p:sp>
        <p:sp>
          <p:nvSpPr>
            <p:cNvPr id="36880" name="下箭头 71722"/>
            <p:cNvSpPr/>
            <p:nvPr/>
          </p:nvSpPr>
          <p:spPr>
            <a:xfrm flipH="1">
              <a:off x="11910" y="3135"/>
              <a:ext cx="568" cy="3175"/>
            </a:xfrm>
            <a:prstGeom prst="downArrow">
              <a:avLst>
                <a:gd name="adj1" fmla="val 44518"/>
                <a:gd name="adj2" fmla="val 80146"/>
              </a:avLst>
            </a:prstGeom>
            <a:solidFill>
              <a:srgbClr val="FF0000"/>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36881" name="文本框 2"/>
          <p:cNvSpPr txBox="1"/>
          <p:nvPr/>
        </p:nvSpPr>
        <p:spPr>
          <a:xfrm>
            <a:off x="182563" y="628650"/>
            <a:ext cx="4994275" cy="5507990"/>
          </a:xfrm>
          <a:prstGeom prst="rect">
            <a:avLst/>
          </a:prstGeom>
          <a:noFill/>
          <a:ln w="9525">
            <a:noFill/>
            <a:miter/>
          </a:ln>
        </p:spPr>
        <p:txBody>
          <a:bodyPr wrap="square" anchor="t">
            <a:spAutoFit/>
          </a:bodyPr>
          <a:p>
            <a:pPr lvl="0"/>
            <a:r>
              <a:rPr lang="en-US" altLang="zh-CN" sz="2800">
                <a:solidFill>
                  <a:schemeClr val="tx1"/>
                </a:solidFill>
                <a:latin typeface="Arial" panose="02080604020202020204" pitchFamily="34" charset="0"/>
                <a:ea typeface="宋体" panose="02010600030101010101" pitchFamily="2" charset="-122"/>
                <a:sym typeface="Arial" panose="02080604020202020204" pitchFamily="34" charset="0"/>
              </a:rPr>
              <a:t>    </a:t>
            </a:r>
            <a:r>
              <a:rPr lang="zh-CN" altLang="zh-CN" sz="2800">
                <a:solidFill>
                  <a:schemeClr val="tx1"/>
                </a:solidFill>
                <a:latin typeface="Arial" panose="02080604020202020204" pitchFamily="34" charset="0"/>
                <a:ea typeface="宋体" panose="02010600030101010101" pitchFamily="2" charset="-122"/>
                <a:sym typeface="Arial" panose="02080604020202020204" pitchFamily="34" charset="0"/>
              </a:rPr>
              <a:t>要实现操作系统虚拟机及相关虚拟技术</a:t>
            </a:r>
            <a:r>
              <a:rPr lang="zh-CN" altLang="zh-CN" sz="2400">
                <a:solidFill>
                  <a:schemeClr val="tx1"/>
                </a:solidFill>
                <a:latin typeface="Arial" panose="02080604020202020204" pitchFamily="34" charset="0"/>
                <a:ea typeface="宋体" panose="02010600030101010101" pitchFamily="2" charset="-122"/>
                <a:sym typeface="Arial" panose="02080604020202020204" pitchFamily="34" charset="0"/>
              </a:rPr>
              <a:t>：</a:t>
            </a:r>
            <a:endParaRPr lang="zh-CN" altLang="zh-CN" sz="2400">
              <a:solidFill>
                <a:schemeClr val="tx1"/>
              </a:solidFill>
              <a:latin typeface="Arial" panose="02080604020202020204" pitchFamily="34" charset="0"/>
              <a:ea typeface="宋体" panose="02010600030101010101" pitchFamily="2" charset="-122"/>
              <a:sym typeface="Arial" panose="02080604020202020204" pitchFamily="34" charset="0"/>
            </a:endParaRPr>
          </a:p>
          <a:p>
            <a:pPr marL="914400" lvl="1" indent="-457200" algn="l">
              <a:buFont typeface="宋体" panose="02010600030101010101" pitchFamily="2" charset="-122"/>
              <a:buAutoNum type="arabicPeriod"/>
            </a:pPr>
            <a:r>
              <a:rPr lang="en-US" altLang="zh-CN" sz="2400">
                <a:solidFill>
                  <a:schemeClr val="tx1"/>
                </a:solidFill>
                <a:latin typeface="Arial" panose="02080604020202020204" pitchFamily="34" charset="0"/>
                <a:ea typeface="宋体" panose="02010600030101010101" pitchFamily="2" charset="-122"/>
                <a:sym typeface="Arial" panose="02080604020202020204" pitchFamily="34" charset="0"/>
              </a:rPr>
              <a:t>CPU</a:t>
            </a:r>
            <a:r>
              <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rPr>
              <a:t>调度和分配</a:t>
            </a:r>
            <a:endParaRPr lang="zh-CN" altLang="en-US" sz="2000">
              <a:solidFill>
                <a:schemeClr val="tx1"/>
              </a:solidFill>
              <a:latin typeface="Arial" panose="02080604020202020204" pitchFamily="34" charset="0"/>
              <a:ea typeface="宋体" panose="02010600030101010101" pitchFamily="2" charset="-122"/>
              <a:sym typeface="Arial" panose="02080604020202020204" pitchFamily="34" charset="0"/>
            </a:endParaRPr>
          </a:p>
          <a:p>
            <a:pPr lvl="2" indent="0" algn="l">
              <a:buFont typeface="宋体" panose="02010600030101010101" pitchFamily="2" charset="-122"/>
              <a:buNone/>
            </a:pPr>
            <a:r>
              <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rPr>
              <a:t>分时技术，时间片，</a:t>
            </a:r>
            <a:endParaRPr lang="zh-CN" altLang="en-US" sz="2000">
              <a:solidFill>
                <a:schemeClr val="tx1"/>
              </a:solidFill>
              <a:latin typeface="Arial" panose="02080604020202020204" pitchFamily="34" charset="0"/>
              <a:ea typeface="宋体" panose="02010600030101010101" pitchFamily="2" charset="-122"/>
              <a:sym typeface="Arial" panose="02080604020202020204" pitchFamily="34" charset="0"/>
            </a:endParaRPr>
          </a:p>
          <a:p>
            <a:pPr lvl="2" indent="0" algn="l">
              <a:buFont typeface="宋体" panose="02010600030101010101" pitchFamily="2" charset="-122"/>
              <a:buNone/>
            </a:pPr>
            <a:r>
              <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rPr>
              <a:t>虚拟</a:t>
            </a:r>
            <a:r>
              <a:rPr lang="en-US" altLang="zh-CN" sz="2400">
                <a:solidFill>
                  <a:schemeClr val="tx1"/>
                </a:solidFill>
                <a:latin typeface="Arial" panose="02080604020202020204" pitchFamily="34" charset="0"/>
                <a:ea typeface="宋体" panose="02010600030101010101" pitchFamily="2" charset="-122"/>
                <a:sym typeface="Arial" panose="02080604020202020204" pitchFamily="34" charset="0"/>
              </a:rPr>
              <a:t>cpu</a:t>
            </a:r>
            <a:r>
              <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rPr>
              <a:t>，独占</a:t>
            </a:r>
            <a:endParaRPr lang="zh-CN" altLang="en-US" sz="2000">
              <a:solidFill>
                <a:schemeClr val="tx1"/>
              </a:solidFill>
              <a:latin typeface="Arial" panose="02080604020202020204" pitchFamily="34" charset="0"/>
              <a:ea typeface="宋体" panose="02010600030101010101" pitchFamily="2" charset="-122"/>
              <a:sym typeface="Arial" panose="02080604020202020204" pitchFamily="34" charset="0"/>
            </a:endParaRPr>
          </a:p>
          <a:p>
            <a:pPr marL="914400" lvl="1" indent="-457200" algn="l">
              <a:buFont typeface="宋体" panose="02010600030101010101" pitchFamily="2" charset="-122"/>
              <a:buAutoNum type="arabicPeriod"/>
            </a:pPr>
            <a:r>
              <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rPr>
              <a:t>内存管理（空间）</a:t>
            </a:r>
            <a:endParaRPr lang="zh-CN" altLang="en-US" sz="2000">
              <a:solidFill>
                <a:schemeClr val="tx1"/>
              </a:solidFill>
              <a:latin typeface="Arial" panose="02080604020202020204" pitchFamily="34" charset="0"/>
              <a:ea typeface="宋体" panose="02010600030101010101" pitchFamily="2" charset="-122"/>
              <a:sym typeface="Arial" panose="02080604020202020204" pitchFamily="34" charset="0"/>
            </a:endParaRPr>
          </a:p>
          <a:p>
            <a:pPr lvl="2" indent="0" algn="l">
              <a:buFont typeface="宋体" panose="02010600030101010101" pitchFamily="2" charset="-122"/>
              <a:buNone/>
            </a:pPr>
            <a:r>
              <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rPr>
              <a:t>虚拟存储技术</a:t>
            </a:r>
            <a:endPar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endParaRPr>
          </a:p>
          <a:p>
            <a:pPr lvl="2" indent="0" algn="l">
              <a:buFont typeface="宋体" panose="02010600030101010101" pitchFamily="2" charset="-122"/>
              <a:buNone/>
            </a:pPr>
            <a:r>
              <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rPr>
              <a:t>虚拟地址空间，独占</a:t>
            </a:r>
            <a:endPar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endParaRPr>
          </a:p>
          <a:p>
            <a:pPr lvl="2" indent="0" algn="l">
              <a:buFont typeface="宋体" panose="02010600030101010101" pitchFamily="2" charset="-122"/>
              <a:buNone/>
            </a:pPr>
            <a:r>
              <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rPr>
              <a:t>虚拟地址－－物理地址</a:t>
            </a:r>
            <a:endPar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endParaRPr>
          </a:p>
          <a:p>
            <a:pPr marL="914400" lvl="1" indent="-457200" algn="l">
              <a:buFont typeface="宋体" panose="02010600030101010101" pitchFamily="2" charset="-122"/>
              <a:buAutoNum type="arabicPeriod"/>
            </a:pPr>
            <a:r>
              <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rPr>
              <a:t>设备管理</a:t>
            </a:r>
            <a:endParaRPr lang="zh-CN" altLang="en-US" sz="2000">
              <a:solidFill>
                <a:schemeClr val="tx1"/>
              </a:solidFill>
              <a:latin typeface="Arial" panose="02080604020202020204" pitchFamily="34" charset="0"/>
              <a:ea typeface="宋体" panose="02010600030101010101" pitchFamily="2" charset="-122"/>
              <a:sym typeface="Arial" panose="02080604020202020204" pitchFamily="34" charset="0"/>
            </a:endParaRPr>
          </a:p>
          <a:p>
            <a:pPr lvl="2" indent="0" algn="l">
              <a:buFont typeface="宋体" panose="02010600030101010101" pitchFamily="2" charset="-122"/>
              <a:buNone/>
            </a:pPr>
            <a:r>
              <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rPr>
              <a:t>虚拟设备（输入、输出）</a:t>
            </a:r>
            <a:endPar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endParaRPr>
          </a:p>
          <a:p>
            <a:pPr lvl="2" indent="0" algn="l">
              <a:buFont typeface="宋体" panose="02010600030101010101" pitchFamily="2" charset="-122"/>
              <a:buNone/>
            </a:pPr>
            <a:r>
              <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rPr>
              <a:t>共享和分时</a:t>
            </a:r>
            <a:endPar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endParaRPr>
          </a:p>
          <a:p>
            <a:pPr lvl="2" indent="0" algn="l">
              <a:buFont typeface="宋体" panose="02010600030101010101" pitchFamily="2" charset="-122"/>
              <a:buNone/>
            </a:pPr>
            <a:endParaRPr lang="zh-CN" altLang="en-US" sz="2400">
              <a:solidFill>
                <a:schemeClr val="tx1"/>
              </a:solidFill>
              <a:latin typeface="Arial" panose="02080604020202020204" pitchFamily="34" charset="0"/>
              <a:ea typeface="宋体" panose="02010600030101010101" pitchFamily="2" charset="-122"/>
              <a:sym typeface="Arial" panose="02080604020202020204" pitchFamily="34" charset="0"/>
            </a:endParaRPr>
          </a:p>
          <a:p>
            <a:pPr lvl="0">
              <a:buFont typeface="宋体" panose="02010600030101010101" pitchFamily="2" charset="-122"/>
              <a:buNone/>
            </a:pPr>
            <a:r>
              <a:rPr lang="zh-CN" altLang="en-US">
                <a:solidFill>
                  <a:srgbClr val="FF0000"/>
                </a:solidFill>
                <a:latin typeface="Arial" panose="02080604020202020204" pitchFamily="34" charset="0"/>
                <a:ea typeface="宋体" panose="02010600030101010101" pitchFamily="2" charset="-122"/>
                <a:sym typeface="Arial" panose="02080604020202020204" pitchFamily="34" charset="0"/>
              </a:rPr>
              <a:t>硬件必须要有那些支持？</a:t>
            </a:r>
            <a:endParaRPr lang="zh-CN" altLang="en-US">
              <a:solidFill>
                <a:srgbClr val="FF0000"/>
              </a:solidFill>
              <a:latin typeface="Arial" panose="02080604020202020204" pitchFamily="34" charset="0"/>
              <a:ea typeface="宋体" panose="02010600030101010101" pitchFamily="2" charset="-122"/>
              <a:sym typeface="Arial" panose="02080604020202020204" pitchFamily="34" charset="0"/>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矩形 26625"/>
          <p:cNvSpPr/>
          <p:nvPr/>
        </p:nvSpPr>
        <p:spPr>
          <a:xfrm>
            <a:off x="1006475" y="1562100"/>
            <a:ext cx="7129463" cy="28702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anose="02010600030101010101" pitchFamily="2" charset="-122"/>
                <a:cs typeface="+mn-ea"/>
              </a:rPr>
              <a:t>处理机的特权级</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anose="02010600030101010101" pitchFamily="2" charset="-122"/>
                <a:cs typeface="+mn-ea"/>
              </a:rPr>
              <a:t>和中断</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anose="02010600030101010101" pitchFamily="2" charset="-122"/>
            </a:endParaRPr>
          </a:p>
        </p:txBody>
      </p:sp>
      <p:graphicFrame>
        <p:nvGraphicFramePr>
          <p:cNvPr id="37890" name="内容占位符 2662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2" imgW="838200" imgH="647700" progId="Paint.Picture">
                  <p:embed/>
                </p:oleObj>
              </mc:Choice>
              <mc:Fallback>
                <p:oleObj name="" r:id="rId2" imgW="838200" imgH="647700" progId="Paint.Picture">
                  <p:embed/>
                  <p:pic>
                    <p:nvPicPr>
                      <p:cNvPr id="0" name="图片 3079"/>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26628" name="矩形 2662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处理机的特权级</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xEl>
                                              <p:charRg st="1" end="9"/>
                                            </p:txEl>
                                          </p:spTgt>
                                        </p:tgtEl>
                                        <p:attrNameLst>
                                          <p:attrName>style.visibility</p:attrName>
                                        </p:attrNameLst>
                                      </p:cBhvr>
                                      <p:to>
                                        <p:strVal val="visible"/>
                                      </p:to>
                                    </p:set>
                                    <p:anim calcmode="lin" valueType="num">
                                      <p:cBhvr additive="base">
                                        <p:cTn id="7" dur="1000" fill="hold"/>
                                        <p:tgtEl>
                                          <p:spTgt spid="26626">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6626">
                                            <p:txEl>
                                              <p:charRg st="1"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6">
                                            <p:txEl>
                                              <p:charRg st="2" end="2"/>
                                            </p:txEl>
                                          </p:spTgt>
                                        </p:tgtEl>
                                        <p:attrNameLst>
                                          <p:attrName>style.visibility</p:attrName>
                                        </p:attrNameLst>
                                      </p:cBhvr>
                                      <p:to>
                                        <p:strVal val="visible"/>
                                      </p:to>
                                    </p:set>
                                    <p:anim calcmode="lin" valueType="num">
                                      <p:cBhvr additive="base">
                                        <p:cTn id="13" dur="1000" fill="hold"/>
                                        <p:tgtEl>
                                          <p:spTgt spid="26626">
                                            <p:txEl>
                                              <p:char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6626">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276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24</a:t>
            </a:r>
            <a:endParaRPr lang="en-US" altLang="zh-CN" sz="1400" b="0">
              <a:solidFill>
                <a:schemeClr val="tx2"/>
              </a:solidFill>
              <a:latin typeface="Times New Roman" panose="02020603050405020304" charset="0"/>
              <a:ea typeface="宋体" panose="02010600030101010101" pitchFamily="2" charset="-122"/>
            </a:endParaRPr>
          </a:p>
        </p:txBody>
      </p:sp>
      <p:sp>
        <p:nvSpPr>
          <p:cNvPr id="27651" name="矩形 27650"/>
          <p:cNvSpPr/>
          <p:nvPr/>
        </p:nvSpPr>
        <p:spPr>
          <a:xfrm>
            <a:off x="685800" y="1744663"/>
            <a:ext cx="6229350" cy="206629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000" b="1" strike="noStrike" noProof="1">
                <a:solidFill>
                  <a:schemeClr val="tx1"/>
                </a:solidFill>
                <a:latin typeface="Times New Roman" panose="02020603050405020304" charset="0"/>
                <a:ea typeface="宋体" panose="02010600030101010101" pitchFamily="2" charset="-122"/>
                <a:cs typeface="+mn-ea"/>
              </a:rPr>
              <a:t>               管理程序                 用户程序</a:t>
            </a:r>
            <a:endParaRPr lang="zh-CN" altLang="en-US" sz="2000" b="1"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000" b="1" strike="noStrike" noProof="1">
                <a:solidFill>
                  <a:schemeClr val="tx1"/>
                </a:solidFill>
                <a:latin typeface="Times New Roman" panose="02020603050405020304" charset="0"/>
                <a:ea typeface="宋体" panose="02010600030101010101" pitchFamily="2" charset="-122"/>
                <a:cs typeface="+mn-ea"/>
              </a:rPr>
              <a:t>            </a:t>
            </a:r>
            <a:r>
              <a:rPr lang="zh-CN" altLang="en-US" sz="2000" strike="noStrike" noProof="1">
                <a:solidFill>
                  <a:schemeClr val="tx1"/>
                </a:solidFill>
                <a:latin typeface="Times New Roman" panose="02020603050405020304" charset="0"/>
                <a:ea typeface="宋体" panose="02010600030101010101" pitchFamily="2" charset="-122"/>
                <a:cs typeface="+mn-ea"/>
              </a:rPr>
              <a:t>管理系统资源        </a:t>
            </a:r>
            <a:r>
              <a:rPr lang="en-US" altLang="zh-CN" sz="2000" strike="noStrike" noProof="1">
                <a:solidFill>
                  <a:schemeClr val="tx1"/>
                </a:solidFill>
                <a:latin typeface="Times New Roman" panose="02020603050405020304" charset="0"/>
                <a:ea typeface="宋体" panose="02010600030101010101" pitchFamily="2" charset="-122"/>
                <a:cs typeface="+mn-ea"/>
              </a:rPr>
              <a:t>   </a:t>
            </a:r>
            <a:r>
              <a:rPr lang="zh-CN" altLang="en-US" sz="2000" strike="noStrike" noProof="1">
                <a:solidFill>
                  <a:schemeClr val="tx1"/>
                </a:solidFill>
                <a:latin typeface="Times New Roman" panose="02020603050405020304" charset="0"/>
                <a:ea typeface="宋体" panose="02010600030101010101" pitchFamily="2" charset="-122"/>
                <a:cs typeface="+mn-ea"/>
              </a:rPr>
              <a:t>使用资源，提出申请</a:t>
            </a:r>
            <a:endParaRPr lang="zh-CN" altLang="en-US" sz="20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charset="0"/>
                <a:ea typeface="宋体" panose="02010600030101010101" pitchFamily="2" charset="-122"/>
                <a:cs typeface="+mn-ea"/>
              </a:rPr>
              <a:t>            控制程序运行                  被控制</a:t>
            </a:r>
            <a:endParaRPr lang="zh-CN" altLang="en-US" sz="20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ea"/>
              </a:rPr>
              <a:t>区分处理机状态的目的：保护操作系统</a:t>
            </a:r>
            <a:r>
              <a:rPr lang="zh-CN" altLang="en-US" sz="2000" strike="noStrike" noProof="1">
                <a:solidFill>
                  <a:schemeClr val="tx1"/>
                </a:solidFill>
                <a:latin typeface="Times New Roman" panose="02020603050405020304" charset="0"/>
                <a:ea typeface="宋体" panose="02010600030101010101" pitchFamily="2" charset="-122"/>
                <a:cs typeface="+mn-ea"/>
              </a:rPr>
              <a:t>        </a:t>
            </a:r>
            <a:endParaRPr lang="zh-CN" altLang="en-US" sz="2000" strike="noStrike" noProof="1">
              <a:solidFill>
                <a:schemeClr val="tx1"/>
              </a:solidFill>
              <a:latin typeface="Times New Roman" panose="02020603050405020304" charset="0"/>
              <a:ea typeface="宋体" panose="02010600030101010101" pitchFamily="2" charset="-122"/>
            </a:endParaRPr>
          </a:p>
        </p:txBody>
      </p:sp>
      <p:sp>
        <p:nvSpPr>
          <p:cNvPr id="27652" name="矩形 2765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处理机的特权级</a:t>
            </a:r>
            <a:endParaRPr lang="zh-CN" altLang="en-US" sz="2400" strike="noStrike" noProof="1">
              <a:ea typeface="宋体" panose="02010600030101010101" pitchFamily="2" charset="-122"/>
            </a:endParaRPr>
          </a:p>
        </p:txBody>
      </p:sp>
      <p:sp>
        <p:nvSpPr>
          <p:cNvPr id="27653" name="矩形 27652"/>
          <p:cNvSpPr/>
          <p:nvPr/>
        </p:nvSpPr>
        <p:spPr>
          <a:xfrm>
            <a:off x="244475" y="52705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1. </a:t>
            </a:r>
            <a:r>
              <a:rPr lang="zh-CN" altLang="en-US" b="1" strike="noStrike" noProof="1">
                <a:solidFill>
                  <a:srgbClr val="990000"/>
                </a:solidFill>
                <a:latin typeface="Arial" panose="02080604020202020204" pitchFamily="34" charset="0"/>
                <a:ea typeface="宋体" panose="02010600030101010101" pitchFamily="2" charset="-122"/>
                <a:cs typeface="+mn-ea"/>
              </a:rPr>
              <a:t>为什么要区分处理机的状态</a:t>
            </a:r>
            <a:endParaRPr lang="zh-CN" altLang="en-US" b="1" strike="noStrike" noProof="1">
              <a:solidFill>
                <a:srgbClr val="990000"/>
              </a:solidFill>
              <a:ea typeface="宋体" panose="02010600030101010101" pitchFamily="2" charset="-122"/>
            </a:endParaRPr>
          </a:p>
        </p:txBody>
      </p:sp>
      <p:grpSp>
        <p:nvGrpSpPr>
          <p:cNvPr id="27654" name="组合 27653"/>
          <p:cNvGrpSpPr/>
          <p:nvPr/>
        </p:nvGrpSpPr>
        <p:grpSpPr>
          <a:xfrm>
            <a:off x="1236663" y="1725613"/>
            <a:ext cx="5194300" cy="1511300"/>
            <a:chOff x="0" y="0"/>
            <a:chExt cx="3409" cy="952"/>
          </a:xfrm>
        </p:grpSpPr>
        <p:sp>
          <p:nvSpPr>
            <p:cNvPr id="27655" name="矩形 27654"/>
            <p:cNvSpPr/>
            <p:nvPr/>
          </p:nvSpPr>
          <p:spPr>
            <a:xfrm>
              <a:off x="4" y="0"/>
              <a:ext cx="3401" cy="952"/>
            </a:xfrm>
            <a:prstGeom prst="rect">
              <a:avLst/>
            </a:prstGeom>
            <a:no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38919" name="直接连接符 27655"/>
            <p:cNvSpPr/>
            <p:nvPr/>
          </p:nvSpPr>
          <p:spPr>
            <a:xfrm>
              <a:off x="8" y="319"/>
              <a:ext cx="340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20" name="直接连接符 27656"/>
            <p:cNvSpPr/>
            <p:nvPr/>
          </p:nvSpPr>
          <p:spPr>
            <a:xfrm>
              <a:off x="0" y="662"/>
              <a:ext cx="340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21" name="直接连接符 27657"/>
            <p:cNvSpPr/>
            <p:nvPr/>
          </p:nvSpPr>
          <p:spPr>
            <a:xfrm>
              <a:off x="1590" y="1"/>
              <a:ext cx="0" cy="95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27659" name="矩形 27658"/>
          <p:cNvSpPr/>
          <p:nvPr/>
        </p:nvSpPr>
        <p:spPr>
          <a:xfrm>
            <a:off x="663575" y="1071563"/>
            <a:ext cx="54181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chemeClr val="tx1"/>
                </a:solidFill>
                <a:latin typeface="Times New Roman" panose="02020603050405020304" charset="0"/>
                <a:ea typeface="宋体" panose="02010600030101010101" pitchFamily="2" charset="-122"/>
                <a:cs typeface="+mn-ea"/>
              </a:rPr>
              <a:t>系统中两类程序的职责和区别</a:t>
            </a:r>
            <a:endParaRPr lang="zh-CN" altLang="en-US" sz="2400" b="1" strike="noStrike" noProof="1">
              <a:solidFill>
                <a:schemeClr val="tx1"/>
              </a:solidFill>
              <a:latin typeface="Times New Roman" panose="02020603050405020304" charset="0"/>
              <a:ea typeface="宋体" panose="02010600030101010101" pitchFamily="2" charset="-122"/>
            </a:endParaRPr>
          </a:p>
        </p:txBody>
      </p:sp>
      <p:sp>
        <p:nvSpPr>
          <p:cNvPr id="27660" name="矩形 27659"/>
          <p:cNvSpPr/>
          <p:nvPr/>
        </p:nvSpPr>
        <p:spPr>
          <a:xfrm>
            <a:off x="938848" y="5132388"/>
            <a:ext cx="7897813" cy="14077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处理机的态</a:t>
            </a:r>
            <a:r>
              <a:rPr lang="x-none" altLang="zh-CN" sz="2400" strike="noStrike" noProof="1">
                <a:solidFill>
                  <a:schemeClr val="tx1"/>
                </a:solidFill>
                <a:latin typeface="Times New Roman" panose="02020603050405020304" charset="0"/>
                <a:ea typeface="宋体" panose="02010600030101010101" pitchFamily="2" charset="-122"/>
                <a:cs typeface="+mn-ea"/>
              </a:rPr>
              <a:t>(模式)</a:t>
            </a:r>
            <a:r>
              <a:rPr lang="zh-CN" altLang="en-US" sz="2400" strike="noStrike" noProof="1">
                <a:solidFill>
                  <a:schemeClr val="tx1"/>
                </a:solidFill>
                <a:latin typeface="Times New Roman" panose="02020603050405020304" charset="0"/>
                <a:ea typeface="宋体" panose="02010600030101010101" pitchFamily="2" charset="-122"/>
                <a:cs typeface="+mn-ea"/>
              </a:rPr>
              <a:t>，又称为处理机的特权级，是中央处理机的工作状态。当前处理机正在执行哪类程序，决定处理机的态。</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27661" name="矩形 27660"/>
          <p:cNvSpPr/>
          <p:nvPr/>
        </p:nvSpPr>
        <p:spPr>
          <a:xfrm>
            <a:off x="679450" y="4503103"/>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什么是处理机的态</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27662" name="矩形 27661"/>
          <p:cNvSpPr/>
          <p:nvPr/>
        </p:nvSpPr>
        <p:spPr>
          <a:xfrm>
            <a:off x="246063" y="3799523"/>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2. </a:t>
            </a:r>
            <a:r>
              <a:rPr lang="zh-CN" altLang="en-US" b="1" strike="noStrike" noProof="1">
                <a:solidFill>
                  <a:srgbClr val="990000"/>
                </a:solidFill>
                <a:latin typeface="Arial" panose="02080604020202020204" pitchFamily="34" charset="0"/>
                <a:ea typeface="宋体" panose="02010600030101010101" pitchFamily="2" charset="-122"/>
                <a:cs typeface="+mn-ea"/>
              </a:rPr>
              <a:t>处理机的状态及分类</a:t>
            </a:r>
            <a:endParaRPr lang="zh-CN" altLang="en-US" b="1" strike="noStrike" noProof="1">
              <a:solidFill>
                <a:srgbClr val="990000"/>
              </a:solidFill>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3">
                                            <p:txEl>
                                              <p:charRg st="0" end="16"/>
                                            </p:txEl>
                                          </p:spTgt>
                                        </p:tgtEl>
                                        <p:attrNameLst>
                                          <p:attrName>style.visibility</p:attrName>
                                        </p:attrNameLst>
                                      </p:cBhvr>
                                      <p:to>
                                        <p:strVal val="visible"/>
                                      </p:to>
                                    </p:set>
                                    <p:anim calcmode="lin" valueType="num">
                                      <p:cBhvr additive="base">
                                        <p:cTn id="7" dur="1000" fill="hold"/>
                                        <p:tgtEl>
                                          <p:spTgt spid="27653">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653">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9">
                                            <p:txEl>
                                              <p:charRg st="0" end="14"/>
                                            </p:txEl>
                                          </p:spTgt>
                                        </p:tgtEl>
                                        <p:attrNameLst>
                                          <p:attrName>style.visibility</p:attrName>
                                        </p:attrNameLst>
                                      </p:cBhvr>
                                      <p:to>
                                        <p:strVal val="visible"/>
                                      </p:to>
                                    </p:set>
                                    <p:anim calcmode="lin" valueType="num">
                                      <p:cBhvr additive="base">
                                        <p:cTn id="13" dur="1000" fill="hold"/>
                                        <p:tgtEl>
                                          <p:spTgt spid="27659">
                                            <p:txEl>
                                              <p:charRg st="0" end="1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65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charRg st="0" end="49"/>
                                            </p:txEl>
                                          </p:spTgt>
                                        </p:tgtEl>
                                        <p:attrNameLst>
                                          <p:attrName>style.visibility</p:attrName>
                                        </p:attrNameLst>
                                      </p:cBhvr>
                                      <p:to>
                                        <p:strVal val="visible"/>
                                      </p:to>
                                    </p:set>
                                    <p:anim calcmode="lin" valueType="num">
                                      <p:cBhvr additive="base">
                                        <p:cTn id="19" dur="500" fill="hold"/>
                                        <p:tgtEl>
                                          <p:spTgt spid="27651">
                                            <p:txEl>
                                              <p:charRg st="0" end="4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charRg st="0" end="4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651">
                                            <p:txEl>
                                              <p:charRg st="49" end="90"/>
                                            </p:txEl>
                                          </p:spTgt>
                                        </p:tgtEl>
                                        <p:attrNameLst>
                                          <p:attrName>style.visibility</p:attrName>
                                        </p:attrNameLst>
                                      </p:cBhvr>
                                      <p:to>
                                        <p:strVal val="visible"/>
                                      </p:to>
                                    </p:set>
                                    <p:anim calcmode="lin" valueType="num">
                                      <p:cBhvr additive="base">
                                        <p:cTn id="23" dur="500" fill="hold"/>
                                        <p:tgtEl>
                                          <p:spTgt spid="27651">
                                            <p:txEl>
                                              <p:charRg st="49" end="9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1">
                                            <p:txEl>
                                              <p:charRg st="49" end="9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651">
                                            <p:txEl>
                                              <p:charRg st="90" end="133"/>
                                            </p:txEl>
                                          </p:spTgt>
                                        </p:tgtEl>
                                        <p:attrNameLst>
                                          <p:attrName>style.visibility</p:attrName>
                                        </p:attrNameLst>
                                      </p:cBhvr>
                                      <p:to>
                                        <p:strVal val="visible"/>
                                      </p:to>
                                    </p:set>
                                    <p:anim calcmode="lin" valueType="num">
                                      <p:cBhvr additive="base">
                                        <p:cTn id="27" dur="500" fill="hold"/>
                                        <p:tgtEl>
                                          <p:spTgt spid="27651">
                                            <p:txEl>
                                              <p:charRg st="90" end="13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charRg st="90" end="13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27654"/>
                                        </p:tgtEl>
                                        <p:attrNameLst>
                                          <p:attrName>style.visibility</p:attrName>
                                        </p:attrNameLst>
                                      </p:cBhvr>
                                      <p:to>
                                        <p:strVal val="visible"/>
                                      </p:to>
                                    </p:set>
                                    <p:anim calcmode="lin" valueType="num">
                                      <p:cBhvr additive="base">
                                        <p:cTn id="33" dur="500" fill="hold"/>
                                        <p:tgtEl>
                                          <p:spTgt spid="27654"/>
                                        </p:tgtEl>
                                        <p:attrNameLst>
                                          <p:attrName>ppt_x</p:attrName>
                                        </p:attrNameLst>
                                      </p:cBhvr>
                                      <p:tavLst>
                                        <p:tav tm="0">
                                          <p:val>
                                            <p:strVal val="0-#ppt_w/2"/>
                                          </p:val>
                                        </p:tav>
                                        <p:tav tm="100000">
                                          <p:val>
                                            <p:strVal val="#ppt_x"/>
                                          </p:val>
                                        </p:tav>
                                      </p:tavLst>
                                    </p:anim>
                                    <p:anim calcmode="lin" valueType="num">
                                      <p:cBhvr additive="base">
                                        <p:cTn id="34" dur="500" fill="hold"/>
                                        <p:tgtEl>
                                          <p:spTgt spid="27654"/>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27651">
                                            <p:txEl>
                                              <p:charRg st="133" end="159"/>
                                            </p:txEl>
                                          </p:spTgt>
                                        </p:tgtEl>
                                        <p:attrNameLst>
                                          <p:attrName>style.visibility</p:attrName>
                                        </p:attrNameLst>
                                      </p:cBhvr>
                                      <p:to>
                                        <p:strVal val="visible"/>
                                      </p:to>
                                    </p:set>
                                    <p:anim calcmode="lin" valueType="num">
                                      <p:cBhvr additive="base">
                                        <p:cTn id="39" dur="500" fill="hold"/>
                                        <p:tgtEl>
                                          <p:spTgt spid="27651">
                                            <p:txEl>
                                              <p:charRg st="133" end="15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7651">
                                            <p:txEl>
                                              <p:charRg st="133" end="159"/>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7662">
                                            <p:txEl>
                                              <p:charRg st="0" end="13"/>
                                            </p:txEl>
                                          </p:spTgt>
                                        </p:tgtEl>
                                        <p:attrNameLst>
                                          <p:attrName>style.visibility</p:attrName>
                                        </p:attrNameLst>
                                      </p:cBhvr>
                                      <p:to>
                                        <p:strVal val="visible"/>
                                      </p:to>
                                    </p:set>
                                    <p:anim calcmode="lin" valueType="num">
                                      <p:cBhvr additive="base">
                                        <p:cTn id="45" dur="1000" fill="hold"/>
                                        <p:tgtEl>
                                          <p:spTgt spid="27662">
                                            <p:txEl>
                                              <p:charRg st="0" end="13"/>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27662">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7661">
                                            <p:txEl>
                                              <p:charRg st="0" end="13"/>
                                            </p:txEl>
                                          </p:spTgt>
                                        </p:tgtEl>
                                        <p:attrNameLst>
                                          <p:attrName>style.visibility</p:attrName>
                                        </p:attrNameLst>
                                      </p:cBhvr>
                                      <p:to>
                                        <p:strVal val="visible"/>
                                      </p:to>
                                    </p:set>
                                    <p:anim calcmode="lin" valueType="num">
                                      <p:cBhvr additive="base">
                                        <p:cTn id="51" dur="1000" fill="hold"/>
                                        <p:tgtEl>
                                          <p:spTgt spid="27661">
                                            <p:txEl>
                                              <p:charRg st="0" end="13"/>
                                            </p:txEl>
                                          </p:spTgt>
                                        </p:tgtEl>
                                        <p:attrNameLst>
                                          <p:attrName>ppt_x</p:attrName>
                                        </p:attrNameLst>
                                      </p:cBhvr>
                                      <p:tavLst>
                                        <p:tav tm="0">
                                          <p:val>
                                            <p:strVal val="0-#ppt_w/2"/>
                                          </p:val>
                                        </p:tav>
                                        <p:tav tm="100000">
                                          <p:val>
                                            <p:strVal val="#ppt_x"/>
                                          </p:val>
                                        </p:tav>
                                      </p:tavLst>
                                    </p:anim>
                                    <p:anim calcmode="lin" valueType="num">
                                      <p:cBhvr additive="base">
                                        <p:cTn id="52" dur="1000" fill="hold"/>
                                        <p:tgtEl>
                                          <p:spTgt spid="2766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7660"/>
                                        </p:tgtEl>
                                        <p:attrNameLst>
                                          <p:attrName>style.visibility</p:attrName>
                                        </p:attrNameLst>
                                      </p:cBhvr>
                                      <p:to>
                                        <p:strVal val="visible"/>
                                      </p:to>
                                    </p:set>
                                    <p:anim calcmode="lin" valueType="num">
                                      <p:cBhvr additive="base">
                                        <p:cTn id="57" dur="500" fill="hold"/>
                                        <p:tgtEl>
                                          <p:spTgt spid="27660"/>
                                        </p:tgtEl>
                                        <p:attrNameLst>
                                          <p:attrName>ppt_x</p:attrName>
                                        </p:attrNameLst>
                                      </p:cBhvr>
                                      <p:tavLst>
                                        <p:tav tm="0">
                                          <p:val>
                                            <p:strVal val="#ppt_x"/>
                                          </p:val>
                                        </p:tav>
                                        <p:tav tm="100000">
                                          <p:val>
                                            <p:strVal val="#ppt_x"/>
                                          </p:val>
                                        </p:tav>
                                      </p:tavLst>
                                    </p:anim>
                                    <p:anim calcmode="lin" valueType="num">
                                      <p:cBhvr additive="base">
                                        <p:cTn id="58" dur="500" fill="hold"/>
                                        <p:tgtEl>
                                          <p:spTgt spid="276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p:bldP spid="27659" grpId="0" build="p"/>
      <p:bldP spid="27660" grpId="0"/>
      <p:bldP spid="27661" grpId="0" build="p"/>
      <p:bldP spid="2766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2867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25</a:t>
            </a:r>
            <a:endParaRPr lang="en-US" altLang="zh-CN" sz="1400" b="0">
              <a:solidFill>
                <a:schemeClr val="tx2"/>
              </a:solidFill>
              <a:latin typeface="Times New Roman" panose="02020603050405020304" charset="0"/>
              <a:ea typeface="宋体" panose="02010600030101010101" pitchFamily="2" charset="-122"/>
            </a:endParaRPr>
          </a:p>
        </p:txBody>
      </p:sp>
      <p:sp>
        <p:nvSpPr>
          <p:cNvPr id="28675" name="矩形 28674"/>
          <p:cNvSpPr/>
          <p:nvPr/>
        </p:nvSpPr>
        <p:spPr>
          <a:xfrm>
            <a:off x="525780" y="1253173"/>
            <a:ext cx="8405813" cy="421894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ea"/>
              </a:rPr>
              <a:t>① </a:t>
            </a:r>
            <a:r>
              <a:rPr lang="zh-CN" altLang="en-US" sz="2400" b="1" strike="noStrike" noProof="1">
                <a:solidFill>
                  <a:srgbClr val="000099"/>
                </a:solidFill>
                <a:latin typeface="Times New Roman" panose="02020603050405020304" charset="0"/>
                <a:ea typeface="宋体" panose="02010600030101010101" pitchFamily="2" charset="-122"/>
                <a:cs typeface="+mn-ea"/>
              </a:rPr>
              <a:t>管态 </a:t>
            </a:r>
            <a:r>
              <a:rPr lang="en-US" altLang="zh-CN" sz="2400" b="1" strike="noStrike" noProof="1">
                <a:solidFill>
                  <a:srgbClr val="000099"/>
                </a:solidFill>
                <a:latin typeface="Times New Roman" panose="02020603050405020304" charset="0"/>
                <a:ea typeface="宋体" panose="02010600030101010101" pitchFamily="2" charset="-122"/>
                <a:cs typeface="+mn-ea"/>
              </a:rPr>
              <a:t>(Supervisor mode)</a:t>
            </a:r>
            <a:r>
              <a:rPr lang="x-none" altLang="en-US" sz="2400" b="1" strike="noStrike" noProof="1">
                <a:solidFill>
                  <a:srgbClr val="000099"/>
                </a:solidFill>
                <a:latin typeface="Times New Roman" panose="02020603050405020304" charset="0"/>
                <a:ea typeface="宋体" panose="02010600030101010101" pitchFamily="2" charset="-122"/>
                <a:cs typeface="+mn-ea"/>
              </a:rPr>
              <a:t>（系统态）</a:t>
            </a:r>
            <a:endParaRPr lang="x-none" altLang="en-US" sz="2400" b="1" strike="noStrike" noProof="1">
              <a:solidFill>
                <a:srgbClr val="000099"/>
              </a:solidFill>
              <a:latin typeface="Times New Roman" panose="02020603050405020304" charset="0"/>
              <a:ea typeface="宋体" panose="02010600030101010101" pitchFamily="2" charset="-122"/>
              <a:cs typeface="+mn-ea"/>
            </a:endParaRPr>
          </a:p>
          <a:p>
            <a:pPr marL="533400" lvl="0" indent="-533400" fontAlgn="base">
              <a:lnSpc>
                <a:spcPct val="130000"/>
              </a:lnSpc>
              <a:buNone/>
            </a:pPr>
            <a:r>
              <a:rPr lang="en-US" altLang="zh-CN" sz="2400" strike="noStrike" noProof="1">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操作系统的管理程序执行时机器所处的状态，又称处理机的特权级。在此状态下处理机可使用全部指令</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包括一组特权指令</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；使用全部系统资源</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包括整个存储区域</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ea"/>
              </a:rPr>
              <a:t>② </a:t>
            </a:r>
            <a:r>
              <a:rPr lang="zh-CN" altLang="en-US" sz="2400" b="1" strike="noStrike" noProof="1">
                <a:solidFill>
                  <a:srgbClr val="000099"/>
                </a:solidFill>
                <a:latin typeface="Times New Roman" panose="02020603050405020304" charset="0"/>
                <a:ea typeface="宋体" panose="02010600030101010101" pitchFamily="2" charset="-122"/>
                <a:cs typeface="+mn-ea"/>
              </a:rPr>
              <a:t>用户态</a:t>
            </a:r>
            <a:r>
              <a:rPr lang="en-US" altLang="zh-CN" sz="2400" b="1" strike="noStrike" noProof="1">
                <a:solidFill>
                  <a:srgbClr val="000099"/>
                </a:solidFill>
                <a:latin typeface="Times New Roman" panose="02020603050405020304" charset="0"/>
                <a:ea typeface="宋体" panose="02010600030101010101" pitchFamily="2" charset="-122"/>
                <a:cs typeface="+mn-ea"/>
              </a:rPr>
              <a:t>(User mode)</a:t>
            </a:r>
            <a:r>
              <a:rPr lang="x-none" altLang="en-US" sz="2400" b="1" strike="noStrike" noProof="1">
                <a:solidFill>
                  <a:srgbClr val="000099"/>
                </a:solidFill>
                <a:latin typeface="Times New Roman" panose="02020603050405020304" charset="0"/>
                <a:ea typeface="宋体" panose="02010600030101010101" pitchFamily="2" charset="-122"/>
                <a:cs typeface="+mn-ea"/>
              </a:rPr>
              <a:t>（目态）</a:t>
            </a:r>
            <a:endParaRPr lang="x-none" altLang="en-US" sz="2400" b="1" strike="noStrike" noProof="1">
              <a:solidFill>
                <a:srgbClr val="000099"/>
              </a:solidFill>
              <a:latin typeface="Times New Roman" panose="02020603050405020304" charset="0"/>
              <a:ea typeface="宋体" panose="02010600030101010101" pitchFamily="2" charset="-122"/>
              <a:cs typeface="+mn-ea"/>
            </a:endParaRPr>
          </a:p>
          <a:p>
            <a:pPr marL="533400" lvl="0" indent="-533400" algn="just" fontAlgn="base">
              <a:lnSpc>
                <a:spcPct val="130000"/>
              </a:lnSpc>
              <a:buNone/>
            </a:pPr>
            <a:r>
              <a:rPr lang="en-US" altLang="zh-CN" sz="2400" strike="noStrike" noProof="1">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用户程序执行时机器所处的状态称为用户态。在此状态下禁止使用特权指令，不能直接取用资源与改变机器状态，并且只允许用户程序访问自己的存储区域。</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28676" name="矩形 28675"/>
          <p:cNvSpPr/>
          <p:nvPr/>
        </p:nvSpPr>
        <p:spPr>
          <a:xfrm>
            <a:off x="664210" y="557530"/>
            <a:ext cx="7920355" cy="64579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处理机状态</a:t>
            </a:r>
            <a:r>
              <a:rPr lang="x-none" altLang="zh-CN" sz="2800" b="1" strike="noStrike" noProof="1">
                <a:solidFill>
                  <a:srgbClr val="A50021"/>
                </a:solidFill>
                <a:latin typeface="Times New Roman" panose="02020603050405020304" charset="0"/>
                <a:ea typeface="宋体" panose="02010600030101010101" pitchFamily="2" charset="-122"/>
                <a:cs typeface="+mn-ea"/>
              </a:rPr>
              <a:t>（至少需要区分两种状态）</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28677" name="矩形 2867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处理机的特权级</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6">
                                            <p:txEl>
                                              <p:charRg st="0" end="13"/>
                                            </p:txEl>
                                          </p:spTgt>
                                        </p:tgtEl>
                                        <p:attrNameLst>
                                          <p:attrName>style.visibility</p:attrName>
                                        </p:attrNameLst>
                                      </p:cBhvr>
                                      <p:to>
                                        <p:strVal val="visible"/>
                                      </p:to>
                                    </p:set>
                                    <p:anim calcmode="lin" valueType="num">
                                      <p:cBhvr additive="base">
                                        <p:cTn id="7" dur="1000" fill="hold"/>
                                        <p:tgtEl>
                                          <p:spTgt spid="28676">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8676">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5">
                                            <p:txEl>
                                              <p:charRg st="0" end="23"/>
                                            </p:txEl>
                                          </p:spTgt>
                                        </p:tgtEl>
                                        <p:attrNameLst>
                                          <p:attrName>style.visibility</p:attrName>
                                        </p:attrNameLst>
                                      </p:cBhvr>
                                      <p:to>
                                        <p:strVal val="visible"/>
                                      </p:to>
                                    </p:set>
                                    <p:anim calcmode="lin" valueType="num">
                                      <p:cBhvr additive="base">
                                        <p:cTn id="13" dur="1000" fill="hold"/>
                                        <p:tgtEl>
                                          <p:spTgt spid="28675">
                                            <p:txEl>
                                              <p:charRg st="0" end="2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675">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charRg st="23" end="106"/>
                                            </p:txEl>
                                          </p:spTgt>
                                        </p:tgtEl>
                                        <p:attrNameLst>
                                          <p:attrName>style.visibility</p:attrName>
                                        </p:attrNameLst>
                                      </p:cBhvr>
                                      <p:to>
                                        <p:strVal val="visible"/>
                                      </p:to>
                                    </p:set>
                                    <p:anim calcmode="lin" valueType="num">
                                      <p:cBhvr additive="base">
                                        <p:cTn id="19" dur="500" fill="hold"/>
                                        <p:tgtEl>
                                          <p:spTgt spid="28675">
                                            <p:txEl>
                                              <p:charRg st="23" end="10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charRg st="23" end="10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8675">
                                            <p:txEl>
                                              <p:charRg st="106" end="123"/>
                                            </p:txEl>
                                          </p:spTgt>
                                        </p:tgtEl>
                                        <p:attrNameLst>
                                          <p:attrName>style.visibility</p:attrName>
                                        </p:attrNameLst>
                                      </p:cBhvr>
                                      <p:to>
                                        <p:strVal val="visible"/>
                                      </p:to>
                                    </p:set>
                                    <p:anim calcmode="lin" valueType="num">
                                      <p:cBhvr additive="base">
                                        <p:cTn id="25" dur="500" fill="hold"/>
                                        <p:tgtEl>
                                          <p:spTgt spid="28675">
                                            <p:txEl>
                                              <p:charRg st="106" end="12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675">
                                            <p:txEl>
                                              <p:charRg st="106" end="12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675">
                                            <p:txEl>
                                              <p:charRg st="123" end="200"/>
                                            </p:txEl>
                                          </p:spTgt>
                                        </p:tgtEl>
                                        <p:attrNameLst>
                                          <p:attrName>style.visibility</p:attrName>
                                        </p:attrNameLst>
                                      </p:cBhvr>
                                      <p:to>
                                        <p:strVal val="visible"/>
                                      </p:to>
                                    </p:set>
                                    <p:anim calcmode="lin" valueType="num">
                                      <p:cBhvr additive="base">
                                        <p:cTn id="31" dur="500" fill="hold"/>
                                        <p:tgtEl>
                                          <p:spTgt spid="28675">
                                            <p:txEl>
                                              <p:charRg st="123" end="20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charRg st="123" end="2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P spid="2867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29697"/>
          <p:cNvSpPr/>
          <p:nvPr/>
        </p:nvSpPr>
        <p:spPr>
          <a:xfrm>
            <a:off x="461645" y="3728720"/>
            <a:ext cx="8085455" cy="2557145"/>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30000"/>
              </a:lnSpc>
              <a:buFont typeface="+mj-ea"/>
              <a:buNone/>
            </a:pPr>
            <a:r>
              <a:rPr lang="x-none" sz="2400" strike="noStrike" noProof="1">
                <a:solidFill>
                  <a:schemeClr val="tx1"/>
                </a:solidFill>
                <a:effectLst/>
                <a:latin typeface="Times New Roman" panose="02020603050405020304" charset="0"/>
                <a:ea typeface="宋体" panose="02010600030101010101" pitchFamily="2" charset="-122"/>
                <a:cs typeface="+mn-ea"/>
              </a:rPr>
              <a:t>      为了区分处理机的工作状态，需要有硬件支持，在计算机特定寄存器中设置一个系统状态位，1bit可以区分两态。若用户程序执行时超出了权限，都将产生中断(程序性中断或保护性中断)，系统由用户态转为管态，操作系统得到CPU控制权，来处理这一非法事件。</a:t>
            </a:r>
            <a:endParaRPr lang="x-none" sz="2400" strike="noStrike" noProof="1">
              <a:solidFill>
                <a:schemeClr val="tx1"/>
              </a:solidFill>
              <a:effectLst/>
              <a:latin typeface="Times New Roman" panose="02020603050405020304" charset="0"/>
              <a:ea typeface="宋体" panose="02010600030101010101" pitchFamily="2" charset="-122"/>
              <a:cs typeface="+mn-ea"/>
            </a:endParaRPr>
          </a:p>
        </p:txBody>
      </p:sp>
      <p:sp>
        <p:nvSpPr>
          <p:cNvPr id="40962" name="文本框 2969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26</a:t>
            </a:r>
            <a:endParaRPr lang="en-US" altLang="zh-CN" sz="1400" b="0">
              <a:solidFill>
                <a:schemeClr val="tx2"/>
              </a:solidFill>
              <a:latin typeface="Times New Roman" panose="02020603050405020304" charset="0"/>
              <a:ea typeface="宋体" panose="02010600030101010101" pitchFamily="2" charset="-122"/>
            </a:endParaRPr>
          </a:p>
        </p:txBody>
      </p:sp>
      <p:sp>
        <p:nvSpPr>
          <p:cNvPr id="29701" name="矩形 2970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处理机的特权级</a:t>
            </a:r>
            <a:endParaRPr lang="zh-CN" altLang="en-US" sz="2400" strike="noStrike" noProof="1">
              <a:ea typeface="宋体" panose="02010600030101010101" pitchFamily="2" charset="-122"/>
            </a:endParaRPr>
          </a:p>
        </p:txBody>
      </p:sp>
      <p:grpSp>
        <p:nvGrpSpPr>
          <p:cNvPr id="29702" name="组合 29701"/>
          <p:cNvGrpSpPr/>
          <p:nvPr/>
        </p:nvGrpSpPr>
        <p:grpSpPr>
          <a:xfrm>
            <a:off x="769938" y="581025"/>
            <a:ext cx="7564437" cy="2974975"/>
            <a:chOff x="0" y="0"/>
            <a:chExt cx="4765" cy="1874"/>
          </a:xfrm>
        </p:grpSpPr>
        <p:sp>
          <p:nvSpPr>
            <p:cNvPr id="29703" name="矩形 29702"/>
            <p:cNvSpPr/>
            <p:nvPr/>
          </p:nvSpPr>
          <p:spPr>
            <a:xfrm>
              <a:off x="2" y="88"/>
              <a:ext cx="4761" cy="1786"/>
            </a:xfrm>
            <a:prstGeom prst="rect">
              <a:avLst/>
            </a:prstGeom>
            <a:no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29704" name="文本占位符 29703"/>
            <p:cNvSpPr>
              <a:spLocks noGrp="1"/>
            </p:cNvSpPr>
            <p:nvPr>
              <p:ph type="body" idx="1"/>
            </p:nvPr>
          </p:nvSpPr>
          <p:spPr>
            <a:xfrm>
              <a:off x="66" y="0"/>
              <a:ext cx="4642" cy="1854"/>
            </a:xfrm>
          </p:spPr>
          <p:txBody>
            <a:bodyPr wrap="square">
              <a:spAutoFit/>
            </a:bodyPr>
            <a:p>
              <a:pPr lvl="0">
                <a:lnSpc>
                  <a:spcPct val="130000"/>
                </a:lnSpc>
                <a:buNone/>
              </a:pPr>
              <a:r>
                <a:rPr lang="zh-CN" altLang="en-US" b="1">
                  <a:latin typeface="Times New Roman" panose="02020603050405020304" charset="0"/>
                  <a:ea typeface="宋体" panose="02010600030101010101" pitchFamily="2" charset="-122"/>
                </a:rPr>
                <a:t>         </a:t>
              </a:r>
              <a:r>
                <a:rPr lang="zh-CN" altLang="en-US" sz="2400" b="1">
                  <a:solidFill>
                    <a:srgbClr val="000099"/>
                  </a:solidFill>
                  <a:latin typeface="Times New Roman" panose="02020603050405020304" charset="0"/>
                  <a:ea typeface="宋体" panose="02010600030101010101" pitchFamily="2" charset="-122"/>
                </a:rPr>
                <a:t>管态                        </a:t>
              </a:r>
              <a:r>
                <a:rPr lang="en-US" altLang="zh-CN" sz="2400" b="1">
                  <a:solidFill>
                    <a:srgbClr val="000099"/>
                  </a:solidFill>
                  <a:latin typeface="Times New Roman" panose="02020603050405020304" charset="0"/>
                  <a:ea typeface="宋体" panose="02010600030101010101" pitchFamily="2" charset="-122"/>
                </a:rPr>
                <a:t>     </a:t>
              </a:r>
              <a:r>
                <a:rPr lang="zh-CN" altLang="en-US" sz="2400" b="1">
                  <a:solidFill>
                    <a:srgbClr val="000099"/>
                  </a:solidFill>
                  <a:latin typeface="Times New Roman" panose="02020603050405020304" charset="0"/>
                  <a:ea typeface="宋体" panose="02010600030101010101" pitchFamily="2" charset="-122"/>
                </a:rPr>
                <a:t>用户态</a:t>
              </a:r>
              <a:endParaRPr lang="zh-CN" altLang="en-US" sz="2400" b="1">
                <a:solidFill>
                  <a:srgbClr val="000099"/>
                </a:solidFill>
                <a:latin typeface="Times New Roman" panose="02020603050405020304" charset="0"/>
                <a:ea typeface="宋体" panose="02010600030101010101" pitchFamily="2" charset="-122"/>
                <a:sym typeface="Symbol" panose="05050102010706020507" pitchFamily="18" charset="2"/>
              </a:endParaRPr>
            </a:p>
            <a:p>
              <a:pPr lvl="0">
                <a:lnSpc>
                  <a:spcPct val="130000"/>
                </a:lnSpc>
                <a:buNone/>
              </a:pPr>
              <a:r>
                <a:rPr lang="zh-CN" altLang="en-US" sz="2400">
                  <a:latin typeface="Times New Roman" panose="02020603050405020304" charset="0"/>
                  <a:ea typeface="宋体" panose="02010600030101010101" pitchFamily="2" charset="-122"/>
                  <a:sym typeface="Symbol" panose="05050102010706020507" pitchFamily="18" charset="2"/>
                </a:rPr>
                <a:t>    </a:t>
              </a:r>
              <a:r>
                <a:rPr lang="zh-CN" altLang="en-US" sz="2400">
                  <a:solidFill>
                    <a:schemeClr val="tx1"/>
                  </a:solidFill>
                  <a:latin typeface="Times New Roman" panose="02020603050405020304" charset="0"/>
                  <a:ea typeface="宋体" panose="02010600030101010101" pitchFamily="2" charset="-122"/>
                </a:rPr>
                <a:t>操作系统的程序执行               用户程序执行</a:t>
              </a:r>
              <a:endParaRPr lang="zh-CN" altLang="en-US" sz="2400">
                <a:solidFill>
                  <a:schemeClr val="tx1"/>
                </a:solidFill>
                <a:latin typeface="Times New Roman" panose="02020603050405020304" charset="0"/>
                <a:ea typeface="宋体" panose="02010600030101010101" pitchFamily="2" charset="-122"/>
              </a:endParaRPr>
            </a:p>
            <a:p>
              <a:pPr lvl="0" algn="just">
                <a:lnSpc>
                  <a:spcPct val="130000"/>
                </a:lnSpc>
                <a:buNone/>
              </a:pPr>
              <a:r>
                <a:rPr lang="zh-CN" altLang="en-US" sz="2400">
                  <a:solidFill>
                    <a:schemeClr val="tx1"/>
                  </a:solidFill>
                  <a:latin typeface="Times New Roman" panose="02020603050405020304" charset="0"/>
                  <a:ea typeface="宋体" panose="02010600030101010101" pitchFamily="2" charset="-122"/>
                </a:rPr>
                <a:t>     使用全部指令                    禁止使用特权指令</a:t>
              </a:r>
              <a:endParaRPr lang="zh-CN" altLang="en-US" sz="2400">
                <a:solidFill>
                  <a:schemeClr val="tx1"/>
                </a:solidFill>
                <a:latin typeface="Times New Roman" panose="02020603050405020304" charset="0"/>
                <a:ea typeface="宋体" panose="02010600030101010101" pitchFamily="2" charset="-122"/>
              </a:endParaRPr>
            </a:p>
            <a:p>
              <a:pPr lvl="0" algn="just">
                <a:lnSpc>
                  <a:spcPct val="130000"/>
                </a:lnSpc>
                <a:buNone/>
              </a:pPr>
              <a:r>
                <a:rPr lang="zh-CN" altLang="en-US" sz="2400">
                  <a:solidFill>
                    <a:schemeClr val="tx1"/>
                  </a:solidFill>
                  <a:latin typeface="Times New Roman" panose="02020603050405020304" charset="0"/>
                  <a:ea typeface="宋体" panose="02010600030101010101" pitchFamily="2" charset="-122"/>
                  <a:sym typeface="Symbol" panose="05050102010706020507" pitchFamily="18" charset="2"/>
                </a:rPr>
                <a:t>   </a:t>
              </a:r>
              <a:r>
                <a:rPr lang="zh-CN" altLang="en-US" sz="2400">
                  <a:solidFill>
                    <a:schemeClr val="tx1"/>
                  </a:solidFill>
                  <a:latin typeface="Times New Roman" panose="02020603050405020304" charset="0"/>
                  <a:ea typeface="宋体" panose="02010600030101010101" pitchFamily="2" charset="-122"/>
                </a:rPr>
                <a:t>使用全部系统资源                   只允许用户程序</a:t>
              </a:r>
              <a:endParaRPr lang="zh-CN" altLang="en-US" sz="2400">
                <a:solidFill>
                  <a:schemeClr val="tx1"/>
                </a:solidFill>
                <a:latin typeface="Times New Roman" panose="02020603050405020304" charset="0"/>
                <a:ea typeface="宋体" panose="02010600030101010101" pitchFamily="2" charset="-122"/>
              </a:endParaRPr>
            </a:p>
            <a:p>
              <a:pPr lvl="0">
                <a:lnSpc>
                  <a:spcPct val="110000"/>
                </a:lnSpc>
                <a:spcBef>
                  <a:spcPct val="10000"/>
                </a:spcBef>
                <a:buNone/>
              </a:pPr>
              <a:r>
                <a:rPr lang="zh-CN" altLang="en-US" sz="2400">
                  <a:solidFill>
                    <a:schemeClr val="tx1"/>
                  </a:solidFill>
                  <a:latin typeface="Times New Roman" panose="02020603050405020304" charset="0"/>
                  <a:ea typeface="宋体" panose="02010600030101010101" pitchFamily="2" charset="-122"/>
                </a:rPr>
                <a:t>  </a:t>
              </a:r>
              <a:r>
                <a:rPr lang="en-US" altLang="zh-CN" sz="2400">
                  <a:solidFill>
                    <a:schemeClr val="tx1"/>
                  </a:solidFill>
                  <a:latin typeface="Times New Roman" panose="02020603050405020304" charset="0"/>
                  <a:ea typeface="宋体" panose="02010600030101010101" pitchFamily="2" charset="-122"/>
                </a:rPr>
                <a:t>(</a:t>
              </a:r>
              <a:r>
                <a:rPr lang="zh-CN" altLang="en-US" sz="2400">
                  <a:solidFill>
                    <a:schemeClr val="tx1"/>
                  </a:solidFill>
                  <a:latin typeface="Times New Roman" panose="02020603050405020304" charset="0"/>
                  <a:ea typeface="宋体" panose="02010600030101010101" pitchFamily="2" charset="-122"/>
                </a:rPr>
                <a:t>包括整个存储区域</a:t>
              </a:r>
              <a:r>
                <a:rPr lang="en-US" altLang="zh-CN" sz="2400">
                  <a:solidFill>
                    <a:schemeClr val="tx1"/>
                  </a:solidFill>
                  <a:latin typeface="Times New Roman" panose="02020603050405020304" charset="0"/>
                  <a:ea typeface="宋体" panose="02010600030101010101" pitchFamily="2" charset="-122"/>
                </a:rPr>
                <a:t>)               </a:t>
              </a:r>
              <a:r>
                <a:rPr lang="zh-CN" altLang="en-US" sz="2400">
                  <a:solidFill>
                    <a:schemeClr val="tx1"/>
                  </a:solidFill>
                  <a:latin typeface="Times New Roman" panose="02020603050405020304" charset="0"/>
                  <a:ea typeface="宋体" panose="02010600030101010101" pitchFamily="2" charset="-122"/>
                </a:rPr>
                <a:t>访问自己的存储区域</a:t>
              </a:r>
              <a:endParaRPr lang="zh-CN" altLang="en-US" sz="2400">
                <a:solidFill>
                  <a:schemeClr val="tx1"/>
                </a:solidFill>
                <a:latin typeface="Times New Roman" panose="02020603050405020304" charset="0"/>
                <a:ea typeface="宋体" panose="02010600030101010101" pitchFamily="2" charset="-122"/>
              </a:endParaRPr>
            </a:p>
          </p:txBody>
        </p:sp>
        <p:sp>
          <p:nvSpPr>
            <p:cNvPr id="40968" name="直接连接符 29704"/>
            <p:cNvSpPr/>
            <p:nvPr/>
          </p:nvSpPr>
          <p:spPr>
            <a:xfrm>
              <a:off x="0" y="438"/>
              <a:ext cx="476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0969" name="直接连接符 29705"/>
            <p:cNvSpPr/>
            <p:nvPr/>
          </p:nvSpPr>
          <p:spPr>
            <a:xfrm>
              <a:off x="1" y="835"/>
              <a:ext cx="476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0970" name="直接连接符 29706"/>
            <p:cNvSpPr/>
            <p:nvPr/>
          </p:nvSpPr>
          <p:spPr>
            <a:xfrm>
              <a:off x="2" y="1232"/>
              <a:ext cx="476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0971" name="直接连接符 29707"/>
            <p:cNvSpPr/>
            <p:nvPr/>
          </p:nvSpPr>
          <p:spPr>
            <a:xfrm>
              <a:off x="2368" y="91"/>
              <a:ext cx="0" cy="1774"/>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additive="base">
                                        <p:cTn id="7" dur="500" fill="hold"/>
                                        <p:tgtEl>
                                          <p:spTgt spid="29702"/>
                                        </p:tgtEl>
                                        <p:attrNameLst>
                                          <p:attrName>ppt_x</p:attrName>
                                        </p:attrNameLst>
                                      </p:cBhvr>
                                      <p:tavLst>
                                        <p:tav tm="0">
                                          <p:val>
                                            <p:strVal val="0-#ppt_w/2"/>
                                          </p:val>
                                        </p:tav>
                                        <p:tav tm="100000">
                                          <p:val>
                                            <p:strVal val="#ppt_x"/>
                                          </p:val>
                                        </p:tav>
                                      </p:tavLst>
                                    </p:anim>
                                    <p:anim calcmode="lin" valueType="num">
                                      <p:cBhvr additive="base">
                                        <p:cTn id="8" dur="500" fill="hold"/>
                                        <p:tgtEl>
                                          <p:spTgt spid="297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8">
                                            <p:txEl>
                                              <p:charRg st="0" end="17"/>
                                            </p:txEl>
                                          </p:spTgt>
                                        </p:tgtEl>
                                        <p:attrNameLst>
                                          <p:attrName>style.visibility</p:attrName>
                                        </p:attrNameLst>
                                      </p:cBhvr>
                                      <p:to>
                                        <p:strVal val="visible"/>
                                      </p:to>
                                    </p:set>
                                    <p:anim calcmode="lin" valueType="num">
                                      <p:cBhvr additive="base">
                                        <p:cTn id="13" dur="500" fill="hold"/>
                                        <p:tgtEl>
                                          <p:spTgt spid="29698">
                                            <p:txEl>
                                              <p:charRg st="0" end="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8">
                                            <p:txEl>
                                              <p:charRg st="0" end="1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698">
                                            <p:txEl>
                                              <p:charRg st="3" end="3"/>
                                            </p:txEl>
                                          </p:spTgt>
                                        </p:tgtEl>
                                        <p:attrNameLst>
                                          <p:attrName>style.visibility</p:attrName>
                                        </p:attrNameLst>
                                      </p:cBhvr>
                                      <p:to>
                                        <p:strVal val="visible"/>
                                      </p:to>
                                    </p:set>
                                    <p:anim calcmode="lin" valueType="num">
                                      <p:cBhvr additive="base">
                                        <p:cTn id="17" dur="500" fill="hold"/>
                                        <p:tgtEl>
                                          <p:spTgt spid="29698">
                                            <p:txEl>
                                              <p:char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8">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a:xfrm>
            <a:off x="363538" y="595313"/>
            <a:ext cx="5135563" cy="593725"/>
          </a:xfrm>
        </p:spPr>
        <p:txBody>
          <a:bodyPr wrap="square">
            <a:spAutoFit/>
          </a:bodyPr>
          <a:p>
            <a:pPr lvl="0"/>
            <a:r>
              <a:rPr lang="zh-CN" altLang="en-US" sz="3600" b="0" dirty="0">
                <a:latin typeface="仿宋_GB2312" panose="02010609030101010101" pitchFamily="49" charset="-122"/>
                <a:ea typeface="仿宋_GB2312" panose="02010609030101010101" pitchFamily="49" charset="-122"/>
              </a:rPr>
              <a:t>处理器特权级的标识：</a:t>
            </a:r>
            <a:endParaRPr lang="zh-CN" altLang="en-US" sz="3600" b="0" dirty="0">
              <a:latin typeface="仿宋_GB2312" panose="02010609030101010101" pitchFamily="49" charset="-122"/>
              <a:ea typeface="仿宋_GB2312" panose="02010609030101010101" pitchFamily="49" charset="-122"/>
            </a:endParaRPr>
          </a:p>
        </p:txBody>
      </p:sp>
      <p:sp>
        <p:nvSpPr>
          <p:cNvPr id="30723" name="矩形 30722"/>
          <p:cNvSpPr/>
          <p:nvPr/>
        </p:nvSpPr>
        <p:spPr>
          <a:xfrm>
            <a:off x="431800" y="1226503"/>
            <a:ext cx="8255000" cy="4732337"/>
          </a:xfrm>
          <a:prstGeom prst="rect">
            <a:avLst/>
          </a:prstGeom>
          <a:noFill/>
          <a:ln w="9525">
            <a:noFill/>
            <a:miter/>
          </a:ln>
        </p:spPr>
        <p:txBody>
          <a:bodyPr anchor="t"/>
          <a:p>
            <a:pPr marL="342900" lvl="0"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anose="02010609030101010101" pitchFamily="49" charset="-122"/>
                <a:ea typeface="仿宋_GB2312" panose="02010609030101010101" pitchFamily="49" charset="-122"/>
              </a:rPr>
              <a:t>80386</a:t>
            </a:r>
            <a:r>
              <a:rPr lang="zh-CN" altLang="zh-CN" sz="2800" dirty="0">
                <a:solidFill>
                  <a:schemeClr val="tx1"/>
                </a:solidFill>
                <a:latin typeface="仿宋_GB2312" panose="02010609030101010101" pitchFamily="49" charset="-122"/>
                <a:ea typeface="仿宋_GB2312" panose="02010609030101010101" pitchFamily="49" charset="-122"/>
              </a:rPr>
              <a:t>保护模式</a:t>
            </a:r>
            <a:r>
              <a:rPr lang="en-US" altLang="zh-CN" sz="2800" dirty="0">
                <a:solidFill>
                  <a:schemeClr val="tx1"/>
                </a:solidFill>
                <a:latin typeface="仿宋_GB2312" panose="02010609030101010101" pitchFamily="49" charset="-122"/>
                <a:ea typeface="仿宋_GB2312" panose="02010609030101010101" pitchFamily="49" charset="-122"/>
              </a:rPr>
              <a:t>:CS</a:t>
            </a:r>
            <a:r>
              <a:rPr lang="zh-CN" altLang="en-US" sz="2800" dirty="0">
                <a:solidFill>
                  <a:schemeClr val="tx1"/>
                </a:solidFill>
                <a:latin typeface="仿宋_GB2312" panose="02010609030101010101" pitchFamily="49" charset="-122"/>
                <a:ea typeface="仿宋_GB2312" panose="02010609030101010101" pitchFamily="49" charset="-122"/>
              </a:rPr>
              <a:t>段选择字低</a:t>
            </a:r>
            <a:r>
              <a:rPr lang="en-US" altLang="zh-CN" sz="2800" dirty="0">
                <a:solidFill>
                  <a:schemeClr val="tx1"/>
                </a:solidFill>
                <a:latin typeface="仿宋_GB2312" panose="02010609030101010101" pitchFamily="49" charset="-122"/>
                <a:ea typeface="仿宋_GB2312" panose="02010609030101010101" pitchFamily="49" charset="-122"/>
              </a:rPr>
              <a:t>2</a:t>
            </a:r>
            <a:r>
              <a:rPr lang="zh-CN" altLang="en-US" sz="2800" dirty="0">
                <a:solidFill>
                  <a:schemeClr val="tx1"/>
                </a:solidFill>
                <a:latin typeface="仿宋_GB2312" panose="02010609030101010101" pitchFamily="49" charset="-122"/>
                <a:ea typeface="仿宋_GB2312" panose="02010609030101010101" pitchFamily="49" charset="-122"/>
              </a:rPr>
              <a:t>位（</a:t>
            </a:r>
            <a:r>
              <a:rPr lang="en-US" altLang="zh-CN" sz="2800" dirty="0">
                <a:solidFill>
                  <a:schemeClr val="tx1"/>
                </a:solidFill>
                <a:latin typeface="仿宋_GB2312" panose="02010609030101010101" pitchFamily="49" charset="-122"/>
                <a:ea typeface="仿宋_GB2312" panose="02010609030101010101" pitchFamily="49" charset="-122"/>
              </a:rPr>
              <a:t>CPL</a:t>
            </a:r>
            <a:r>
              <a:rPr lang="zh-CN" altLang="en-US" sz="2800" dirty="0">
                <a:solidFill>
                  <a:schemeClr val="tx1"/>
                </a:solidFill>
                <a:latin typeface="仿宋_GB2312" panose="02010609030101010101" pitchFamily="49" charset="-122"/>
                <a:ea typeface="仿宋_GB2312" panose="02010609030101010101" pitchFamily="49" charset="-122"/>
              </a:rPr>
              <a:t>）</a:t>
            </a:r>
            <a:endParaRPr lang="zh-CN" altLang="en-US" sz="2800" dirty="0">
              <a:solidFill>
                <a:schemeClr val="tx1"/>
              </a:solidFill>
              <a:latin typeface="仿宋_GB2312" panose="02010609030101010101" pitchFamily="49" charset="-122"/>
              <a:ea typeface="仿宋_GB2312" panose="02010609030101010101" pitchFamily="49" charset="-122"/>
            </a:endParaRPr>
          </a:p>
          <a:p>
            <a:pPr marL="800100" lvl="1"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anose="02010609030101010101" pitchFamily="49" charset="-122"/>
                <a:ea typeface="仿宋_GB2312" panose="02010609030101010101" pitchFamily="49" charset="-122"/>
              </a:rPr>
              <a:t>00 -&gt; system      11 -&gt; user</a:t>
            </a:r>
            <a:endParaRPr lang="en-US" altLang="zh-CN" sz="2800" dirty="0">
              <a:solidFill>
                <a:schemeClr val="tx1"/>
              </a:solidFill>
              <a:latin typeface="仿宋_GB2312" panose="02010609030101010101" pitchFamily="49" charset="-122"/>
              <a:ea typeface="仿宋_GB2312" panose="02010609030101010101" pitchFamily="49" charset="-122"/>
            </a:endParaRPr>
          </a:p>
          <a:p>
            <a:pPr marL="800100" lvl="1"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anose="02010609030101010101" pitchFamily="49" charset="-122"/>
                <a:ea typeface="仿宋_GB2312" panose="02010609030101010101" pitchFamily="49" charset="-122"/>
              </a:rPr>
              <a:t>01, 10</a:t>
            </a:r>
            <a:endParaRPr lang="en-US" altLang="zh-CN" sz="2800" dirty="0">
              <a:solidFill>
                <a:schemeClr val="tx1"/>
              </a:solidFill>
              <a:latin typeface="仿宋_GB2312" panose="02010609030101010101" pitchFamily="49" charset="-122"/>
              <a:ea typeface="仿宋_GB2312" panose="02010609030101010101" pitchFamily="49" charset="-122"/>
            </a:endParaRPr>
          </a:p>
          <a:p>
            <a:pPr marL="342900" lvl="0"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anose="02010609030101010101" pitchFamily="49" charset="-122"/>
                <a:ea typeface="仿宋_GB2312" panose="02010609030101010101" pitchFamily="49" charset="-122"/>
              </a:rPr>
              <a:t>arm:CPSR</a:t>
            </a:r>
            <a:r>
              <a:rPr lang="zh-CN" altLang="zh-CN" sz="2800" dirty="0">
                <a:solidFill>
                  <a:schemeClr val="tx1"/>
                </a:solidFill>
                <a:latin typeface="仿宋_GB2312" panose="02010609030101010101" pitchFamily="49" charset="-122"/>
                <a:ea typeface="仿宋_GB2312" panose="02010609030101010101" pitchFamily="49" charset="-122"/>
              </a:rPr>
              <a:t>状态寄存器中的低</a:t>
            </a:r>
            <a:r>
              <a:rPr lang="en-US" altLang="zh-CN" sz="2800" dirty="0">
                <a:solidFill>
                  <a:schemeClr val="tx1"/>
                </a:solidFill>
                <a:latin typeface="仿宋_GB2312" panose="02010609030101010101" pitchFamily="49" charset="-122"/>
                <a:ea typeface="仿宋_GB2312" panose="02010609030101010101" pitchFamily="49" charset="-122"/>
              </a:rPr>
              <a:t>5</a:t>
            </a:r>
            <a:r>
              <a:rPr lang="zh-CN" altLang="en-US" sz="2800" dirty="0">
                <a:solidFill>
                  <a:schemeClr val="tx1"/>
                </a:solidFill>
                <a:latin typeface="仿宋_GB2312" panose="02010609030101010101" pitchFamily="49" charset="-122"/>
                <a:ea typeface="仿宋_GB2312" panose="02010609030101010101" pitchFamily="49" charset="-122"/>
              </a:rPr>
              <a:t>位：M</a:t>
            </a:r>
            <a:r>
              <a:rPr lang="en-US" altLang="zh-CN" sz="2800" dirty="0">
                <a:solidFill>
                  <a:schemeClr val="tx1"/>
                </a:solidFill>
                <a:latin typeface="仿宋_GB2312" panose="02010609030101010101" pitchFamily="49" charset="-122"/>
                <a:ea typeface="仿宋_GB2312" panose="02010609030101010101" pitchFamily="49" charset="-122"/>
              </a:rPr>
              <a:t>[4:0]</a:t>
            </a:r>
            <a:endParaRPr lang="en-US" altLang="zh-CN" sz="2800" dirty="0">
              <a:solidFill>
                <a:schemeClr val="tx1"/>
              </a:solidFill>
              <a:latin typeface="仿宋_GB2312" panose="02010609030101010101" pitchFamily="49" charset="-122"/>
              <a:ea typeface="仿宋_GB2312" panose="02010609030101010101" pitchFamily="49" charset="-122"/>
            </a:endParaRPr>
          </a:p>
          <a:p>
            <a:pPr marL="800100" lvl="1"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anose="02010609030101010101" pitchFamily="49" charset="-122"/>
                <a:ea typeface="仿宋_GB2312" panose="02010609030101010101" pitchFamily="49" charset="-122"/>
              </a:rPr>
              <a:t>10000 -&gt; user    </a:t>
            </a:r>
            <a:endParaRPr lang="en-US" altLang="zh-CN" sz="2800" dirty="0">
              <a:solidFill>
                <a:schemeClr val="tx1"/>
              </a:solidFill>
              <a:latin typeface="仿宋_GB2312" panose="02010609030101010101" pitchFamily="49" charset="-122"/>
              <a:ea typeface="仿宋_GB2312" panose="02010609030101010101" pitchFamily="49" charset="-122"/>
            </a:endParaRPr>
          </a:p>
          <a:p>
            <a:pPr marL="800100" lvl="1"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anose="02010609030101010101" pitchFamily="49" charset="-122"/>
                <a:ea typeface="仿宋_GB2312" panose="02010609030101010101" pitchFamily="49" charset="-122"/>
              </a:rPr>
              <a:t>10001 -&gt; FIQ     10010-&gt;IRQ</a:t>
            </a:r>
            <a:endParaRPr lang="en-US" altLang="zh-CN" sz="2800" dirty="0">
              <a:solidFill>
                <a:schemeClr val="tx1"/>
              </a:solidFill>
              <a:latin typeface="仿宋_GB2312" panose="02010609030101010101" pitchFamily="49" charset="-122"/>
              <a:ea typeface="仿宋_GB2312" panose="02010609030101010101" pitchFamily="49" charset="-122"/>
            </a:endParaRPr>
          </a:p>
          <a:p>
            <a:pPr marL="800100" lvl="1"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anose="02010609030101010101" pitchFamily="49" charset="-122"/>
                <a:ea typeface="仿宋_GB2312" panose="02010609030101010101" pitchFamily="49" charset="-122"/>
              </a:rPr>
              <a:t>10011 -&gt; supervisor</a:t>
            </a:r>
            <a:endParaRPr lang="en-US" altLang="zh-CN" sz="2800" dirty="0">
              <a:solidFill>
                <a:schemeClr val="tx1"/>
              </a:solidFill>
              <a:latin typeface="仿宋_GB2312" panose="02010609030101010101" pitchFamily="49" charset="-122"/>
              <a:ea typeface="仿宋_GB2312" panose="02010609030101010101" pitchFamily="49" charset="-122"/>
            </a:endParaRPr>
          </a:p>
          <a:p>
            <a:pPr marL="800100" lvl="1"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anose="02010609030101010101" pitchFamily="49" charset="-122"/>
                <a:ea typeface="仿宋_GB2312" panose="02010609030101010101" pitchFamily="49" charset="-122"/>
              </a:rPr>
              <a:t>10111 -&gt; abort   </a:t>
            </a:r>
            <a:endParaRPr lang="en-US" altLang="zh-CN" sz="2800" dirty="0">
              <a:solidFill>
                <a:schemeClr val="tx1"/>
              </a:solidFill>
              <a:latin typeface="仿宋_GB2312" panose="02010609030101010101" pitchFamily="49" charset="-122"/>
              <a:ea typeface="仿宋_GB2312" panose="02010609030101010101" pitchFamily="49" charset="-122"/>
            </a:endParaRPr>
          </a:p>
          <a:p>
            <a:pPr marL="800100" lvl="1"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anose="02010609030101010101" pitchFamily="49" charset="-122"/>
                <a:ea typeface="仿宋_GB2312" panose="02010609030101010101" pitchFamily="49" charset="-122"/>
              </a:rPr>
              <a:t>11011 -&gt; undefined</a:t>
            </a:r>
            <a:endParaRPr lang="en-US" altLang="zh-CN" sz="2800" dirty="0">
              <a:solidFill>
                <a:schemeClr val="tx1"/>
              </a:solidFill>
              <a:latin typeface="仿宋_GB2312" panose="02010609030101010101" pitchFamily="49" charset="-122"/>
              <a:ea typeface="仿宋_GB2312" panose="02010609030101010101" pitchFamily="49" charset="-122"/>
            </a:endParaRPr>
          </a:p>
          <a:p>
            <a:pPr marL="800100" lvl="1"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anose="02010609030101010101" pitchFamily="49" charset="-122"/>
                <a:ea typeface="仿宋_GB2312" panose="02010609030101010101" pitchFamily="49" charset="-122"/>
                <a:sym typeface="Arial" panose="02080604020202020204" pitchFamily="34" charset="0"/>
              </a:rPr>
              <a:t>11111 -&gt; system</a:t>
            </a:r>
            <a:endParaRPr lang="en-US" altLang="zh-CN" sz="2800" dirty="0">
              <a:solidFill>
                <a:schemeClr val="tx1"/>
              </a:solidFill>
              <a:latin typeface="仿宋_GB2312" panose="02010609030101010101" pitchFamily="49" charset="-122"/>
              <a:ea typeface="仿宋_GB2312" panose="02010609030101010101" pitchFamily="49" charset="-122"/>
              <a:sym typeface="Arial" panose="02080604020202020204" pitchFamily="34" charset="0"/>
            </a:endParaRPr>
          </a:p>
        </p:txBody>
      </p:sp>
      <p:sp>
        <p:nvSpPr>
          <p:cNvPr id="41987" name="文本框 3072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2</a:t>
            </a:r>
            <a:r>
              <a:rPr lang="en-US" altLang="zh-CN" sz="1400" b="0">
                <a:solidFill>
                  <a:schemeClr val="tx2"/>
                </a:solidFill>
                <a:latin typeface="Times New Roman" panose="02020603050405020304" charset="0"/>
                <a:ea typeface="宋体" panose="02010600030101010101" pitchFamily="2" charset="-122"/>
              </a:rPr>
              <a:t>7</a:t>
            </a:r>
            <a:endParaRPr lang="en-US" altLang="zh-CN" sz="1400"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charRg st="30" end="84"/>
                                            </p:txEl>
                                          </p:spTgt>
                                        </p:tgtEl>
                                        <p:attrNameLst>
                                          <p:attrName>style.visibility</p:attrName>
                                        </p:attrNameLst>
                                      </p:cBhvr>
                                      <p:to>
                                        <p:strVal val="visible"/>
                                      </p:to>
                                    </p:set>
                                    <p:anim calcmode="lin" valueType="num">
                                      <p:cBhvr additive="base">
                                        <p:cTn id="7" dur="500" fill="hold"/>
                                        <p:tgtEl>
                                          <p:spTgt spid="30723">
                                            <p:txEl>
                                              <p:charRg st="30" end="8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charRg st="30" end="8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charRg st="0" end="0"/>
                                            </p:txEl>
                                          </p:spTgt>
                                        </p:tgtEl>
                                        <p:attrNameLst>
                                          <p:attrName>style.visibility</p:attrName>
                                        </p:attrNameLst>
                                      </p:cBhvr>
                                      <p:to>
                                        <p:strVal val="visible"/>
                                      </p:to>
                                    </p:set>
                                    <p:anim calcmode="lin" valueType="num">
                                      <p:cBhvr additive="base">
                                        <p:cTn id="13" dur="500" fill="hold"/>
                                        <p:tgtEl>
                                          <p:spTgt spid="30723">
                                            <p:txEl>
                                              <p:char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char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7" name="内容占位符 7065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 imgW="838200" imgH="647700" progId="Paint.Picture">
                  <p:embed/>
                </p:oleObj>
              </mc:Choice>
              <mc:Fallback>
                <p:oleObj name="" r:id="rId1" imgW="838200" imgH="647700" progId="Paint.Picture">
                  <p:embed/>
                  <p:pic>
                    <p:nvPicPr>
                      <p:cNvPr id="0" name="图片 3079"/>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70660" name="矩形 7065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操作系统虚拟机</a:t>
            </a:r>
            <a:endParaRPr lang="zh-CN" altLang="en-US" sz="2400" strike="noStrike" noProof="1">
              <a:ea typeface="宋体" panose="02010600030101010101" pitchFamily="2" charset="-122"/>
            </a:endParaRPr>
          </a:p>
        </p:txBody>
      </p:sp>
      <p:sp>
        <p:nvSpPr>
          <p:cNvPr id="70661" name="矩形 70660"/>
          <p:cNvSpPr/>
          <p:nvPr/>
        </p:nvSpPr>
        <p:spPr>
          <a:xfrm>
            <a:off x="347980" y="718503"/>
            <a:ext cx="8399463" cy="5384800"/>
          </a:xfrm>
          <a:prstGeom prst="rect">
            <a:avLst/>
          </a:prstGeom>
          <a:noFill/>
          <a:ln w="9525">
            <a:noFill/>
          </a:ln>
        </p:spPr>
        <p:txBody>
          <a:bodyPr>
            <a:spAutoFit/>
          </a:bodyPr>
          <a:p>
            <a:pPr lvl="0" algn="l" fontAlgn="base"/>
            <a:r>
              <a:rPr lang="en-US" altLang="zh-CN" sz="3200" b="1" strike="noStrike" noProof="1">
                <a:solidFill>
                  <a:srgbClr val="990000"/>
                </a:solidFill>
                <a:effectLst>
                  <a:outerShdw blurRad="38100" dist="38100" dir="2700000">
                    <a:srgbClr val="000000"/>
                  </a:outerShdw>
                </a:effectLst>
                <a:latin typeface="Arial" panose="02080604020202020204" pitchFamily="34" charset="0"/>
                <a:ea typeface="宋体" panose="02010600030101010101" pitchFamily="2" charset="-122"/>
                <a:cs typeface="+mn-ea"/>
              </a:rPr>
              <a:t>1.  </a:t>
            </a:r>
            <a:r>
              <a:rPr lang="zh-CN" altLang="en-US" sz="3200" b="1" strike="noStrike" noProof="1" dirty="0">
                <a:solidFill>
                  <a:srgbClr val="990000"/>
                </a:solidFill>
                <a:effectLst>
                  <a:outerShdw blurRad="38100" dist="38100" dir="2700000">
                    <a:srgbClr val="000000"/>
                  </a:outerShdw>
                </a:effectLst>
                <a:latin typeface="Arial" panose="02080604020202020204" pitchFamily="34" charset="0"/>
                <a:ea typeface="宋体" panose="02010600030101010101" pitchFamily="2" charset="-122"/>
                <a:cs typeface="+mn-ea"/>
              </a:rPr>
              <a:t>为什么引入虚拟机的概念</a:t>
            </a:r>
            <a:endParaRPr lang="zh-CN" altLang="en-US" sz="3200" b="1" strike="noStrike" noProof="1" dirty="0">
              <a:solidFill>
                <a:srgbClr val="990000"/>
              </a:solidFill>
              <a:effectLst>
                <a:outerShdw blurRad="38100" dist="38100" dir="2700000">
                  <a:srgbClr val="000000"/>
                </a:outerShdw>
              </a:effectLst>
              <a:latin typeface="Arial" panose="02080604020202020204" pitchFamily="34" charset="0"/>
              <a:ea typeface="宋体" panose="02010600030101010101" pitchFamily="2" charset="-122"/>
              <a:cs typeface="+mn-ea"/>
            </a:endParaRPr>
          </a:p>
          <a:p>
            <a:pPr lvl="0" algn="l" fontAlgn="base"/>
            <a:endParaRPr lang="zh-CN" altLang="en-US" sz="3200" b="1" strike="noStrike" noProof="1" dirty="0">
              <a:solidFill>
                <a:srgbClr val="990000"/>
              </a:solidFill>
              <a:effectLst>
                <a:outerShdw blurRad="38100" dist="38100" dir="2700000">
                  <a:srgbClr val="000000"/>
                </a:outerShdw>
              </a:effectLst>
              <a:latin typeface="Arial" panose="02080604020202020204" pitchFamily="34" charset="0"/>
              <a:ea typeface="宋体" panose="02010600030101010101" pitchFamily="2" charset="-122"/>
            </a:endParaRPr>
          </a:p>
          <a:p>
            <a:pPr lvl="1" algn="l" fontAlgn="base">
              <a:buChar char="•"/>
            </a:pPr>
            <a:r>
              <a:rPr lang="zh-CN" altLang="en-US" sz="2800" b="1" strike="noStrike" noProof="1" dirty="0">
                <a:solidFill>
                  <a:schemeClr val="tx1"/>
                </a:solidFill>
                <a:latin typeface="Arial" panose="02080604020202020204" pitchFamily="34" charset="0"/>
                <a:ea typeface="宋体" panose="02010600030101010101" pitchFamily="2" charset="-122"/>
                <a:cs typeface="+mn-ea"/>
              </a:rPr>
              <a:t>多个用户程序对计算机软、硬资源的共享和竞争，每个用户程序都希望自己是独自使用整个计算机系统，不会考虑其他用户进程的并行。虚拟的概念可以有效的实现资源共享。</a:t>
            </a:r>
            <a:endParaRPr lang="zh-CN" altLang="en-US" sz="2800" b="1" strike="noStrike" noProof="1" dirty="0">
              <a:solidFill>
                <a:schemeClr val="tx1"/>
              </a:solidFill>
              <a:latin typeface="Arial" panose="02080604020202020204" pitchFamily="34" charset="0"/>
              <a:ea typeface="宋体" panose="02010600030101010101" pitchFamily="2" charset="-122"/>
            </a:endParaRPr>
          </a:p>
          <a:p>
            <a:pPr lvl="1" algn="l" fontAlgn="base">
              <a:buChar char="•"/>
            </a:pPr>
            <a:endParaRPr lang="zh-CN" altLang="en-US" sz="2800" b="1" strike="noStrike" noProof="1" dirty="0">
              <a:solidFill>
                <a:schemeClr val="tx1"/>
              </a:solidFill>
              <a:latin typeface="Arial" panose="02080604020202020204" pitchFamily="34" charset="0"/>
              <a:ea typeface="宋体" panose="02010600030101010101" pitchFamily="2" charset="-122"/>
            </a:endParaRPr>
          </a:p>
          <a:p>
            <a:pPr lvl="1" algn="l" fontAlgn="base">
              <a:buChar char="•"/>
            </a:pPr>
            <a:r>
              <a:rPr lang="zh-CN" altLang="en-US" sz="2800" b="1" strike="noStrike" noProof="1" dirty="0">
                <a:solidFill>
                  <a:schemeClr val="tx1"/>
                </a:solidFill>
                <a:latin typeface="Arial" panose="02080604020202020204" pitchFamily="34" charset="0"/>
                <a:ea typeface="宋体" panose="02010600030101010101" pitchFamily="2" charset="-122"/>
                <a:cs typeface="+mn-ea"/>
              </a:rPr>
              <a:t>屏蔽不同硬件的差别，提供一致的用户操作接口。</a:t>
            </a:r>
            <a:endParaRPr lang="zh-CN" altLang="en-US" sz="2800" b="1" strike="noStrike" noProof="1" dirty="0">
              <a:solidFill>
                <a:schemeClr val="tx1"/>
              </a:solidFill>
              <a:latin typeface="Arial" panose="02080604020202020204" pitchFamily="34" charset="0"/>
              <a:ea typeface="宋体" panose="02010600030101010101" pitchFamily="2" charset="-122"/>
            </a:endParaRPr>
          </a:p>
          <a:p>
            <a:pPr lvl="1" algn="l" fontAlgn="base">
              <a:buChar char="•"/>
            </a:pPr>
            <a:endParaRPr lang="zh-CN" altLang="en-US" sz="2800" b="1" strike="noStrike" noProof="1" dirty="0">
              <a:solidFill>
                <a:schemeClr val="tx1"/>
              </a:solidFill>
              <a:latin typeface="Arial" panose="02080604020202020204" pitchFamily="34" charset="0"/>
              <a:ea typeface="宋体" panose="02010600030101010101" pitchFamily="2" charset="-122"/>
            </a:endParaRPr>
          </a:p>
          <a:p>
            <a:pPr lvl="1" algn="l" fontAlgn="base">
              <a:buChar char="•"/>
            </a:pPr>
            <a:r>
              <a:rPr lang="zh-CN" altLang="en-US" sz="2800" b="1" strike="noStrike" noProof="1" dirty="0">
                <a:solidFill>
                  <a:schemeClr val="tx1"/>
                </a:solidFill>
                <a:latin typeface="Arial" panose="02080604020202020204" pitchFamily="34" charset="0"/>
                <a:ea typeface="宋体" panose="02010600030101010101" pitchFamily="2" charset="-122"/>
                <a:cs typeface="+mn-ea"/>
              </a:rPr>
              <a:t>用户提出的要求是多方面的，需要的功能是丰富的，很多复杂的功能可用软件来完成，扩充硬件的基本功能。</a:t>
            </a:r>
            <a:endParaRPr lang="zh-CN" altLang="en-US" sz="2800" b="1" strike="noStrike" noProof="1" dirty="0">
              <a:solidFill>
                <a:schemeClr val="tx1"/>
              </a:solidFill>
              <a:latin typeface="Arial" panose="02080604020202020204" pitchFamily="34" charset="0"/>
              <a:ea typeface="宋体" panose="02010600030101010101" pitchFamily="2" charset="-122"/>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29697"/>
          <p:cNvSpPr/>
          <p:nvPr/>
        </p:nvSpPr>
        <p:spPr>
          <a:xfrm>
            <a:off x="767715" y="1546225"/>
            <a:ext cx="7533005" cy="2044065"/>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Font typeface="+mj-ea"/>
              <a:buAutoNum type="circleNumDbPlain"/>
            </a:pPr>
            <a:r>
              <a:rPr lang="zh-CN" altLang="en-US" sz="2400" b="1" strike="noStrike" noProof="1">
                <a:solidFill>
                  <a:srgbClr val="000099"/>
                </a:solidFill>
                <a:latin typeface="Times New Roman" panose="02020603050405020304" charset="0"/>
                <a:ea typeface="宋体" panose="02010600030101010101" pitchFamily="2" charset="-122"/>
                <a:cs typeface="+mn-ea"/>
              </a:rPr>
              <a:t>涉及外部设备的输入</a:t>
            </a:r>
            <a:r>
              <a:rPr lang="en-US" altLang="zh-CN" sz="2400" b="1" strike="noStrike" noProof="1">
                <a:solidFill>
                  <a:srgbClr val="000099"/>
                </a:solidFill>
                <a:latin typeface="Times New Roman" panose="02020603050405020304" charset="0"/>
                <a:ea typeface="宋体" panose="02010600030101010101" pitchFamily="2" charset="-122"/>
                <a:cs typeface="+mn-ea"/>
              </a:rPr>
              <a:t>/</a:t>
            </a:r>
            <a:r>
              <a:rPr lang="zh-CN" altLang="en-US" sz="2400" b="1" strike="noStrike" noProof="1">
                <a:solidFill>
                  <a:srgbClr val="000099"/>
                </a:solidFill>
                <a:latin typeface="Times New Roman" panose="02020603050405020304" charset="0"/>
                <a:ea typeface="宋体" panose="02010600030101010101" pitchFamily="2" charset="-122"/>
                <a:cs typeface="+mn-ea"/>
              </a:rPr>
              <a:t>输出指令，</a:t>
            </a:r>
            <a:r>
              <a:rPr lang="zh-CN" altLang="en-US" sz="2400" b="1" strike="noStrike" noProof="1">
                <a:solidFill>
                  <a:srgbClr val="000099"/>
                </a:solidFill>
                <a:latin typeface="Times New Roman" panose="02020603050405020304" charset="0"/>
                <a:ea typeface="宋体" panose="02010600030101010101" pitchFamily="2" charset="-122"/>
                <a:cs typeface="+mn-ea"/>
                <a:sym typeface="Symbol" panose="05050102010706020507" pitchFamily="18" charset="2"/>
              </a:rPr>
              <a:t>允许/禁止中断；</a:t>
            </a:r>
            <a:endParaRPr lang="zh-CN" altLang="en-US" sz="2400" b="1" strike="noStrike" noProof="1">
              <a:solidFill>
                <a:srgbClr val="000099"/>
              </a:solidFill>
              <a:latin typeface="Times New Roman" panose="02020603050405020304" charset="0"/>
              <a:ea typeface="宋体" panose="02010600030101010101" pitchFamily="2" charset="-122"/>
            </a:endParaRPr>
          </a:p>
          <a:p>
            <a:pPr lvl="0" fontAlgn="base">
              <a:lnSpc>
                <a:spcPct val="130000"/>
              </a:lnSpc>
              <a:buFont typeface="+mj-ea"/>
              <a:buAutoNum type="circleNumDbPlain"/>
            </a:pPr>
            <a:r>
              <a:rPr lang="zh-CN" altLang="en-US" sz="2400" b="1" strike="noStrike" noProof="1">
                <a:solidFill>
                  <a:srgbClr val="000099"/>
                </a:solidFill>
                <a:latin typeface="Times New Roman" panose="02020603050405020304" charset="0"/>
                <a:ea typeface="宋体" panose="02010600030101010101" pitchFamily="2" charset="-122"/>
                <a:cs typeface="+mn-ea"/>
              </a:rPr>
              <a:t>修改特殊寄存器的指令；</a:t>
            </a:r>
            <a:endParaRPr lang="zh-CN" altLang="en-US" sz="2400" b="1" strike="noStrike" noProof="1">
              <a:solidFill>
                <a:srgbClr val="000099"/>
              </a:solidFill>
              <a:latin typeface="Times New Roman" panose="02020603050405020304" charset="0"/>
              <a:ea typeface="宋体" panose="02010600030101010101" pitchFamily="2" charset="-122"/>
            </a:endParaRPr>
          </a:p>
          <a:p>
            <a:pPr lvl="0" fontAlgn="base">
              <a:lnSpc>
                <a:spcPct val="130000"/>
              </a:lnSpc>
              <a:buFont typeface="+mj-ea"/>
              <a:buAutoNum type="circleNumDbPlain"/>
            </a:pPr>
            <a:r>
              <a:rPr lang="zh-CN" altLang="en-US" sz="2400" b="1" strike="noStrike" noProof="1">
                <a:solidFill>
                  <a:srgbClr val="000099"/>
                </a:solidFill>
                <a:latin typeface="Times New Roman" panose="02020603050405020304" charset="0"/>
                <a:ea typeface="宋体" panose="02010600030101010101" pitchFamily="2" charset="-122"/>
                <a:cs typeface="+mn-ea"/>
              </a:rPr>
              <a:t>改变机器状态的指令；</a:t>
            </a:r>
            <a:endParaRPr lang="zh-CN" altLang="en-US" sz="2400" b="1" strike="noStrike" noProof="1">
              <a:solidFill>
                <a:srgbClr val="000099"/>
              </a:solidFill>
              <a:latin typeface="Times New Roman" panose="02020603050405020304" charset="0"/>
              <a:ea typeface="宋体" panose="02010600030101010101" pitchFamily="2" charset="-122"/>
            </a:endParaRPr>
          </a:p>
        </p:txBody>
      </p:sp>
      <p:sp>
        <p:nvSpPr>
          <p:cNvPr id="40962" name="文本框 2969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26</a:t>
            </a:r>
            <a:endParaRPr lang="en-US" altLang="zh-CN" sz="1400" b="0">
              <a:solidFill>
                <a:schemeClr val="tx2"/>
              </a:solidFill>
              <a:latin typeface="Times New Roman" panose="02020603050405020304" charset="0"/>
              <a:ea typeface="宋体" panose="02010600030101010101" pitchFamily="2" charset="-122"/>
            </a:endParaRPr>
          </a:p>
        </p:txBody>
      </p:sp>
      <p:sp>
        <p:nvSpPr>
          <p:cNvPr id="29700" name="矩形 29699"/>
          <p:cNvSpPr/>
          <p:nvPr/>
        </p:nvSpPr>
        <p:spPr>
          <a:xfrm>
            <a:off x="733425" y="910908"/>
            <a:ext cx="5418138"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(3) </a:t>
            </a:r>
            <a:r>
              <a:rPr lang="zh-CN" altLang="en-US" sz="2800" b="1" strike="noStrike" noProof="1">
                <a:solidFill>
                  <a:srgbClr val="A50021"/>
                </a:solidFill>
                <a:latin typeface="Times New Roman" panose="02020603050405020304" charset="0"/>
                <a:ea typeface="宋体" panose="02010600030101010101" pitchFamily="2" charset="-122"/>
                <a:cs typeface="+mn-ea"/>
              </a:rPr>
              <a:t>处理机的特权指令</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29701" name="矩形 2970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处理机的特权级</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0">
                                            <p:txEl>
                                              <p:charRg st="0" end="16"/>
                                            </p:txEl>
                                          </p:spTgt>
                                        </p:tgtEl>
                                        <p:attrNameLst>
                                          <p:attrName>style.visibility</p:attrName>
                                        </p:attrNameLst>
                                      </p:cBhvr>
                                      <p:to>
                                        <p:strVal val="visible"/>
                                      </p:to>
                                    </p:set>
                                    <p:anim calcmode="lin" valueType="num">
                                      <p:cBhvr additive="base">
                                        <p:cTn id="7" dur="1000" fill="hold"/>
                                        <p:tgtEl>
                                          <p:spTgt spid="29700">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9700">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8">
                                            <p:txEl>
                                              <p:charRg st="0" end="17"/>
                                            </p:txEl>
                                          </p:spTgt>
                                        </p:tgtEl>
                                        <p:attrNameLst>
                                          <p:attrName>style.visibility</p:attrName>
                                        </p:attrNameLst>
                                      </p:cBhvr>
                                      <p:to>
                                        <p:strVal val="visible"/>
                                      </p:to>
                                    </p:set>
                                    <p:anim calcmode="lin" valueType="num">
                                      <p:cBhvr additive="base">
                                        <p:cTn id="13" dur="500" fill="hold"/>
                                        <p:tgtEl>
                                          <p:spTgt spid="29698">
                                            <p:txEl>
                                              <p:charRg st="0" end="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8">
                                            <p:txEl>
                                              <p:charRg st="0" end="1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698">
                                            <p:txEl>
                                              <p:charRg st="17" end="30"/>
                                            </p:txEl>
                                          </p:spTgt>
                                        </p:tgtEl>
                                        <p:attrNameLst>
                                          <p:attrName>style.visibility</p:attrName>
                                        </p:attrNameLst>
                                      </p:cBhvr>
                                      <p:to>
                                        <p:strVal val="visible"/>
                                      </p:to>
                                    </p:set>
                                    <p:anim calcmode="lin" valueType="num">
                                      <p:cBhvr additive="base">
                                        <p:cTn id="17" dur="500" fill="hold"/>
                                        <p:tgtEl>
                                          <p:spTgt spid="29698">
                                            <p:txEl>
                                              <p:charRg st="17" end="3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8">
                                            <p:txEl>
                                              <p:charRg st="17" end="3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698">
                                            <p:txEl>
                                              <p:charRg st="30" end="42"/>
                                            </p:txEl>
                                          </p:spTgt>
                                        </p:tgtEl>
                                        <p:attrNameLst>
                                          <p:attrName>style.visibility</p:attrName>
                                        </p:attrNameLst>
                                      </p:cBhvr>
                                      <p:to>
                                        <p:strVal val="visible"/>
                                      </p:to>
                                    </p:set>
                                    <p:anim calcmode="lin" valueType="num">
                                      <p:cBhvr additive="base">
                                        <p:cTn id="21" dur="500" fill="hold"/>
                                        <p:tgtEl>
                                          <p:spTgt spid="29698">
                                            <p:txEl>
                                              <p:charRg st="30" end="4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8">
                                            <p:txEl>
                                              <p:charRg st="30" end="4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698">
                                            <p:txEl>
                                              <p:charRg st="3" end="3"/>
                                            </p:txEl>
                                          </p:spTgt>
                                        </p:tgtEl>
                                        <p:attrNameLst>
                                          <p:attrName>style.visibility</p:attrName>
                                        </p:attrNameLst>
                                      </p:cBhvr>
                                      <p:to>
                                        <p:strVal val="visible"/>
                                      </p:to>
                                    </p:set>
                                    <p:anim calcmode="lin" valueType="num">
                                      <p:cBhvr additive="base">
                                        <p:cTn id="25" dur="500" fill="hold"/>
                                        <p:tgtEl>
                                          <p:spTgt spid="29698">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8">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a:xfrm>
            <a:off x="363538" y="595313"/>
            <a:ext cx="8393113" cy="760413"/>
          </a:xfrm>
        </p:spPr>
        <p:txBody>
          <a:bodyPr>
            <a:spAutoFit/>
          </a:bodyPr>
          <a:p>
            <a:pPr lvl="0"/>
            <a:r>
              <a:rPr lang="zh-CN" altLang="en-US" sz="3600">
                <a:solidFill>
                  <a:srgbClr val="A50021"/>
                </a:solidFill>
                <a:latin typeface="Times New Roman" panose="02020603050405020304" charset="0"/>
                <a:ea typeface="宋体" panose="02010600030101010101" pitchFamily="2" charset="-122"/>
              </a:rPr>
              <a:t>处理器状态切换</a:t>
            </a:r>
            <a:r>
              <a:rPr lang="zh-CN" altLang="en-US" dirty="0">
                <a:ea typeface="宋体" panose="02010600030101010101" pitchFamily="2" charset="-122"/>
              </a:rPr>
              <a:t>：</a:t>
            </a:r>
            <a:endParaRPr lang="zh-CN" altLang="en-US" dirty="0"/>
          </a:p>
        </p:txBody>
      </p:sp>
      <p:sp>
        <p:nvSpPr>
          <p:cNvPr id="32771" name="文本占位符 32770"/>
          <p:cNvSpPr>
            <a:spLocks noGrp="1"/>
          </p:cNvSpPr>
          <p:nvPr>
            <p:ph idx="1"/>
          </p:nvPr>
        </p:nvSpPr>
        <p:spPr>
          <a:xfrm>
            <a:off x="139700" y="1572895"/>
            <a:ext cx="8825230" cy="4093210"/>
          </a:xfrm>
        </p:spPr>
        <p:txBody>
          <a:bodyPr vert="horz" wrap="square" anchor="t">
            <a:spAutoFit/>
          </a:bodyPr>
          <a:p>
            <a:pPr fontAlgn="base"/>
            <a:r>
              <a:rPr lang="zh-CN" altLang="en-US"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rPr>
              <a:t>用户态转到核态</a:t>
            </a:r>
            <a:endParaRPr lang="zh-CN" altLang="en-US"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endParaRPr>
          </a:p>
          <a:p>
            <a:pPr lvl="1" fontAlgn="base">
              <a:buClr>
                <a:schemeClr val="bg2"/>
              </a:buClr>
              <a:buChar char="•"/>
            </a:pPr>
            <a:r>
              <a:rPr lang="zh-CN" altLang="en-US"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rPr>
              <a:t>用户程序要求操作系统提供服务，执行系统功能调用；</a:t>
            </a:r>
            <a:r>
              <a:rPr lang="x-none" altLang="zh-CN"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rPr>
              <a:t>(中断或系统调用指令)</a:t>
            </a:r>
            <a:endParaRPr lang="x-none" altLang="zh-CN"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endParaRPr>
          </a:p>
          <a:p>
            <a:pPr lvl="1" fontAlgn="base">
              <a:buClr>
                <a:schemeClr val="bg2"/>
              </a:buClr>
              <a:buChar char="•"/>
            </a:pPr>
            <a:r>
              <a:rPr lang="zh-CN" altLang="en-US"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rPr>
              <a:t>用户程序运行时，偶然发生一次</a:t>
            </a:r>
            <a:r>
              <a:rPr lang="x-none" altLang="zh-CN"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rPr>
              <a:t>硬件</a:t>
            </a:r>
            <a:r>
              <a:rPr lang="zh-CN" altLang="en-US"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rPr>
              <a:t>中断</a:t>
            </a:r>
            <a:r>
              <a:rPr lang="x-none" altLang="zh-CN"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rPr>
              <a:t>；</a:t>
            </a:r>
            <a:endParaRPr lang="x-none" altLang="zh-CN"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endParaRPr>
          </a:p>
          <a:p>
            <a:pPr lvl="1" fontAlgn="base">
              <a:buClr>
                <a:schemeClr val="bg2"/>
              </a:buClr>
              <a:buChar char="•"/>
            </a:pPr>
            <a:r>
              <a:rPr lang="zh-CN" altLang="en-US"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rPr>
              <a:t>用户程序产生错误</a:t>
            </a:r>
            <a:r>
              <a:rPr lang="x-none" altLang="zh-CN"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rPr>
              <a:t>；(</a:t>
            </a:r>
            <a:r>
              <a:rPr lang="zh-CN" altLang="x-none"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rPr>
              <a:t>程序性</a:t>
            </a:r>
            <a:r>
              <a:rPr lang="x-none" altLang="zh-CN"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rPr>
              <a:t>中断)</a:t>
            </a:r>
            <a:endParaRPr lang="x-none" altLang="zh-CN"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endParaRPr>
          </a:p>
          <a:p>
            <a:pPr lvl="1" fontAlgn="base">
              <a:buClr>
                <a:schemeClr val="bg2"/>
              </a:buClr>
              <a:buChar char="•"/>
            </a:pPr>
            <a:r>
              <a:rPr lang="zh-CN" altLang="x-none"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rPr>
              <a:t>用户程序企图执行特权指令；（处理同上一条）</a:t>
            </a:r>
            <a:endParaRPr lang="x-none" altLang="zh-CN"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endParaRPr>
          </a:p>
          <a:p>
            <a:pPr fontAlgn="base"/>
            <a:r>
              <a:rPr lang="zh-CN" altLang="en-US"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rPr>
              <a:t>核态转到用户态</a:t>
            </a:r>
            <a:endParaRPr lang="zh-CN" altLang="en-US"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endParaRPr>
          </a:p>
          <a:p>
            <a:pPr lvl="1" fontAlgn="base">
              <a:buChar char="•"/>
            </a:pPr>
            <a:r>
              <a:rPr lang="zh-CN" altLang="en-US"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rPr>
              <a:t>中断返回</a:t>
            </a:r>
            <a:r>
              <a:rPr lang="x-none" altLang="zh-CN"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rPr>
              <a:t>（这条指令本身也是特权指令）</a:t>
            </a:r>
            <a:endParaRPr lang="x-none" altLang="zh-CN" strike="noStrike" noProof="1" dirty="0">
              <a:ln>
                <a:solidFill>
                  <a:sysClr val="windowText" lastClr="000000"/>
                </a:solidFill>
              </a:ln>
              <a:solidFill>
                <a:schemeClr val="tx1"/>
              </a:solidFill>
              <a:effectLst/>
              <a:ea typeface="宋体" panose="02010600030101010101" pitchFamily="2" charset="-122"/>
              <a:sym typeface="Symbol" panose="05050102010706020507" pitchFamily="18" charset="2"/>
            </a:endParaRPr>
          </a:p>
        </p:txBody>
      </p:sp>
      <p:sp>
        <p:nvSpPr>
          <p:cNvPr id="43011" name="文本框 3277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2</a:t>
            </a:r>
            <a:r>
              <a:rPr lang="en-US" altLang="zh-CN" sz="1400" b="0">
                <a:solidFill>
                  <a:schemeClr val="tx2"/>
                </a:solidFill>
                <a:latin typeface="Times New Roman" panose="02020603050405020304" charset="0"/>
                <a:ea typeface="宋体" panose="02010600030101010101" pitchFamily="2" charset="-122"/>
              </a:rPr>
              <a:t>9</a:t>
            </a:r>
            <a:endParaRPr lang="en-US" altLang="zh-CN" sz="1400"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clickPar">
                                  <p:stCondLst>
                                    <p:cond delay="0"/>
                                  </p:stCondLst>
                                  <p:childTnLst>
                                    <p:set>
                                      <p:cBhvr>
                                        <p:cTn id="6" dur="1" fill="hold">
                                          <p:stCondLst>
                                            <p:cond delay="0"/>
                                          </p:stCondLst>
                                        </p:cTn>
                                        <p:tgtEl>
                                          <p:spTgt spid="32771">
                                            <p:txEl>
                                              <p:charRg st="0" end="8"/>
                                            </p:txEl>
                                          </p:spTgt>
                                        </p:tgtEl>
                                        <p:attrNameLst>
                                          <p:attrName>style.visibility</p:attrName>
                                        </p:attrNameLst>
                                      </p:cBhvr>
                                      <p:to>
                                        <p:strVal val="visible"/>
                                      </p:to>
                                    </p:set>
                                    <p:animEffect transition="in" filter="blinds(horizontal)">
                                      <p:cBhvr>
                                        <p:cTn id="7" dur="500"/>
                                        <p:tgtEl>
                                          <p:spTgt spid="32771">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Par">
                                  <p:stCondLst>
                                    <p:cond delay="0"/>
                                  </p:stCondLst>
                                  <p:childTnLst>
                                    <p:set>
                                      <p:cBhvr>
                                        <p:cTn id="11" dur="1" fill="hold">
                                          <p:stCondLst>
                                            <p:cond delay="0"/>
                                          </p:stCondLst>
                                        </p:cTn>
                                        <p:tgtEl>
                                          <p:spTgt spid="32771">
                                            <p:txEl>
                                              <p:charRg st="8" end="19"/>
                                            </p:txEl>
                                          </p:spTgt>
                                        </p:tgtEl>
                                        <p:attrNameLst>
                                          <p:attrName>style.visibility</p:attrName>
                                        </p:attrNameLst>
                                      </p:cBhvr>
                                      <p:to>
                                        <p:strVal val="visible"/>
                                      </p:to>
                                    </p:set>
                                    <p:animEffect transition="in" filter="blinds(horizontal)">
                                      <p:cBhvr>
                                        <p:cTn id="12" dur="500"/>
                                        <p:tgtEl>
                                          <p:spTgt spid="32771">
                                            <p:txEl>
                                              <p:charRg st="8" end="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Par">
                                  <p:stCondLst>
                                    <p:cond delay="0"/>
                                  </p:stCondLst>
                                  <p:childTnLst>
                                    <p:set>
                                      <p:cBhvr>
                                        <p:cTn id="16" dur="1" fill="hold">
                                          <p:stCondLst>
                                            <p:cond delay="0"/>
                                          </p:stCondLst>
                                        </p:cTn>
                                        <p:tgtEl>
                                          <p:spTgt spid="32771">
                                            <p:txEl>
                                              <p:charRg st="19" end="22"/>
                                            </p:txEl>
                                          </p:spTgt>
                                        </p:tgtEl>
                                        <p:attrNameLst>
                                          <p:attrName>style.visibility</p:attrName>
                                        </p:attrNameLst>
                                      </p:cBhvr>
                                      <p:to>
                                        <p:strVal val="visible"/>
                                      </p:to>
                                    </p:set>
                                    <p:animEffect transition="in" filter="blinds(horizontal)">
                                      <p:cBhvr>
                                        <p:cTn id="17" dur="500"/>
                                        <p:tgtEl>
                                          <p:spTgt spid="32771">
                                            <p:txEl>
                                              <p:charRg st="19" end="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Par">
                                  <p:stCondLst>
                                    <p:cond delay="0"/>
                                  </p:stCondLst>
                                  <p:childTnLst>
                                    <p:set>
                                      <p:cBhvr>
                                        <p:cTn id="21" dur="1" fill="hold">
                                          <p:stCondLst>
                                            <p:cond delay="0"/>
                                          </p:stCondLst>
                                        </p:cTn>
                                        <p:tgtEl>
                                          <p:spTgt spid="32771">
                                            <p:txEl>
                                              <p:charRg st="22" end="27"/>
                                            </p:txEl>
                                          </p:spTgt>
                                        </p:tgtEl>
                                        <p:attrNameLst>
                                          <p:attrName>style.visibility</p:attrName>
                                        </p:attrNameLst>
                                      </p:cBhvr>
                                      <p:to>
                                        <p:strVal val="visible"/>
                                      </p:to>
                                    </p:set>
                                    <p:animEffect transition="in" filter="blinds(horizontal)">
                                      <p:cBhvr>
                                        <p:cTn id="22" dur="500"/>
                                        <p:tgtEl>
                                          <p:spTgt spid="32771">
                                            <p:txEl>
                                              <p:charRg st="22" end="27"/>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2771">
                                            <p:txEl>
                                              <p:charRg st="4" end="4"/>
                                            </p:txEl>
                                          </p:spTgt>
                                        </p:tgtEl>
                                        <p:attrNameLst>
                                          <p:attrName>style.visibility</p:attrName>
                                        </p:attrNameLst>
                                      </p:cBhvr>
                                      <p:to>
                                        <p:strVal val="visible"/>
                                      </p:to>
                                    </p:set>
                                    <p:animEffect transition="in" filter="blinds(horizontal)">
                                      <p:cBhvr>
                                        <p:cTn id="25" dur="500"/>
                                        <p:tgtEl>
                                          <p:spTgt spid="32771">
                                            <p:txEl>
                                              <p:char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Par">
                                  <p:stCondLst>
                                    <p:cond delay="0"/>
                                  </p:stCondLst>
                                  <p:childTnLst>
                                    <p:set>
                                      <p:cBhvr>
                                        <p:cTn id="29" dur="1" fill="hold">
                                          <p:stCondLst>
                                            <p:cond delay="0"/>
                                          </p:stCondLst>
                                        </p:cTn>
                                        <p:tgtEl>
                                          <p:spTgt spid="32771">
                                            <p:txEl>
                                              <p:charRg st="27" end="35"/>
                                            </p:txEl>
                                          </p:spTgt>
                                        </p:tgtEl>
                                        <p:attrNameLst>
                                          <p:attrName>style.visibility</p:attrName>
                                        </p:attrNameLst>
                                      </p:cBhvr>
                                      <p:to>
                                        <p:strVal val="visible"/>
                                      </p:to>
                                    </p:set>
                                    <p:animEffect transition="in" filter="blinds(horizontal)">
                                      <p:cBhvr>
                                        <p:cTn id="30" dur="500"/>
                                        <p:tgtEl>
                                          <p:spTgt spid="32771">
                                            <p:txEl>
                                              <p:charRg st="27" end="3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Par">
                                  <p:stCondLst>
                                    <p:cond delay="0"/>
                                  </p:stCondLst>
                                  <p:childTnLst>
                                    <p:set>
                                      <p:cBhvr>
                                        <p:cTn id="34" dur="1" fill="hold">
                                          <p:stCondLst>
                                            <p:cond delay="0"/>
                                          </p:stCondLst>
                                        </p:cTn>
                                        <p:tgtEl>
                                          <p:spTgt spid="32771">
                                            <p:txEl>
                                              <p:charRg st="35" end="42"/>
                                            </p:txEl>
                                          </p:spTgt>
                                        </p:tgtEl>
                                        <p:attrNameLst>
                                          <p:attrName>style.visibility</p:attrName>
                                        </p:attrNameLst>
                                      </p:cBhvr>
                                      <p:to>
                                        <p:strVal val="visible"/>
                                      </p:to>
                                    </p:set>
                                    <p:animEffect transition="in" filter="blinds(horizontal)">
                                      <p:cBhvr>
                                        <p:cTn id="35" dur="500"/>
                                        <p:tgtEl>
                                          <p:spTgt spid="32771">
                                            <p:txEl>
                                              <p:charRg st="35"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矩形 34817"/>
          <p:cNvSpPr/>
          <p:nvPr/>
        </p:nvSpPr>
        <p:spPr>
          <a:xfrm>
            <a:off x="1006475" y="1562100"/>
            <a:ext cx="71294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anose="02010600030101010101" pitchFamily="2" charset="-122"/>
                <a:cs typeface="+mn-ea"/>
              </a:rPr>
              <a:t>中断及其处理</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anose="02010600030101010101" pitchFamily="2" charset="-122"/>
            </a:endParaRPr>
          </a:p>
        </p:txBody>
      </p:sp>
      <p:graphicFrame>
        <p:nvGraphicFramePr>
          <p:cNvPr id="44034" name="内容占位符 3481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4820" name="矩形 3481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中断及其处理</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xEl>
                                              <p:charRg st="1" end="8"/>
                                            </p:txEl>
                                          </p:spTgt>
                                        </p:tgtEl>
                                        <p:attrNameLst>
                                          <p:attrName>style.visibility</p:attrName>
                                        </p:attrNameLst>
                                      </p:cBhvr>
                                      <p:to>
                                        <p:strVal val="visible"/>
                                      </p:to>
                                    </p:set>
                                    <p:anim calcmode="lin" valueType="num">
                                      <p:cBhvr additive="base">
                                        <p:cTn id="7" dur="1000" fill="hold"/>
                                        <p:tgtEl>
                                          <p:spTgt spid="34818">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8">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文本框 3584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31</a:t>
            </a:r>
            <a:endParaRPr lang="en-US" altLang="zh-CN" sz="1400" b="0">
              <a:solidFill>
                <a:schemeClr val="tx2"/>
              </a:solidFill>
              <a:latin typeface="Times New Roman" panose="02020603050405020304" charset="0"/>
              <a:ea typeface="宋体" panose="02010600030101010101" pitchFamily="2" charset="-122"/>
            </a:endParaRPr>
          </a:p>
        </p:txBody>
      </p:sp>
      <p:sp>
        <p:nvSpPr>
          <p:cNvPr id="35843" name="矩形 3584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中断及其处理</a:t>
            </a:r>
            <a:endParaRPr lang="zh-CN" altLang="en-US" sz="2400" strike="noStrike" noProof="1">
              <a:ea typeface="宋体" panose="02010600030101010101" pitchFamily="2" charset="-122"/>
            </a:endParaRPr>
          </a:p>
        </p:txBody>
      </p:sp>
      <p:sp>
        <p:nvSpPr>
          <p:cNvPr id="35844" name="矩形 35843"/>
          <p:cNvSpPr/>
          <p:nvPr/>
        </p:nvSpPr>
        <p:spPr>
          <a:xfrm>
            <a:off x="4297045" y="1395413"/>
            <a:ext cx="4591050" cy="414909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ea"/>
              </a:rPr>
              <a:t>所谓中断是指某个事件 </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例如电源掉电、</a:t>
            </a:r>
            <a:r>
              <a:rPr lang="x-none" altLang="zh-CN" sz="2400" strike="noStrike" noProof="1">
                <a:solidFill>
                  <a:schemeClr val="tx1"/>
                </a:solidFill>
                <a:latin typeface="Times New Roman" panose="02020603050405020304" charset="0"/>
                <a:ea typeface="宋体" panose="02010600030101010101" pitchFamily="2" charset="-122"/>
                <a:cs typeface="+mn-ea"/>
              </a:rPr>
              <a:t>计算异常</a:t>
            </a:r>
            <a:r>
              <a:rPr lang="zh-CN" altLang="en-US" sz="2400" strike="noStrike" noProof="1">
                <a:solidFill>
                  <a:schemeClr val="tx1"/>
                </a:solidFill>
                <a:latin typeface="Times New Roman" panose="02020603050405020304" charset="0"/>
                <a:ea typeface="宋体" panose="02010600030101010101" pitchFamily="2" charset="-122"/>
                <a:cs typeface="+mn-ea"/>
              </a:rPr>
              <a:t>或</a:t>
            </a:r>
            <a:r>
              <a:rPr lang="en-US" altLang="zh-CN" sz="2400" strike="noStrike" noProof="1">
                <a:solidFill>
                  <a:schemeClr val="tx1"/>
                </a:solidFill>
                <a:latin typeface="Times New Roman" panose="02020603050405020304" charset="0"/>
                <a:ea typeface="宋体" panose="02010600030101010101" pitchFamily="2" charset="-122"/>
                <a:cs typeface="+mn-ea"/>
              </a:rPr>
              <a:t>I/O</a:t>
            </a:r>
            <a:r>
              <a:rPr lang="zh-CN" altLang="en-US" sz="2400" strike="noStrike" noProof="1">
                <a:solidFill>
                  <a:schemeClr val="tx1"/>
                </a:solidFill>
                <a:latin typeface="Times New Roman" panose="02020603050405020304" charset="0"/>
                <a:ea typeface="宋体" panose="02010600030101010101" pitchFamily="2" charset="-122"/>
                <a:cs typeface="+mn-ea"/>
              </a:rPr>
              <a:t>传输结束等</a:t>
            </a:r>
            <a:r>
              <a:rPr lang="en-US" altLang="zh-CN" sz="2400" strike="noStrike" noProof="1">
                <a:solidFill>
                  <a:schemeClr val="tx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发生时，</a:t>
            </a:r>
            <a:endParaRPr lang="zh-CN" altLang="en-US" sz="2400" strike="noStrike" noProof="1">
              <a:solidFill>
                <a:schemeClr val="tx1"/>
              </a:solidFill>
              <a:latin typeface="Times New Roman" panose="02020603050405020304" charset="0"/>
              <a:ea typeface="宋体" panose="02010600030101010101"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ea"/>
              </a:rPr>
              <a:t>系统中止现行程序的运行、引出处理事件程序对该事件进行处理，</a:t>
            </a:r>
            <a:endParaRPr lang="zh-CN" altLang="en-US" sz="2400" strike="noStrike" noProof="1">
              <a:solidFill>
                <a:schemeClr val="tx1"/>
              </a:solidFill>
              <a:latin typeface="Times New Roman" panose="02020603050405020304" charset="0"/>
              <a:ea typeface="宋体" panose="02010600030101010101"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ea"/>
              </a:rPr>
              <a:t>处理完毕后返回断点继续执行的过程。</a:t>
            </a:r>
            <a:endParaRPr lang="zh-CN" altLang="en-US" sz="2400" strike="noStrike" noProof="1">
              <a:solidFill>
                <a:schemeClr val="tx1"/>
              </a:solidFill>
              <a:latin typeface="Times New Roman" panose="02020603050405020304" charset="0"/>
              <a:ea typeface="宋体" panose="02010600030101010101" pitchFamily="2" charset="-122"/>
            </a:endParaRPr>
          </a:p>
        </p:txBody>
      </p:sp>
      <p:grpSp>
        <p:nvGrpSpPr>
          <p:cNvPr id="35845" name="组合 35844"/>
          <p:cNvGrpSpPr/>
          <p:nvPr/>
        </p:nvGrpSpPr>
        <p:grpSpPr>
          <a:xfrm>
            <a:off x="423863" y="1552575"/>
            <a:ext cx="3681412" cy="3892550"/>
            <a:chOff x="0" y="0"/>
            <a:chExt cx="2319" cy="2452"/>
          </a:xfrm>
        </p:grpSpPr>
        <p:sp>
          <p:nvSpPr>
            <p:cNvPr id="45061" name="直接连接符 35845"/>
            <p:cNvSpPr/>
            <p:nvPr/>
          </p:nvSpPr>
          <p:spPr>
            <a:xfrm>
              <a:off x="947" y="936"/>
              <a:ext cx="850" cy="1"/>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5062" name="直接连接符 35846"/>
            <p:cNvSpPr/>
            <p:nvPr/>
          </p:nvSpPr>
          <p:spPr>
            <a:xfrm flipH="1" flipV="1">
              <a:off x="953" y="936"/>
              <a:ext cx="840" cy="915"/>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nvGrpSpPr>
            <p:cNvPr id="45063" name="组合 35847"/>
            <p:cNvGrpSpPr/>
            <p:nvPr/>
          </p:nvGrpSpPr>
          <p:grpSpPr>
            <a:xfrm>
              <a:off x="650" y="948"/>
              <a:ext cx="685" cy="1504"/>
              <a:chOff x="0" y="0"/>
              <a:chExt cx="576" cy="1224"/>
            </a:xfrm>
          </p:grpSpPr>
          <p:sp>
            <p:nvSpPr>
              <p:cNvPr id="45064" name="直接连接符 35848"/>
              <p:cNvSpPr/>
              <p:nvPr/>
            </p:nvSpPr>
            <p:spPr>
              <a:xfrm>
                <a:off x="276" y="0"/>
                <a:ext cx="0" cy="1008"/>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5065" name="文本框 35849"/>
              <p:cNvSpPr txBox="1"/>
              <p:nvPr/>
            </p:nvSpPr>
            <p:spPr>
              <a:xfrm>
                <a:off x="0" y="1052"/>
                <a:ext cx="576" cy="17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anose="02010600030101010101" pitchFamily="2" charset="-122"/>
                  </a:rPr>
                  <a:t>继续执行</a:t>
                </a:r>
                <a:endParaRPr lang="zh-CN" altLang="en-US" sz="1600">
                  <a:solidFill>
                    <a:schemeClr val="tx1"/>
                  </a:solidFill>
                  <a:latin typeface="Times New Roman" panose="02020603050405020304" charset="0"/>
                  <a:ea typeface="宋体" panose="02010600030101010101" pitchFamily="2" charset="-122"/>
                </a:endParaRPr>
              </a:p>
            </p:txBody>
          </p:sp>
        </p:grpSp>
        <p:sp>
          <p:nvSpPr>
            <p:cNvPr id="45066" name="文本框 35850"/>
            <p:cNvSpPr txBox="1"/>
            <p:nvPr/>
          </p:nvSpPr>
          <p:spPr>
            <a:xfrm>
              <a:off x="1130" y="649"/>
              <a:ext cx="685" cy="212"/>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charset="0"/>
                  <a:ea typeface="宋体" panose="02010600030101010101" pitchFamily="2" charset="-122"/>
                </a:rPr>
                <a:t>中断进入</a:t>
              </a:r>
              <a:endParaRPr lang="zh-CN" altLang="en-US" sz="1600">
                <a:solidFill>
                  <a:schemeClr val="tx1"/>
                </a:solidFill>
                <a:latin typeface="Times New Roman" panose="02020603050405020304" charset="0"/>
                <a:ea typeface="宋体" panose="02010600030101010101" pitchFamily="2" charset="-122"/>
              </a:endParaRPr>
            </a:p>
          </p:txBody>
        </p:sp>
        <p:sp>
          <p:nvSpPr>
            <p:cNvPr id="45067" name="文本框 35851"/>
            <p:cNvSpPr txBox="1"/>
            <p:nvPr/>
          </p:nvSpPr>
          <p:spPr>
            <a:xfrm>
              <a:off x="1199" y="1454"/>
              <a:ext cx="571" cy="366"/>
            </a:xfrm>
            <a:prstGeom prst="rect">
              <a:avLst/>
            </a:prstGeom>
            <a:noFill/>
            <a:ln w="9525">
              <a:noFill/>
              <a:miter/>
            </a:ln>
          </p:spPr>
          <p:txBody>
            <a:bodyPr anchor="t">
              <a:spAutoFit/>
            </a:bodyPr>
            <a:p>
              <a:pPr lvl="0"/>
              <a:r>
                <a:rPr lang="zh-CN" altLang="en-US" sz="1600">
                  <a:solidFill>
                    <a:schemeClr val="tx1"/>
                  </a:solidFill>
                  <a:latin typeface="Times New Roman" panose="02020603050405020304" charset="0"/>
                  <a:ea typeface="宋体" panose="02010600030101010101" pitchFamily="2" charset="-122"/>
                </a:rPr>
                <a:t>中断</a:t>
              </a:r>
              <a:endParaRPr lang="zh-CN" altLang="en-US" sz="1600">
                <a:solidFill>
                  <a:schemeClr val="tx1"/>
                </a:solidFill>
                <a:latin typeface="Times New Roman" panose="02020603050405020304" charset="0"/>
                <a:ea typeface="宋体" panose="02010600030101010101" pitchFamily="2" charset="-122"/>
              </a:endParaRPr>
            </a:p>
            <a:p>
              <a:pPr lvl="0"/>
              <a:r>
                <a:rPr lang="zh-CN" altLang="en-US" sz="1600">
                  <a:solidFill>
                    <a:schemeClr val="tx1"/>
                  </a:solidFill>
                  <a:latin typeface="Times New Roman" panose="02020603050405020304" charset="0"/>
                  <a:ea typeface="宋体" panose="02010600030101010101" pitchFamily="2" charset="-122"/>
                </a:rPr>
                <a:t>返回</a:t>
              </a:r>
              <a:endParaRPr lang="zh-CN" altLang="en-US" sz="1600">
                <a:solidFill>
                  <a:schemeClr val="tx1"/>
                </a:solidFill>
                <a:latin typeface="Times New Roman" panose="02020603050405020304" charset="0"/>
                <a:ea typeface="宋体" panose="02010600030101010101" pitchFamily="2" charset="-122"/>
              </a:endParaRPr>
            </a:p>
          </p:txBody>
        </p:sp>
        <p:grpSp>
          <p:nvGrpSpPr>
            <p:cNvPr id="45068" name="组合 35852"/>
            <p:cNvGrpSpPr/>
            <p:nvPr/>
          </p:nvGrpSpPr>
          <p:grpSpPr>
            <a:xfrm>
              <a:off x="0" y="936"/>
              <a:ext cx="975" cy="1159"/>
              <a:chOff x="0" y="0"/>
              <a:chExt cx="820" cy="943"/>
            </a:xfrm>
          </p:grpSpPr>
          <p:grpSp>
            <p:nvGrpSpPr>
              <p:cNvPr id="45069" name="组合 35853"/>
              <p:cNvGrpSpPr/>
              <p:nvPr/>
            </p:nvGrpSpPr>
            <p:grpSpPr>
              <a:xfrm>
                <a:off x="100" y="0"/>
                <a:ext cx="720" cy="720"/>
                <a:chOff x="0" y="0"/>
                <a:chExt cx="720" cy="720"/>
              </a:xfrm>
            </p:grpSpPr>
            <p:sp>
              <p:nvSpPr>
                <p:cNvPr id="45070" name="直接连接符 35854"/>
                <p:cNvSpPr/>
                <p:nvPr/>
              </p:nvSpPr>
              <p:spPr>
                <a:xfrm flipV="1">
                  <a:off x="0" y="288"/>
                  <a:ext cx="576" cy="4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5071" name="直接连接符 35855"/>
                <p:cNvSpPr/>
                <p:nvPr/>
              </p:nvSpPr>
              <p:spPr>
                <a:xfrm flipV="1">
                  <a:off x="192" y="0"/>
                  <a:ext cx="528" cy="384"/>
                </a:xfrm>
                <a:prstGeom prst="line">
                  <a:avLst/>
                </a:prstGeom>
                <a:ln w="28575" cap="flat" cmpd="sng">
                  <a:solidFill>
                    <a:srgbClr val="0033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5072" name="直接连接符 35856"/>
                <p:cNvSpPr/>
                <p:nvPr/>
              </p:nvSpPr>
              <p:spPr>
                <a:xfrm flipV="1">
                  <a:off x="192" y="288"/>
                  <a:ext cx="384" cy="96"/>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45073" name="文本框 35857"/>
              <p:cNvSpPr txBox="1"/>
              <p:nvPr/>
            </p:nvSpPr>
            <p:spPr>
              <a:xfrm>
                <a:off x="0" y="771"/>
                <a:ext cx="576" cy="17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anose="02010600030101010101" pitchFamily="2" charset="-122"/>
                  </a:rPr>
                  <a:t>中断信号</a:t>
                </a:r>
                <a:endParaRPr lang="zh-CN" altLang="en-US" sz="1600">
                  <a:solidFill>
                    <a:schemeClr val="tx1"/>
                  </a:solidFill>
                  <a:latin typeface="Times New Roman" panose="02020603050405020304" charset="0"/>
                  <a:ea typeface="宋体" panose="02010600030101010101" pitchFamily="2" charset="-122"/>
                </a:endParaRPr>
              </a:p>
            </p:txBody>
          </p:sp>
        </p:grpSp>
        <p:grpSp>
          <p:nvGrpSpPr>
            <p:cNvPr id="45074" name="组合 35858"/>
            <p:cNvGrpSpPr/>
            <p:nvPr/>
          </p:nvGrpSpPr>
          <p:grpSpPr>
            <a:xfrm>
              <a:off x="265" y="0"/>
              <a:ext cx="707" cy="943"/>
              <a:chOff x="0" y="0"/>
              <a:chExt cx="595" cy="768"/>
            </a:xfrm>
          </p:grpSpPr>
          <p:sp>
            <p:nvSpPr>
              <p:cNvPr id="45075" name="直接连接符 35859"/>
              <p:cNvSpPr/>
              <p:nvPr/>
            </p:nvSpPr>
            <p:spPr>
              <a:xfrm>
                <a:off x="595" y="0"/>
                <a:ext cx="0" cy="768"/>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5076" name="文本框 35860"/>
              <p:cNvSpPr txBox="1"/>
              <p:nvPr/>
            </p:nvSpPr>
            <p:spPr>
              <a:xfrm>
                <a:off x="0" y="191"/>
                <a:ext cx="576" cy="324"/>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charset="0"/>
                    <a:ea typeface="宋体" panose="02010600030101010101" pitchFamily="2" charset="-122"/>
                  </a:rPr>
                  <a:t>正在执行</a:t>
                </a:r>
                <a:endParaRPr lang="zh-CN" altLang="en-US" sz="1600">
                  <a:solidFill>
                    <a:schemeClr val="tx1"/>
                  </a:solidFill>
                  <a:latin typeface="Times New Roman" panose="02020603050405020304" charset="0"/>
                  <a:ea typeface="宋体" panose="02010600030101010101" pitchFamily="2" charset="-122"/>
                </a:endParaRPr>
              </a:p>
              <a:p>
                <a:pPr lvl="0">
                  <a:spcBef>
                    <a:spcPct val="20000"/>
                  </a:spcBef>
                </a:pPr>
                <a:r>
                  <a:rPr lang="zh-CN" altLang="en-US" sz="1600">
                    <a:solidFill>
                      <a:schemeClr val="tx1"/>
                    </a:solidFill>
                    <a:latin typeface="Times New Roman" panose="02020603050405020304" charset="0"/>
                    <a:ea typeface="宋体" panose="02010600030101010101" pitchFamily="2" charset="-122"/>
                  </a:rPr>
                  <a:t>的程序</a:t>
                </a:r>
                <a:endParaRPr lang="zh-CN" altLang="en-US" sz="1600">
                  <a:solidFill>
                    <a:schemeClr val="tx1"/>
                  </a:solidFill>
                  <a:latin typeface="Times New Roman" panose="02020603050405020304" charset="0"/>
                  <a:ea typeface="宋体" panose="02010600030101010101" pitchFamily="2" charset="-122"/>
                </a:endParaRPr>
              </a:p>
            </p:txBody>
          </p:sp>
        </p:grpSp>
        <p:sp>
          <p:nvSpPr>
            <p:cNvPr id="45077" name="直接连接符 35861"/>
            <p:cNvSpPr/>
            <p:nvPr/>
          </p:nvSpPr>
          <p:spPr>
            <a:xfrm>
              <a:off x="1793" y="936"/>
              <a:ext cx="0" cy="943"/>
            </a:xfrm>
            <a:prstGeom prst="line">
              <a:avLst/>
            </a:prstGeom>
            <a:ln w="38100" cap="flat" cmpd="sng">
              <a:solidFill>
                <a:srgbClr val="CC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5078" name="文本框 35862"/>
            <p:cNvSpPr txBox="1"/>
            <p:nvPr/>
          </p:nvSpPr>
          <p:spPr>
            <a:xfrm>
              <a:off x="1776" y="1056"/>
              <a:ext cx="543" cy="366"/>
            </a:xfrm>
            <a:prstGeom prst="rect">
              <a:avLst/>
            </a:prstGeom>
            <a:noFill/>
            <a:ln w="9525">
              <a:noFill/>
              <a:miter/>
            </a:ln>
          </p:spPr>
          <p:txBody>
            <a:bodyPr anchor="t">
              <a:spAutoFit/>
            </a:bodyPr>
            <a:p>
              <a:pPr lvl="0"/>
              <a:r>
                <a:rPr lang="zh-CN" altLang="en-US" sz="1600">
                  <a:solidFill>
                    <a:schemeClr val="tx1"/>
                  </a:solidFill>
                  <a:latin typeface="Times New Roman" panose="02020603050405020304" charset="0"/>
                  <a:ea typeface="宋体" panose="02010600030101010101" pitchFamily="2" charset="-122"/>
                </a:rPr>
                <a:t>中断处</a:t>
              </a:r>
              <a:endParaRPr lang="zh-CN" altLang="en-US" sz="1600">
                <a:solidFill>
                  <a:schemeClr val="tx1"/>
                </a:solidFill>
                <a:latin typeface="Times New Roman" panose="02020603050405020304" charset="0"/>
                <a:ea typeface="宋体" panose="02010600030101010101" pitchFamily="2" charset="-122"/>
              </a:endParaRPr>
            </a:p>
            <a:p>
              <a:pPr lvl="0"/>
              <a:r>
                <a:rPr lang="zh-CN" altLang="en-US" sz="1600">
                  <a:solidFill>
                    <a:schemeClr val="tx1"/>
                  </a:solidFill>
                  <a:latin typeface="Times New Roman" panose="02020603050405020304" charset="0"/>
                  <a:ea typeface="宋体" panose="02010600030101010101" pitchFamily="2" charset="-122"/>
                </a:rPr>
                <a:t>理程序</a:t>
              </a:r>
              <a:endParaRPr lang="zh-CN" altLang="en-US" sz="1600">
                <a:solidFill>
                  <a:schemeClr val="tx1"/>
                </a:solidFill>
                <a:latin typeface="Times New Roman" panose="02020603050405020304" charset="0"/>
                <a:ea typeface="宋体" panose="02010600030101010101" pitchFamily="2" charset="-122"/>
              </a:endParaRPr>
            </a:p>
          </p:txBody>
        </p:sp>
      </p:grpSp>
      <p:sp>
        <p:nvSpPr>
          <p:cNvPr id="35864" name="文本框 35863"/>
          <p:cNvSpPr txBox="1"/>
          <p:nvPr/>
        </p:nvSpPr>
        <p:spPr>
          <a:xfrm>
            <a:off x="1255713" y="5729288"/>
            <a:ext cx="171767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charset="0"/>
                <a:ea typeface="宋体" panose="02010600030101010101" pitchFamily="2" charset="-122"/>
              </a:rPr>
              <a:t>中断概念示意图</a:t>
            </a:r>
            <a:endParaRPr lang="zh-CN" altLang="en-US" sz="1600" b="0">
              <a:solidFill>
                <a:schemeClr val="tx1"/>
              </a:solidFill>
              <a:latin typeface="Times New Roman" panose="02020603050405020304" charset="0"/>
              <a:ea typeface="宋体" panose="02010600030101010101" pitchFamily="2" charset="-122"/>
            </a:endParaRPr>
          </a:p>
        </p:txBody>
      </p:sp>
      <p:sp>
        <p:nvSpPr>
          <p:cNvPr id="35865" name="矩形 35864"/>
          <p:cNvSpPr/>
          <p:nvPr/>
        </p:nvSpPr>
        <p:spPr>
          <a:xfrm>
            <a:off x="244475" y="52705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1. </a:t>
            </a:r>
            <a:r>
              <a:rPr lang="zh-CN" altLang="en-US" b="1" strike="noStrike" noProof="1">
                <a:solidFill>
                  <a:srgbClr val="990000"/>
                </a:solidFill>
                <a:latin typeface="Arial" panose="02080604020202020204" pitchFamily="34" charset="0"/>
                <a:ea typeface="宋体" panose="02010600030101010101" pitchFamily="2" charset="-122"/>
                <a:cs typeface="+mn-ea"/>
              </a:rPr>
              <a:t>中断概念</a:t>
            </a:r>
            <a:endParaRPr lang="zh-CN" altLang="en-US" b="1" strike="noStrike" noProof="1">
              <a:solidFill>
                <a:srgbClr val="990000"/>
              </a:solidFill>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65">
                                            <p:txEl>
                                              <p:charRg st="0" end="8"/>
                                            </p:txEl>
                                          </p:spTgt>
                                        </p:tgtEl>
                                        <p:attrNameLst>
                                          <p:attrName>style.visibility</p:attrName>
                                        </p:attrNameLst>
                                      </p:cBhvr>
                                      <p:to>
                                        <p:strVal val="visible"/>
                                      </p:to>
                                    </p:set>
                                    <p:anim calcmode="lin" valueType="num">
                                      <p:cBhvr additive="base">
                                        <p:cTn id="7" dur="1000" fill="hold"/>
                                        <p:tgtEl>
                                          <p:spTgt spid="35865">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865">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5"/>
                                        </p:tgtEl>
                                        <p:attrNameLst>
                                          <p:attrName>style.visibility</p:attrName>
                                        </p:attrNameLst>
                                      </p:cBhvr>
                                      <p:to>
                                        <p:strVal val="visible"/>
                                      </p:to>
                                    </p:set>
                                    <p:anim calcmode="lin" valueType="num">
                                      <p:cBhvr additive="base">
                                        <p:cTn id="13" dur="500" fill="hold"/>
                                        <p:tgtEl>
                                          <p:spTgt spid="35845"/>
                                        </p:tgtEl>
                                        <p:attrNameLst>
                                          <p:attrName>ppt_x</p:attrName>
                                        </p:attrNameLst>
                                      </p:cBhvr>
                                      <p:tavLst>
                                        <p:tav tm="0">
                                          <p:val>
                                            <p:strVal val="#ppt_x"/>
                                          </p:val>
                                        </p:tav>
                                        <p:tav tm="100000">
                                          <p:val>
                                            <p:strVal val="#ppt_x"/>
                                          </p:val>
                                        </p:tav>
                                      </p:tavLst>
                                    </p:anim>
                                    <p:anim calcmode="lin" valueType="num">
                                      <p:cBhvr additive="base">
                                        <p:cTn id="14"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5844"/>
                                        </p:tgtEl>
                                        <p:attrNameLst>
                                          <p:attrName>style.visibility</p:attrName>
                                        </p:attrNameLst>
                                      </p:cBhvr>
                                      <p:to>
                                        <p:strVal val="visible"/>
                                      </p:to>
                                    </p:set>
                                    <p:anim calcmode="lin" valueType="num">
                                      <p:cBhvr additive="base">
                                        <p:cTn id="23" dur="500" fill="hold"/>
                                        <p:tgtEl>
                                          <p:spTgt spid="35844"/>
                                        </p:tgtEl>
                                        <p:attrNameLst>
                                          <p:attrName>ppt_x</p:attrName>
                                        </p:attrNameLst>
                                      </p:cBhvr>
                                      <p:tavLst>
                                        <p:tav tm="0">
                                          <p:val>
                                            <p:strVal val="1+#ppt_w/2"/>
                                          </p:val>
                                        </p:tav>
                                        <p:tav tm="100000">
                                          <p:val>
                                            <p:strVal val="#ppt_x"/>
                                          </p:val>
                                        </p:tav>
                                      </p:tavLst>
                                    </p:anim>
                                    <p:anim calcmode="lin" valueType="num">
                                      <p:cBhvr additive="base">
                                        <p:cTn id="24"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64" grpId="0"/>
      <p:bldP spid="3586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368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32</a:t>
            </a:r>
            <a:endParaRPr lang="en-US" altLang="zh-CN" sz="1400" b="0">
              <a:solidFill>
                <a:schemeClr val="tx2"/>
              </a:solidFill>
              <a:latin typeface="Times New Roman" panose="02020603050405020304" charset="0"/>
              <a:ea typeface="宋体" panose="02010600030101010101" pitchFamily="2" charset="-122"/>
            </a:endParaRPr>
          </a:p>
        </p:txBody>
      </p:sp>
      <p:sp>
        <p:nvSpPr>
          <p:cNvPr id="36867" name="矩形 36866"/>
          <p:cNvSpPr/>
          <p:nvPr/>
        </p:nvSpPr>
        <p:spPr>
          <a:xfrm>
            <a:off x="244475" y="512763"/>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2. </a:t>
            </a:r>
            <a:r>
              <a:rPr lang="zh-CN" altLang="en-US" b="1" strike="noStrike" noProof="1">
                <a:solidFill>
                  <a:srgbClr val="990000"/>
                </a:solidFill>
                <a:latin typeface="Arial" panose="02080604020202020204" pitchFamily="34" charset="0"/>
                <a:ea typeface="宋体" panose="02010600030101010101" pitchFamily="2" charset="-122"/>
                <a:cs typeface="+mn-ea"/>
              </a:rPr>
              <a:t>中断类型</a:t>
            </a:r>
            <a:endParaRPr lang="zh-CN" altLang="en-US" b="1" strike="noStrike" noProof="1">
              <a:solidFill>
                <a:srgbClr val="990000"/>
              </a:solidFill>
              <a:ea typeface="宋体" panose="02010600030101010101" pitchFamily="2" charset="-122"/>
            </a:endParaRPr>
          </a:p>
        </p:txBody>
      </p:sp>
      <p:sp>
        <p:nvSpPr>
          <p:cNvPr id="36868" name="矩形 36867"/>
          <p:cNvSpPr/>
          <p:nvPr/>
        </p:nvSpPr>
        <p:spPr>
          <a:xfrm>
            <a:off x="663575" y="1085850"/>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按中断功能分类</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36869" name="矩形 36868"/>
          <p:cNvSpPr/>
          <p:nvPr/>
        </p:nvSpPr>
        <p:spPr>
          <a:xfrm>
            <a:off x="130175" y="1789113"/>
            <a:ext cx="8942388" cy="33782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① </a:t>
            </a:r>
            <a:r>
              <a:rPr lang="zh-CN" altLang="en-US" sz="2400" b="1" strike="noStrike" noProof="1">
                <a:solidFill>
                  <a:srgbClr val="000099"/>
                </a:solidFill>
                <a:latin typeface="Times New Roman" panose="02020603050405020304" charset="0"/>
                <a:ea typeface="宋体" panose="02010600030101010101" pitchFamily="2" charset="-122"/>
                <a:cs typeface="+mn-cs"/>
              </a:rPr>
              <a:t>输入输出中断</a:t>
            </a:r>
            <a:r>
              <a:rPr lang="zh-CN" altLang="en-US" sz="2400" strike="noStrike" noProof="1">
                <a:solidFill>
                  <a:schemeClr val="tx1"/>
                </a:solidFill>
                <a:latin typeface="Times New Roman" panose="02020603050405020304" charset="0"/>
                <a:ea typeface="宋体" panose="02010600030101010101" pitchFamily="2" charset="-122"/>
                <a:cs typeface="+mn-cs"/>
              </a:rPr>
              <a:t>    </a:t>
            </a:r>
            <a:r>
              <a:rPr lang="en-US" altLang="zh-CN" sz="2400" strike="noStrike" noProof="1">
                <a:solidFill>
                  <a:schemeClr val="tx1"/>
                </a:solidFill>
                <a:latin typeface="Times New Roman" panose="02020603050405020304" charset="0"/>
                <a:ea typeface="宋体" panose="02010600030101010101" pitchFamily="2" charset="-122"/>
                <a:cs typeface="+mn-cs"/>
              </a:rPr>
              <a:t>I/O</a:t>
            </a:r>
            <a:r>
              <a:rPr lang="zh-CN" altLang="en-US" sz="2400" strike="noStrike" noProof="1">
                <a:solidFill>
                  <a:schemeClr val="tx1"/>
                </a:solidFill>
                <a:latin typeface="Times New Roman" panose="02020603050405020304" charset="0"/>
                <a:ea typeface="宋体" panose="02010600030101010101" pitchFamily="2" charset="-122"/>
                <a:cs typeface="+mn-cs"/>
              </a:rPr>
              <a:t>传输结束或出错中断</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cs"/>
              </a:rPr>
              <a:t>②</a:t>
            </a:r>
            <a:r>
              <a:rPr lang="zh-CN" altLang="en-US"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外中断     </a:t>
            </a:r>
            <a:r>
              <a:rPr lang="zh-CN" altLang="en-US" sz="2400" strike="noStrike" noProof="1">
                <a:solidFill>
                  <a:schemeClr val="tx1"/>
                </a:solidFill>
                <a:latin typeface="Times New Roman" panose="02020603050405020304" charset="0"/>
                <a:ea typeface="宋体" panose="02010600030101010101" pitchFamily="2" charset="-122"/>
                <a:cs typeface="+mn-cs"/>
              </a:rPr>
              <a:t> 时钟中断、操作员控制台中断等</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cs"/>
              </a:rPr>
              <a:t>③</a:t>
            </a:r>
            <a:r>
              <a:rPr lang="zh-CN" altLang="en-US"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机器故障中断  </a:t>
            </a:r>
            <a:r>
              <a:rPr lang="zh-CN" altLang="en-US" sz="2400" strike="noStrike" noProof="1">
                <a:solidFill>
                  <a:schemeClr val="tx1"/>
                </a:solidFill>
                <a:latin typeface="Times New Roman" panose="02020603050405020304" charset="0"/>
                <a:ea typeface="宋体" panose="02010600030101010101" pitchFamily="2" charset="-122"/>
                <a:cs typeface="+mn-cs"/>
              </a:rPr>
              <a:t>电源故障、主存取指令错等</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cs"/>
              </a:rPr>
              <a:t>④</a:t>
            </a:r>
            <a:r>
              <a:rPr lang="zh-CN" altLang="en-US"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程序性中断  </a:t>
            </a:r>
            <a:r>
              <a:rPr lang="zh-CN" altLang="en-US" sz="2400" strike="noStrike" noProof="1">
                <a:solidFill>
                  <a:schemeClr val="tx1"/>
                </a:solidFill>
                <a:latin typeface="Times New Roman" panose="02020603050405020304" charset="0"/>
                <a:ea typeface="宋体" panose="02010600030101010101" pitchFamily="2" charset="-122"/>
                <a:cs typeface="+mn-cs"/>
              </a:rPr>
              <a:t>计算异常、用户态下用核态指令、非法操作</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cs"/>
              </a:rPr>
              <a:t>⑤</a:t>
            </a:r>
            <a:r>
              <a:rPr lang="zh-CN" altLang="en-US"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访管中断  </a:t>
            </a:r>
            <a:r>
              <a:rPr lang="zh-CN" altLang="en-US" sz="2400" strike="noStrike" noProof="1">
                <a:solidFill>
                  <a:schemeClr val="tx1"/>
                </a:solidFill>
                <a:latin typeface="Times New Roman" panose="02020603050405020304" charset="0"/>
                <a:ea typeface="宋体" panose="02010600030101010101" pitchFamily="2" charset="-122"/>
                <a:cs typeface="+mn-cs"/>
              </a:rPr>
              <a:t>对操作系统提出某种需求时所发出的中断</a:t>
            </a:r>
            <a:r>
              <a:rPr lang="x-none" altLang="zh-CN" sz="2400" strike="noStrike" noProof="1">
                <a:solidFill>
                  <a:schemeClr val="tx1"/>
                </a:solidFill>
                <a:latin typeface="Times New Roman" panose="02020603050405020304" charset="0"/>
                <a:ea typeface="宋体" panose="02010600030101010101" pitchFamily="2" charset="-122"/>
                <a:cs typeface="+mn-cs"/>
              </a:rPr>
              <a:t>（系统调用中断）</a:t>
            </a:r>
            <a:endParaRPr lang="x-none" altLang="zh-CN" sz="2400" strike="noStrike" noProof="1">
              <a:solidFill>
                <a:schemeClr val="tx1"/>
              </a:solidFill>
              <a:latin typeface="Times New Roman" panose="02020603050405020304" charset="0"/>
              <a:ea typeface="宋体" panose="02010600030101010101" pitchFamily="2" charset="-122"/>
              <a:cs typeface="+mn-cs"/>
            </a:endParaRPr>
          </a:p>
        </p:txBody>
      </p:sp>
      <p:sp>
        <p:nvSpPr>
          <p:cNvPr id="36870" name="矩形 3686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中断及其处理</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charRg st="0" end="8"/>
                                            </p:txEl>
                                          </p:spTgt>
                                        </p:tgtEl>
                                        <p:attrNameLst>
                                          <p:attrName>style.visibility</p:attrName>
                                        </p:attrNameLst>
                                      </p:cBhvr>
                                      <p:to>
                                        <p:strVal val="visible"/>
                                      </p:to>
                                    </p:set>
                                    <p:anim calcmode="lin" valueType="num">
                                      <p:cBhvr additive="base">
                                        <p:cTn id="7" dur="1000" fill="hold"/>
                                        <p:tgtEl>
                                          <p:spTgt spid="36867">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867">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8">
                                            <p:txEl>
                                              <p:charRg st="0" end="12"/>
                                            </p:txEl>
                                          </p:spTgt>
                                        </p:tgtEl>
                                        <p:attrNameLst>
                                          <p:attrName>style.visibility</p:attrName>
                                        </p:attrNameLst>
                                      </p:cBhvr>
                                      <p:to>
                                        <p:strVal val="visible"/>
                                      </p:to>
                                    </p:set>
                                    <p:anim calcmode="lin" valueType="num">
                                      <p:cBhvr additive="base">
                                        <p:cTn id="13" dur="1000" fill="hold"/>
                                        <p:tgtEl>
                                          <p:spTgt spid="36868">
                                            <p:txEl>
                                              <p:charRg st="0" end="1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6868">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9">
                                            <p:txEl>
                                              <p:charRg st="0" end="25"/>
                                            </p:txEl>
                                          </p:spTgt>
                                        </p:tgtEl>
                                        <p:attrNameLst>
                                          <p:attrName>style.visibility</p:attrName>
                                        </p:attrNameLst>
                                      </p:cBhvr>
                                      <p:to>
                                        <p:strVal val="visible"/>
                                      </p:to>
                                    </p:set>
                                    <p:anim calcmode="lin" valueType="num">
                                      <p:cBhvr additive="base">
                                        <p:cTn id="19" dur="500" fill="hold"/>
                                        <p:tgtEl>
                                          <p:spTgt spid="36869">
                                            <p:txEl>
                                              <p:charRg st="0" end="2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9">
                                            <p:txEl>
                                              <p:charRg st="0" end="2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869">
                                            <p:txEl>
                                              <p:charRg st="25" end="56"/>
                                            </p:txEl>
                                          </p:spTgt>
                                        </p:tgtEl>
                                        <p:attrNameLst>
                                          <p:attrName>style.visibility</p:attrName>
                                        </p:attrNameLst>
                                      </p:cBhvr>
                                      <p:to>
                                        <p:strVal val="visible"/>
                                      </p:to>
                                    </p:set>
                                    <p:anim calcmode="lin" valueType="num">
                                      <p:cBhvr additive="base">
                                        <p:cTn id="23" dur="500" fill="hold"/>
                                        <p:tgtEl>
                                          <p:spTgt spid="36869">
                                            <p:txEl>
                                              <p:charRg st="25" end="5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9">
                                            <p:txEl>
                                              <p:charRg st="25" end="5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869">
                                            <p:txEl>
                                              <p:charRg st="56" end="79"/>
                                            </p:txEl>
                                          </p:spTgt>
                                        </p:tgtEl>
                                        <p:attrNameLst>
                                          <p:attrName>style.visibility</p:attrName>
                                        </p:attrNameLst>
                                      </p:cBhvr>
                                      <p:to>
                                        <p:strVal val="visible"/>
                                      </p:to>
                                    </p:set>
                                    <p:anim calcmode="lin" valueType="num">
                                      <p:cBhvr additive="base">
                                        <p:cTn id="27" dur="500" fill="hold"/>
                                        <p:tgtEl>
                                          <p:spTgt spid="36869">
                                            <p:txEl>
                                              <p:charRg st="56" end="7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9">
                                            <p:txEl>
                                              <p:charRg st="56" end="7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6869">
                                            <p:txEl>
                                              <p:charRg st="79" end="108"/>
                                            </p:txEl>
                                          </p:spTgt>
                                        </p:tgtEl>
                                        <p:attrNameLst>
                                          <p:attrName>style.visibility</p:attrName>
                                        </p:attrNameLst>
                                      </p:cBhvr>
                                      <p:to>
                                        <p:strVal val="visible"/>
                                      </p:to>
                                    </p:set>
                                    <p:anim calcmode="lin" valueType="num">
                                      <p:cBhvr additive="base">
                                        <p:cTn id="31" dur="500" fill="hold"/>
                                        <p:tgtEl>
                                          <p:spTgt spid="36869">
                                            <p:txEl>
                                              <p:charRg st="79" end="10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9">
                                            <p:txEl>
                                              <p:charRg st="79" end="10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6869">
                                            <p:txEl>
                                              <p:charRg st="108" end="135"/>
                                            </p:txEl>
                                          </p:spTgt>
                                        </p:tgtEl>
                                        <p:attrNameLst>
                                          <p:attrName>style.visibility</p:attrName>
                                        </p:attrNameLst>
                                      </p:cBhvr>
                                      <p:to>
                                        <p:strVal val="visible"/>
                                      </p:to>
                                    </p:set>
                                    <p:anim calcmode="lin" valueType="num">
                                      <p:cBhvr additive="base">
                                        <p:cTn id="35" dur="500" fill="hold"/>
                                        <p:tgtEl>
                                          <p:spTgt spid="36869">
                                            <p:txEl>
                                              <p:charRg st="108" end="13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6869">
                                            <p:txEl>
                                              <p:charRg st="108" end="1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6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378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33</a:t>
            </a:r>
            <a:endParaRPr lang="en-US" altLang="zh-CN" sz="1400" b="0">
              <a:solidFill>
                <a:schemeClr val="tx2"/>
              </a:solidFill>
              <a:latin typeface="Times New Roman" panose="02020603050405020304" charset="0"/>
              <a:ea typeface="宋体" panose="02010600030101010101" pitchFamily="2" charset="-122"/>
            </a:endParaRPr>
          </a:p>
        </p:txBody>
      </p:sp>
      <p:sp>
        <p:nvSpPr>
          <p:cNvPr id="37891" name="矩形 37890"/>
          <p:cNvSpPr/>
          <p:nvPr/>
        </p:nvSpPr>
        <p:spPr>
          <a:xfrm>
            <a:off x="663575" y="657225"/>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按中断方式分类</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37892" name="矩形 37891"/>
          <p:cNvSpPr/>
          <p:nvPr/>
        </p:nvSpPr>
        <p:spPr>
          <a:xfrm>
            <a:off x="128270" y="1289050"/>
            <a:ext cx="8942388" cy="34874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① </a:t>
            </a:r>
            <a:r>
              <a:rPr lang="zh-CN" altLang="en-US" sz="2400" b="1" strike="noStrike" noProof="1">
                <a:solidFill>
                  <a:srgbClr val="000099"/>
                </a:solidFill>
                <a:latin typeface="Times New Roman" panose="02020603050405020304" charset="0"/>
                <a:ea typeface="宋体" panose="02010600030101010101" pitchFamily="2" charset="-122"/>
                <a:cs typeface="+mn-cs"/>
              </a:rPr>
              <a:t>强迫性中断</a:t>
            </a:r>
            <a:r>
              <a:rPr lang="zh-CN" altLang="en-US" sz="2400" strike="noStrike" noProof="1">
                <a:solidFill>
                  <a:schemeClr val="tx1"/>
                </a:solidFill>
                <a:latin typeface="Times New Roman" panose="02020603050405020304" charset="0"/>
                <a:ea typeface="宋体" panose="02010600030101010101" pitchFamily="2" charset="-122"/>
                <a:cs typeface="+mn-cs"/>
              </a:rPr>
              <a:t>    </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      不是正在运行的程序所期待的中断。</a:t>
            </a:r>
            <a:r>
              <a:rPr lang="x-none" altLang="zh-CN" sz="2400" strike="noStrike" noProof="1">
                <a:solidFill>
                  <a:schemeClr val="tx1"/>
                </a:solidFill>
                <a:latin typeface="Times New Roman" panose="02020603050405020304" charset="0"/>
                <a:ea typeface="宋体" panose="02010600030101010101" pitchFamily="2" charset="-122"/>
                <a:cs typeface="+mn-cs"/>
              </a:rPr>
              <a:t>（用户程序不可控）</a:t>
            </a:r>
            <a:endParaRPr lang="x-none" altLang="zh-CN" sz="2400" strike="noStrike" noProof="1">
              <a:solidFill>
                <a:schemeClr val="tx1"/>
              </a:solidFill>
              <a:latin typeface="Times New Roman" panose="02020603050405020304" charset="0"/>
              <a:ea typeface="宋体" panose="02010600030101010101" pitchFamily="2" charset="-122"/>
              <a:cs typeface="+mn-cs"/>
            </a:endParaRPr>
          </a:p>
          <a:p>
            <a:pPr marL="1295400" lvl="2" indent="-381000" fontAlgn="base">
              <a:lnSpc>
                <a:spcPct val="130000"/>
              </a:lnSpc>
              <a:buNone/>
            </a:pPr>
            <a:r>
              <a:rPr lang="zh-CN" altLang="en-US" strike="noStrike" noProof="1">
                <a:solidFill>
                  <a:schemeClr val="tx1"/>
                </a:solidFill>
                <a:latin typeface="Times New Roman" panose="02020603050405020304" charset="0"/>
                <a:ea typeface="宋体" panose="02010600030101010101" pitchFamily="2" charset="-122"/>
                <a:cs typeface="+mn-cs"/>
              </a:rPr>
              <a:t>如：输入输出中断、外中断、机器故障中断、程序性中断</a:t>
            </a:r>
            <a:endParaRPr lang="zh-CN" altLang="en-US"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cs"/>
              </a:rPr>
              <a:t>②</a:t>
            </a:r>
            <a:r>
              <a:rPr lang="zh-CN" altLang="en-US"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自愿中断        </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cs"/>
              </a:rPr>
              <a:t>      </a:t>
            </a:r>
            <a:r>
              <a:rPr lang="zh-CN" altLang="en-US" sz="2400" strike="noStrike" noProof="1">
                <a:solidFill>
                  <a:schemeClr val="tx1"/>
                </a:solidFill>
                <a:latin typeface="Times New Roman" panose="02020603050405020304" charset="0"/>
                <a:ea typeface="宋体" panose="02010600030101010101" pitchFamily="2" charset="-122"/>
                <a:cs typeface="+mn-cs"/>
              </a:rPr>
              <a:t>是运行程序所期待的事件。</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      如：访管中断</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37893" name="矩形 3789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中断及其处理</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charRg st="0" end="12"/>
                                            </p:txEl>
                                          </p:spTgt>
                                        </p:tgtEl>
                                        <p:attrNameLst>
                                          <p:attrName>style.visibility</p:attrName>
                                        </p:attrNameLst>
                                      </p:cBhvr>
                                      <p:to>
                                        <p:strVal val="visible"/>
                                      </p:to>
                                    </p:set>
                                    <p:anim calcmode="lin" valueType="num">
                                      <p:cBhvr additive="base">
                                        <p:cTn id="7" dur="1000" fill="hold"/>
                                        <p:tgtEl>
                                          <p:spTgt spid="37891">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891">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7892">
                                            <p:txEl>
                                              <p:charRg st="0" end="12"/>
                                            </p:txEl>
                                          </p:spTgt>
                                        </p:tgtEl>
                                        <p:attrNameLst>
                                          <p:attrName>style.visibility</p:attrName>
                                        </p:attrNameLst>
                                      </p:cBhvr>
                                      <p:to>
                                        <p:strVal val="visible"/>
                                      </p:to>
                                    </p:set>
                                    <p:anim calcmode="lin" valueType="num">
                                      <p:cBhvr additive="base">
                                        <p:cTn id="13" dur="500" fill="hold"/>
                                        <p:tgtEl>
                                          <p:spTgt spid="37892">
                                            <p:txEl>
                                              <p:charRg st="0" end="1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892">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2">
                                            <p:txEl>
                                              <p:charRg st="12" end="35"/>
                                            </p:txEl>
                                          </p:spTgt>
                                        </p:tgtEl>
                                        <p:attrNameLst>
                                          <p:attrName>style.visibility</p:attrName>
                                        </p:attrNameLst>
                                      </p:cBhvr>
                                      <p:to>
                                        <p:strVal val="visible"/>
                                      </p:to>
                                    </p:set>
                                    <p:anim calcmode="lin" valueType="num">
                                      <p:cBhvr additive="base">
                                        <p:cTn id="19" dur="500" fill="hold"/>
                                        <p:tgtEl>
                                          <p:spTgt spid="37892">
                                            <p:txEl>
                                              <p:charRg st="12" end="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2">
                                            <p:txEl>
                                              <p:charRg st="12" end="3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892">
                                            <p:txEl>
                                              <p:charRg st="35" end="61"/>
                                            </p:txEl>
                                          </p:spTgt>
                                        </p:tgtEl>
                                        <p:attrNameLst>
                                          <p:attrName>style.visibility</p:attrName>
                                        </p:attrNameLst>
                                      </p:cBhvr>
                                      <p:to>
                                        <p:strVal val="visible"/>
                                      </p:to>
                                    </p:set>
                                    <p:anim calcmode="lin" valueType="num">
                                      <p:cBhvr additive="base">
                                        <p:cTn id="23" dur="500" fill="hold"/>
                                        <p:tgtEl>
                                          <p:spTgt spid="37892">
                                            <p:txEl>
                                              <p:charRg st="35" end="6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2">
                                            <p:txEl>
                                              <p:charRg st="35" end="6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7892">
                                            <p:txEl>
                                              <p:charRg st="61" end="76"/>
                                            </p:txEl>
                                          </p:spTgt>
                                        </p:tgtEl>
                                        <p:attrNameLst>
                                          <p:attrName>style.visibility</p:attrName>
                                        </p:attrNameLst>
                                      </p:cBhvr>
                                      <p:to>
                                        <p:strVal val="visible"/>
                                      </p:to>
                                    </p:set>
                                    <p:anim calcmode="lin" valueType="num">
                                      <p:cBhvr additive="base">
                                        <p:cTn id="29" dur="500" fill="hold"/>
                                        <p:tgtEl>
                                          <p:spTgt spid="37892">
                                            <p:txEl>
                                              <p:charRg st="61" end="7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7892">
                                            <p:txEl>
                                              <p:charRg st="61" end="7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7892">
                                            <p:txEl>
                                              <p:charRg st="76" end="95"/>
                                            </p:txEl>
                                          </p:spTgt>
                                        </p:tgtEl>
                                        <p:attrNameLst>
                                          <p:attrName>style.visibility</p:attrName>
                                        </p:attrNameLst>
                                      </p:cBhvr>
                                      <p:to>
                                        <p:strVal val="visible"/>
                                      </p:to>
                                    </p:set>
                                    <p:anim calcmode="lin" valueType="num">
                                      <p:cBhvr additive="base">
                                        <p:cTn id="35" dur="500" fill="hold"/>
                                        <p:tgtEl>
                                          <p:spTgt spid="37892">
                                            <p:txEl>
                                              <p:charRg st="76" end="9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892">
                                            <p:txEl>
                                              <p:charRg st="76" end="9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7892">
                                            <p:txEl>
                                              <p:charRg st="95" end="108"/>
                                            </p:txEl>
                                          </p:spTgt>
                                        </p:tgtEl>
                                        <p:attrNameLst>
                                          <p:attrName>style.visibility</p:attrName>
                                        </p:attrNameLst>
                                      </p:cBhvr>
                                      <p:to>
                                        <p:strVal val="visible"/>
                                      </p:to>
                                    </p:set>
                                    <p:anim calcmode="lin" valueType="num">
                                      <p:cBhvr additive="base">
                                        <p:cTn id="39" dur="500" fill="hold"/>
                                        <p:tgtEl>
                                          <p:spTgt spid="37892">
                                            <p:txEl>
                                              <p:charRg st="95" end="10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7892">
                                            <p:txEl>
                                              <p:charRg st="95" end="1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文本框 389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34</a:t>
            </a:r>
            <a:endParaRPr lang="en-US" altLang="zh-CN" sz="1400" b="0">
              <a:solidFill>
                <a:schemeClr val="tx2"/>
              </a:solidFill>
              <a:latin typeface="Times New Roman" panose="02020603050405020304" charset="0"/>
              <a:ea typeface="宋体" panose="02010600030101010101" pitchFamily="2" charset="-122"/>
            </a:endParaRPr>
          </a:p>
        </p:txBody>
      </p:sp>
      <p:sp>
        <p:nvSpPr>
          <p:cNvPr id="38915" name="矩形 38914"/>
          <p:cNvSpPr/>
          <p:nvPr/>
        </p:nvSpPr>
        <p:spPr>
          <a:xfrm>
            <a:off x="128588" y="1101725"/>
            <a:ext cx="8405813" cy="17348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① </a:t>
            </a:r>
            <a:r>
              <a:rPr lang="zh-CN" altLang="en-US" sz="2400" b="1" strike="noStrike" noProof="1">
                <a:solidFill>
                  <a:srgbClr val="000099"/>
                </a:solidFill>
                <a:latin typeface="Times New Roman" panose="02020603050405020304" charset="0"/>
                <a:ea typeface="宋体" panose="02010600030101010101" pitchFamily="2" charset="-122"/>
                <a:cs typeface="+mn-cs"/>
              </a:rPr>
              <a:t>中断</a:t>
            </a:r>
            <a:r>
              <a:rPr lang="zh-CN" altLang="en-US" sz="2400" strike="noStrike" noProof="1">
                <a:solidFill>
                  <a:srgbClr val="000099"/>
                </a:solidFill>
                <a:latin typeface="Times New Roman" panose="02020603050405020304" charset="0"/>
                <a:ea typeface="宋体" panose="02010600030101010101" pitchFamily="2" charset="-122"/>
                <a:cs typeface="+mn-cs"/>
              </a:rPr>
              <a:t>        </a:t>
            </a:r>
            <a:r>
              <a:rPr lang="zh-CN" altLang="en-US" sz="2400" strike="noStrike" noProof="1">
                <a:solidFill>
                  <a:schemeClr val="tx1"/>
                </a:solidFill>
                <a:latin typeface="Times New Roman" panose="02020603050405020304" charset="0"/>
                <a:ea typeface="宋体" panose="02010600030101010101" pitchFamily="2" charset="-122"/>
                <a:cs typeface="+mn-cs"/>
              </a:rPr>
              <a:t>由处理机外部事件引起的中断</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② </a:t>
            </a:r>
            <a:r>
              <a:rPr lang="zh-CN" altLang="en-US" sz="2400" b="1" strike="noStrike" noProof="1">
                <a:solidFill>
                  <a:srgbClr val="000099"/>
                </a:solidFill>
                <a:latin typeface="Times New Roman" panose="02020603050405020304" charset="0"/>
                <a:ea typeface="宋体" panose="02010600030101010101" pitchFamily="2" charset="-122"/>
                <a:cs typeface="+mn-cs"/>
              </a:rPr>
              <a:t>俘获</a:t>
            </a:r>
            <a:r>
              <a:rPr lang="zh-CN" altLang="en-US" sz="2400" strike="noStrike" noProof="1">
                <a:solidFill>
                  <a:srgbClr val="000099"/>
                </a:solidFill>
                <a:latin typeface="Times New Roman" panose="02020603050405020304" charset="0"/>
                <a:ea typeface="宋体" panose="02010600030101010101" pitchFamily="2" charset="-122"/>
                <a:cs typeface="+mn-cs"/>
              </a:rPr>
              <a:t>        </a:t>
            </a:r>
            <a:r>
              <a:rPr lang="zh-CN" altLang="en-US" sz="2400" strike="noStrike" noProof="1">
                <a:solidFill>
                  <a:schemeClr val="tx1"/>
                </a:solidFill>
                <a:latin typeface="Times New Roman" panose="02020603050405020304" charset="0"/>
                <a:ea typeface="宋体" panose="02010600030101010101" pitchFamily="2" charset="-122"/>
                <a:cs typeface="+mn-cs"/>
              </a:rPr>
              <a:t>由处理机内部事件引起的中断</a:t>
            </a:r>
            <a:r>
              <a:rPr lang="x-none" altLang="zh-CN" sz="2400" strike="noStrike" noProof="1">
                <a:solidFill>
                  <a:schemeClr val="tx1"/>
                </a:solidFill>
                <a:latin typeface="Times New Roman" panose="02020603050405020304" charset="0"/>
                <a:ea typeface="宋体" panose="02010600030101010101" pitchFamily="2" charset="-122"/>
                <a:cs typeface="+mn-cs"/>
              </a:rPr>
              <a:t>（又叫异常）</a:t>
            </a:r>
            <a:endParaRPr lang="x-none" altLang="zh-CN" sz="2400" strike="noStrike" noProof="1">
              <a:solidFill>
                <a:schemeClr val="tx1"/>
              </a:solidFill>
              <a:latin typeface="Times New Roman" panose="02020603050405020304" charset="0"/>
              <a:ea typeface="宋体" panose="02010600030101010101" pitchFamily="2" charset="-122"/>
              <a:cs typeface="+mn-cs"/>
            </a:endParaRPr>
          </a:p>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③ 中断与俘获的例</a:t>
            </a:r>
            <a:r>
              <a:rPr lang="x-none" altLang="zh-CN" sz="2400" b="1" strike="noStrike" noProof="1">
                <a:solidFill>
                  <a:srgbClr val="000099"/>
                </a:solidFill>
                <a:latin typeface="宋体" panose="02010600030101010101" pitchFamily="2" charset="-122"/>
                <a:ea typeface="宋体" panose="02010600030101010101" pitchFamily="2" charset="-122"/>
                <a:cs typeface="+mn-cs"/>
              </a:rPr>
              <a:t>子</a:t>
            </a:r>
            <a:endParaRPr lang="x-none" altLang="zh-CN" sz="2400" b="1" strike="noStrike" noProof="1">
              <a:solidFill>
                <a:srgbClr val="000099"/>
              </a:solidFill>
              <a:latin typeface="宋体" panose="02010600030101010101" pitchFamily="2" charset="-122"/>
              <a:ea typeface="宋体" panose="02010600030101010101" pitchFamily="2" charset="-122"/>
              <a:cs typeface="+mn-cs"/>
            </a:endParaRPr>
          </a:p>
        </p:txBody>
      </p:sp>
      <p:grpSp>
        <p:nvGrpSpPr>
          <p:cNvPr id="38916" name="组合 38915"/>
          <p:cNvGrpSpPr/>
          <p:nvPr/>
        </p:nvGrpSpPr>
        <p:grpSpPr>
          <a:xfrm>
            <a:off x="742950" y="2647950"/>
            <a:ext cx="7507288" cy="3848100"/>
            <a:chOff x="0" y="0"/>
            <a:chExt cx="4729" cy="2424"/>
          </a:xfrm>
        </p:grpSpPr>
        <p:sp>
          <p:nvSpPr>
            <p:cNvPr id="48132" name="直接连接符 38916"/>
            <p:cNvSpPr/>
            <p:nvPr/>
          </p:nvSpPr>
          <p:spPr>
            <a:xfrm>
              <a:off x="3974"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33" name="直接连接符 38917"/>
            <p:cNvSpPr/>
            <p:nvPr/>
          </p:nvSpPr>
          <p:spPr>
            <a:xfrm>
              <a:off x="2335" y="868"/>
              <a:ext cx="1964"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34" name="直接连接符 38918"/>
            <p:cNvSpPr/>
            <p:nvPr/>
          </p:nvSpPr>
          <p:spPr>
            <a:xfrm>
              <a:off x="231" y="862"/>
              <a:ext cx="1746"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35" name="文本框 38919"/>
            <p:cNvSpPr txBox="1"/>
            <p:nvPr/>
          </p:nvSpPr>
          <p:spPr>
            <a:xfrm>
              <a:off x="3512" y="911"/>
              <a:ext cx="322" cy="201"/>
            </a:xfrm>
            <a:prstGeom prst="rect">
              <a:avLst/>
            </a:prstGeom>
            <a:noFill/>
            <a:ln w="9525">
              <a:noFill/>
              <a:miter/>
            </a:ln>
          </p:spPr>
          <p:txBody>
            <a:bodyPr anchor="t"/>
            <a:p>
              <a:pPr lvl="0" algn="just"/>
              <a:r>
                <a:rPr lang="en-US" altLang="zh-CN" sz="1400">
                  <a:solidFill>
                    <a:schemeClr val="tx1"/>
                  </a:solidFill>
                  <a:latin typeface="Times New Roman" panose="02020603050405020304" charset="0"/>
                  <a:ea typeface="宋体" panose="02010600030101010101" pitchFamily="2" charset="-122"/>
                  <a:sym typeface="MT Extra" panose="05050102010205020202" pitchFamily="18" charset="2"/>
                </a:rPr>
                <a:t>...</a:t>
              </a:r>
              <a:endParaRPr lang="en-US" altLang="zh-CN" sz="1400">
                <a:solidFill>
                  <a:schemeClr val="tx1"/>
                </a:solidFill>
                <a:latin typeface="Times New Roman" panose="02020603050405020304" charset="0"/>
                <a:ea typeface="宋体" panose="02010600030101010101" pitchFamily="2" charset="-122"/>
                <a:sym typeface="MT Extra" panose="05050102010205020202" pitchFamily="18" charset="2"/>
              </a:endParaRPr>
            </a:p>
          </p:txBody>
        </p:sp>
        <p:sp>
          <p:nvSpPr>
            <p:cNvPr id="48136" name="直接连接符 38920"/>
            <p:cNvSpPr/>
            <p:nvPr/>
          </p:nvSpPr>
          <p:spPr>
            <a:xfrm>
              <a:off x="3327"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37" name="直接连接符 38921"/>
            <p:cNvSpPr/>
            <p:nvPr/>
          </p:nvSpPr>
          <p:spPr>
            <a:xfrm>
              <a:off x="2819"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38" name="直接连接符 38922"/>
            <p:cNvSpPr/>
            <p:nvPr/>
          </p:nvSpPr>
          <p:spPr>
            <a:xfrm>
              <a:off x="2332"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39" name="直接连接符 38923"/>
            <p:cNvSpPr/>
            <p:nvPr/>
          </p:nvSpPr>
          <p:spPr>
            <a:xfrm>
              <a:off x="3974" y="1531"/>
              <a:ext cx="0" cy="339"/>
            </a:xfrm>
            <a:prstGeom prst="line">
              <a:avLst/>
            </a:prstGeom>
            <a:ln w="2857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40" name="文本框 38924"/>
            <p:cNvSpPr txBox="1"/>
            <p:nvPr/>
          </p:nvSpPr>
          <p:spPr>
            <a:xfrm>
              <a:off x="3789" y="1174"/>
              <a:ext cx="462" cy="326"/>
            </a:xfrm>
            <a:prstGeom prst="rect">
              <a:avLst/>
            </a:prstGeom>
            <a:noFill/>
            <a:ln w="9525">
              <a:noFill/>
              <a:miter/>
            </a:ln>
          </p:spPr>
          <p:txBody>
            <a:bodyPr anchor="t">
              <a:spAutoFit/>
            </a:bodyPr>
            <a:p>
              <a:pPr lvl="0"/>
              <a:r>
                <a:rPr lang="zh-CN" altLang="en-US" sz="1400" dirty="0">
                  <a:solidFill>
                    <a:schemeClr val="tx1"/>
                  </a:solidFill>
                  <a:latin typeface="Times New Roman" panose="02020603050405020304" charset="0"/>
                  <a:ea typeface="宋体" panose="02010600030101010101" pitchFamily="2" charset="-122"/>
                </a:rPr>
                <a:t>trap</a:t>
              </a:r>
              <a:endParaRPr lang="zh-CN" altLang="en-US" sz="1400" dirty="0">
                <a:solidFill>
                  <a:schemeClr val="tx1"/>
                </a:solidFill>
                <a:latin typeface="Times New Roman" panose="02020603050405020304" charset="0"/>
                <a:ea typeface="宋体" panose="02010600030101010101" pitchFamily="2" charset="-122"/>
              </a:endParaRPr>
            </a:p>
            <a:p>
              <a:pPr lvl="0"/>
              <a:r>
                <a:rPr lang="zh-CN" altLang="en-US" sz="1400" dirty="0">
                  <a:solidFill>
                    <a:schemeClr val="tx1"/>
                  </a:solidFill>
                  <a:latin typeface="Times New Roman" panose="02020603050405020304" charset="0"/>
                  <a:ea typeface="宋体" panose="02010600030101010101" pitchFamily="2" charset="-122"/>
                </a:rPr>
                <a:t>指令</a:t>
              </a:r>
              <a:endParaRPr lang="zh-CN" altLang="en-US" sz="1400" dirty="0">
                <a:solidFill>
                  <a:schemeClr val="tx1"/>
                </a:solidFill>
                <a:latin typeface="Times New Roman" panose="02020603050405020304" charset="0"/>
                <a:ea typeface="宋体" panose="02010600030101010101" pitchFamily="2" charset="-122"/>
              </a:endParaRPr>
            </a:p>
          </p:txBody>
        </p:sp>
        <p:sp>
          <p:nvSpPr>
            <p:cNvPr id="48141" name="文本框 38925"/>
            <p:cNvSpPr txBox="1"/>
            <p:nvPr/>
          </p:nvSpPr>
          <p:spPr>
            <a:xfrm>
              <a:off x="3142" y="1174"/>
              <a:ext cx="463" cy="329"/>
            </a:xfrm>
            <a:prstGeom prst="rect">
              <a:avLst/>
            </a:prstGeom>
            <a:noFill/>
            <a:ln w="9525">
              <a:noFill/>
              <a:miter/>
            </a:ln>
          </p:spPr>
          <p:txBody>
            <a:bodyPr anchor="t">
              <a:spAutoFit/>
            </a:bodyPr>
            <a:p>
              <a:pPr lvl="0"/>
              <a:r>
                <a:rPr lang="x-none" altLang="zh-CN" sz="1400" dirty="0">
                  <a:solidFill>
                    <a:schemeClr val="tx1"/>
                  </a:solidFill>
                  <a:latin typeface="Times New Roman" panose="02020603050405020304" charset="0"/>
                  <a:ea typeface="宋体" panose="02010600030101010101" pitchFamily="2" charset="-122"/>
                </a:rPr>
                <a:t>浮</a:t>
              </a:r>
              <a:r>
                <a:rPr lang="zh-CN" altLang="en-US" sz="1400" dirty="0">
                  <a:solidFill>
                    <a:schemeClr val="tx1"/>
                  </a:solidFill>
                  <a:latin typeface="Times New Roman" panose="02020603050405020304" charset="0"/>
                  <a:ea typeface="宋体" panose="02010600030101010101" pitchFamily="2" charset="-122"/>
                </a:rPr>
                <a:t>点</a:t>
              </a:r>
              <a:endParaRPr lang="zh-CN" altLang="en-US" sz="1400" dirty="0">
                <a:solidFill>
                  <a:schemeClr val="tx1"/>
                </a:solidFill>
                <a:latin typeface="Times New Roman" panose="02020603050405020304" charset="0"/>
                <a:ea typeface="宋体" panose="02010600030101010101" pitchFamily="2" charset="-122"/>
              </a:endParaRPr>
            </a:p>
            <a:p>
              <a:pPr lvl="0"/>
              <a:r>
                <a:rPr lang="zh-CN" altLang="en-US" sz="1400" dirty="0">
                  <a:solidFill>
                    <a:schemeClr val="tx1"/>
                  </a:solidFill>
                  <a:latin typeface="Times New Roman" panose="02020603050405020304" charset="0"/>
                  <a:ea typeface="宋体" panose="02010600030101010101" pitchFamily="2" charset="-122"/>
                </a:rPr>
                <a:t>溢出</a:t>
              </a:r>
              <a:endParaRPr lang="zh-CN" altLang="en-US" sz="1400" dirty="0">
                <a:solidFill>
                  <a:schemeClr val="tx1"/>
                </a:solidFill>
                <a:latin typeface="Times New Roman" panose="02020603050405020304" charset="0"/>
                <a:ea typeface="宋体" panose="02010600030101010101" pitchFamily="2" charset="-122"/>
              </a:endParaRPr>
            </a:p>
          </p:txBody>
        </p:sp>
        <p:sp>
          <p:nvSpPr>
            <p:cNvPr id="48142" name="文本框 38926"/>
            <p:cNvSpPr txBox="1"/>
            <p:nvPr/>
          </p:nvSpPr>
          <p:spPr>
            <a:xfrm>
              <a:off x="2634" y="1174"/>
              <a:ext cx="462" cy="326"/>
            </a:xfrm>
            <a:prstGeom prst="rect">
              <a:avLst/>
            </a:prstGeom>
            <a:noFill/>
            <a:ln w="9525">
              <a:noFill/>
              <a:miter/>
            </a:ln>
          </p:spPr>
          <p:txBody>
            <a:bodyPr anchor="t">
              <a:spAutoFit/>
            </a:bodyPr>
            <a:p>
              <a:pPr lvl="0"/>
              <a:r>
                <a:rPr lang="zh-CN" altLang="en-US" sz="1400" dirty="0">
                  <a:solidFill>
                    <a:schemeClr val="tx1"/>
                  </a:solidFill>
                  <a:latin typeface="Times New Roman" panose="02020603050405020304" charset="0"/>
                  <a:ea typeface="宋体" panose="02010600030101010101" pitchFamily="2" charset="-122"/>
                </a:rPr>
                <a:t>地址</a:t>
              </a:r>
              <a:endParaRPr lang="zh-CN" altLang="en-US" sz="1400" dirty="0">
                <a:solidFill>
                  <a:schemeClr val="tx1"/>
                </a:solidFill>
                <a:latin typeface="Times New Roman" panose="02020603050405020304" charset="0"/>
                <a:ea typeface="宋体" panose="02010600030101010101" pitchFamily="2" charset="-122"/>
              </a:endParaRPr>
            </a:p>
            <a:p>
              <a:pPr lvl="0"/>
              <a:r>
                <a:rPr lang="zh-CN" altLang="en-US" sz="1400" dirty="0">
                  <a:solidFill>
                    <a:schemeClr val="tx1"/>
                  </a:solidFill>
                  <a:latin typeface="Times New Roman" panose="02020603050405020304" charset="0"/>
                  <a:ea typeface="宋体" panose="02010600030101010101" pitchFamily="2" charset="-122"/>
                </a:rPr>
                <a:t>越界</a:t>
              </a:r>
              <a:endParaRPr lang="zh-CN" altLang="en-US" sz="1400" dirty="0">
                <a:solidFill>
                  <a:schemeClr val="tx1"/>
                </a:solidFill>
                <a:latin typeface="Times New Roman" panose="02020603050405020304" charset="0"/>
                <a:ea typeface="宋体" panose="02010600030101010101" pitchFamily="2" charset="-122"/>
              </a:endParaRPr>
            </a:p>
          </p:txBody>
        </p:sp>
        <p:sp>
          <p:nvSpPr>
            <p:cNvPr id="48143" name="文本框 38927"/>
            <p:cNvSpPr txBox="1"/>
            <p:nvPr/>
          </p:nvSpPr>
          <p:spPr>
            <a:xfrm>
              <a:off x="2126" y="1174"/>
              <a:ext cx="462" cy="326"/>
            </a:xfrm>
            <a:prstGeom prst="rect">
              <a:avLst/>
            </a:prstGeom>
            <a:noFill/>
            <a:ln w="9525">
              <a:noFill/>
              <a:miter/>
            </a:ln>
          </p:spPr>
          <p:txBody>
            <a:bodyPr anchor="t">
              <a:spAutoFit/>
            </a:bodyPr>
            <a:p>
              <a:pPr lvl="0"/>
              <a:r>
                <a:rPr lang="zh-CN" altLang="en-US" sz="1400" dirty="0">
                  <a:solidFill>
                    <a:schemeClr val="tx1"/>
                  </a:solidFill>
                  <a:latin typeface="Times New Roman" panose="02020603050405020304" charset="0"/>
                  <a:ea typeface="宋体" panose="02010600030101010101" pitchFamily="2" charset="-122"/>
                </a:rPr>
                <a:t>非法</a:t>
              </a:r>
              <a:endParaRPr lang="zh-CN" altLang="en-US" sz="1400" dirty="0">
                <a:solidFill>
                  <a:schemeClr val="tx1"/>
                </a:solidFill>
                <a:latin typeface="Times New Roman" panose="02020603050405020304" charset="0"/>
                <a:ea typeface="宋体" panose="02010600030101010101" pitchFamily="2" charset="-122"/>
              </a:endParaRPr>
            </a:p>
            <a:p>
              <a:pPr lvl="0"/>
              <a:r>
                <a:rPr lang="zh-CN" altLang="en-US" sz="1400" dirty="0">
                  <a:solidFill>
                    <a:schemeClr val="tx1"/>
                  </a:solidFill>
                  <a:latin typeface="Times New Roman" panose="02020603050405020304" charset="0"/>
                  <a:ea typeface="宋体" panose="02010600030101010101" pitchFamily="2" charset="-122"/>
                </a:rPr>
                <a:t>指令</a:t>
              </a:r>
              <a:endParaRPr lang="zh-CN" altLang="en-US" sz="1400" dirty="0">
                <a:solidFill>
                  <a:schemeClr val="tx1"/>
                </a:solidFill>
                <a:latin typeface="Times New Roman" panose="02020603050405020304" charset="0"/>
                <a:ea typeface="宋体" panose="02010600030101010101" pitchFamily="2" charset="-122"/>
              </a:endParaRPr>
            </a:p>
          </p:txBody>
        </p:sp>
        <p:sp>
          <p:nvSpPr>
            <p:cNvPr id="48144" name="直接连接符 38928"/>
            <p:cNvSpPr/>
            <p:nvPr/>
          </p:nvSpPr>
          <p:spPr>
            <a:xfrm>
              <a:off x="3420" y="1881"/>
              <a:ext cx="1309" cy="0"/>
            </a:xfrm>
            <a:prstGeom prst="line">
              <a:avLst/>
            </a:prstGeom>
            <a:ln w="254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45" name="直接连接符 38929"/>
            <p:cNvSpPr/>
            <p:nvPr/>
          </p:nvSpPr>
          <p:spPr>
            <a:xfrm>
              <a:off x="4575" y="1881"/>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46" name="直接连接符 38930"/>
            <p:cNvSpPr/>
            <p:nvPr/>
          </p:nvSpPr>
          <p:spPr>
            <a:xfrm>
              <a:off x="4159" y="1881"/>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47" name="直接连接符 38931"/>
            <p:cNvSpPr/>
            <p:nvPr/>
          </p:nvSpPr>
          <p:spPr>
            <a:xfrm>
              <a:off x="3789" y="1881"/>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48" name="直接连接符 38932"/>
            <p:cNvSpPr/>
            <p:nvPr/>
          </p:nvSpPr>
          <p:spPr>
            <a:xfrm>
              <a:off x="3420" y="1881"/>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49" name="文本框 38933"/>
            <p:cNvSpPr txBox="1"/>
            <p:nvPr/>
          </p:nvSpPr>
          <p:spPr>
            <a:xfrm>
              <a:off x="3189" y="2231"/>
              <a:ext cx="369" cy="192"/>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anose="02020603050405020304" charset="0"/>
                  <a:ea typeface="宋体" panose="02010600030101010101" pitchFamily="2" charset="-122"/>
                </a:rPr>
                <a:t>exit</a:t>
              </a:r>
              <a:endParaRPr lang="en-US" altLang="zh-CN" sz="1400">
                <a:solidFill>
                  <a:schemeClr val="tx1"/>
                </a:solidFill>
                <a:latin typeface="Times New Roman" panose="02020603050405020304" charset="0"/>
                <a:ea typeface="宋体" panose="02010600030101010101" pitchFamily="2" charset="-122"/>
              </a:endParaRPr>
            </a:p>
          </p:txBody>
        </p:sp>
        <p:sp>
          <p:nvSpPr>
            <p:cNvPr id="48150" name="文本框 38934"/>
            <p:cNvSpPr txBox="1"/>
            <p:nvPr/>
          </p:nvSpPr>
          <p:spPr>
            <a:xfrm>
              <a:off x="3606" y="2231"/>
              <a:ext cx="456" cy="192"/>
            </a:xfrm>
            <a:prstGeom prst="rect">
              <a:avLst/>
            </a:prstGeom>
            <a:noFill/>
            <a:ln w="9525">
              <a:noFill/>
              <a:miter/>
            </a:ln>
          </p:spPr>
          <p:txBody>
            <a:bodyPr wrap="square" anchor="t">
              <a:spAutoFit/>
            </a:bodyPr>
            <a:p>
              <a:pPr lvl="0">
                <a:spcBef>
                  <a:spcPct val="50000"/>
                </a:spcBef>
              </a:pPr>
              <a:r>
                <a:rPr lang="en-US" altLang="zh-CN" sz="1400">
                  <a:solidFill>
                    <a:schemeClr val="tx1"/>
                  </a:solidFill>
                  <a:latin typeface="Times New Roman" panose="02020603050405020304" charset="0"/>
                  <a:ea typeface="宋体" panose="02010600030101010101" pitchFamily="2" charset="-122"/>
                </a:rPr>
                <a:t>fork</a:t>
              </a:r>
              <a:endParaRPr lang="en-US" altLang="zh-CN" sz="1400">
                <a:solidFill>
                  <a:schemeClr val="tx1"/>
                </a:solidFill>
                <a:latin typeface="Times New Roman" panose="02020603050405020304" charset="0"/>
                <a:ea typeface="宋体" panose="02010600030101010101" pitchFamily="2" charset="-122"/>
              </a:endParaRPr>
            </a:p>
          </p:txBody>
        </p:sp>
        <p:sp>
          <p:nvSpPr>
            <p:cNvPr id="48151" name="文本框 38935"/>
            <p:cNvSpPr txBox="1"/>
            <p:nvPr/>
          </p:nvSpPr>
          <p:spPr>
            <a:xfrm>
              <a:off x="4020" y="2231"/>
              <a:ext cx="416" cy="193"/>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anose="02020603050405020304" charset="0"/>
                  <a:ea typeface="宋体" panose="02010600030101010101" pitchFamily="2" charset="-122"/>
                </a:rPr>
                <a:t>read</a:t>
              </a:r>
              <a:endParaRPr lang="en-US" altLang="zh-CN" sz="1400">
                <a:solidFill>
                  <a:schemeClr val="tx1"/>
                </a:solidFill>
                <a:latin typeface="Times New Roman" panose="02020603050405020304" charset="0"/>
                <a:ea typeface="宋体" panose="02010600030101010101" pitchFamily="2" charset="-122"/>
              </a:endParaRPr>
            </a:p>
          </p:txBody>
        </p:sp>
        <p:sp>
          <p:nvSpPr>
            <p:cNvPr id="48152" name="文本框 38936"/>
            <p:cNvSpPr txBox="1"/>
            <p:nvPr/>
          </p:nvSpPr>
          <p:spPr>
            <a:xfrm>
              <a:off x="4205" y="1925"/>
              <a:ext cx="322" cy="202"/>
            </a:xfrm>
            <a:prstGeom prst="rect">
              <a:avLst/>
            </a:prstGeom>
            <a:noFill/>
            <a:ln w="9525">
              <a:noFill/>
              <a:miter/>
            </a:ln>
          </p:spPr>
          <p:txBody>
            <a:bodyPr anchor="t"/>
            <a:p>
              <a:pPr lvl="0" algn="just"/>
              <a:r>
                <a:rPr lang="en-US" altLang="zh-CN" sz="1400">
                  <a:solidFill>
                    <a:schemeClr val="tx1"/>
                  </a:solidFill>
                  <a:latin typeface="Times New Roman" panose="02020603050405020304" charset="0"/>
                  <a:ea typeface="宋体" panose="02010600030101010101" pitchFamily="2" charset="-122"/>
                  <a:sym typeface="MT Extra" panose="05050102010205020202" pitchFamily="18" charset="2"/>
                </a:rPr>
                <a:t>...</a:t>
              </a:r>
              <a:endParaRPr lang="en-US" altLang="zh-CN" sz="1400">
                <a:solidFill>
                  <a:schemeClr val="tx1"/>
                </a:solidFill>
                <a:latin typeface="Times New Roman" panose="02020603050405020304" charset="0"/>
                <a:ea typeface="宋体" panose="02010600030101010101" pitchFamily="2" charset="-122"/>
                <a:sym typeface="MT Extra" panose="05050102010205020202" pitchFamily="18" charset="2"/>
              </a:endParaRPr>
            </a:p>
          </p:txBody>
        </p:sp>
        <p:sp>
          <p:nvSpPr>
            <p:cNvPr id="48153" name="直接连接符 38937"/>
            <p:cNvSpPr/>
            <p:nvPr/>
          </p:nvSpPr>
          <p:spPr>
            <a:xfrm>
              <a:off x="3327" y="51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54" name="直接连接符 38938"/>
            <p:cNvSpPr/>
            <p:nvPr/>
          </p:nvSpPr>
          <p:spPr>
            <a:xfrm>
              <a:off x="1202" y="51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55" name="直接连接符 38939"/>
            <p:cNvSpPr/>
            <p:nvPr/>
          </p:nvSpPr>
          <p:spPr>
            <a:xfrm>
              <a:off x="231"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56" name="直接连接符 38940"/>
            <p:cNvSpPr/>
            <p:nvPr/>
          </p:nvSpPr>
          <p:spPr>
            <a:xfrm>
              <a:off x="693"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57" name="直接连接符 38941"/>
            <p:cNvSpPr/>
            <p:nvPr/>
          </p:nvSpPr>
          <p:spPr>
            <a:xfrm>
              <a:off x="1202"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58" name="直接连接符 38942"/>
            <p:cNvSpPr/>
            <p:nvPr/>
          </p:nvSpPr>
          <p:spPr>
            <a:xfrm>
              <a:off x="1848"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59" name="文本框 38943"/>
            <p:cNvSpPr txBox="1"/>
            <p:nvPr/>
          </p:nvSpPr>
          <p:spPr>
            <a:xfrm>
              <a:off x="0" y="1174"/>
              <a:ext cx="462" cy="325"/>
            </a:xfrm>
            <a:prstGeom prst="rect">
              <a:avLst/>
            </a:prstGeom>
            <a:noFill/>
            <a:ln w="9525">
              <a:noFill/>
              <a:miter/>
            </a:ln>
          </p:spPr>
          <p:txBody>
            <a:bodyPr anchor="t">
              <a:spAutoFit/>
            </a:bodyPr>
            <a:p>
              <a:pPr lvl="0"/>
              <a:r>
                <a:rPr lang="zh-CN" altLang="en-US" sz="1400" dirty="0">
                  <a:solidFill>
                    <a:schemeClr val="tx1"/>
                  </a:solidFill>
                  <a:latin typeface="Times New Roman" panose="02020603050405020304" charset="0"/>
                  <a:ea typeface="宋体" panose="02010600030101010101" pitchFamily="2" charset="-122"/>
                </a:rPr>
                <a:t>clock</a:t>
              </a:r>
              <a:endParaRPr lang="zh-CN" altLang="en-US" sz="1400" dirty="0">
                <a:solidFill>
                  <a:schemeClr val="tx1"/>
                </a:solidFill>
                <a:latin typeface="Times New Roman" panose="02020603050405020304" charset="0"/>
                <a:ea typeface="宋体" panose="02010600030101010101" pitchFamily="2" charset="-122"/>
              </a:endParaRPr>
            </a:p>
            <a:p>
              <a:pPr lvl="0"/>
              <a:r>
                <a:rPr lang="zh-CN" altLang="en-US" sz="1400" dirty="0">
                  <a:solidFill>
                    <a:schemeClr val="tx1"/>
                  </a:solidFill>
                  <a:latin typeface="Times New Roman" panose="02020603050405020304" charset="0"/>
                  <a:ea typeface="宋体" panose="02010600030101010101" pitchFamily="2" charset="-122"/>
                </a:rPr>
                <a:t>时钟</a:t>
              </a:r>
              <a:endParaRPr lang="zh-CN" altLang="en-US" sz="1400" dirty="0">
                <a:solidFill>
                  <a:schemeClr val="tx1"/>
                </a:solidFill>
                <a:latin typeface="Times New Roman" panose="02020603050405020304" charset="0"/>
                <a:ea typeface="宋体" panose="02010600030101010101" pitchFamily="2" charset="-122"/>
              </a:endParaRPr>
            </a:p>
          </p:txBody>
        </p:sp>
        <p:sp>
          <p:nvSpPr>
            <p:cNvPr id="48160" name="文本框 38944"/>
            <p:cNvSpPr txBox="1"/>
            <p:nvPr/>
          </p:nvSpPr>
          <p:spPr>
            <a:xfrm>
              <a:off x="508" y="1174"/>
              <a:ext cx="462" cy="325"/>
            </a:xfrm>
            <a:prstGeom prst="rect">
              <a:avLst/>
            </a:prstGeom>
            <a:noFill/>
            <a:ln w="9525">
              <a:noFill/>
              <a:miter/>
            </a:ln>
          </p:spPr>
          <p:txBody>
            <a:bodyPr anchor="t">
              <a:spAutoFit/>
            </a:bodyPr>
            <a:p>
              <a:pPr lvl="0"/>
              <a:r>
                <a:rPr lang="zh-CN" altLang="en-US" sz="1400" b="0">
                  <a:solidFill>
                    <a:schemeClr val="tx1"/>
                  </a:solidFill>
                  <a:latin typeface="Times New Roman" panose="02020603050405020304" charset="0"/>
                  <a:ea typeface="宋体" panose="02010600030101010101" pitchFamily="2" charset="-122"/>
                </a:rPr>
                <a:t>  </a:t>
              </a:r>
              <a:r>
                <a:rPr lang="en-US" altLang="zh-CN" sz="1400">
                  <a:solidFill>
                    <a:schemeClr val="tx1"/>
                  </a:solidFill>
                  <a:latin typeface="Times New Roman" panose="02020603050405020304" charset="0"/>
                  <a:ea typeface="宋体" panose="02010600030101010101" pitchFamily="2" charset="-122"/>
                </a:rPr>
                <a:t>rk</a:t>
              </a:r>
              <a:endParaRPr lang="en-US" altLang="zh-CN" sz="1400">
                <a:solidFill>
                  <a:schemeClr val="tx1"/>
                </a:solidFill>
                <a:latin typeface="Times New Roman" panose="02020603050405020304" charset="0"/>
                <a:ea typeface="宋体" panose="02010600030101010101" pitchFamily="2" charset="-122"/>
              </a:endParaRPr>
            </a:p>
            <a:p>
              <a:pPr lvl="0"/>
              <a:r>
                <a:rPr lang="zh-CN" altLang="en-US" sz="1400">
                  <a:solidFill>
                    <a:schemeClr val="tx1"/>
                  </a:solidFill>
                  <a:latin typeface="Times New Roman" panose="02020603050405020304" charset="0"/>
                  <a:ea typeface="宋体" panose="02010600030101010101" pitchFamily="2" charset="-122"/>
                </a:rPr>
                <a:t>磁盘</a:t>
              </a:r>
              <a:endParaRPr lang="zh-CN" altLang="en-US" sz="1400">
                <a:solidFill>
                  <a:schemeClr val="tx1"/>
                </a:solidFill>
                <a:latin typeface="Times New Roman" panose="02020603050405020304" charset="0"/>
                <a:ea typeface="宋体" panose="02010600030101010101" pitchFamily="2" charset="-122"/>
              </a:endParaRPr>
            </a:p>
          </p:txBody>
        </p:sp>
        <p:sp>
          <p:nvSpPr>
            <p:cNvPr id="48161" name="文本框 38945"/>
            <p:cNvSpPr txBox="1"/>
            <p:nvPr/>
          </p:nvSpPr>
          <p:spPr>
            <a:xfrm>
              <a:off x="970" y="1174"/>
              <a:ext cx="463" cy="325"/>
            </a:xfrm>
            <a:prstGeom prst="rect">
              <a:avLst/>
            </a:prstGeom>
            <a:noFill/>
            <a:ln w="9525">
              <a:noFill/>
              <a:miter/>
            </a:ln>
          </p:spPr>
          <p:txBody>
            <a:bodyPr anchor="t">
              <a:spAutoFit/>
            </a:bodyPr>
            <a:p>
              <a:pPr lvl="0"/>
              <a:r>
                <a:rPr lang="zh-CN" altLang="en-US" sz="1400" b="0">
                  <a:solidFill>
                    <a:schemeClr val="tx1"/>
                  </a:solidFill>
                  <a:latin typeface="Times New Roman" panose="02020603050405020304" charset="0"/>
                  <a:ea typeface="宋体" panose="02010600030101010101" pitchFamily="2" charset="-122"/>
                </a:rPr>
                <a:t>  </a:t>
              </a:r>
              <a:r>
                <a:rPr lang="en-US" altLang="zh-CN" sz="1400">
                  <a:solidFill>
                    <a:schemeClr val="tx1"/>
                  </a:solidFill>
                  <a:latin typeface="Times New Roman" panose="02020603050405020304" charset="0"/>
                  <a:ea typeface="宋体" panose="02010600030101010101" pitchFamily="2" charset="-122"/>
                </a:rPr>
                <a:t>tty</a:t>
              </a:r>
              <a:endParaRPr lang="en-US" altLang="zh-CN" sz="1400">
                <a:solidFill>
                  <a:schemeClr val="tx1"/>
                </a:solidFill>
                <a:latin typeface="Times New Roman" panose="02020603050405020304" charset="0"/>
                <a:ea typeface="宋体" panose="02010600030101010101" pitchFamily="2" charset="-122"/>
              </a:endParaRPr>
            </a:p>
            <a:p>
              <a:pPr lvl="0"/>
              <a:r>
                <a:rPr lang="zh-CN" altLang="en-US" sz="1400">
                  <a:solidFill>
                    <a:schemeClr val="tx1"/>
                  </a:solidFill>
                  <a:latin typeface="Times New Roman" panose="02020603050405020304" charset="0"/>
                  <a:ea typeface="宋体" panose="02010600030101010101" pitchFamily="2" charset="-122"/>
                </a:rPr>
                <a:t>终端</a:t>
              </a:r>
              <a:endParaRPr lang="zh-CN" altLang="en-US" sz="1400">
                <a:solidFill>
                  <a:schemeClr val="tx1"/>
                </a:solidFill>
                <a:latin typeface="Times New Roman" panose="02020603050405020304" charset="0"/>
                <a:ea typeface="宋体" panose="02010600030101010101" pitchFamily="2" charset="-122"/>
              </a:endParaRPr>
            </a:p>
          </p:txBody>
        </p:sp>
        <p:sp>
          <p:nvSpPr>
            <p:cNvPr id="48162" name="文本框 38946"/>
            <p:cNvSpPr txBox="1"/>
            <p:nvPr/>
          </p:nvSpPr>
          <p:spPr>
            <a:xfrm>
              <a:off x="1386" y="955"/>
              <a:ext cx="322" cy="201"/>
            </a:xfrm>
            <a:prstGeom prst="rect">
              <a:avLst/>
            </a:prstGeom>
            <a:noFill/>
            <a:ln w="9525">
              <a:noFill/>
              <a:miter/>
            </a:ln>
          </p:spPr>
          <p:txBody>
            <a:bodyPr anchor="t"/>
            <a:p>
              <a:pPr lvl="0" algn="just"/>
              <a:r>
                <a:rPr lang="en-US" altLang="zh-CN" sz="1400">
                  <a:solidFill>
                    <a:schemeClr val="tx1"/>
                  </a:solidFill>
                  <a:latin typeface="Times New Roman" panose="02020603050405020304" charset="0"/>
                  <a:ea typeface="宋体" panose="02010600030101010101" pitchFamily="2" charset="-122"/>
                  <a:sym typeface="MT Extra" panose="05050102010205020202" pitchFamily="18" charset="2"/>
                </a:rPr>
                <a:t>...</a:t>
              </a:r>
              <a:endParaRPr lang="en-US" altLang="zh-CN" sz="1400">
                <a:solidFill>
                  <a:schemeClr val="tx1"/>
                </a:solidFill>
                <a:latin typeface="Times New Roman" panose="02020603050405020304" charset="0"/>
                <a:ea typeface="宋体" panose="02010600030101010101" pitchFamily="2" charset="-122"/>
                <a:sym typeface="MT Extra" panose="05050102010205020202" pitchFamily="18" charset="2"/>
              </a:endParaRPr>
            </a:p>
          </p:txBody>
        </p:sp>
        <p:sp>
          <p:nvSpPr>
            <p:cNvPr id="48163" name="直接连接符 38947"/>
            <p:cNvSpPr/>
            <p:nvPr/>
          </p:nvSpPr>
          <p:spPr>
            <a:xfrm>
              <a:off x="1202" y="517"/>
              <a:ext cx="2125" cy="0"/>
            </a:xfrm>
            <a:prstGeom prst="line">
              <a:avLst/>
            </a:prstGeom>
            <a:ln w="254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64" name="直接连接符 38948"/>
            <p:cNvSpPr/>
            <p:nvPr/>
          </p:nvSpPr>
          <p:spPr>
            <a:xfrm>
              <a:off x="2218" y="175"/>
              <a:ext cx="0" cy="340"/>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8165" name="文本框 38949"/>
            <p:cNvSpPr txBox="1"/>
            <p:nvPr/>
          </p:nvSpPr>
          <p:spPr>
            <a:xfrm>
              <a:off x="1865" y="0"/>
              <a:ext cx="1017" cy="192"/>
            </a:xfrm>
            <a:prstGeom prst="rect">
              <a:avLst/>
            </a:prstGeom>
            <a:noFill/>
            <a:ln w="9525">
              <a:noFill/>
              <a:miter/>
            </a:ln>
          </p:spPr>
          <p:txBody>
            <a:bodyPr anchor="t">
              <a:spAutoFit/>
            </a:bodyPr>
            <a:p>
              <a:pPr lvl="0"/>
              <a:r>
                <a:rPr lang="zh-CN" altLang="en-US" sz="1400">
                  <a:solidFill>
                    <a:schemeClr val="tx1"/>
                  </a:solidFill>
                  <a:latin typeface="Times New Roman" panose="02020603050405020304" charset="0"/>
                  <a:ea typeface="宋体" panose="02010600030101010101" pitchFamily="2" charset="-122"/>
                </a:rPr>
                <a:t>中断与俘获</a:t>
              </a:r>
              <a:endParaRPr lang="zh-CN" altLang="en-US" sz="1400">
                <a:solidFill>
                  <a:schemeClr val="tx1"/>
                </a:solidFill>
                <a:latin typeface="Times New Roman" panose="02020603050405020304" charset="0"/>
                <a:ea typeface="宋体" panose="02010600030101010101" pitchFamily="2" charset="-122"/>
              </a:endParaRPr>
            </a:p>
          </p:txBody>
        </p:sp>
        <p:sp>
          <p:nvSpPr>
            <p:cNvPr id="48166" name="文本框 38950"/>
            <p:cNvSpPr txBox="1"/>
            <p:nvPr/>
          </p:nvSpPr>
          <p:spPr>
            <a:xfrm>
              <a:off x="786" y="526"/>
              <a:ext cx="462" cy="192"/>
            </a:xfrm>
            <a:prstGeom prst="rect">
              <a:avLst/>
            </a:prstGeom>
            <a:noFill/>
            <a:ln w="9525">
              <a:noFill/>
              <a:miter/>
            </a:ln>
          </p:spPr>
          <p:txBody>
            <a:bodyPr anchor="t">
              <a:spAutoFit/>
            </a:bodyPr>
            <a:p>
              <a:pPr lvl="0"/>
              <a:r>
                <a:rPr lang="zh-CN" altLang="en-US" sz="1400">
                  <a:solidFill>
                    <a:schemeClr val="tx1"/>
                  </a:solidFill>
                  <a:latin typeface="Times New Roman" panose="02020603050405020304" charset="0"/>
                  <a:ea typeface="宋体" panose="02010600030101010101" pitchFamily="2" charset="-122"/>
                </a:rPr>
                <a:t>中断</a:t>
              </a:r>
              <a:endParaRPr lang="zh-CN" altLang="en-US" sz="1400">
                <a:solidFill>
                  <a:schemeClr val="tx1"/>
                </a:solidFill>
                <a:latin typeface="Times New Roman" panose="02020603050405020304" charset="0"/>
                <a:ea typeface="宋体" panose="02010600030101010101" pitchFamily="2" charset="-122"/>
              </a:endParaRPr>
            </a:p>
          </p:txBody>
        </p:sp>
        <p:sp>
          <p:nvSpPr>
            <p:cNvPr id="48167" name="文本框 38951"/>
            <p:cNvSpPr txBox="1"/>
            <p:nvPr/>
          </p:nvSpPr>
          <p:spPr>
            <a:xfrm>
              <a:off x="3354" y="526"/>
              <a:ext cx="508" cy="192"/>
            </a:xfrm>
            <a:prstGeom prst="rect">
              <a:avLst/>
            </a:prstGeom>
            <a:noFill/>
            <a:ln w="9525">
              <a:noFill/>
              <a:miter/>
            </a:ln>
          </p:spPr>
          <p:txBody>
            <a:bodyPr anchor="t">
              <a:spAutoFit/>
            </a:bodyPr>
            <a:p>
              <a:pPr lvl="0"/>
              <a:r>
                <a:rPr lang="zh-CN" altLang="en-US" sz="1400">
                  <a:solidFill>
                    <a:schemeClr val="tx1"/>
                  </a:solidFill>
                  <a:latin typeface="Times New Roman" panose="02020603050405020304" charset="0"/>
                  <a:ea typeface="宋体" panose="02010600030101010101" pitchFamily="2" charset="-122"/>
                </a:rPr>
                <a:t>俘获</a:t>
              </a:r>
              <a:endParaRPr lang="zh-CN" altLang="en-US" sz="1400">
                <a:solidFill>
                  <a:schemeClr val="tx1"/>
                </a:solidFill>
                <a:latin typeface="Times New Roman" panose="02020603050405020304" charset="0"/>
                <a:ea typeface="宋体" panose="02010600030101010101" pitchFamily="2" charset="-122"/>
              </a:endParaRPr>
            </a:p>
          </p:txBody>
        </p:sp>
      </p:grpSp>
      <p:sp>
        <p:nvSpPr>
          <p:cNvPr id="38953" name="文本框 38952"/>
          <p:cNvSpPr txBox="1"/>
          <p:nvPr/>
        </p:nvSpPr>
        <p:spPr>
          <a:xfrm>
            <a:off x="3313113" y="6100763"/>
            <a:ext cx="1947862"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charset="0"/>
                <a:ea typeface="宋体" panose="02010600030101010101" pitchFamily="2" charset="-122"/>
              </a:rPr>
              <a:t>中断与俘获示意图</a:t>
            </a:r>
            <a:endParaRPr lang="zh-CN" altLang="en-US" sz="1600" b="0">
              <a:solidFill>
                <a:schemeClr val="tx1"/>
              </a:solidFill>
              <a:latin typeface="Times New Roman" panose="02020603050405020304" charset="0"/>
              <a:ea typeface="宋体" panose="02010600030101010101" pitchFamily="2" charset="-122"/>
            </a:endParaRPr>
          </a:p>
        </p:txBody>
      </p:sp>
      <p:sp>
        <p:nvSpPr>
          <p:cNvPr id="38954" name="矩形 38953"/>
          <p:cNvSpPr/>
          <p:nvPr/>
        </p:nvSpPr>
        <p:spPr>
          <a:xfrm>
            <a:off x="663575" y="500063"/>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(3) </a:t>
            </a:r>
            <a:r>
              <a:rPr lang="zh-CN" altLang="en-US" sz="2800" b="1" strike="noStrike" noProof="1">
                <a:solidFill>
                  <a:srgbClr val="A50021"/>
                </a:solidFill>
                <a:latin typeface="Times New Roman" panose="02020603050405020304" charset="0"/>
                <a:ea typeface="宋体" panose="02010600030101010101" pitchFamily="2" charset="-122"/>
                <a:cs typeface="+mn-ea"/>
              </a:rPr>
              <a:t>按中断来源分类</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38955" name="矩形 3895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中断及其处理</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54">
                                            <p:txEl>
                                              <p:charRg st="0" end="12"/>
                                            </p:txEl>
                                          </p:spTgt>
                                        </p:tgtEl>
                                        <p:attrNameLst>
                                          <p:attrName>style.visibility</p:attrName>
                                        </p:attrNameLst>
                                      </p:cBhvr>
                                      <p:to>
                                        <p:strVal val="visible"/>
                                      </p:to>
                                    </p:set>
                                    <p:anim calcmode="lin" valueType="num">
                                      <p:cBhvr additive="base">
                                        <p:cTn id="7" dur="1000" fill="hold"/>
                                        <p:tgtEl>
                                          <p:spTgt spid="38954">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8954">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charRg st="0" end="26"/>
                                            </p:txEl>
                                          </p:spTgt>
                                        </p:tgtEl>
                                        <p:attrNameLst>
                                          <p:attrName>style.visibility</p:attrName>
                                        </p:attrNameLst>
                                      </p:cBhvr>
                                      <p:to>
                                        <p:strVal val="visible"/>
                                      </p:to>
                                    </p:set>
                                    <p:anim calcmode="lin" valueType="num">
                                      <p:cBhvr additive="base">
                                        <p:cTn id="13" dur="500" fill="hold"/>
                                        <p:tgtEl>
                                          <p:spTgt spid="38915">
                                            <p:txEl>
                                              <p:charRg st="0" end="2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charRg st="0" end="2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8915">
                                            <p:txEl>
                                              <p:charRg st="26" end="52"/>
                                            </p:txEl>
                                          </p:spTgt>
                                        </p:tgtEl>
                                        <p:attrNameLst>
                                          <p:attrName>style.visibility</p:attrName>
                                        </p:attrNameLst>
                                      </p:cBhvr>
                                      <p:to>
                                        <p:strVal val="visible"/>
                                      </p:to>
                                    </p:set>
                                    <p:anim calcmode="lin" valueType="num">
                                      <p:cBhvr additive="base">
                                        <p:cTn id="17" dur="500" fill="hold"/>
                                        <p:tgtEl>
                                          <p:spTgt spid="38915">
                                            <p:txEl>
                                              <p:charRg st="26" end="5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8915">
                                            <p:txEl>
                                              <p:charRg st="26" end="5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8915">
                                            <p:txEl>
                                              <p:charRg st="52" end="62"/>
                                            </p:txEl>
                                          </p:spTgt>
                                        </p:tgtEl>
                                        <p:attrNameLst>
                                          <p:attrName>style.visibility</p:attrName>
                                        </p:attrNameLst>
                                      </p:cBhvr>
                                      <p:to>
                                        <p:strVal val="visible"/>
                                      </p:to>
                                    </p:set>
                                    <p:anim calcmode="lin" valueType="num">
                                      <p:cBhvr additive="base">
                                        <p:cTn id="23" dur="500" fill="hold"/>
                                        <p:tgtEl>
                                          <p:spTgt spid="38915">
                                            <p:txEl>
                                              <p:charRg st="52" end="6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915">
                                            <p:txEl>
                                              <p:charRg st="52" end="6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8916"/>
                                        </p:tgtEl>
                                        <p:attrNameLst>
                                          <p:attrName>style.visibility</p:attrName>
                                        </p:attrNameLst>
                                      </p:cBhvr>
                                      <p:to>
                                        <p:strVal val="visible"/>
                                      </p:to>
                                    </p:set>
                                    <p:anim calcmode="lin" valueType="num">
                                      <p:cBhvr additive="base">
                                        <p:cTn id="29" dur="500" fill="hold"/>
                                        <p:tgtEl>
                                          <p:spTgt spid="38916"/>
                                        </p:tgtEl>
                                        <p:attrNameLst>
                                          <p:attrName>ppt_x</p:attrName>
                                        </p:attrNameLst>
                                      </p:cBhvr>
                                      <p:tavLst>
                                        <p:tav tm="0">
                                          <p:val>
                                            <p:strVal val="#ppt_x"/>
                                          </p:val>
                                        </p:tav>
                                        <p:tav tm="100000">
                                          <p:val>
                                            <p:strVal val="#ppt_x"/>
                                          </p:val>
                                        </p:tav>
                                      </p:tavLst>
                                    </p:anim>
                                    <p:anim calcmode="lin" valueType="num">
                                      <p:cBhvr additive="base">
                                        <p:cTn id="30"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3" grpId="0"/>
      <p:bldP spid="3895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框 39937"/>
          <p:cNvSpPr txBox="1"/>
          <p:nvPr/>
        </p:nvSpPr>
        <p:spPr>
          <a:xfrm>
            <a:off x="8501063" y="6510338"/>
            <a:ext cx="376237"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35</a:t>
            </a:r>
            <a:endParaRPr lang="en-US" altLang="zh-CN" sz="1400" b="0">
              <a:solidFill>
                <a:schemeClr val="tx2"/>
              </a:solidFill>
              <a:latin typeface="Times New Roman" panose="02020603050405020304" charset="0"/>
              <a:ea typeface="宋体" panose="02010600030101010101" pitchFamily="2" charset="-122"/>
            </a:endParaRPr>
          </a:p>
        </p:txBody>
      </p:sp>
      <p:grpSp>
        <p:nvGrpSpPr>
          <p:cNvPr id="39939" name="组合 39938"/>
          <p:cNvGrpSpPr/>
          <p:nvPr/>
        </p:nvGrpSpPr>
        <p:grpSpPr>
          <a:xfrm>
            <a:off x="5226050" y="1500188"/>
            <a:ext cx="3679825" cy="3892550"/>
            <a:chOff x="0" y="0"/>
            <a:chExt cx="2319" cy="2452"/>
          </a:xfrm>
        </p:grpSpPr>
        <p:sp>
          <p:nvSpPr>
            <p:cNvPr id="49155" name="直接连接符 39939"/>
            <p:cNvSpPr/>
            <p:nvPr/>
          </p:nvSpPr>
          <p:spPr>
            <a:xfrm>
              <a:off x="947" y="936"/>
              <a:ext cx="850" cy="1"/>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9156" name="直接连接符 39940"/>
            <p:cNvSpPr/>
            <p:nvPr/>
          </p:nvSpPr>
          <p:spPr>
            <a:xfrm flipH="1" flipV="1">
              <a:off x="962" y="936"/>
              <a:ext cx="840" cy="915"/>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nvGrpSpPr>
            <p:cNvPr id="49157" name="组合 39941"/>
            <p:cNvGrpSpPr/>
            <p:nvPr/>
          </p:nvGrpSpPr>
          <p:grpSpPr>
            <a:xfrm>
              <a:off x="650" y="948"/>
              <a:ext cx="685" cy="1504"/>
              <a:chOff x="0" y="0"/>
              <a:chExt cx="576" cy="1224"/>
            </a:xfrm>
          </p:grpSpPr>
          <p:sp>
            <p:nvSpPr>
              <p:cNvPr id="49158" name="直接连接符 39942"/>
              <p:cNvSpPr/>
              <p:nvPr/>
            </p:nvSpPr>
            <p:spPr>
              <a:xfrm>
                <a:off x="276" y="0"/>
                <a:ext cx="0" cy="1008"/>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9159" name="文本框 39943"/>
              <p:cNvSpPr txBox="1"/>
              <p:nvPr/>
            </p:nvSpPr>
            <p:spPr>
              <a:xfrm>
                <a:off x="0" y="1052"/>
                <a:ext cx="576" cy="17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anose="02010600030101010101" pitchFamily="2" charset="-122"/>
                  </a:rPr>
                  <a:t>继续执行</a:t>
                </a:r>
                <a:endParaRPr lang="zh-CN" altLang="en-US" sz="1600">
                  <a:solidFill>
                    <a:schemeClr val="tx1"/>
                  </a:solidFill>
                  <a:latin typeface="Times New Roman" panose="02020603050405020304" charset="0"/>
                  <a:ea typeface="宋体" panose="02010600030101010101" pitchFamily="2" charset="-122"/>
                </a:endParaRPr>
              </a:p>
            </p:txBody>
          </p:sp>
        </p:grpSp>
        <p:sp>
          <p:nvSpPr>
            <p:cNvPr id="49160" name="文本框 39944"/>
            <p:cNvSpPr txBox="1"/>
            <p:nvPr/>
          </p:nvSpPr>
          <p:spPr>
            <a:xfrm>
              <a:off x="1130" y="649"/>
              <a:ext cx="685" cy="212"/>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charset="0"/>
                  <a:ea typeface="宋体" panose="02010600030101010101" pitchFamily="2" charset="-122"/>
                </a:rPr>
                <a:t>中断进入</a:t>
              </a:r>
              <a:endParaRPr lang="zh-CN" altLang="en-US" sz="1600">
                <a:solidFill>
                  <a:schemeClr val="tx1"/>
                </a:solidFill>
                <a:latin typeface="Times New Roman" panose="02020603050405020304" charset="0"/>
                <a:ea typeface="宋体" panose="02010600030101010101" pitchFamily="2" charset="-122"/>
              </a:endParaRPr>
            </a:p>
          </p:txBody>
        </p:sp>
        <p:sp>
          <p:nvSpPr>
            <p:cNvPr id="49161" name="文本框 39945"/>
            <p:cNvSpPr txBox="1"/>
            <p:nvPr/>
          </p:nvSpPr>
          <p:spPr>
            <a:xfrm>
              <a:off x="1199" y="1454"/>
              <a:ext cx="571" cy="366"/>
            </a:xfrm>
            <a:prstGeom prst="rect">
              <a:avLst/>
            </a:prstGeom>
            <a:noFill/>
            <a:ln w="9525">
              <a:noFill/>
              <a:miter/>
            </a:ln>
          </p:spPr>
          <p:txBody>
            <a:bodyPr anchor="t">
              <a:spAutoFit/>
            </a:bodyPr>
            <a:p>
              <a:pPr lvl="0"/>
              <a:r>
                <a:rPr lang="zh-CN" altLang="en-US" sz="1600">
                  <a:solidFill>
                    <a:schemeClr val="tx1"/>
                  </a:solidFill>
                  <a:latin typeface="Times New Roman" panose="02020603050405020304" charset="0"/>
                  <a:ea typeface="宋体" panose="02010600030101010101" pitchFamily="2" charset="-122"/>
                </a:rPr>
                <a:t>中断</a:t>
              </a:r>
              <a:endParaRPr lang="zh-CN" altLang="en-US" sz="1600">
                <a:solidFill>
                  <a:schemeClr val="tx1"/>
                </a:solidFill>
                <a:latin typeface="Times New Roman" panose="02020603050405020304" charset="0"/>
                <a:ea typeface="宋体" panose="02010600030101010101" pitchFamily="2" charset="-122"/>
              </a:endParaRPr>
            </a:p>
            <a:p>
              <a:pPr lvl="0"/>
              <a:r>
                <a:rPr lang="zh-CN" altLang="en-US" sz="1600">
                  <a:solidFill>
                    <a:schemeClr val="tx1"/>
                  </a:solidFill>
                  <a:latin typeface="Times New Roman" panose="02020603050405020304" charset="0"/>
                  <a:ea typeface="宋体" panose="02010600030101010101" pitchFamily="2" charset="-122"/>
                </a:rPr>
                <a:t>返回</a:t>
              </a:r>
              <a:endParaRPr lang="zh-CN" altLang="en-US" sz="1600">
                <a:solidFill>
                  <a:schemeClr val="tx1"/>
                </a:solidFill>
                <a:latin typeface="Times New Roman" panose="02020603050405020304" charset="0"/>
                <a:ea typeface="宋体" panose="02010600030101010101" pitchFamily="2" charset="-122"/>
              </a:endParaRPr>
            </a:p>
          </p:txBody>
        </p:sp>
        <p:grpSp>
          <p:nvGrpSpPr>
            <p:cNvPr id="49162" name="组合 39946"/>
            <p:cNvGrpSpPr/>
            <p:nvPr/>
          </p:nvGrpSpPr>
          <p:grpSpPr>
            <a:xfrm>
              <a:off x="0" y="936"/>
              <a:ext cx="975" cy="1159"/>
              <a:chOff x="0" y="0"/>
              <a:chExt cx="820" cy="943"/>
            </a:xfrm>
          </p:grpSpPr>
          <p:grpSp>
            <p:nvGrpSpPr>
              <p:cNvPr id="49163" name="组合 39947"/>
              <p:cNvGrpSpPr/>
              <p:nvPr/>
            </p:nvGrpSpPr>
            <p:grpSpPr>
              <a:xfrm>
                <a:off x="100" y="0"/>
                <a:ext cx="720" cy="720"/>
                <a:chOff x="0" y="0"/>
                <a:chExt cx="720" cy="720"/>
              </a:xfrm>
            </p:grpSpPr>
            <p:sp>
              <p:nvSpPr>
                <p:cNvPr id="49164" name="直接连接符 39948"/>
                <p:cNvSpPr/>
                <p:nvPr/>
              </p:nvSpPr>
              <p:spPr>
                <a:xfrm flipV="1">
                  <a:off x="0" y="288"/>
                  <a:ext cx="576" cy="4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9165" name="直接连接符 39949"/>
                <p:cNvSpPr/>
                <p:nvPr/>
              </p:nvSpPr>
              <p:spPr>
                <a:xfrm flipV="1">
                  <a:off x="192" y="0"/>
                  <a:ext cx="528" cy="384"/>
                </a:xfrm>
                <a:prstGeom prst="line">
                  <a:avLst/>
                </a:prstGeom>
                <a:ln w="28575" cap="flat" cmpd="sng">
                  <a:solidFill>
                    <a:srgbClr val="0033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9166" name="直接连接符 39950"/>
                <p:cNvSpPr/>
                <p:nvPr/>
              </p:nvSpPr>
              <p:spPr>
                <a:xfrm flipV="1">
                  <a:off x="192" y="288"/>
                  <a:ext cx="384" cy="96"/>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49167" name="文本框 39951"/>
              <p:cNvSpPr txBox="1"/>
              <p:nvPr/>
            </p:nvSpPr>
            <p:spPr>
              <a:xfrm>
                <a:off x="0" y="771"/>
                <a:ext cx="576" cy="17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anose="02010600030101010101" pitchFamily="2" charset="-122"/>
                  </a:rPr>
                  <a:t>中断信号</a:t>
                </a:r>
                <a:endParaRPr lang="zh-CN" altLang="en-US" sz="1600">
                  <a:solidFill>
                    <a:schemeClr val="tx1"/>
                  </a:solidFill>
                  <a:latin typeface="Times New Roman" panose="02020603050405020304" charset="0"/>
                  <a:ea typeface="宋体" panose="02010600030101010101" pitchFamily="2" charset="-122"/>
                </a:endParaRPr>
              </a:p>
            </p:txBody>
          </p:sp>
        </p:grpSp>
        <p:grpSp>
          <p:nvGrpSpPr>
            <p:cNvPr id="49168" name="组合 39952"/>
            <p:cNvGrpSpPr/>
            <p:nvPr/>
          </p:nvGrpSpPr>
          <p:grpSpPr>
            <a:xfrm>
              <a:off x="265" y="0"/>
              <a:ext cx="707" cy="943"/>
              <a:chOff x="0" y="0"/>
              <a:chExt cx="595" cy="768"/>
            </a:xfrm>
          </p:grpSpPr>
          <p:sp>
            <p:nvSpPr>
              <p:cNvPr id="49169" name="直接连接符 39953"/>
              <p:cNvSpPr/>
              <p:nvPr/>
            </p:nvSpPr>
            <p:spPr>
              <a:xfrm>
                <a:off x="595" y="0"/>
                <a:ext cx="0" cy="768"/>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9170" name="文本框 39954"/>
              <p:cNvSpPr txBox="1"/>
              <p:nvPr/>
            </p:nvSpPr>
            <p:spPr>
              <a:xfrm>
                <a:off x="0" y="191"/>
                <a:ext cx="576" cy="324"/>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charset="0"/>
                    <a:ea typeface="宋体" panose="02010600030101010101" pitchFamily="2" charset="-122"/>
                  </a:rPr>
                  <a:t>正在执行</a:t>
                </a:r>
                <a:endParaRPr lang="zh-CN" altLang="en-US" sz="1600">
                  <a:solidFill>
                    <a:schemeClr val="tx1"/>
                  </a:solidFill>
                  <a:latin typeface="Times New Roman" panose="02020603050405020304" charset="0"/>
                  <a:ea typeface="宋体" panose="02010600030101010101" pitchFamily="2" charset="-122"/>
                </a:endParaRPr>
              </a:p>
              <a:p>
                <a:pPr lvl="0">
                  <a:spcBef>
                    <a:spcPct val="20000"/>
                  </a:spcBef>
                </a:pPr>
                <a:r>
                  <a:rPr lang="zh-CN" altLang="en-US" sz="1600">
                    <a:solidFill>
                      <a:schemeClr val="tx1"/>
                    </a:solidFill>
                    <a:latin typeface="Times New Roman" panose="02020603050405020304" charset="0"/>
                    <a:ea typeface="宋体" panose="02010600030101010101" pitchFamily="2" charset="-122"/>
                  </a:rPr>
                  <a:t>的程序</a:t>
                </a:r>
                <a:endParaRPr lang="zh-CN" altLang="en-US" sz="1600">
                  <a:solidFill>
                    <a:schemeClr val="tx1"/>
                  </a:solidFill>
                  <a:latin typeface="Times New Roman" panose="02020603050405020304" charset="0"/>
                  <a:ea typeface="宋体" panose="02010600030101010101" pitchFamily="2" charset="-122"/>
                </a:endParaRPr>
              </a:p>
            </p:txBody>
          </p:sp>
        </p:grpSp>
        <p:sp>
          <p:nvSpPr>
            <p:cNvPr id="49171" name="直接连接符 39955"/>
            <p:cNvSpPr/>
            <p:nvPr/>
          </p:nvSpPr>
          <p:spPr>
            <a:xfrm>
              <a:off x="1793" y="936"/>
              <a:ext cx="0" cy="943"/>
            </a:xfrm>
            <a:prstGeom prst="line">
              <a:avLst/>
            </a:prstGeom>
            <a:ln w="38100" cap="flat" cmpd="sng">
              <a:solidFill>
                <a:srgbClr val="CC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9172" name="文本框 39956"/>
            <p:cNvSpPr txBox="1"/>
            <p:nvPr/>
          </p:nvSpPr>
          <p:spPr>
            <a:xfrm>
              <a:off x="1776" y="1056"/>
              <a:ext cx="543" cy="366"/>
            </a:xfrm>
            <a:prstGeom prst="rect">
              <a:avLst/>
            </a:prstGeom>
            <a:noFill/>
            <a:ln w="9525">
              <a:noFill/>
              <a:miter/>
            </a:ln>
          </p:spPr>
          <p:txBody>
            <a:bodyPr anchor="t">
              <a:spAutoFit/>
            </a:bodyPr>
            <a:p>
              <a:pPr lvl="0"/>
              <a:r>
                <a:rPr lang="zh-CN" altLang="en-US" sz="1600">
                  <a:solidFill>
                    <a:schemeClr val="tx1"/>
                  </a:solidFill>
                  <a:latin typeface="Times New Roman" panose="02020603050405020304" charset="0"/>
                  <a:ea typeface="宋体" panose="02010600030101010101" pitchFamily="2" charset="-122"/>
                </a:rPr>
                <a:t>中断处</a:t>
              </a:r>
              <a:endParaRPr lang="zh-CN" altLang="en-US" sz="1600">
                <a:solidFill>
                  <a:schemeClr val="tx1"/>
                </a:solidFill>
                <a:latin typeface="Times New Roman" panose="02020603050405020304" charset="0"/>
                <a:ea typeface="宋体" panose="02010600030101010101" pitchFamily="2" charset="-122"/>
              </a:endParaRPr>
            </a:p>
            <a:p>
              <a:pPr lvl="0"/>
              <a:r>
                <a:rPr lang="zh-CN" altLang="en-US" sz="1600">
                  <a:solidFill>
                    <a:schemeClr val="tx1"/>
                  </a:solidFill>
                  <a:latin typeface="Times New Roman" panose="02020603050405020304" charset="0"/>
                  <a:ea typeface="宋体" panose="02010600030101010101" pitchFamily="2" charset="-122"/>
                </a:rPr>
                <a:t>理程序</a:t>
              </a:r>
              <a:endParaRPr lang="zh-CN" altLang="en-US" sz="1600">
                <a:solidFill>
                  <a:schemeClr val="tx1"/>
                </a:solidFill>
                <a:latin typeface="Times New Roman" panose="02020603050405020304" charset="0"/>
                <a:ea typeface="宋体" panose="02010600030101010101" pitchFamily="2" charset="-122"/>
              </a:endParaRPr>
            </a:p>
          </p:txBody>
        </p:sp>
      </p:grpSp>
      <p:sp>
        <p:nvSpPr>
          <p:cNvPr id="39958" name="文本框 39957"/>
          <p:cNvSpPr txBox="1"/>
          <p:nvPr/>
        </p:nvSpPr>
        <p:spPr>
          <a:xfrm>
            <a:off x="6159500" y="5700713"/>
            <a:ext cx="171767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charset="0"/>
                <a:ea typeface="宋体" panose="02010600030101010101" pitchFamily="2" charset="-122"/>
              </a:rPr>
              <a:t>中断概念示意图</a:t>
            </a:r>
            <a:endParaRPr lang="zh-CN" altLang="en-US" sz="1600" b="0">
              <a:solidFill>
                <a:schemeClr val="tx1"/>
              </a:solidFill>
              <a:latin typeface="Times New Roman" panose="02020603050405020304" charset="0"/>
              <a:ea typeface="宋体" panose="02010600030101010101" pitchFamily="2" charset="-122"/>
            </a:endParaRPr>
          </a:p>
        </p:txBody>
      </p:sp>
      <p:sp>
        <p:nvSpPr>
          <p:cNvPr id="39959" name="矩形 39958"/>
          <p:cNvSpPr/>
          <p:nvPr/>
        </p:nvSpPr>
        <p:spPr>
          <a:xfrm>
            <a:off x="244475" y="612775"/>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3. </a:t>
            </a:r>
            <a:r>
              <a:rPr lang="zh-CN" altLang="en-US" b="1" strike="noStrike" noProof="1">
                <a:solidFill>
                  <a:srgbClr val="990000"/>
                </a:solidFill>
                <a:latin typeface="Arial" panose="02080604020202020204" pitchFamily="34" charset="0"/>
                <a:ea typeface="宋体" panose="02010600030101010101" pitchFamily="2" charset="-122"/>
                <a:cs typeface="+mn-ea"/>
              </a:rPr>
              <a:t>中断过程</a:t>
            </a:r>
            <a:endParaRPr lang="en-US" altLang="zh-CN" b="1" strike="noStrike" noProof="1">
              <a:solidFill>
                <a:srgbClr val="990000"/>
              </a:solidFill>
              <a:ea typeface="宋体" panose="02010600030101010101" pitchFamily="2" charset="-122"/>
            </a:endParaRPr>
          </a:p>
        </p:txBody>
      </p:sp>
      <p:sp>
        <p:nvSpPr>
          <p:cNvPr id="39960" name="矩形 3995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中断及其处理</a:t>
            </a:r>
            <a:endParaRPr lang="zh-CN" altLang="en-US" sz="2400" strike="noStrike" noProof="1">
              <a:ea typeface="宋体" panose="02010600030101010101" pitchFamily="2" charset="-122"/>
            </a:endParaRPr>
          </a:p>
        </p:txBody>
      </p:sp>
      <p:sp>
        <p:nvSpPr>
          <p:cNvPr id="39961" name="矩形 39960"/>
          <p:cNvSpPr/>
          <p:nvPr/>
        </p:nvSpPr>
        <p:spPr>
          <a:xfrm>
            <a:off x="147638" y="1466850"/>
            <a:ext cx="5006975" cy="4114800"/>
          </a:xfrm>
          <a:prstGeom prst="rect">
            <a:avLst/>
          </a:prstGeom>
          <a:noFill/>
          <a:ln w="9525">
            <a:noFill/>
            <a:miter/>
          </a:ln>
        </p:spPr>
        <p:txBody>
          <a:bodyPr anchor="t"/>
          <a:p>
            <a:pPr marL="342900" lvl="0" indent="-342900">
              <a:spcBef>
                <a:spcPct val="20000"/>
              </a:spcBef>
              <a:buClr>
                <a:schemeClr val="tx2"/>
              </a:buClr>
              <a:buSzPct val="90000"/>
              <a:buFont typeface="Symbol" panose="05050102010706020507" pitchFamily="18" charset="2"/>
              <a:buChar char="¨"/>
            </a:pPr>
            <a:r>
              <a:rPr lang="zh-CN" altLang="en-US" sz="2800" dirty="0">
                <a:solidFill>
                  <a:schemeClr val="tx1"/>
                </a:solidFill>
                <a:latin typeface="仿宋_GB2312" panose="02010609030101010101" pitchFamily="49" charset="-122"/>
                <a:ea typeface="仿宋_GB2312" panose="02010609030101010101" pitchFamily="49" charset="-122"/>
              </a:rPr>
              <a:t>所有计算机系统都采用硬件和软件结合的方法实现中断处理。</a:t>
            </a:r>
            <a:endParaRPr lang="zh-CN" altLang="en-US" sz="2800" dirty="0">
              <a:solidFill>
                <a:schemeClr val="tx1"/>
              </a:solidFill>
              <a:latin typeface="仿宋_GB2312" panose="02010609030101010101" pitchFamily="49" charset="-122"/>
              <a:ea typeface="仿宋_GB2312" panose="02010609030101010101" pitchFamily="49" charset="-122"/>
            </a:endParaRPr>
          </a:p>
          <a:p>
            <a:pPr marL="800100" lvl="1" indent="-342900">
              <a:spcBef>
                <a:spcPct val="20000"/>
              </a:spcBef>
              <a:buClr>
                <a:schemeClr val="tx2"/>
              </a:buClr>
              <a:buSzPct val="90000"/>
              <a:buFont typeface="Symbol" panose="05050102010706020507" pitchFamily="18" charset="2"/>
              <a:buChar char="¨"/>
            </a:pPr>
            <a:r>
              <a:rPr lang="zh-CN" altLang="en-US" sz="2800" dirty="0">
                <a:solidFill>
                  <a:schemeClr val="tx1"/>
                </a:solidFill>
                <a:latin typeface="仿宋_GB2312" panose="02010609030101010101" pitchFamily="49" charset="-122"/>
                <a:ea typeface="仿宋_GB2312" panose="02010609030101010101" pitchFamily="49" charset="-122"/>
              </a:rPr>
              <a:t>硬件自动完成中断进入；</a:t>
            </a:r>
            <a:endParaRPr lang="zh-CN" altLang="en-US" sz="2800" dirty="0">
              <a:solidFill>
                <a:schemeClr val="tx1"/>
              </a:solidFill>
              <a:latin typeface="仿宋_GB2312" panose="02010609030101010101" pitchFamily="49" charset="-122"/>
              <a:ea typeface="仿宋_GB2312" panose="02010609030101010101" pitchFamily="49" charset="-122"/>
            </a:endParaRPr>
          </a:p>
          <a:p>
            <a:pPr marL="800100" lvl="1" indent="-342900">
              <a:spcBef>
                <a:spcPct val="20000"/>
              </a:spcBef>
              <a:buClr>
                <a:schemeClr val="tx2"/>
              </a:buClr>
              <a:buSzPct val="90000"/>
              <a:buFont typeface="Symbol" panose="05050102010706020507" pitchFamily="18" charset="2"/>
              <a:buChar char="¨"/>
            </a:pPr>
            <a:r>
              <a:rPr lang="zh-CN" altLang="en-US" sz="2800" dirty="0">
                <a:solidFill>
                  <a:schemeClr val="tx1"/>
                </a:solidFill>
                <a:latin typeface="仿宋_GB2312" panose="02010609030101010101" pitchFamily="49" charset="-122"/>
                <a:ea typeface="仿宋_GB2312" panose="02010609030101010101" pitchFamily="49" charset="-122"/>
              </a:rPr>
              <a:t>软件完成中断处理；</a:t>
            </a:r>
            <a:endParaRPr lang="zh-CN" altLang="en-US" sz="2800" dirty="0">
              <a:solidFill>
                <a:schemeClr val="tx1"/>
              </a:solidFill>
              <a:latin typeface="仿宋_GB2312" panose="02010609030101010101" pitchFamily="49" charset="-122"/>
              <a:ea typeface="仿宋_GB2312" panose="02010609030101010101" pitchFamily="49" charset="-122"/>
            </a:endParaRPr>
          </a:p>
          <a:p>
            <a:pPr marL="800100" lvl="1" indent="-342900">
              <a:spcBef>
                <a:spcPct val="20000"/>
              </a:spcBef>
              <a:buClr>
                <a:schemeClr val="tx2"/>
              </a:buClr>
              <a:buSzPct val="90000"/>
              <a:buFont typeface="Symbol" panose="05050102010706020507" pitchFamily="18" charset="2"/>
              <a:buChar char="¨"/>
            </a:pPr>
            <a:r>
              <a:rPr lang="zh-CN" altLang="en-US" sz="2800" dirty="0">
                <a:solidFill>
                  <a:schemeClr val="tx1"/>
                </a:solidFill>
                <a:latin typeface="仿宋_GB2312" panose="02010609030101010101" pitchFamily="49" charset="-122"/>
                <a:ea typeface="仿宋_GB2312" panose="02010609030101010101" pitchFamily="49" charset="-122"/>
              </a:rPr>
              <a:t>软件执行中断返回</a:t>
            </a:r>
            <a:r>
              <a:rPr lang="zh-CN" altLang="en-US" dirty="0">
                <a:solidFill>
                  <a:schemeClr val="tx1"/>
                </a:solidFill>
                <a:latin typeface="仿宋_GB2312" panose="02010609030101010101" pitchFamily="49" charset="-122"/>
                <a:ea typeface="仿宋_GB2312" panose="02010609030101010101" pitchFamily="49" charset="-122"/>
              </a:rPr>
              <a:t>；</a:t>
            </a:r>
            <a:endParaRPr lang="zh-CN" altLang="en-US" dirty="0">
              <a:solidFill>
                <a:schemeClr val="tx1"/>
              </a:solidFill>
              <a:latin typeface="仿宋_GB2312" panose="02010609030101010101" pitchFamily="49" charset="-122"/>
              <a:ea typeface="仿宋_GB2312" panose="02010609030101010101"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59">
                                            <p:txEl>
                                              <p:charRg st="0" end="15"/>
                                            </p:txEl>
                                          </p:spTgt>
                                        </p:tgtEl>
                                        <p:attrNameLst>
                                          <p:attrName>style.visibility</p:attrName>
                                        </p:attrNameLst>
                                      </p:cBhvr>
                                      <p:to>
                                        <p:strVal val="visible"/>
                                      </p:to>
                                    </p:set>
                                    <p:anim calcmode="lin" valueType="num">
                                      <p:cBhvr additive="base">
                                        <p:cTn id="7" dur="1000" fill="hold"/>
                                        <p:tgtEl>
                                          <p:spTgt spid="39959">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59">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61"/>
                                        </p:tgtEl>
                                        <p:attrNameLst>
                                          <p:attrName>style.visibility</p:attrName>
                                        </p:attrNameLst>
                                      </p:cBhvr>
                                      <p:to>
                                        <p:strVal val="visible"/>
                                      </p:to>
                                    </p:set>
                                    <p:anim calcmode="lin" valueType="num">
                                      <p:cBhvr additive="base">
                                        <p:cTn id="13" dur="500" fill="hold"/>
                                        <p:tgtEl>
                                          <p:spTgt spid="39961"/>
                                        </p:tgtEl>
                                        <p:attrNameLst>
                                          <p:attrName>ppt_x</p:attrName>
                                        </p:attrNameLst>
                                      </p:cBhvr>
                                      <p:tavLst>
                                        <p:tav tm="0">
                                          <p:val>
                                            <p:strVal val="#ppt_x"/>
                                          </p:val>
                                        </p:tav>
                                        <p:tav tm="100000">
                                          <p:val>
                                            <p:strVal val="#ppt_x"/>
                                          </p:val>
                                        </p:tav>
                                      </p:tavLst>
                                    </p:anim>
                                    <p:anim calcmode="lin" valueType="num">
                                      <p:cBhvr additive="base">
                                        <p:cTn id="14" dur="500" fill="hold"/>
                                        <p:tgtEl>
                                          <p:spTgt spid="399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9"/>
                                        </p:tgtEl>
                                        <p:attrNameLst>
                                          <p:attrName>style.visibility</p:attrName>
                                        </p:attrNameLst>
                                      </p:cBhvr>
                                      <p:to>
                                        <p:strVal val="visible"/>
                                      </p:to>
                                    </p:set>
                                    <p:anim calcmode="lin" valueType="num">
                                      <p:cBhvr additive="base">
                                        <p:cTn id="19" dur="500" fill="hold"/>
                                        <p:tgtEl>
                                          <p:spTgt spid="39939"/>
                                        </p:tgtEl>
                                        <p:attrNameLst>
                                          <p:attrName>ppt_x</p:attrName>
                                        </p:attrNameLst>
                                      </p:cBhvr>
                                      <p:tavLst>
                                        <p:tav tm="0">
                                          <p:val>
                                            <p:strVal val="#ppt_x"/>
                                          </p:val>
                                        </p:tav>
                                        <p:tav tm="100000">
                                          <p:val>
                                            <p:strVal val="#ppt_x"/>
                                          </p:val>
                                        </p:tav>
                                      </p:tavLst>
                                    </p:anim>
                                    <p:anim calcmode="lin" valueType="num">
                                      <p:cBhvr additive="base">
                                        <p:cTn id="20"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8" grpId="0"/>
      <p:bldP spid="39959" grpId="0" build="p"/>
      <p:bldP spid="39961" grpId="0" bldLvl="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39937"/>
          <p:cNvSpPr txBox="1"/>
          <p:nvPr/>
        </p:nvSpPr>
        <p:spPr>
          <a:xfrm>
            <a:off x="8501063" y="6510338"/>
            <a:ext cx="376237"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35</a:t>
            </a:r>
            <a:endParaRPr lang="en-US" altLang="zh-CN" sz="1400" b="0">
              <a:solidFill>
                <a:schemeClr val="tx2"/>
              </a:solidFill>
              <a:latin typeface="Times New Roman" panose="02020603050405020304" charset="0"/>
              <a:ea typeface="宋体" panose="02010600030101010101" pitchFamily="2" charset="-122"/>
            </a:endParaRPr>
          </a:p>
        </p:txBody>
      </p:sp>
      <p:sp>
        <p:nvSpPr>
          <p:cNvPr id="39959" name="矩形 39958"/>
          <p:cNvSpPr/>
          <p:nvPr/>
        </p:nvSpPr>
        <p:spPr>
          <a:xfrm>
            <a:off x="244475" y="612775"/>
            <a:ext cx="5111750" cy="6762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3. </a:t>
            </a:r>
            <a:r>
              <a:rPr lang="zh-CN" altLang="en-US" b="1" strike="noStrike" noProof="1">
                <a:solidFill>
                  <a:srgbClr val="990000"/>
                </a:solidFill>
                <a:latin typeface="Arial" panose="02080604020202020204" pitchFamily="34" charset="0"/>
                <a:ea typeface="宋体" panose="02010600030101010101" pitchFamily="2" charset="-122"/>
                <a:cs typeface="+mn-ea"/>
              </a:rPr>
              <a:t>中断</a:t>
            </a:r>
            <a:r>
              <a:rPr lang="zh-CN" altLang="en-US" b="1" strike="noStrike" noProof="1">
                <a:solidFill>
                  <a:srgbClr val="990000"/>
                </a:solidFill>
                <a:latin typeface="Arial" panose="02080604020202020204" pitchFamily="34" charset="0"/>
                <a:ea typeface="宋体" panose="02010600030101010101" pitchFamily="2" charset="-122"/>
                <a:cs typeface="+mn-ea"/>
                <a:sym typeface="+mn-ea"/>
              </a:rPr>
              <a:t>进入</a:t>
            </a:r>
            <a:r>
              <a:rPr lang="zh-CN" altLang="en-US" b="1" strike="noStrike" noProof="1">
                <a:solidFill>
                  <a:srgbClr val="990000"/>
                </a:solidFill>
                <a:latin typeface="Arial" panose="02080604020202020204" pitchFamily="34" charset="0"/>
                <a:ea typeface="宋体" panose="02010600030101010101" pitchFamily="2" charset="-122"/>
                <a:cs typeface="+mn-ea"/>
              </a:rPr>
              <a:t> </a:t>
            </a:r>
            <a:r>
              <a:rPr lang="en-US" altLang="zh-CN" b="1" strike="noStrike" noProof="1">
                <a:solidFill>
                  <a:srgbClr val="990000"/>
                </a:solidFill>
                <a:latin typeface="Arial" panose="02080604020202020204" pitchFamily="34" charset="0"/>
                <a:ea typeface="宋体" panose="02010600030101010101" pitchFamily="2" charset="-122"/>
                <a:cs typeface="+mn-ea"/>
              </a:rPr>
              <a:t>(</a:t>
            </a:r>
            <a:r>
              <a:rPr lang="zh-CN" altLang="en-US" b="1" strike="noStrike" noProof="1">
                <a:solidFill>
                  <a:srgbClr val="990000"/>
                </a:solidFill>
                <a:latin typeface="Arial" panose="02080604020202020204" pitchFamily="34" charset="0"/>
                <a:ea typeface="宋体" panose="02010600030101010101" pitchFamily="2" charset="-122"/>
                <a:cs typeface="+mn-ea"/>
              </a:rPr>
              <a:t>中断</a:t>
            </a:r>
            <a:r>
              <a:rPr lang="zh-CN" altLang="en-US" b="1" strike="noStrike" noProof="1">
                <a:solidFill>
                  <a:srgbClr val="990000"/>
                </a:solidFill>
                <a:latin typeface="Arial" panose="02080604020202020204" pitchFamily="34" charset="0"/>
                <a:ea typeface="宋体" panose="02010600030101010101" pitchFamily="2" charset="-122"/>
                <a:cs typeface="+mn-ea"/>
                <a:sym typeface="+mn-ea"/>
              </a:rPr>
              <a:t>响应</a:t>
            </a:r>
            <a:r>
              <a:rPr lang="en-US" altLang="zh-CN" b="1" strike="noStrike" noProof="1">
                <a:solidFill>
                  <a:srgbClr val="990000"/>
                </a:solidFill>
                <a:latin typeface="Arial" panose="02080604020202020204" pitchFamily="34" charset="0"/>
                <a:ea typeface="宋体" panose="02010600030101010101" pitchFamily="2" charset="-122"/>
                <a:cs typeface="+mn-ea"/>
              </a:rPr>
              <a:t>)</a:t>
            </a:r>
            <a:endParaRPr lang="en-US" altLang="zh-CN" b="1" strike="noStrike" noProof="1">
              <a:solidFill>
                <a:srgbClr val="990000"/>
              </a:solidFill>
              <a:ea typeface="宋体" panose="02010600030101010101" pitchFamily="2" charset="-122"/>
            </a:endParaRPr>
          </a:p>
        </p:txBody>
      </p:sp>
      <p:sp>
        <p:nvSpPr>
          <p:cNvPr id="39960" name="矩形 3995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中断及其处理</a:t>
            </a:r>
            <a:endParaRPr lang="zh-CN" altLang="en-US" sz="2400" strike="noStrike" noProof="1">
              <a:ea typeface="宋体" panose="02010600030101010101" pitchFamily="2" charset="-122"/>
            </a:endParaRPr>
          </a:p>
        </p:txBody>
      </p:sp>
      <p:sp>
        <p:nvSpPr>
          <p:cNvPr id="39961" name="矩形 39960"/>
          <p:cNvSpPr/>
          <p:nvPr/>
        </p:nvSpPr>
        <p:spPr>
          <a:xfrm>
            <a:off x="147638" y="1466850"/>
            <a:ext cx="8337550" cy="1476375"/>
          </a:xfrm>
          <a:prstGeom prst="rect">
            <a:avLst/>
          </a:prstGeom>
          <a:noFill/>
          <a:ln w="9525">
            <a:noFill/>
            <a:miter/>
          </a:ln>
        </p:spPr>
        <p:txBody>
          <a:bodyPr anchor="t"/>
          <a:p>
            <a:pPr marL="342900" lvl="0" indent="-342900">
              <a:spcBef>
                <a:spcPct val="20000"/>
              </a:spcBef>
              <a:buClr>
                <a:schemeClr val="tx2"/>
              </a:buClr>
              <a:buSzPct val="90000"/>
              <a:buFont typeface="Symbol" panose="05050102010706020507" pitchFamily="18" charset="2"/>
              <a:buChar char="¨"/>
            </a:pPr>
            <a:r>
              <a:rPr lang="zh-CN" altLang="en-US" sz="2400" dirty="0">
                <a:solidFill>
                  <a:schemeClr val="tx1"/>
                </a:solidFill>
                <a:latin typeface="仿宋_GB2312" panose="02010609030101010101" pitchFamily="49" charset="-122"/>
                <a:ea typeface="仿宋_GB2312" panose="02010609030101010101" pitchFamily="49" charset="-122"/>
                <a:sym typeface="Arial" panose="02080604020202020204" pitchFamily="34" charset="0"/>
              </a:rPr>
              <a:t>中断响应是当中央处理机发现已有中断请求时，中止现行程序执行，并自动进入中断处理程序的过程。</a:t>
            </a:r>
            <a:endParaRPr lang="zh-CN" altLang="en-US" sz="2400" dirty="0">
              <a:solidFill>
                <a:schemeClr val="tx1"/>
              </a:solidFill>
              <a:latin typeface="仿宋_GB2312" panose="02010609030101010101" pitchFamily="49" charset="-122"/>
              <a:ea typeface="仿宋_GB2312" panose="02010609030101010101" pitchFamily="49" charset="-122"/>
              <a:sym typeface="Arial" panose="02080604020202020204" pitchFamily="34" charset="0"/>
            </a:endParaRPr>
          </a:p>
        </p:txBody>
      </p:sp>
      <p:grpSp>
        <p:nvGrpSpPr>
          <p:cNvPr id="44036" name="组合 44035"/>
          <p:cNvGrpSpPr/>
          <p:nvPr/>
        </p:nvGrpSpPr>
        <p:grpSpPr>
          <a:xfrm>
            <a:off x="5108575" y="3248025"/>
            <a:ext cx="2670175" cy="2352675"/>
            <a:chOff x="0" y="0"/>
            <a:chExt cx="1500" cy="1393"/>
          </a:xfrm>
        </p:grpSpPr>
        <p:sp>
          <p:nvSpPr>
            <p:cNvPr id="50182" name="文本框 44036"/>
            <p:cNvSpPr txBox="1"/>
            <p:nvPr/>
          </p:nvSpPr>
          <p:spPr>
            <a:xfrm>
              <a:off x="0" y="0"/>
              <a:ext cx="1500" cy="205"/>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1600">
                  <a:solidFill>
                    <a:schemeClr val="tx1"/>
                  </a:solidFill>
                  <a:latin typeface="Times New Roman" panose="02020603050405020304" charset="0"/>
                  <a:ea typeface="宋体" panose="02010600030101010101" pitchFamily="2" charset="-122"/>
                </a:rPr>
                <a:t>指令计数器</a:t>
              </a:r>
              <a:endParaRPr lang="zh-CN" altLang="en-US" sz="1600">
                <a:solidFill>
                  <a:schemeClr val="tx1"/>
                </a:solidFill>
                <a:latin typeface="Times New Roman" panose="02020603050405020304" charset="0"/>
                <a:ea typeface="宋体" panose="02010600030101010101" pitchFamily="2" charset="-122"/>
              </a:endParaRPr>
            </a:p>
          </p:txBody>
        </p:sp>
        <p:sp>
          <p:nvSpPr>
            <p:cNvPr id="50183" name="文本框 44037"/>
            <p:cNvSpPr txBox="1"/>
            <p:nvPr/>
          </p:nvSpPr>
          <p:spPr>
            <a:xfrm>
              <a:off x="154" y="752"/>
              <a:ext cx="461" cy="640"/>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1600">
                  <a:solidFill>
                    <a:schemeClr val="tx1"/>
                  </a:solidFill>
                  <a:latin typeface="Times New Roman" panose="02020603050405020304" charset="0"/>
                  <a:ea typeface="宋体" panose="02010600030101010101" pitchFamily="2" charset="-122"/>
                </a:rPr>
                <a:t>系统</a:t>
              </a:r>
              <a:endParaRPr lang="zh-CN" altLang="en-US" sz="1600">
                <a:solidFill>
                  <a:schemeClr val="tx1"/>
                </a:solidFill>
                <a:latin typeface="Times New Roman" panose="02020603050405020304" charset="0"/>
                <a:ea typeface="宋体" panose="02010600030101010101" pitchFamily="2" charset="-122"/>
              </a:endParaRPr>
            </a:p>
            <a:p>
              <a:pPr lvl="0" algn="ctr">
                <a:spcBef>
                  <a:spcPct val="50000"/>
                </a:spcBef>
              </a:pPr>
              <a:r>
                <a:rPr lang="zh-CN" altLang="en-US" sz="1600">
                  <a:solidFill>
                    <a:schemeClr val="tx1"/>
                  </a:solidFill>
                  <a:latin typeface="Times New Roman" panose="02020603050405020304" charset="0"/>
                  <a:ea typeface="宋体" panose="02010600030101010101" pitchFamily="2" charset="-122"/>
                </a:rPr>
                <a:t>堆栈</a:t>
              </a:r>
              <a:endParaRPr lang="zh-CN" altLang="en-US" sz="1600">
                <a:solidFill>
                  <a:schemeClr val="tx1"/>
                </a:solidFill>
                <a:latin typeface="Times New Roman" panose="02020603050405020304" charset="0"/>
                <a:ea typeface="宋体" panose="02010600030101010101" pitchFamily="2" charset="-122"/>
              </a:endParaRPr>
            </a:p>
            <a:p>
              <a:pPr lvl="0" algn="ctr">
                <a:spcBef>
                  <a:spcPct val="50000"/>
                </a:spcBef>
              </a:pPr>
              <a:endParaRPr lang="zh-CN" altLang="en-US" sz="1600">
                <a:solidFill>
                  <a:schemeClr val="tx1"/>
                </a:solidFill>
                <a:latin typeface="Times New Roman" panose="02020603050405020304" charset="0"/>
                <a:ea typeface="宋体" panose="02010600030101010101" pitchFamily="2" charset="-122"/>
              </a:endParaRPr>
            </a:p>
          </p:txBody>
        </p:sp>
        <p:sp>
          <p:nvSpPr>
            <p:cNvPr id="50184" name="文本框 44038"/>
            <p:cNvSpPr txBox="1"/>
            <p:nvPr/>
          </p:nvSpPr>
          <p:spPr>
            <a:xfrm>
              <a:off x="800" y="753"/>
              <a:ext cx="576" cy="640"/>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1600">
                  <a:solidFill>
                    <a:schemeClr val="tx1"/>
                  </a:solidFill>
                  <a:latin typeface="Times New Roman" panose="02020603050405020304" charset="0"/>
                  <a:ea typeface="宋体" panose="02010600030101010101" pitchFamily="2" charset="-122"/>
                </a:rPr>
                <a:t>中断</a:t>
              </a:r>
              <a:endParaRPr lang="zh-CN" altLang="en-US" sz="1600">
                <a:solidFill>
                  <a:schemeClr val="tx1"/>
                </a:solidFill>
                <a:latin typeface="Times New Roman" panose="02020603050405020304" charset="0"/>
                <a:ea typeface="宋体" panose="02010600030101010101" pitchFamily="2" charset="-122"/>
              </a:endParaRPr>
            </a:p>
            <a:p>
              <a:pPr lvl="0" algn="ctr">
                <a:spcBef>
                  <a:spcPct val="50000"/>
                </a:spcBef>
              </a:pPr>
              <a:r>
                <a:rPr lang="zh-CN" altLang="en-US" sz="1600">
                  <a:solidFill>
                    <a:schemeClr val="tx1"/>
                  </a:solidFill>
                  <a:latin typeface="Times New Roman" panose="02020603050405020304" charset="0"/>
                  <a:ea typeface="宋体" panose="02010600030101010101" pitchFamily="2" charset="-122"/>
                </a:rPr>
                <a:t>向量表</a:t>
              </a:r>
              <a:endParaRPr lang="zh-CN" altLang="en-US" sz="1600">
                <a:solidFill>
                  <a:schemeClr val="tx1"/>
                </a:solidFill>
                <a:latin typeface="Times New Roman" panose="02020603050405020304" charset="0"/>
                <a:ea typeface="宋体" panose="02010600030101010101" pitchFamily="2" charset="-122"/>
              </a:endParaRPr>
            </a:p>
            <a:p>
              <a:pPr lvl="0" algn="ctr">
                <a:spcBef>
                  <a:spcPct val="50000"/>
                </a:spcBef>
              </a:pPr>
              <a:endParaRPr lang="zh-CN" altLang="en-US" sz="1600">
                <a:solidFill>
                  <a:schemeClr val="tx1"/>
                </a:solidFill>
                <a:latin typeface="Times New Roman" panose="02020603050405020304" charset="0"/>
                <a:ea typeface="宋体" panose="02010600030101010101" pitchFamily="2" charset="-122"/>
              </a:endParaRPr>
            </a:p>
          </p:txBody>
        </p:sp>
        <p:sp>
          <p:nvSpPr>
            <p:cNvPr id="50185" name="文本框 44039"/>
            <p:cNvSpPr txBox="1"/>
            <p:nvPr/>
          </p:nvSpPr>
          <p:spPr>
            <a:xfrm>
              <a:off x="0" y="370"/>
              <a:ext cx="1496" cy="205"/>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1600">
                  <a:solidFill>
                    <a:schemeClr val="tx1"/>
                  </a:solidFill>
                  <a:latin typeface="Times New Roman" panose="02020603050405020304" charset="0"/>
                  <a:ea typeface="宋体" panose="02010600030101010101" pitchFamily="2" charset="-122"/>
                </a:rPr>
                <a:t>处理机状态寄存器</a:t>
              </a:r>
              <a:endParaRPr lang="zh-CN" altLang="en-US" sz="1600">
                <a:solidFill>
                  <a:schemeClr val="tx1"/>
                </a:solidFill>
                <a:latin typeface="Times New Roman" panose="02020603050405020304" charset="0"/>
                <a:ea typeface="宋体" panose="02010600030101010101" pitchFamily="2" charset="-122"/>
              </a:endParaRPr>
            </a:p>
          </p:txBody>
        </p:sp>
      </p:grpSp>
      <p:grpSp>
        <p:nvGrpSpPr>
          <p:cNvPr id="44041" name="组合 44040"/>
          <p:cNvGrpSpPr/>
          <p:nvPr/>
        </p:nvGrpSpPr>
        <p:grpSpPr>
          <a:xfrm>
            <a:off x="1220788" y="2955925"/>
            <a:ext cx="3506787" cy="3582988"/>
            <a:chOff x="0" y="0"/>
            <a:chExt cx="2209" cy="2257"/>
          </a:xfrm>
        </p:grpSpPr>
        <p:sp>
          <p:nvSpPr>
            <p:cNvPr id="50187" name="直接连接符 44041"/>
            <p:cNvSpPr/>
            <p:nvPr/>
          </p:nvSpPr>
          <p:spPr>
            <a:xfrm>
              <a:off x="902" y="869"/>
              <a:ext cx="810" cy="1"/>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0188" name="直接连接符 44042"/>
            <p:cNvSpPr/>
            <p:nvPr/>
          </p:nvSpPr>
          <p:spPr>
            <a:xfrm flipH="1" flipV="1">
              <a:off x="917" y="869"/>
              <a:ext cx="800" cy="850"/>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0189" name="直接连接符 44043"/>
            <p:cNvSpPr/>
            <p:nvPr/>
          </p:nvSpPr>
          <p:spPr>
            <a:xfrm>
              <a:off x="932" y="880"/>
              <a:ext cx="0" cy="1150"/>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0190" name="文本框 44044"/>
            <p:cNvSpPr txBox="1"/>
            <p:nvPr/>
          </p:nvSpPr>
          <p:spPr>
            <a:xfrm>
              <a:off x="619" y="2045"/>
              <a:ext cx="65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anose="02010600030101010101" pitchFamily="2" charset="-122"/>
                </a:rPr>
                <a:t>继续执行</a:t>
              </a:r>
              <a:endParaRPr lang="zh-CN" altLang="en-US" sz="1600">
                <a:solidFill>
                  <a:schemeClr val="tx1"/>
                </a:solidFill>
                <a:latin typeface="Times New Roman" panose="02020603050405020304" charset="0"/>
                <a:ea typeface="宋体" panose="02010600030101010101" pitchFamily="2" charset="-122"/>
              </a:endParaRPr>
            </a:p>
          </p:txBody>
        </p:sp>
        <p:sp>
          <p:nvSpPr>
            <p:cNvPr id="50191" name="文本框 44045"/>
            <p:cNvSpPr txBox="1"/>
            <p:nvPr/>
          </p:nvSpPr>
          <p:spPr>
            <a:xfrm>
              <a:off x="1076" y="603"/>
              <a:ext cx="653" cy="211"/>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charset="0"/>
                  <a:ea typeface="宋体" panose="02010600030101010101" pitchFamily="2" charset="-122"/>
                </a:rPr>
                <a:t>中断进入</a:t>
              </a:r>
              <a:endParaRPr lang="zh-CN" altLang="en-US" sz="1600">
                <a:solidFill>
                  <a:schemeClr val="tx1"/>
                </a:solidFill>
                <a:latin typeface="Times New Roman" panose="02020603050405020304" charset="0"/>
                <a:ea typeface="宋体" panose="02010600030101010101" pitchFamily="2" charset="-122"/>
              </a:endParaRPr>
            </a:p>
          </p:txBody>
        </p:sp>
        <p:sp>
          <p:nvSpPr>
            <p:cNvPr id="50192" name="文本框 44046"/>
            <p:cNvSpPr txBox="1"/>
            <p:nvPr/>
          </p:nvSpPr>
          <p:spPr>
            <a:xfrm>
              <a:off x="1142" y="1349"/>
              <a:ext cx="544" cy="366"/>
            </a:xfrm>
            <a:prstGeom prst="rect">
              <a:avLst/>
            </a:prstGeom>
            <a:noFill/>
            <a:ln w="9525">
              <a:noFill/>
              <a:miter/>
            </a:ln>
          </p:spPr>
          <p:txBody>
            <a:bodyPr anchor="t">
              <a:spAutoFit/>
            </a:bodyPr>
            <a:p>
              <a:pPr lvl="0"/>
              <a:r>
                <a:rPr lang="zh-CN" altLang="en-US" sz="1600">
                  <a:solidFill>
                    <a:schemeClr val="tx1"/>
                  </a:solidFill>
                  <a:latin typeface="Times New Roman" panose="02020603050405020304" charset="0"/>
                  <a:ea typeface="宋体" panose="02010600030101010101" pitchFamily="2" charset="-122"/>
                </a:rPr>
                <a:t>中断</a:t>
              </a:r>
              <a:endParaRPr lang="zh-CN" altLang="en-US" sz="1600">
                <a:solidFill>
                  <a:schemeClr val="tx1"/>
                </a:solidFill>
                <a:latin typeface="Times New Roman" panose="02020603050405020304" charset="0"/>
                <a:ea typeface="宋体" panose="02010600030101010101" pitchFamily="2" charset="-122"/>
              </a:endParaRPr>
            </a:p>
            <a:p>
              <a:pPr lvl="0"/>
              <a:r>
                <a:rPr lang="zh-CN" altLang="en-US" sz="1600">
                  <a:solidFill>
                    <a:schemeClr val="tx1"/>
                  </a:solidFill>
                  <a:latin typeface="Times New Roman" panose="02020603050405020304" charset="0"/>
                  <a:ea typeface="宋体" panose="02010600030101010101" pitchFamily="2" charset="-122"/>
                </a:rPr>
                <a:t>返回</a:t>
              </a:r>
              <a:endParaRPr lang="zh-CN" altLang="en-US" sz="1600">
                <a:solidFill>
                  <a:schemeClr val="tx1"/>
                </a:solidFill>
                <a:latin typeface="Times New Roman" panose="02020603050405020304" charset="0"/>
                <a:ea typeface="宋体" panose="02010600030101010101" pitchFamily="2" charset="-122"/>
              </a:endParaRPr>
            </a:p>
          </p:txBody>
        </p:sp>
        <p:grpSp>
          <p:nvGrpSpPr>
            <p:cNvPr id="50193" name="组合 44047"/>
            <p:cNvGrpSpPr/>
            <p:nvPr/>
          </p:nvGrpSpPr>
          <p:grpSpPr>
            <a:xfrm>
              <a:off x="0" y="869"/>
              <a:ext cx="929" cy="1092"/>
              <a:chOff x="0" y="0"/>
              <a:chExt cx="820" cy="957"/>
            </a:xfrm>
          </p:grpSpPr>
          <p:grpSp>
            <p:nvGrpSpPr>
              <p:cNvPr id="50194" name="组合 44048"/>
              <p:cNvGrpSpPr/>
              <p:nvPr/>
            </p:nvGrpSpPr>
            <p:grpSpPr>
              <a:xfrm>
                <a:off x="100" y="0"/>
                <a:ext cx="720" cy="720"/>
                <a:chOff x="0" y="0"/>
                <a:chExt cx="720" cy="720"/>
              </a:xfrm>
            </p:grpSpPr>
            <p:sp>
              <p:nvSpPr>
                <p:cNvPr id="50195" name="直接连接符 44049"/>
                <p:cNvSpPr/>
                <p:nvPr/>
              </p:nvSpPr>
              <p:spPr>
                <a:xfrm flipV="1">
                  <a:off x="0" y="288"/>
                  <a:ext cx="576" cy="4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0196" name="直接连接符 44050"/>
                <p:cNvSpPr/>
                <p:nvPr/>
              </p:nvSpPr>
              <p:spPr>
                <a:xfrm flipV="1">
                  <a:off x="192" y="0"/>
                  <a:ext cx="528" cy="384"/>
                </a:xfrm>
                <a:prstGeom prst="line">
                  <a:avLst/>
                </a:prstGeom>
                <a:ln w="28575" cap="flat" cmpd="sng">
                  <a:solidFill>
                    <a:srgbClr val="0033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0197" name="直接连接符 44051"/>
                <p:cNvSpPr/>
                <p:nvPr/>
              </p:nvSpPr>
              <p:spPr>
                <a:xfrm flipV="1">
                  <a:off x="192" y="288"/>
                  <a:ext cx="384" cy="96"/>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50198" name="文本框 44052"/>
              <p:cNvSpPr txBox="1"/>
              <p:nvPr/>
            </p:nvSpPr>
            <p:spPr>
              <a:xfrm>
                <a:off x="0" y="771"/>
                <a:ext cx="576" cy="186"/>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anose="02010600030101010101" pitchFamily="2" charset="-122"/>
                  </a:rPr>
                  <a:t>中断信号</a:t>
                </a:r>
                <a:endParaRPr lang="zh-CN" altLang="en-US" sz="1600">
                  <a:solidFill>
                    <a:schemeClr val="tx1"/>
                  </a:solidFill>
                  <a:latin typeface="Times New Roman" panose="02020603050405020304" charset="0"/>
                  <a:ea typeface="宋体" panose="02010600030101010101" pitchFamily="2" charset="-122"/>
                </a:endParaRPr>
              </a:p>
            </p:txBody>
          </p:sp>
        </p:grpSp>
        <p:grpSp>
          <p:nvGrpSpPr>
            <p:cNvPr id="50199" name="组合 44053"/>
            <p:cNvGrpSpPr/>
            <p:nvPr/>
          </p:nvGrpSpPr>
          <p:grpSpPr>
            <a:xfrm>
              <a:off x="252" y="0"/>
              <a:ext cx="674" cy="876"/>
              <a:chOff x="0" y="0"/>
              <a:chExt cx="595" cy="768"/>
            </a:xfrm>
          </p:grpSpPr>
          <p:sp>
            <p:nvSpPr>
              <p:cNvPr id="50200" name="直接连接符 44054"/>
              <p:cNvSpPr/>
              <p:nvPr/>
            </p:nvSpPr>
            <p:spPr>
              <a:xfrm>
                <a:off x="595" y="0"/>
                <a:ext cx="0" cy="768"/>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0201" name="文本框 44055"/>
              <p:cNvSpPr txBox="1"/>
              <p:nvPr/>
            </p:nvSpPr>
            <p:spPr>
              <a:xfrm>
                <a:off x="0" y="191"/>
                <a:ext cx="576" cy="348"/>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charset="0"/>
                    <a:ea typeface="宋体" panose="02010600030101010101" pitchFamily="2" charset="-122"/>
                  </a:rPr>
                  <a:t>正在执行</a:t>
                </a:r>
                <a:endParaRPr lang="zh-CN" altLang="en-US" sz="1600">
                  <a:solidFill>
                    <a:schemeClr val="tx1"/>
                  </a:solidFill>
                  <a:latin typeface="Times New Roman" panose="02020603050405020304" charset="0"/>
                  <a:ea typeface="宋体" panose="02010600030101010101" pitchFamily="2" charset="-122"/>
                </a:endParaRPr>
              </a:p>
              <a:p>
                <a:pPr lvl="0">
                  <a:spcBef>
                    <a:spcPct val="20000"/>
                  </a:spcBef>
                </a:pPr>
                <a:r>
                  <a:rPr lang="zh-CN" altLang="en-US" sz="1600">
                    <a:solidFill>
                      <a:schemeClr val="tx1"/>
                    </a:solidFill>
                    <a:latin typeface="Times New Roman" panose="02020603050405020304" charset="0"/>
                    <a:ea typeface="宋体" panose="02010600030101010101" pitchFamily="2" charset="-122"/>
                  </a:rPr>
                  <a:t>的程序</a:t>
                </a:r>
                <a:endParaRPr lang="zh-CN" altLang="en-US" sz="1600">
                  <a:solidFill>
                    <a:schemeClr val="tx1"/>
                  </a:solidFill>
                  <a:latin typeface="Times New Roman" panose="02020603050405020304" charset="0"/>
                  <a:ea typeface="宋体" panose="02010600030101010101" pitchFamily="2" charset="-122"/>
                </a:endParaRPr>
              </a:p>
            </p:txBody>
          </p:sp>
        </p:grpSp>
        <p:sp>
          <p:nvSpPr>
            <p:cNvPr id="50202" name="直接连接符 44056"/>
            <p:cNvSpPr/>
            <p:nvPr/>
          </p:nvSpPr>
          <p:spPr>
            <a:xfrm>
              <a:off x="1708" y="869"/>
              <a:ext cx="0" cy="876"/>
            </a:xfrm>
            <a:prstGeom prst="line">
              <a:avLst/>
            </a:prstGeom>
            <a:ln w="38100" cap="flat" cmpd="sng">
              <a:solidFill>
                <a:srgbClr val="CC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0203" name="文本框 44057"/>
            <p:cNvSpPr txBox="1"/>
            <p:nvPr/>
          </p:nvSpPr>
          <p:spPr>
            <a:xfrm>
              <a:off x="1692" y="981"/>
              <a:ext cx="517" cy="366"/>
            </a:xfrm>
            <a:prstGeom prst="rect">
              <a:avLst/>
            </a:prstGeom>
            <a:noFill/>
            <a:ln w="9525">
              <a:noFill/>
              <a:miter/>
            </a:ln>
          </p:spPr>
          <p:txBody>
            <a:bodyPr anchor="t">
              <a:spAutoFit/>
            </a:bodyPr>
            <a:p>
              <a:pPr lvl="0"/>
              <a:r>
                <a:rPr lang="zh-CN" altLang="en-US" sz="1600">
                  <a:solidFill>
                    <a:schemeClr val="tx1"/>
                  </a:solidFill>
                  <a:latin typeface="Times New Roman" panose="02020603050405020304" charset="0"/>
                  <a:ea typeface="宋体" panose="02010600030101010101" pitchFamily="2" charset="-122"/>
                </a:rPr>
                <a:t>中断处</a:t>
              </a:r>
              <a:endParaRPr lang="zh-CN" altLang="en-US" sz="1600">
                <a:solidFill>
                  <a:schemeClr val="tx1"/>
                </a:solidFill>
                <a:latin typeface="Times New Roman" panose="02020603050405020304" charset="0"/>
                <a:ea typeface="宋体" panose="02010600030101010101" pitchFamily="2" charset="-122"/>
              </a:endParaRPr>
            </a:p>
            <a:p>
              <a:pPr lvl="0"/>
              <a:r>
                <a:rPr lang="zh-CN" altLang="en-US" sz="1600">
                  <a:solidFill>
                    <a:schemeClr val="tx1"/>
                  </a:solidFill>
                  <a:latin typeface="Times New Roman" panose="02020603050405020304" charset="0"/>
                  <a:ea typeface="宋体" panose="02010600030101010101" pitchFamily="2" charset="-122"/>
                </a:rPr>
                <a:t>理程序</a:t>
              </a:r>
              <a:endParaRPr lang="zh-CN" altLang="en-US" sz="1600">
                <a:solidFill>
                  <a:schemeClr val="tx1"/>
                </a:solidFill>
                <a:latin typeface="Times New Roman" panose="02020603050405020304" charset="0"/>
                <a:ea typeface="宋体" panose="02010600030101010101" pitchFamily="2" charset="-122"/>
              </a:endParaRPr>
            </a:p>
          </p:txBody>
        </p:sp>
      </p:grpSp>
      <p:sp>
        <p:nvSpPr>
          <p:cNvPr id="44061" name="矩形 44060"/>
          <p:cNvSpPr/>
          <p:nvPr/>
        </p:nvSpPr>
        <p:spPr>
          <a:xfrm>
            <a:off x="336550" y="2235200"/>
            <a:ext cx="5418138"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中断响应所需的硬件支持</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44059" name="文本框 44058"/>
          <p:cNvSpPr txBox="1"/>
          <p:nvPr/>
        </p:nvSpPr>
        <p:spPr>
          <a:xfrm>
            <a:off x="5300663" y="5778500"/>
            <a:ext cx="2544762"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charset="0"/>
                <a:ea typeface="宋体" panose="02010600030101010101" pitchFamily="2" charset="-122"/>
              </a:rPr>
              <a:t>中断响应所需的硬件支持</a:t>
            </a:r>
            <a:endParaRPr lang="zh-CN" altLang="en-US" sz="1600" b="0">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59">
                                            <p:txEl>
                                              <p:charRg st="0" end="15"/>
                                            </p:txEl>
                                          </p:spTgt>
                                        </p:tgtEl>
                                        <p:attrNameLst>
                                          <p:attrName>style.visibility</p:attrName>
                                        </p:attrNameLst>
                                      </p:cBhvr>
                                      <p:to>
                                        <p:strVal val="visible"/>
                                      </p:to>
                                    </p:set>
                                    <p:anim calcmode="lin" valueType="num">
                                      <p:cBhvr>
                                        <p:cTn id="7" dur="1000" fill="hold"/>
                                        <p:tgtEl>
                                          <p:spTgt spid="39959">
                                            <p:txEl>
                                              <p:charRg st="0" end="15"/>
                                            </p:txEl>
                                          </p:spTgt>
                                        </p:tgtEl>
                                        <p:attrNameLst>
                                          <p:attrName>ppt_x</p:attrName>
                                        </p:attrNameLst>
                                      </p:cBhvr>
                                      <p:tavLst>
                                        <p:tav tm="0">
                                          <p:val>
                                            <p:strVal val="0-#ppt_w/2"/>
                                          </p:val>
                                        </p:tav>
                                        <p:tav tm="100000">
                                          <p:val>
                                            <p:strVal val="#ppt_x"/>
                                          </p:val>
                                        </p:tav>
                                      </p:tavLst>
                                    </p:anim>
                                    <p:anim calcmode="lin" valueType="num">
                                      <p:cBhvr>
                                        <p:cTn id="8" dur="1000" fill="hold"/>
                                        <p:tgtEl>
                                          <p:spTgt spid="39959">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61"/>
                                        </p:tgtEl>
                                        <p:attrNameLst>
                                          <p:attrName>style.visibility</p:attrName>
                                        </p:attrNameLst>
                                      </p:cBhvr>
                                      <p:to>
                                        <p:strVal val="visible"/>
                                      </p:to>
                                    </p:set>
                                    <p:anim calcmode="lin" valueType="num">
                                      <p:cBhvr>
                                        <p:cTn id="13" dur="500" fill="hold"/>
                                        <p:tgtEl>
                                          <p:spTgt spid="39961"/>
                                        </p:tgtEl>
                                        <p:attrNameLst>
                                          <p:attrName>ppt_x</p:attrName>
                                        </p:attrNameLst>
                                      </p:cBhvr>
                                      <p:tavLst>
                                        <p:tav tm="0">
                                          <p:val>
                                            <p:strVal val="#ppt_x"/>
                                          </p:val>
                                        </p:tav>
                                        <p:tav tm="100000">
                                          <p:val>
                                            <p:strVal val="#ppt_x"/>
                                          </p:val>
                                        </p:tav>
                                      </p:tavLst>
                                    </p:anim>
                                    <p:anim calcmode="lin" valueType="num">
                                      <p:cBhvr>
                                        <p:cTn id="14" dur="500" fill="hold"/>
                                        <p:tgtEl>
                                          <p:spTgt spid="399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61">
                                            <p:txEl>
                                              <p:charRg st="0" end="16"/>
                                            </p:txEl>
                                          </p:spTgt>
                                        </p:tgtEl>
                                        <p:attrNameLst>
                                          <p:attrName>style.visibility</p:attrName>
                                        </p:attrNameLst>
                                      </p:cBhvr>
                                      <p:to>
                                        <p:strVal val="visible"/>
                                      </p:to>
                                    </p:set>
                                    <p:anim calcmode="lin" valueType="num">
                                      <p:cBhvr>
                                        <p:cTn id="19" dur="1000" fill="hold"/>
                                        <p:tgtEl>
                                          <p:spTgt spid="44061">
                                            <p:txEl>
                                              <p:charRg st="0" end="16"/>
                                            </p:txEl>
                                          </p:spTgt>
                                        </p:tgtEl>
                                        <p:attrNameLst>
                                          <p:attrName>ppt_x</p:attrName>
                                        </p:attrNameLst>
                                      </p:cBhvr>
                                      <p:tavLst>
                                        <p:tav tm="0">
                                          <p:val>
                                            <p:strVal val="0-#ppt_w/2"/>
                                          </p:val>
                                        </p:tav>
                                        <p:tav tm="100000">
                                          <p:val>
                                            <p:strVal val="#ppt_x"/>
                                          </p:val>
                                        </p:tav>
                                      </p:tavLst>
                                    </p:anim>
                                    <p:anim calcmode="lin" valueType="num">
                                      <p:cBhvr>
                                        <p:cTn id="20" dur="1000" fill="hold"/>
                                        <p:tgtEl>
                                          <p:spTgt spid="44061">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4041"/>
                                        </p:tgtEl>
                                        <p:attrNameLst>
                                          <p:attrName>style.visibility</p:attrName>
                                        </p:attrNameLst>
                                      </p:cBhvr>
                                      <p:to>
                                        <p:strVal val="visible"/>
                                      </p:to>
                                    </p:set>
                                    <p:anim calcmode="lin" valueType="num">
                                      <p:cBhvr>
                                        <p:cTn id="25" dur="500" fill="hold"/>
                                        <p:tgtEl>
                                          <p:spTgt spid="44041"/>
                                        </p:tgtEl>
                                        <p:attrNameLst>
                                          <p:attrName>ppt_x</p:attrName>
                                        </p:attrNameLst>
                                      </p:cBhvr>
                                      <p:tavLst>
                                        <p:tav tm="0">
                                          <p:val>
                                            <p:strVal val="0-#ppt_w/2"/>
                                          </p:val>
                                        </p:tav>
                                        <p:tav tm="100000">
                                          <p:val>
                                            <p:strVal val="#ppt_x"/>
                                          </p:val>
                                        </p:tav>
                                      </p:tavLst>
                                    </p:anim>
                                    <p:anim calcmode="lin" valueType="num">
                                      <p:cBhvr>
                                        <p:cTn id="26" dur="500" fill="hold"/>
                                        <p:tgtEl>
                                          <p:spTgt spid="4404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4036"/>
                                        </p:tgtEl>
                                        <p:attrNameLst>
                                          <p:attrName>style.visibility</p:attrName>
                                        </p:attrNameLst>
                                      </p:cBhvr>
                                      <p:to>
                                        <p:strVal val="visible"/>
                                      </p:to>
                                    </p:set>
                                    <p:anim calcmode="lin" valueType="num">
                                      <p:cBhvr>
                                        <p:cTn id="31" dur="500" fill="hold"/>
                                        <p:tgtEl>
                                          <p:spTgt spid="44036"/>
                                        </p:tgtEl>
                                        <p:attrNameLst>
                                          <p:attrName>ppt_x</p:attrName>
                                        </p:attrNameLst>
                                      </p:cBhvr>
                                      <p:tavLst>
                                        <p:tav tm="0">
                                          <p:val>
                                            <p:strVal val="1+#ppt_w/2"/>
                                          </p:val>
                                        </p:tav>
                                        <p:tav tm="100000">
                                          <p:val>
                                            <p:strVal val="#ppt_x"/>
                                          </p:val>
                                        </p:tav>
                                      </p:tavLst>
                                    </p:anim>
                                    <p:anim calcmode="lin" valueType="num">
                                      <p:cBhvr>
                                        <p:cTn id="32" dur="500" fill="hold"/>
                                        <p:tgtEl>
                                          <p:spTgt spid="440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44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9" grpId="0" build="p"/>
      <p:bldP spid="39961" grpId="0" bldLvl="0"/>
      <p:bldP spid="44061" grpId="0" build="p"/>
      <p:bldP spid="4405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矩形 43010"/>
          <p:cNvSpPr/>
          <p:nvPr/>
        </p:nvSpPr>
        <p:spPr>
          <a:xfrm>
            <a:off x="514350" y="3138488"/>
            <a:ext cx="8643938"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rPr>
              <a:t>指令地址、指令执行情况、处理机状态、应屏蔽的中断等。</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43012" name="矩形 43011"/>
          <p:cNvSpPr/>
          <p:nvPr/>
        </p:nvSpPr>
        <p:spPr>
          <a:xfrm>
            <a:off x="501650" y="4425950"/>
            <a:ext cx="8405813" cy="18510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fontAlgn="base">
              <a:lnSpc>
                <a:spcPct val="120000"/>
              </a:lnSpc>
              <a:spcBef>
                <a:spcPct val="20000"/>
              </a:spcBef>
              <a:buNone/>
            </a:pP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ⅰ</a:t>
            </a:r>
            <a:r>
              <a:rPr lang="zh-CN" altLang="en-US" sz="2400" b="1" strike="noStrike" noProof="1" dirty="0">
                <a:solidFill>
                  <a:schemeClr val="tx1"/>
                </a:solidFill>
                <a:latin typeface="宋体" panose="02010600030101010101" pitchFamily="2" charset="-122"/>
                <a:ea typeface="宋体" panose="02010600030101010101" pitchFamily="2" charset="-122"/>
                <a:cs typeface="+mn-cs"/>
              </a:rPr>
              <a:t> </a:t>
            </a:r>
            <a:r>
              <a:rPr lang="en-US" altLang="zh-CN" sz="2400" b="1" strike="noStrike" noProof="1" dirty="0">
                <a:solidFill>
                  <a:schemeClr val="tx1"/>
                </a:solidFill>
                <a:latin typeface="Times New Roman" panose="02020603050405020304" charset="0"/>
                <a:ea typeface="宋体" panose="02010600030101010101" pitchFamily="2" charset="-122"/>
                <a:cs typeface="+mn-cs"/>
              </a:rPr>
              <a:t>x86 </a:t>
            </a:r>
            <a:r>
              <a:rPr lang="zh-CN" altLang="en-US" sz="2400" b="1" strike="noStrike" noProof="1" dirty="0">
                <a:solidFill>
                  <a:schemeClr val="tx1"/>
                </a:solidFill>
                <a:latin typeface="Times New Roman" panose="02020603050405020304" charset="0"/>
                <a:ea typeface="宋体" panose="02010600030101010101" pitchFamily="2" charset="-122"/>
                <a:cs typeface="+mn-cs"/>
              </a:rPr>
              <a:t>PC 机</a:t>
            </a:r>
            <a:r>
              <a:rPr lang="zh-CN" altLang="en-US" sz="2000" strike="noStrike" noProof="1" dirty="0">
                <a:solidFill>
                  <a:schemeClr val="tx1"/>
                </a:solidFill>
                <a:latin typeface="Times New Roman" panose="02020603050405020304" charset="0"/>
                <a:ea typeface="宋体" panose="02010600030101010101" pitchFamily="2" charset="-122"/>
                <a:cs typeface="+mn-cs"/>
              </a:rPr>
              <a:t>     程序状态字内容  CS</a:t>
            </a:r>
            <a:r>
              <a:rPr lang="en-US" altLang="zh-CN" sz="2000" strike="noStrike" noProof="1" dirty="0">
                <a:solidFill>
                  <a:schemeClr val="tx1"/>
                </a:solidFill>
                <a:latin typeface="Times New Roman" panose="02020603050405020304" charset="0"/>
                <a:ea typeface="宋体" panose="02010600030101010101" pitchFamily="2" charset="-122"/>
                <a:cs typeface="+mn-cs"/>
              </a:rPr>
              <a:t>:</a:t>
            </a:r>
            <a:r>
              <a:rPr lang="zh-CN" altLang="en-US" sz="2000" strike="noStrike" noProof="1" dirty="0">
                <a:solidFill>
                  <a:schemeClr val="tx1"/>
                </a:solidFill>
                <a:latin typeface="Times New Roman" panose="02020603050405020304" charset="0"/>
                <a:ea typeface="宋体" panose="02010600030101010101" pitchFamily="2" charset="-122"/>
                <a:cs typeface="+mn-cs"/>
              </a:rPr>
              <a:t>IP   指令地址</a:t>
            </a:r>
            <a:endParaRPr lang="zh-CN" altLang="en-US" sz="2000" strike="noStrike" noProof="1" dirty="0">
              <a:solidFill>
                <a:schemeClr val="tx1"/>
              </a:solidFill>
              <a:latin typeface="Times New Roman" panose="02020603050405020304" charset="0"/>
              <a:ea typeface="宋体" panose="02010600030101010101" pitchFamily="2" charset="-122"/>
            </a:endParaRPr>
          </a:p>
          <a:p>
            <a:pPr marL="609600" lvl="0" indent="-609600" fontAlgn="base">
              <a:buNone/>
            </a:pPr>
            <a:r>
              <a:rPr lang="zh-CN" altLang="en-US" sz="2000" strike="noStrike" noProof="1" dirty="0">
                <a:solidFill>
                  <a:schemeClr val="tx1"/>
                </a:solidFill>
                <a:latin typeface="Times New Roman" panose="02020603050405020304" charset="0"/>
                <a:ea typeface="宋体" panose="02010600030101010101" pitchFamily="2" charset="-122"/>
                <a:cs typeface="+mn-ea"/>
              </a:rPr>
              <a:t>                                    </a:t>
            </a:r>
            <a:r>
              <a:rPr lang="x-none" altLang="zh-CN" sz="2000" strike="noStrike" noProof="1" dirty="0">
                <a:solidFill>
                  <a:schemeClr val="tx1"/>
                </a:solidFill>
                <a:latin typeface="Times New Roman" panose="02020603050405020304" charset="0"/>
                <a:ea typeface="宋体" panose="02010600030101010101" pitchFamily="2" charset="-122"/>
                <a:cs typeface="+mn-ea"/>
              </a:rPr>
              <a:t> </a:t>
            </a:r>
            <a:r>
              <a:rPr lang="zh-CN" altLang="en-US" sz="2000" strike="noStrike" noProof="1" dirty="0">
                <a:solidFill>
                  <a:schemeClr val="tx1"/>
                </a:solidFill>
                <a:latin typeface="Times New Roman" panose="02020603050405020304" charset="0"/>
                <a:ea typeface="宋体" panose="02010600030101010101" pitchFamily="2" charset="-122"/>
                <a:cs typeface="+mn-ea"/>
              </a:rPr>
              <a:t>                    </a:t>
            </a:r>
            <a:r>
              <a:rPr lang="en-US" altLang="zh-CN" sz="2000" strike="noStrike" noProof="1" dirty="0">
                <a:solidFill>
                  <a:schemeClr val="tx1"/>
                </a:solidFill>
                <a:latin typeface="Times New Roman" panose="02020603050405020304" charset="0"/>
                <a:ea typeface="宋体" panose="02010600030101010101" pitchFamily="2" charset="-122"/>
                <a:cs typeface="+mn-ea"/>
              </a:rPr>
              <a:t>FLAGS</a:t>
            </a:r>
            <a:r>
              <a:rPr lang="zh-CN" altLang="en-US" sz="2000" strike="noStrike" noProof="1" dirty="0">
                <a:solidFill>
                  <a:schemeClr val="tx1"/>
                </a:solidFill>
                <a:latin typeface="Times New Roman" panose="02020603050405020304" charset="0"/>
                <a:ea typeface="宋体" panose="02010600030101010101" pitchFamily="2" charset="-122"/>
                <a:cs typeface="+mn-ea"/>
              </a:rPr>
              <a:t>    标志寄存器</a:t>
            </a:r>
            <a:endParaRPr lang="zh-CN" altLang="en-US" sz="2000" strike="noStrike" noProof="1" dirty="0">
              <a:solidFill>
                <a:schemeClr val="tx1"/>
              </a:solidFill>
              <a:latin typeface="Times New Roman" panose="02020603050405020304" charset="0"/>
              <a:ea typeface="宋体" panose="02010600030101010101" pitchFamily="2" charset="-122"/>
            </a:endParaRPr>
          </a:p>
          <a:p>
            <a:pPr marL="1106805" lvl="1" indent="-649605" fontAlgn="base">
              <a:lnSpc>
                <a:spcPct val="120000"/>
              </a:lnSpc>
              <a:spcBef>
                <a:spcPct val="20000"/>
              </a:spcBef>
              <a:buNone/>
            </a:pP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ⅱ</a:t>
            </a:r>
            <a:r>
              <a:rPr lang="zh-CN" altLang="en-US" sz="2400" b="1" strike="noStrike" noProof="1" dirty="0">
                <a:solidFill>
                  <a:schemeClr val="tx1"/>
                </a:solidFill>
                <a:latin typeface="宋体" panose="02010600030101010101" pitchFamily="2" charset="-122"/>
                <a:ea typeface="宋体" panose="02010600030101010101" pitchFamily="2" charset="-122"/>
                <a:cs typeface="+mn-cs"/>
              </a:rPr>
              <a:t> </a:t>
            </a:r>
            <a:r>
              <a:rPr lang="en-US" altLang="zh-CN" sz="2400" b="1" strike="noStrike" noProof="1" dirty="0">
                <a:solidFill>
                  <a:schemeClr val="tx1"/>
                </a:solidFill>
                <a:latin typeface="Times New Roman" panose="02020603050405020304" charset="0"/>
                <a:ea typeface="宋体" panose="02010600030101010101" pitchFamily="2" charset="-122"/>
                <a:cs typeface="+mn-cs"/>
              </a:rPr>
              <a:t>arm</a:t>
            </a:r>
            <a:r>
              <a:rPr lang="zh-CN" altLang="zh-CN" sz="2400" b="1" strike="noStrike" noProof="1" dirty="0">
                <a:solidFill>
                  <a:schemeClr val="tx1"/>
                </a:solidFill>
                <a:latin typeface="Times New Roman" panose="02020603050405020304" charset="0"/>
                <a:ea typeface="宋体" panose="02010600030101010101" pitchFamily="2" charset="-122"/>
                <a:cs typeface="+mn-cs"/>
              </a:rPr>
              <a:t>处理器</a:t>
            </a:r>
            <a:r>
              <a:rPr lang="zh-CN" altLang="en-US" sz="2000" strike="noStrike" noProof="1" dirty="0">
                <a:solidFill>
                  <a:schemeClr val="tx1"/>
                </a:solidFill>
                <a:latin typeface="Times New Roman" panose="02020603050405020304" charset="0"/>
                <a:ea typeface="宋体" panose="02010600030101010101" pitchFamily="2" charset="-122"/>
                <a:cs typeface="+mn-cs"/>
              </a:rPr>
              <a:t>     程序状态字内容</a:t>
            </a:r>
            <a:r>
              <a:rPr lang="zh-CN" altLang="en-US" sz="2000" strike="noStrike" noProof="1" dirty="0">
                <a:solidFill>
                  <a:schemeClr val="tx1"/>
                </a:solidFill>
                <a:latin typeface="Times New Roman" panose="02020603050405020304" charset="0"/>
                <a:ea typeface="宋体" panose="02010600030101010101" pitchFamily="2" charset="-122"/>
                <a:cs typeface="+mn-cs"/>
                <a:sym typeface="Symbol" panose="05050102010706020507" pitchFamily="18" charset="2"/>
              </a:rPr>
              <a:t>  </a:t>
            </a:r>
            <a:r>
              <a:rPr lang="en-US" altLang="zh-CN" sz="2000" strike="noStrike" noProof="1" dirty="0">
                <a:solidFill>
                  <a:schemeClr val="tx1"/>
                </a:solidFill>
                <a:latin typeface="Times New Roman" panose="02020603050405020304" charset="0"/>
                <a:ea typeface="宋体" panose="02010600030101010101" pitchFamily="2" charset="-122"/>
                <a:cs typeface="+mn-cs"/>
              </a:rPr>
              <a:t>R15</a:t>
            </a:r>
            <a:r>
              <a:rPr lang="zh-CN" altLang="en-US" sz="2000" strike="noStrike" noProof="1" dirty="0">
                <a:solidFill>
                  <a:schemeClr val="tx1"/>
                </a:solidFill>
                <a:latin typeface="Times New Roman" panose="02020603050405020304" charset="0"/>
                <a:ea typeface="宋体" panose="02010600030101010101" pitchFamily="2" charset="-122"/>
                <a:cs typeface="+mn-cs"/>
              </a:rPr>
              <a:t>    指令计数器</a:t>
            </a:r>
            <a:endParaRPr lang="zh-CN" altLang="en-US" sz="2000" strike="noStrike" noProof="1" dirty="0">
              <a:solidFill>
                <a:schemeClr val="tx1"/>
              </a:solidFill>
              <a:latin typeface="Times New Roman" panose="02020603050405020304" charset="0"/>
              <a:ea typeface="宋体" panose="02010600030101010101" pitchFamily="2" charset="-122"/>
            </a:endParaRPr>
          </a:p>
          <a:p>
            <a:pPr marL="1106805" lvl="1" indent="-649605" fontAlgn="base">
              <a:lnSpc>
                <a:spcPct val="120000"/>
              </a:lnSpc>
              <a:spcBef>
                <a:spcPct val="20000"/>
              </a:spcBef>
              <a:buNone/>
            </a:pPr>
            <a:r>
              <a:rPr lang="zh-CN" altLang="en-US" sz="2000" strike="noStrike" noProof="1" dirty="0">
                <a:solidFill>
                  <a:schemeClr val="tx1"/>
                </a:solidFill>
                <a:latin typeface="Times New Roman" panose="02020603050405020304" charset="0"/>
                <a:ea typeface="宋体" panose="02010600030101010101" pitchFamily="2" charset="-122"/>
                <a:cs typeface="+mn-cs"/>
              </a:rPr>
              <a:t>                                                     </a:t>
            </a:r>
            <a:r>
              <a:rPr lang="en-US" altLang="zh-CN" sz="2000" strike="noStrike" noProof="1" dirty="0">
                <a:solidFill>
                  <a:schemeClr val="tx1"/>
                </a:solidFill>
                <a:latin typeface="Times New Roman" panose="02020603050405020304" charset="0"/>
                <a:ea typeface="宋体" panose="02010600030101010101" pitchFamily="2" charset="-122"/>
                <a:cs typeface="+mn-cs"/>
              </a:rPr>
              <a:t>CPSR</a:t>
            </a:r>
            <a:r>
              <a:rPr lang="zh-CN" altLang="en-US" sz="2000" strike="noStrike" noProof="1" dirty="0">
                <a:solidFill>
                  <a:schemeClr val="tx1"/>
                </a:solidFill>
                <a:latin typeface="Times New Roman" panose="02020603050405020304" charset="0"/>
                <a:ea typeface="宋体" panose="02010600030101010101" pitchFamily="2" charset="-122"/>
                <a:cs typeface="+mn-cs"/>
              </a:rPr>
              <a:t> 处理器状态寄存器</a:t>
            </a:r>
            <a:endParaRPr lang="zh-CN" altLang="en-US" sz="2000" strike="noStrike" noProof="1" dirty="0">
              <a:solidFill>
                <a:schemeClr val="tx1"/>
              </a:solidFill>
              <a:latin typeface="Times New Roman" panose="02020603050405020304" charset="0"/>
              <a:ea typeface="宋体" panose="02010600030101010101" pitchFamily="2" charset="-122"/>
            </a:endParaRPr>
          </a:p>
        </p:txBody>
      </p:sp>
      <p:sp>
        <p:nvSpPr>
          <p:cNvPr id="43013" name="矩形 43012"/>
          <p:cNvSpPr/>
          <p:nvPr/>
        </p:nvSpPr>
        <p:spPr>
          <a:xfrm>
            <a:off x="663575" y="485775"/>
            <a:ext cx="5418138"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程序状态字 </a:t>
            </a:r>
            <a:endParaRPr lang="en-US" altLang="zh-CN" sz="2800" b="1" strike="noStrike" noProof="1">
              <a:solidFill>
                <a:srgbClr val="A50021"/>
              </a:solidFill>
              <a:latin typeface="Times New Roman" panose="02020603050405020304" charset="0"/>
              <a:ea typeface="宋体" panose="02010600030101010101" pitchFamily="2" charset="-122"/>
            </a:endParaRPr>
          </a:p>
        </p:txBody>
      </p:sp>
      <p:sp>
        <p:nvSpPr>
          <p:cNvPr id="43014" name="矩形 43013"/>
          <p:cNvSpPr/>
          <p:nvPr/>
        </p:nvSpPr>
        <p:spPr>
          <a:xfrm>
            <a:off x="120650" y="1114425"/>
            <a:ext cx="53546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① 定义</a:t>
            </a:r>
            <a:endParaRPr lang="zh-CN" altLang="en-US" sz="2400" b="1" strike="noStrike" noProof="1">
              <a:solidFill>
                <a:srgbClr val="000099"/>
              </a:solidFill>
              <a:latin typeface="宋体" panose="02010600030101010101" pitchFamily="2" charset="-122"/>
              <a:ea typeface="宋体" panose="02010600030101010101" pitchFamily="2" charset="-122"/>
            </a:endParaRPr>
          </a:p>
        </p:txBody>
      </p:sp>
      <p:sp>
        <p:nvSpPr>
          <p:cNvPr id="43015" name="矩形 43014"/>
          <p:cNvSpPr/>
          <p:nvPr/>
        </p:nvSpPr>
        <p:spPr>
          <a:xfrm>
            <a:off x="139700" y="1646238"/>
            <a:ext cx="8578850" cy="96996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algn="l"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cs"/>
              </a:rPr>
              <a:t>反映指令执行时机器所处的现行状态。重要，放在特定的寄存器中</a:t>
            </a:r>
            <a:r>
              <a:rPr lang="en-US" altLang="zh-CN" sz="2400" strike="noStrike" noProof="1">
                <a:solidFill>
                  <a:schemeClr val="tx1"/>
                </a:solidFill>
                <a:latin typeface="Times New Roman" panose="02020603050405020304" charset="0"/>
                <a:ea typeface="宋体" panose="02010600030101010101" pitchFamily="2" charset="-122"/>
                <a:cs typeface="+mn-cs"/>
              </a:rPr>
              <a:t>(</a:t>
            </a:r>
            <a:r>
              <a:rPr lang="zh-CN" altLang="en-US" sz="2400" strike="noStrike" noProof="1" dirty="0">
                <a:solidFill>
                  <a:schemeClr val="tx1"/>
                </a:solidFill>
                <a:latin typeface="Times New Roman" panose="02020603050405020304" charset="0"/>
                <a:ea typeface="宋体" panose="02010600030101010101" pitchFamily="2" charset="-122"/>
                <a:cs typeface="+mn-cs"/>
                <a:sym typeface="+mn-ea"/>
              </a:rPr>
              <a:t>PC：指令计数器；PS：处理器状态寄存器</a:t>
            </a:r>
            <a:r>
              <a:rPr lang="en-US" altLang="zh-CN" sz="2400" strike="noStrike" noProof="1" dirty="0">
                <a:solidFill>
                  <a:schemeClr val="tx1"/>
                </a:solidFill>
                <a:latin typeface="Times New Roman" panose="02020603050405020304" charset="0"/>
                <a:ea typeface="宋体" panose="02010600030101010101" pitchFamily="2" charset="-122"/>
                <a:cs typeface="+mn-cs"/>
                <a:sym typeface="+mn-ea"/>
              </a:rPr>
              <a:t>)</a:t>
            </a:r>
            <a:endParaRPr lang="en-US" altLang="zh-CN" sz="2400" strike="noStrike" noProof="1" dirty="0">
              <a:solidFill>
                <a:schemeClr val="tx1"/>
              </a:solidFill>
              <a:latin typeface="Times New Roman" panose="02020603050405020304" charset="0"/>
              <a:ea typeface="宋体" panose="02010600030101010101" pitchFamily="2" charset="-122"/>
              <a:cs typeface="+mn-cs"/>
              <a:sym typeface="+mn-ea"/>
            </a:endParaRPr>
          </a:p>
        </p:txBody>
      </p:sp>
      <p:sp>
        <p:nvSpPr>
          <p:cNvPr id="43016" name="矩形 43015"/>
          <p:cNvSpPr/>
          <p:nvPr/>
        </p:nvSpPr>
        <p:spPr>
          <a:xfrm>
            <a:off x="122238" y="2524125"/>
            <a:ext cx="53546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② 内容</a:t>
            </a:r>
            <a:endParaRPr lang="zh-CN" altLang="en-US" sz="2400" b="1" strike="noStrike" noProof="1">
              <a:solidFill>
                <a:srgbClr val="000099"/>
              </a:solidFill>
              <a:latin typeface="宋体" panose="02010600030101010101" pitchFamily="2" charset="-122"/>
              <a:ea typeface="宋体" panose="02010600030101010101" pitchFamily="2" charset="-122"/>
            </a:endParaRPr>
          </a:p>
        </p:txBody>
      </p:sp>
      <p:sp>
        <p:nvSpPr>
          <p:cNvPr id="43017" name="矩形 43016"/>
          <p:cNvSpPr/>
          <p:nvPr/>
        </p:nvSpPr>
        <p:spPr>
          <a:xfrm>
            <a:off x="139700" y="3754438"/>
            <a:ext cx="53546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③ 程序状态字的例子</a:t>
            </a:r>
            <a:endParaRPr lang="zh-CN" altLang="en-US" sz="2400" b="1" strike="noStrike" noProof="1">
              <a:solidFill>
                <a:srgbClr val="000099"/>
              </a:solidFill>
              <a:latin typeface="宋体" panose="02010600030101010101" pitchFamily="2" charset="-122"/>
              <a:ea typeface="宋体" panose="02010600030101010101" pitchFamily="2" charset="-122"/>
            </a:endParaRPr>
          </a:p>
        </p:txBody>
      </p:sp>
      <p:sp>
        <p:nvSpPr>
          <p:cNvPr id="43018" name="矩形 4301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中断及其处理</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3">
                                            <p:txEl>
                                              <p:charRg st="0" end="16"/>
                                            </p:txEl>
                                          </p:spTgt>
                                        </p:tgtEl>
                                        <p:attrNameLst>
                                          <p:attrName>style.visibility</p:attrName>
                                        </p:attrNameLst>
                                      </p:cBhvr>
                                      <p:to>
                                        <p:strVal val="visible"/>
                                      </p:to>
                                    </p:set>
                                    <p:anim calcmode="lin" valueType="num">
                                      <p:cBhvr additive="base">
                                        <p:cTn id="7" dur="1000" fill="hold"/>
                                        <p:tgtEl>
                                          <p:spTgt spid="43013">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3013">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4">
                                            <p:txEl>
                                              <p:charRg st="0" end="5"/>
                                            </p:txEl>
                                          </p:spTgt>
                                        </p:tgtEl>
                                        <p:attrNameLst>
                                          <p:attrName>style.visibility</p:attrName>
                                        </p:attrNameLst>
                                      </p:cBhvr>
                                      <p:to>
                                        <p:strVal val="visible"/>
                                      </p:to>
                                    </p:set>
                                    <p:anim calcmode="lin" valueType="num">
                                      <p:cBhvr additive="base">
                                        <p:cTn id="13" dur="1000" fill="hold"/>
                                        <p:tgtEl>
                                          <p:spTgt spid="43014">
                                            <p:txEl>
                                              <p:charRg st="0" end="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3014">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43015">
                                            <p:txEl>
                                              <p:charRg st="0" end="21"/>
                                            </p:txEl>
                                          </p:spTgt>
                                        </p:tgtEl>
                                        <p:attrNameLst>
                                          <p:attrName>style.visibility</p:attrName>
                                        </p:attrNameLst>
                                      </p:cBhvr>
                                      <p:to>
                                        <p:strVal val="visible"/>
                                      </p:to>
                                    </p:set>
                                    <p:animEffect transition="in" filter="checkerboard(across)">
                                      <p:cBhvr>
                                        <p:cTn id="19" dur="500"/>
                                        <p:tgtEl>
                                          <p:spTgt spid="43015">
                                            <p:txEl>
                                              <p:charRg st="0" end="2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3016">
                                            <p:txEl>
                                              <p:charRg st="0" end="5"/>
                                            </p:txEl>
                                          </p:spTgt>
                                        </p:tgtEl>
                                        <p:attrNameLst>
                                          <p:attrName>style.visibility</p:attrName>
                                        </p:attrNameLst>
                                      </p:cBhvr>
                                      <p:to>
                                        <p:strVal val="visible"/>
                                      </p:to>
                                    </p:set>
                                    <p:anim calcmode="lin" valueType="num">
                                      <p:cBhvr additive="base">
                                        <p:cTn id="24" dur="1000" fill="hold"/>
                                        <p:tgtEl>
                                          <p:spTgt spid="43016">
                                            <p:txEl>
                                              <p:charRg st="0" end="5"/>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43016">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43011">
                                            <p:txEl>
                                              <p:charRg st="0" end="27"/>
                                            </p:txEl>
                                          </p:spTgt>
                                        </p:tgtEl>
                                        <p:attrNameLst>
                                          <p:attrName>style.visibility</p:attrName>
                                        </p:attrNameLst>
                                      </p:cBhvr>
                                      <p:to>
                                        <p:strVal val="visible"/>
                                      </p:to>
                                    </p:set>
                                    <p:animEffect transition="in" filter="checkerboard(across)">
                                      <p:cBhvr>
                                        <p:cTn id="30" dur="500"/>
                                        <p:tgtEl>
                                          <p:spTgt spid="43011">
                                            <p:txEl>
                                              <p:charRg st="0" end="2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3017">
                                            <p:txEl>
                                              <p:charRg st="0" end="10"/>
                                            </p:txEl>
                                          </p:spTgt>
                                        </p:tgtEl>
                                        <p:attrNameLst>
                                          <p:attrName>style.visibility</p:attrName>
                                        </p:attrNameLst>
                                      </p:cBhvr>
                                      <p:to>
                                        <p:strVal val="visible"/>
                                      </p:to>
                                    </p:set>
                                    <p:anim calcmode="lin" valueType="num">
                                      <p:cBhvr additive="base">
                                        <p:cTn id="35" dur="1000" fill="hold"/>
                                        <p:tgtEl>
                                          <p:spTgt spid="43017">
                                            <p:txEl>
                                              <p:charRg st="0" end="1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3017">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3012"/>
                                        </p:tgtEl>
                                        <p:attrNameLst>
                                          <p:attrName>style.visibility</p:attrName>
                                        </p:attrNameLst>
                                      </p:cBhvr>
                                      <p:to>
                                        <p:strVal val="visible"/>
                                      </p:to>
                                    </p:set>
                                    <p:anim calcmode="lin" valueType="num">
                                      <p:cBhvr additive="base">
                                        <p:cTn id="41" dur="500" fill="hold"/>
                                        <p:tgtEl>
                                          <p:spTgt spid="43012"/>
                                        </p:tgtEl>
                                        <p:attrNameLst>
                                          <p:attrName>ppt_x</p:attrName>
                                        </p:attrNameLst>
                                      </p:cBhvr>
                                      <p:tavLst>
                                        <p:tav tm="0">
                                          <p:val>
                                            <p:strVal val="#ppt_x"/>
                                          </p:val>
                                        </p:tav>
                                        <p:tav tm="100000">
                                          <p:val>
                                            <p:strVal val="#ppt_x"/>
                                          </p:val>
                                        </p:tav>
                                      </p:tavLst>
                                    </p:anim>
                                    <p:anim calcmode="lin" valueType="num">
                                      <p:cBhvr additive="base">
                                        <p:cTn id="42"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P spid="43013" grpId="0" build="p"/>
      <p:bldP spid="43014" grpId="0" build="p"/>
      <p:bldP spid="43016" grpId="0" build="p"/>
      <p:bldP spid="4301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112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2</a:t>
            </a:r>
            <a:endParaRPr lang="en-US" altLang="zh-CN" sz="1400" b="0">
              <a:solidFill>
                <a:schemeClr val="tx2"/>
              </a:solidFill>
              <a:latin typeface="Times New Roman" panose="02020603050405020304" charset="0"/>
              <a:ea typeface="宋体" panose="02010600030101010101" pitchFamily="2" charset="-122"/>
            </a:endParaRPr>
          </a:p>
        </p:txBody>
      </p:sp>
      <p:sp>
        <p:nvSpPr>
          <p:cNvPr id="11267" name="矩形 11266"/>
          <p:cNvSpPr/>
          <p:nvPr/>
        </p:nvSpPr>
        <p:spPr>
          <a:xfrm>
            <a:off x="448945" y="1273175"/>
            <a:ext cx="4747260" cy="41490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chemeClr val="tx1"/>
                </a:solidFill>
                <a:effectLst/>
                <a:latin typeface="Arial" panose="02080604020202020204" pitchFamily="34" charset="0"/>
                <a:ea typeface="宋体" panose="02010600030101010101" pitchFamily="2" charset="-122"/>
                <a:cs typeface="+mn-ea"/>
              </a:rPr>
              <a:t>硬件层</a:t>
            </a:r>
            <a:r>
              <a:rPr lang="en-US" altLang="zh-CN" sz="2400" strike="noStrike" noProof="1">
                <a:solidFill>
                  <a:schemeClr val="tx1"/>
                </a:solidFill>
                <a:effectLst/>
                <a:latin typeface="Arial" panose="02080604020202020204" pitchFamily="34" charset="0"/>
                <a:ea typeface="宋体" panose="02010600030101010101" pitchFamily="2" charset="-122"/>
                <a:cs typeface="+mn-ea"/>
              </a:rPr>
              <a:t>(</a:t>
            </a:r>
            <a:r>
              <a:rPr lang="zh-CN" altLang="en-US" sz="2400" strike="noStrike" noProof="1">
                <a:solidFill>
                  <a:schemeClr val="tx1"/>
                </a:solidFill>
                <a:effectLst/>
                <a:latin typeface="Arial" panose="02080604020202020204" pitchFamily="34" charset="0"/>
                <a:ea typeface="宋体" panose="02010600030101010101" pitchFamily="2" charset="-122"/>
                <a:cs typeface="+mn-ea"/>
              </a:rPr>
              <a:t>裸机</a:t>
            </a:r>
            <a:r>
              <a:rPr lang="en-US" altLang="zh-CN" sz="2400" strike="noStrike" noProof="1">
                <a:solidFill>
                  <a:schemeClr val="tx1"/>
                </a:solidFill>
                <a:effectLst/>
                <a:latin typeface="Arial" panose="02080604020202020204" pitchFamily="34" charset="0"/>
                <a:ea typeface="宋体" panose="02010600030101010101" pitchFamily="2" charset="-122"/>
                <a:cs typeface="+mn-ea"/>
              </a:rPr>
              <a:t>)</a:t>
            </a:r>
            <a:r>
              <a:rPr lang="zh-CN" altLang="en-US" sz="2400" strike="noStrike" noProof="1">
                <a:solidFill>
                  <a:schemeClr val="tx1"/>
                </a:solidFill>
                <a:effectLst/>
                <a:latin typeface="Arial" panose="02080604020202020204" pitchFamily="34" charset="0"/>
                <a:ea typeface="宋体" panose="02010600030101010101" pitchFamily="2" charset="-122"/>
                <a:cs typeface="+mn-ea"/>
              </a:rPr>
              <a:t>是由</a:t>
            </a:r>
            <a:r>
              <a:rPr lang="en-US" altLang="zh-CN" sz="2400" strike="noStrike" noProof="1">
                <a:solidFill>
                  <a:schemeClr val="tx1"/>
                </a:solidFill>
                <a:effectLst/>
                <a:latin typeface="Arial" panose="02080604020202020204" pitchFamily="34" charset="0"/>
                <a:ea typeface="宋体" panose="02010600030101010101" pitchFamily="2" charset="-122"/>
                <a:cs typeface="+mn-ea"/>
              </a:rPr>
              <a:t>CPU</a:t>
            </a:r>
            <a:r>
              <a:rPr lang="zh-CN" altLang="en-US" sz="2400" strike="noStrike" noProof="1">
                <a:solidFill>
                  <a:schemeClr val="tx1"/>
                </a:solidFill>
                <a:effectLst/>
                <a:latin typeface="Arial" panose="02080604020202020204" pitchFamily="34" charset="0"/>
                <a:ea typeface="宋体" panose="02010600030101010101" pitchFamily="2" charset="-122"/>
                <a:cs typeface="+mn-ea"/>
              </a:rPr>
              <a:t>、存储器和外部设备等组成，它们构成了所有软件运行的基本物质基础和环境。</a:t>
            </a:r>
            <a:endParaRPr lang="zh-CN" altLang="en-US" sz="2400" strike="noStrike" noProof="1">
              <a:solidFill>
                <a:schemeClr val="tx1"/>
              </a:solidFill>
              <a:effectLst/>
              <a:latin typeface="Arial" panose="02080604020202020204" pitchFamily="34" charset="0"/>
              <a:ea typeface="宋体" panose="02010600030101010101" pitchFamily="2" charset="-122"/>
              <a:cs typeface="+mn-ea"/>
            </a:endParaRPr>
          </a:p>
          <a:p>
            <a:pPr marL="533400" lvl="0" indent="-533400" fontAlgn="base">
              <a:lnSpc>
                <a:spcPct val="130000"/>
              </a:lnSpc>
              <a:buNone/>
            </a:pPr>
            <a:r>
              <a:rPr lang="zh-CN" altLang="en-US" sz="2400" strike="noStrike" noProof="1" dirty="0">
                <a:solidFill>
                  <a:schemeClr val="tx1"/>
                </a:solidFill>
                <a:effectLst/>
                <a:latin typeface="Arial" panose="02080604020202020204" pitchFamily="34" charset="0"/>
                <a:ea typeface="宋体" panose="02010600030101010101" pitchFamily="2" charset="-122"/>
                <a:cs typeface="+mn-ea"/>
              </a:rPr>
              <a:t>配置在</a:t>
            </a:r>
            <a:r>
              <a:rPr lang="zh-CN" altLang="en-US" sz="2400" strike="noStrike" noProof="1">
                <a:solidFill>
                  <a:schemeClr val="tx1"/>
                </a:solidFill>
                <a:effectLst/>
                <a:latin typeface="Arial" panose="02080604020202020204" pitchFamily="34" charset="0"/>
                <a:ea typeface="宋体" panose="02010600030101010101" pitchFamily="2" charset="-122"/>
                <a:cs typeface="+mn-ea"/>
              </a:rPr>
              <a:t>裸机上的第一层软件是操作系统。</a:t>
            </a:r>
            <a:endParaRPr lang="zh-CN" altLang="en-US" sz="2400" strike="noStrike" noProof="1">
              <a:solidFill>
                <a:schemeClr val="tx1"/>
              </a:solidFill>
              <a:effectLst/>
              <a:latin typeface="Arial" panose="02080604020202020204" pitchFamily="34" charset="0"/>
              <a:ea typeface="宋体" panose="02010600030101010101" pitchFamily="2" charset="-122"/>
              <a:cs typeface="+mn-ea"/>
            </a:endParaRPr>
          </a:p>
          <a:p>
            <a:pPr marL="533400" lvl="0" indent="-533400" fontAlgn="base">
              <a:lnSpc>
                <a:spcPct val="130000"/>
              </a:lnSpc>
              <a:buNone/>
            </a:pPr>
            <a:r>
              <a:rPr lang="zh-CN" altLang="en-US" sz="2400" dirty="0">
                <a:solidFill>
                  <a:schemeClr val="tx1"/>
                </a:solidFill>
                <a:effectLst/>
                <a:cs typeface="+mn-ea"/>
                <a:sym typeface="+mn-ea"/>
              </a:rPr>
              <a:t>在裸机上配置了操作系统之后就构成了</a:t>
            </a:r>
            <a:r>
              <a:rPr lang="zh-CN" altLang="en-US" sz="2400">
                <a:solidFill>
                  <a:schemeClr val="tx1"/>
                </a:solidFill>
                <a:effectLst/>
                <a:cs typeface="+mn-ea"/>
                <a:sym typeface="+mn-ea"/>
              </a:rPr>
              <a:t>操作系统虚拟机。</a:t>
            </a:r>
            <a:endParaRPr lang="zh-CN" altLang="en-US" sz="2400" strike="noStrike" noProof="1">
              <a:solidFill>
                <a:schemeClr val="tx1"/>
              </a:solidFill>
              <a:ea typeface="宋体" panose="02010600030101010101" pitchFamily="2" charset="-122"/>
            </a:endParaRPr>
          </a:p>
        </p:txBody>
      </p:sp>
      <p:sp>
        <p:nvSpPr>
          <p:cNvPr id="11268" name="矩形 1126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操作系统虚拟机</a:t>
            </a:r>
            <a:endParaRPr lang="zh-CN" altLang="en-US" sz="2400" strike="noStrike" noProof="1">
              <a:ea typeface="宋体" panose="02010600030101010101" pitchFamily="2" charset="-122"/>
            </a:endParaRPr>
          </a:p>
        </p:txBody>
      </p:sp>
      <p:grpSp>
        <p:nvGrpSpPr>
          <p:cNvPr id="11269" name="组合 11268"/>
          <p:cNvGrpSpPr/>
          <p:nvPr/>
        </p:nvGrpSpPr>
        <p:grpSpPr>
          <a:xfrm>
            <a:off x="5357813" y="1022350"/>
            <a:ext cx="3598862" cy="4052888"/>
            <a:chOff x="0" y="0"/>
            <a:chExt cx="2267" cy="2553"/>
          </a:xfrm>
        </p:grpSpPr>
        <p:grpSp>
          <p:nvGrpSpPr>
            <p:cNvPr id="10245" name="组合 11269"/>
            <p:cNvGrpSpPr/>
            <p:nvPr/>
          </p:nvGrpSpPr>
          <p:grpSpPr>
            <a:xfrm>
              <a:off x="0" y="0"/>
              <a:ext cx="2267" cy="2267"/>
              <a:chOff x="0" y="0"/>
              <a:chExt cx="2267" cy="2267"/>
            </a:xfrm>
          </p:grpSpPr>
          <p:sp>
            <p:nvSpPr>
              <p:cNvPr id="10246" name="椭圆 11270"/>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247" name="椭圆 11271"/>
              <p:cNvSpPr/>
              <p:nvPr/>
            </p:nvSpPr>
            <p:spPr>
              <a:xfrm>
                <a:off x="473" y="521"/>
                <a:ext cx="1328" cy="1200"/>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248" name="椭圆 11272"/>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0249" name="文本框 11273"/>
              <p:cNvSpPr txBox="1"/>
              <p:nvPr/>
            </p:nvSpPr>
            <p:spPr>
              <a:xfrm>
                <a:off x="993" y="1006"/>
                <a:ext cx="403" cy="25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裸机</a:t>
                </a:r>
                <a:endParaRPr lang="zh-CN" altLang="en-US" sz="1400">
                  <a:solidFill>
                    <a:srgbClr val="000000"/>
                  </a:solidFill>
                  <a:latin typeface="Times New Roman" panose="02020603050405020304" charset="0"/>
                  <a:ea typeface="宋体" panose="02010600030101010101" pitchFamily="2" charset="-122"/>
                </a:endParaRPr>
              </a:p>
            </p:txBody>
          </p:sp>
          <p:sp>
            <p:nvSpPr>
              <p:cNvPr id="10250" name="文本框 11274"/>
              <p:cNvSpPr txBox="1"/>
              <p:nvPr/>
            </p:nvSpPr>
            <p:spPr>
              <a:xfrm>
                <a:off x="944" y="1426"/>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作</a:t>
                </a:r>
                <a:endParaRPr lang="zh-CN" altLang="en-US" sz="1400">
                  <a:solidFill>
                    <a:srgbClr val="000000"/>
                  </a:solidFill>
                  <a:latin typeface="Times New Roman" panose="02020603050405020304" charset="0"/>
                  <a:ea typeface="宋体" panose="02010600030101010101" pitchFamily="2" charset="-122"/>
                </a:endParaRPr>
              </a:p>
            </p:txBody>
          </p:sp>
          <p:sp>
            <p:nvSpPr>
              <p:cNvPr id="10251" name="文本框 11275"/>
              <p:cNvSpPr txBox="1"/>
              <p:nvPr/>
            </p:nvSpPr>
            <p:spPr>
              <a:xfrm>
                <a:off x="1179" y="1429"/>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系</a:t>
                </a:r>
                <a:endParaRPr lang="zh-CN" altLang="en-US" sz="1400">
                  <a:solidFill>
                    <a:srgbClr val="000000"/>
                  </a:solidFill>
                  <a:latin typeface="Times New Roman" panose="02020603050405020304" charset="0"/>
                  <a:ea typeface="宋体" panose="02010600030101010101" pitchFamily="2" charset="-122"/>
                </a:endParaRPr>
              </a:p>
            </p:txBody>
          </p:sp>
          <p:sp>
            <p:nvSpPr>
              <p:cNvPr id="10252" name="文本框 11276"/>
              <p:cNvSpPr txBox="1"/>
              <p:nvPr/>
            </p:nvSpPr>
            <p:spPr>
              <a:xfrm>
                <a:off x="1378" y="1329"/>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统</a:t>
                </a:r>
                <a:endParaRPr lang="zh-CN" altLang="en-US" sz="1400">
                  <a:solidFill>
                    <a:srgbClr val="000000"/>
                  </a:solidFill>
                  <a:latin typeface="Times New Roman" panose="02020603050405020304" charset="0"/>
                  <a:ea typeface="宋体" panose="02010600030101010101" pitchFamily="2" charset="-122"/>
                </a:endParaRPr>
              </a:p>
            </p:txBody>
          </p:sp>
          <p:sp>
            <p:nvSpPr>
              <p:cNvPr id="10253" name="文本框 11277"/>
              <p:cNvSpPr txBox="1"/>
              <p:nvPr/>
            </p:nvSpPr>
            <p:spPr>
              <a:xfrm>
                <a:off x="351" y="399"/>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应</a:t>
                </a:r>
                <a:endParaRPr lang="zh-CN" altLang="en-US" sz="1400">
                  <a:solidFill>
                    <a:srgbClr val="000000"/>
                  </a:solidFill>
                  <a:latin typeface="Times New Roman" panose="02020603050405020304" charset="0"/>
                  <a:ea typeface="宋体" panose="02010600030101010101" pitchFamily="2" charset="-122"/>
                </a:endParaRPr>
              </a:p>
            </p:txBody>
          </p:sp>
          <p:sp>
            <p:nvSpPr>
              <p:cNvPr id="10254" name="文本框 11278"/>
              <p:cNvSpPr txBox="1"/>
              <p:nvPr/>
            </p:nvSpPr>
            <p:spPr>
              <a:xfrm>
                <a:off x="1256" y="163"/>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程</a:t>
                </a:r>
                <a:endParaRPr lang="zh-CN" altLang="en-US" sz="1400">
                  <a:solidFill>
                    <a:srgbClr val="000000"/>
                  </a:solidFill>
                  <a:latin typeface="Times New Roman" panose="02020603050405020304" charset="0"/>
                  <a:ea typeface="宋体" panose="02010600030101010101" pitchFamily="2" charset="-122"/>
                </a:endParaRPr>
              </a:p>
            </p:txBody>
          </p:sp>
          <p:sp>
            <p:nvSpPr>
              <p:cNvPr id="10255" name="文本框 11279"/>
              <p:cNvSpPr txBox="1"/>
              <p:nvPr/>
            </p:nvSpPr>
            <p:spPr>
              <a:xfrm>
                <a:off x="1675" y="455"/>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序</a:t>
                </a:r>
                <a:endParaRPr lang="zh-CN" altLang="en-US" sz="1400">
                  <a:solidFill>
                    <a:srgbClr val="000000"/>
                  </a:solidFill>
                  <a:latin typeface="Times New Roman" panose="02020603050405020304" charset="0"/>
                  <a:ea typeface="宋体" panose="02010600030101010101" pitchFamily="2" charset="-122"/>
                </a:endParaRPr>
              </a:p>
            </p:txBody>
          </p:sp>
          <p:sp>
            <p:nvSpPr>
              <p:cNvPr id="10256" name="文本框 11280"/>
              <p:cNvSpPr txBox="1"/>
              <p:nvPr/>
            </p:nvSpPr>
            <p:spPr>
              <a:xfrm>
                <a:off x="791" y="163"/>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用</a:t>
                </a:r>
                <a:endParaRPr lang="zh-CN" altLang="en-US" sz="1400">
                  <a:solidFill>
                    <a:srgbClr val="000000"/>
                  </a:solidFill>
                  <a:latin typeface="Times New Roman" panose="02020603050405020304" charset="0"/>
                  <a:ea typeface="宋体" panose="02010600030101010101" pitchFamily="2" charset="-122"/>
                </a:endParaRPr>
              </a:p>
            </p:txBody>
          </p:sp>
          <p:sp>
            <p:nvSpPr>
              <p:cNvPr id="10257" name="文本框 11281"/>
              <p:cNvSpPr txBox="1"/>
              <p:nvPr/>
            </p:nvSpPr>
            <p:spPr>
              <a:xfrm>
                <a:off x="1712" y="1552"/>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序</a:t>
                </a:r>
                <a:endParaRPr lang="zh-CN" altLang="en-US" sz="1400">
                  <a:solidFill>
                    <a:srgbClr val="000000"/>
                  </a:solidFill>
                  <a:latin typeface="Times New Roman" panose="02020603050405020304" charset="0"/>
                  <a:ea typeface="宋体" panose="02010600030101010101" pitchFamily="2" charset="-122"/>
                </a:endParaRPr>
              </a:p>
            </p:txBody>
          </p:sp>
          <p:sp>
            <p:nvSpPr>
              <p:cNvPr id="10258" name="文本框 11282"/>
              <p:cNvSpPr txBox="1"/>
              <p:nvPr/>
            </p:nvSpPr>
            <p:spPr>
              <a:xfrm>
                <a:off x="1302" y="1844"/>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程</a:t>
                </a:r>
                <a:endParaRPr lang="zh-CN" altLang="en-US" sz="1400">
                  <a:solidFill>
                    <a:srgbClr val="000000"/>
                  </a:solidFill>
                  <a:latin typeface="Times New Roman" panose="02020603050405020304" charset="0"/>
                  <a:ea typeface="宋体" panose="02010600030101010101" pitchFamily="2" charset="-122"/>
                </a:endParaRPr>
              </a:p>
            </p:txBody>
          </p:sp>
          <p:sp>
            <p:nvSpPr>
              <p:cNvPr id="10259" name="文本框 11283"/>
              <p:cNvSpPr txBox="1"/>
              <p:nvPr/>
            </p:nvSpPr>
            <p:spPr>
              <a:xfrm>
                <a:off x="398" y="1654"/>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用</a:t>
                </a:r>
                <a:endParaRPr lang="zh-CN" altLang="en-US" sz="1400">
                  <a:solidFill>
                    <a:srgbClr val="000000"/>
                  </a:solidFill>
                  <a:latin typeface="Times New Roman" panose="02020603050405020304" charset="0"/>
                  <a:ea typeface="宋体" panose="02010600030101010101" pitchFamily="2" charset="-122"/>
                </a:endParaRPr>
              </a:p>
            </p:txBody>
          </p:sp>
          <p:sp>
            <p:nvSpPr>
              <p:cNvPr id="10260" name="文本框 11284"/>
              <p:cNvSpPr txBox="1"/>
              <p:nvPr/>
            </p:nvSpPr>
            <p:spPr>
              <a:xfrm>
                <a:off x="810" y="1837"/>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户</a:t>
                </a:r>
                <a:endParaRPr lang="zh-CN" altLang="en-US" sz="1400">
                  <a:solidFill>
                    <a:srgbClr val="000000"/>
                  </a:solidFill>
                  <a:latin typeface="Times New Roman" panose="02020603050405020304" charset="0"/>
                  <a:ea typeface="宋体" panose="02010600030101010101" pitchFamily="2" charset="-122"/>
                </a:endParaRPr>
              </a:p>
            </p:txBody>
          </p:sp>
          <p:sp>
            <p:nvSpPr>
              <p:cNvPr id="10261" name="文本框 11285"/>
              <p:cNvSpPr txBox="1"/>
              <p:nvPr/>
            </p:nvSpPr>
            <p:spPr>
              <a:xfrm>
                <a:off x="736" y="1334"/>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操</a:t>
                </a:r>
                <a:endParaRPr lang="zh-CN" altLang="en-US" sz="1400">
                  <a:solidFill>
                    <a:srgbClr val="000000"/>
                  </a:solidFill>
                  <a:latin typeface="Times New Roman" panose="02020603050405020304" charset="0"/>
                  <a:ea typeface="宋体" panose="02010600030101010101" pitchFamily="2" charset="-122"/>
                </a:endParaRPr>
              </a:p>
            </p:txBody>
          </p:sp>
          <p:sp>
            <p:nvSpPr>
              <p:cNvPr id="10262" name="文本框 11286"/>
              <p:cNvSpPr txBox="1"/>
              <p:nvPr/>
            </p:nvSpPr>
            <p:spPr>
              <a:xfrm>
                <a:off x="626" y="764"/>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扩</a:t>
                </a:r>
                <a:endParaRPr lang="zh-CN" altLang="en-US" sz="1400">
                  <a:solidFill>
                    <a:srgbClr val="000000"/>
                  </a:solidFill>
                  <a:latin typeface="Times New Roman" panose="02020603050405020304" charset="0"/>
                  <a:ea typeface="宋体" panose="02010600030101010101" pitchFamily="2" charset="-122"/>
                </a:endParaRPr>
              </a:p>
            </p:txBody>
          </p:sp>
          <p:sp>
            <p:nvSpPr>
              <p:cNvPr id="10263" name="文本框 11287"/>
              <p:cNvSpPr txBox="1"/>
              <p:nvPr/>
            </p:nvSpPr>
            <p:spPr>
              <a:xfrm>
                <a:off x="755" y="628"/>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充</a:t>
                </a:r>
                <a:endParaRPr lang="zh-CN" altLang="en-US" sz="1400">
                  <a:solidFill>
                    <a:srgbClr val="000000"/>
                  </a:solidFill>
                  <a:latin typeface="Times New Roman" panose="02020603050405020304" charset="0"/>
                  <a:ea typeface="宋体" panose="02010600030101010101" pitchFamily="2" charset="-122"/>
                </a:endParaRPr>
              </a:p>
            </p:txBody>
          </p:sp>
          <p:sp>
            <p:nvSpPr>
              <p:cNvPr id="10264" name="文本框 11288"/>
              <p:cNvSpPr txBox="1"/>
              <p:nvPr/>
            </p:nvSpPr>
            <p:spPr>
              <a:xfrm>
                <a:off x="946" y="564"/>
                <a:ext cx="231"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后</a:t>
                </a:r>
                <a:endParaRPr lang="zh-CN" altLang="en-US" sz="1400">
                  <a:solidFill>
                    <a:srgbClr val="000000"/>
                  </a:solidFill>
                  <a:latin typeface="Times New Roman" panose="02020603050405020304" charset="0"/>
                  <a:ea typeface="宋体" panose="02010600030101010101" pitchFamily="2" charset="-122"/>
                </a:endParaRPr>
              </a:p>
            </p:txBody>
          </p:sp>
          <p:sp>
            <p:nvSpPr>
              <p:cNvPr id="10265" name="文本框 11289"/>
              <p:cNvSpPr txBox="1"/>
              <p:nvPr/>
            </p:nvSpPr>
            <p:spPr>
              <a:xfrm>
                <a:off x="1292" y="618"/>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机</a:t>
                </a:r>
                <a:endParaRPr lang="zh-CN" altLang="en-US" sz="1400">
                  <a:solidFill>
                    <a:srgbClr val="000000"/>
                  </a:solidFill>
                  <a:latin typeface="Times New Roman" panose="02020603050405020304" charset="0"/>
                  <a:ea typeface="宋体" panose="02010600030101010101" pitchFamily="2" charset="-122"/>
                </a:endParaRPr>
              </a:p>
            </p:txBody>
          </p:sp>
          <p:sp>
            <p:nvSpPr>
              <p:cNvPr id="10266" name="文本框 11290"/>
              <p:cNvSpPr txBox="1"/>
              <p:nvPr/>
            </p:nvSpPr>
            <p:spPr>
              <a:xfrm>
                <a:off x="1429" y="755"/>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器</a:t>
                </a:r>
                <a:endParaRPr lang="zh-CN" altLang="en-US" sz="1400">
                  <a:solidFill>
                    <a:srgbClr val="000000"/>
                  </a:solidFill>
                  <a:latin typeface="Times New Roman" panose="02020603050405020304" charset="0"/>
                  <a:ea typeface="宋体" panose="02010600030101010101" pitchFamily="2" charset="-122"/>
                </a:endParaRPr>
              </a:p>
            </p:txBody>
          </p:sp>
          <p:sp>
            <p:nvSpPr>
              <p:cNvPr id="10267" name="文本框 11291"/>
              <p:cNvSpPr txBox="1"/>
              <p:nvPr/>
            </p:nvSpPr>
            <p:spPr>
              <a:xfrm>
                <a:off x="1119" y="564"/>
                <a:ext cx="231" cy="204"/>
              </a:xfrm>
              <a:prstGeom prst="rect">
                <a:avLst/>
              </a:prstGeom>
              <a:noFill/>
              <a:ln w="9525">
                <a:noFill/>
                <a:miter/>
              </a:ln>
            </p:spPr>
            <p:txBody>
              <a:bodyPr anchor="t"/>
              <a:p>
                <a:pPr lvl="0" algn="just"/>
                <a:r>
                  <a:rPr lang="zh-CN" altLang="en-US" sz="1400">
                    <a:solidFill>
                      <a:srgbClr val="000000"/>
                    </a:solidFill>
                    <a:latin typeface="Times New Roman" panose="02020603050405020304" charset="0"/>
                    <a:ea typeface="宋体" panose="02010600030101010101" pitchFamily="2" charset="-122"/>
                  </a:rPr>
                  <a:t>的</a:t>
                </a:r>
                <a:endParaRPr lang="zh-CN" altLang="en-US" sz="1400">
                  <a:solidFill>
                    <a:srgbClr val="000000"/>
                  </a:solidFill>
                  <a:latin typeface="Times New Roman" panose="02020603050405020304" charset="0"/>
                  <a:ea typeface="宋体" panose="02010600030101010101" pitchFamily="2" charset="-122"/>
                </a:endParaRPr>
              </a:p>
            </p:txBody>
          </p:sp>
        </p:grpSp>
        <p:sp>
          <p:nvSpPr>
            <p:cNvPr id="10268" name="文本框 11292"/>
            <p:cNvSpPr txBox="1"/>
            <p:nvPr/>
          </p:nvSpPr>
          <p:spPr>
            <a:xfrm>
              <a:off x="593" y="2341"/>
              <a:ext cx="1191"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charset="0"/>
                  <a:ea typeface="宋体" panose="02010600030101010101" pitchFamily="2" charset="-122"/>
                </a:rPr>
                <a:t>操作系统虚拟机</a:t>
              </a:r>
              <a:endParaRPr lang="zh-CN" altLang="en-US" sz="1600" b="0">
                <a:solidFill>
                  <a:schemeClr val="tx1"/>
                </a:solidFill>
                <a:latin typeface="Times New Roman" panose="02020603050405020304" charset="0"/>
                <a:ea typeface="宋体" panose="02010600030101010101" pitchFamily="2" charset="-122"/>
              </a:endParaRPr>
            </a:p>
          </p:txBody>
        </p:sp>
      </p:grpSp>
      <p:sp>
        <p:nvSpPr>
          <p:cNvPr id="11294" name="矩形 11293"/>
          <p:cNvSpPr/>
          <p:nvPr/>
        </p:nvSpPr>
        <p:spPr>
          <a:xfrm>
            <a:off x="187325" y="58420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1.  </a:t>
            </a:r>
            <a:r>
              <a:rPr lang="zh-CN" altLang="en-US" b="1" strike="noStrike" noProof="1">
                <a:solidFill>
                  <a:srgbClr val="990000"/>
                </a:solidFill>
                <a:latin typeface="Times New Roman" panose="02020603050405020304" charset="0"/>
                <a:ea typeface="宋体" panose="02010600030101010101" pitchFamily="2" charset="-122"/>
                <a:cs typeface="+mn-ea"/>
              </a:rPr>
              <a:t>什么是</a:t>
            </a:r>
            <a:r>
              <a:rPr lang="zh-CN" altLang="en-US" b="1" strike="noStrike" noProof="1">
                <a:solidFill>
                  <a:srgbClr val="990000"/>
                </a:solidFill>
                <a:latin typeface="Arial" panose="02080604020202020204" pitchFamily="34" charset="0"/>
                <a:ea typeface="宋体" panose="02010600030101010101" pitchFamily="2" charset="-122"/>
                <a:cs typeface="+mn-ea"/>
              </a:rPr>
              <a:t>操作系统虚拟机</a:t>
            </a:r>
            <a:endParaRPr lang="zh-CN" altLang="en-US" b="1" strike="noStrike" noProof="1">
              <a:solidFill>
                <a:srgbClr val="990000"/>
              </a:solidFill>
              <a:ea typeface="宋体" panose="02010600030101010101" pitchFamily="2" charset="-122"/>
            </a:endParaRPr>
          </a:p>
        </p:txBody>
      </p:sp>
      <p:sp>
        <p:nvSpPr>
          <p:cNvPr id="2" name="文本框 1"/>
          <p:cNvSpPr txBox="1"/>
          <p:nvPr/>
        </p:nvSpPr>
        <p:spPr>
          <a:xfrm>
            <a:off x="1065530" y="5698490"/>
            <a:ext cx="6617970" cy="521970"/>
          </a:xfrm>
          <a:prstGeom prst="rect">
            <a:avLst/>
          </a:prstGeom>
          <a:noFill/>
        </p:spPr>
        <p:txBody>
          <a:bodyPr wrap="none" rtlCol="0" anchor="t">
            <a:spAutoFit/>
          </a:bodyPr>
          <a:p>
            <a:r>
              <a:rPr lang="zh-CN" altLang="en-US" sz="2800">
                <a:solidFill>
                  <a:schemeClr val="tx1"/>
                </a:solidFill>
                <a:sym typeface="+mn-ea"/>
              </a:rPr>
              <a:t>操作系统虚拟机扩充了裸机的指令系统。</a:t>
            </a:r>
            <a:endParaRPr lang="zh-CN" altLang="en-US" sz="2800">
              <a:solidFill>
                <a:schemeClr val="tx1"/>
              </a:solidFill>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94">
                                            <p:txEl>
                                              <p:charRg st="0" end="15"/>
                                            </p:txEl>
                                          </p:spTgt>
                                        </p:tgtEl>
                                        <p:attrNameLst>
                                          <p:attrName>style.visibility</p:attrName>
                                        </p:attrNameLst>
                                      </p:cBhvr>
                                      <p:to>
                                        <p:strVal val="visible"/>
                                      </p:to>
                                    </p:set>
                                    <p:anim calcmode="lin" valueType="num">
                                      <p:cBhvr additive="base">
                                        <p:cTn id="7" dur="1000" fill="hold"/>
                                        <p:tgtEl>
                                          <p:spTgt spid="11294">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294">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gtEl>
                                        <p:attrNameLst>
                                          <p:attrName>style.visibility</p:attrName>
                                        </p:attrNameLst>
                                      </p:cBhvr>
                                      <p:to>
                                        <p:strVal val="visible"/>
                                      </p:to>
                                    </p:set>
                                    <p:anim calcmode="lin" valueType="num">
                                      <p:cBhvr additive="base">
                                        <p:cTn id="13" dur="500" fill="hold"/>
                                        <p:tgtEl>
                                          <p:spTgt spid="11267"/>
                                        </p:tgtEl>
                                        <p:attrNameLst>
                                          <p:attrName>ppt_x</p:attrName>
                                        </p:attrNameLst>
                                      </p:cBhvr>
                                      <p:tavLst>
                                        <p:tav tm="0">
                                          <p:val>
                                            <p:strVal val="#ppt_x"/>
                                          </p:val>
                                        </p:tav>
                                        <p:tav tm="100000">
                                          <p:val>
                                            <p:strVal val="#ppt_x"/>
                                          </p:val>
                                        </p:tav>
                                      </p:tavLst>
                                    </p:anim>
                                    <p:anim calcmode="lin" valueType="num">
                                      <p:cBhvr additive="base">
                                        <p:cTn id="14"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1269"/>
                                        </p:tgtEl>
                                        <p:attrNameLst>
                                          <p:attrName>style.visibility</p:attrName>
                                        </p:attrNameLst>
                                      </p:cBhvr>
                                      <p:to>
                                        <p:strVal val="visible"/>
                                      </p:to>
                                    </p:set>
                                    <p:anim calcmode="lin" valueType="num">
                                      <p:cBhvr additive="base">
                                        <p:cTn id="19" dur="500" fill="hold"/>
                                        <p:tgtEl>
                                          <p:spTgt spid="11269"/>
                                        </p:tgtEl>
                                        <p:attrNameLst>
                                          <p:attrName>ppt_x</p:attrName>
                                        </p:attrNameLst>
                                      </p:cBhvr>
                                      <p:tavLst>
                                        <p:tav tm="0">
                                          <p:val>
                                            <p:strVal val="1+#ppt_w/2"/>
                                          </p:val>
                                        </p:tav>
                                        <p:tav tm="100000">
                                          <p:val>
                                            <p:strVal val="#ppt_x"/>
                                          </p:val>
                                        </p:tav>
                                      </p:tavLst>
                                    </p:anim>
                                    <p:anim calcmode="lin" valueType="num">
                                      <p:cBhvr additive="base">
                                        <p:cTn id="20"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9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a:xfrm>
            <a:off x="374650" y="644525"/>
            <a:ext cx="5238750" cy="495300"/>
          </a:xfrm>
        </p:spPr>
        <p:txBody>
          <a:bodyPr wrap="square">
            <a:spAutoFit/>
          </a:bodyPr>
          <a:p>
            <a:pPr lvl="0"/>
            <a:r>
              <a:rPr lang="en-US" altLang="zh-CN" sz="2800" dirty="0">
                <a:solidFill>
                  <a:srgbClr val="990000"/>
                </a:solidFill>
                <a:ea typeface="宋体" panose="02010600030101010101" pitchFamily="2" charset="-122"/>
              </a:rPr>
              <a:t>(3) </a:t>
            </a:r>
            <a:r>
              <a:rPr lang="zh-CN" altLang="en-US" sz="2800" dirty="0">
                <a:solidFill>
                  <a:srgbClr val="990000"/>
                </a:solidFill>
                <a:ea typeface="宋体" panose="02010600030101010101" pitchFamily="2" charset="-122"/>
                <a:sym typeface="Arial" panose="02080604020202020204" pitchFamily="34" charset="0"/>
              </a:rPr>
              <a:t>中断</a:t>
            </a:r>
            <a:r>
              <a:rPr lang="zh-CN" altLang="en-US" sz="2800" dirty="0">
                <a:solidFill>
                  <a:srgbClr val="990000"/>
                </a:solidFill>
                <a:ea typeface="宋体" panose="02010600030101010101" pitchFamily="2" charset="-122"/>
              </a:rPr>
              <a:t>向量表</a:t>
            </a:r>
            <a:endParaRPr lang="zh-CN" altLang="en-US" sz="2800" dirty="0">
              <a:solidFill>
                <a:srgbClr val="990000"/>
              </a:solidFill>
              <a:ea typeface="宋体" panose="02010600030101010101" pitchFamily="2" charset="-122"/>
            </a:endParaRPr>
          </a:p>
        </p:txBody>
      </p:sp>
      <p:sp>
        <p:nvSpPr>
          <p:cNvPr id="47107" name="文本框 47106"/>
          <p:cNvSpPr txBox="1"/>
          <p:nvPr/>
        </p:nvSpPr>
        <p:spPr>
          <a:xfrm>
            <a:off x="272098" y="1352550"/>
            <a:ext cx="8653463" cy="4653915"/>
          </a:xfrm>
          <a:prstGeom prst="rect">
            <a:avLst/>
          </a:prstGeom>
          <a:noFill/>
          <a:ln w="9525">
            <a:noFill/>
          </a:ln>
        </p:spPr>
        <p:txBody>
          <a:bodyPr>
            <a:spAutoFit/>
          </a:bodyPr>
          <a:p>
            <a:pPr lvl="0" algn="l" fontAlgn="base">
              <a:lnSpc>
                <a:spcPct val="80000"/>
              </a:lnSpc>
            </a:pPr>
            <a:r>
              <a:rPr lang="zh-CN" altLang="en-US" sz="2800" b="0" strike="noStrike" noProof="1" dirty="0">
                <a:solidFill>
                  <a:schemeClr val="tx1"/>
                </a:solidFill>
                <a:latin typeface="Arial" panose="02080604020202020204" pitchFamily="34" charset="0"/>
                <a:ea typeface="宋体" panose="02010600030101010101" pitchFamily="2" charset="-122"/>
                <a:cs typeface="+mn-ea"/>
              </a:rPr>
              <a:t>1</a:t>
            </a:r>
            <a:r>
              <a:rPr lang="en-US" altLang="x-none" sz="2800" b="0" strike="noStrike" noProof="1">
                <a:solidFill>
                  <a:schemeClr val="tx1"/>
                </a:solidFill>
                <a:latin typeface="Arial" panose="02080604020202020204" pitchFamily="34" charset="0"/>
                <a:ea typeface="宋体" panose="02010600030101010101" pitchFamily="2" charset="-122"/>
                <a:cs typeface="+mn-ea"/>
              </a:rPr>
              <a:t>. </a:t>
            </a:r>
            <a:r>
              <a:rPr lang="zh-CN" altLang="en-US" sz="2800" b="0" strike="noStrike" noProof="1" dirty="0">
                <a:solidFill>
                  <a:schemeClr val="tx1"/>
                </a:solidFill>
                <a:latin typeface="Arial" panose="02080604020202020204" pitchFamily="34" charset="0"/>
                <a:ea typeface="宋体" panose="02010600030101010101" pitchFamily="2" charset="-122"/>
                <a:cs typeface="+mn-ea"/>
              </a:rPr>
              <a:t>什么是向量中断</a:t>
            </a:r>
            <a:endParaRPr lang="zh-CN" altLang="en-US" sz="2800" b="0" strike="noStrike" noProof="1" dirty="0">
              <a:solidFill>
                <a:schemeClr val="tx1"/>
              </a:solidFill>
              <a:latin typeface="Arial" panose="02080604020202020204" pitchFamily="34" charset="0"/>
              <a:ea typeface="宋体" panose="02010600030101010101" pitchFamily="2" charset="-122"/>
            </a:endParaRPr>
          </a:p>
          <a:p>
            <a:pPr lvl="1" algn="l" fontAlgn="base">
              <a:lnSpc>
                <a:spcPct val="80000"/>
              </a:lnSpc>
              <a:spcBef>
                <a:spcPct val="30000"/>
              </a:spcBef>
            </a:pPr>
            <a:r>
              <a:rPr lang="zh-CN" altLang="en-US" sz="2800" b="0" strike="noStrike" noProof="1" dirty="0">
                <a:solidFill>
                  <a:schemeClr val="tx1"/>
                </a:solidFill>
                <a:latin typeface="Arial" panose="02080604020202020204" pitchFamily="34" charset="0"/>
                <a:ea typeface="宋体" panose="02010600030101010101" pitchFamily="2" charset="-122"/>
                <a:cs typeface="+mn-ea"/>
              </a:rPr>
              <a:t>当中断发生时，由中断源自己引导处理机进入中断服务程序的中断过程称为向量中断。</a:t>
            </a:r>
            <a:endParaRPr lang="zh-CN" altLang="en-US" sz="2800" b="0" strike="noStrike" noProof="1" dirty="0">
              <a:solidFill>
                <a:schemeClr val="tx1"/>
              </a:solidFill>
              <a:latin typeface="Arial" panose="02080604020202020204" pitchFamily="34" charset="0"/>
              <a:ea typeface="宋体" panose="02010600030101010101" pitchFamily="2" charset="-122"/>
              <a:cs typeface="+mn-ea"/>
            </a:endParaRPr>
          </a:p>
          <a:p>
            <a:pPr lvl="1" algn="l" fontAlgn="base">
              <a:lnSpc>
                <a:spcPct val="80000"/>
              </a:lnSpc>
              <a:spcBef>
                <a:spcPct val="30000"/>
              </a:spcBef>
            </a:pPr>
            <a:endParaRPr lang="zh-CN" altLang="en-US" sz="2800" b="0" strike="noStrike" noProof="1" dirty="0">
              <a:solidFill>
                <a:schemeClr val="tx1"/>
              </a:solidFill>
              <a:latin typeface="Arial" panose="02080604020202020204" pitchFamily="34" charset="0"/>
              <a:ea typeface="宋体" panose="02010600030101010101" pitchFamily="2" charset="-122"/>
            </a:endParaRPr>
          </a:p>
          <a:p>
            <a:pPr lvl="0" algn="l" fontAlgn="base">
              <a:lnSpc>
                <a:spcPct val="80000"/>
              </a:lnSpc>
            </a:pPr>
            <a:r>
              <a:rPr lang="en-US" altLang="x-none" sz="2800" b="0" strike="noStrike" noProof="1">
                <a:solidFill>
                  <a:schemeClr val="tx1"/>
                </a:solidFill>
                <a:latin typeface="Arial" panose="02080604020202020204" pitchFamily="34" charset="0"/>
                <a:ea typeface="宋体" panose="02010600030101010101" pitchFamily="2" charset="-122"/>
                <a:cs typeface="+mn-ea"/>
              </a:rPr>
              <a:t>2. </a:t>
            </a:r>
            <a:r>
              <a:rPr lang="zh-CN" altLang="en-US" sz="2800" b="0" strike="noStrike" noProof="1" dirty="0">
                <a:solidFill>
                  <a:schemeClr val="tx1"/>
                </a:solidFill>
                <a:latin typeface="Arial" panose="02080604020202020204" pitchFamily="34" charset="0"/>
                <a:ea typeface="宋体" panose="02010600030101010101" pitchFamily="2" charset="-122"/>
                <a:cs typeface="+mn-ea"/>
              </a:rPr>
              <a:t>中断向量</a:t>
            </a:r>
            <a:r>
              <a:rPr lang="zh-CN" altLang="en-US" sz="2800" b="1" strike="noStrike" noProof="1" dirty="0">
                <a:solidFill>
                  <a:srgbClr val="000099"/>
                </a:solidFill>
                <a:effectLst>
                  <a:outerShdw blurRad="38100" dist="38100" dir="2700000">
                    <a:srgbClr val="000000"/>
                  </a:outerShdw>
                </a:effectLst>
                <a:latin typeface="Arial" panose="02080604020202020204" pitchFamily="34" charset="0"/>
                <a:ea typeface="宋体" panose="02010600030101010101" pitchFamily="2" charset="-122"/>
                <a:cs typeface="+mn-ea"/>
                <a:sym typeface="Symbol" panose="05050102010706020507" pitchFamily="18" charset="2"/>
              </a:rPr>
              <a:t>　</a:t>
            </a:r>
            <a:endParaRPr lang="zh-CN" altLang="en-US" sz="2800" b="1" strike="noStrike" noProof="1" dirty="0">
              <a:solidFill>
                <a:srgbClr val="000099"/>
              </a:solidFill>
              <a:effectLst>
                <a:outerShdw blurRad="38100" dist="38100" dir="2700000">
                  <a:srgbClr val="000000"/>
                </a:outerShdw>
              </a:effectLst>
              <a:latin typeface="Arial" panose="02080604020202020204" pitchFamily="34" charset="0"/>
              <a:ea typeface="宋体" panose="02010600030101010101" pitchFamily="2" charset="-122"/>
              <a:sym typeface="Symbol" panose="05050102010706020507" pitchFamily="18" charset="2"/>
            </a:endParaRPr>
          </a:p>
          <a:p>
            <a:pPr lvl="1" algn="l" fontAlgn="base">
              <a:lnSpc>
                <a:spcPct val="120000"/>
              </a:lnSpc>
              <a:buClr>
                <a:schemeClr val="tx2"/>
              </a:buClr>
              <a:buSzPct val="95000"/>
              <a:buFont typeface="Wingdings" panose="05000000000000000000" pitchFamily="2" charset="2"/>
              <a:buNone/>
            </a:pPr>
            <a:r>
              <a:rPr lang="zh-CN" altLang="en-US" sz="2800" b="0" strike="noStrike" noProof="1" dirty="0">
                <a:solidFill>
                  <a:schemeClr val="tx1"/>
                </a:solidFill>
                <a:latin typeface="Arial" panose="02080604020202020204" pitchFamily="34" charset="0"/>
                <a:ea typeface="宋体" panose="02010600030101010101" pitchFamily="2" charset="-122"/>
                <a:cs typeface="+mn-ea"/>
              </a:rPr>
              <a:t>每</a:t>
            </a:r>
            <a:r>
              <a:rPr lang="x-none" altLang="zh-CN" sz="2800" b="0" strike="noStrike" noProof="1" dirty="0">
                <a:solidFill>
                  <a:schemeClr val="tx1"/>
                </a:solidFill>
                <a:latin typeface="Arial" panose="02080604020202020204" pitchFamily="34" charset="0"/>
                <a:ea typeface="宋体" panose="02010600030101010101" pitchFamily="2" charset="-122"/>
                <a:cs typeface="+mn-ea"/>
              </a:rPr>
              <a:t>个</a:t>
            </a:r>
            <a:r>
              <a:rPr lang="zh-CN" altLang="en-US" sz="2800" b="0" strike="noStrike" noProof="1" dirty="0">
                <a:solidFill>
                  <a:schemeClr val="tx1"/>
                </a:solidFill>
                <a:latin typeface="Arial" panose="02080604020202020204" pitchFamily="34" charset="0"/>
                <a:ea typeface="宋体" panose="02010600030101010101" pitchFamily="2" charset="-122"/>
                <a:cs typeface="+mn-ea"/>
              </a:rPr>
              <a:t>中断类型都有自己的中断向量，包含：</a:t>
            </a:r>
            <a:endParaRPr lang="zh-CN" altLang="en-US" sz="2800" b="0" strike="noStrike" noProof="1" dirty="0">
              <a:solidFill>
                <a:schemeClr val="tx1"/>
              </a:solidFill>
              <a:latin typeface="Arial" panose="02080604020202020204" pitchFamily="34" charset="0"/>
              <a:ea typeface="宋体" panose="02010600030101010101" pitchFamily="2" charset="-122"/>
            </a:endParaRPr>
          </a:p>
          <a:p>
            <a:pPr lvl="1" algn="l" fontAlgn="base">
              <a:lnSpc>
                <a:spcPct val="120000"/>
              </a:lnSpc>
              <a:buClr>
                <a:schemeClr val="tx2"/>
              </a:buClr>
              <a:buSzPct val="95000"/>
              <a:buFont typeface="Wingdings" panose="05000000000000000000" pitchFamily="2" charset="2"/>
              <a:buNone/>
            </a:pPr>
            <a:r>
              <a:rPr lang="zh-CN" altLang="en-US" sz="2800" b="0" strike="noStrike" noProof="1" dirty="0">
                <a:solidFill>
                  <a:schemeClr val="tx1"/>
                </a:solidFill>
                <a:latin typeface="Arial" panose="02080604020202020204" pitchFamily="34" charset="0"/>
                <a:ea typeface="宋体" panose="02010600030101010101" pitchFamily="2" charset="-122"/>
                <a:cs typeface="+mn-ea"/>
              </a:rPr>
              <a:t>中断服务程序的入口地址。</a:t>
            </a:r>
            <a:endParaRPr lang="zh-CN" altLang="en-US" sz="2800" b="0" strike="noStrike" noProof="1" dirty="0">
              <a:solidFill>
                <a:schemeClr val="tx1"/>
              </a:solidFill>
              <a:latin typeface="Arial" panose="02080604020202020204" pitchFamily="34" charset="0"/>
              <a:ea typeface="宋体" panose="02010600030101010101" pitchFamily="2" charset="-122"/>
              <a:cs typeface="+mn-ea"/>
            </a:endParaRPr>
          </a:p>
          <a:p>
            <a:pPr lvl="1" algn="l" fontAlgn="base">
              <a:lnSpc>
                <a:spcPct val="120000"/>
              </a:lnSpc>
              <a:buClr>
                <a:schemeClr val="tx2"/>
              </a:buClr>
              <a:buSzPct val="95000"/>
              <a:buFont typeface="Wingdings" panose="05000000000000000000" pitchFamily="2" charset="2"/>
              <a:buNone/>
            </a:pPr>
            <a:endParaRPr lang="zh-CN" altLang="en-US" sz="2800" b="0" strike="noStrike" noProof="1" dirty="0">
              <a:solidFill>
                <a:schemeClr val="tx1"/>
              </a:solidFill>
              <a:latin typeface="Arial" panose="02080604020202020204" pitchFamily="34" charset="0"/>
              <a:ea typeface="宋体" panose="02010600030101010101" pitchFamily="2" charset="-122"/>
            </a:endParaRPr>
          </a:p>
          <a:p>
            <a:pPr lvl="0" algn="l" fontAlgn="base">
              <a:lnSpc>
                <a:spcPct val="80000"/>
              </a:lnSpc>
            </a:pPr>
            <a:r>
              <a:rPr lang="en-US" altLang="x-none" sz="2800" b="0" strike="noStrike" noProof="1">
                <a:solidFill>
                  <a:schemeClr val="tx1"/>
                </a:solidFill>
                <a:latin typeface="Arial" panose="02080604020202020204" pitchFamily="34" charset="0"/>
                <a:ea typeface="宋体" panose="02010600030101010101" pitchFamily="2" charset="-122"/>
                <a:cs typeface="+mn-ea"/>
              </a:rPr>
              <a:t>3.</a:t>
            </a:r>
            <a:r>
              <a:rPr lang="zh-CN" altLang="en-US" sz="2800" b="0" strike="noStrike" noProof="1" dirty="0">
                <a:solidFill>
                  <a:schemeClr val="tx1"/>
                </a:solidFill>
                <a:latin typeface="Arial" panose="02080604020202020204" pitchFamily="34" charset="0"/>
                <a:ea typeface="宋体" panose="02010600030101010101" pitchFamily="2" charset="-122"/>
                <a:cs typeface="+mn-ea"/>
              </a:rPr>
              <a:t>中断向量表</a:t>
            </a:r>
            <a:endParaRPr lang="zh-CN" altLang="en-US" sz="2800" b="0" strike="noStrike" noProof="1" dirty="0">
              <a:solidFill>
                <a:schemeClr val="tx1"/>
              </a:solidFill>
              <a:latin typeface="Arial" panose="02080604020202020204" pitchFamily="34" charset="0"/>
              <a:ea typeface="宋体" panose="02010600030101010101" pitchFamily="2" charset="-122"/>
            </a:endParaRPr>
          </a:p>
          <a:p>
            <a:pPr lvl="1" algn="l" fontAlgn="base">
              <a:lnSpc>
                <a:spcPct val="80000"/>
              </a:lnSpc>
            </a:pPr>
            <a:r>
              <a:rPr lang="zh-CN" altLang="en-US" sz="2800" b="0" strike="noStrike" noProof="1" dirty="0">
                <a:solidFill>
                  <a:schemeClr val="tx1"/>
                </a:solidFill>
                <a:latin typeface="Arial" panose="02080604020202020204" pitchFamily="34" charset="0"/>
                <a:ea typeface="宋体" panose="02010600030101010101" pitchFamily="2" charset="-122"/>
                <a:cs typeface="+mn-ea"/>
              </a:rPr>
              <a:t>主存中用于存放中断向量服务地址的一组存储单元组成的表。</a:t>
            </a:r>
            <a:endParaRPr lang="zh-CN" altLang="en-US" sz="2800" b="0" strike="noStrike" noProof="1" dirty="0">
              <a:solidFill>
                <a:schemeClr val="tx1"/>
              </a:solidFill>
              <a:latin typeface="Arial" panose="02080604020202020204" pitchFamily="34" charset="0"/>
              <a:ea typeface="宋体" panose="02010600030101010101"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charRg st="11" end="50"/>
                                            </p:txEl>
                                          </p:spTgt>
                                        </p:tgtEl>
                                        <p:attrNameLst>
                                          <p:attrName>style.visibility</p:attrName>
                                        </p:attrNameLst>
                                      </p:cBhvr>
                                      <p:to>
                                        <p:strVal val="visible"/>
                                      </p:to>
                                    </p:set>
                                    <p:anim calcmode="lin" valueType="num">
                                      <p:cBhvr>
                                        <p:cTn id="7" dur="500" fill="hold"/>
                                        <p:tgtEl>
                                          <p:spTgt spid="47107">
                                            <p:txEl>
                                              <p:charRg st="11" end="50"/>
                                            </p:txEl>
                                          </p:spTgt>
                                        </p:tgtEl>
                                        <p:attrNameLst>
                                          <p:attrName>ppt_x</p:attrName>
                                        </p:attrNameLst>
                                      </p:cBhvr>
                                      <p:tavLst>
                                        <p:tav tm="0">
                                          <p:val>
                                            <p:strVal val="#ppt_x"/>
                                          </p:val>
                                        </p:tav>
                                        <p:tav tm="100000">
                                          <p:val>
                                            <p:strVal val="#ppt_x"/>
                                          </p:val>
                                        </p:tav>
                                      </p:tavLst>
                                    </p:anim>
                                    <p:anim calcmode="lin" valueType="num">
                                      <p:cBhvr>
                                        <p:cTn id="8" dur="500" fill="hold"/>
                                        <p:tgtEl>
                                          <p:spTgt spid="47107">
                                            <p:txEl>
                                              <p:charRg st="11" end="5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7">
                                            <p:txEl>
                                              <p:charRg st="59" end="79"/>
                                            </p:txEl>
                                          </p:spTgt>
                                        </p:tgtEl>
                                        <p:attrNameLst>
                                          <p:attrName>style.visibility</p:attrName>
                                        </p:attrNameLst>
                                      </p:cBhvr>
                                      <p:to>
                                        <p:strVal val="visible"/>
                                      </p:to>
                                    </p:set>
                                    <p:anim calcmode="lin" valueType="num">
                                      <p:cBhvr>
                                        <p:cTn id="13" dur="500" fill="hold"/>
                                        <p:tgtEl>
                                          <p:spTgt spid="47107">
                                            <p:txEl>
                                              <p:charRg st="59" end="79"/>
                                            </p:txEl>
                                          </p:spTgt>
                                        </p:tgtEl>
                                        <p:attrNameLst>
                                          <p:attrName>ppt_x</p:attrName>
                                        </p:attrNameLst>
                                      </p:cBhvr>
                                      <p:tavLst>
                                        <p:tav tm="0">
                                          <p:val>
                                            <p:strVal val="#ppt_x"/>
                                          </p:val>
                                        </p:tav>
                                        <p:tav tm="100000">
                                          <p:val>
                                            <p:strVal val="#ppt_x"/>
                                          </p:val>
                                        </p:tav>
                                      </p:tavLst>
                                    </p:anim>
                                    <p:anim calcmode="lin" valueType="num">
                                      <p:cBhvr>
                                        <p:cTn id="14" dur="500" fill="hold"/>
                                        <p:tgtEl>
                                          <p:spTgt spid="47107">
                                            <p:txEl>
                                              <p:charRg st="59" end="7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7107">
                                            <p:txEl>
                                              <p:charRg st="79" end="93"/>
                                            </p:txEl>
                                          </p:spTgt>
                                        </p:tgtEl>
                                        <p:attrNameLst>
                                          <p:attrName>style.visibility</p:attrName>
                                        </p:attrNameLst>
                                      </p:cBhvr>
                                      <p:to>
                                        <p:strVal val="visible"/>
                                      </p:to>
                                    </p:set>
                                    <p:anim calcmode="lin" valueType="num">
                                      <p:cBhvr>
                                        <p:cTn id="17" dur="500" fill="hold"/>
                                        <p:tgtEl>
                                          <p:spTgt spid="47107">
                                            <p:txEl>
                                              <p:charRg st="79" end="93"/>
                                            </p:txEl>
                                          </p:spTgt>
                                        </p:tgtEl>
                                        <p:attrNameLst>
                                          <p:attrName>ppt_x</p:attrName>
                                        </p:attrNameLst>
                                      </p:cBhvr>
                                      <p:tavLst>
                                        <p:tav tm="0">
                                          <p:val>
                                            <p:strVal val="#ppt_x"/>
                                          </p:val>
                                        </p:tav>
                                        <p:tav tm="100000">
                                          <p:val>
                                            <p:strVal val="#ppt_x"/>
                                          </p:val>
                                        </p:tav>
                                      </p:tavLst>
                                    </p:anim>
                                    <p:anim calcmode="lin" valueType="num">
                                      <p:cBhvr>
                                        <p:cTn id="18" dur="500" fill="hold"/>
                                        <p:tgtEl>
                                          <p:spTgt spid="47107">
                                            <p:txEl>
                                              <p:charRg st="79" end="9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7107">
                                            <p:txEl>
                                              <p:charRg st="109" end="137"/>
                                            </p:txEl>
                                          </p:spTgt>
                                        </p:tgtEl>
                                        <p:attrNameLst>
                                          <p:attrName>style.visibility</p:attrName>
                                        </p:attrNameLst>
                                      </p:cBhvr>
                                      <p:to>
                                        <p:strVal val="visible"/>
                                      </p:to>
                                    </p:set>
                                    <p:anim calcmode="lin" valueType="num">
                                      <p:cBhvr>
                                        <p:cTn id="23" dur="500" fill="hold"/>
                                        <p:tgtEl>
                                          <p:spTgt spid="47107">
                                            <p:txEl>
                                              <p:charRg st="109" end="137"/>
                                            </p:txEl>
                                          </p:spTgt>
                                        </p:tgtEl>
                                        <p:attrNameLst>
                                          <p:attrName>ppt_x</p:attrName>
                                        </p:attrNameLst>
                                      </p:cBhvr>
                                      <p:tavLst>
                                        <p:tav tm="0">
                                          <p:val>
                                            <p:strVal val="#ppt_x"/>
                                          </p:val>
                                        </p:tav>
                                        <p:tav tm="100000">
                                          <p:val>
                                            <p:strVal val="#ppt_x"/>
                                          </p:val>
                                        </p:tav>
                                      </p:tavLst>
                                    </p:anim>
                                    <p:anim calcmode="lin" valueType="num">
                                      <p:cBhvr>
                                        <p:cTn id="24" dur="500" fill="hold"/>
                                        <p:tgtEl>
                                          <p:spTgt spid="47107">
                                            <p:txEl>
                                              <p:charRg st="109" end="13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48129"/>
          <p:cNvSpPr txBox="1"/>
          <p:nvPr/>
        </p:nvSpPr>
        <p:spPr>
          <a:xfrm>
            <a:off x="293370" y="635000"/>
            <a:ext cx="2938780" cy="3041015"/>
          </a:xfrm>
          <a:prstGeom prst="rect">
            <a:avLst/>
          </a:prstGeom>
          <a:noFill/>
          <a:ln w="9525">
            <a:noFill/>
            <a:miter/>
          </a:ln>
        </p:spPr>
        <p:txBody>
          <a:bodyPr wrap="square" lIns="87273" tIns="43636" rIns="87273" bIns="43636" anchor="t">
            <a:spAutoFit/>
          </a:bodyPr>
          <a:p>
            <a:pPr lvl="0" algn="just" defTabSz="873125">
              <a:spcBef>
                <a:spcPct val="50000"/>
              </a:spcBef>
            </a:pPr>
            <a:r>
              <a:rPr lang="zh-CN" altLang="en-US" sz="2400" b="0" dirty="0">
                <a:solidFill>
                  <a:schemeClr val="tx1"/>
                </a:solidFill>
                <a:latin typeface="Arial" panose="02080604020202020204" pitchFamily="34" charset="0"/>
                <a:ea typeface="宋体" panose="02010600030101010101" pitchFamily="2" charset="-122"/>
              </a:rPr>
              <a:t>      </a:t>
            </a:r>
            <a:r>
              <a:rPr lang="en-US" altLang="zh-CN" sz="2400" b="0" dirty="0">
                <a:solidFill>
                  <a:schemeClr val="tx1"/>
                </a:solidFill>
                <a:latin typeface="Arial" panose="02080604020202020204" pitchFamily="34" charset="0"/>
                <a:ea typeface="宋体" panose="02010600030101010101" pitchFamily="2" charset="-122"/>
              </a:rPr>
              <a:t>x86 </a:t>
            </a:r>
            <a:r>
              <a:rPr lang="zh-CN" altLang="en-US" sz="2400" b="0" dirty="0">
                <a:solidFill>
                  <a:schemeClr val="tx1"/>
                </a:solidFill>
                <a:latin typeface="Arial" panose="02080604020202020204" pitchFamily="34" charset="0"/>
                <a:ea typeface="宋体" panose="02010600030101010101" pitchFamily="2" charset="-122"/>
              </a:rPr>
              <a:t>PC中所有256个中断的中断向量放在一张表上称为中断向量表，它在内存区中占有最低阶1k字节(地址00000H～003FFH)。</a:t>
            </a:r>
            <a:endParaRPr lang="zh-CN" altLang="en-US" sz="2400" b="0" dirty="0">
              <a:solidFill>
                <a:schemeClr val="tx1"/>
              </a:solidFill>
              <a:latin typeface="Arial" panose="02080604020202020204" pitchFamily="34" charset="0"/>
              <a:ea typeface="宋体" panose="02010600030101010101" pitchFamily="2" charset="-122"/>
            </a:endParaRPr>
          </a:p>
        </p:txBody>
      </p:sp>
      <p:grpSp>
        <p:nvGrpSpPr>
          <p:cNvPr id="53250" name="组合 2"/>
          <p:cNvGrpSpPr/>
          <p:nvPr/>
        </p:nvGrpSpPr>
        <p:grpSpPr>
          <a:xfrm>
            <a:off x="3399790" y="685800"/>
            <a:ext cx="5543550" cy="5761355"/>
            <a:chOff x="5450" y="285"/>
            <a:chExt cx="7798" cy="10212"/>
          </a:xfrm>
        </p:grpSpPr>
        <p:sp>
          <p:nvSpPr>
            <p:cNvPr id="53251" name="矩形 48130"/>
            <p:cNvSpPr/>
            <p:nvPr/>
          </p:nvSpPr>
          <p:spPr>
            <a:xfrm>
              <a:off x="6962" y="297"/>
              <a:ext cx="5017" cy="10200"/>
            </a:xfrm>
            <a:prstGeom prst="rect">
              <a:avLst/>
            </a:prstGeom>
            <a:noFill/>
            <a:ln w="9525" cap="flat" cmpd="sng">
              <a:solidFill>
                <a:schemeClr val="tx1"/>
              </a:solidFill>
              <a:prstDash val="solid"/>
              <a:miter/>
              <a:headEnd type="none" w="med" len="med"/>
              <a:tailEnd type="none" w="med" len="med"/>
            </a:ln>
          </p:spPr>
          <p:txBody>
            <a:bodyPr anchor="t"/>
            <a:p>
              <a:pPr lvl="0" algn="ctr"/>
              <a:endParaRPr lang="zh-CN" altLang="en-US" sz="2000">
                <a:latin typeface="Arial" panose="02080604020202020204" pitchFamily="34" charset="0"/>
                <a:ea typeface="宋体" panose="02010600030101010101" pitchFamily="2" charset="-122"/>
              </a:endParaRPr>
            </a:p>
          </p:txBody>
        </p:sp>
        <p:sp>
          <p:nvSpPr>
            <p:cNvPr id="53252" name="直接连接符 48131"/>
            <p:cNvSpPr/>
            <p:nvPr/>
          </p:nvSpPr>
          <p:spPr>
            <a:xfrm>
              <a:off x="6967" y="975"/>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53" name="直接连接符 48132"/>
            <p:cNvSpPr/>
            <p:nvPr/>
          </p:nvSpPr>
          <p:spPr>
            <a:xfrm>
              <a:off x="6967" y="1742"/>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54" name="直接连接符 48133"/>
            <p:cNvSpPr/>
            <p:nvPr/>
          </p:nvSpPr>
          <p:spPr>
            <a:xfrm>
              <a:off x="6967" y="2515"/>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55" name="直接连接符 48134"/>
            <p:cNvSpPr/>
            <p:nvPr/>
          </p:nvSpPr>
          <p:spPr>
            <a:xfrm>
              <a:off x="6967" y="3287"/>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56" name="直接连接符 48135"/>
            <p:cNvSpPr/>
            <p:nvPr/>
          </p:nvSpPr>
          <p:spPr>
            <a:xfrm>
              <a:off x="6967" y="4057"/>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57" name="直接连接符 48136"/>
            <p:cNvSpPr/>
            <p:nvPr/>
          </p:nvSpPr>
          <p:spPr>
            <a:xfrm>
              <a:off x="6967" y="4827"/>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58" name="直接连接符 48137"/>
            <p:cNvSpPr/>
            <p:nvPr/>
          </p:nvSpPr>
          <p:spPr>
            <a:xfrm>
              <a:off x="6967" y="5605"/>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59" name="直接连接符 48138"/>
            <p:cNvSpPr/>
            <p:nvPr/>
          </p:nvSpPr>
          <p:spPr>
            <a:xfrm>
              <a:off x="6967" y="6377"/>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60" name="直接连接符 48139"/>
            <p:cNvSpPr/>
            <p:nvPr/>
          </p:nvSpPr>
          <p:spPr>
            <a:xfrm>
              <a:off x="6972" y="7832"/>
              <a:ext cx="50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61" name="直接连接符 48140"/>
            <p:cNvSpPr/>
            <p:nvPr/>
          </p:nvSpPr>
          <p:spPr>
            <a:xfrm>
              <a:off x="6972" y="8505"/>
              <a:ext cx="50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62" name="直接连接符 48141"/>
            <p:cNvSpPr/>
            <p:nvPr/>
          </p:nvSpPr>
          <p:spPr>
            <a:xfrm>
              <a:off x="6972" y="9177"/>
              <a:ext cx="50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63" name="直接连接符 48142"/>
            <p:cNvSpPr/>
            <p:nvPr/>
          </p:nvSpPr>
          <p:spPr>
            <a:xfrm>
              <a:off x="6972" y="9850"/>
              <a:ext cx="50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64" name="矩形 48143"/>
            <p:cNvSpPr/>
            <p:nvPr/>
          </p:nvSpPr>
          <p:spPr>
            <a:xfrm>
              <a:off x="12203" y="655"/>
              <a:ext cx="896"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IP</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65" name="右大括号 48144"/>
            <p:cNvSpPr/>
            <p:nvPr/>
          </p:nvSpPr>
          <p:spPr>
            <a:xfrm>
              <a:off x="11987" y="285"/>
              <a:ext cx="257" cy="1452"/>
            </a:xfrm>
            <a:prstGeom prst="rightBrace">
              <a:avLst>
                <a:gd name="adj1" fmla="val 46872"/>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66" name="右大括号 48145"/>
            <p:cNvSpPr/>
            <p:nvPr/>
          </p:nvSpPr>
          <p:spPr>
            <a:xfrm>
              <a:off x="11987" y="1735"/>
              <a:ext cx="257" cy="1547"/>
            </a:xfrm>
            <a:prstGeom prst="rightBrace">
              <a:avLst>
                <a:gd name="adj1" fmla="val 49939"/>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67" name="右大括号 48146"/>
            <p:cNvSpPr/>
            <p:nvPr/>
          </p:nvSpPr>
          <p:spPr>
            <a:xfrm>
              <a:off x="11987" y="3285"/>
              <a:ext cx="257" cy="1547"/>
            </a:xfrm>
            <a:prstGeom prst="rightBrace">
              <a:avLst>
                <a:gd name="adj1" fmla="val 49939"/>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68" name="右大括号 48147"/>
            <p:cNvSpPr/>
            <p:nvPr/>
          </p:nvSpPr>
          <p:spPr>
            <a:xfrm>
              <a:off x="11987" y="4832"/>
              <a:ext cx="257" cy="1552"/>
            </a:xfrm>
            <a:prstGeom prst="rightBrace">
              <a:avLst>
                <a:gd name="adj1" fmla="val 50100"/>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69" name="矩形 48148"/>
            <p:cNvSpPr/>
            <p:nvPr/>
          </p:nvSpPr>
          <p:spPr>
            <a:xfrm>
              <a:off x="12203" y="3703"/>
              <a:ext cx="973"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IP</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70" name="右大括号 48149"/>
            <p:cNvSpPr/>
            <p:nvPr/>
          </p:nvSpPr>
          <p:spPr>
            <a:xfrm>
              <a:off x="11987" y="7810"/>
              <a:ext cx="257" cy="1395"/>
            </a:xfrm>
            <a:prstGeom prst="rightBrace">
              <a:avLst>
                <a:gd name="adj1" fmla="val 45032"/>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71" name="右大括号 48150"/>
            <p:cNvSpPr/>
            <p:nvPr/>
          </p:nvSpPr>
          <p:spPr>
            <a:xfrm>
              <a:off x="11987" y="9177"/>
              <a:ext cx="257" cy="1265"/>
            </a:xfrm>
            <a:prstGeom prst="rightBrace">
              <a:avLst>
                <a:gd name="adj1" fmla="val 40835"/>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3272" name="矩形 48151"/>
            <p:cNvSpPr/>
            <p:nvPr/>
          </p:nvSpPr>
          <p:spPr>
            <a:xfrm>
              <a:off x="12203" y="8098"/>
              <a:ext cx="973"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IP</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73" name="文本框 48152"/>
            <p:cNvSpPr txBox="1"/>
            <p:nvPr/>
          </p:nvSpPr>
          <p:spPr>
            <a:xfrm>
              <a:off x="5450" y="363"/>
              <a:ext cx="1441"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00000</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74" name="文本框 48153"/>
            <p:cNvSpPr txBox="1"/>
            <p:nvPr/>
          </p:nvSpPr>
          <p:spPr>
            <a:xfrm>
              <a:off x="5450" y="1138"/>
              <a:ext cx="1414"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00001</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75" name="文本框 48154"/>
            <p:cNvSpPr txBox="1"/>
            <p:nvPr/>
          </p:nvSpPr>
          <p:spPr>
            <a:xfrm>
              <a:off x="5450" y="1924"/>
              <a:ext cx="1414"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00002</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76" name="文本框 48155"/>
            <p:cNvSpPr txBox="1"/>
            <p:nvPr/>
          </p:nvSpPr>
          <p:spPr>
            <a:xfrm>
              <a:off x="5450" y="2700"/>
              <a:ext cx="1389"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00003</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77" name="文本框 48156"/>
            <p:cNvSpPr txBox="1"/>
            <p:nvPr/>
          </p:nvSpPr>
          <p:spPr>
            <a:xfrm>
              <a:off x="5450" y="3474"/>
              <a:ext cx="1414"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00004</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78" name="文本框 48157"/>
            <p:cNvSpPr txBox="1"/>
            <p:nvPr/>
          </p:nvSpPr>
          <p:spPr>
            <a:xfrm>
              <a:off x="5450" y="4260"/>
              <a:ext cx="1428"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00005</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79" name="文本框 48158"/>
            <p:cNvSpPr txBox="1"/>
            <p:nvPr/>
          </p:nvSpPr>
          <p:spPr>
            <a:xfrm>
              <a:off x="5450" y="5037"/>
              <a:ext cx="1414"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00006</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80" name="文本框 48159"/>
            <p:cNvSpPr txBox="1"/>
            <p:nvPr/>
          </p:nvSpPr>
          <p:spPr>
            <a:xfrm>
              <a:off x="5450" y="5815"/>
              <a:ext cx="1441"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00007</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81" name="文本框 48160"/>
            <p:cNvSpPr txBox="1"/>
            <p:nvPr/>
          </p:nvSpPr>
          <p:spPr>
            <a:xfrm>
              <a:off x="5450" y="7713"/>
              <a:ext cx="1482"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003FC</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82" name="文本框 48161"/>
            <p:cNvSpPr txBox="1"/>
            <p:nvPr/>
          </p:nvSpPr>
          <p:spPr>
            <a:xfrm>
              <a:off x="5450" y="8423"/>
              <a:ext cx="1496"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003FD</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83" name="文本框 48162"/>
            <p:cNvSpPr txBox="1"/>
            <p:nvPr/>
          </p:nvSpPr>
          <p:spPr>
            <a:xfrm>
              <a:off x="5450" y="9130"/>
              <a:ext cx="1475"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003FE</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84" name="文本框 48163"/>
            <p:cNvSpPr txBox="1"/>
            <p:nvPr/>
          </p:nvSpPr>
          <p:spPr>
            <a:xfrm>
              <a:off x="5450" y="9840"/>
              <a:ext cx="1429"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003FF</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85" name="矩形 48164"/>
            <p:cNvSpPr/>
            <p:nvPr/>
          </p:nvSpPr>
          <p:spPr>
            <a:xfrm>
              <a:off x="12203" y="2153"/>
              <a:ext cx="980"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CS</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86" name="矩形 48165"/>
            <p:cNvSpPr/>
            <p:nvPr/>
          </p:nvSpPr>
          <p:spPr>
            <a:xfrm>
              <a:off x="12205" y="5280"/>
              <a:ext cx="965"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CS</a:t>
              </a:r>
              <a:endParaRPr lang="en-US" altLang="x-none" sz="1800" b="0">
                <a:solidFill>
                  <a:schemeClr val="tx1"/>
                </a:solidFill>
                <a:latin typeface="Arial" panose="02080604020202020204" pitchFamily="34" charset="0"/>
                <a:ea typeface="宋体" panose="02010600030101010101" pitchFamily="2" charset="-122"/>
              </a:endParaRPr>
            </a:p>
          </p:txBody>
        </p:sp>
        <p:sp>
          <p:nvSpPr>
            <p:cNvPr id="53287" name="矩形 48166"/>
            <p:cNvSpPr/>
            <p:nvPr/>
          </p:nvSpPr>
          <p:spPr>
            <a:xfrm>
              <a:off x="12205" y="9480"/>
              <a:ext cx="1043"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anose="02010600030101010101" pitchFamily="2" charset="-122"/>
                </a:rPr>
                <a:t>CS</a:t>
              </a:r>
              <a:endParaRPr lang="en-US" altLang="x-none" sz="1800" b="0">
                <a:solidFill>
                  <a:schemeClr val="tx1"/>
                </a:solidFill>
                <a:latin typeface="Arial" panose="02080604020202020204" pitchFamily="34" charset="0"/>
                <a:ea typeface="宋体" panose="02010600030101010101" pitchFamily="2" charset="-122"/>
              </a:endParaRPr>
            </a:p>
          </p:txBody>
        </p:sp>
      </p:grpSp>
      <p:sp>
        <p:nvSpPr>
          <p:cNvPr id="53288" name="文本框 4816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43</a:t>
            </a:r>
            <a:endParaRPr lang="en-US" altLang="zh-CN" sz="1400" b="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48129"/>
          <p:cNvSpPr txBox="1"/>
          <p:nvPr/>
        </p:nvSpPr>
        <p:spPr>
          <a:xfrm>
            <a:off x="814388" y="838200"/>
            <a:ext cx="6440488" cy="512763"/>
          </a:xfrm>
          <a:prstGeom prst="rect">
            <a:avLst/>
          </a:prstGeom>
          <a:noFill/>
          <a:ln w="9525">
            <a:noFill/>
          </a:ln>
        </p:spPr>
        <p:txBody>
          <a:bodyPr wrap="square" lIns="87273" tIns="43636" rIns="87273" bIns="43636" anchor="t">
            <a:spAutoFit/>
          </a:bodyPr>
          <a:p>
            <a:pPr lvl="0" algn="just" defTabSz="873125" fontAlgn="base">
              <a:spcBef>
                <a:spcPct val="50000"/>
              </a:spcBef>
            </a:pPr>
            <a:r>
              <a:rPr lang="zh-CN" altLang="en-US" sz="2800" strike="noStrike" noProof="1" dirty="0">
                <a:solidFill>
                  <a:srgbClr val="990000"/>
                </a:solidFill>
                <a:effectLst>
                  <a:outerShdw blurRad="38100" dist="38100" dir="2700000" algn="tl">
                    <a:srgbClr val="000000">
                      <a:alpha val="43137"/>
                    </a:srgbClr>
                  </a:outerShdw>
                </a:effectLst>
                <a:latin typeface="+mj-lt"/>
                <a:ea typeface="宋体" panose="02010600030101010101" pitchFamily="2" charset="-122"/>
                <a:cs typeface="+mj-cs"/>
              </a:rPr>
              <a:t>arm处理器的中断向量表</a:t>
            </a:r>
            <a:r>
              <a:rPr lang="zh-CN" sz="2400" b="0" strike="noStrike" noProof="1" dirty="0">
                <a:solidFill>
                  <a:schemeClr val="tx1"/>
                </a:solidFill>
                <a:latin typeface="Arial" panose="02080604020202020204" pitchFamily="34" charset="0"/>
                <a:ea typeface="宋体" panose="02010600030101010101" pitchFamily="2" charset="-122"/>
                <a:cs typeface="+mn-ea"/>
              </a:rPr>
              <a:t>：</a:t>
            </a:r>
            <a:endParaRPr lang="zh-CN" altLang="en-US" sz="2400" b="0" strike="noStrike" noProof="1" dirty="0">
              <a:solidFill>
                <a:schemeClr val="tx1"/>
              </a:solidFill>
              <a:latin typeface="Arial" panose="02080604020202020204" pitchFamily="34" charset="0"/>
              <a:ea typeface="宋体" panose="02010600030101010101" pitchFamily="2" charset="-122"/>
            </a:endParaRPr>
          </a:p>
        </p:txBody>
      </p:sp>
      <p:sp>
        <p:nvSpPr>
          <p:cNvPr id="54274" name="文本框 4816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43</a:t>
            </a:r>
            <a:endParaRPr lang="en-US" altLang="zh-CN" sz="1400" b="0">
              <a:solidFill>
                <a:schemeClr val="tx2"/>
              </a:solidFill>
              <a:latin typeface="Times New Roman" panose="02020603050405020304" charset="0"/>
              <a:ea typeface="宋体" panose="02010600030101010101" pitchFamily="2" charset="-122"/>
            </a:endParaRPr>
          </a:p>
        </p:txBody>
      </p:sp>
      <p:pic>
        <p:nvPicPr>
          <p:cNvPr id="54275" name="图片 1"/>
          <p:cNvPicPr>
            <a:picLocks noChangeAspect="1"/>
          </p:cNvPicPr>
          <p:nvPr/>
        </p:nvPicPr>
        <p:blipFill>
          <a:blip r:embed="rId1"/>
          <a:stretch>
            <a:fillRect/>
          </a:stretch>
        </p:blipFill>
        <p:spPr>
          <a:xfrm>
            <a:off x="827088" y="1790700"/>
            <a:ext cx="6721475" cy="3956050"/>
          </a:xfrm>
          <a:prstGeom prst="rect">
            <a:avLst/>
          </a:prstGeom>
          <a:noFill/>
          <a:ln w="9525">
            <a:noFill/>
            <a:miter/>
          </a:ln>
        </p:spPr>
      </p:pic>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框 4505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40</a:t>
            </a:r>
            <a:endParaRPr lang="en-US" altLang="zh-CN" sz="1400" b="0">
              <a:solidFill>
                <a:schemeClr val="tx2"/>
              </a:solidFill>
              <a:latin typeface="Times New Roman" panose="02020603050405020304" charset="0"/>
              <a:ea typeface="宋体" panose="02010600030101010101" pitchFamily="2" charset="-122"/>
            </a:endParaRPr>
          </a:p>
        </p:txBody>
      </p:sp>
      <p:sp>
        <p:nvSpPr>
          <p:cNvPr id="45059" name="矩形 45058"/>
          <p:cNvSpPr/>
          <p:nvPr/>
        </p:nvSpPr>
        <p:spPr>
          <a:xfrm>
            <a:off x="128588" y="1216025"/>
            <a:ext cx="4341813" cy="23193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① </a:t>
            </a:r>
            <a:r>
              <a:rPr lang="zh-CN" altLang="en-US" sz="2400" b="1" strike="noStrike" noProof="1">
                <a:solidFill>
                  <a:srgbClr val="000099"/>
                </a:solidFill>
                <a:latin typeface="Times New Roman" panose="02020603050405020304" charset="0"/>
                <a:ea typeface="宋体" panose="02010600030101010101" pitchFamily="2" charset="-122"/>
                <a:cs typeface="+mn-cs"/>
              </a:rPr>
              <a:t>保留程序断点及处理机</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cs"/>
              </a:rPr>
              <a:t>      有关信息      </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② </a:t>
            </a:r>
            <a:r>
              <a:rPr lang="zh-CN" altLang="en-US" sz="2400" b="1" strike="noStrike" noProof="1">
                <a:solidFill>
                  <a:srgbClr val="000099"/>
                </a:solidFill>
                <a:latin typeface="Times New Roman" panose="02020603050405020304" charset="0"/>
                <a:ea typeface="宋体" panose="02010600030101010101" pitchFamily="2" charset="-122"/>
                <a:cs typeface="+mn-cs"/>
              </a:rPr>
              <a:t>自动转入相应的中断处</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cs"/>
              </a:rPr>
              <a:t>      理程序执行</a:t>
            </a:r>
            <a:r>
              <a:rPr lang="zh-CN" altLang="en-US" sz="2000" b="1" strike="noStrike" noProof="1">
                <a:solidFill>
                  <a:schemeClr val="tx1"/>
                </a:solidFill>
                <a:latin typeface="Times New Roman" panose="02020603050405020304" charset="0"/>
                <a:ea typeface="宋体" panose="02010600030101010101" pitchFamily="2" charset="-122"/>
                <a:cs typeface="+mn-cs"/>
              </a:rPr>
              <a:t>     </a:t>
            </a:r>
            <a:endParaRPr lang="zh-CN" altLang="en-US" sz="2000" b="1" strike="noStrike" noProof="1">
              <a:solidFill>
                <a:schemeClr val="tx1"/>
              </a:solidFill>
              <a:latin typeface="Times New Roman" panose="02020603050405020304" charset="0"/>
              <a:ea typeface="宋体" panose="02010600030101010101" pitchFamily="2" charset="-122"/>
            </a:endParaRPr>
          </a:p>
        </p:txBody>
      </p:sp>
      <p:grpSp>
        <p:nvGrpSpPr>
          <p:cNvPr id="45060" name="组合 45059"/>
          <p:cNvGrpSpPr/>
          <p:nvPr/>
        </p:nvGrpSpPr>
        <p:grpSpPr>
          <a:xfrm>
            <a:off x="4494530" y="1233488"/>
            <a:ext cx="4187825" cy="4078287"/>
            <a:chOff x="0" y="0"/>
            <a:chExt cx="2638" cy="2569"/>
          </a:xfrm>
        </p:grpSpPr>
        <p:sp>
          <p:nvSpPr>
            <p:cNvPr id="55300" name="直接连接符 45060"/>
            <p:cNvSpPr/>
            <p:nvPr/>
          </p:nvSpPr>
          <p:spPr>
            <a:xfrm>
              <a:off x="534" y="1127"/>
              <a:ext cx="1087" cy="869"/>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5301" name="直接连接符 45061"/>
            <p:cNvSpPr/>
            <p:nvPr/>
          </p:nvSpPr>
          <p:spPr>
            <a:xfrm>
              <a:off x="489" y="812"/>
              <a:ext cx="1133" cy="100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5302" name="直接连接符 45062"/>
            <p:cNvSpPr/>
            <p:nvPr/>
          </p:nvSpPr>
          <p:spPr>
            <a:xfrm flipH="1">
              <a:off x="414" y="470"/>
              <a:ext cx="1206" cy="592"/>
            </a:xfrm>
            <a:prstGeom prst="line">
              <a:avLst/>
            </a:prstGeom>
            <a:ln w="25400" cap="flat" cmpd="sng">
              <a:solidFill>
                <a:srgbClr val="660033"/>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5303" name="直接连接符 45063"/>
            <p:cNvSpPr/>
            <p:nvPr/>
          </p:nvSpPr>
          <p:spPr>
            <a:xfrm flipH="1">
              <a:off x="311" y="248"/>
              <a:ext cx="1316" cy="481"/>
            </a:xfrm>
            <a:prstGeom prst="line">
              <a:avLst/>
            </a:prstGeom>
            <a:ln w="25400" cap="flat" cmpd="sng">
              <a:solidFill>
                <a:srgbClr val="660033"/>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5304" name="文本框 45064"/>
            <p:cNvSpPr txBox="1"/>
            <p:nvPr/>
          </p:nvSpPr>
          <p:spPr>
            <a:xfrm>
              <a:off x="1544" y="0"/>
              <a:ext cx="1094" cy="1320"/>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sz="1400">
                <a:solidFill>
                  <a:schemeClr val="tx1"/>
                </a:solidFill>
                <a:latin typeface="Times New Roman" panose="02020603050405020304" charset="0"/>
                <a:ea typeface="宋体" panose="02010600030101010101" pitchFamily="2" charset="-122"/>
              </a:endParaRPr>
            </a:p>
            <a:p>
              <a:pPr lvl="0" algn="just">
                <a:lnSpc>
                  <a:spcPct val="80000"/>
                </a:lnSpc>
              </a:pPr>
              <a:endParaRPr lang="zh-CN" altLang="en-US" sz="1400">
                <a:solidFill>
                  <a:schemeClr val="tx1"/>
                </a:solidFill>
                <a:latin typeface="Times New Roman" panose="02020603050405020304" charset="0"/>
                <a:ea typeface="宋体" panose="02010600030101010101" pitchFamily="2" charset="-122"/>
              </a:endParaRPr>
            </a:p>
            <a:p>
              <a:pPr lvl="0" algn="just">
                <a:lnSpc>
                  <a:spcPct val="80000"/>
                </a:lnSpc>
              </a:pPr>
              <a:r>
                <a:rPr lang="zh-CN" altLang="en-US" sz="1400">
                  <a:solidFill>
                    <a:schemeClr val="tx1"/>
                  </a:solidFill>
                  <a:latin typeface="Times New Roman" panose="02020603050405020304" charset="0"/>
                  <a:ea typeface="宋体" panose="02010600030101010101" pitchFamily="2" charset="-122"/>
                </a:rPr>
                <a:t>中断处理程序的</a:t>
              </a:r>
              <a:r>
                <a:rPr lang="en-US" altLang="zh-CN" sz="1400">
                  <a:solidFill>
                    <a:schemeClr val="tx1"/>
                  </a:solidFill>
                  <a:latin typeface="Times New Roman" panose="02020603050405020304" charset="0"/>
                  <a:ea typeface="宋体" panose="02010600030101010101" pitchFamily="2" charset="-122"/>
                </a:rPr>
                <a:t>PC</a:t>
              </a:r>
              <a:endParaRPr lang="en-US" altLang="zh-CN" sz="1400">
                <a:solidFill>
                  <a:schemeClr val="tx1"/>
                </a:solidFill>
                <a:latin typeface="Times New Roman" panose="02020603050405020304" charset="0"/>
                <a:ea typeface="宋体" panose="02010600030101010101" pitchFamily="2" charset="-122"/>
              </a:endParaRPr>
            </a:p>
            <a:p>
              <a:pPr lvl="0" algn="just">
                <a:lnSpc>
                  <a:spcPct val="80000"/>
                </a:lnSpc>
              </a:pPr>
              <a:endParaRPr lang="en-US" altLang="zh-CN" sz="1400">
                <a:solidFill>
                  <a:schemeClr val="tx1"/>
                </a:solidFill>
                <a:latin typeface="Times New Roman" panose="02020603050405020304" charset="0"/>
                <a:ea typeface="宋体" panose="02010600030101010101" pitchFamily="2" charset="-122"/>
              </a:endParaRPr>
            </a:p>
            <a:p>
              <a:pPr lvl="0" algn="just">
                <a:lnSpc>
                  <a:spcPct val="80000"/>
                </a:lnSpc>
              </a:pPr>
              <a:r>
                <a:rPr lang="zh-CN" altLang="en-US" sz="1400">
                  <a:solidFill>
                    <a:schemeClr val="tx1"/>
                  </a:solidFill>
                  <a:latin typeface="Times New Roman" panose="02020603050405020304" charset="0"/>
                  <a:ea typeface="宋体" panose="02010600030101010101" pitchFamily="2" charset="-122"/>
                </a:rPr>
                <a:t>中断处理程序的</a:t>
              </a:r>
              <a:r>
                <a:rPr lang="en-US" altLang="zh-CN" sz="1400">
                  <a:solidFill>
                    <a:schemeClr val="tx1"/>
                  </a:solidFill>
                  <a:latin typeface="Times New Roman" panose="02020603050405020304" charset="0"/>
                  <a:ea typeface="宋体" panose="02010600030101010101" pitchFamily="2" charset="-122"/>
                </a:rPr>
                <a:t>PS</a:t>
              </a:r>
              <a:endParaRPr lang="en-US" altLang="zh-CN" sz="1400">
                <a:solidFill>
                  <a:schemeClr val="tx1"/>
                </a:solidFill>
                <a:latin typeface="Times New Roman" panose="02020603050405020304" charset="0"/>
                <a:ea typeface="宋体" panose="02010600030101010101" pitchFamily="2" charset="-122"/>
              </a:endParaRPr>
            </a:p>
            <a:p>
              <a:pPr lvl="0" algn="just">
                <a:lnSpc>
                  <a:spcPct val="80000"/>
                </a:lnSpc>
              </a:pPr>
              <a:endParaRPr lang="en-US" altLang="zh-CN" sz="1400">
                <a:solidFill>
                  <a:schemeClr val="tx1"/>
                </a:solidFill>
                <a:latin typeface="Times New Roman" panose="02020603050405020304" charset="0"/>
                <a:ea typeface="宋体" panose="02010600030101010101" pitchFamily="2" charset="-122"/>
              </a:endParaRPr>
            </a:p>
            <a:p>
              <a:pPr lvl="0" algn="just">
                <a:lnSpc>
                  <a:spcPct val="80000"/>
                </a:lnSpc>
              </a:pPr>
              <a:endParaRPr lang="en-US" altLang="zh-CN" sz="1400">
                <a:solidFill>
                  <a:schemeClr val="tx1"/>
                </a:solidFill>
                <a:latin typeface="Times New Roman" panose="02020603050405020304" charset="0"/>
                <a:ea typeface="宋体" panose="02010600030101010101" pitchFamily="2" charset="-122"/>
              </a:endParaRPr>
            </a:p>
          </p:txBody>
        </p:sp>
        <p:sp>
          <p:nvSpPr>
            <p:cNvPr id="55305" name="直接连接符 45065"/>
            <p:cNvSpPr/>
            <p:nvPr/>
          </p:nvSpPr>
          <p:spPr>
            <a:xfrm>
              <a:off x="1533" y="188"/>
              <a:ext cx="109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5306" name="直接连接符 45066"/>
            <p:cNvSpPr/>
            <p:nvPr/>
          </p:nvSpPr>
          <p:spPr>
            <a:xfrm>
              <a:off x="1543" y="603"/>
              <a:ext cx="109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5307" name="文本框 45067"/>
            <p:cNvSpPr txBox="1"/>
            <p:nvPr/>
          </p:nvSpPr>
          <p:spPr>
            <a:xfrm>
              <a:off x="1739" y="1315"/>
              <a:ext cx="773" cy="211"/>
            </a:xfrm>
            <a:prstGeom prst="rect">
              <a:avLst/>
            </a:prstGeom>
            <a:noFill/>
            <a:ln w="9525">
              <a:noFill/>
              <a:miter/>
            </a:ln>
          </p:spPr>
          <p:txBody>
            <a:bodyPr wrap="square" anchor="t">
              <a:spAutoFit/>
            </a:bodyPr>
            <a:p>
              <a:pPr lvl="0">
                <a:spcBef>
                  <a:spcPct val="50000"/>
                </a:spcBef>
              </a:pPr>
              <a:r>
                <a:rPr lang="zh-CN" altLang="en-US" sz="1600">
                  <a:solidFill>
                    <a:schemeClr val="tx1"/>
                  </a:solidFill>
                  <a:latin typeface="Times New Roman" panose="02020603050405020304" charset="0"/>
                  <a:ea typeface="宋体" panose="02010600030101010101" pitchFamily="2" charset="-122"/>
                </a:rPr>
                <a:t>中断向量表</a:t>
              </a:r>
              <a:endParaRPr lang="zh-CN" altLang="en-US" sz="1600">
                <a:solidFill>
                  <a:schemeClr val="tx1"/>
                </a:solidFill>
                <a:latin typeface="Times New Roman" panose="02020603050405020304" charset="0"/>
                <a:ea typeface="宋体" panose="02010600030101010101" pitchFamily="2" charset="-122"/>
              </a:endParaRPr>
            </a:p>
          </p:txBody>
        </p:sp>
        <p:grpSp>
          <p:nvGrpSpPr>
            <p:cNvPr id="55308" name="组合 45068"/>
            <p:cNvGrpSpPr/>
            <p:nvPr/>
          </p:nvGrpSpPr>
          <p:grpSpPr>
            <a:xfrm>
              <a:off x="0" y="536"/>
              <a:ext cx="585" cy="675"/>
              <a:chOff x="0" y="0"/>
              <a:chExt cx="768" cy="874"/>
            </a:xfrm>
          </p:grpSpPr>
          <p:sp>
            <p:nvSpPr>
              <p:cNvPr id="55309" name="矩形 45069"/>
              <p:cNvSpPr/>
              <p:nvPr/>
            </p:nvSpPr>
            <p:spPr>
              <a:xfrm>
                <a:off x="0" y="250"/>
                <a:ext cx="768" cy="192"/>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5310" name="矩形 45070"/>
              <p:cNvSpPr/>
              <p:nvPr/>
            </p:nvSpPr>
            <p:spPr>
              <a:xfrm>
                <a:off x="0" y="682"/>
                <a:ext cx="768" cy="192"/>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5311" name="文本框 45071"/>
              <p:cNvSpPr txBox="1"/>
              <p:nvPr/>
            </p:nvSpPr>
            <p:spPr>
              <a:xfrm>
                <a:off x="144" y="0"/>
                <a:ext cx="528" cy="249"/>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anose="02020603050405020304" charset="0"/>
                    <a:ea typeface="宋体" panose="02010600030101010101" pitchFamily="2" charset="-122"/>
                  </a:rPr>
                  <a:t>PC</a:t>
                </a:r>
                <a:endParaRPr lang="en-US" altLang="zh-CN" sz="1400">
                  <a:solidFill>
                    <a:schemeClr val="tx1"/>
                  </a:solidFill>
                  <a:latin typeface="Times New Roman" panose="02020603050405020304" charset="0"/>
                  <a:ea typeface="宋体" panose="02010600030101010101" pitchFamily="2" charset="-122"/>
                </a:endParaRPr>
              </a:p>
            </p:txBody>
          </p:sp>
          <p:sp>
            <p:nvSpPr>
              <p:cNvPr id="55312" name="文本框 45072"/>
              <p:cNvSpPr txBox="1"/>
              <p:nvPr/>
            </p:nvSpPr>
            <p:spPr>
              <a:xfrm>
                <a:off x="144" y="443"/>
                <a:ext cx="528" cy="248"/>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anose="02020603050405020304" charset="0"/>
                    <a:ea typeface="宋体" panose="02010600030101010101" pitchFamily="2" charset="-122"/>
                  </a:rPr>
                  <a:t>PS</a:t>
                </a:r>
                <a:endParaRPr lang="en-US" altLang="zh-CN" sz="1400">
                  <a:solidFill>
                    <a:schemeClr val="tx1"/>
                  </a:solidFill>
                  <a:latin typeface="Times New Roman" panose="02020603050405020304" charset="0"/>
                  <a:ea typeface="宋体" panose="02010600030101010101" pitchFamily="2" charset="-122"/>
                </a:endParaRPr>
              </a:p>
            </p:txBody>
          </p:sp>
        </p:grpSp>
        <p:sp>
          <p:nvSpPr>
            <p:cNvPr id="55313" name="文本框 45073"/>
            <p:cNvSpPr txBox="1"/>
            <p:nvPr/>
          </p:nvSpPr>
          <p:spPr>
            <a:xfrm>
              <a:off x="1617" y="1617"/>
              <a:ext cx="558" cy="704"/>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just"/>
              <a:endParaRPr lang="zh-CN" altLang="en-US" sz="1400">
                <a:solidFill>
                  <a:schemeClr val="tx1"/>
                </a:solidFill>
                <a:latin typeface="Times New Roman" panose="02020603050405020304" charset="0"/>
                <a:ea typeface="宋体" panose="02010600030101010101" pitchFamily="2" charset="-122"/>
              </a:endParaRPr>
            </a:p>
            <a:p>
              <a:pPr lvl="0" algn="just"/>
              <a:r>
                <a:rPr lang="zh-CN" altLang="en-US" sz="1400">
                  <a:solidFill>
                    <a:schemeClr val="tx1"/>
                  </a:solidFill>
                  <a:latin typeface="Times New Roman" panose="02020603050405020304" charset="0"/>
                  <a:ea typeface="宋体" panose="02010600030101010101" pitchFamily="2" charset="-122"/>
                </a:rPr>
                <a:t>    </a:t>
              </a:r>
              <a:r>
                <a:rPr lang="en-US" altLang="zh-CN" sz="1400">
                  <a:solidFill>
                    <a:schemeClr val="tx1"/>
                  </a:solidFill>
                  <a:latin typeface="Times New Roman" panose="02020603050405020304" charset="0"/>
                  <a:ea typeface="宋体" panose="02010600030101010101" pitchFamily="2" charset="-122"/>
                </a:rPr>
                <a:t>PC</a:t>
              </a:r>
              <a:endParaRPr lang="en-US" altLang="zh-CN" sz="1400">
                <a:solidFill>
                  <a:schemeClr val="tx1"/>
                </a:solidFill>
                <a:latin typeface="Times New Roman" panose="02020603050405020304" charset="0"/>
                <a:ea typeface="宋体" panose="02010600030101010101" pitchFamily="2" charset="-122"/>
              </a:endParaRPr>
            </a:p>
            <a:p>
              <a:pPr lvl="0" algn="just"/>
              <a:r>
                <a:rPr lang="en-US" altLang="zh-CN" sz="1400">
                  <a:solidFill>
                    <a:schemeClr val="tx1"/>
                  </a:solidFill>
                  <a:latin typeface="Times New Roman" panose="02020603050405020304" charset="0"/>
                  <a:ea typeface="宋体" panose="02010600030101010101" pitchFamily="2" charset="-122"/>
                </a:rPr>
                <a:t>    PS</a:t>
              </a:r>
              <a:endParaRPr lang="en-US" altLang="zh-CN" sz="1400">
                <a:solidFill>
                  <a:schemeClr val="tx1"/>
                </a:solidFill>
                <a:latin typeface="Times New Roman" panose="02020603050405020304" charset="0"/>
                <a:ea typeface="宋体" panose="02010600030101010101" pitchFamily="2" charset="-122"/>
              </a:endParaRPr>
            </a:p>
          </p:txBody>
        </p:sp>
        <p:sp>
          <p:nvSpPr>
            <p:cNvPr id="55314" name="直接连接符 45074"/>
            <p:cNvSpPr/>
            <p:nvPr/>
          </p:nvSpPr>
          <p:spPr>
            <a:xfrm>
              <a:off x="1617" y="2084"/>
              <a:ext cx="55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5315" name="直接连接符 45075"/>
            <p:cNvSpPr/>
            <p:nvPr/>
          </p:nvSpPr>
          <p:spPr>
            <a:xfrm>
              <a:off x="1617" y="1914"/>
              <a:ext cx="55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5316" name="直接连接符 45076"/>
            <p:cNvSpPr/>
            <p:nvPr/>
          </p:nvSpPr>
          <p:spPr>
            <a:xfrm>
              <a:off x="1617" y="1765"/>
              <a:ext cx="55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5317" name="文本框 45077"/>
            <p:cNvSpPr txBox="1"/>
            <p:nvPr/>
          </p:nvSpPr>
          <p:spPr>
            <a:xfrm>
              <a:off x="1722" y="2357"/>
              <a:ext cx="40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anose="02010600030101010101" pitchFamily="2" charset="-122"/>
                </a:rPr>
                <a:t>堆栈</a:t>
              </a:r>
              <a:endParaRPr lang="zh-CN" altLang="en-US" sz="1600">
                <a:solidFill>
                  <a:schemeClr val="tx1"/>
                </a:solidFill>
                <a:latin typeface="Times New Roman" panose="02020603050405020304" charset="0"/>
                <a:ea typeface="宋体" panose="02010600030101010101" pitchFamily="2" charset="-122"/>
              </a:endParaRPr>
            </a:p>
          </p:txBody>
        </p:sp>
        <p:sp>
          <p:nvSpPr>
            <p:cNvPr id="55318" name="直接连接符 45078"/>
            <p:cNvSpPr/>
            <p:nvPr/>
          </p:nvSpPr>
          <p:spPr>
            <a:xfrm>
              <a:off x="1026" y="2074"/>
              <a:ext cx="586" cy="1"/>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5319" name="文本框 45079"/>
            <p:cNvSpPr txBox="1"/>
            <p:nvPr/>
          </p:nvSpPr>
          <p:spPr>
            <a:xfrm>
              <a:off x="1089" y="2088"/>
              <a:ext cx="585" cy="366"/>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anose="02010600030101010101" pitchFamily="2" charset="-122"/>
                </a:rPr>
                <a:t>堆栈栈</a:t>
              </a:r>
              <a:endParaRPr lang="zh-CN" altLang="en-US" sz="1600">
                <a:solidFill>
                  <a:schemeClr val="tx1"/>
                </a:solidFill>
                <a:latin typeface="Times New Roman" panose="02020603050405020304" charset="0"/>
                <a:ea typeface="宋体" panose="02010600030101010101" pitchFamily="2" charset="-122"/>
              </a:endParaRPr>
            </a:p>
            <a:p>
              <a:pPr lvl="0"/>
              <a:r>
                <a:rPr lang="zh-CN" altLang="en-US" sz="1600">
                  <a:solidFill>
                    <a:schemeClr val="tx1"/>
                  </a:solidFill>
                  <a:latin typeface="Times New Roman" panose="02020603050405020304" charset="0"/>
                  <a:ea typeface="宋体" panose="02010600030101010101" pitchFamily="2" charset="-122"/>
                </a:rPr>
                <a:t>顶指针</a:t>
              </a:r>
              <a:endParaRPr lang="zh-CN" altLang="en-US" sz="1600">
                <a:solidFill>
                  <a:schemeClr val="tx1"/>
                </a:solidFill>
                <a:latin typeface="Times New Roman" panose="02020603050405020304" charset="0"/>
                <a:ea typeface="宋体" panose="02010600030101010101" pitchFamily="2" charset="-122"/>
              </a:endParaRPr>
            </a:p>
          </p:txBody>
        </p:sp>
        <p:sp>
          <p:nvSpPr>
            <p:cNvPr id="55320" name="文本框 45080"/>
            <p:cNvSpPr txBox="1"/>
            <p:nvPr/>
          </p:nvSpPr>
          <p:spPr>
            <a:xfrm>
              <a:off x="851" y="556"/>
              <a:ext cx="278" cy="192"/>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anose="02020603050405020304" charset="0"/>
                  <a:ea typeface="宋体" panose="02010600030101010101" pitchFamily="2" charset="-122"/>
                </a:rPr>
                <a:t>(4)</a:t>
              </a:r>
              <a:endParaRPr lang="en-US" altLang="zh-CN" sz="1400">
                <a:solidFill>
                  <a:schemeClr val="tx1"/>
                </a:solidFill>
                <a:latin typeface="Times New Roman" panose="02020603050405020304" charset="0"/>
                <a:ea typeface="宋体" panose="02010600030101010101" pitchFamily="2" charset="-122"/>
              </a:endParaRPr>
            </a:p>
          </p:txBody>
        </p:sp>
        <p:sp>
          <p:nvSpPr>
            <p:cNvPr id="55321" name="文本框 45081"/>
            <p:cNvSpPr txBox="1"/>
            <p:nvPr/>
          </p:nvSpPr>
          <p:spPr>
            <a:xfrm>
              <a:off x="720" y="1395"/>
              <a:ext cx="277" cy="192"/>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anose="02020603050405020304" charset="0"/>
                  <a:ea typeface="宋体" panose="02010600030101010101" pitchFamily="2" charset="-122"/>
                </a:rPr>
                <a:t>(1)</a:t>
              </a:r>
              <a:endParaRPr lang="en-US" altLang="zh-CN" sz="1400">
                <a:solidFill>
                  <a:schemeClr val="tx1"/>
                </a:solidFill>
                <a:latin typeface="Times New Roman" panose="02020603050405020304" charset="0"/>
                <a:ea typeface="宋体" panose="02010600030101010101" pitchFamily="2" charset="-122"/>
              </a:endParaRPr>
            </a:p>
          </p:txBody>
        </p:sp>
        <p:sp>
          <p:nvSpPr>
            <p:cNvPr id="55322" name="文本框 45082"/>
            <p:cNvSpPr txBox="1"/>
            <p:nvPr/>
          </p:nvSpPr>
          <p:spPr>
            <a:xfrm>
              <a:off x="1047" y="1104"/>
              <a:ext cx="275" cy="192"/>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anose="02020603050405020304" charset="0"/>
                  <a:ea typeface="宋体" panose="02010600030101010101" pitchFamily="2" charset="-122"/>
                </a:rPr>
                <a:t>(2)</a:t>
              </a:r>
              <a:endParaRPr lang="en-US" altLang="zh-CN" sz="1400">
                <a:solidFill>
                  <a:schemeClr val="tx1"/>
                </a:solidFill>
                <a:latin typeface="Times New Roman" panose="02020603050405020304" charset="0"/>
                <a:ea typeface="宋体" panose="02010600030101010101" pitchFamily="2" charset="-122"/>
              </a:endParaRPr>
            </a:p>
          </p:txBody>
        </p:sp>
        <p:sp>
          <p:nvSpPr>
            <p:cNvPr id="55323" name="文本框 45083"/>
            <p:cNvSpPr txBox="1"/>
            <p:nvPr/>
          </p:nvSpPr>
          <p:spPr>
            <a:xfrm>
              <a:off x="883" y="205"/>
              <a:ext cx="278" cy="192"/>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anose="02020603050405020304" charset="0"/>
                  <a:ea typeface="宋体" panose="02010600030101010101" pitchFamily="2" charset="-122"/>
                </a:rPr>
                <a:t>(3)</a:t>
              </a:r>
              <a:endParaRPr lang="en-US" altLang="zh-CN" sz="1400">
                <a:solidFill>
                  <a:schemeClr val="tx1"/>
                </a:solidFill>
                <a:latin typeface="Times New Roman" panose="02020603050405020304" charset="0"/>
                <a:ea typeface="宋体" panose="02010600030101010101" pitchFamily="2" charset="-122"/>
              </a:endParaRPr>
            </a:p>
          </p:txBody>
        </p:sp>
        <p:sp>
          <p:nvSpPr>
            <p:cNvPr id="55324" name="直接连接符 45084"/>
            <p:cNvSpPr/>
            <p:nvPr/>
          </p:nvSpPr>
          <p:spPr>
            <a:xfrm>
              <a:off x="1534" y="387"/>
              <a:ext cx="109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45087" name="文本框 45086"/>
          <p:cNvSpPr txBox="1"/>
          <p:nvPr/>
        </p:nvSpPr>
        <p:spPr>
          <a:xfrm>
            <a:off x="5584825" y="5600700"/>
            <a:ext cx="2414588"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charset="0"/>
                <a:ea typeface="宋体" panose="02010600030101010101" pitchFamily="2" charset="-122"/>
              </a:rPr>
              <a:t>中断响应过程示意图</a:t>
            </a:r>
            <a:endParaRPr lang="zh-CN" altLang="en-US" sz="1600" b="0">
              <a:solidFill>
                <a:schemeClr val="tx1"/>
              </a:solidFill>
              <a:latin typeface="Times New Roman" panose="02020603050405020304" charset="0"/>
              <a:ea typeface="宋体" panose="02010600030101010101" pitchFamily="2" charset="-122"/>
            </a:endParaRPr>
          </a:p>
        </p:txBody>
      </p:sp>
      <p:sp>
        <p:nvSpPr>
          <p:cNvPr id="45088" name="矩形 45087"/>
          <p:cNvSpPr/>
          <p:nvPr/>
        </p:nvSpPr>
        <p:spPr>
          <a:xfrm>
            <a:off x="679450" y="515938"/>
            <a:ext cx="5418138"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(4) </a:t>
            </a:r>
            <a:r>
              <a:rPr lang="zh-CN" altLang="en-US" sz="2800" b="1" strike="noStrike" noProof="1">
                <a:solidFill>
                  <a:srgbClr val="A50021"/>
                </a:solidFill>
                <a:latin typeface="Times New Roman" panose="02020603050405020304" charset="0"/>
                <a:ea typeface="宋体" panose="02010600030101010101" pitchFamily="2" charset="-122"/>
                <a:cs typeface="+mn-ea"/>
              </a:rPr>
              <a:t>中断响应过程</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45090" name="矩形 4508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中断及其处理</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88">
                                            <p:txEl>
                                              <p:charRg st="0" end="11"/>
                                            </p:txEl>
                                          </p:spTgt>
                                        </p:tgtEl>
                                        <p:attrNameLst>
                                          <p:attrName>style.visibility</p:attrName>
                                        </p:attrNameLst>
                                      </p:cBhvr>
                                      <p:to>
                                        <p:strVal val="visible"/>
                                      </p:to>
                                    </p:set>
                                    <p:anim calcmode="lin" valueType="num">
                                      <p:cBhvr additive="base">
                                        <p:cTn id="7" dur="1000" fill="hold"/>
                                        <p:tgtEl>
                                          <p:spTgt spid="45088">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5088">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charRg st="0" end="13"/>
                                            </p:txEl>
                                          </p:spTgt>
                                        </p:tgtEl>
                                        <p:attrNameLst>
                                          <p:attrName>style.visibility</p:attrName>
                                        </p:attrNameLst>
                                      </p:cBhvr>
                                      <p:to>
                                        <p:strVal val="visible"/>
                                      </p:to>
                                    </p:set>
                                    <p:anim calcmode="lin" valueType="num">
                                      <p:cBhvr additive="base">
                                        <p:cTn id="13" dur="500" fill="hold"/>
                                        <p:tgtEl>
                                          <p:spTgt spid="45059">
                                            <p:txEl>
                                              <p:charRg st="0" end="1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charRg st="0" end="1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5059">
                                            <p:txEl>
                                              <p:charRg st="13" end="30"/>
                                            </p:txEl>
                                          </p:spTgt>
                                        </p:tgtEl>
                                        <p:attrNameLst>
                                          <p:attrName>style.visibility</p:attrName>
                                        </p:attrNameLst>
                                      </p:cBhvr>
                                      <p:to>
                                        <p:strVal val="visible"/>
                                      </p:to>
                                    </p:set>
                                    <p:anim calcmode="lin" valueType="num">
                                      <p:cBhvr additive="base">
                                        <p:cTn id="17" dur="500" fill="hold"/>
                                        <p:tgtEl>
                                          <p:spTgt spid="45059">
                                            <p:txEl>
                                              <p:charRg st="13" end="3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059">
                                            <p:txEl>
                                              <p:charRg st="13" end="3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5059">
                                            <p:txEl>
                                              <p:charRg st="30" end="43"/>
                                            </p:txEl>
                                          </p:spTgt>
                                        </p:tgtEl>
                                        <p:attrNameLst>
                                          <p:attrName>style.visibility</p:attrName>
                                        </p:attrNameLst>
                                      </p:cBhvr>
                                      <p:to>
                                        <p:strVal val="visible"/>
                                      </p:to>
                                    </p:set>
                                    <p:anim calcmode="lin" valueType="num">
                                      <p:cBhvr additive="base">
                                        <p:cTn id="21" dur="500" fill="hold"/>
                                        <p:tgtEl>
                                          <p:spTgt spid="45059">
                                            <p:txEl>
                                              <p:charRg st="30" end="4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059">
                                            <p:txEl>
                                              <p:charRg st="30" end="4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5059">
                                            <p:txEl>
                                              <p:charRg st="43" end="60"/>
                                            </p:txEl>
                                          </p:spTgt>
                                        </p:tgtEl>
                                        <p:attrNameLst>
                                          <p:attrName>style.visibility</p:attrName>
                                        </p:attrNameLst>
                                      </p:cBhvr>
                                      <p:to>
                                        <p:strVal val="visible"/>
                                      </p:to>
                                    </p:set>
                                    <p:anim calcmode="lin" valueType="num">
                                      <p:cBhvr additive="base">
                                        <p:cTn id="25" dur="500" fill="hold"/>
                                        <p:tgtEl>
                                          <p:spTgt spid="45059">
                                            <p:txEl>
                                              <p:charRg st="43" end="6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9">
                                            <p:txEl>
                                              <p:charRg st="43" end="6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5060"/>
                                        </p:tgtEl>
                                        <p:attrNameLst>
                                          <p:attrName>style.visibility</p:attrName>
                                        </p:attrNameLst>
                                      </p:cBhvr>
                                      <p:to>
                                        <p:strVal val="visible"/>
                                      </p:to>
                                    </p:set>
                                    <p:anim calcmode="lin" valueType="num">
                                      <p:cBhvr additive="base">
                                        <p:cTn id="31" dur="500" fill="hold"/>
                                        <p:tgtEl>
                                          <p:spTgt spid="45060"/>
                                        </p:tgtEl>
                                        <p:attrNameLst>
                                          <p:attrName>ppt_x</p:attrName>
                                        </p:attrNameLst>
                                      </p:cBhvr>
                                      <p:tavLst>
                                        <p:tav tm="0">
                                          <p:val>
                                            <p:strVal val="1+#ppt_w/2"/>
                                          </p:val>
                                        </p:tav>
                                        <p:tav tm="100000">
                                          <p:val>
                                            <p:strVal val="#ppt_x"/>
                                          </p:val>
                                        </p:tav>
                                      </p:tavLst>
                                    </p:anim>
                                    <p:anim calcmode="lin" valueType="num">
                                      <p:cBhvr additive="base">
                                        <p:cTn id="32"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7" grpId="0"/>
      <p:bldP spid="4508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文本框 460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41</a:t>
            </a:r>
            <a:endParaRPr lang="en-US" altLang="zh-CN" sz="1400" b="0">
              <a:solidFill>
                <a:schemeClr val="tx2"/>
              </a:solidFill>
              <a:latin typeface="Times New Roman" panose="02020603050405020304" charset="0"/>
              <a:ea typeface="宋体" panose="02010600030101010101" pitchFamily="2" charset="-122"/>
            </a:endParaRPr>
          </a:p>
        </p:txBody>
      </p:sp>
      <p:sp>
        <p:nvSpPr>
          <p:cNvPr id="46083" name="矩形 46082"/>
          <p:cNvSpPr/>
          <p:nvPr/>
        </p:nvSpPr>
        <p:spPr>
          <a:xfrm>
            <a:off x="363538" y="1087438"/>
            <a:ext cx="8551863" cy="17351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当硬件完成了中断进入过程后，由相应的中断处理程序得到</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ea"/>
              </a:rPr>
              <a:t>    控制权，进入了软件的中断处理过程。</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ea"/>
              </a:rPr>
              <a:t>    软件的中断处理过程如图所示。</a:t>
            </a:r>
            <a:endParaRPr lang="zh-CN" altLang="en-US" sz="2400" strike="noStrike" noProof="1">
              <a:solidFill>
                <a:schemeClr val="tx1"/>
              </a:solidFill>
              <a:latin typeface="Times New Roman" panose="02020603050405020304" charset="0"/>
              <a:ea typeface="宋体" panose="02010600030101010101" pitchFamily="2" charset="-122"/>
            </a:endParaRPr>
          </a:p>
        </p:txBody>
      </p:sp>
      <p:grpSp>
        <p:nvGrpSpPr>
          <p:cNvPr id="46084" name="组合 46083"/>
          <p:cNvGrpSpPr/>
          <p:nvPr/>
        </p:nvGrpSpPr>
        <p:grpSpPr>
          <a:xfrm>
            <a:off x="1000125" y="2843213"/>
            <a:ext cx="7097713" cy="3314700"/>
            <a:chOff x="0" y="0"/>
            <a:chExt cx="3767" cy="2088"/>
          </a:xfrm>
        </p:grpSpPr>
        <p:sp>
          <p:nvSpPr>
            <p:cNvPr id="56324" name="直接连接符 46084"/>
            <p:cNvSpPr/>
            <p:nvPr/>
          </p:nvSpPr>
          <p:spPr>
            <a:xfrm>
              <a:off x="892" y="680"/>
              <a:ext cx="5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6325" name="文本框 46085"/>
            <p:cNvSpPr txBox="1"/>
            <p:nvPr/>
          </p:nvSpPr>
          <p:spPr>
            <a:xfrm>
              <a:off x="1735" y="454"/>
              <a:ext cx="1834" cy="31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spcBef>
                  <a:spcPct val="20000"/>
                </a:spcBef>
              </a:pPr>
              <a:r>
                <a:rPr lang="zh-CN" altLang="en-US" sz="1600">
                  <a:solidFill>
                    <a:schemeClr val="tx1"/>
                  </a:solidFill>
                  <a:latin typeface="Times New Roman" panose="02020603050405020304" charset="0"/>
                  <a:ea typeface="宋体" panose="02010600030101010101" pitchFamily="2" charset="-122"/>
                </a:rPr>
                <a:t>   保留被中断程序的现场</a:t>
              </a:r>
              <a:endParaRPr lang="zh-CN" altLang="en-US" sz="1600">
                <a:solidFill>
                  <a:schemeClr val="tx1"/>
                </a:solidFill>
                <a:latin typeface="Times New Roman" panose="02020603050405020304" charset="0"/>
                <a:ea typeface="宋体" panose="02010600030101010101" pitchFamily="2" charset="-122"/>
              </a:endParaRPr>
            </a:p>
          </p:txBody>
        </p:sp>
        <p:sp>
          <p:nvSpPr>
            <p:cNvPr id="56326" name="文本框 46086"/>
            <p:cNvSpPr txBox="1"/>
            <p:nvPr/>
          </p:nvSpPr>
          <p:spPr>
            <a:xfrm>
              <a:off x="1735" y="926"/>
              <a:ext cx="1834" cy="326"/>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charset="0"/>
                  <a:ea typeface="宋体" panose="02010600030101010101" pitchFamily="2" charset="-122"/>
                </a:rPr>
                <a:t>  进入相应的中断服务例程</a:t>
              </a:r>
              <a:endParaRPr lang="zh-CN" altLang="en-US" sz="1600">
                <a:solidFill>
                  <a:schemeClr val="tx1"/>
                </a:solidFill>
                <a:latin typeface="Times New Roman" panose="02020603050405020304" charset="0"/>
                <a:ea typeface="宋体" panose="02010600030101010101" pitchFamily="2" charset="-122"/>
              </a:endParaRPr>
            </a:p>
          </p:txBody>
        </p:sp>
        <p:sp>
          <p:nvSpPr>
            <p:cNvPr id="56327" name="文本框 46087"/>
            <p:cNvSpPr txBox="1"/>
            <p:nvPr/>
          </p:nvSpPr>
          <p:spPr>
            <a:xfrm>
              <a:off x="1735" y="1416"/>
              <a:ext cx="1834" cy="326"/>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charset="0"/>
                  <a:ea typeface="宋体" panose="02010600030101010101" pitchFamily="2" charset="-122"/>
                </a:rPr>
                <a:t>    恢复被中断程序的现场</a:t>
              </a:r>
              <a:endParaRPr lang="zh-CN" altLang="en-US" sz="1600">
                <a:solidFill>
                  <a:schemeClr val="tx1"/>
                </a:solidFill>
                <a:latin typeface="Times New Roman" panose="02020603050405020304" charset="0"/>
                <a:ea typeface="宋体" panose="02010600030101010101" pitchFamily="2" charset="-122"/>
              </a:endParaRPr>
            </a:p>
          </p:txBody>
        </p:sp>
        <p:sp>
          <p:nvSpPr>
            <p:cNvPr id="56328" name="直接连接符 46088"/>
            <p:cNvSpPr/>
            <p:nvPr/>
          </p:nvSpPr>
          <p:spPr>
            <a:xfrm>
              <a:off x="2649" y="189"/>
              <a:ext cx="0" cy="265"/>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6090" name="矩形 46089"/>
            <p:cNvSpPr/>
            <p:nvPr/>
          </p:nvSpPr>
          <p:spPr>
            <a:xfrm>
              <a:off x="370" y="490"/>
              <a:ext cx="548" cy="703"/>
            </a:xfrm>
            <a:prstGeom prst="rect">
              <a:avLst/>
            </a:prstGeom>
            <a:solidFill>
              <a:srgbClr val="CCFFCC"/>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6330" name="直接连接符 46090"/>
            <p:cNvSpPr/>
            <p:nvPr/>
          </p:nvSpPr>
          <p:spPr>
            <a:xfrm>
              <a:off x="1428" y="189"/>
              <a:ext cx="122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6331" name="直接连接符 46091"/>
            <p:cNvSpPr/>
            <p:nvPr/>
          </p:nvSpPr>
          <p:spPr>
            <a:xfrm>
              <a:off x="3767" y="0"/>
              <a:ext cx="0" cy="2088"/>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6332" name="文本框 46092"/>
            <p:cNvSpPr txBox="1"/>
            <p:nvPr/>
          </p:nvSpPr>
          <p:spPr>
            <a:xfrm>
              <a:off x="943" y="817"/>
              <a:ext cx="494" cy="489"/>
            </a:xfrm>
            <a:prstGeom prst="rect">
              <a:avLst/>
            </a:prstGeom>
            <a:noFill/>
            <a:ln w="9525">
              <a:noFill/>
              <a:miter/>
            </a:ln>
          </p:spPr>
          <p:txBody>
            <a:bodyPr anchor="t"/>
            <a:p>
              <a:pPr lvl="0" algn="ctr"/>
              <a:r>
                <a:rPr lang="zh-CN" altLang="en-US" sz="1600">
                  <a:solidFill>
                    <a:schemeClr val="tx1"/>
                  </a:solidFill>
                  <a:latin typeface="Times New Roman" panose="02020603050405020304" charset="0"/>
                  <a:ea typeface="宋体" panose="02010600030101010101" pitchFamily="2" charset="-122"/>
                </a:rPr>
                <a:t>中断</a:t>
              </a:r>
              <a:endParaRPr lang="zh-CN" altLang="en-US" sz="1600">
                <a:solidFill>
                  <a:schemeClr val="tx1"/>
                </a:solidFill>
                <a:latin typeface="Times New Roman" panose="02020603050405020304" charset="0"/>
                <a:ea typeface="宋体" panose="02010600030101010101" pitchFamily="2" charset="-122"/>
              </a:endParaRPr>
            </a:p>
            <a:p>
              <a:pPr lvl="0" algn="ctr"/>
              <a:r>
                <a:rPr lang="zh-CN" altLang="en-US" sz="1600">
                  <a:solidFill>
                    <a:schemeClr val="tx1"/>
                  </a:solidFill>
                  <a:latin typeface="Times New Roman" panose="02020603050405020304" charset="0"/>
                  <a:ea typeface="宋体" panose="02010600030101010101" pitchFamily="2" charset="-122"/>
                </a:rPr>
                <a:t>返回</a:t>
              </a:r>
              <a:endParaRPr lang="zh-CN" altLang="en-US" sz="1600">
                <a:solidFill>
                  <a:schemeClr val="tx1"/>
                </a:solidFill>
                <a:latin typeface="Times New Roman" panose="02020603050405020304" charset="0"/>
                <a:ea typeface="宋体" panose="02010600030101010101" pitchFamily="2" charset="-122"/>
              </a:endParaRPr>
            </a:p>
          </p:txBody>
        </p:sp>
        <p:sp>
          <p:nvSpPr>
            <p:cNvPr id="56333" name="文本框 46093"/>
            <p:cNvSpPr txBox="1"/>
            <p:nvPr/>
          </p:nvSpPr>
          <p:spPr>
            <a:xfrm>
              <a:off x="942" y="217"/>
              <a:ext cx="446" cy="382"/>
            </a:xfrm>
            <a:prstGeom prst="rect">
              <a:avLst/>
            </a:prstGeom>
            <a:noFill/>
            <a:ln w="9525">
              <a:noFill/>
              <a:miter/>
            </a:ln>
          </p:spPr>
          <p:txBody>
            <a:bodyPr anchor="t"/>
            <a:p>
              <a:pPr lvl="0" algn="ctr"/>
              <a:r>
                <a:rPr lang="zh-CN" altLang="en-US" sz="1600">
                  <a:solidFill>
                    <a:schemeClr val="tx1"/>
                  </a:solidFill>
                  <a:latin typeface="Times New Roman" panose="02020603050405020304" charset="0"/>
                  <a:ea typeface="宋体" panose="02010600030101010101" pitchFamily="2" charset="-122"/>
                </a:rPr>
                <a:t>中断进入</a:t>
              </a:r>
              <a:endParaRPr lang="zh-CN" altLang="en-US" sz="1600">
                <a:solidFill>
                  <a:schemeClr val="tx1"/>
                </a:solidFill>
                <a:latin typeface="Times New Roman" panose="02020603050405020304" charset="0"/>
                <a:ea typeface="宋体" panose="02010600030101010101" pitchFamily="2" charset="-122"/>
              </a:endParaRPr>
            </a:p>
          </p:txBody>
        </p:sp>
        <p:sp>
          <p:nvSpPr>
            <p:cNvPr id="56334" name="文本框 46094"/>
            <p:cNvSpPr txBox="1"/>
            <p:nvPr/>
          </p:nvSpPr>
          <p:spPr>
            <a:xfrm>
              <a:off x="0" y="544"/>
              <a:ext cx="370" cy="212"/>
            </a:xfrm>
            <a:prstGeom prst="rect">
              <a:avLst/>
            </a:prstGeom>
            <a:noFill/>
            <a:ln w="9525">
              <a:noFill/>
              <a:miter/>
            </a:ln>
          </p:spPr>
          <p:txBody>
            <a:bodyPr anchor="t"/>
            <a:p>
              <a:pPr lvl="0" algn="ctr"/>
              <a:r>
                <a:rPr lang="en-US" altLang="zh-CN" sz="1600">
                  <a:solidFill>
                    <a:schemeClr val="tx1"/>
                  </a:solidFill>
                  <a:latin typeface="Times New Roman" panose="02020603050405020304" charset="0"/>
                  <a:ea typeface="宋体" panose="02010600030101010101" pitchFamily="2" charset="-122"/>
                </a:rPr>
                <a:t>k+0</a:t>
              </a:r>
              <a:endParaRPr lang="en-US" altLang="zh-CN" sz="1600">
                <a:solidFill>
                  <a:schemeClr val="tx1"/>
                </a:solidFill>
                <a:latin typeface="Times New Roman" panose="02020603050405020304" charset="0"/>
                <a:ea typeface="宋体" panose="02010600030101010101" pitchFamily="2" charset="-122"/>
              </a:endParaRPr>
            </a:p>
          </p:txBody>
        </p:sp>
        <p:sp>
          <p:nvSpPr>
            <p:cNvPr id="56335" name="文本框 46095"/>
            <p:cNvSpPr txBox="1"/>
            <p:nvPr/>
          </p:nvSpPr>
          <p:spPr>
            <a:xfrm>
              <a:off x="257" y="1261"/>
              <a:ext cx="743" cy="273"/>
            </a:xfrm>
            <a:prstGeom prst="rect">
              <a:avLst/>
            </a:prstGeom>
            <a:noFill/>
            <a:ln w="9525">
              <a:noFill/>
              <a:miter/>
            </a:ln>
          </p:spPr>
          <p:txBody>
            <a:bodyPr anchor="t"/>
            <a:p>
              <a:pPr lvl="0" algn="ctr"/>
              <a:r>
                <a:rPr lang="zh-CN" altLang="en-US" sz="1600">
                  <a:solidFill>
                    <a:schemeClr val="tx1"/>
                  </a:solidFill>
                  <a:latin typeface="Times New Roman" panose="02020603050405020304" charset="0"/>
                  <a:ea typeface="宋体" panose="02010600030101010101" pitchFamily="2" charset="-122"/>
                </a:rPr>
                <a:t>现行程序</a:t>
              </a:r>
              <a:endParaRPr lang="zh-CN" altLang="en-US" sz="1600">
                <a:solidFill>
                  <a:schemeClr val="tx1"/>
                </a:solidFill>
                <a:latin typeface="Times New Roman" panose="02020603050405020304" charset="0"/>
                <a:ea typeface="宋体" panose="02010600030101010101" pitchFamily="2" charset="-122"/>
              </a:endParaRPr>
            </a:p>
          </p:txBody>
        </p:sp>
        <p:sp>
          <p:nvSpPr>
            <p:cNvPr id="56336" name="文本框 46096"/>
            <p:cNvSpPr txBox="1"/>
            <p:nvPr/>
          </p:nvSpPr>
          <p:spPr>
            <a:xfrm>
              <a:off x="0" y="768"/>
              <a:ext cx="370" cy="212"/>
            </a:xfrm>
            <a:prstGeom prst="rect">
              <a:avLst/>
            </a:prstGeom>
            <a:noFill/>
            <a:ln w="9525">
              <a:noFill/>
              <a:miter/>
            </a:ln>
          </p:spPr>
          <p:txBody>
            <a:bodyPr anchor="t"/>
            <a:p>
              <a:pPr lvl="0" algn="ctr"/>
              <a:r>
                <a:rPr lang="en-US" altLang="zh-CN" sz="1600">
                  <a:solidFill>
                    <a:schemeClr val="tx1"/>
                  </a:solidFill>
                  <a:latin typeface="Times New Roman" panose="02020603050405020304" charset="0"/>
                  <a:ea typeface="宋体" panose="02010600030101010101" pitchFamily="2" charset="-122"/>
                </a:rPr>
                <a:t>k+1</a:t>
              </a:r>
              <a:endParaRPr lang="en-US" altLang="zh-CN" sz="1600">
                <a:solidFill>
                  <a:schemeClr val="tx1"/>
                </a:solidFill>
                <a:latin typeface="Times New Roman" panose="02020603050405020304" charset="0"/>
                <a:ea typeface="宋体" panose="02010600030101010101" pitchFamily="2" charset="-122"/>
              </a:endParaRPr>
            </a:p>
          </p:txBody>
        </p:sp>
        <p:sp>
          <p:nvSpPr>
            <p:cNvPr id="56337" name="直接连接符 46097"/>
            <p:cNvSpPr/>
            <p:nvPr/>
          </p:nvSpPr>
          <p:spPr>
            <a:xfrm>
              <a:off x="2657" y="762"/>
              <a:ext cx="0" cy="16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6338" name="直接连接符 46098"/>
            <p:cNvSpPr/>
            <p:nvPr/>
          </p:nvSpPr>
          <p:spPr>
            <a:xfrm>
              <a:off x="2657" y="1252"/>
              <a:ext cx="0" cy="16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6339" name="直接连接符 46099"/>
            <p:cNvSpPr/>
            <p:nvPr/>
          </p:nvSpPr>
          <p:spPr>
            <a:xfrm>
              <a:off x="2657" y="1742"/>
              <a:ext cx="0" cy="164"/>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6340" name="直接连接符 46100"/>
            <p:cNvSpPr/>
            <p:nvPr/>
          </p:nvSpPr>
          <p:spPr>
            <a:xfrm>
              <a:off x="1431" y="1903"/>
              <a:ext cx="122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6341" name="直接连接符 46101"/>
            <p:cNvSpPr/>
            <p:nvPr/>
          </p:nvSpPr>
          <p:spPr>
            <a:xfrm>
              <a:off x="1537" y="0"/>
              <a:ext cx="2230" cy="0"/>
            </a:xfrm>
            <a:prstGeom prst="line">
              <a:avLst/>
            </a:prstGeom>
            <a:ln w="9525" cap="flat" cmpd="sng">
              <a:solidFill>
                <a:schemeClr val="tx1"/>
              </a:solidFill>
              <a:prstDash val="dash"/>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6342" name="直接连接符 46102"/>
            <p:cNvSpPr/>
            <p:nvPr/>
          </p:nvSpPr>
          <p:spPr>
            <a:xfrm>
              <a:off x="1537" y="2087"/>
              <a:ext cx="2230" cy="0"/>
            </a:xfrm>
            <a:prstGeom prst="line">
              <a:avLst/>
            </a:prstGeom>
            <a:ln w="9525" cap="flat" cmpd="sng">
              <a:solidFill>
                <a:schemeClr val="tx1"/>
              </a:solidFill>
              <a:prstDash val="dash"/>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6343" name="直接连接符 46103"/>
            <p:cNvSpPr/>
            <p:nvPr/>
          </p:nvSpPr>
          <p:spPr>
            <a:xfrm>
              <a:off x="1537" y="0"/>
              <a:ext cx="0" cy="2088"/>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6344" name="直接连接符 46104"/>
            <p:cNvSpPr/>
            <p:nvPr/>
          </p:nvSpPr>
          <p:spPr>
            <a:xfrm>
              <a:off x="1413" y="189"/>
              <a:ext cx="0" cy="49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6345" name="直接连接符 46105"/>
            <p:cNvSpPr/>
            <p:nvPr/>
          </p:nvSpPr>
          <p:spPr>
            <a:xfrm flipV="1">
              <a:off x="1431" y="817"/>
              <a:ext cx="0" cy="108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6346" name="直接连接符 46106"/>
            <p:cNvSpPr/>
            <p:nvPr/>
          </p:nvSpPr>
          <p:spPr>
            <a:xfrm>
              <a:off x="910" y="817"/>
              <a:ext cx="5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46108" name="文本框 46107"/>
          <p:cNvSpPr txBox="1"/>
          <p:nvPr/>
        </p:nvSpPr>
        <p:spPr>
          <a:xfrm>
            <a:off x="3184525" y="6172200"/>
            <a:ext cx="2659063"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charset="0"/>
                <a:ea typeface="宋体" panose="02010600030101010101" pitchFamily="2" charset="-122"/>
              </a:rPr>
              <a:t>软件中断处理过程示意图</a:t>
            </a:r>
            <a:endParaRPr lang="zh-CN" altLang="en-US" sz="1600" b="0">
              <a:solidFill>
                <a:schemeClr val="tx1"/>
              </a:solidFill>
              <a:latin typeface="Times New Roman" panose="02020603050405020304" charset="0"/>
              <a:ea typeface="宋体" panose="02010600030101010101" pitchFamily="2" charset="-122"/>
            </a:endParaRPr>
          </a:p>
        </p:txBody>
      </p:sp>
      <p:sp>
        <p:nvSpPr>
          <p:cNvPr id="46109" name="矩形 46108"/>
          <p:cNvSpPr/>
          <p:nvPr/>
        </p:nvSpPr>
        <p:spPr>
          <a:xfrm>
            <a:off x="244475" y="541338"/>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4. </a:t>
            </a:r>
            <a:r>
              <a:rPr lang="zh-CN" altLang="en-US" b="1" strike="noStrike" noProof="1">
                <a:solidFill>
                  <a:srgbClr val="990000"/>
                </a:solidFill>
                <a:latin typeface="Times New Roman" panose="02020603050405020304" charset="0"/>
                <a:ea typeface="宋体" panose="02010600030101010101" pitchFamily="2" charset="-122"/>
                <a:cs typeface="+mn-ea"/>
              </a:rPr>
              <a:t>软件</a:t>
            </a:r>
            <a:r>
              <a:rPr lang="zh-CN" altLang="en-US" b="1" strike="noStrike" noProof="1">
                <a:solidFill>
                  <a:srgbClr val="990000"/>
                </a:solidFill>
                <a:latin typeface="Arial" panose="02080604020202020204" pitchFamily="34" charset="0"/>
                <a:ea typeface="宋体" panose="02010600030101010101" pitchFamily="2" charset="-122"/>
                <a:cs typeface="+mn-ea"/>
              </a:rPr>
              <a:t>中断处理</a:t>
            </a:r>
            <a:endParaRPr lang="zh-CN" altLang="en-US" b="1" strike="noStrike" noProof="1">
              <a:solidFill>
                <a:srgbClr val="990000"/>
              </a:solidFill>
              <a:ea typeface="宋体" panose="02010600030101010101" pitchFamily="2" charset="-122"/>
            </a:endParaRPr>
          </a:p>
        </p:txBody>
      </p:sp>
      <p:sp>
        <p:nvSpPr>
          <p:cNvPr id="46110" name="矩形 4610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中断及其处理</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109">
                                            <p:txEl>
                                              <p:charRg st="0" end="10"/>
                                            </p:txEl>
                                          </p:spTgt>
                                        </p:tgtEl>
                                        <p:attrNameLst>
                                          <p:attrName>style.visibility</p:attrName>
                                        </p:attrNameLst>
                                      </p:cBhvr>
                                      <p:to>
                                        <p:strVal val="visible"/>
                                      </p:to>
                                    </p:set>
                                    <p:anim calcmode="lin" valueType="num">
                                      <p:cBhvr additive="base">
                                        <p:cTn id="7" dur="1000" fill="hold"/>
                                        <p:tgtEl>
                                          <p:spTgt spid="46109">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10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3"/>
                                        </p:tgtEl>
                                        <p:attrNameLst>
                                          <p:attrName>style.visibility</p:attrName>
                                        </p:attrNameLst>
                                      </p:cBhvr>
                                      <p:to>
                                        <p:strVal val="visible"/>
                                      </p:to>
                                    </p:set>
                                    <p:anim calcmode="lin" valueType="num">
                                      <p:cBhvr additive="base">
                                        <p:cTn id="13" dur="500" fill="hold"/>
                                        <p:tgtEl>
                                          <p:spTgt spid="46083"/>
                                        </p:tgtEl>
                                        <p:attrNameLst>
                                          <p:attrName>ppt_x</p:attrName>
                                        </p:attrNameLst>
                                      </p:cBhvr>
                                      <p:tavLst>
                                        <p:tav tm="0">
                                          <p:val>
                                            <p:strVal val="#ppt_x"/>
                                          </p:val>
                                        </p:tav>
                                        <p:tav tm="100000">
                                          <p:val>
                                            <p:strVal val="#ppt_x"/>
                                          </p:val>
                                        </p:tav>
                                      </p:tavLst>
                                    </p:anim>
                                    <p:anim calcmode="lin" valueType="num">
                                      <p:cBhvr additive="base">
                                        <p:cTn id="14" dur="500" fill="hold"/>
                                        <p:tgtEl>
                                          <p:spTgt spid="4608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4"/>
                                        </p:tgtEl>
                                        <p:attrNameLst>
                                          <p:attrName>style.visibility</p:attrName>
                                        </p:attrNameLst>
                                      </p:cBhvr>
                                      <p:to>
                                        <p:strVal val="visible"/>
                                      </p:to>
                                    </p:set>
                                    <p:anim calcmode="lin" valueType="num">
                                      <p:cBhvr additive="base">
                                        <p:cTn id="19" dur="500" fill="hold"/>
                                        <p:tgtEl>
                                          <p:spTgt spid="46084"/>
                                        </p:tgtEl>
                                        <p:attrNameLst>
                                          <p:attrName>ppt_x</p:attrName>
                                        </p:attrNameLst>
                                      </p:cBhvr>
                                      <p:tavLst>
                                        <p:tav tm="0">
                                          <p:val>
                                            <p:strVal val="#ppt_x"/>
                                          </p:val>
                                        </p:tav>
                                        <p:tav tm="100000">
                                          <p:val>
                                            <p:strVal val="#ppt_x"/>
                                          </p:val>
                                        </p:tav>
                                      </p:tavLst>
                                    </p:anim>
                                    <p:anim calcmode="lin" valueType="num">
                                      <p:cBhvr additive="base">
                                        <p:cTn id="20"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108" grpId="0"/>
      <p:bldP spid="4610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矩形 40962"/>
          <p:cNvSpPr/>
          <p:nvPr/>
        </p:nvSpPr>
        <p:spPr>
          <a:xfrm>
            <a:off x="128905" y="1687830"/>
            <a:ext cx="8792210" cy="5664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fontAlgn="base">
              <a:lnSpc>
                <a:spcPct val="130000"/>
              </a:lnSpc>
              <a:buNone/>
            </a:pPr>
            <a:r>
              <a:rPr lang="zh-CN" altLang="en-US" sz="2000" strike="noStrike" noProof="1">
                <a:solidFill>
                  <a:schemeClr val="tx1"/>
                </a:solidFill>
                <a:latin typeface="Times New Roman" panose="02020603050405020304" charset="0"/>
                <a:ea typeface="宋体" panose="02010600030101010101" pitchFamily="2" charset="-122"/>
                <a:cs typeface="+mn-cs"/>
              </a:rPr>
              <a:t>       </a:t>
            </a:r>
            <a:r>
              <a:rPr lang="zh-CN" altLang="en-US" sz="2400" strike="noStrike" noProof="1">
                <a:solidFill>
                  <a:schemeClr val="tx1"/>
                </a:solidFill>
                <a:latin typeface="Times New Roman" panose="02020603050405020304" charset="0"/>
                <a:ea typeface="宋体" panose="02010600030101010101" pitchFamily="2" charset="-122"/>
                <a:cs typeface="+mn-cs"/>
              </a:rPr>
              <a:t>（除了PC和PS，</a:t>
            </a:r>
            <a:r>
              <a:rPr lang="x-none" altLang="zh-CN" sz="2400" strike="noStrike" noProof="1">
                <a:solidFill>
                  <a:schemeClr val="tx1"/>
                </a:solidFill>
                <a:latin typeface="Times New Roman" panose="02020603050405020304" charset="0"/>
                <a:ea typeface="宋体" panose="02010600030101010101" pitchFamily="2" charset="-122"/>
                <a:cs typeface="+mn-cs"/>
              </a:rPr>
              <a:t>几乎</a:t>
            </a:r>
            <a:r>
              <a:rPr lang="zh-CN" altLang="en-US" sz="2400" strike="noStrike" noProof="1">
                <a:solidFill>
                  <a:schemeClr val="tx1"/>
                </a:solidFill>
                <a:latin typeface="Times New Roman" panose="02020603050405020304" charset="0"/>
                <a:ea typeface="宋体" panose="02010600030101010101" pitchFamily="2" charset="-122"/>
                <a:cs typeface="+mn-cs"/>
              </a:rPr>
              <a:t>其他所有的寄存器）</a:t>
            </a:r>
            <a:endParaRPr lang="zh-CN" altLang="en-US" strike="noStrike" noProof="1">
              <a:solidFill>
                <a:schemeClr val="tx1"/>
              </a:solidFill>
              <a:latin typeface="Times New Roman" panose="02020603050405020304" charset="0"/>
              <a:ea typeface="宋体" panose="02010600030101010101" pitchFamily="2" charset="-122"/>
            </a:endParaRPr>
          </a:p>
        </p:txBody>
      </p:sp>
      <p:sp>
        <p:nvSpPr>
          <p:cNvPr id="40964" name="矩形 40963"/>
          <p:cNvSpPr/>
          <p:nvPr/>
        </p:nvSpPr>
        <p:spPr>
          <a:xfrm>
            <a:off x="663575" y="500063"/>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保护现场和恢复现场</a:t>
            </a:r>
            <a:endParaRPr lang="zh-CN" altLang="en-US" sz="2800" b="1" strike="noStrike" noProof="1">
              <a:solidFill>
                <a:srgbClr val="A50021"/>
              </a:solidFill>
              <a:latin typeface="Times New Roman" panose="02020603050405020304" charset="0"/>
              <a:ea typeface="宋体" panose="02010600030101010101" pitchFamily="2" charset="-122"/>
            </a:endParaRPr>
          </a:p>
        </p:txBody>
      </p:sp>
      <p:sp>
        <p:nvSpPr>
          <p:cNvPr id="40965" name="矩形 40964"/>
          <p:cNvSpPr/>
          <p:nvPr/>
        </p:nvSpPr>
        <p:spPr>
          <a:xfrm>
            <a:off x="120650" y="1143000"/>
            <a:ext cx="8614410" cy="5664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① 现场</a:t>
            </a:r>
            <a:r>
              <a:rPr lang="x-none" altLang="zh-CN" sz="2400" b="1" strike="noStrike" noProof="1">
                <a:solidFill>
                  <a:srgbClr val="000099"/>
                </a:solidFill>
                <a:latin typeface="宋体" panose="02010600030101010101" pitchFamily="2" charset="-122"/>
                <a:ea typeface="宋体" panose="02010600030101010101" pitchFamily="2" charset="-122"/>
                <a:cs typeface="+mn-cs"/>
              </a:rPr>
              <a:t>：</a:t>
            </a:r>
            <a:r>
              <a:rPr lang="zh-CN" altLang="en-US" sz="2400">
                <a:solidFill>
                  <a:schemeClr val="tx1"/>
                </a:solidFill>
                <a:effectLst>
                  <a:outerShdw blurRad="38100" dist="38100" dir="2700000" algn="tl">
                    <a:srgbClr val="000000">
                      <a:alpha val="43137"/>
                    </a:srgbClr>
                  </a:outerShdw>
                </a:effectLst>
                <a:latin typeface="Times New Roman" panose="02020603050405020304" charset="0"/>
                <a:ea typeface="宋体" panose="02010600030101010101" pitchFamily="2" charset="-122"/>
                <a:sym typeface="+mn-ea"/>
              </a:rPr>
              <a:t>中断</a:t>
            </a:r>
            <a:r>
              <a:rPr lang="x-none" altLang="zh-CN" sz="2400">
                <a:solidFill>
                  <a:schemeClr val="tx1"/>
                </a:solidFill>
                <a:effectLst>
                  <a:outerShdw blurRad="38100" dist="38100" dir="2700000" algn="tl">
                    <a:srgbClr val="000000">
                      <a:alpha val="43137"/>
                    </a:srgbClr>
                  </a:outerShdw>
                </a:effectLst>
                <a:latin typeface="Times New Roman" panose="02020603050405020304" charset="0"/>
                <a:ea typeface="宋体" panose="02010600030101010101" pitchFamily="2" charset="-122"/>
                <a:sym typeface="+mn-ea"/>
              </a:rPr>
              <a:t>返回时</a:t>
            </a:r>
            <a:r>
              <a:rPr lang="zh-CN" altLang="en-US" sz="2400">
                <a:solidFill>
                  <a:schemeClr val="tx1"/>
                </a:solidFill>
                <a:effectLst>
                  <a:outerShdw blurRad="38100" dist="38100" dir="2700000" algn="tl">
                    <a:srgbClr val="000000">
                      <a:alpha val="43137"/>
                    </a:srgbClr>
                  </a:outerShdw>
                </a:effectLst>
                <a:latin typeface="Times New Roman" panose="02020603050405020304" charset="0"/>
                <a:ea typeface="宋体" panose="02010600030101010101" pitchFamily="2" charset="-122"/>
                <a:sym typeface="+mn-ea"/>
              </a:rPr>
              <a:t>能确保程序继续运行的有关信息。</a:t>
            </a:r>
            <a:endParaRPr lang="x-none" altLang="zh-CN" sz="2400" strike="noStrike" noProof="1">
              <a:solidFill>
                <a:srgbClr val="00009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cs"/>
            </a:endParaRPr>
          </a:p>
        </p:txBody>
      </p:sp>
      <p:sp>
        <p:nvSpPr>
          <p:cNvPr id="40966" name="矩形 4096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中断及其处理</a:t>
            </a:r>
            <a:endParaRPr lang="zh-CN" altLang="en-US" sz="2400" strike="noStrike" noProof="1">
              <a:ea typeface="宋体" panose="02010600030101010101" pitchFamily="2" charset="-122"/>
            </a:endParaRPr>
          </a:p>
        </p:txBody>
      </p:sp>
      <p:sp>
        <p:nvSpPr>
          <p:cNvPr id="41987" name="矩形 41986"/>
          <p:cNvSpPr/>
          <p:nvPr/>
        </p:nvSpPr>
        <p:spPr>
          <a:xfrm>
            <a:off x="571500" y="2854008"/>
            <a:ext cx="8405813"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当中断发生时，必须立即把现场信息保存在主存中，这一</a:t>
            </a:r>
            <a:endParaRPr lang="zh-CN" altLang="en-US" sz="2400" strike="noStrike" noProof="1">
              <a:solidFill>
                <a:schemeClr val="tx1"/>
              </a:solidFill>
              <a:latin typeface="Times New Roman" panose="02020603050405020304" charset="0"/>
              <a:ea typeface="宋体" panose="02010600030101010101" pitchFamily="2" charset="-122"/>
            </a:endParaRPr>
          </a:p>
          <a:p>
            <a:pPr marL="1106805" lvl="1" indent="-649605"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工作称之为保护现场。</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41988" name="矩形 41987"/>
          <p:cNvSpPr/>
          <p:nvPr/>
        </p:nvSpPr>
        <p:spPr>
          <a:xfrm>
            <a:off x="120650" y="2366645"/>
            <a:ext cx="53546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② 保护现场</a:t>
            </a:r>
            <a:endParaRPr lang="zh-CN" altLang="en-US" sz="2400" b="1" strike="noStrike" noProof="1">
              <a:solidFill>
                <a:srgbClr val="000099"/>
              </a:solidFill>
              <a:latin typeface="宋体" panose="02010600030101010101" pitchFamily="2" charset="-122"/>
              <a:ea typeface="宋体" panose="02010600030101010101" pitchFamily="2" charset="-122"/>
            </a:endParaRPr>
          </a:p>
        </p:txBody>
      </p:sp>
      <p:sp>
        <p:nvSpPr>
          <p:cNvPr id="41989" name="矩形 41988"/>
          <p:cNvSpPr/>
          <p:nvPr/>
        </p:nvSpPr>
        <p:spPr>
          <a:xfrm>
            <a:off x="544513" y="4670108"/>
            <a:ext cx="8599488" cy="17351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程序重新运行之前，把保留的该程序现场信息从主存中送</a:t>
            </a:r>
            <a:endParaRPr lang="zh-CN" altLang="en-US" sz="2400" strike="noStrike" noProof="1">
              <a:solidFill>
                <a:schemeClr val="tx1"/>
              </a:solidFill>
              <a:latin typeface="Times New Roman" panose="02020603050405020304" charset="0"/>
              <a:ea typeface="宋体" panose="02010600030101010101" pitchFamily="2" charset="-122"/>
            </a:endParaRPr>
          </a:p>
          <a:p>
            <a:pPr marL="1106805" lvl="1" indent="-649605"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至相应的指令计数器、通用寄存器或一些特殊的寄存器中。</a:t>
            </a:r>
            <a:endParaRPr lang="zh-CN" altLang="en-US" sz="2400" strike="noStrike" noProof="1">
              <a:solidFill>
                <a:schemeClr val="tx1"/>
              </a:solidFill>
              <a:latin typeface="Times New Roman" panose="02020603050405020304" charset="0"/>
              <a:ea typeface="宋体" panose="02010600030101010101" pitchFamily="2" charset="-122"/>
            </a:endParaRPr>
          </a:p>
          <a:p>
            <a:pPr marL="1106805" lvl="1" indent="-649605"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cs"/>
              </a:rPr>
              <a:t>完成这些工作称为恢复现场。</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41990" name="矩形 41989"/>
          <p:cNvSpPr/>
          <p:nvPr/>
        </p:nvSpPr>
        <p:spPr>
          <a:xfrm>
            <a:off x="122238" y="4068445"/>
            <a:ext cx="53546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③ 恢复现场</a:t>
            </a:r>
            <a:endParaRPr lang="zh-CN" altLang="en-US" sz="2400" b="1" strike="noStrike" noProof="1">
              <a:solidFill>
                <a:srgbClr val="000099"/>
              </a:solidFill>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4">
                                            <p:txEl>
                                              <p:charRg st="0" end="14"/>
                                            </p:txEl>
                                          </p:spTgt>
                                        </p:tgtEl>
                                        <p:attrNameLst>
                                          <p:attrName>style.visibility</p:attrName>
                                        </p:attrNameLst>
                                      </p:cBhvr>
                                      <p:to>
                                        <p:strVal val="visible"/>
                                      </p:to>
                                    </p:set>
                                    <p:anim calcmode="lin" valueType="num">
                                      <p:cBhvr>
                                        <p:cTn id="7" dur="1000" fill="hold"/>
                                        <p:tgtEl>
                                          <p:spTgt spid="40964">
                                            <p:txEl>
                                              <p:charRg st="0" end="14"/>
                                            </p:txEl>
                                          </p:spTgt>
                                        </p:tgtEl>
                                        <p:attrNameLst>
                                          <p:attrName>ppt_x</p:attrName>
                                        </p:attrNameLst>
                                      </p:cBhvr>
                                      <p:tavLst>
                                        <p:tav tm="0">
                                          <p:val>
                                            <p:strVal val="0-#ppt_w/2"/>
                                          </p:val>
                                        </p:tav>
                                        <p:tav tm="100000">
                                          <p:val>
                                            <p:strVal val="#ppt_x"/>
                                          </p:val>
                                        </p:tav>
                                      </p:tavLst>
                                    </p:anim>
                                    <p:anim calcmode="lin" valueType="num">
                                      <p:cBhvr>
                                        <p:cTn id="8" dur="1000" fill="hold"/>
                                        <p:tgtEl>
                                          <p:spTgt spid="40964">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5">
                                            <p:txEl>
                                              <p:charRg st="0" end="5"/>
                                            </p:txEl>
                                          </p:spTgt>
                                        </p:tgtEl>
                                        <p:attrNameLst>
                                          <p:attrName>style.visibility</p:attrName>
                                        </p:attrNameLst>
                                      </p:cBhvr>
                                      <p:to>
                                        <p:strVal val="visible"/>
                                      </p:to>
                                    </p:set>
                                    <p:anim calcmode="lin" valueType="num">
                                      <p:cBhvr>
                                        <p:cTn id="13" dur="1000" fill="hold"/>
                                        <p:tgtEl>
                                          <p:spTgt spid="40965">
                                            <p:txEl>
                                              <p:charRg st="0" end="5"/>
                                            </p:txEl>
                                          </p:spTgt>
                                        </p:tgtEl>
                                        <p:attrNameLst>
                                          <p:attrName>ppt_x</p:attrName>
                                        </p:attrNameLst>
                                      </p:cBhvr>
                                      <p:tavLst>
                                        <p:tav tm="0">
                                          <p:val>
                                            <p:strVal val="0-#ppt_w/2"/>
                                          </p:val>
                                        </p:tav>
                                        <p:tav tm="100000">
                                          <p:val>
                                            <p:strVal val="#ppt_x"/>
                                          </p:val>
                                        </p:tav>
                                      </p:tavLst>
                                    </p:anim>
                                    <p:anim calcmode="lin" valueType="num">
                                      <p:cBhvr>
                                        <p:cTn id="14" dur="1000" fill="hold"/>
                                        <p:tgtEl>
                                          <p:spTgt spid="40965">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3">
                                            <p:txEl>
                                              <p:charRg st="0" end="31"/>
                                            </p:txEl>
                                          </p:spTgt>
                                        </p:tgtEl>
                                        <p:attrNameLst>
                                          <p:attrName>style.visibility</p:attrName>
                                        </p:attrNameLst>
                                      </p:cBhvr>
                                      <p:to>
                                        <p:strVal val="visible"/>
                                      </p:to>
                                    </p:set>
                                    <p:anim calcmode="lin" valueType="num">
                                      <p:cBhvr>
                                        <p:cTn id="19" dur="500" fill="hold"/>
                                        <p:tgtEl>
                                          <p:spTgt spid="40963">
                                            <p:txEl>
                                              <p:charRg st="0" end="31"/>
                                            </p:txEl>
                                          </p:spTgt>
                                        </p:tgtEl>
                                        <p:attrNameLst>
                                          <p:attrName>ppt_x</p:attrName>
                                        </p:attrNameLst>
                                      </p:cBhvr>
                                      <p:tavLst>
                                        <p:tav tm="0">
                                          <p:val>
                                            <p:strVal val="#ppt_x"/>
                                          </p:val>
                                        </p:tav>
                                        <p:tav tm="100000">
                                          <p:val>
                                            <p:strVal val="#ppt_x"/>
                                          </p:val>
                                        </p:tav>
                                      </p:tavLst>
                                    </p:anim>
                                    <p:anim calcmode="lin" valueType="num">
                                      <p:cBhvr>
                                        <p:cTn id="20" dur="500" fill="hold"/>
                                        <p:tgtEl>
                                          <p:spTgt spid="40963">
                                            <p:txEl>
                                              <p:charRg st="0" end="3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988">
                                            <p:txEl>
                                              <p:charRg st="0" end="7"/>
                                            </p:txEl>
                                          </p:spTgt>
                                        </p:tgtEl>
                                        <p:attrNameLst>
                                          <p:attrName>style.visibility</p:attrName>
                                        </p:attrNameLst>
                                      </p:cBhvr>
                                      <p:to>
                                        <p:strVal val="visible"/>
                                      </p:to>
                                    </p:set>
                                    <p:anim calcmode="lin" valueType="num">
                                      <p:cBhvr>
                                        <p:cTn id="25" dur="1000" fill="hold"/>
                                        <p:tgtEl>
                                          <p:spTgt spid="41988">
                                            <p:txEl>
                                              <p:charRg st="0" end="7"/>
                                            </p:txEl>
                                          </p:spTgt>
                                        </p:tgtEl>
                                        <p:attrNameLst>
                                          <p:attrName>ppt_x</p:attrName>
                                        </p:attrNameLst>
                                      </p:cBhvr>
                                      <p:tavLst>
                                        <p:tav tm="0">
                                          <p:val>
                                            <p:strVal val="0-#ppt_w/2"/>
                                          </p:val>
                                        </p:tav>
                                        <p:tav tm="100000">
                                          <p:val>
                                            <p:strVal val="#ppt_x"/>
                                          </p:val>
                                        </p:tav>
                                      </p:tavLst>
                                    </p:anim>
                                    <p:anim calcmode="lin" valueType="num">
                                      <p:cBhvr>
                                        <p:cTn id="26" dur="1000" fill="hold"/>
                                        <p:tgtEl>
                                          <p:spTgt spid="41988">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gtEl>
                                        <p:attrNameLst>
                                          <p:attrName>style.visibility</p:attrName>
                                        </p:attrNameLst>
                                      </p:cBhvr>
                                      <p:to>
                                        <p:strVal val="visible"/>
                                      </p:to>
                                    </p:set>
                                    <p:anim calcmode="lin" valueType="num">
                                      <p:cBhvr>
                                        <p:cTn id="31" dur="500" fill="hold"/>
                                        <p:tgtEl>
                                          <p:spTgt spid="41987"/>
                                        </p:tgtEl>
                                        <p:attrNameLst>
                                          <p:attrName>ppt_x</p:attrName>
                                        </p:attrNameLst>
                                      </p:cBhvr>
                                      <p:tavLst>
                                        <p:tav tm="0">
                                          <p:val>
                                            <p:strVal val="#ppt_x"/>
                                          </p:val>
                                        </p:tav>
                                        <p:tav tm="100000">
                                          <p:val>
                                            <p:strVal val="#ppt_x"/>
                                          </p:val>
                                        </p:tav>
                                      </p:tavLst>
                                    </p:anim>
                                    <p:anim calcmode="lin" valueType="num">
                                      <p:cBhvr>
                                        <p:cTn id="32"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1990">
                                            <p:txEl>
                                              <p:charRg st="0" end="7"/>
                                            </p:txEl>
                                          </p:spTgt>
                                        </p:tgtEl>
                                        <p:attrNameLst>
                                          <p:attrName>style.visibility</p:attrName>
                                        </p:attrNameLst>
                                      </p:cBhvr>
                                      <p:to>
                                        <p:strVal val="visible"/>
                                      </p:to>
                                    </p:set>
                                    <p:anim calcmode="lin" valueType="num">
                                      <p:cBhvr>
                                        <p:cTn id="37" dur="1000" fill="hold"/>
                                        <p:tgtEl>
                                          <p:spTgt spid="41990">
                                            <p:txEl>
                                              <p:charRg st="0" end="7"/>
                                            </p:txEl>
                                          </p:spTgt>
                                        </p:tgtEl>
                                        <p:attrNameLst>
                                          <p:attrName>ppt_x</p:attrName>
                                        </p:attrNameLst>
                                      </p:cBhvr>
                                      <p:tavLst>
                                        <p:tav tm="0">
                                          <p:val>
                                            <p:strVal val="0-#ppt_w/2"/>
                                          </p:val>
                                        </p:tav>
                                        <p:tav tm="100000">
                                          <p:val>
                                            <p:strVal val="#ppt_x"/>
                                          </p:val>
                                        </p:tav>
                                      </p:tavLst>
                                    </p:anim>
                                    <p:anim calcmode="lin" valueType="num">
                                      <p:cBhvr>
                                        <p:cTn id="38" dur="1000" fill="hold"/>
                                        <p:tgtEl>
                                          <p:spTgt spid="41990">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989"/>
                                        </p:tgtEl>
                                        <p:attrNameLst>
                                          <p:attrName>style.visibility</p:attrName>
                                        </p:attrNameLst>
                                      </p:cBhvr>
                                      <p:to>
                                        <p:strVal val="visible"/>
                                      </p:to>
                                    </p:set>
                                    <p:anim calcmode="lin" valueType="num">
                                      <p:cBhvr>
                                        <p:cTn id="43" dur="500" fill="hold"/>
                                        <p:tgtEl>
                                          <p:spTgt spid="41989"/>
                                        </p:tgtEl>
                                        <p:attrNameLst>
                                          <p:attrName>ppt_x</p:attrName>
                                        </p:attrNameLst>
                                      </p:cBhvr>
                                      <p:tavLst>
                                        <p:tav tm="0">
                                          <p:val>
                                            <p:strVal val="#ppt_x"/>
                                          </p:val>
                                        </p:tav>
                                        <p:tav tm="100000">
                                          <p:val>
                                            <p:strVal val="#ppt_x"/>
                                          </p:val>
                                        </p:tav>
                                      </p:tavLst>
                                    </p:anim>
                                    <p:anim calcmode="lin" valueType="num">
                                      <p:cBhvr>
                                        <p:cTn id="44" dur="500" fill="hold"/>
                                        <p:tgtEl>
                                          <p:spTgt spid="419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P spid="40965" grpId="0" build="p"/>
      <p:bldP spid="41987" grpId="0"/>
      <p:bldP spid="41988" grpId="0" build="p"/>
      <p:bldP spid="41989" grpId="0"/>
      <p:bldP spid="4199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4" name="矩形 40963"/>
          <p:cNvSpPr/>
          <p:nvPr/>
        </p:nvSpPr>
        <p:spPr>
          <a:xfrm>
            <a:off x="690563" y="638175"/>
            <a:ext cx="5418138"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a:t>
            </a:r>
            <a:r>
              <a:rPr lang="x-none" altLang="en-US" sz="2800" b="1" strike="noStrike" noProof="1">
                <a:solidFill>
                  <a:srgbClr val="A50021"/>
                </a:solidFill>
                <a:latin typeface="Times New Roman" panose="02020603050405020304" charset="0"/>
                <a:ea typeface="宋体" panose="02010600030101010101" pitchFamily="2" charset="-122"/>
                <a:cs typeface="+mn-ea"/>
              </a:rPr>
              <a:t>2</a:t>
            </a:r>
            <a:r>
              <a:rPr lang="en-US" altLang="zh-CN" sz="2800" b="1" strike="noStrike" noProof="1">
                <a:solidFill>
                  <a:srgbClr val="A50021"/>
                </a:solidFill>
                <a:latin typeface="Times New Roman" panose="02020603050405020304" charset="0"/>
                <a:ea typeface="宋体" panose="02010600030101010101" pitchFamily="2" charset="-122"/>
                <a:cs typeface="+mn-ea"/>
              </a:rPr>
              <a:t>) </a:t>
            </a:r>
            <a:r>
              <a:rPr lang="x-none" altLang="en-US" sz="2800" b="1" strike="noStrike" noProof="1">
                <a:solidFill>
                  <a:srgbClr val="A50021"/>
                </a:solidFill>
                <a:latin typeface="Times New Roman" panose="02020603050405020304" charset="0"/>
                <a:ea typeface="宋体" panose="02010600030101010101" pitchFamily="2" charset="-122"/>
                <a:cs typeface="+mn-ea"/>
              </a:rPr>
              <a:t>中断处理</a:t>
            </a:r>
            <a:endParaRPr lang="x-none" altLang="en-US" sz="2800" b="1" strike="noStrike" noProof="1">
              <a:solidFill>
                <a:srgbClr val="A50021"/>
              </a:solidFill>
              <a:latin typeface="Times New Roman" panose="02020603050405020304" charset="0"/>
              <a:ea typeface="宋体" panose="02010600030101010101" pitchFamily="2" charset="-122"/>
              <a:cs typeface="+mn-ea"/>
            </a:endParaRPr>
          </a:p>
        </p:txBody>
      </p:sp>
      <p:sp>
        <p:nvSpPr>
          <p:cNvPr id="40965" name="矩形 40964"/>
          <p:cNvSpPr/>
          <p:nvPr/>
        </p:nvSpPr>
        <p:spPr>
          <a:xfrm>
            <a:off x="660400" y="1419225"/>
            <a:ext cx="6278563" cy="2319338"/>
          </a:xfrm>
          <a:prstGeom prst="rect">
            <a:avLst/>
          </a:prstGeom>
          <a:noFill/>
          <a:ln w="9525">
            <a:noFill/>
            <a:miter/>
          </a:ln>
        </p:spPr>
        <p:txBody>
          <a:bodyPr wrap="square" anchor="t">
            <a:spAutoFit/>
          </a:bodyPr>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AutoNum type="arabicPeriod"/>
            </a:pPr>
            <a:r>
              <a:rPr lang="zh-CN" altLang="zh-CN" sz="2400" u="none" baseline="0">
                <a:solidFill>
                  <a:srgbClr val="000099"/>
                </a:solidFill>
                <a:latin typeface="宋体" panose="02010600030101010101" pitchFamily="2" charset="-122"/>
                <a:ea typeface="宋体" panose="02010600030101010101" pitchFamily="2" charset="-122"/>
              </a:rPr>
              <a:t>硬件故障中断的处理</a:t>
            </a:r>
            <a:endParaRPr lang="zh-CN" altLang="zh-CN" sz="2400" u="none" baseline="0">
              <a:solidFill>
                <a:srgbClr val="000099"/>
              </a:solidFill>
              <a:latin typeface="宋体" panose="02010600030101010101" pitchFamily="2" charset="-122"/>
              <a:ea typeface="宋体" panose="02010600030101010101"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AutoNum type="arabicPeriod"/>
            </a:pPr>
            <a:r>
              <a:rPr lang="zh-CN" altLang="zh-CN" sz="2400" u="none" baseline="0">
                <a:solidFill>
                  <a:srgbClr val="000099"/>
                </a:solidFill>
                <a:latin typeface="宋体" panose="02010600030101010101" pitchFamily="2" charset="-122"/>
                <a:ea typeface="宋体" panose="02010600030101010101" pitchFamily="2" charset="-122"/>
              </a:rPr>
              <a:t>程序性中断的处理</a:t>
            </a:r>
            <a:endParaRPr lang="zh-CN" altLang="zh-CN" sz="2400" u="none" baseline="0">
              <a:solidFill>
                <a:srgbClr val="000099"/>
              </a:solidFill>
              <a:latin typeface="宋体" panose="02010600030101010101" pitchFamily="2" charset="-122"/>
              <a:ea typeface="宋体" panose="02010600030101010101"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AutoNum type="arabicPeriod"/>
            </a:pPr>
            <a:r>
              <a:rPr lang="zh-CN" altLang="zh-CN" sz="2400" u="none" baseline="0">
                <a:solidFill>
                  <a:srgbClr val="000099"/>
                </a:solidFill>
                <a:latin typeface="宋体" panose="02010600030101010101" pitchFamily="2" charset="-122"/>
                <a:ea typeface="宋体" panose="02010600030101010101" pitchFamily="2" charset="-122"/>
              </a:rPr>
              <a:t>外部中断事件的处理</a:t>
            </a:r>
            <a:endParaRPr lang="zh-CN" altLang="zh-CN" sz="2400" u="none" baseline="0">
              <a:solidFill>
                <a:srgbClr val="000099"/>
              </a:solidFill>
              <a:latin typeface="宋体" panose="02010600030101010101" pitchFamily="2" charset="-122"/>
              <a:ea typeface="宋体" panose="02010600030101010101"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AutoNum type="arabicPeriod"/>
            </a:pPr>
            <a:r>
              <a:rPr lang="zh-CN" altLang="zh-CN" sz="2400" u="none" baseline="0">
                <a:solidFill>
                  <a:srgbClr val="000099"/>
                </a:solidFill>
                <a:latin typeface="宋体" panose="02010600030101010101" pitchFamily="2" charset="-122"/>
                <a:ea typeface="宋体" panose="02010600030101010101" pitchFamily="2" charset="-122"/>
              </a:rPr>
              <a:t>外部设备中断的处理</a:t>
            </a:r>
            <a:endParaRPr lang="zh-CN" altLang="zh-CN" sz="2400" u="none" baseline="0">
              <a:solidFill>
                <a:srgbClr val="000099"/>
              </a:solidFill>
              <a:latin typeface="宋体" panose="02010600030101010101" pitchFamily="2" charset="-122"/>
              <a:ea typeface="宋体" panose="02010600030101010101" pitchFamily="2" charset="-122"/>
            </a:endParaRPr>
          </a:p>
        </p:txBody>
      </p:sp>
      <p:sp>
        <p:nvSpPr>
          <p:cNvPr id="40966" name="矩形 4096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中断及其处理</a:t>
            </a:r>
            <a:endParaRPr lang="zh-CN" altLang="en-US" sz="2400" strike="noStrike" noProof="1">
              <a:ea typeface="宋体" panose="02010600030101010101" pitchFamily="2" charset="-122"/>
            </a:endParaRPr>
          </a:p>
        </p:txBody>
      </p:sp>
      <p:sp>
        <p:nvSpPr>
          <p:cNvPr id="2" name="矩形 1"/>
          <p:cNvSpPr/>
          <p:nvPr/>
        </p:nvSpPr>
        <p:spPr>
          <a:xfrm>
            <a:off x="254000" y="4106863"/>
            <a:ext cx="8440738" cy="21796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en-US" sz="2800" b="1" strike="noStrike" noProof="1">
                <a:solidFill>
                  <a:srgbClr val="A50021"/>
                </a:solidFill>
                <a:latin typeface="Times New Roman" panose="02020603050405020304" charset="0"/>
                <a:ea typeface="宋体" panose="02010600030101010101" pitchFamily="2" charset="-122"/>
                <a:cs typeface="+mn-ea"/>
              </a:rPr>
              <a:t>	中断是操作系统的基础，是实现并发的根本措施。</a:t>
            </a:r>
            <a:endParaRPr lang="x-none" altLang="en-US" sz="2800" b="1" strike="noStrike" noProof="1">
              <a:solidFill>
                <a:srgbClr val="A50021"/>
              </a:solidFill>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en-US" sz="2400" strike="noStrike" noProof="1">
                <a:solidFill>
                  <a:schemeClr val="tx1"/>
                </a:solidFill>
                <a:effectLst/>
                <a:latin typeface="Times New Roman" panose="02020603050405020304" charset="0"/>
                <a:ea typeface="宋体" panose="02010600030101010101" pitchFamily="2" charset="-122"/>
                <a:cs typeface="+mn-ea"/>
              </a:rPr>
              <a:t>		中断是程序得以运行的直接或间接的“向导”，是程序被激活的驱动源，只有透彻了解中断的机理，才能深刻体会操作系统的内在结构。</a:t>
            </a:r>
            <a:endParaRPr lang="x-none" altLang="en-US" sz="2400" strike="noStrike" noProof="1">
              <a:solidFill>
                <a:schemeClr val="tx1"/>
              </a:solidFill>
              <a:effectLst/>
              <a:latin typeface="Times New Roman" panose="02020603050405020304" charset="0"/>
              <a:ea typeface="宋体" panose="02010600030101010101"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4">
                                            <p:txEl>
                                              <p:charRg st="0" end="14"/>
                                            </p:txEl>
                                          </p:spTgt>
                                        </p:tgtEl>
                                        <p:attrNameLst>
                                          <p:attrName>style.visibility</p:attrName>
                                        </p:attrNameLst>
                                      </p:cBhvr>
                                      <p:to>
                                        <p:strVal val="visible"/>
                                      </p:to>
                                    </p:set>
                                    <p:anim calcmode="lin" valueType="num">
                                      <p:cBhvr>
                                        <p:cTn id="7" dur="1000" fill="hold"/>
                                        <p:tgtEl>
                                          <p:spTgt spid="40964">
                                            <p:txEl>
                                              <p:charRg st="0" end="14"/>
                                            </p:txEl>
                                          </p:spTgt>
                                        </p:tgtEl>
                                        <p:attrNameLst>
                                          <p:attrName>ppt_x</p:attrName>
                                        </p:attrNameLst>
                                      </p:cBhvr>
                                      <p:tavLst>
                                        <p:tav tm="0">
                                          <p:val>
                                            <p:strVal val="0-#ppt_w/2"/>
                                          </p:val>
                                        </p:tav>
                                        <p:tav tm="100000">
                                          <p:val>
                                            <p:strVal val="#ppt_x"/>
                                          </p:val>
                                        </p:tav>
                                      </p:tavLst>
                                    </p:anim>
                                    <p:anim calcmode="lin" valueType="num">
                                      <p:cBhvr>
                                        <p:cTn id="8" dur="1000" fill="hold"/>
                                        <p:tgtEl>
                                          <p:spTgt spid="40964">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5">
                                            <p:txEl>
                                              <p:charRg st="0" end="5"/>
                                            </p:txEl>
                                          </p:spTgt>
                                        </p:tgtEl>
                                        <p:attrNameLst>
                                          <p:attrName>style.visibility</p:attrName>
                                        </p:attrNameLst>
                                      </p:cBhvr>
                                      <p:to>
                                        <p:strVal val="visible"/>
                                      </p:to>
                                    </p:set>
                                    <p:anim calcmode="lin" valueType="num">
                                      <p:cBhvr>
                                        <p:cTn id="13" dur="1000" fill="hold"/>
                                        <p:tgtEl>
                                          <p:spTgt spid="40965">
                                            <p:txEl>
                                              <p:charRg st="0" end="5"/>
                                            </p:txEl>
                                          </p:spTgt>
                                        </p:tgtEl>
                                        <p:attrNameLst>
                                          <p:attrName>ppt_x</p:attrName>
                                        </p:attrNameLst>
                                      </p:cBhvr>
                                      <p:tavLst>
                                        <p:tav tm="0">
                                          <p:val>
                                            <p:strVal val="0-#ppt_w/2"/>
                                          </p:val>
                                        </p:tav>
                                        <p:tav tm="100000">
                                          <p:val>
                                            <p:strVal val="#ppt_x"/>
                                          </p:val>
                                        </p:tav>
                                      </p:tavLst>
                                    </p:anim>
                                    <p:anim calcmode="lin" valueType="num">
                                      <p:cBhvr>
                                        <p:cTn id="14" dur="1000" fill="hold"/>
                                        <p:tgtEl>
                                          <p:spTgt spid="40965">
                                            <p:txEl>
                                              <p:charRg st="0" end="5"/>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965">
                                            <p:txEl>
                                              <p:charRg st="1" end="1"/>
                                            </p:txEl>
                                          </p:spTgt>
                                        </p:tgtEl>
                                        <p:attrNameLst>
                                          <p:attrName>style.visibility</p:attrName>
                                        </p:attrNameLst>
                                      </p:cBhvr>
                                      <p:to>
                                        <p:strVal val="visible"/>
                                      </p:to>
                                    </p:set>
                                    <p:anim calcmode="lin" valueType="num">
                                      <p:cBhvr>
                                        <p:cTn id="17" dur="1000" fill="hold"/>
                                        <p:tgtEl>
                                          <p:spTgt spid="40965">
                                            <p:txEl>
                                              <p:char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40965">
                                            <p:txEl>
                                              <p:char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0965">
                                            <p:txEl>
                                              <p:charRg st="2" end="2"/>
                                            </p:txEl>
                                          </p:spTgt>
                                        </p:tgtEl>
                                        <p:attrNameLst>
                                          <p:attrName>style.visibility</p:attrName>
                                        </p:attrNameLst>
                                      </p:cBhvr>
                                      <p:to>
                                        <p:strVal val="visible"/>
                                      </p:to>
                                    </p:set>
                                    <p:anim calcmode="lin" valueType="num">
                                      <p:cBhvr>
                                        <p:cTn id="21" dur="1000" fill="hold"/>
                                        <p:tgtEl>
                                          <p:spTgt spid="40965">
                                            <p:txEl>
                                              <p:charRg st="2" end="2"/>
                                            </p:txEl>
                                          </p:spTgt>
                                        </p:tgtEl>
                                        <p:attrNameLst>
                                          <p:attrName>ppt_x</p:attrName>
                                        </p:attrNameLst>
                                      </p:cBhvr>
                                      <p:tavLst>
                                        <p:tav tm="0">
                                          <p:val>
                                            <p:strVal val="0-#ppt_w/2"/>
                                          </p:val>
                                        </p:tav>
                                        <p:tav tm="100000">
                                          <p:val>
                                            <p:strVal val="#ppt_x"/>
                                          </p:val>
                                        </p:tav>
                                      </p:tavLst>
                                    </p:anim>
                                    <p:anim calcmode="lin" valueType="num">
                                      <p:cBhvr>
                                        <p:cTn id="22" dur="1000" fill="hold"/>
                                        <p:tgtEl>
                                          <p:spTgt spid="40965">
                                            <p:txEl>
                                              <p:char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0965">
                                            <p:txEl>
                                              <p:charRg st="3" end="3"/>
                                            </p:txEl>
                                          </p:spTgt>
                                        </p:tgtEl>
                                        <p:attrNameLst>
                                          <p:attrName>style.visibility</p:attrName>
                                        </p:attrNameLst>
                                      </p:cBhvr>
                                      <p:to>
                                        <p:strVal val="visible"/>
                                      </p:to>
                                    </p:set>
                                    <p:anim calcmode="lin" valueType="num">
                                      <p:cBhvr>
                                        <p:cTn id="25" dur="1000" fill="hold"/>
                                        <p:tgtEl>
                                          <p:spTgt spid="40965">
                                            <p:txEl>
                                              <p:charRg st="3" end="3"/>
                                            </p:txEl>
                                          </p:spTgt>
                                        </p:tgtEl>
                                        <p:attrNameLst>
                                          <p:attrName>ppt_x</p:attrName>
                                        </p:attrNameLst>
                                      </p:cBhvr>
                                      <p:tavLst>
                                        <p:tav tm="0">
                                          <p:val>
                                            <p:strVal val="0-#ppt_w/2"/>
                                          </p:val>
                                        </p:tav>
                                        <p:tav tm="100000">
                                          <p:val>
                                            <p:strVal val="#ppt_x"/>
                                          </p:val>
                                        </p:tav>
                                      </p:tavLst>
                                    </p:anim>
                                    <p:anim calcmode="lin" valueType="num">
                                      <p:cBhvr>
                                        <p:cTn id="26" dur="1000" fill="hold"/>
                                        <p:tgtEl>
                                          <p:spTgt spid="4096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charRg st="0" end="14"/>
                                            </p:txEl>
                                          </p:spTgt>
                                        </p:tgtEl>
                                        <p:attrNameLst>
                                          <p:attrName>style.visibility</p:attrName>
                                        </p:attrNameLst>
                                      </p:cBhvr>
                                      <p:to>
                                        <p:strVal val="visible"/>
                                      </p:to>
                                    </p:set>
                                    <p:anim calcmode="lin" valueType="num">
                                      <p:cBhvr>
                                        <p:cTn id="31" dur="1000" fill="hold"/>
                                        <p:tgtEl>
                                          <p:spTgt spid="2">
                                            <p:txEl>
                                              <p:charRg st="0" end="14"/>
                                            </p:txEl>
                                          </p:spTgt>
                                        </p:tgtEl>
                                        <p:attrNameLst>
                                          <p:attrName>ppt_x</p:attrName>
                                        </p:attrNameLst>
                                      </p:cBhvr>
                                      <p:tavLst>
                                        <p:tav tm="0">
                                          <p:val>
                                            <p:strVal val="0-#ppt_w/2"/>
                                          </p:val>
                                        </p:tav>
                                        <p:tav tm="100000">
                                          <p:val>
                                            <p:strVal val="#ppt_x"/>
                                          </p:val>
                                        </p:tav>
                                      </p:tavLst>
                                    </p:anim>
                                    <p:anim calcmode="lin" valueType="num">
                                      <p:cBhvr>
                                        <p:cTn id="32" dur="1000" fill="hold"/>
                                        <p:tgtEl>
                                          <p:spTgt spid="2">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txEl>
                                              <p:charRg st="1" end="1"/>
                                            </p:txEl>
                                          </p:spTgt>
                                        </p:tgtEl>
                                        <p:attrNameLst>
                                          <p:attrName>style.visibility</p:attrName>
                                        </p:attrNameLst>
                                      </p:cBhvr>
                                      <p:to>
                                        <p:strVal val="visible"/>
                                      </p:to>
                                    </p:set>
                                    <p:anim calcmode="lin" valueType="num">
                                      <p:cBhvr>
                                        <p:cTn id="37" dur="1000" fill="hold"/>
                                        <p:tgtEl>
                                          <p:spTgt spid="2">
                                            <p:txEl>
                                              <p:charRg st="1" end="1"/>
                                            </p:txEl>
                                          </p:spTgt>
                                        </p:tgtEl>
                                        <p:attrNameLst>
                                          <p:attrName>ppt_x</p:attrName>
                                        </p:attrNameLst>
                                      </p:cBhvr>
                                      <p:tavLst>
                                        <p:tav tm="0">
                                          <p:val>
                                            <p:strVal val="0-#ppt_w/2"/>
                                          </p:val>
                                        </p:tav>
                                        <p:tav tm="100000">
                                          <p:val>
                                            <p:strVal val="#ppt_x"/>
                                          </p:val>
                                        </p:tav>
                                      </p:tavLst>
                                    </p:anim>
                                    <p:anim calcmode="lin" valueType="num">
                                      <p:cBhvr>
                                        <p:cTn id="38" dur="1000" fill="hold"/>
                                        <p:tgtEl>
                                          <p:spTgt spid="2">
                                            <p:txEl>
                                              <p:char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P spid="40965" grpId="0" build="p"/>
      <p:bldP spid="2"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矩形 50178"/>
          <p:cNvSpPr/>
          <p:nvPr/>
        </p:nvSpPr>
        <p:spPr>
          <a:xfrm>
            <a:off x="171450" y="587375"/>
            <a:ext cx="8551863" cy="53340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10000"/>
              </a:lnSpc>
              <a:spcBef>
                <a:spcPct val="10000"/>
              </a:spcBef>
              <a:buNone/>
            </a:pPr>
            <a:r>
              <a:rPr lang="zh-CN" altLang="en-US" b="1" strike="noStrike" noProof="1">
                <a:solidFill>
                  <a:srgbClr val="990000"/>
                </a:solidFill>
                <a:latin typeface="Times New Roman" panose="02020603050405020304" charset="0"/>
                <a:ea typeface="宋体" panose="02010600030101010101" pitchFamily="2" charset="-122"/>
                <a:cs typeface="+mn-ea"/>
              </a:rPr>
              <a:t>一般操作系统</a:t>
            </a:r>
            <a:r>
              <a:rPr lang="en-US" altLang="zh-CN" b="1" strike="noStrike" noProof="1">
                <a:solidFill>
                  <a:srgbClr val="990000"/>
                </a:solidFill>
                <a:latin typeface="Times New Roman" panose="02020603050405020304" charset="0"/>
                <a:ea typeface="宋体" panose="02010600030101010101" pitchFamily="2" charset="-122"/>
                <a:cs typeface="+mn-ea"/>
              </a:rPr>
              <a:t>(</a:t>
            </a:r>
            <a:r>
              <a:rPr lang="zh-CN" altLang="en-US" b="1" strike="noStrike" noProof="1">
                <a:solidFill>
                  <a:srgbClr val="990000"/>
                </a:solidFill>
                <a:latin typeface="Times New Roman" panose="02020603050405020304" charset="0"/>
                <a:ea typeface="宋体" panose="02010600030101010101" pitchFamily="2" charset="-122"/>
                <a:cs typeface="+mn-ea"/>
              </a:rPr>
              <a:t>包括</a:t>
            </a:r>
            <a:r>
              <a:rPr lang="en-US" altLang="zh-CN" b="1" strike="noStrike" noProof="1">
                <a:solidFill>
                  <a:srgbClr val="990000"/>
                </a:solidFill>
                <a:latin typeface="Times New Roman" panose="02020603050405020304" charset="0"/>
                <a:ea typeface="宋体" panose="02010600030101010101" pitchFamily="2" charset="-122"/>
                <a:cs typeface="+mn-ea"/>
              </a:rPr>
              <a:t>Linux)</a:t>
            </a:r>
            <a:r>
              <a:rPr lang="zh-CN" altLang="en-US" b="1" strike="noStrike" noProof="1">
                <a:solidFill>
                  <a:srgbClr val="990000"/>
                </a:solidFill>
                <a:latin typeface="Times New Roman" panose="02020603050405020304" charset="0"/>
                <a:ea typeface="宋体" panose="02010600030101010101" pitchFamily="2" charset="-122"/>
                <a:cs typeface="+mn-ea"/>
              </a:rPr>
              <a:t>对中断的支持：</a:t>
            </a:r>
            <a:endParaRPr lang="zh-CN" altLang="en-US" b="1" strike="noStrike" noProof="1">
              <a:solidFill>
                <a:srgbClr val="990000"/>
              </a:solidFill>
              <a:latin typeface="Times New Roman" panose="02020603050405020304" charset="0"/>
              <a:ea typeface="宋体" panose="02010600030101010101" pitchFamily="2" charset="-122"/>
              <a:cs typeface="+mn-ea"/>
            </a:endParaRPr>
          </a:p>
          <a:p>
            <a:pPr marL="533400" lvl="0" indent="-533400" fontAlgn="base">
              <a:lnSpc>
                <a:spcPct val="110000"/>
              </a:lnSpc>
              <a:spcBef>
                <a:spcPct val="10000"/>
              </a:spcBef>
              <a:buNone/>
            </a:pPr>
            <a:r>
              <a:rPr lang="en-US" altLang="zh-CN" sz="2400" strike="noStrike" noProof="1">
                <a:solidFill>
                  <a:schemeClr val="tx1"/>
                </a:solidFill>
                <a:latin typeface="Times New Roman" panose="02020603050405020304" charset="0"/>
                <a:ea typeface="宋体" panose="02010600030101010101" pitchFamily="2" charset="-122"/>
                <a:cs typeface="+mn-cs"/>
              </a:rPr>
              <a:t>	1</a:t>
            </a:r>
            <a:r>
              <a:rPr lang="zh-CN" altLang="en-US" sz="2400" strike="noStrike" noProof="1">
                <a:solidFill>
                  <a:schemeClr val="tx1"/>
                </a:solidFill>
                <a:latin typeface="Times New Roman" panose="02020603050405020304" charset="0"/>
                <a:ea typeface="宋体" panose="02010600030101010101" pitchFamily="2" charset="-122"/>
                <a:cs typeface="+mn-cs"/>
              </a:rPr>
              <a:t>、至少支持两个特权级别，</a:t>
            </a:r>
            <a:r>
              <a:rPr lang="en-US" altLang="zh-CN" sz="2400">
                <a:solidFill>
                  <a:schemeClr val="tx1"/>
                </a:solidFill>
                <a:latin typeface="Times New Roman" panose="02020603050405020304" charset="0"/>
                <a:ea typeface="宋体" panose="02010600030101010101" pitchFamily="2" charset="-122"/>
                <a:sym typeface="+mn-ea"/>
              </a:rPr>
              <a:t>Linux</a:t>
            </a:r>
            <a:r>
              <a:rPr lang="zh-CN" altLang="en-US" sz="2400">
                <a:solidFill>
                  <a:schemeClr val="tx1"/>
                </a:solidFill>
                <a:latin typeface="Times New Roman" panose="02020603050405020304" charset="0"/>
                <a:ea typeface="宋体" panose="02010600030101010101" pitchFamily="2" charset="-122"/>
                <a:sym typeface="+mn-ea"/>
              </a:rPr>
              <a:t>系统使用两个级别</a:t>
            </a:r>
            <a:r>
              <a:rPr lang="en-US" altLang="zh-CN" sz="2400">
                <a:solidFill>
                  <a:schemeClr val="tx1"/>
                </a:solidFill>
                <a:latin typeface="Times New Roman" panose="02020603050405020304" charset="0"/>
                <a:ea typeface="宋体" panose="02010600030101010101" pitchFamily="2" charset="-122"/>
                <a:sym typeface="+mn-ea"/>
              </a:rPr>
              <a:t>:</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10000"/>
              </a:lnSpc>
              <a:spcBef>
                <a:spcPct val="10000"/>
              </a:spcBef>
              <a:buNone/>
            </a:pPr>
            <a:r>
              <a:rPr lang="en-US" altLang="zh-CN" sz="2000" strike="noStrike" noProof="1">
                <a:solidFill>
                  <a:schemeClr val="tx1"/>
                </a:solidFill>
                <a:latin typeface="Times New Roman" panose="02020603050405020304" charset="0"/>
                <a:ea typeface="宋体" panose="02010600030101010101" pitchFamily="2" charset="-122"/>
                <a:cs typeface="+mn-cs"/>
              </a:rPr>
              <a:t>	</a:t>
            </a:r>
            <a:r>
              <a:rPr lang="zh-CN" altLang="en-US" sz="2000" strike="noStrike" noProof="1">
                <a:solidFill>
                  <a:schemeClr val="tx1"/>
                </a:solidFill>
                <a:latin typeface="Times New Roman" panose="02020603050405020304" charset="0"/>
                <a:ea typeface="宋体" panose="02010600030101010101" pitchFamily="2" charset="-122"/>
                <a:cs typeface="+mn-cs"/>
              </a:rPr>
              <a:t>特权级</a:t>
            </a:r>
            <a:r>
              <a:rPr lang="en-US" altLang="zh-CN" sz="2000" strike="noStrike" noProof="1">
                <a:solidFill>
                  <a:schemeClr val="tx1"/>
                </a:solidFill>
                <a:latin typeface="Times New Roman" panose="02020603050405020304" charset="0"/>
                <a:ea typeface="宋体" panose="02010600030101010101" pitchFamily="2" charset="-122"/>
                <a:cs typeface="+mn-cs"/>
              </a:rPr>
              <a:t>0 —— </a:t>
            </a:r>
            <a:r>
              <a:rPr lang="zh-CN" altLang="en-US" sz="2000" strike="noStrike" noProof="1">
                <a:solidFill>
                  <a:schemeClr val="tx1"/>
                </a:solidFill>
                <a:latin typeface="Times New Roman" panose="02020603050405020304" charset="0"/>
                <a:ea typeface="宋体" panose="02010600030101010101" pitchFamily="2" charset="-122"/>
                <a:cs typeface="+mn-cs"/>
              </a:rPr>
              <a:t>核态 </a:t>
            </a:r>
            <a:r>
              <a:rPr lang="en-US" altLang="zh-CN" sz="2000" strike="noStrike" noProof="1">
                <a:solidFill>
                  <a:schemeClr val="tx1"/>
                </a:solidFill>
                <a:latin typeface="Times New Roman" panose="02020603050405020304" charset="0"/>
                <a:ea typeface="宋体" panose="02010600030101010101" pitchFamily="2" charset="-122"/>
                <a:cs typeface="+mn-cs"/>
              </a:rPr>
              <a:t>(</a:t>
            </a:r>
            <a:r>
              <a:rPr lang="zh-CN" altLang="en-US" sz="2000" strike="noStrike" noProof="1">
                <a:solidFill>
                  <a:schemeClr val="tx1"/>
                </a:solidFill>
                <a:latin typeface="Times New Roman" panose="02020603050405020304" charset="0"/>
                <a:ea typeface="宋体" panose="02010600030101010101" pitchFamily="2" charset="-122"/>
                <a:cs typeface="+mn-cs"/>
              </a:rPr>
              <a:t>内核模式</a:t>
            </a:r>
            <a:r>
              <a:rPr lang="en-US" altLang="zh-CN" sz="2000" strike="noStrike" noProof="1">
                <a:solidFill>
                  <a:schemeClr val="tx1"/>
                </a:solidFill>
                <a:latin typeface="Times New Roman" panose="02020603050405020304" charset="0"/>
                <a:ea typeface="宋体" panose="02010600030101010101" pitchFamily="2" charset="-122"/>
                <a:cs typeface="+mn-cs"/>
              </a:rPr>
              <a:t>)</a:t>
            </a:r>
            <a:endParaRPr lang="en-US" altLang="zh-CN" sz="20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10000"/>
              </a:lnSpc>
              <a:spcBef>
                <a:spcPct val="10000"/>
              </a:spcBef>
              <a:buNone/>
            </a:pPr>
            <a:r>
              <a:rPr lang="en-US" altLang="zh-CN" sz="2000" strike="noStrike" noProof="1">
                <a:solidFill>
                  <a:schemeClr val="tx1"/>
                </a:solidFill>
                <a:latin typeface="Times New Roman" panose="02020603050405020304" charset="0"/>
                <a:ea typeface="宋体" panose="02010600030101010101" pitchFamily="2" charset="-122"/>
                <a:cs typeface="+mn-cs"/>
              </a:rPr>
              <a:t>	</a:t>
            </a:r>
            <a:r>
              <a:rPr lang="zh-CN" altLang="en-US" sz="2000" strike="noStrike" noProof="1">
                <a:solidFill>
                  <a:schemeClr val="tx1"/>
                </a:solidFill>
                <a:latin typeface="Times New Roman" panose="02020603050405020304" charset="0"/>
                <a:ea typeface="宋体" panose="02010600030101010101" pitchFamily="2" charset="-122"/>
                <a:cs typeface="+mn-cs"/>
              </a:rPr>
              <a:t>特权级</a:t>
            </a:r>
            <a:r>
              <a:rPr lang="en-US" altLang="zh-CN" sz="2000" strike="noStrike" noProof="1">
                <a:solidFill>
                  <a:schemeClr val="tx1"/>
                </a:solidFill>
                <a:latin typeface="Times New Roman" panose="02020603050405020304" charset="0"/>
                <a:ea typeface="宋体" panose="02010600030101010101" pitchFamily="2" charset="-122"/>
                <a:cs typeface="+mn-cs"/>
              </a:rPr>
              <a:t>3 —— </a:t>
            </a:r>
            <a:r>
              <a:rPr lang="zh-CN" altLang="en-US" sz="2000" strike="noStrike" noProof="1">
                <a:solidFill>
                  <a:schemeClr val="tx1"/>
                </a:solidFill>
                <a:latin typeface="Times New Roman" panose="02020603050405020304" charset="0"/>
                <a:ea typeface="宋体" panose="02010600030101010101" pitchFamily="2" charset="-122"/>
                <a:cs typeface="+mn-cs"/>
              </a:rPr>
              <a:t>用户态 </a:t>
            </a:r>
            <a:r>
              <a:rPr lang="en-US" altLang="zh-CN" sz="2000" strike="noStrike" noProof="1">
                <a:solidFill>
                  <a:schemeClr val="tx1"/>
                </a:solidFill>
                <a:latin typeface="Times New Roman" panose="02020603050405020304" charset="0"/>
                <a:ea typeface="宋体" panose="02010600030101010101" pitchFamily="2" charset="-122"/>
                <a:cs typeface="+mn-cs"/>
              </a:rPr>
              <a:t>(</a:t>
            </a:r>
            <a:r>
              <a:rPr lang="zh-CN" altLang="en-US" sz="2000" strike="noStrike" noProof="1">
                <a:solidFill>
                  <a:schemeClr val="tx1"/>
                </a:solidFill>
                <a:latin typeface="Times New Roman" panose="02020603050405020304" charset="0"/>
                <a:ea typeface="宋体" panose="02010600030101010101" pitchFamily="2" charset="-122"/>
                <a:cs typeface="+mn-cs"/>
              </a:rPr>
              <a:t>用户模式</a:t>
            </a:r>
            <a:r>
              <a:rPr lang="en-US" altLang="zh-CN" sz="2000" strike="noStrike" noProof="1">
                <a:solidFill>
                  <a:schemeClr val="tx1"/>
                </a:solidFill>
                <a:latin typeface="Times New Roman" panose="02020603050405020304" charset="0"/>
                <a:ea typeface="宋体" panose="02010600030101010101" pitchFamily="2" charset="-122"/>
                <a:cs typeface="+mn-cs"/>
              </a:rPr>
              <a:t>)</a:t>
            </a:r>
            <a:endParaRPr lang="en-US" altLang="zh-CN" sz="2000" strike="noStrike" noProof="1">
              <a:solidFill>
                <a:schemeClr val="tx1"/>
              </a:solidFill>
              <a:latin typeface="Times New Roman" panose="02020603050405020304" charset="0"/>
              <a:ea typeface="宋体" panose="02010600030101010101" pitchFamily="2" charset="-122"/>
              <a:cs typeface="+mn-cs"/>
            </a:endParaRPr>
          </a:p>
          <a:p>
            <a:pPr marL="914400" lvl="1" indent="-457200" fontAlgn="base">
              <a:lnSpc>
                <a:spcPct val="110000"/>
              </a:lnSpc>
              <a:spcBef>
                <a:spcPct val="10000"/>
              </a:spcBef>
              <a:buNone/>
            </a:pPr>
            <a:endParaRPr lang="en-US" altLang="zh-CN" sz="2000" strike="noStrike" noProof="1">
              <a:solidFill>
                <a:schemeClr val="tx1"/>
              </a:solidFill>
              <a:latin typeface="Times New Roman" panose="02020603050405020304" charset="0"/>
              <a:ea typeface="宋体" panose="02010600030101010101" pitchFamily="2" charset="-122"/>
              <a:cs typeface="+mn-cs"/>
            </a:endParaRPr>
          </a:p>
          <a:p>
            <a:pPr marL="914400" lvl="1" indent="-457200" algn="l" fontAlgn="base">
              <a:lnSpc>
                <a:spcPct val="110000"/>
              </a:lnSpc>
              <a:spcBef>
                <a:spcPct val="10000"/>
              </a:spcBef>
              <a:buNone/>
            </a:pPr>
            <a:r>
              <a:rPr lang="en-US" altLang="zh-CN" sz="2400" strike="noStrike" noProof="1">
                <a:solidFill>
                  <a:schemeClr val="tx1"/>
                </a:solidFill>
                <a:latin typeface="Times New Roman" panose="02020603050405020304" charset="0"/>
                <a:ea typeface="宋体" panose="02010600030101010101" pitchFamily="2" charset="-122"/>
                <a:cs typeface="+mn-cs"/>
              </a:rPr>
              <a:t>2</a:t>
            </a:r>
            <a:r>
              <a:rPr lang="zh-CN" altLang="en-US" sz="2400" strike="noStrike" noProof="1">
                <a:solidFill>
                  <a:schemeClr val="tx1"/>
                </a:solidFill>
                <a:latin typeface="Times New Roman" panose="02020603050405020304" charset="0"/>
                <a:ea typeface="宋体" panose="02010600030101010101" pitchFamily="2" charset="-122"/>
                <a:cs typeface="+mn-cs"/>
              </a:rPr>
              <a:t>、</a:t>
            </a:r>
            <a:r>
              <a:rPr lang="zh-CN" altLang="en-US" sz="2400" strike="noStrike" noProof="1">
                <a:solidFill>
                  <a:schemeClr val="tx1"/>
                </a:solidFill>
                <a:latin typeface="Times New Roman" panose="02020603050405020304" charset="0"/>
                <a:ea typeface="宋体" panose="02010600030101010101" pitchFamily="2" charset="-122"/>
              </a:rPr>
              <a:t>中断处理一般分为两部分(上半部和下半部)</a:t>
            </a:r>
            <a:endParaRPr lang="zh-CN" altLang="en-US" sz="2400" strike="noStrike" noProof="1">
              <a:solidFill>
                <a:schemeClr val="tx1"/>
              </a:solidFill>
              <a:latin typeface="Times New Roman" panose="02020603050405020304" charset="0"/>
              <a:ea typeface="宋体" panose="02010600030101010101" pitchFamily="2" charset="-122"/>
            </a:endParaRPr>
          </a:p>
          <a:p>
            <a:pPr marL="800100" lvl="1" indent="-342900" fontAlgn="base">
              <a:lnSpc>
                <a:spcPct val="120000"/>
              </a:lnSpc>
              <a:spcBef>
                <a:spcPct val="20000"/>
              </a:spcBef>
              <a:buFont typeface="Arial" panose="02080604020202020204" pitchFamily="34" charset="0"/>
              <a:buChar char="•"/>
            </a:pPr>
            <a:r>
              <a:rPr lang="zh-CN" altLang="en-US" sz="2000">
                <a:solidFill>
                  <a:schemeClr val="tx1"/>
                </a:solidFill>
                <a:latin typeface="Times New Roman" panose="02020603050405020304" charset="0"/>
                <a:ea typeface="宋体" panose="02010600030101010101" pitchFamily="2" charset="-122"/>
                <a:sym typeface="+mn-ea"/>
              </a:rPr>
              <a:t>上半部</a:t>
            </a:r>
            <a:r>
              <a:rPr lang="zh-CN" altLang="en-US" sz="2000">
                <a:solidFill>
                  <a:schemeClr val="tx1"/>
                </a:solidFill>
                <a:latin typeface="Times New Roman" panose="02020603050405020304" charset="0"/>
                <a:ea typeface="宋体" panose="02010600030101010101" pitchFamily="2" charset="-122"/>
                <a:sym typeface="+mn-ea"/>
              </a:rPr>
              <a:t>(top half)</a:t>
            </a:r>
            <a:r>
              <a:rPr lang="zh-CN" altLang="en-US" sz="2000">
                <a:solidFill>
                  <a:schemeClr val="tx1"/>
                </a:solidFill>
                <a:latin typeface="Times New Roman" panose="02020603050405020304" charset="0"/>
                <a:ea typeface="宋体" panose="02010600030101010101" pitchFamily="2" charset="-122"/>
                <a:sym typeface="+mn-ea"/>
              </a:rPr>
              <a:t>是</a:t>
            </a:r>
            <a:r>
              <a:rPr lang="zh-CN" altLang="en-US" sz="2000">
                <a:solidFill>
                  <a:schemeClr val="tx1"/>
                </a:solidFill>
                <a:latin typeface="Times New Roman" panose="02020603050405020304" charset="0"/>
                <a:ea typeface="宋体" panose="02010600030101010101" pitchFamily="2" charset="-122"/>
                <a:sym typeface="+mn-ea"/>
              </a:rPr>
              <a:t>中断响应后必须立即处理的工作，是</a:t>
            </a:r>
            <a:r>
              <a:rPr lang="zh-CN" altLang="en-US" sz="2000">
                <a:solidFill>
                  <a:schemeClr val="tx1"/>
                </a:solidFill>
                <a:latin typeface="Times New Roman" panose="02020603050405020304" charset="0"/>
                <a:ea typeface="宋体" panose="02010600030101010101" pitchFamily="2" charset="-122"/>
                <a:sym typeface="+mn-ea"/>
              </a:rPr>
              <a:t>中断处理中有严格时间限制的工作，是关键而紧迫的部分。上半部的工作是不可被打断的，即在屏蔽所有中断的情况下进行的。例：与硬件设备应答或使硬件复位的工作。</a:t>
            </a:r>
            <a:endParaRPr lang="zh-CN" altLang="en-US" sz="2000" strike="noStrike" noProof="1">
              <a:solidFill>
                <a:schemeClr val="tx1"/>
              </a:solidFill>
              <a:latin typeface="Times New Roman" panose="02020603050405020304" charset="0"/>
              <a:ea typeface="宋体" panose="02010600030101010101" pitchFamily="2" charset="-122"/>
            </a:endParaRPr>
          </a:p>
          <a:p>
            <a:pPr marL="800100" lvl="1" indent="-342900" fontAlgn="base">
              <a:lnSpc>
                <a:spcPct val="120000"/>
              </a:lnSpc>
              <a:spcBef>
                <a:spcPct val="20000"/>
              </a:spcBef>
              <a:buFont typeface="Arial" panose="02080604020202020204" pitchFamily="34" charset="0"/>
              <a:buChar char="•"/>
            </a:pPr>
            <a:r>
              <a:rPr lang="zh-CN" altLang="en-US" sz="2000">
                <a:solidFill>
                  <a:schemeClr val="tx1"/>
                </a:solidFill>
                <a:latin typeface="Times New Roman" panose="02020603050405020304" charset="0"/>
                <a:ea typeface="宋体" panose="02010600030101010101" pitchFamily="2" charset="-122"/>
                <a:sym typeface="+mn-ea"/>
              </a:rPr>
              <a:t>下半部</a:t>
            </a:r>
            <a:r>
              <a:rPr lang="zh-CN" altLang="en-US" sz="2000">
                <a:solidFill>
                  <a:schemeClr val="tx1"/>
                </a:solidFill>
                <a:latin typeface="Times New Roman" panose="02020603050405020304" charset="0"/>
                <a:ea typeface="宋体" panose="02010600030101010101" pitchFamily="2" charset="-122"/>
                <a:sym typeface="+mn-ea"/>
              </a:rPr>
              <a:t>(bottom half)是</a:t>
            </a:r>
            <a:r>
              <a:rPr lang="zh-CN" altLang="en-US" sz="2000">
                <a:solidFill>
                  <a:schemeClr val="tx1"/>
                </a:solidFill>
                <a:latin typeface="Times New Roman" panose="02020603050405020304" charset="0"/>
                <a:ea typeface="宋体" panose="02010600030101010101" pitchFamily="2" charset="-122"/>
                <a:sym typeface="+mn-ea"/>
              </a:rPr>
              <a:t>那些可以稍后完成的工作，</a:t>
            </a:r>
            <a:r>
              <a:rPr lang="zh-CN" altLang="en-US" sz="2000">
                <a:solidFill>
                  <a:schemeClr val="tx1"/>
                </a:solidFill>
                <a:latin typeface="Times New Roman" panose="02020603050405020304" charset="0"/>
                <a:ea typeface="宋体" panose="02010600030101010101" pitchFamily="2" charset="-122"/>
                <a:sym typeface="+mn-ea"/>
              </a:rPr>
              <a:t>下半部的执行是可以打断的，即是在开中断的情况下执行。原则上</a:t>
            </a:r>
            <a:r>
              <a:rPr lang="zh-CN" altLang="en-US" sz="2000">
                <a:solidFill>
                  <a:schemeClr val="tx1"/>
                </a:solidFill>
                <a:latin typeface="Times New Roman" panose="02020603050405020304" charset="0"/>
                <a:ea typeface="宋体" panose="02010600030101010101" pitchFamily="2" charset="-122"/>
                <a:cs typeface="+mn-cs"/>
                <a:sym typeface="+mn-ea"/>
              </a:rPr>
              <a:t>将更多的处理工作向后推迟到下半部</a:t>
            </a:r>
            <a:r>
              <a:rPr lang="zh-CN" altLang="en-US" sz="2000">
                <a:solidFill>
                  <a:schemeClr val="tx1"/>
                </a:solidFill>
                <a:latin typeface="Times New Roman" panose="02020603050405020304" charset="0"/>
                <a:ea typeface="宋体" panose="02010600030101010101" pitchFamily="2" charset="-122"/>
                <a:sym typeface="+mn-ea"/>
              </a:rPr>
              <a:t>执行</a:t>
            </a:r>
            <a:r>
              <a:rPr lang="zh-CN" altLang="en-US" sz="2000">
                <a:solidFill>
                  <a:schemeClr val="tx1"/>
                </a:solidFill>
                <a:latin typeface="Times New Roman" panose="02020603050405020304" charset="0"/>
                <a:ea typeface="宋体" panose="02010600030101010101" pitchFamily="2" charset="-122"/>
                <a:cs typeface="+mn-cs"/>
                <a:sym typeface="+mn-ea"/>
              </a:rPr>
              <a:t>。</a:t>
            </a:r>
            <a:endParaRPr lang="zh-CN" altLang="en-US" sz="2000" strike="noStrike" noProof="1">
              <a:solidFill>
                <a:schemeClr val="tx1"/>
              </a:solidFill>
              <a:latin typeface="Times New Roman" panose="02020603050405020304" charset="0"/>
              <a:ea typeface="宋体" panose="02010600030101010101" pitchFamily="2" charset="-122"/>
              <a:cs typeface="+mn-cs"/>
              <a:sym typeface="+mn-ea"/>
            </a:endParaRPr>
          </a:p>
        </p:txBody>
      </p:sp>
      <p:sp>
        <p:nvSpPr>
          <p:cNvPr id="50180" name="矩形 5017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anose="02020603050405020304" charset="0"/>
                <a:ea typeface="宋体" panose="02010600030101010101" pitchFamily="2" charset="-122"/>
                <a:cs typeface="+mn-ea"/>
              </a:rPr>
              <a:t>Linux</a:t>
            </a:r>
            <a:r>
              <a:rPr lang="zh-CN" altLang="en-US" sz="2400" strike="noStrike" noProof="1">
                <a:latin typeface="Arial" panose="02080604020202020204" pitchFamily="34" charset="0"/>
                <a:ea typeface="宋体" panose="02010600030101010101" pitchFamily="2" charset="-122"/>
                <a:cs typeface="+mn-ea"/>
              </a:rPr>
              <a:t>系统</a:t>
            </a:r>
            <a:r>
              <a:rPr lang="en-US" altLang="zh-CN" sz="2400" strike="noStrike" noProof="1">
                <a:latin typeface="Arial" panose="02080604020202020204" pitchFamily="34" charset="0"/>
                <a:ea typeface="宋体" panose="02010600030101010101" pitchFamily="2" charset="-122"/>
                <a:cs typeface="+mn-ea"/>
              </a:rPr>
              <a:t>—— </a:t>
            </a:r>
            <a:r>
              <a:rPr lang="en-US" altLang="zh-CN" sz="2400" strike="noStrike" noProof="1">
                <a:latin typeface="Times New Roman" panose="02020603050405020304" charset="0"/>
                <a:ea typeface="宋体" panose="02010600030101010101" pitchFamily="2" charset="-122"/>
                <a:cs typeface="+mn-ea"/>
              </a:rPr>
              <a:t>Linux</a:t>
            </a:r>
            <a:r>
              <a:rPr lang="zh-CN" altLang="en-US" sz="2400" strike="noStrike" noProof="1">
                <a:latin typeface="Arial" panose="02080604020202020204" pitchFamily="34" charset="0"/>
                <a:ea typeface="宋体" panose="02010600030101010101" pitchFamily="2" charset="-122"/>
                <a:cs typeface="+mn-ea"/>
              </a:rPr>
              <a:t>系统的特权级与中断处理</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16"/>
                                            </p:txEl>
                                          </p:spTgt>
                                        </p:tgtEl>
                                        <p:attrNameLst>
                                          <p:attrName>style.visibility</p:attrName>
                                        </p:attrNameLst>
                                      </p:cBhvr>
                                      <p:to>
                                        <p:strVal val="visible"/>
                                      </p:to>
                                    </p:set>
                                    <p:anim calcmode="lin" valueType="num">
                                      <p:cBhvr additive="base">
                                        <p:cTn id="7" dur="1000" fill="hold"/>
                                        <p:tgtEl>
                                          <p:spTgt spid="50179">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9">
                                            <p:txEl>
                                              <p:charRg st="0" end="16"/>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0179">
                                            <p:txEl>
                                              <p:charRg st="16" end="45"/>
                                            </p:txEl>
                                          </p:spTgt>
                                        </p:tgtEl>
                                        <p:attrNameLst>
                                          <p:attrName>style.visibility</p:attrName>
                                        </p:attrNameLst>
                                      </p:cBhvr>
                                      <p:to>
                                        <p:strVal val="visible"/>
                                      </p:to>
                                    </p:set>
                                    <p:anim calcmode="lin" valueType="num">
                                      <p:cBhvr additive="base">
                                        <p:cTn id="11" dur="1000" fill="hold"/>
                                        <p:tgtEl>
                                          <p:spTgt spid="50179">
                                            <p:txEl>
                                              <p:charRg st="16" end="45"/>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50179">
                                            <p:txEl>
                                              <p:charRg st="16" end="45"/>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0179">
                                            <p:txEl>
                                              <p:charRg st="45" end="63"/>
                                            </p:txEl>
                                          </p:spTgt>
                                        </p:tgtEl>
                                        <p:attrNameLst>
                                          <p:attrName>style.visibility</p:attrName>
                                        </p:attrNameLst>
                                      </p:cBhvr>
                                      <p:to>
                                        <p:strVal val="visible"/>
                                      </p:to>
                                    </p:set>
                                    <p:anim calcmode="lin" valueType="num">
                                      <p:cBhvr additive="base">
                                        <p:cTn id="15" dur="1000" fill="hold"/>
                                        <p:tgtEl>
                                          <p:spTgt spid="50179">
                                            <p:txEl>
                                              <p:charRg st="45" end="63"/>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50179">
                                            <p:txEl>
                                              <p:charRg st="45" end="63"/>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0179">
                                            <p:txEl>
                                              <p:charRg st="63" end="82"/>
                                            </p:txEl>
                                          </p:spTgt>
                                        </p:tgtEl>
                                        <p:attrNameLst>
                                          <p:attrName>style.visibility</p:attrName>
                                        </p:attrNameLst>
                                      </p:cBhvr>
                                      <p:to>
                                        <p:strVal val="visible"/>
                                      </p:to>
                                    </p:set>
                                    <p:anim calcmode="lin" valueType="num">
                                      <p:cBhvr additive="base">
                                        <p:cTn id="19" dur="1000" fill="hold"/>
                                        <p:tgtEl>
                                          <p:spTgt spid="50179">
                                            <p:txEl>
                                              <p:charRg st="63" end="8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0179">
                                            <p:txEl>
                                              <p:charRg st="63" end="8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0179">
                                            <p:txEl>
                                              <p:charRg st="4" end="4"/>
                                            </p:txEl>
                                          </p:spTgt>
                                        </p:tgtEl>
                                        <p:attrNameLst>
                                          <p:attrName>style.visibility</p:attrName>
                                        </p:attrNameLst>
                                      </p:cBhvr>
                                      <p:to>
                                        <p:strVal val="visible"/>
                                      </p:to>
                                    </p:set>
                                    <p:anim calcmode="lin" valueType="num">
                                      <p:cBhvr additive="base">
                                        <p:cTn id="23" dur="1000" fill="hold"/>
                                        <p:tgtEl>
                                          <p:spTgt spid="50179">
                                            <p:txEl>
                                              <p:char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5017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0179">
                                            <p:txEl>
                                              <p:charRg st="6" end="6"/>
                                            </p:txEl>
                                          </p:spTgt>
                                        </p:tgtEl>
                                        <p:attrNameLst>
                                          <p:attrName>style.visibility</p:attrName>
                                        </p:attrNameLst>
                                      </p:cBhvr>
                                      <p:to>
                                        <p:strVal val="visible"/>
                                      </p:to>
                                    </p:set>
                                    <p:anim calcmode="lin" valueType="num">
                                      <p:cBhvr additive="base">
                                        <p:cTn id="29" dur="1000" fill="hold"/>
                                        <p:tgtEl>
                                          <p:spTgt spid="50179">
                                            <p:txEl>
                                              <p:charRg st="6" end="6"/>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50179">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0179">
                                            <p:txEl>
                                              <p:charRg st="7" end="7"/>
                                            </p:txEl>
                                          </p:spTgt>
                                        </p:tgtEl>
                                        <p:attrNameLst>
                                          <p:attrName>style.visibility</p:attrName>
                                        </p:attrNameLst>
                                      </p:cBhvr>
                                      <p:to>
                                        <p:strVal val="visible"/>
                                      </p:to>
                                    </p:set>
                                    <p:anim calcmode="lin" valueType="num">
                                      <p:cBhvr additive="base">
                                        <p:cTn id="35" dur="1000" fill="hold"/>
                                        <p:tgtEl>
                                          <p:spTgt spid="50179">
                                            <p:txEl>
                                              <p:charRg st="7" end="7"/>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50179">
                                            <p:txEl>
                                              <p:char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矩形 59393"/>
          <p:cNvSpPr/>
          <p:nvPr/>
        </p:nvSpPr>
        <p:spPr>
          <a:xfrm>
            <a:off x="533400" y="1813243"/>
            <a:ext cx="8262938" cy="41103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b="1" strike="noStrike" noProof="1">
                <a:solidFill>
                  <a:schemeClr val="tx1"/>
                </a:solidFill>
                <a:effectLst/>
                <a:latin typeface="Times New Roman" panose="02020603050405020304" charset="0"/>
                <a:ea typeface="宋体" panose="02010600030101010101" pitchFamily="2" charset="-122"/>
                <a:cs typeface="+mn-ea"/>
              </a:rPr>
              <a:t>什么是操作系统虚拟机</a:t>
            </a:r>
            <a:endParaRPr lang="zh-CN" altLang="en-US" sz="24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pPr>
            <a:r>
              <a:rPr lang="zh-CN" altLang="en-US" sz="2400" b="1" strike="noStrike" noProof="1">
                <a:solidFill>
                  <a:schemeClr val="tx1"/>
                </a:solidFill>
                <a:effectLst/>
                <a:latin typeface="Times New Roman" panose="02020603050405020304" charset="0"/>
                <a:ea typeface="宋体" panose="02010600030101010101" pitchFamily="2" charset="-122"/>
                <a:cs typeface="+mn-ea"/>
              </a:rPr>
              <a:t>操作系统的结构</a:t>
            </a:r>
            <a:endParaRPr lang="zh-CN" altLang="en-US" sz="24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pPr>
            <a:r>
              <a:rPr lang="zh-CN" altLang="en-US" sz="2400" b="1" strike="noStrike" noProof="1">
                <a:solidFill>
                  <a:schemeClr val="tx1"/>
                </a:solidFill>
                <a:effectLst/>
                <a:latin typeface="Times New Roman" panose="02020603050405020304" charset="0"/>
                <a:ea typeface="宋体" panose="02010600030101010101" pitchFamily="2" charset="-122"/>
                <a:cs typeface="+mn-ea"/>
              </a:rPr>
              <a:t>区分处理机的态的目的</a:t>
            </a:r>
            <a:endParaRPr lang="zh-CN" altLang="en-US" sz="24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pPr>
            <a:r>
              <a:rPr lang="zh-CN" altLang="en-US" sz="2400" b="1" strike="noStrike" noProof="1">
                <a:solidFill>
                  <a:schemeClr val="tx1"/>
                </a:solidFill>
                <a:effectLst/>
                <a:latin typeface="Times New Roman" panose="02020603050405020304" charset="0"/>
                <a:ea typeface="宋体" panose="02010600030101010101" pitchFamily="2" charset="-122"/>
                <a:cs typeface="+mn-ea"/>
              </a:rPr>
              <a:t>管态、用户态，二者的区别 </a:t>
            </a:r>
            <a:endParaRPr lang="zh-CN" altLang="en-US" sz="24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pPr>
            <a:r>
              <a:rPr lang="zh-CN" altLang="en-US" sz="2400" b="1" strike="noStrike" noProof="1">
                <a:solidFill>
                  <a:schemeClr val="tx1"/>
                </a:solidFill>
                <a:effectLst/>
                <a:latin typeface="Times New Roman" panose="02020603050405020304" charset="0"/>
                <a:ea typeface="宋体" panose="02010600030101010101" pitchFamily="2" charset="-122"/>
                <a:cs typeface="+mn-ea"/>
              </a:rPr>
              <a:t>中断的定义、类型</a:t>
            </a:r>
            <a:endParaRPr lang="zh-CN" altLang="en-US" sz="24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pPr>
            <a:r>
              <a:rPr lang="zh-CN" altLang="en-US" sz="2400" b="1" strike="noStrike" noProof="1">
                <a:solidFill>
                  <a:schemeClr val="tx1"/>
                </a:solidFill>
                <a:effectLst/>
                <a:latin typeface="Times New Roman" panose="02020603050405020304" charset="0"/>
                <a:ea typeface="宋体" panose="02010600030101010101" pitchFamily="2" charset="-122"/>
                <a:cs typeface="+mn-ea"/>
              </a:rPr>
              <a:t>中断响应的定义、实质、所需的硬件支持</a:t>
            </a:r>
            <a:endParaRPr lang="zh-CN" altLang="en-US" sz="24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pPr>
            <a:r>
              <a:rPr lang="zh-CN" altLang="en-US" sz="2400" b="1" strike="noStrike" noProof="1">
                <a:solidFill>
                  <a:schemeClr val="tx1"/>
                </a:solidFill>
                <a:effectLst/>
                <a:latin typeface="Times New Roman" panose="02020603050405020304" charset="0"/>
                <a:ea typeface="宋体" panose="02010600030101010101" pitchFamily="2" charset="-122"/>
                <a:cs typeface="+mn-ea"/>
              </a:rPr>
              <a:t>软件中断处理过程</a:t>
            </a:r>
            <a:endParaRPr lang="zh-CN" altLang="en-US" sz="2400" b="1" strike="noStrike" noProof="1">
              <a:solidFill>
                <a:schemeClr val="tx1"/>
              </a:solidFill>
              <a:effectLst/>
              <a:latin typeface="Times New Roman" panose="02020603050405020304" charset="0"/>
              <a:ea typeface="宋体" panose="02010600030101010101" pitchFamily="2" charset="-122"/>
            </a:endParaRPr>
          </a:p>
        </p:txBody>
      </p:sp>
      <p:sp>
        <p:nvSpPr>
          <p:cNvPr id="59395" name="矩形 5939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小结</a:t>
            </a:r>
            <a:endParaRPr lang="zh-CN" altLang="en-US" sz="2400" strike="noStrike" noProof="1">
              <a:ea typeface="宋体" panose="02010600030101010101" pitchFamily="2" charset="-122"/>
            </a:endParaRPr>
          </a:p>
        </p:txBody>
      </p:sp>
      <p:sp>
        <p:nvSpPr>
          <p:cNvPr id="2" name="文本框 1"/>
          <p:cNvSpPr txBox="1"/>
          <p:nvPr/>
        </p:nvSpPr>
        <p:spPr>
          <a:xfrm>
            <a:off x="583565" y="906780"/>
            <a:ext cx="995680" cy="579120"/>
          </a:xfrm>
          <a:prstGeom prst="rect">
            <a:avLst/>
          </a:prstGeom>
          <a:noFill/>
        </p:spPr>
        <p:txBody>
          <a:bodyPr wrap="none" rtlCol="0" anchor="t">
            <a:spAutoFit/>
          </a:bodyPr>
          <a:p>
            <a:r>
              <a:rPr lang="zh-CN" altLang="en-US">
                <a:solidFill>
                  <a:srgbClr val="990000"/>
                </a:solidFill>
                <a:cs typeface="+mn-ea"/>
                <a:sym typeface="+mn-ea"/>
              </a:rPr>
              <a:t>小结</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1000" fill="hold"/>
                                        <p:tgtEl>
                                          <p:spTgt spid="59394"/>
                                        </p:tgtEl>
                                        <p:attrNameLst>
                                          <p:attrName>ppt_x</p:attrName>
                                        </p:attrNameLst>
                                      </p:cBhvr>
                                      <p:tavLst>
                                        <p:tav tm="0">
                                          <p:val>
                                            <p:strVal val="0-#ppt_w/2"/>
                                          </p:val>
                                        </p:tav>
                                        <p:tav tm="100000">
                                          <p:val>
                                            <p:strVal val="#ppt_x"/>
                                          </p:val>
                                        </p:tav>
                                      </p:tavLst>
                                    </p:anim>
                                    <p:anim calcmode="lin" valueType="num">
                                      <p:cBhvr additive="base">
                                        <p:cTn id="8" dur="1000" fill="hold"/>
                                        <p:tgtEl>
                                          <p:spTgt spid="593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2" name="矩形 12291"/>
          <p:cNvSpPr/>
          <p:nvPr/>
        </p:nvSpPr>
        <p:spPr>
          <a:xfrm>
            <a:off x="258763" y="555625"/>
            <a:ext cx="6594475"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2. </a:t>
            </a:r>
            <a:r>
              <a:rPr lang="zh-CN" altLang="en-US" b="1" strike="noStrike" noProof="1">
                <a:solidFill>
                  <a:srgbClr val="990000"/>
                </a:solidFill>
                <a:latin typeface="Arial" panose="02080604020202020204" pitchFamily="34" charset="0"/>
                <a:ea typeface="宋体" panose="02010600030101010101" pitchFamily="2" charset="-122"/>
                <a:cs typeface="+mn-ea"/>
              </a:rPr>
              <a:t>操作系统虚拟机的指令系统</a:t>
            </a:r>
            <a:endParaRPr lang="zh-CN" altLang="en-US" b="1" strike="noStrike" noProof="1">
              <a:solidFill>
                <a:srgbClr val="990000"/>
              </a:solidFill>
              <a:ea typeface="宋体" panose="02010600030101010101" pitchFamily="2" charset="-122"/>
            </a:endParaRPr>
          </a:p>
        </p:txBody>
      </p:sp>
      <p:sp>
        <p:nvSpPr>
          <p:cNvPr id="12293" name="矩形 12292"/>
          <p:cNvSpPr/>
          <p:nvPr/>
        </p:nvSpPr>
        <p:spPr>
          <a:xfrm>
            <a:off x="663575" y="1296988"/>
            <a:ext cx="5418138" cy="6457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Arial" panose="02080604020202020204" pitchFamily="34" charset="0"/>
                <a:ea typeface="宋体" panose="02010600030101010101" pitchFamily="2" charset="-122"/>
                <a:cs typeface="+mn-ea"/>
              </a:rPr>
              <a:t>裸机</a:t>
            </a:r>
            <a:r>
              <a:rPr lang="x-none" altLang="zh-CN" sz="2800" b="1" strike="noStrike" noProof="1">
                <a:solidFill>
                  <a:srgbClr val="A50021"/>
                </a:solidFill>
                <a:latin typeface="Arial" panose="02080604020202020204" pitchFamily="34" charset="0"/>
                <a:ea typeface="宋体" panose="02010600030101010101" pitchFamily="2" charset="-122"/>
                <a:cs typeface="+mn-ea"/>
              </a:rPr>
              <a:t>原有的硬件</a:t>
            </a:r>
            <a:r>
              <a:rPr lang="zh-CN" altLang="en-US" sz="2800" b="1" strike="noStrike" noProof="1">
                <a:solidFill>
                  <a:srgbClr val="A50021"/>
                </a:solidFill>
                <a:latin typeface="Arial" panose="02080604020202020204" pitchFamily="34" charset="0"/>
                <a:ea typeface="宋体" panose="02010600030101010101" pitchFamily="2" charset="-122"/>
                <a:cs typeface="+mn-ea"/>
              </a:rPr>
              <a:t>指令</a:t>
            </a:r>
            <a:r>
              <a:rPr lang="x-none" altLang="zh-CN" sz="2800" b="1" strike="noStrike" noProof="1">
                <a:solidFill>
                  <a:srgbClr val="A50021"/>
                </a:solidFill>
                <a:latin typeface="Arial" panose="02080604020202020204" pitchFamily="34" charset="0"/>
                <a:ea typeface="宋体" panose="02010600030101010101" pitchFamily="2" charset="-122"/>
                <a:cs typeface="+mn-ea"/>
              </a:rPr>
              <a:t>系统</a:t>
            </a:r>
            <a:endParaRPr lang="x-none" altLang="zh-CN" sz="2800" b="1" strike="noStrike" noProof="1">
              <a:solidFill>
                <a:srgbClr val="A50021"/>
              </a:solidFill>
              <a:latin typeface="Arial" panose="02080604020202020204" pitchFamily="34" charset="0"/>
              <a:ea typeface="宋体" panose="02010600030101010101" pitchFamily="2" charset="-122"/>
              <a:cs typeface="+mn-ea"/>
            </a:endParaRPr>
          </a:p>
        </p:txBody>
      </p:sp>
      <p:sp>
        <p:nvSpPr>
          <p:cNvPr id="12294" name="矩形 12293"/>
          <p:cNvSpPr/>
          <p:nvPr/>
        </p:nvSpPr>
        <p:spPr>
          <a:xfrm>
            <a:off x="679450" y="2043113"/>
            <a:ext cx="7907338" cy="6457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操作系统虚拟机</a:t>
            </a:r>
            <a:r>
              <a:rPr lang="x-none" altLang="zh-CN" sz="2800" b="1" strike="noStrike" noProof="1">
                <a:solidFill>
                  <a:srgbClr val="A50021"/>
                </a:solidFill>
                <a:latin typeface="Times New Roman" panose="02020603050405020304" charset="0"/>
                <a:ea typeface="宋体" panose="02010600030101010101" pitchFamily="2" charset="-122"/>
                <a:cs typeface="+mn-ea"/>
              </a:rPr>
              <a:t>扩充的</a:t>
            </a:r>
            <a:r>
              <a:rPr lang="zh-CN" altLang="en-US" sz="2800" b="1" strike="noStrike" noProof="1">
                <a:solidFill>
                  <a:srgbClr val="A50021"/>
                </a:solidFill>
                <a:latin typeface="Times New Roman" panose="02020603050405020304" charset="0"/>
                <a:ea typeface="宋体" panose="02010600030101010101" pitchFamily="2" charset="-122"/>
                <a:cs typeface="+mn-ea"/>
              </a:rPr>
              <a:t>指令</a:t>
            </a:r>
            <a:r>
              <a:rPr lang="x-none" altLang="zh-CN" sz="2800" b="1" strike="noStrike" noProof="1">
                <a:solidFill>
                  <a:srgbClr val="A50021"/>
                </a:solidFill>
                <a:latin typeface="Times New Roman" panose="02020603050405020304" charset="0"/>
                <a:ea typeface="宋体" panose="02010600030101010101" pitchFamily="2" charset="-122"/>
                <a:cs typeface="+mn-ea"/>
              </a:rPr>
              <a:t>系统</a:t>
            </a:r>
            <a:endParaRPr lang="x-none" altLang="zh-CN" sz="2800" b="1" strike="noStrike" noProof="1">
              <a:solidFill>
                <a:srgbClr val="A50021"/>
              </a:solidFill>
              <a:latin typeface="Times New Roman" panose="02020603050405020304" charset="0"/>
              <a:ea typeface="宋体" panose="02010600030101010101" pitchFamily="2" charset="-122"/>
              <a:cs typeface="+mn-ea"/>
            </a:endParaRPr>
          </a:p>
        </p:txBody>
      </p:sp>
      <p:sp>
        <p:nvSpPr>
          <p:cNvPr id="12295" name="矩形 1229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操作系统虚拟机</a:t>
            </a:r>
            <a:endParaRPr lang="zh-CN" altLang="en-US" sz="2400" strike="noStrike" noProof="1">
              <a:ea typeface="宋体" panose="02010600030101010101" pitchFamily="2" charset="-122"/>
            </a:endParaRPr>
          </a:p>
        </p:txBody>
      </p:sp>
      <p:sp>
        <p:nvSpPr>
          <p:cNvPr id="12296" name="矩形 12295"/>
          <p:cNvSpPr/>
          <p:nvPr/>
        </p:nvSpPr>
        <p:spPr>
          <a:xfrm>
            <a:off x="98425" y="2660650"/>
            <a:ext cx="8461375" cy="352044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① </a:t>
            </a:r>
            <a:r>
              <a:rPr lang="zh-CN" altLang="en-US" sz="2400" b="1" strike="noStrike" noProof="1">
                <a:solidFill>
                  <a:srgbClr val="000099"/>
                </a:solidFill>
                <a:latin typeface="Times New Roman" panose="02020603050405020304" charset="0"/>
                <a:ea typeface="宋体" panose="02010600030101010101" pitchFamily="2" charset="-122"/>
                <a:cs typeface="+mn-cs"/>
              </a:rPr>
              <a:t>操作命令 </a:t>
            </a:r>
            <a:r>
              <a:rPr lang="en-US" altLang="zh-CN" sz="2400" b="1" strike="noStrike" noProof="1">
                <a:solidFill>
                  <a:srgbClr val="000099"/>
                </a:solidFill>
                <a:latin typeface="Times New Roman" panose="02020603050405020304" charset="0"/>
                <a:ea typeface="宋体" panose="02010600030101010101" pitchFamily="2" charset="-122"/>
                <a:cs typeface="+mn-cs"/>
              </a:rPr>
              <a:t>(</a:t>
            </a:r>
            <a:r>
              <a:rPr lang="zh-CN" altLang="en-US" sz="2400" b="1" strike="noStrike" noProof="1">
                <a:solidFill>
                  <a:srgbClr val="000099"/>
                </a:solidFill>
                <a:latin typeface="Times New Roman" panose="02020603050405020304" charset="0"/>
                <a:ea typeface="宋体" panose="02010600030101010101" pitchFamily="2" charset="-122"/>
                <a:cs typeface="+mn-cs"/>
              </a:rPr>
              <a:t>又称命令接口</a:t>
            </a:r>
            <a:r>
              <a:rPr lang="en-US" altLang="zh-CN" sz="2400" b="1" strike="noStrike" noProof="1">
                <a:solidFill>
                  <a:srgbClr val="000099"/>
                </a:solidFill>
                <a:latin typeface="Times New Roman" panose="02020603050405020304" charset="0"/>
                <a:ea typeface="宋体" panose="02010600030101010101" pitchFamily="2" charset="-122"/>
                <a:cs typeface="+mn-cs"/>
              </a:rPr>
              <a:t>) </a:t>
            </a:r>
            <a:endParaRPr lang="en-US" altLang="zh-CN" sz="2400" b="1" strike="noStrike" noProof="1">
              <a:solidFill>
                <a:srgbClr val="000099"/>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a:solidFill>
                  <a:schemeClr val="tx1"/>
                </a:solidFill>
                <a:effectLst/>
                <a:latin typeface="Times New Roman" panose="02020603050405020304" charset="0"/>
                <a:ea typeface="宋体" panose="02010600030101010101" pitchFamily="2" charset="-122"/>
                <a:sym typeface="+mn-ea"/>
              </a:rPr>
              <a:t>键盘</a:t>
            </a:r>
            <a:r>
              <a:rPr lang="zh-CN" altLang="en-US" dirty="0">
                <a:solidFill>
                  <a:schemeClr val="tx1"/>
                </a:solidFill>
                <a:effectLst/>
                <a:latin typeface="Times New Roman" panose="02020603050405020304" charset="0"/>
                <a:ea typeface="宋体" panose="02010600030101010101" pitchFamily="2" charset="-122"/>
                <a:sym typeface="+mn-ea"/>
              </a:rPr>
              <a:t>命令</a:t>
            </a:r>
            <a:endParaRPr lang="zh-CN" altLang="en-US" strike="noStrike" noProof="1" dirty="0">
              <a:solidFill>
                <a:schemeClr val="tx1"/>
              </a:solidFill>
              <a:effectLst/>
              <a:latin typeface="Times New Roman" panose="02020603050405020304" charset="0"/>
              <a:ea typeface="宋体" panose="02010600030101010101" pitchFamily="2" charset="-122"/>
            </a:endParaRPr>
          </a:p>
          <a:p>
            <a:pPr marL="1295400" lvl="2" indent="-381000" fontAlgn="base">
              <a:lnSpc>
                <a:spcPct val="130000"/>
              </a:lnSpc>
            </a:pPr>
            <a:r>
              <a:rPr lang="zh-CN" altLang="en-US">
                <a:solidFill>
                  <a:schemeClr val="tx1"/>
                </a:solidFill>
                <a:effectLst/>
                <a:latin typeface="Times New Roman" panose="02020603050405020304" charset="0"/>
                <a:ea typeface="宋体" panose="02010600030101010101" pitchFamily="2" charset="-122"/>
                <a:sym typeface="+mn-ea"/>
              </a:rPr>
              <a:t>作业控制</a:t>
            </a:r>
            <a:r>
              <a:rPr lang="zh-CN" altLang="en-US" dirty="0">
                <a:solidFill>
                  <a:schemeClr val="tx1"/>
                </a:solidFill>
                <a:effectLst/>
                <a:latin typeface="Times New Roman" panose="02020603050405020304" charset="0"/>
                <a:ea typeface="宋体" panose="02010600030101010101" pitchFamily="2" charset="-122"/>
                <a:sym typeface="+mn-ea"/>
              </a:rPr>
              <a:t>语言</a:t>
            </a:r>
            <a:r>
              <a:rPr lang="zh-CN" altLang="en-US" strike="noStrike" noProof="1" dirty="0">
                <a:solidFill>
                  <a:schemeClr val="tx1"/>
                </a:solidFill>
                <a:effectLst/>
                <a:latin typeface="Times New Roman" panose="02020603050405020304" charset="0"/>
                <a:ea typeface="宋体" panose="02010600030101010101" pitchFamily="2" charset="-122"/>
                <a:cs typeface="+mn-cs"/>
              </a:rPr>
              <a:t>（</a:t>
            </a:r>
            <a:r>
              <a:rPr lang="en-US" altLang="zh-CN" strike="noStrike" noProof="1">
                <a:solidFill>
                  <a:schemeClr val="tx1"/>
                </a:solidFill>
                <a:effectLst/>
                <a:latin typeface="Times New Roman" panose="02020603050405020304" charset="0"/>
                <a:ea typeface="宋体" panose="02010600030101010101" pitchFamily="2" charset="-122"/>
                <a:cs typeface="+mn-cs"/>
              </a:rPr>
              <a:t>shell</a:t>
            </a:r>
            <a:r>
              <a:rPr lang="zh-CN" altLang="en-US" strike="noStrike" noProof="1" dirty="0">
                <a:solidFill>
                  <a:schemeClr val="tx1"/>
                </a:solidFill>
                <a:effectLst/>
                <a:latin typeface="Times New Roman" panose="02020603050405020304" charset="0"/>
                <a:ea typeface="宋体" panose="02010600030101010101" pitchFamily="2" charset="-122"/>
                <a:cs typeface="+mn-cs"/>
              </a:rPr>
              <a:t>）</a:t>
            </a:r>
            <a:endParaRPr lang="zh-CN" altLang="en-US" strike="noStrike" noProof="1" dirty="0">
              <a:solidFill>
                <a:schemeClr val="tx1"/>
              </a:solidFill>
              <a:effectLst/>
              <a:latin typeface="Times New Roman" panose="02020603050405020304" charset="0"/>
              <a:ea typeface="宋体" panose="02010600030101010101" pitchFamily="2" charset="-122"/>
            </a:endParaRPr>
          </a:p>
          <a:p>
            <a:pPr marL="1295400" lvl="2" indent="-381000" fontAlgn="base">
              <a:lnSpc>
                <a:spcPct val="130000"/>
              </a:lnSpc>
            </a:pPr>
            <a:r>
              <a:rPr lang="zh-CN" altLang="en-US" strike="noStrike" noProof="1">
                <a:solidFill>
                  <a:schemeClr val="tx1"/>
                </a:solidFill>
                <a:effectLst/>
                <a:latin typeface="Times New Roman" panose="02020603050405020304" charset="0"/>
                <a:ea typeface="宋体" panose="02010600030101010101" pitchFamily="2" charset="-122"/>
                <a:cs typeface="+mn-cs"/>
              </a:rPr>
              <a:t>图形化用户</a:t>
            </a:r>
            <a:r>
              <a:rPr lang="zh-CN" altLang="en-US" strike="noStrike" noProof="1" dirty="0">
                <a:solidFill>
                  <a:schemeClr val="tx1"/>
                </a:solidFill>
                <a:effectLst/>
                <a:latin typeface="Times New Roman" panose="02020603050405020304" charset="0"/>
                <a:ea typeface="宋体" panose="02010600030101010101" pitchFamily="2" charset="-122"/>
                <a:cs typeface="+mn-cs"/>
              </a:rPr>
              <a:t>界面（</a:t>
            </a:r>
            <a:r>
              <a:rPr lang="en-US" altLang="zh-CN" strike="noStrike" noProof="1">
                <a:solidFill>
                  <a:schemeClr val="tx1"/>
                </a:solidFill>
                <a:effectLst/>
                <a:latin typeface="Times New Roman" panose="02020603050405020304" charset="0"/>
                <a:ea typeface="宋体" panose="02010600030101010101" pitchFamily="2" charset="-122"/>
                <a:cs typeface="+mn-cs"/>
              </a:rPr>
              <a:t>GUI</a:t>
            </a:r>
            <a:r>
              <a:rPr lang="zh-CN" altLang="en-US" strike="noStrike" noProof="1" dirty="0">
                <a:solidFill>
                  <a:schemeClr val="tx1"/>
                </a:solidFill>
                <a:effectLst/>
                <a:latin typeface="Times New Roman" panose="02020603050405020304" charset="0"/>
                <a:ea typeface="宋体" panose="02010600030101010101" pitchFamily="2" charset="-122"/>
                <a:cs typeface="+mn-cs"/>
              </a:rPr>
              <a:t>）</a:t>
            </a:r>
            <a:endParaRPr lang="zh-CN" altLang="en-US" strike="noStrike" noProof="1" dirty="0">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zh-CN" altLang="en-US" sz="2400" b="1" strike="noStrike" noProof="1">
                <a:solidFill>
                  <a:srgbClr val="000099"/>
                </a:solidFill>
                <a:latin typeface="宋体" panose="02010600030101010101" pitchFamily="2" charset="-122"/>
                <a:ea typeface="宋体" panose="02010600030101010101" pitchFamily="2" charset="-122"/>
                <a:cs typeface="+mn-cs"/>
              </a:rPr>
              <a:t>② </a:t>
            </a:r>
            <a:r>
              <a:rPr lang="zh-CN" altLang="en-US" sz="2400" b="1" strike="noStrike" noProof="1">
                <a:solidFill>
                  <a:srgbClr val="000099"/>
                </a:solidFill>
                <a:latin typeface="Times New Roman" panose="02020603050405020304" charset="0"/>
                <a:ea typeface="宋体" panose="02010600030101010101" pitchFamily="2" charset="-122"/>
                <a:cs typeface="+mn-cs"/>
              </a:rPr>
              <a:t>系统功能调用 </a:t>
            </a:r>
            <a:r>
              <a:rPr lang="en-US" altLang="zh-CN" sz="2400" b="1" strike="noStrike" noProof="1">
                <a:solidFill>
                  <a:srgbClr val="000099"/>
                </a:solidFill>
                <a:latin typeface="Times New Roman" panose="02020603050405020304" charset="0"/>
                <a:ea typeface="宋体" panose="02010600030101010101" pitchFamily="2" charset="-122"/>
                <a:cs typeface="+mn-cs"/>
              </a:rPr>
              <a:t>(</a:t>
            </a:r>
            <a:r>
              <a:rPr lang="zh-CN" altLang="en-US" sz="2400" b="1" strike="noStrike" noProof="1">
                <a:solidFill>
                  <a:srgbClr val="000099"/>
                </a:solidFill>
                <a:latin typeface="Times New Roman" panose="02020603050405020304" charset="0"/>
                <a:ea typeface="宋体" panose="02010600030101010101" pitchFamily="2" charset="-122"/>
                <a:cs typeface="+mn-cs"/>
              </a:rPr>
              <a:t>又称程序接口</a:t>
            </a:r>
            <a:r>
              <a:rPr lang="en-US" altLang="zh-CN" sz="2400" b="1" strike="noStrike" noProof="1">
                <a:solidFill>
                  <a:srgbClr val="000099"/>
                </a:solidFill>
                <a:latin typeface="Times New Roman" panose="02020603050405020304" charset="0"/>
                <a:ea typeface="宋体" panose="02010600030101010101" pitchFamily="2" charset="-122"/>
                <a:cs typeface="+mn-cs"/>
              </a:rPr>
              <a:t>) </a:t>
            </a:r>
            <a:endParaRPr lang="en-US" altLang="zh-CN" sz="2400" b="1" strike="noStrike" noProof="1">
              <a:solidFill>
                <a:srgbClr val="000099"/>
              </a:solidFill>
              <a:latin typeface="Times New Roman" panose="02020603050405020304" charset="0"/>
              <a:ea typeface="宋体" panose="02010600030101010101" pitchFamily="2" charset="-122"/>
            </a:endParaRPr>
          </a:p>
          <a:p>
            <a:pPr marL="1295400" lvl="2" indent="-381000" fontAlgn="base">
              <a:lnSpc>
                <a:spcPct val="130000"/>
              </a:lnSpc>
            </a:pPr>
            <a:r>
              <a:rPr lang="zh-CN" altLang="en-US" strike="noStrike" noProof="1" dirty="0">
                <a:solidFill>
                  <a:schemeClr val="tx1"/>
                </a:solidFill>
                <a:effectLst/>
                <a:latin typeface="Times New Roman" panose="02020603050405020304" charset="0"/>
                <a:ea typeface="宋体" panose="02010600030101010101" pitchFamily="2" charset="-122"/>
                <a:cs typeface="+mn-cs"/>
              </a:rPr>
              <a:t>系统函数和系统调用</a:t>
            </a:r>
            <a:endParaRPr lang="zh-CN" altLang="en-US" strike="noStrike" noProof="1" dirty="0">
              <a:solidFill>
                <a:schemeClr val="tx1"/>
              </a:solidFill>
              <a:effectLst/>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2">
                                            <p:txEl>
                                              <p:charRg st="0" end="16"/>
                                            </p:txEl>
                                          </p:spTgt>
                                        </p:tgtEl>
                                        <p:attrNameLst>
                                          <p:attrName>style.visibility</p:attrName>
                                        </p:attrNameLst>
                                      </p:cBhvr>
                                      <p:to>
                                        <p:strVal val="visible"/>
                                      </p:to>
                                    </p:set>
                                    <p:anim calcmode="lin" valueType="num">
                                      <p:cBhvr additive="base">
                                        <p:cTn id="7" dur="1000" fill="hold"/>
                                        <p:tgtEl>
                                          <p:spTgt spid="12292">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2">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3">
                                            <p:txEl>
                                              <p:charRg st="0" end="12"/>
                                            </p:txEl>
                                          </p:spTgt>
                                        </p:tgtEl>
                                        <p:attrNameLst>
                                          <p:attrName>style.visibility</p:attrName>
                                        </p:attrNameLst>
                                      </p:cBhvr>
                                      <p:to>
                                        <p:strVal val="visible"/>
                                      </p:to>
                                    </p:set>
                                    <p:anim calcmode="lin" valueType="num">
                                      <p:cBhvr additive="base">
                                        <p:cTn id="13" dur="1000" fill="hold"/>
                                        <p:tgtEl>
                                          <p:spTgt spid="12293">
                                            <p:txEl>
                                              <p:charRg st="0" end="1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4">
                                            <p:txEl>
                                              <p:charRg st="0" end="24"/>
                                            </p:txEl>
                                          </p:spTgt>
                                        </p:tgtEl>
                                        <p:attrNameLst>
                                          <p:attrName>style.visibility</p:attrName>
                                        </p:attrNameLst>
                                      </p:cBhvr>
                                      <p:to>
                                        <p:strVal val="visible"/>
                                      </p:to>
                                    </p:set>
                                    <p:anim calcmode="lin" valueType="num">
                                      <p:cBhvr additive="base">
                                        <p:cTn id="19" dur="1000" fill="hold"/>
                                        <p:tgtEl>
                                          <p:spTgt spid="12294">
                                            <p:txEl>
                                              <p:charRg st="0" end="2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294">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296">
                                            <p:txEl>
                                              <p:charRg st="0" end="17"/>
                                            </p:txEl>
                                          </p:spTgt>
                                        </p:tgtEl>
                                        <p:attrNameLst>
                                          <p:attrName>style.visibility</p:attrName>
                                        </p:attrNameLst>
                                      </p:cBhvr>
                                      <p:to>
                                        <p:strVal val="visible"/>
                                      </p:to>
                                    </p:set>
                                    <p:anim calcmode="lin" valueType="num">
                                      <p:cBhvr additive="base">
                                        <p:cTn id="25" dur="500" fill="hold"/>
                                        <p:tgtEl>
                                          <p:spTgt spid="12296">
                                            <p:txEl>
                                              <p:charRg st="0" end="1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6">
                                            <p:txEl>
                                              <p:charRg st="0" end="1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296">
                                            <p:txEl>
                                              <p:charRg st="17" end="24"/>
                                            </p:txEl>
                                          </p:spTgt>
                                        </p:tgtEl>
                                        <p:attrNameLst>
                                          <p:attrName>style.visibility</p:attrName>
                                        </p:attrNameLst>
                                      </p:cBhvr>
                                      <p:to>
                                        <p:strVal val="visible"/>
                                      </p:to>
                                    </p:set>
                                    <p:anim calcmode="lin" valueType="num">
                                      <p:cBhvr additive="base">
                                        <p:cTn id="29" dur="500" fill="hold"/>
                                        <p:tgtEl>
                                          <p:spTgt spid="12296">
                                            <p:txEl>
                                              <p:charRg st="17" end="2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96">
                                            <p:txEl>
                                              <p:charRg st="17" end="2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296">
                                            <p:txEl>
                                              <p:charRg st="24" end="36"/>
                                            </p:txEl>
                                          </p:spTgt>
                                        </p:tgtEl>
                                        <p:attrNameLst>
                                          <p:attrName>style.visibility</p:attrName>
                                        </p:attrNameLst>
                                      </p:cBhvr>
                                      <p:to>
                                        <p:strVal val="visible"/>
                                      </p:to>
                                    </p:set>
                                    <p:anim calcmode="lin" valueType="num">
                                      <p:cBhvr additive="base">
                                        <p:cTn id="33" dur="500" fill="hold"/>
                                        <p:tgtEl>
                                          <p:spTgt spid="12296">
                                            <p:txEl>
                                              <p:charRg st="24" end="3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296">
                                            <p:txEl>
                                              <p:charRg st="24" end="3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296">
                                            <p:txEl>
                                              <p:charRg st="36" end="49"/>
                                            </p:txEl>
                                          </p:spTgt>
                                        </p:tgtEl>
                                        <p:attrNameLst>
                                          <p:attrName>style.visibility</p:attrName>
                                        </p:attrNameLst>
                                      </p:cBhvr>
                                      <p:to>
                                        <p:strVal val="visible"/>
                                      </p:to>
                                    </p:set>
                                    <p:anim calcmode="lin" valueType="num">
                                      <p:cBhvr additive="base">
                                        <p:cTn id="37" dur="500" fill="hold"/>
                                        <p:tgtEl>
                                          <p:spTgt spid="12296">
                                            <p:txEl>
                                              <p:charRg st="36" end="4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6">
                                            <p:txEl>
                                              <p:charRg st="36" end="4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296">
                                            <p:txEl>
                                              <p:charRg st="49" end="68"/>
                                            </p:txEl>
                                          </p:spTgt>
                                        </p:tgtEl>
                                        <p:attrNameLst>
                                          <p:attrName>style.visibility</p:attrName>
                                        </p:attrNameLst>
                                      </p:cBhvr>
                                      <p:to>
                                        <p:strVal val="visible"/>
                                      </p:to>
                                    </p:set>
                                    <p:anim calcmode="lin" valueType="num">
                                      <p:cBhvr additive="base">
                                        <p:cTn id="43" dur="500" fill="hold"/>
                                        <p:tgtEl>
                                          <p:spTgt spid="12296">
                                            <p:txEl>
                                              <p:charRg st="49" end="6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96">
                                            <p:txEl>
                                              <p:charRg st="49" end="6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296">
                                            <p:txEl>
                                              <p:charRg st="68" end="76"/>
                                            </p:txEl>
                                          </p:spTgt>
                                        </p:tgtEl>
                                        <p:attrNameLst>
                                          <p:attrName>style.visibility</p:attrName>
                                        </p:attrNameLst>
                                      </p:cBhvr>
                                      <p:to>
                                        <p:strVal val="visible"/>
                                      </p:to>
                                    </p:set>
                                    <p:anim calcmode="lin" valueType="num">
                                      <p:cBhvr additive="base">
                                        <p:cTn id="49" dur="500" fill="hold"/>
                                        <p:tgtEl>
                                          <p:spTgt spid="12296">
                                            <p:txEl>
                                              <p:charRg st="68" end="7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296">
                                            <p:txEl>
                                              <p:charRg st="68" end="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P spid="12293" grpId="0" build="p"/>
      <p:bldP spid="1229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716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charset="0"/>
                <a:ea typeface="宋体" panose="02010600030101010101" pitchFamily="2" charset="-122"/>
              </a:rPr>
              <a:t>2</a:t>
            </a:r>
            <a:endParaRPr lang="en-US" altLang="zh-CN" sz="1400" b="0">
              <a:solidFill>
                <a:schemeClr val="tx2"/>
              </a:solidFill>
              <a:latin typeface="Times New Roman" panose="02020603050405020304" charset="0"/>
              <a:ea typeface="宋体" panose="02010600030101010101" pitchFamily="2" charset="-122"/>
            </a:endParaRPr>
          </a:p>
        </p:txBody>
      </p:sp>
      <p:sp>
        <p:nvSpPr>
          <p:cNvPr id="71684" name="矩形 7168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操作系统虚拟机</a:t>
            </a:r>
            <a:endParaRPr lang="zh-CN" altLang="en-US" sz="2400" strike="noStrike" noProof="1">
              <a:ea typeface="宋体" panose="02010600030101010101" pitchFamily="2" charset="-122"/>
            </a:endParaRPr>
          </a:p>
        </p:txBody>
      </p:sp>
      <p:grpSp>
        <p:nvGrpSpPr>
          <p:cNvPr id="12291" name="组合 71723"/>
          <p:cNvGrpSpPr/>
          <p:nvPr/>
        </p:nvGrpSpPr>
        <p:grpSpPr>
          <a:xfrm>
            <a:off x="928688" y="1268413"/>
            <a:ext cx="7353300" cy="4824412"/>
            <a:chOff x="585" y="799"/>
            <a:chExt cx="4632" cy="3039"/>
          </a:xfrm>
        </p:grpSpPr>
        <p:sp>
          <p:nvSpPr>
            <p:cNvPr id="12292" name="矩形 71710"/>
            <p:cNvSpPr/>
            <p:nvPr/>
          </p:nvSpPr>
          <p:spPr>
            <a:xfrm>
              <a:off x="2087" y="3385"/>
              <a:ext cx="3130" cy="45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anose="02020603050405020304" charset="0"/>
                  <a:ea typeface="宋体" panose="02010600030101010101" pitchFamily="2" charset="-122"/>
                </a:rPr>
                <a:t>硬      </a:t>
              </a:r>
              <a:r>
                <a:rPr lang="zh-CN" altLang="en-US" sz="2000" dirty="0">
                  <a:solidFill>
                    <a:schemeClr val="tx1"/>
                  </a:solidFill>
                  <a:latin typeface="Times New Roman" panose="02020603050405020304" charset="0"/>
                  <a:ea typeface="宋体" panose="02010600030101010101" pitchFamily="2" charset="-122"/>
                </a:rPr>
                <a:t>件</a:t>
              </a:r>
              <a:endParaRPr lang="zh-CN" altLang="en-US" sz="2000" dirty="0">
                <a:solidFill>
                  <a:schemeClr val="tx1"/>
                </a:solidFill>
                <a:latin typeface="Times New Roman" panose="02020603050405020304" charset="0"/>
                <a:ea typeface="宋体" panose="02010600030101010101" pitchFamily="2" charset="-122"/>
              </a:endParaRPr>
            </a:p>
          </p:txBody>
        </p:sp>
        <p:sp>
          <p:nvSpPr>
            <p:cNvPr id="12293" name="矩形 71711"/>
            <p:cNvSpPr/>
            <p:nvPr/>
          </p:nvSpPr>
          <p:spPr>
            <a:xfrm>
              <a:off x="3266" y="2523"/>
              <a:ext cx="1860" cy="45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anose="02020603050405020304" charset="0"/>
                  <a:ea typeface="宋体" panose="02010600030101010101" pitchFamily="2" charset="-122"/>
                </a:rPr>
                <a:t>操作系统内核</a:t>
              </a:r>
              <a:endParaRPr lang="zh-CN" altLang="en-US" sz="2000">
                <a:solidFill>
                  <a:schemeClr val="tx1"/>
                </a:solidFill>
                <a:latin typeface="Times New Roman" panose="02020603050405020304" charset="0"/>
                <a:ea typeface="宋体" panose="02010600030101010101" pitchFamily="2" charset="-122"/>
              </a:endParaRPr>
            </a:p>
          </p:txBody>
        </p:sp>
        <p:sp>
          <p:nvSpPr>
            <p:cNvPr id="12294" name="矩形 71712"/>
            <p:cNvSpPr/>
            <p:nvPr/>
          </p:nvSpPr>
          <p:spPr>
            <a:xfrm>
              <a:off x="2814" y="1662"/>
              <a:ext cx="1723" cy="45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anose="02020603050405020304" charset="0"/>
                  <a:ea typeface="宋体" panose="02010600030101010101" pitchFamily="2" charset="-122"/>
                </a:rPr>
                <a:t>系 统 库</a:t>
              </a:r>
              <a:endParaRPr lang="zh-CN" altLang="en-US" sz="2000">
                <a:solidFill>
                  <a:schemeClr val="tx1"/>
                </a:solidFill>
                <a:latin typeface="Times New Roman" panose="02020603050405020304" charset="0"/>
                <a:ea typeface="宋体" panose="02010600030101010101" pitchFamily="2" charset="-122"/>
              </a:endParaRPr>
            </a:p>
          </p:txBody>
        </p:sp>
        <p:sp>
          <p:nvSpPr>
            <p:cNvPr id="12295" name="矩形 71713"/>
            <p:cNvSpPr/>
            <p:nvPr/>
          </p:nvSpPr>
          <p:spPr>
            <a:xfrm>
              <a:off x="2178" y="799"/>
              <a:ext cx="2994" cy="45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anose="02020603050405020304" charset="0"/>
                  <a:ea typeface="宋体" panose="02010600030101010101" pitchFamily="2" charset="-122"/>
                </a:rPr>
                <a:t>应用程序</a:t>
              </a:r>
              <a:endParaRPr lang="zh-CN" altLang="en-US" sz="2000">
                <a:solidFill>
                  <a:schemeClr val="tx1"/>
                </a:solidFill>
                <a:latin typeface="Times New Roman" panose="02020603050405020304" charset="0"/>
                <a:ea typeface="宋体" panose="02010600030101010101" pitchFamily="2" charset="-122"/>
              </a:endParaRPr>
            </a:p>
          </p:txBody>
        </p:sp>
        <p:sp>
          <p:nvSpPr>
            <p:cNvPr id="12296" name="下箭头 71714"/>
            <p:cNvSpPr/>
            <p:nvPr/>
          </p:nvSpPr>
          <p:spPr>
            <a:xfrm flipH="1">
              <a:off x="2269" y="1254"/>
              <a:ext cx="226" cy="2131"/>
            </a:xfrm>
            <a:prstGeom prst="downArrow">
              <a:avLst>
                <a:gd name="adj1" fmla="val 44518"/>
                <a:gd name="adj2" fmla="val 135064"/>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2297" name="下箭头 71715"/>
            <p:cNvSpPr/>
            <p:nvPr/>
          </p:nvSpPr>
          <p:spPr>
            <a:xfrm flipH="1">
              <a:off x="2904" y="2115"/>
              <a:ext cx="226" cy="1270"/>
            </a:xfrm>
            <a:prstGeom prst="downArrow">
              <a:avLst>
                <a:gd name="adj1" fmla="val 44518"/>
                <a:gd name="adj2" fmla="val 80493"/>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2298" name="下箭头 71716"/>
            <p:cNvSpPr/>
            <p:nvPr/>
          </p:nvSpPr>
          <p:spPr>
            <a:xfrm flipH="1">
              <a:off x="4129" y="2977"/>
              <a:ext cx="226" cy="409"/>
            </a:xfrm>
            <a:prstGeom prst="downArrow">
              <a:avLst>
                <a:gd name="adj1" fmla="val 44518"/>
                <a:gd name="adj2" fmla="val 25922"/>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2299" name="下箭头 71717"/>
            <p:cNvSpPr/>
            <p:nvPr/>
          </p:nvSpPr>
          <p:spPr>
            <a:xfrm flipH="1">
              <a:off x="3856" y="2115"/>
              <a:ext cx="227" cy="408"/>
            </a:xfrm>
            <a:prstGeom prst="downArrow">
              <a:avLst>
                <a:gd name="adj1" fmla="val 44518"/>
                <a:gd name="adj2" fmla="val 25745"/>
              </a:avLst>
            </a:prstGeom>
            <a:solidFill>
              <a:srgbClr val="FF0000"/>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2300" name="下箭头 71718"/>
            <p:cNvSpPr/>
            <p:nvPr/>
          </p:nvSpPr>
          <p:spPr>
            <a:xfrm flipH="1">
              <a:off x="3630" y="1253"/>
              <a:ext cx="226" cy="409"/>
            </a:xfrm>
            <a:prstGeom prst="downArrow">
              <a:avLst>
                <a:gd name="adj1" fmla="val 44518"/>
                <a:gd name="adj2" fmla="val 25922"/>
              </a:avLst>
            </a:prstGeom>
            <a:solidFill>
              <a:srgbClr val="0000FF"/>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2301" name="文本框 71719"/>
            <p:cNvSpPr txBox="1"/>
            <p:nvPr/>
          </p:nvSpPr>
          <p:spPr>
            <a:xfrm>
              <a:off x="612" y="2849"/>
              <a:ext cx="1178" cy="249"/>
            </a:xfrm>
            <a:prstGeom prst="rect">
              <a:avLst/>
            </a:prstGeom>
            <a:noFill/>
            <a:ln w="9525">
              <a:noFill/>
              <a:miter/>
            </a:ln>
          </p:spPr>
          <p:txBody>
            <a:bodyPr anchor="t">
              <a:spAutoFit/>
            </a:bodyPr>
            <a:p>
              <a:pPr lvl="0" algn="ctr"/>
              <a:r>
                <a:rPr lang="zh-CN" altLang="en-US" sz="2000" b="0">
                  <a:solidFill>
                    <a:schemeClr val="tx1"/>
                  </a:solidFill>
                  <a:latin typeface="Times New Roman" panose="02020603050405020304" charset="0"/>
                  <a:ea typeface="宋体" panose="02010600030101010101" pitchFamily="2" charset="-122"/>
                </a:rPr>
                <a:t>机器指令</a:t>
              </a:r>
              <a:endParaRPr lang="zh-CN" altLang="en-US" sz="2000" b="0">
                <a:solidFill>
                  <a:schemeClr val="tx1"/>
                </a:solidFill>
                <a:latin typeface="Times New Roman" panose="02020603050405020304" charset="0"/>
                <a:ea typeface="宋体" panose="02010600030101010101" pitchFamily="2" charset="-122"/>
              </a:endParaRPr>
            </a:p>
          </p:txBody>
        </p:sp>
        <p:sp>
          <p:nvSpPr>
            <p:cNvPr id="12302" name="文本框 71720"/>
            <p:cNvSpPr txBox="1"/>
            <p:nvPr/>
          </p:nvSpPr>
          <p:spPr>
            <a:xfrm>
              <a:off x="585" y="2201"/>
              <a:ext cx="1178" cy="251"/>
            </a:xfrm>
            <a:prstGeom prst="rect">
              <a:avLst/>
            </a:prstGeom>
            <a:noFill/>
            <a:ln w="9525">
              <a:noFill/>
              <a:miter/>
            </a:ln>
          </p:spPr>
          <p:txBody>
            <a:bodyPr anchor="t">
              <a:spAutoFit/>
            </a:bodyPr>
            <a:p>
              <a:pPr lvl="0" algn="ctr"/>
              <a:r>
                <a:rPr lang="zh-CN" altLang="en-US" sz="2000" b="0">
                  <a:solidFill>
                    <a:schemeClr val="tx1"/>
                  </a:solidFill>
                  <a:latin typeface="Times New Roman" panose="02020603050405020304" charset="0"/>
                  <a:ea typeface="宋体" panose="02010600030101010101" pitchFamily="2" charset="-122"/>
                </a:rPr>
                <a:t>系统调用</a:t>
              </a:r>
              <a:endParaRPr lang="zh-CN" altLang="en-US" sz="2000" b="0">
                <a:solidFill>
                  <a:schemeClr val="tx1"/>
                </a:solidFill>
                <a:latin typeface="Times New Roman" panose="02020603050405020304" charset="0"/>
                <a:ea typeface="宋体" panose="02010600030101010101" pitchFamily="2" charset="-122"/>
              </a:endParaRPr>
            </a:p>
          </p:txBody>
        </p:sp>
        <p:sp>
          <p:nvSpPr>
            <p:cNvPr id="12303" name="文本框 71721"/>
            <p:cNvSpPr txBox="1"/>
            <p:nvPr/>
          </p:nvSpPr>
          <p:spPr>
            <a:xfrm>
              <a:off x="621" y="1360"/>
              <a:ext cx="1178" cy="250"/>
            </a:xfrm>
            <a:prstGeom prst="rect">
              <a:avLst/>
            </a:prstGeom>
            <a:noFill/>
            <a:ln w="9525">
              <a:noFill/>
              <a:miter/>
            </a:ln>
          </p:spPr>
          <p:txBody>
            <a:bodyPr anchor="t">
              <a:spAutoFit/>
            </a:bodyPr>
            <a:p>
              <a:pPr lvl="0" algn="ctr"/>
              <a:r>
                <a:rPr lang="zh-CN" altLang="en-US" sz="2000" b="0">
                  <a:solidFill>
                    <a:schemeClr val="tx1"/>
                  </a:solidFill>
                  <a:latin typeface="Times New Roman" panose="02020603050405020304" charset="0"/>
                  <a:ea typeface="宋体" panose="02010600030101010101" pitchFamily="2" charset="-122"/>
                </a:rPr>
                <a:t>函数调用</a:t>
              </a:r>
              <a:endParaRPr lang="zh-CN" altLang="en-US" sz="2000" b="0">
                <a:solidFill>
                  <a:schemeClr val="tx1"/>
                </a:solidFill>
                <a:latin typeface="Times New Roman" panose="02020603050405020304" charset="0"/>
                <a:ea typeface="宋体" panose="02010600030101010101" pitchFamily="2" charset="-122"/>
              </a:endParaRPr>
            </a:p>
          </p:txBody>
        </p:sp>
        <p:sp>
          <p:nvSpPr>
            <p:cNvPr id="12304" name="下箭头 71722"/>
            <p:cNvSpPr/>
            <p:nvPr/>
          </p:nvSpPr>
          <p:spPr>
            <a:xfrm flipH="1">
              <a:off x="4764" y="1254"/>
              <a:ext cx="227" cy="1270"/>
            </a:xfrm>
            <a:prstGeom prst="downArrow">
              <a:avLst>
                <a:gd name="adj1" fmla="val 44518"/>
                <a:gd name="adj2" fmla="val 80139"/>
              </a:avLst>
            </a:prstGeom>
            <a:solidFill>
              <a:srgbClr val="FF0000"/>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cxnSp>
        <p:nvCxnSpPr>
          <p:cNvPr id="2" name="直接箭头连接符 1"/>
          <p:cNvCxnSpPr>
            <a:stCxn id="12303" idx="3"/>
          </p:cNvCxnSpPr>
          <p:nvPr/>
        </p:nvCxnSpPr>
        <p:spPr>
          <a:xfrm flipV="1">
            <a:off x="2856230" y="2355215"/>
            <a:ext cx="2715260" cy="254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V="1">
            <a:off x="2854960" y="3676015"/>
            <a:ext cx="3058795" cy="2032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886710" y="4701540"/>
            <a:ext cx="564515" cy="381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矩形 13313"/>
          <p:cNvSpPr/>
          <p:nvPr/>
        </p:nvSpPr>
        <p:spPr>
          <a:xfrm>
            <a:off x="1092200" y="711200"/>
            <a:ext cx="7131050" cy="8223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chemeClr val="tx2"/>
                </a:solidFill>
                <a:latin typeface="Arial" panose="02080604020202020204" pitchFamily="34" charset="0"/>
                <a:ea typeface="宋体" panose="02010600030101010101" pitchFamily="2" charset="-122"/>
                <a:cs typeface="+mn-ea"/>
              </a:rPr>
              <a:t>操作系统</a:t>
            </a:r>
            <a:r>
              <a:rPr lang="zh-CN" altLang="en-US" sz="4000" b="1" strike="noStrike" noProof="1" dirty="0">
                <a:solidFill>
                  <a:schemeClr val="tx2"/>
                </a:solidFill>
                <a:latin typeface="Arial" panose="02080604020202020204" pitchFamily="34" charset="0"/>
                <a:ea typeface="宋体" panose="02010600030101010101" pitchFamily="2" charset="-122"/>
                <a:cs typeface="+mn-ea"/>
              </a:rPr>
              <a:t>的组织结</a:t>
            </a:r>
            <a:r>
              <a:rPr lang="zh-CN" altLang="en-US" sz="4000" b="1" strike="noStrike" noProof="1">
                <a:solidFill>
                  <a:schemeClr val="tx2"/>
                </a:solidFill>
                <a:latin typeface="Arial" panose="02080604020202020204" pitchFamily="34" charset="0"/>
                <a:ea typeface="宋体" panose="02010600030101010101" pitchFamily="2" charset="-122"/>
                <a:cs typeface="+mn-ea"/>
              </a:rPr>
              <a:t>构</a:t>
            </a:r>
            <a:endParaRPr lang="zh-CN" altLang="en-US" sz="4000" b="1" strike="noStrike" noProof="1">
              <a:solidFill>
                <a:schemeClr val="tx2"/>
              </a:solidFill>
              <a:ea typeface="宋体" panose="02010600030101010101" pitchFamily="2" charset="-122"/>
            </a:endParaRPr>
          </a:p>
        </p:txBody>
      </p:sp>
      <p:graphicFrame>
        <p:nvGraphicFramePr>
          <p:cNvPr id="14338" name="内容占位符 1331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3316" name="矩形 13315"/>
          <p:cNvSpPr/>
          <p:nvPr/>
        </p:nvSpPr>
        <p:spPr>
          <a:xfrm>
            <a:off x="381000" y="42863"/>
            <a:ext cx="86217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操作系统</a:t>
            </a:r>
            <a:r>
              <a:rPr lang="zh-CN" altLang="en-US" sz="2400" strike="noStrike" noProof="1" dirty="0">
                <a:latin typeface="Arial" panose="02080604020202020204" pitchFamily="34" charset="0"/>
                <a:ea typeface="宋体" panose="02010600030101010101" pitchFamily="2" charset="-122"/>
                <a:cs typeface="+mn-ea"/>
              </a:rPr>
              <a:t>的组织结</a:t>
            </a:r>
            <a:r>
              <a:rPr lang="zh-CN" altLang="en-US" sz="2400" strike="noStrike" noProof="1">
                <a:latin typeface="Arial" panose="02080604020202020204" pitchFamily="34" charset="0"/>
                <a:ea typeface="宋体" panose="02010600030101010101" pitchFamily="2" charset="-122"/>
                <a:cs typeface="+mn-ea"/>
              </a:rPr>
              <a:t>构</a:t>
            </a:r>
            <a:endParaRPr lang="zh-CN" altLang="en-US" sz="2400" strike="noStrike" noProof="1">
              <a:ea typeface="宋体" panose="02010600030101010101" pitchFamily="2" charset="-122"/>
            </a:endParaRPr>
          </a:p>
        </p:txBody>
      </p:sp>
      <p:sp>
        <p:nvSpPr>
          <p:cNvPr id="14340" name="矩形 13316"/>
          <p:cNvSpPr/>
          <p:nvPr/>
        </p:nvSpPr>
        <p:spPr>
          <a:xfrm>
            <a:off x="768350" y="1643063"/>
            <a:ext cx="8162925" cy="4659312"/>
          </a:xfrm>
          <a:prstGeom prst="rect">
            <a:avLst/>
          </a:prstGeom>
          <a:noFill/>
          <a:ln w="9525">
            <a:noFill/>
            <a:miter/>
          </a:ln>
        </p:spPr>
        <p:txBody>
          <a:bodyPr anchor="t"/>
          <a:p>
            <a:pPr marL="342900" lvl="0" indent="-342900" algn="just">
              <a:spcBef>
                <a:spcPct val="20000"/>
              </a:spcBef>
              <a:buClr>
                <a:schemeClr val="tx2"/>
              </a:buClr>
              <a:buSzPct val="90000"/>
              <a:buFont typeface="Symbol" panose="05050102010706020507" pitchFamily="18" charset="2"/>
              <a:buNone/>
            </a:pPr>
            <a:r>
              <a:rPr lang="zh-CN" altLang="en-US" dirty="0">
                <a:solidFill>
                  <a:schemeClr val="tx1"/>
                </a:solidFill>
                <a:latin typeface="Arial" panose="02080604020202020204" pitchFamily="34" charset="0"/>
                <a:ea typeface="宋体" panose="02010600030101010101" pitchFamily="2" charset="-122"/>
              </a:rPr>
              <a:t>   </a:t>
            </a:r>
            <a:r>
              <a:rPr lang="zh-CN" altLang="en-US" sz="3600" dirty="0">
                <a:solidFill>
                  <a:schemeClr val="tx1"/>
                </a:solidFill>
                <a:latin typeface="Arial" panose="02080604020202020204" pitchFamily="34" charset="0"/>
                <a:ea typeface="宋体" panose="02010600030101010101" pitchFamily="2" charset="-122"/>
              </a:rPr>
              <a:t>操作系统设计呈现出以下特征：</a:t>
            </a:r>
            <a:endParaRPr lang="zh-CN" altLang="en-US" sz="3600" dirty="0">
              <a:solidFill>
                <a:schemeClr val="tx1"/>
              </a:solidFill>
              <a:latin typeface="Arial" panose="02080604020202020204" pitchFamily="34" charset="0"/>
              <a:ea typeface="宋体" panose="02010600030101010101"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3600" dirty="0">
                <a:solidFill>
                  <a:schemeClr val="tx1"/>
                </a:solidFill>
                <a:latin typeface="Arial" panose="02080604020202020204" pitchFamily="34" charset="0"/>
                <a:ea typeface="宋体" panose="02010600030101010101" pitchFamily="2" charset="-122"/>
              </a:rPr>
              <a:t>   一是复杂程度高，</a:t>
            </a:r>
            <a:endParaRPr lang="zh-CN" altLang="en-US" sz="3600" dirty="0">
              <a:solidFill>
                <a:schemeClr val="tx1"/>
              </a:solidFill>
              <a:latin typeface="Arial" panose="02080604020202020204" pitchFamily="34" charset="0"/>
              <a:ea typeface="宋体" panose="02010600030101010101"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3600" dirty="0">
                <a:solidFill>
                  <a:schemeClr val="tx1"/>
                </a:solidFill>
                <a:latin typeface="Arial" panose="02080604020202020204" pitchFamily="34" charset="0"/>
                <a:ea typeface="宋体" panose="02010600030101010101" pitchFamily="2" charset="-122"/>
              </a:rPr>
              <a:t>   二是生成周期长，</a:t>
            </a:r>
            <a:endParaRPr lang="zh-CN" altLang="en-US" sz="3600" dirty="0">
              <a:solidFill>
                <a:schemeClr val="tx1"/>
              </a:solidFill>
              <a:latin typeface="Arial" panose="02080604020202020204" pitchFamily="34" charset="0"/>
              <a:ea typeface="宋体" panose="02010600030101010101"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3600" dirty="0">
                <a:solidFill>
                  <a:schemeClr val="tx1"/>
                </a:solidFill>
                <a:latin typeface="Arial" panose="02080604020202020204" pitchFamily="34" charset="0"/>
                <a:ea typeface="宋体" panose="02010600030101010101" pitchFamily="2" charset="-122"/>
              </a:rPr>
              <a:t>   三是正确性难保证 。</a:t>
            </a:r>
            <a:endParaRPr lang="zh-CN" altLang="en-US" sz="3600" dirty="0">
              <a:solidFill>
                <a:schemeClr val="tx1"/>
              </a:solidFill>
              <a:latin typeface="Arial" panose="02080604020202020204" pitchFamily="34" charset="0"/>
              <a:ea typeface="宋体" panose="02010600030101010101"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1800" dirty="0">
                <a:solidFill>
                  <a:schemeClr val="tx1"/>
                </a:solidFill>
                <a:latin typeface="Arial" panose="02080604020202020204" pitchFamily="34" charset="0"/>
                <a:ea typeface="宋体" panose="02010600030101010101" pitchFamily="2" charset="-122"/>
              </a:rPr>
              <a:t>  </a:t>
            </a:r>
            <a:r>
              <a:rPr lang="en-US" altLang="x-none" sz="2800">
                <a:solidFill>
                  <a:schemeClr val="tx1"/>
                </a:solidFill>
                <a:latin typeface="Arial" panose="02080604020202020204" pitchFamily="34" charset="0"/>
                <a:ea typeface="宋体" panose="02010600030101010101" pitchFamily="2" charset="-122"/>
              </a:rPr>
              <a:t>CTSS</a:t>
            </a:r>
            <a:r>
              <a:rPr lang="zh-CN" altLang="en-US" sz="2800" dirty="0">
                <a:solidFill>
                  <a:schemeClr val="tx1"/>
                </a:solidFill>
                <a:latin typeface="Arial" panose="02080604020202020204" pitchFamily="34" charset="0"/>
                <a:ea typeface="宋体" panose="02010600030101010101" pitchFamily="2" charset="-122"/>
              </a:rPr>
              <a:t>：</a:t>
            </a:r>
            <a:r>
              <a:rPr lang="en-US" altLang="x-none" sz="2800">
                <a:solidFill>
                  <a:schemeClr val="tx1"/>
                </a:solidFill>
                <a:latin typeface="Arial" panose="02080604020202020204" pitchFamily="34" charset="0"/>
                <a:ea typeface="宋体" panose="02010600030101010101" pitchFamily="2" charset="-122"/>
              </a:rPr>
              <a:t>32000</a:t>
            </a:r>
            <a:r>
              <a:rPr lang="zh-CN" altLang="en-US" sz="2800" dirty="0">
                <a:solidFill>
                  <a:schemeClr val="tx1"/>
                </a:solidFill>
                <a:latin typeface="Arial" panose="02080604020202020204" pitchFamily="34" charset="0"/>
                <a:ea typeface="宋体" panose="02010600030101010101" pitchFamily="2" charset="-122"/>
              </a:rPr>
              <a:t>行</a:t>
            </a:r>
            <a:endParaRPr lang="zh-CN" altLang="en-US" sz="2800" dirty="0">
              <a:solidFill>
                <a:schemeClr val="tx1"/>
              </a:solidFill>
              <a:latin typeface="Arial" panose="02080604020202020204" pitchFamily="34" charset="0"/>
              <a:ea typeface="宋体" panose="02010600030101010101"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2800" dirty="0">
                <a:solidFill>
                  <a:schemeClr val="tx1"/>
                </a:solidFill>
                <a:latin typeface="Arial" panose="02080604020202020204" pitchFamily="34" charset="0"/>
                <a:ea typeface="宋体" panose="02010600030101010101" pitchFamily="2" charset="-122"/>
              </a:rPr>
              <a:t>  </a:t>
            </a:r>
            <a:r>
              <a:rPr lang="en-US" altLang="x-none" sz="2800">
                <a:solidFill>
                  <a:schemeClr val="tx1"/>
                </a:solidFill>
                <a:latin typeface="Arial" panose="02080604020202020204" pitchFamily="34" charset="0"/>
                <a:ea typeface="宋体" panose="02010600030101010101" pitchFamily="2" charset="-122"/>
              </a:rPr>
              <a:t>OS/360</a:t>
            </a:r>
            <a:r>
              <a:rPr lang="zh-CN" altLang="en-US" sz="2800" dirty="0">
                <a:solidFill>
                  <a:schemeClr val="tx1"/>
                </a:solidFill>
                <a:latin typeface="Arial" panose="02080604020202020204" pitchFamily="34" charset="0"/>
                <a:ea typeface="宋体" panose="02010600030101010101" pitchFamily="2" charset="-122"/>
              </a:rPr>
              <a:t>：百万条指令，</a:t>
            </a:r>
            <a:r>
              <a:rPr lang="en-US" altLang="x-none" sz="2800">
                <a:solidFill>
                  <a:schemeClr val="tx1"/>
                </a:solidFill>
                <a:latin typeface="Arial" panose="02080604020202020204" pitchFamily="34" charset="0"/>
                <a:ea typeface="宋体" panose="02010600030101010101" pitchFamily="2" charset="-122"/>
              </a:rPr>
              <a:t>4000</a:t>
            </a:r>
            <a:r>
              <a:rPr lang="zh-CN" altLang="en-US" sz="2800" dirty="0">
                <a:solidFill>
                  <a:schemeClr val="tx1"/>
                </a:solidFill>
                <a:latin typeface="Arial" panose="02080604020202020204" pitchFamily="34" charset="0"/>
                <a:ea typeface="宋体" panose="02010600030101010101" pitchFamily="2" charset="-122"/>
              </a:rPr>
              <a:t>模块，</a:t>
            </a:r>
            <a:r>
              <a:rPr lang="en-US" altLang="x-none" sz="2800">
                <a:solidFill>
                  <a:schemeClr val="tx1"/>
                </a:solidFill>
                <a:latin typeface="Arial" panose="02080604020202020204" pitchFamily="34" charset="0"/>
                <a:ea typeface="宋体" panose="02010600030101010101" pitchFamily="2" charset="-122"/>
              </a:rPr>
              <a:t>5000</a:t>
            </a:r>
            <a:r>
              <a:rPr lang="zh-CN" altLang="en-US" sz="2800" dirty="0">
                <a:solidFill>
                  <a:schemeClr val="tx1"/>
                </a:solidFill>
                <a:latin typeface="Arial" panose="02080604020202020204" pitchFamily="34" charset="0"/>
                <a:ea typeface="宋体" panose="02010600030101010101" pitchFamily="2" charset="-122"/>
              </a:rPr>
              <a:t>人年</a:t>
            </a:r>
            <a:endParaRPr lang="zh-CN" altLang="en-US" sz="2800" dirty="0">
              <a:solidFill>
                <a:schemeClr val="tx1"/>
              </a:solidFill>
              <a:latin typeface="Arial" panose="02080604020202020204" pitchFamily="34" charset="0"/>
              <a:ea typeface="宋体" panose="02010600030101010101"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2800" dirty="0">
                <a:solidFill>
                  <a:schemeClr val="tx1"/>
                </a:solidFill>
                <a:latin typeface="Arial" panose="02080604020202020204" pitchFamily="34" charset="0"/>
                <a:ea typeface="宋体" panose="02010600030101010101" pitchFamily="2" charset="-122"/>
              </a:rPr>
              <a:t>  </a:t>
            </a:r>
            <a:r>
              <a:rPr lang="en-US" altLang="x-none" sz="2800" err="1">
                <a:solidFill>
                  <a:schemeClr val="tx1"/>
                </a:solidFill>
                <a:latin typeface="Arial" panose="02080604020202020204" pitchFamily="34" charset="0"/>
                <a:ea typeface="宋体" panose="02010600030101010101" pitchFamily="2" charset="-122"/>
              </a:rPr>
              <a:t>Multics</a:t>
            </a:r>
            <a:r>
              <a:rPr lang="en-US" altLang="x-none" sz="2800">
                <a:solidFill>
                  <a:schemeClr val="tx1"/>
                </a:solidFill>
                <a:latin typeface="Arial" panose="02080604020202020204" pitchFamily="34" charset="0"/>
                <a:ea typeface="宋体" panose="02010600030101010101" pitchFamily="2" charset="-122"/>
              </a:rPr>
              <a:t> </a:t>
            </a:r>
            <a:r>
              <a:rPr lang="zh-CN" altLang="en-US" sz="2800" dirty="0">
                <a:solidFill>
                  <a:schemeClr val="tx1"/>
                </a:solidFill>
                <a:latin typeface="Arial" panose="02080604020202020204" pitchFamily="34" charset="0"/>
                <a:ea typeface="宋体" panose="02010600030101010101" pitchFamily="2" charset="-122"/>
              </a:rPr>
              <a:t>：千万条指令</a:t>
            </a:r>
            <a:endParaRPr lang="zh-CN" altLang="en-US" sz="2800" dirty="0">
              <a:solidFill>
                <a:schemeClr val="tx1"/>
              </a:solidFill>
              <a:latin typeface="Arial" panose="02080604020202020204" pitchFamily="34" charset="0"/>
              <a:ea typeface="宋体" panose="02010600030101010101"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2800" dirty="0">
                <a:solidFill>
                  <a:schemeClr val="tx1"/>
                </a:solidFill>
                <a:latin typeface="Arial" panose="02080604020202020204" pitchFamily="34" charset="0"/>
                <a:ea typeface="宋体" panose="02010600030101010101" pitchFamily="2" charset="-122"/>
              </a:rPr>
              <a:t>  </a:t>
            </a:r>
            <a:r>
              <a:rPr lang="en-US" altLang="x-none" sz="2800">
                <a:solidFill>
                  <a:schemeClr val="tx1"/>
                </a:solidFill>
                <a:latin typeface="Arial" panose="02080604020202020204" pitchFamily="34" charset="0"/>
                <a:ea typeface="宋体" panose="02010600030101010101" pitchFamily="2" charset="-122"/>
              </a:rPr>
              <a:t>Windows 2000 </a:t>
            </a:r>
            <a:r>
              <a:rPr lang="zh-CN" altLang="en-US" sz="2800" dirty="0">
                <a:solidFill>
                  <a:schemeClr val="tx1"/>
                </a:solidFill>
                <a:latin typeface="Arial" panose="02080604020202020204" pitchFamily="34" charset="0"/>
                <a:ea typeface="宋体" panose="02010600030101010101" pitchFamily="2" charset="-122"/>
              </a:rPr>
              <a:t>：</a:t>
            </a:r>
            <a:r>
              <a:rPr lang="en-US" altLang="x-none" sz="2800">
                <a:solidFill>
                  <a:schemeClr val="tx1"/>
                </a:solidFill>
                <a:latin typeface="Arial" panose="02080604020202020204" pitchFamily="34" charset="0"/>
                <a:ea typeface="宋体" panose="02010600030101010101" pitchFamily="2" charset="-122"/>
              </a:rPr>
              <a:t>3200</a:t>
            </a:r>
            <a:r>
              <a:rPr lang="zh-CN" altLang="en-US" sz="2800" dirty="0">
                <a:solidFill>
                  <a:schemeClr val="tx1"/>
                </a:solidFill>
                <a:latin typeface="Arial" panose="02080604020202020204" pitchFamily="34" charset="0"/>
                <a:ea typeface="宋体" panose="02010600030101010101" pitchFamily="2" charset="-122"/>
              </a:rPr>
              <a:t>万行，</a:t>
            </a:r>
            <a:r>
              <a:rPr lang="en-US" altLang="x-none" sz="2800">
                <a:solidFill>
                  <a:schemeClr val="tx1"/>
                </a:solidFill>
                <a:latin typeface="Arial" panose="02080604020202020204" pitchFamily="34" charset="0"/>
                <a:ea typeface="宋体" panose="02010600030101010101" pitchFamily="2" charset="-122"/>
              </a:rPr>
              <a:t>2500</a:t>
            </a:r>
            <a:r>
              <a:rPr lang="zh-CN" altLang="en-US" sz="2800" dirty="0">
                <a:solidFill>
                  <a:schemeClr val="tx1"/>
                </a:solidFill>
                <a:latin typeface="Arial" panose="02080604020202020204" pitchFamily="34" charset="0"/>
                <a:ea typeface="宋体" panose="02010600030101010101" pitchFamily="2" charset="-122"/>
              </a:rPr>
              <a:t>人参与</a:t>
            </a:r>
            <a:endParaRPr lang="zh-CN" altLang="en-US" sz="2800" dirty="0">
              <a:solidFill>
                <a:schemeClr val="tx1"/>
              </a:solidFill>
              <a:latin typeface="Arial" panose="02080604020202020204" pitchFamily="34" charset="0"/>
              <a:ea typeface="宋体" panose="02010600030101010101" pitchFamily="2" charset="-122"/>
            </a:endParaRPr>
          </a:p>
        </p:txBody>
      </p:sp>
      <p:sp>
        <p:nvSpPr>
          <p:cNvPr id="14341" name="文本框 133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4</a:t>
            </a:r>
            <a:endParaRPr lang="zh-CN" altLang="en-US" sz="1400" b="0" dirty="0">
              <a:solidFill>
                <a:schemeClr val="tx2"/>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charRg st="0" end="10"/>
                                            </p:txEl>
                                          </p:spTgt>
                                        </p:tgtEl>
                                        <p:attrNameLst>
                                          <p:attrName>style.visibility</p:attrName>
                                        </p:attrNameLst>
                                      </p:cBhvr>
                                      <p:to>
                                        <p:strVal val="visible"/>
                                      </p:to>
                                    </p:set>
                                    <p:anim calcmode="lin" valueType="num">
                                      <p:cBhvr additive="base">
                                        <p:cTn id="7" dur="1000" fill="hold"/>
                                        <p:tgtEl>
                                          <p:spTgt spid="13314">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4">
                                            <p:txEl>
                                              <p:charRg st="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61" name="内容占位符 7270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1" imgW="838200" imgH="647700" progId="Paint.Picture">
                  <p:embed/>
                </p:oleObj>
              </mc:Choice>
              <mc:Fallback>
                <p:oleObj name="" r:id="rId1" imgW="838200" imgH="647700" progId="Paint.Picture">
                  <p:embed/>
                  <p:pic>
                    <p:nvPicPr>
                      <p:cNvPr id="0" name="图片 3082"/>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72708" name="矩形 72707"/>
          <p:cNvSpPr/>
          <p:nvPr/>
        </p:nvSpPr>
        <p:spPr>
          <a:xfrm>
            <a:off x="381000" y="42863"/>
            <a:ext cx="86217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操作系统的结构和硬件支持</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操作系统</a:t>
            </a:r>
            <a:r>
              <a:rPr lang="zh-CN" altLang="en-US" sz="2400" strike="noStrike" noProof="1" dirty="0">
                <a:latin typeface="Arial" panose="02080604020202020204" pitchFamily="34" charset="0"/>
                <a:ea typeface="宋体" panose="02010600030101010101" pitchFamily="2" charset="-122"/>
                <a:cs typeface="+mn-ea"/>
              </a:rPr>
              <a:t>的组织结</a:t>
            </a:r>
            <a:r>
              <a:rPr lang="zh-CN" altLang="en-US" sz="2400" strike="noStrike" noProof="1">
                <a:latin typeface="Arial" panose="02080604020202020204" pitchFamily="34" charset="0"/>
                <a:ea typeface="宋体" panose="02010600030101010101" pitchFamily="2" charset="-122"/>
                <a:cs typeface="+mn-ea"/>
              </a:rPr>
              <a:t>构</a:t>
            </a:r>
            <a:endParaRPr lang="zh-CN" altLang="en-US" sz="2400" strike="noStrike" noProof="1">
              <a:ea typeface="宋体" panose="02010600030101010101" pitchFamily="2" charset="-122"/>
            </a:endParaRPr>
          </a:p>
        </p:txBody>
      </p:sp>
      <p:sp>
        <p:nvSpPr>
          <p:cNvPr id="15363" name="文本框 727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charset="0"/>
                <a:ea typeface="宋体" panose="02010600030101010101" pitchFamily="2" charset="-122"/>
              </a:rPr>
              <a:t>4</a:t>
            </a:r>
            <a:endParaRPr lang="zh-CN" altLang="en-US" sz="1400" b="0" dirty="0">
              <a:solidFill>
                <a:schemeClr val="tx2"/>
              </a:solidFill>
              <a:latin typeface="Times New Roman" panose="02020603050405020304" charset="0"/>
              <a:ea typeface="宋体" panose="02010600030101010101" pitchFamily="2" charset="-122"/>
            </a:endParaRPr>
          </a:p>
        </p:txBody>
      </p:sp>
      <p:sp>
        <p:nvSpPr>
          <p:cNvPr id="15364" name="矩形 72710"/>
          <p:cNvSpPr/>
          <p:nvPr/>
        </p:nvSpPr>
        <p:spPr>
          <a:xfrm>
            <a:off x="380683" y="1002030"/>
            <a:ext cx="7239000" cy="935038"/>
          </a:xfrm>
          <a:prstGeom prst="rect">
            <a:avLst/>
          </a:prstGeom>
          <a:noFill/>
          <a:ln w="9525">
            <a:noFill/>
            <a:miter/>
          </a:ln>
        </p:spPr>
        <p:txBody>
          <a:bodyPr anchor="t"/>
          <a:p>
            <a:pPr marL="342900" lvl="0" indent="-342900" algn="just">
              <a:spcBef>
                <a:spcPct val="20000"/>
              </a:spcBef>
              <a:buClr>
                <a:schemeClr val="tx2"/>
              </a:buClr>
              <a:buSzPct val="90000"/>
              <a:buFont typeface="Symbol" panose="05050102010706020507" pitchFamily="18" charset="2"/>
              <a:buNone/>
            </a:pPr>
            <a:r>
              <a:rPr lang="en-US" altLang="zh-CN" sz="3600" b="0">
                <a:solidFill>
                  <a:schemeClr val="tx1"/>
                </a:solidFill>
                <a:latin typeface="Times New Roman" panose="02020603050405020304" charset="0"/>
                <a:ea typeface="宋体" panose="02010600030101010101" pitchFamily="2" charset="-122"/>
              </a:rPr>
              <a:t>Linux</a:t>
            </a:r>
            <a:r>
              <a:rPr lang="zh-CN" altLang="en-US" sz="3600" b="0">
                <a:solidFill>
                  <a:schemeClr val="tx1"/>
                </a:solidFill>
                <a:latin typeface="Times New Roman" panose="02020603050405020304" charset="0"/>
                <a:ea typeface="宋体" panose="02010600030101010101" pitchFamily="2" charset="-122"/>
              </a:rPr>
              <a:t>代码量成指数增长</a:t>
            </a:r>
            <a:endParaRPr lang="zh-CN" altLang="en-US" sz="3600" b="0">
              <a:solidFill>
                <a:schemeClr val="tx1"/>
              </a:solidFill>
              <a:latin typeface="Times New Roman" panose="02020603050405020304" charset="0"/>
              <a:ea typeface="宋体" panose="02010600030101010101" pitchFamily="2" charset="-122"/>
            </a:endParaRPr>
          </a:p>
        </p:txBody>
      </p:sp>
      <p:pic>
        <p:nvPicPr>
          <p:cNvPr id="15365" name="图片 72711"/>
          <p:cNvPicPr>
            <a:picLocks noChangeAspect="1"/>
          </p:cNvPicPr>
          <p:nvPr/>
        </p:nvPicPr>
        <p:blipFill>
          <a:blip r:embed="rId3"/>
          <a:stretch>
            <a:fillRect/>
          </a:stretch>
        </p:blipFill>
        <p:spPr>
          <a:xfrm>
            <a:off x="1038543" y="2044700"/>
            <a:ext cx="6778625" cy="3816350"/>
          </a:xfrm>
          <a:prstGeom prst="rect">
            <a:avLst/>
          </a:prstGeom>
          <a:noFill/>
          <a:ln w="9525">
            <a:noFill/>
            <a:miter/>
          </a:ln>
        </p:spPr>
      </p:pic>
    </p:spTree>
  </p:cSld>
  <p:clrMapOvr>
    <a:masterClrMapping/>
  </p:clrMapOvr>
  <p:transition>
    <p:fade/>
  </p:transition>
</p:sld>
</file>

<file path=ppt/theme/theme1.xml><?xml version="1.0" encoding="utf-8"?>
<a:theme xmlns:a="http://schemas.openxmlformats.org/drawingml/2006/main" name="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themeOverride>
</file>

<file path=docProps/app.xml><?xml version="1.0" encoding="utf-8"?>
<Properties xmlns="http://schemas.openxmlformats.org/officeDocument/2006/extended-properties" xmlns:vt="http://schemas.openxmlformats.org/officeDocument/2006/docPropsVTypes">
  <Template>IF9-VSTS Hongchao Wang</Template>
  <TotalTime>0</TotalTime>
  <Words>7707</Words>
  <Application>WPS 演示</Application>
  <PresentationFormat>在屏幕上显示</PresentationFormat>
  <Paragraphs>1072</Paragraphs>
  <Slides>58</Slides>
  <Notes>0</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15</vt:i4>
      </vt:variant>
      <vt:variant>
        <vt:lpstr>幻灯片标题</vt:lpstr>
      </vt:variant>
      <vt:variant>
        <vt:i4>58</vt:i4>
      </vt:variant>
    </vt:vector>
  </HeadingPairs>
  <TitlesOfParts>
    <vt:vector size="89" baseType="lpstr">
      <vt:lpstr>Arial</vt:lpstr>
      <vt:lpstr>宋体</vt:lpstr>
      <vt:lpstr>Wingdings</vt:lpstr>
      <vt:lpstr>Times New Roman</vt:lpstr>
      <vt:lpstr>微软雅黑</vt:lpstr>
      <vt:lpstr>Arial Unicode MS</vt:lpstr>
      <vt:lpstr>Calibri</vt:lpstr>
      <vt:lpstr>Symbol</vt:lpstr>
      <vt:lpstr>黑体</vt:lpstr>
      <vt:lpstr>仿宋_GB2312</vt:lpstr>
      <vt:lpstr>MT Extra</vt:lpstr>
      <vt:lpstr>思源黑体 CN Heavy</vt:lpstr>
      <vt:lpstr>SAF_2004_Template_2</vt:lpstr>
      <vt:lpstr>1_SAF_2004_Template_2</vt:lpstr>
      <vt:lpstr>2_SAF_2004_Template_2</vt:lpstr>
      <vt:lpstr>3_SAF_2004_Template_2</vt:lpstr>
      <vt:lpstr>Paint.Picture</vt:lpstr>
      <vt:lpstr>Paint.Picture</vt:lpstr>
      <vt:lpstr>Paint.Picture</vt:lpstr>
      <vt:lpstr>Paint.Picture</vt:lpstr>
      <vt:lpstr>MSPhotoEd.3</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单体结构特点：</vt:lpstr>
      <vt:lpstr>PowerPoint 演示文稿</vt:lpstr>
      <vt:lpstr>模块化结构特点：</vt:lpstr>
      <vt:lpstr>PowerPoint 演示文稿</vt:lpstr>
      <vt:lpstr>PowerPoint 演示文稿</vt:lpstr>
      <vt:lpstr>层次结构的特点：</vt:lpstr>
      <vt:lpstr>PowerPoint 演示文稿</vt:lpstr>
      <vt:lpstr>可扩展内核结构/微内核结构特点：</vt:lpstr>
      <vt:lpstr>缺点：效率非常低</vt:lpstr>
      <vt:lpstr>缺点：效率非常低</vt:lpstr>
      <vt:lpstr>可扩展内核结构/微内核结构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(4)Android架构</vt:lpstr>
      <vt:lpstr>Android架构</vt:lpstr>
      <vt:lpstr>Android架构</vt:lpstr>
      <vt:lpstr>PowerPoint 演示文稿</vt:lpstr>
      <vt:lpstr>PowerPoint 演示文稿</vt:lpstr>
      <vt:lpstr>PowerPoint 演示文稿</vt:lpstr>
      <vt:lpstr>PowerPoint 演示文稿</vt:lpstr>
      <vt:lpstr>PowerPoint 演示文稿</vt:lpstr>
      <vt:lpstr>处理器特权级的标识：</vt:lpstr>
      <vt:lpstr>PowerPoint 演示文稿</vt:lpstr>
      <vt:lpstr>处理器状态切换：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中断向量表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618</cp:revision>
  <dcterms:created xsi:type="dcterms:W3CDTF">2023-09-19T00:51:41Z</dcterms:created>
  <dcterms:modified xsi:type="dcterms:W3CDTF">2023-09-19T00:51:41Z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
  </property>
</Properties>
</file>