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 id="2147483676" r:id="rId4"/>
    <p:sldMasterId id="2147483690" r:id="rId5"/>
    <p:sldMasterId id="2147483704" r:id="rId6"/>
    <p:sldMasterId id="2147483718" r:id="rId7"/>
    <p:sldMasterId id="2147483732" r:id="rId8"/>
    <p:sldMasterId id="2147483746" r:id="rId9"/>
    <p:sldMasterId id="2147483760" r:id="rId10"/>
    <p:sldMasterId id="2147483774" r:id="rId11"/>
    <p:sldMasterId id="2147483788" r:id="rId12"/>
    <p:sldMasterId id="2147483802" r:id="rId13"/>
    <p:sldMasterId id="2147483816" r:id="rId14"/>
    <p:sldMasterId id="2147483830" r:id="rId15"/>
    <p:sldMasterId id="2147483844" r:id="rId16"/>
  </p:sldMasterIdLst>
  <p:notesMasterIdLst>
    <p:notesMasterId r:id="rId46"/>
  </p:notesMasterIdLst>
  <p:sldIdLst>
    <p:sldId id="686" r:id="rId17"/>
    <p:sldId id="2671" r:id="rId18"/>
    <p:sldId id="2672" r:id="rId19"/>
    <p:sldId id="2673" r:id="rId20"/>
    <p:sldId id="2693" r:id="rId21"/>
    <p:sldId id="2694" r:id="rId22"/>
    <p:sldId id="2695" r:id="rId23"/>
    <p:sldId id="2696" r:id="rId24"/>
    <p:sldId id="2714" r:id="rId25"/>
    <p:sldId id="2715" r:id="rId26"/>
    <p:sldId id="2716" r:id="rId27"/>
    <p:sldId id="2670" r:id="rId28"/>
    <p:sldId id="774" r:id="rId29"/>
    <p:sldId id="775" r:id="rId30"/>
    <p:sldId id="1604" r:id="rId31"/>
    <p:sldId id="776" r:id="rId32"/>
    <p:sldId id="777" r:id="rId33"/>
    <p:sldId id="778" r:id="rId34"/>
    <p:sldId id="779" r:id="rId35"/>
    <p:sldId id="1606" r:id="rId36"/>
    <p:sldId id="1605" r:id="rId37"/>
    <p:sldId id="1607" r:id="rId38"/>
    <p:sldId id="1016" r:id="rId39"/>
    <p:sldId id="2663" r:id="rId40"/>
    <p:sldId id="781" r:id="rId41"/>
    <p:sldId id="782" r:id="rId42"/>
    <p:sldId id="783" r:id="rId43"/>
    <p:sldId id="2734" r:id="rId44"/>
    <p:sldId id="2664" r:id="rId45"/>
  </p:sldIdLst>
  <p:sldSz cx="9144000" cy="6858000" type="screen4x3"/>
  <p:notesSz cx="6815455" cy="9942830"/>
  <p:defaultTextStyle>
    <a:defPPr>
      <a:defRPr lang="zh-CN"/>
    </a:defPPr>
    <a:lvl1pPr marL="0" lvl="0" indent="0" algn="l" defTabSz="914400" eaLnBrk="1" fontAlgn="base" latinLnBrk="0" hangingPunct="1">
      <a:lnSpc>
        <a:spcPct val="100000"/>
      </a:lnSpc>
      <a:spcBef>
        <a:spcPct val="0"/>
      </a:spcBef>
      <a:spcAft>
        <a:spcPct val="0"/>
      </a:spcAft>
      <a:buFont typeface="Arial" panose="02080604020202020204" pitchFamily="34" charset="0"/>
      <a:buNone/>
      <a:defRPr sz="1400" b="1" i="0" u="none" kern="1200" baseline="0">
        <a:solidFill>
          <a:srgbClr val="4138FA"/>
        </a:solidFill>
        <a:latin typeface="Arial" panose="0208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1400" b="1" i="0" u="none" kern="1200" baseline="0">
        <a:solidFill>
          <a:srgbClr val="4138FA"/>
        </a:solidFill>
        <a:latin typeface="Arial" panose="0208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1400" b="1" i="0" u="none" kern="1200" baseline="0">
        <a:solidFill>
          <a:srgbClr val="4138FA"/>
        </a:solidFill>
        <a:latin typeface="Arial" panose="0208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1400" b="1" i="0" u="none" kern="1200" baseline="0">
        <a:solidFill>
          <a:srgbClr val="4138FA"/>
        </a:solidFill>
        <a:latin typeface="Arial" panose="0208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1400" b="1" i="0" u="none" kern="1200" baseline="0">
        <a:solidFill>
          <a:srgbClr val="4138FA"/>
        </a:solidFill>
        <a:latin typeface="Arial" panose="0208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1400" b="1" i="0" u="none" kern="1200" baseline="0">
        <a:solidFill>
          <a:srgbClr val="4138FA"/>
        </a:solidFill>
        <a:latin typeface="Arial" panose="0208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1400" b="1" i="0" u="none" kern="1200" baseline="0">
        <a:solidFill>
          <a:srgbClr val="4138FA"/>
        </a:solidFill>
        <a:latin typeface="Arial" panose="0208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1400" b="1" i="0" u="none" kern="1200" baseline="0">
        <a:solidFill>
          <a:srgbClr val="4138FA"/>
        </a:solidFill>
        <a:latin typeface="Arial" panose="0208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1400" b="1" i="0" u="none" kern="1200" baseline="0">
        <a:solidFill>
          <a:srgbClr val="4138FA"/>
        </a:solidFill>
        <a:latin typeface="Arial" panose="0208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38FA"/>
    <a:srgbClr val="3399FF"/>
    <a:srgbClr val="FF9900"/>
    <a:srgbClr val="FFCC00"/>
    <a:srgbClr val="990033"/>
    <a:srgbClr val="000099"/>
    <a:srgbClr val="FFFFFF"/>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117" d="100"/>
          <a:sy n="117" d="100"/>
        </p:scale>
        <p:origin x="-1440" y="-96"/>
      </p:cViewPr>
      <p:guideLst>
        <p:guide orient="horz" pos="2422"/>
        <p:guide pos="289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notesMaster" Target="notesMasters/notesMaster1.xml"/><Relationship Id="rId45" Type="http://schemas.openxmlformats.org/officeDocument/2006/relationships/slide" Target="slides/slide29.xml"/><Relationship Id="rId44" Type="http://schemas.openxmlformats.org/officeDocument/2006/relationships/slide" Target="slides/slide28.xml"/><Relationship Id="rId43" Type="http://schemas.openxmlformats.org/officeDocument/2006/relationships/slide" Target="slides/slide27.xml"/><Relationship Id="rId42" Type="http://schemas.openxmlformats.org/officeDocument/2006/relationships/slide" Target="slides/slide26.xml"/><Relationship Id="rId41" Type="http://schemas.openxmlformats.org/officeDocument/2006/relationships/slide" Target="slides/slide25.xml"/><Relationship Id="rId40" Type="http://schemas.openxmlformats.org/officeDocument/2006/relationships/slide" Target="slides/slide24.xml"/><Relationship Id="rId4" Type="http://schemas.openxmlformats.org/officeDocument/2006/relationships/slideMaster" Target="slideMasters/slideMaster3.xml"/><Relationship Id="rId39" Type="http://schemas.openxmlformats.org/officeDocument/2006/relationships/slide" Target="slides/slide23.xml"/><Relationship Id="rId38" Type="http://schemas.openxmlformats.org/officeDocument/2006/relationships/slide" Target="slides/slide22.xml"/><Relationship Id="rId37" Type="http://schemas.openxmlformats.org/officeDocument/2006/relationships/slide" Target="slides/slide21.xml"/><Relationship Id="rId36" Type="http://schemas.openxmlformats.org/officeDocument/2006/relationships/slide" Target="slides/slide20.xml"/><Relationship Id="rId35" Type="http://schemas.openxmlformats.org/officeDocument/2006/relationships/slide" Target="slides/slide19.xml"/><Relationship Id="rId34" Type="http://schemas.openxmlformats.org/officeDocument/2006/relationships/slide" Target="slides/slide18.xml"/><Relationship Id="rId33" Type="http://schemas.openxmlformats.org/officeDocument/2006/relationships/slide" Target="slides/slide17.xml"/><Relationship Id="rId32" Type="http://schemas.openxmlformats.org/officeDocument/2006/relationships/slide" Target="slides/slide16.xml"/><Relationship Id="rId31" Type="http://schemas.openxmlformats.org/officeDocument/2006/relationships/slide" Target="slides/slide15.xml"/><Relationship Id="rId30" Type="http://schemas.openxmlformats.org/officeDocument/2006/relationships/slide" Target="slides/slide14.xml"/><Relationship Id="rId3" Type="http://schemas.openxmlformats.org/officeDocument/2006/relationships/slideMaster" Target="slideMasters/slideMaster2.xml"/><Relationship Id="rId29" Type="http://schemas.openxmlformats.org/officeDocument/2006/relationships/slide" Target="slides/slide13.xml"/><Relationship Id="rId28" Type="http://schemas.openxmlformats.org/officeDocument/2006/relationships/slide" Target="slides/slide12.xml"/><Relationship Id="rId27" Type="http://schemas.openxmlformats.org/officeDocument/2006/relationships/slide" Target="slides/slide11.xml"/><Relationship Id="rId26" Type="http://schemas.openxmlformats.org/officeDocument/2006/relationships/slide" Target="slides/slide10.xml"/><Relationship Id="rId25" Type="http://schemas.openxmlformats.org/officeDocument/2006/relationships/slide" Target="slides/slide9.xml"/><Relationship Id="rId24" Type="http://schemas.openxmlformats.org/officeDocument/2006/relationships/slide" Target="slides/slide8.xml"/><Relationship Id="rId23" Type="http://schemas.openxmlformats.org/officeDocument/2006/relationships/slide" Target="slides/slide7.xml"/><Relationship Id="rId22" Type="http://schemas.openxmlformats.org/officeDocument/2006/relationships/slide" Target="slides/slide6.xml"/><Relationship Id="rId21" Type="http://schemas.openxmlformats.org/officeDocument/2006/relationships/slide" Target="slides/slide5.xml"/><Relationship Id="rId20" Type="http://schemas.openxmlformats.org/officeDocument/2006/relationships/slide" Target="slides/slide4.xml"/><Relationship Id="rId2" Type="http://schemas.openxmlformats.org/officeDocument/2006/relationships/theme" Target="theme/theme1.xml"/><Relationship Id="rId19" Type="http://schemas.openxmlformats.org/officeDocument/2006/relationships/slide" Target="slides/slide3.xml"/><Relationship Id="rId18" Type="http://schemas.openxmlformats.org/officeDocument/2006/relationships/slide" Target="slides/slide2.xml"/><Relationship Id="rId17" Type="http://schemas.openxmlformats.org/officeDocument/2006/relationships/slide" Target="slides/slide1.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页眉占位符 3073"/>
          <p:cNvSpPr>
            <a:spLocks noGrp="1"/>
          </p:cNvSpPr>
          <p:nvPr>
            <p:ph type="hdr" sz="quarter"/>
          </p:nvPr>
        </p:nvSpPr>
        <p:spPr>
          <a:xfrm>
            <a:off x="0" y="0"/>
            <a:ext cx="2952750" cy="498475"/>
          </a:xfrm>
          <a:prstGeom prst="rect">
            <a:avLst/>
          </a:prstGeom>
          <a:noFill/>
          <a:ln w="9525">
            <a:noFill/>
          </a:ln>
        </p:spPr>
        <p:txBody>
          <a:bodyPr lIns="91613" tIns="45807" rIns="91613" bIns="45807"/>
          <a:p>
            <a:pPr lvl="0" defTabSz="916305" fontAlgn="base"/>
            <a:endParaRPr lang="zh-CN" altLang="en-US" sz="1200" b="0" strike="noStrike" noProof="1" dirty="0"/>
          </a:p>
        </p:txBody>
      </p:sp>
      <p:sp>
        <p:nvSpPr>
          <p:cNvPr id="3075" name="日期占位符 3074"/>
          <p:cNvSpPr>
            <a:spLocks noGrp="1"/>
          </p:cNvSpPr>
          <p:nvPr>
            <p:ph type="dt" idx="1"/>
          </p:nvPr>
        </p:nvSpPr>
        <p:spPr>
          <a:xfrm>
            <a:off x="3860800" y="0"/>
            <a:ext cx="2952750" cy="498475"/>
          </a:xfrm>
          <a:prstGeom prst="rect">
            <a:avLst/>
          </a:prstGeom>
          <a:noFill/>
          <a:ln w="9525">
            <a:noFill/>
          </a:ln>
        </p:spPr>
        <p:txBody>
          <a:bodyPr lIns="91613" tIns="45807" rIns="91613" bIns="45807"/>
          <a:p>
            <a:pPr lvl="0" algn="r" defTabSz="916305" fontAlgn="base"/>
            <a:endParaRPr lang="zh-CN" altLang="en-US" sz="1200" b="0" strike="noStrike" noProof="1" dirty="0"/>
          </a:p>
        </p:txBody>
      </p:sp>
      <p:sp>
        <p:nvSpPr>
          <p:cNvPr id="3076" name="幻灯片图像占位符 3075"/>
          <p:cNvSpPr>
            <a:spLocks noGrp="1" noRot="1"/>
          </p:cNvSpPr>
          <p:nvPr>
            <p:ph type="sldImg"/>
          </p:nvPr>
        </p:nvSpPr>
        <p:spPr>
          <a:xfrm>
            <a:off x="922338" y="746125"/>
            <a:ext cx="4970462" cy="3727450"/>
          </a:xfrm>
          <a:prstGeom prst="rect">
            <a:avLst/>
          </a:prstGeom>
          <a:noFill/>
          <a:ln w="9525">
            <a:noFill/>
            <a:miter/>
          </a:ln>
        </p:spPr>
        <p:txBody>
          <a:bodyPr/>
          <a:p>
            <a:endParaRPr lang="zh-CN" altLang="en-US"/>
          </a:p>
        </p:txBody>
      </p:sp>
      <p:sp>
        <p:nvSpPr>
          <p:cNvPr id="3077" name="文本占位符 3076"/>
          <p:cNvSpPr>
            <a:spLocks noGrp="1" noRot="1"/>
          </p:cNvSpPr>
          <p:nvPr>
            <p:ph type="body" sz="quarter"/>
          </p:nvPr>
        </p:nvSpPr>
        <p:spPr>
          <a:xfrm>
            <a:off x="681038" y="4722813"/>
            <a:ext cx="5453062" cy="4473575"/>
          </a:xfrm>
          <a:prstGeom prst="rect">
            <a:avLst/>
          </a:prstGeom>
          <a:noFill/>
          <a:ln w="9525">
            <a:noFill/>
            <a:miter/>
          </a:ln>
        </p:spPr>
        <p:txBody>
          <a:bodyPr lIns="91613" tIns="45807" rIns="91613" bIns="45807" anchor="ctr"/>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3078" name="页脚占位符 3077"/>
          <p:cNvSpPr>
            <a:spLocks noGrp="1"/>
          </p:cNvSpPr>
          <p:nvPr>
            <p:ph type="ftr" sz="quarter" idx="4"/>
          </p:nvPr>
        </p:nvSpPr>
        <p:spPr>
          <a:xfrm>
            <a:off x="0" y="9442450"/>
            <a:ext cx="2952750" cy="498475"/>
          </a:xfrm>
          <a:prstGeom prst="rect">
            <a:avLst/>
          </a:prstGeom>
          <a:noFill/>
          <a:ln w="9525">
            <a:noFill/>
          </a:ln>
        </p:spPr>
        <p:txBody>
          <a:bodyPr lIns="91613" tIns="45807" rIns="91613" bIns="45807" anchor="b"/>
          <a:p>
            <a:pPr lvl="0" defTabSz="916305" fontAlgn="base"/>
            <a:endParaRPr lang="zh-CN" altLang="en-US" sz="1200" b="0" strike="noStrike" noProof="1" dirty="0"/>
          </a:p>
        </p:txBody>
      </p:sp>
      <p:sp>
        <p:nvSpPr>
          <p:cNvPr id="3079" name="灯片编号占位符 3078"/>
          <p:cNvSpPr>
            <a:spLocks noGrp="1"/>
          </p:cNvSpPr>
          <p:nvPr>
            <p:ph type="sldNum" sz="quarter" idx="5"/>
          </p:nvPr>
        </p:nvSpPr>
        <p:spPr>
          <a:xfrm>
            <a:off x="3860800" y="9442450"/>
            <a:ext cx="2952750" cy="498475"/>
          </a:xfrm>
          <a:prstGeom prst="rect">
            <a:avLst/>
          </a:prstGeom>
          <a:noFill/>
          <a:ln w="9525">
            <a:noFill/>
          </a:ln>
        </p:spPr>
        <p:txBody>
          <a:bodyPr lIns="91613" tIns="45807" rIns="91613" bIns="45807" anchor="b"/>
          <a:p>
            <a:pPr lvl="0" algn="r" defTabSz="916305" fontAlgn="base"/>
            <a:fld id="{9A0DB2DC-4C9A-4742-B13C-FB6460FD3503}" type="slidenum">
              <a:rPr lang="zh-CN" altLang="en-US" sz="1200" b="0" strike="noStrike" noProof="1" dirty="0">
                <a:latin typeface="Arial" panose="02080604020202020204" pitchFamily="34" charset="0"/>
                <a:ea typeface="宋体" panose="02010600030101010101" pitchFamily="2" charset="-122"/>
                <a:cs typeface="+mn-ea"/>
              </a:rPr>
            </a:fld>
            <a:endParaRPr lang="zh-CN" altLang="en-US" sz="1200" b="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8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8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8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8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8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8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8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8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80604020202020204" pitchFamily="34" charset="0"/>
        <a:ea typeface="宋体" panose="02010600030101010101" pitchFamily="2" charset="-122"/>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3.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4.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5.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1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1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17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7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18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9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vmlDrawing" Target="../drawings/vmlDrawing1.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1.bin"/><Relationship Id="rId14" Type="http://schemas.openxmlformats.org/officeDocument/2006/relationships/image" Target="../media/image2.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26.xml"/><Relationship Id="rId8" Type="http://schemas.openxmlformats.org/officeDocument/2006/relationships/slideLayout" Target="../slideLayouts/slideLayout125.xml"/><Relationship Id="rId7" Type="http://schemas.openxmlformats.org/officeDocument/2006/relationships/slideLayout" Target="../slideLayouts/slideLayout124.xml"/><Relationship Id="rId6" Type="http://schemas.openxmlformats.org/officeDocument/2006/relationships/slideLayout" Target="../slideLayouts/slideLayout123.xml"/><Relationship Id="rId5" Type="http://schemas.openxmlformats.org/officeDocument/2006/relationships/slideLayout" Target="../slideLayouts/slideLayout122.xml"/><Relationship Id="rId4" Type="http://schemas.openxmlformats.org/officeDocument/2006/relationships/slideLayout" Target="../slideLayouts/slideLayout121.xml"/><Relationship Id="rId3" Type="http://schemas.openxmlformats.org/officeDocument/2006/relationships/slideLayout" Target="../slideLayouts/slideLayout120.xml"/><Relationship Id="rId2" Type="http://schemas.openxmlformats.org/officeDocument/2006/relationships/slideLayout" Target="../slideLayouts/slideLayout119.xml"/><Relationship Id="rId19" Type="http://schemas.openxmlformats.org/officeDocument/2006/relationships/theme" Target="../theme/theme10.xml"/><Relationship Id="rId18" Type="http://schemas.openxmlformats.org/officeDocument/2006/relationships/vmlDrawing" Target="../drawings/vmlDrawing10.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10.bin"/><Relationship Id="rId14" Type="http://schemas.openxmlformats.org/officeDocument/2006/relationships/image" Target="../media/image2.jpeg"/><Relationship Id="rId13" Type="http://schemas.openxmlformats.org/officeDocument/2006/relationships/slideLayout" Target="../slideLayouts/slideLayout130.xml"/><Relationship Id="rId12" Type="http://schemas.openxmlformats.org/officeDocument/2006/relationships/slideLayout" Target="../slideLayouts/slideLayout129.xml"/><Relationship Id="rId11" Type="http://schemas.openxmlformats.org/officeDocument/2006/relationships/slideLayout" Target="../slideLayouts/slideLayout128.xml"/><Relationship Id="rId10" Type="http://schemas.openxmlformats.org/officeDocument/2006/relationships/slideLayout" Target="../slideLayouts/slideLayout127.xml"/><Relationship Id="rId1" Type="http://schemas.openxmlformats.org/officeDocument/2006/relationships/slideLayout" Target="../slideLayouts/slideLayout118.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39.xml"/><Relationship Id="rId8" Type="http://schemas.openxmlformats.org/officeDocument/2006/relationships/slideLayout" Target="../slideLayouts/slideLayout138.xml"/><Relationship Id="rId7" Type="http://schemas.openxmlformats.org/officeDocument/2006/relationships/slideLayout" Target="../slideLayouts/slideLayout137.xml"/><Relationship Id="rId6" Type="http://schemas.openxmlformats.org/officeDocument/2006/relationships/slideLayout" Target="../slideLayouts/slideLayout136.xml"/><Relationship Id="rId5" Type="http://schemas.openxmlformats.org/officeDocument/2006/relationships/slideLayout" Target="../slideLayouts/slideLayout135.xml"/><Relationship Id="rId4" Type="http://schemas.openxmlformats.org/officeDocument/2006/relationships/slideLayout" Target="../slideLayouts/slideLayout134.xml"/><Relationship Id="rId3" Type="http://schemas.openxmlformats.org/officeDocument/2006/relationships/slideLayout" Target="../slideLayouts/slideLayout133.xml"/><Relationship Id="rId2" Type="http://schemas.openxmlformats.org/officeDocument/2006/relationships/slideLayout" Target="../slideLayouts/slideLayout132.xml"/><Relationship Id="rId19" Type="http://schemas.openxmlformats.org/officeDocument/2006/relationships/theme" Target="../theme/theme11.xml"/><Relationship Id="rId18" Type="http://schemas.openxmlformats.org/officeDocument/2006/relationships/vmlDrawing" Target="../drawings/vmlDrawing11.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11.bin"/><Relationship Id="rId14" Type="http://schemas.openxmlformats.org/officeDocument/2006/relationships/image" Target="../media/image2.jpeg"/><Relationship Id="rId13" Type="http://schemas.openxmlformats.org/officeDocument/2006/relationships/slideLayout" Target="../slideLayouts/slideLayout143.xml"/><Relationship Id="rId12" Type="http://schemas.openxmlformats.org/officeDocument/2006/relationships/slideLayout" Target="../slideLayouts/slideLayout142.xml"/><Relationship Id="rId11" Type="http://schemas.openxmlformats.org/officeDocument/2006/relationships/slideLayout" Target="../slideLayouts/slideLayout141.xml"/><Relationship Id="rId10" Type="http://schemas.openxmlformats.org/officeDocument/2006/relationships/slideLayout" Target="../slideLayouts/slideLayout140.xml"/><Relationship Id="rId1" Type="http://schemas.openxmlformats.org/officeDocument/2006/relationships/slideLayout" Target="../slideLayouts/slideLayout13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52.xml"/><Relationship Id="rId8" Type="http://schemas.openxmlformats.org/officeDocument/2006/relationships/slideLayout" Target="../slideLayouts/slideLayout151.xml"/><Relationship Id="rId7" Type="http://schemas.openxmlformats.org/officeDocument/2006/relationships/slideLayout" Target="../slideLayouts/slideLayout150.xml"/><Relationship Id="rId6" Type="http://schemas.openxmlformats.org/officeDocument/2006/relationships/slideLayout" Target="../slideLayouts/slideLayout149.xml"/><Relationship Id="rId5" Type="http://schemas.openxmlformats.org/officeDocument/2006/relationships/slideLayout" Target="../slideLayouts/slideLayout148.xml"/><Relationship Id="rId4" Type="http://schemas.openxmlformats.org/officeDocument/2006/relationships/slideLayout" Target="../slideLayouts/slideLayout147.xml"/><Relationship Id="rId3" Type="http://schemas.openxmlformats.org/officeDocument/2006/relationships/slideLayout" Target="../slideLayouts/slideLayout146.xml"/><Relationship Id="rId2" Type="http://schemas.openxmlformats.org/officeDocument/2006/relationships/slideLayout" Target="../slideLayouts/slideLayout145.xml"/><Relationship Id="rId19" Type="http://schemas.openxmlformats.org/officeDocument/2006/relationships/theme" Target="../theme/theme12.xml"/><Relationship Id="rId18" Type="http://schemas.openxmlformats.org/officeDocument/2006/relationships/vmlDrawing" Target="../drawings/vmlDrawing12.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12.bin"/><Relationship Id="rId14" Type="http://schemas.openxmlformats.org/officeDocument/2006/relationships/image" Target="../media/image2.jpeg"/><Relationship Id="rId13" Type="http://schemas.openxmlformats.org/officeDocument/2006/relationships/slideLayout" Target="../slideLayouts/slideLayout156.xml"/><Relationship Id="rId12" Type="http://schemas.openxmlformats.org/officeDocument/2006/relationships/slideLayout" Target="../slideLayouts/slideLayout155.xml"/><Relationship Id="rId11" Type="http://schemas.openxmlformats.org/officeDocument/2006/relationships/slideLayout" Target="../slideLayouts/slideLayout154.xml"/><Relationship Id="rId10" Type="http://schemas.openxmlformats.org/officeDocument/2006/relationships/slideLayout" Target="../slideLayouts/slideLayout153.xml"/><Relationship Id="rId1" Type="http://schemas.openxmlformats.org/officeDocument/2006/relationships/slideLayout" Target="../slideLayouts/slideLayout144.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65.xml"/><Relationship Id="rId8" Type="http://schemas.openxmlformats.org/officeDocument/2006/relationships/slideLayout" Target="../slideLayouts/slideLayout164.xml"/><Relationship Id="rId7" Type="http://schemas.openxmlformats.org/officeDocument/2006/relationships/slideLayout" Target="../slideLayouts/slideLayout163.xml"/><Relationship Id="rId6" Type="http://schemas.openxmlformats.org/officeDocument/2006/relationships/slideLayout" Target="../slideLayouts/slideLayout162.xml"/><Relationship Id="rId5" Type="http://schemas.openxmlformats.org/officeDocument/2006/relationships/slideLayout" Target="../slideLayouts/slideLayout161.xml"/><Relationship Id="rId4" Type="http://schemas.openxmlformats.org/officeDocument/2006/relationships/slideLayout" Target="../slideLayouts/slideLayout160.xml"/><Relationship Id="rId3" Type="http://schemas.openxmlformats.org/officeDocument/2006/relationships/slideLayout" Target="../slideLayouts/slideLayout159.xml"/><Relationship Id="rId2" Type="http://schemas.openxmlformats.org/officeDocument/2006/relationships/slideLayout" Target="../slideLayouts/slideLayout158.xml"/><Relationship Id="rId19" Type="http://schemas.openxmlformats.org/officeDocument/2006/relationships/theme" Target="../theme/theme13.xml"/><Relationship Id="rId18" Type="http://schemas.openxmlformats.org/officeDocument/2006/relationships/vmlDrawing" Target="../drawings/vmlDrawing13.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13.bin"/><Relationship Id="rId14" Type="http://schemas.openxmlformats.org/officeDocument/2006/relationships/image" Target="../media/image2.jpeg"/><Relationship Id="rId13" Type="http://schemas.openxmlformats.org/officeDocument/2006/relationships/slideLayout" Target="../slideLayouts/slideLayout169.xml"/><Relationship Id="rId12" Type="http://schemas.openxmlformats.org/officeDocument/2006/relationships/slideLayout" Target="../slideLayouts/slideLayout168.xml"/><Relationship Id="rId11" Type="http://schemas.openxmlformats.org/officeDocument/2006/relationships/slideLayout" Target="../slideLayouts/slideLayout167.xml"/><Relationship Id="rId10" Type="http://schemas.openxmlformats.org/officeDocument/2006/relationships/slideLayout" Target="../slideLayouts/slideLayout166.xml"/><Relationship Id="rId1" Type="http://schemas.openxmlformats.org/officeDocument/2006/relationships/slideLayout" Target="../slideLayouts/slideLayout157.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178.xml"/><Relationship Id="rId8" Type="http://schemas.openxmlformats.org/officeDocument/2006/relationships/slideLayout" Target="../slideLayouts/slideLayout177.xml"/><Relationship Id="rId7" Type="http://schemas.openxmlformats.org/officeDocument/2006/relationships/slideLayout" Target="../slideLayouts/slideLayout176.xml"/><Relationship Id="rId6" Type="http://schemas.openxmlformats.org/officeDocument/2006/relationships/slideLayout" Target="../slideLayouts/slideLayout175.xml"/><Relationship Id="rId5" Type="http://schemas.openxmlformats.org/officeDocument/2006/relationships/slideLayout" Target="../slideLayouts/slideLayout174.xml"/><Relationship Id="rId4" Type="http://schemas.openxmlformats.org/officeDocument/2006/relationships/slideLayout" Target="../slideLayouts/slideLayout173.xml"/><Relationship Id="rId3" Type="http://schemas.openxmlformats.org/officeDocument/2006/relationships/slideLayout" Target="../slideLayouts/slideLayout172.xml"/><Relationship Id="rId2" Type="http://schemas.openxmlformats.org/officeDocument/2006/relationships/slideLayout" Target="../slideLayouts/slideLayout171.xml"/><Relationship Id="rId19" Type="http://schemas.openxmlformats.org/officeDocument/2006/relationships/theme" Target="../theme/theme14.xml"/><Relationship Id="rId18" Type="http://schemas.openxmlformats.org/officeDocument/2006/relationships/vmlDrawing" Target="../drawings/vmlDrawing14.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14.bin"/><Relationship Id="rId14" Type="http://schemas.openxmlformats.org/officeDocument/2006/relationships/image" Target="../media/image2.jpeg"/><Relationship Id="rId13" Type="http://schemas.openxmlformats.org/officeDocument/2006/relationships/slideLayout" Target="../slideLayouts/slideLayout182.xml"/><Relationship Id="rId12" Type="http://schemas.openxmlformats.org/officeDocument/2006/relationships/slideLayout" Target="../slideLayouts/slideLayout181.xml"/><Relationship Id="rId11" Type="http://schemas.openxmlformats.org/officeDocument/2006/relationships/slideLayout" Target="../slideLayouts/slideLayout180.xml"/><Relationship Id="rId10" Type="http://schemas.openxmlformats.org/officeDocument/2006/relationships/slideLayout" Target="../slideLayouts/slideLayout179.xml"/><Relationship Id="rId1" Type="http://schemas.openxmlformats.org/officeDocument/2006/relationships/slideLayout" Target="../slideLayouts/slideLayout170.xml"/></Relationships>
</file>

<file path=ppt/slideMasters/_rels/slideMaster15.xml.rels><?xml version="1.0" encoding="UTF-8" standalone="yes"?>
<Relationships xmlns="http://schemas.openxmlformats.org/package/2006/relationships"><Relationship Id="rId9" Type="http://schemas.openxmlformats.org/officeDocument/2006/relationships/slideLayout" Target="../slideLayouts/slideLayout191.xml"/><Relationship Id="rId8" Type="http://schemas.openxmlformats.org/officeDocument/2006/relationships/slideLayout" Target="../slideLayouts/slideLayout190.xml"/><Relationship Id="rId7" Type="http://schemas.openxmlformats.org/officeDocument/2006/relationships/slideLayout" Target="../slideLayouts/slideLayout189.xml"/><Relationship Id="rId6" Type="http://schemas.openxmlformats.org/officeDocument/2006/relationships/slideLayout" Target="../slideLayouts/slideLayout188.xml"/><Relationship Id="rId5" Type="http://schemas.openxmlformats.org/officeDocument/2006/relationships/slideLayout" Target="../slideLayouts/slideLayout187.xml"/><Relationship Id="rId4" Type="http://schemas.openxmlformats.org/officeDocument/2006/relationships/slideLayout" Target="../slideLayouts/slideLayout186.xml"/><Relationship Id="rId3" Type="http://schemas.openxmlformats.org/officeDocument/2006/relationships/slideLayout" Target="../slideLayouts/slideLayout185.xml"/><Relationship Id="rId2" Type="http://schemas.openxmlformats.org/officeDocument/2006/relationships/slideLayout" Target="../slideLayouts/slideLayout184.xml"/><Relationship Id="rId19" Type="http://schemas.openxmlformats.org/officeDocument/2006/relationships/theme" Target="../theme/theme15.xml"/><Relationship Id="rId18" Type="http://schemas.openxmlformats.org/officeDocument/2006/relationships/vmlDrawing" Target="../drawings/vmlDrawing15.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15.bin"/><Relationship Id="rId14" Type="http://schemas.openxmlformats.org/officeDocument/2006/relationships/image" Target="../media/image2.jpeg"/><Relationship Id="rId13" Type="http://schemas.openxmlformats.org/officeDocument/2006/relationships/slideLayout" Target="../slideLayouts/slideLayout195.xml"/><Relationship Id="rId12" Type="http://schemas.openxmlformats.org/officeDocument/2006/relationships/slideLayout" Target="../slideLayouts/slideLayout194.xml"/><Relationship Id="rId11" Type="http://schemas.openxmlformats.org/officeDocument/2006/relationships/slideLayout" Target="../slideLayouts/slideLayout193.xml"/><Relationship Id="rId10" Type="http://schemas.openxmlformats.org/officeDocument/2006/relationships/slideLayout" Target="../slideLayouts/slideLayout192.xml"/><Relationship Id="rId1" Type="http://schemas.openxmlformats.org/officeDocument/2006/relationships/slideLayout" Target="../slideLayouts/slideLayout183.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9" Type="http://schemas.openxmlformats.org/officeDocument/2006/relationships/theme" Target="../theme/theme2.xml"/><Relationship Id="rId18" Type="http://schemas.openxmlformats.org/officeDocument/2006/relationships/vmlDrawing" Target="../drawings/vmlDrawing2.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2.bin"/><Relationship Id="rId14" Type="http://schemas.openxmlformats.org/officeDocument/2006/relationships/image" Target="../media/image2.jpeg"/><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5.xml"/><Relationship Id="rId8" Type="http://schemas.openxmlformats.org/officeDocument/2006/relationships/slideLayout" Target="../slideLayouts/slideLayout34.xml"/><Relationship Id="rId7" Type="http://schemas.openxmlformats.org/officeDocument/2006/relationships/slideLayout" Target="../slideLayouts/slideLayout33.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3" Type="http://schemas.openxmlformats.org/officeDocument/2006/relationships/slideLayout" Target="../slideLayouts/slideLayout29.xml"/><Relationship Id="rId2" Type="http://schemas.openxmlformats.org/officeDocument/2006/relationships/slideLayout" Target="../slideLayouts/slideLayout28.xml"/><Relationship Id="rId19" Type="http://schemas.openxmlformats.org/officeDocument/2006/relationships/theme" Target="../theme/theme3.xml"/><Relationship Id="rId18" Type="http://schemas.openxmlformats.org/officeDocument/2006/relationships/vmlDrawing" Target="../drawings/vmlDrawing3.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3.bin"/><Relationship Id="rId14" Type="http://schemas.openxmlformats.org/officeDocument/2006/relationships/image" Target="../media/image2.jpeg"/><Relationship Id="rId13" Type="http://schemas.openxmlformats.org/officeDocument/2006/relationships/slideLayout" Target="../slideLayouts/slideLayout39.xml"/><Relationship Id="rId12" Type="http://schemas.openxmlformats.org/officeDocument/2006/relationships/slideLayout" Target="../slideLayouts/slideLayout38.xml"/><Relationship Id="rId11" Type="http://schemas.openxmlformats.org/officeDocument/2006/relationships/slideLayout" Target="../slideLayouts/slideLayout37.xml"/><Relationship Id="rId10" Type="http://schemas.openxmlformats.org/officeDocument/2006/relationships/slideLayout" Target="../slideLayouts/slideLayout36.xml"/><Relationship Id="rId1"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8.xml"/><Relationship Id="rId8" Type="http://schemas.openxmlformats.org/officeDocument/2006/relationships/slideLayout" Target="../slideLayouts/slideLayout47.xml"/><Relationship Id="rId7" Type="http://schemas.openxmlformats.org/officeDocument/2006/relationships/slideLayout" Target="../slideLayouts/slideLayout46.xml"/><Relationship Id="rId6" Type="http://schemas.openxmlformats.org/officeDocument/2006/relationships/slideLayout" Target="../slideLayouts/slideLayout45.xml"/><Relationship Id="rId5" Type="http://schemas.openxmlformats.org/officeDocument/2006/relationships/slideLayout" Target="../slideLayouts/slideLayout44.xml"/><Relationship Id="rId4" Type="http://schemas.openxmlformats.org/officeDocument/2006/relationships/slideLayout" Target="../slideLayouts/slideLayout43.xml"/><Relationship Id="rId3" Type="http://schemas.openxmlformats.org/officeDocument/2006/relationships/slideLayout" Target="../slideLayouts/slideLayout42.xml"/><Relationship Id="rId2" Type="http://schemas.openxmlformats.org/officeDocument/2006/relationships/slideLayout" Target="../slideLayouts/slideLayout41.xml"/><Relationship Id="rId19" Type="http://schemas.openxmlformats.org/officeDocument/2006/relationships/theme" Target="../theme/theme4.xml"/><Relationship Id="rId18" Type="http://schemas.openxmlformats.org/officeDocument/2006/relationships/vmlDrawing" Target="../drawings/vmlDrawing4.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4.bin"/><Relationship Id="rId14" Type="http://schemas.openxmlformats.org/officeDocument/2006/relationships/image" Target="../media/image2.jpeg"/><Relationship Id="rId13" Type="http://schemas.openxmlformats.org/officeDocument/2006/relationships/slideLayout" Target="../slideLayouts/slideLayout52.xml"/><Relationship Id="rId12" Type="http://schemas.openxmlformats.org/officeDocument/2006/relationships/slideLayout" Target="../slideLayouts/slideLayout51.xml"/><Relationship Id="rId11" Type="http://schemas.openxmlformats.org/officeDocument/2006/relationships/slideLayout" Target="../slideLayouts/slideLayout50.xml"/><Relationship Id="rId10" Type="http://schemas.openxmlformats.org/officeDocument/2006/relationships/slideLayout" Target="../slideLayouts/slideLayout49.xml"/><Relationship Id="rId1" Type="http://schemas.openxmlformats.org/officeDocument/2006/relationships/slideLayout" Target="../slideLayouts/slideLayout40.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61.xml"/><Relationship Id="rId8" Type="http://schemas.openxmlformats.org/officeDocument/2006/relationships/slideLayout" Target="../slideLayouts/slideLayout60.xml"/><Relationship Id="rId7" Type="http://schemas.openxmlformats.org/officeDocument/2006/relationships/slideLayout" Target="../slideLayouts/slideLayout59.xml"/><Relationship Id="rId6" Type="http://schemas.openxmlformats.org/officeDocument/2006/relationships/slideLayout" Target="../slideLayouts/slideLayout58.xml"/><Relationship Id="rId5" Type="http://schemas.openxmlformats.org/officeDocument/2006/relationships/slideLayout" Target="../slideLayouts/slideLayout57.xml"/><Relationship Id="rId4" Type="http://schemas.openxmlformats.org/officeDocument/2006/relationships/slideLayout" Target="../slideLayouts/slideLayout56.xml"/><Relationship Id="rId3" Type="http://schemas.openxmlformats.org/officeDocument/2006/relationships/slideLayout" Target="../slideLayouts/slideLayout55.xml"/><Relationship Id="rId2" Type="http://schemas.openxmlformats.org/officeDocument/2006/relationships/slideLayout" Target="../slideLayouts/slideLayout54.xml"/><Relationship Id="rId19" Type="http://schemas.openxmlformats.org/officeDocument/2006/relationships/theme" Target="../theme/theme5.xml"/><Relationship Id="rId18" Type="http://schemas.openxmlformats.org/officeDocument/2006/relationships/vmlDrawing" Target="../drawings/vmlDrawing5.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5.bin"/><Relationship Id="rId14" Type="http://schemas.openxmlformats.org/officeDocument/2006/relationships/image" Target="../media/image2.jpeg"/><Relationship Id="rId13" Type="http://schemas.openxmlformats.org/officeDocument/2006/relationships/slideLayout" Target="../slideLayouts/slideLayout65.xml"/><Relationship Id="rId12" Type="http://schemas.openxmlformats.org/officeDocument/2006/relationships/slideLayout" Target="../slideLayouts/slideLayout64.xml"/><Relationship Id="rId11" Type="http://schemas.openxmlformats.org/officeDocument/2006/relationships/slideLayout" Target="../slideLayouts/slideLayout63.xml"/><Relationship Id="rId10" Type="http://schemas.openxmlformats.org/officeDocument/2006/relationships/slideLayout" Target="../slideLayouts/slideLayout62.xml"/><Relationship Id="rId1"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74.xml"/><Relationship Id="rId8" Type="http://schemas.openxmlformats.org/officeDocument/2006/relationships/slideLayout" Target="../slideLayouts/slideLayout73.xml"/><Relationship Id="rId7" Type="http://schemas.openxmlformats.org/officeDocument/2006/relationships/slideLayout" Target="../slideLayouts/slideLayout72.xml"/><Relationship Id="rId6" Type="http://schemas.openxmlformats.org/officeDocument/2006/relationships/slideLayout" Target="../slideLayouts/slideLayout71.xml"/><Relationship Id="rId5" Type="http://schemas.openxmlformats.org/officeDocument/2006/relationships/slideLayout" Target="../slideLayouts/slideLayout70.xml"/><Relationship Id="rId4" Type="http://schemas.openxmlformats.org/officeDocument/2006/relationships/slideLayout" Target="../slideLayouts/slideLayout69.xml"/><Relationship Id="rId3" Type="http://schemas.openxmlformats.org/officeDocument/2006/relationships/slideLayout" Target="../slideLayouts/slideLayout68.xml"/><Relationship Id="rId2" Type="http://schemas.openxmlformats.org/officeDocument/2006/relationships/slideLayout" Target="../slideLayouts/slideLayout67.xml"/><Relationship Id="rId19" Type="http://schemas.openxmlformats.org/officeDocument/2006/relationships/theme" Target="../theme/theme6.xml"/><Relationship Id="rId18" Type="http://schemas.openxmlformats.org/officeDocument/2006/relationships/vmlDrawing" Target="../drawings/vmlDrawing6.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6.bin"/><Relationship Id="rId14" Type="http://schemas.openxmlformats.org/officeDocument/2006/relationships/image" Target="../media/image2.jpeg"/><Relationship Id="rId13" Type="http://schemas.openxmlformats.org/officeDocument/2006/relationships/slideLayout" Target="../slideLayouts/slideLayout78.xml"/><Relationship Id="rId12" Type="http://schemas.openxmlformats.org/officeDocument/2006/relationships/slideLayout" Target="../slideLayouts/slideLayout77.xml"/><Relationship Id="rId11" Type="http://schemas.openxmlformats.org/officeDocument/2006/relationships/slideLayout" Target="../slideLayouts/slideLayout76.xml"/><Relationship Id="rId10" Type="http://schemas.openxmlformats.org/officeDocument/2006/relationships/slideLayout" Target="../slideLayouts/slideLayout75.xml"/><Relationship Id="rId1" Type="http://schemas.openxmlformats.org/officeDocument/2006/relationships/slideLayout" Target="../slideLayouts/slideLayout6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87.xml"/><Relationship Id="rId8" Type="http://schemas.openxmlformats.org/officeDocument/2006/relationships/slideLayout" Target="../slideLayouts/slideLayout86.xml"/><Relationship Id="rId7" Type="http://schemas.openxmlformats.org/officeDocument/2006/relationships/slideLayout" Target="../slideLayouts/slideLayout85.xml"/><Relationship Id="rId6" Type="http://schemas.openxmlformats.org/officeDocument/2006/relationships/slideLayout" Target="../slideLayouts/slideLayout84.xml"/><Relationship Id="rId5" Type="http://schemas.openxmlformats.org/officeDocument/2006/relationships/slideLayout" Target="../slideLayouts/slideLayout83.xml"/><Relationship Id="rId4" Type="http://schemas.openxmlformats.org/officeDocument/2006/relationships/slideLayout" Target="../slideLayouts/slideLayout82.xml"/><Relationship Id="rId3" Type="http://schemas.openxmlformats.org/officeDocument/2006/relationships/slideLayout" Target="../slideLayouts/slideLayout81.xml"/><Relationship Id="rId2" Type="http://schemas.openxmlformats.org/officeDocument/2006/relationships/slideLayout" Target="../slideLayouts/slideLayout80.xml"/><Relationship Id="rId19" Type="http://schemas.openxmlformats.org/officeDocument/2006/relationships/theme" Target="../theme/theme7.xml"/><Relationship Id="rId18" Type="http://schemas.openxmlformats.org/officeDocument/2006/relationships/vmlDrawing" Target="../drawings/vmlDrawing7.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7.bin"/><Relationship Id="rId14" Type="http://schemas.openxmlformats.org/officeDocument/2006/relationships/image" Target="../media/image2.jpeg"/><Relationship Id="rId13" Type="http://schemas.openxmlformats.org/officeDocument/2006/relationships/slideLayout" Target="../slideLayouts/slideLayout91.xml"/><Relationship Id="rId12" Type="http://schemas.openxmlformats.org/officeDocument/2006/relationships/slideLayout" Target="../slideLayouts/slideLayout90.xml"/><Relationship Id="rId11" Type="http://schemas.openxmlformats.org/officeDocument/2006/relationships/slideLayout" Target="../slideLayouts/slideLayout89.xml"/><Relationship Id="rId10" Type="http://schemas.openxmlformats.org/officeDocument/2006/relationships/slideLayout" Target="../slideLayouts/slideLayout88.xml"/><Relationship Id="rId1" Type="http://schemas.openxmlformats.org/officeDocument/2006/relationships/slideLayout" Target="../slideLayouts/slideLayout79.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100.xml"/><Relationship Id="rId8" Type="http://schemas.openxmlformats.org/officeDocument/2006/relationships/slideLayout" Target="../slideLayouts/slideLayout99.xml"/><Relationship Id="rId7" Type="http://schemas.openxmlformats.org/officeDocument/2006/relationships/slideLayout" Target="../slideLayouts/slideLayout98.xml"/><Relationship Id="rId6" Type="http://schemas.openxmlformats.org/officeDocument/2006/relationships/slideLayout" Target="../slideLayouts/slideLayout97.xml"/><Relationship Id="rId5" Type="http://schemas.openxmlformats.org/officeDocument/2006/relationships/slideLayout" Target="../slideLayouts/slideLayout96.xml"/><Relationship Id="rId4" Type="http://schemas.openxmlformats.org/officeDocument/2006/relationships/slideLayout" Target="../slideLayouts/slideLayout95.xml"/><Relationship Id="rId3" Type="http://schemas.openxmlformats.org/officeDocument/2006/relationships/slideLayout" Target="../slideLayouts/slideLayout94.xml"/><Relationship Id="rId2" Type="http://schemas.openxmlformats.org/officeDocument/2006/relationships/slideLayout" Target="../slideLayouts/slideLayout93.xml"/><Relationship Id="rId19" Type="http://schemas.openxmlformats.org/officeDocument/2006/relationships/theme" Target="../theme/theme8.xml"/><Relationship Id="rId18" Type="http://schemas.openxmlformats.org/officeDocument/2006/relationships/vmlDrawing" Target="../drawings/vmlDrawing8.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8.bin"/><Relationship Id="rId14" Type="http://schemas.openxmlformats.org/officeDocument/2006/relationships/image" Target="../media/image2.jpeg"/><Relationship Id="rId13" Type="http://schemas.openxmlformats.org/officeDocument/2006/relationships/slideLayout" Target="../slideLayouts/slideLayout104.xml"/><Relationship Id="rId12" Type="http://schemas.openxmlformats.org/officeDocument/2006/relationships/slideLayout" Target="../slideLayouts/slideLayout103.xml"/><Relationship Id="rId11" Type="http://schemas.openxmlformats.org/officeDocument/2006/relationships/slideLayout" Target="../slideLayouts/slideLayout102.xml"/><Relationship Id="rId10" Type="http://schemas.openxmlformats.org/officeDocument/2006/relationships/slideLayout" Target="../slideLayouts/slideLayout101.xml"/><Relationship Id="rId1" Type="http://schemas.openxmlformats.org/officeDocument/2006/relationships/slideLayout" Target="../slideLayouts/slideLayout92.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113.xml"/><Relationship Id="rId8" Type="http://schemas.openxmlformats.org/officeDocument/2006/relationships/slideLayout" Target="../slideLayouts/slideLayout112.xml"/><Relationship Id="rId7" Type="http://schemas.openxmlformats.org/officeDocument/2006/relationships/slideLayout" Target="../slideLayouts/slideLayout111.xml"/><Relationship Id="rId6" Type="http://schemas.openxmlformats.org/officeDocument/2006/relationships/slideLayout" Target="../slideLayouts/slideLayout110.xml"/><Relationship Id="rId5" Type="http://schemas.openxmlformats.org/officeDocument/2006/relationships/slideLayout" Target="../slideLayouts/slideLayout109.xml"/><Relationship Id="rId4" Type="http://schemas.openxmlformats.org/officeDocument/2006/relationships/slideLayout" Target="../slideLayouts/slideLayout108.xml"/><Relationship Id="rId3" Type="http://schemas.openxmlformats.org/officeDocument/2006/relationships/slideLayout" Target="../slideLayouts/slideLayout107.xml"/><Relationship Id="rId2" Type="http://schemas.openxmlformats.org/officeDocument/2006/relationships/slideLayout" Target="../slideLayouts/slideLayout106.xml"/><Relationship Id="rId19" Type="http://schemas.openxmlformats.org/officeDocument/2006/relationships/theme" Target="../theme/theme9.xml"/><Relationship Id="rId18" Type="http://schemas.openxmlformats.org/officeDocument/2006/relationships/vmlDrawing" Target="../drawings/vmlDrawing9.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9.bin"/><Relationship Id="rId14" Type="http://schemas.openxmlformats.org/officeDocument/2006/relationships/image" Target="../media/image2.jpeg"/><Relationship Id="rId13" Type="http://schemas.openxmlformats.org/officeDocument/2006/relationships/slideLayout" Target="../slideLayouts/slideLayout117.xml"/><Relationship Id="rId12" Type="http://schemas.openxmlformats.org/officeDocument/2006/relationships/slideLayout" Target="../slideLayouts/slideLayout116.xml"/><Relationship Id="rId11" Type="http://schemas.openxmlformats.org/officeDocument/2006/relationships/slideLayout" Target="../slideLayouts/slideLayout115.xml"/><Relationship Id="rId10" Type="http://schemas.openxmlformats.org/officeDocument/2006/relationships/slideLayout" Target="../slideLayouts/slideLayout114.xml"/><Relationship Id="rId1"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anose="02010600030101010101" pitchFamily="2" charset="-122"/>
            </a:endParaRPr>
          </a:p>
        </p:txBody>
      </p:sp>
      <p:graphicFrame>
        <p:nvGraphicFramePr>
          <p:cNvPr id="1029" name="对象 1028"/>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anose="02010600030101010101" pitchFamily="2" charset="-122"/>
            </a:endParaRPr>
          </a:p>
        </p:txBody>
      </p:sp>
      <p:graphicFrame>
        <p:nvGraphicFramePr>
          <p:cNvPr id="1029" name="对象 1028"/>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anose="02010600030101010101" pitchFamily="2" charset="-122"/>
            </a:endParaRPr>
          </a:p>
        </p:txBody>
      </p:sp>
      <p:graphicFrame>
        <p:nvGraphicFramePr>
          <p:cNvPr id="1029" name="对象 1028"/>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anose="02010600030101010101" pitchFamily="2" charset="-122"/>
            </a:endParaRPr>
          </a:p>
        </p:txBody>
      </p:sp>
      <p:graphicFrame>
        <p:nvGraphicFramePr>
          <p:cNvPr id="1029" name="对象 1028"/>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anose="02010600030101010101" pitchFamily="2" charset="-122"/>
            </a:endParaRPr>
          </a:p>
        </p:txBody>
      </p:sp>
      <p:graphicFrame>
        <p:nvGraphicFramePr>
          <p:cNvPr id="1029" name="对象 1028"/>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anose="02010600030101010101" pitchFamily="2" charset="-122"/>
            </a:endParaRPr>
          </a:p>
        </p:txBody>
      </p:sp>
      <p:graphicFrame>
        <p:nvGraphicFramePr>
          <p:cNvPr id="1029" name="对象 1028"/>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anose="02010600030101010101" pitchFamily="2" charset="-122"/>
            </a:endParaRPr>
          </a:p>
        </p:txBody>
      </p:sp>
      <p:graphicFrame>
        <p:nvGraphicFramePr>
          <p:cNvPr id="1029" name="对象 1028"/>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anose="02010600030101010101" pitchFamily="2" charset="-122"/>
            </a:endParaRPr>
          </a:p>
        </p:txBody>
      </p:sp>
      <p:graphicFrame>
        <p:nvGraphicFramePr>
          <p:cNvPr id="1029" name="对象 1028"/>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anose="02010600030101010101" pitchFamily="2" charset="-122"/>
            </a:endParaRPr>
          </a:p>
        </p:txBody>
      </p:sp>
      <p:graphicFrame>
        <p:nvGraphicFramePr>
          <p:cNvPr id="1029" name="对象 1028"/>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anose="02010600030101010101" pitchFamily="2" charset="-122"/>
            </a:endParaRPr>
          </a:p>
        </p:txBody>
      </p:sp>
      <p:graphicFrame>
        <p:nvGraphicFramePr>
          <p:cNvPr id="1029" name="对象 1028"/>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anose="02010600030101010101" pitchFamily="2" charset="-122"/>
            </a:endParaRPr>
          </a:p>
        </p:txBody>
      </p:sp>
      <p:graphicFrame>
        <p:nvGraphicFramePr>
          <p:cNvPr id="1029" name="对象 1028"/>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anose="02010600030101010101" pitchFamily="2" charset="-122"/>
            </a:endParaRPr>
          </a:p>
        </p:txBody>
      </p:sp>
      <p:graphicFrame>
        <p:nvGraphicFramePr>
          <p:cNvPr id="1029" name="对象 1028"/>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anose="02010600030101010101" pitchFamily="2" charset="-122"/>
            </a:endParaRPr>
          </a:p>
        </p:txBody>
      </p:sp>
      <p:graphicFrame>
        <p:nvGraphicFramePr>
          <p:cNvPr id="1029" name="对象 1028"/>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anose="02010600030101010101" pitchFamily="2" charset="-122"/>
            </a:endParaRPr>
          </a:p>
        </p:txBody>
      </p:sp>
      <p:graphicFrame>
        <p:nvGraphicFramePr>
          <p:cNvPr id="1029" name="对象 1028"/>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anose="02010600030101010101" pitchFamily="2" charset="-122"/>
            </a:endParaRPr>
          </a:p>
        </p:txBody>
      </p:sp>
      <p:graphicFrame>
        <p:nvGraphicFramePr>
          <p:cNvPr id="1029" name="对象 1028"/>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vmlDrawing" Target="../drawings/vmlDrawing16.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16.bin"/><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68.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81.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4.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8.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94.xml"/><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7.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90.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03.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16.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29.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4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55.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矩形 4097"/>
          <p:cNvSpPr/>
          <p:nvPr/>
        </p:nvSpPr>
        <p:spPr>
          <a:xfrm>
            <a:off x="992188" y="1562100"/>
            <a:ext cx="7129463" cy="304546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anose="02010600030101010101" pitchFamily="2" charset="-122"/>
            </a:endParaRPr>
          </a:p>
          <a:p>
            <a:pPr marL="533400" lvl="0" indent="-533400" algn="ctr" fontAlgn="base">
              <a:lnSpc>
                <a:spcPct val="120000"/>
              </a:lnSpc>
              <a:spcBef>
                <a:spcPct val="0"/>
              </a:spcBef>
              <a:buFont typeface="Wingdings" panose="05000000000000000000" pitchFamily="2" charset="2"/>
              <a:buNone/>
            </a:pPr>
            <a:r>
              <a:rPr lang="zh-CN" altLang="en-US" sz="4400" b="1" strike="noStrike" noProof="1">
                <a:solidFill>
                  <a:srgbClr val="990000"/>
                </a:solidFill>
                <a:latin typeface="Times New Roman" panose="02020603050405020304" charset="0"/>
                <a:ea typeface="宋体" panose="02010600030101010101" pitchFamily="2" charset="-122"/>
                <a:cs typeface="+mn-ea"/>
              </a:rPr>
              <a:t>第</a:t>
            </a:r>
            <a:r>
              <a:rPr lang="x-none" altLang="zh-CN" sz="4400" b="1" strike="noStrike" noProof="1">
                <a:solidFill>
                  <a:srgbClr val="990000"/>
                </a:solidFill>
                <a:latin typeface="Times New Roman" panose="02020603050405020304" charset="0"/>
                <a:ea typeface="宋体" panose="02010600030101010101" pitchFamily="2" charset="-122"/>
                <a:cs typeface="+mn-ea"/>
              </a:rPr>
              <a:t>6</a:t>
            </a:r>
            <a:r>
              <a:rPr lang="zh-CN" altLang="en-US" sz="4400" b="1" strike="noStrike" noProof="1">
                <a:solidFill>
                  <a:srgbClr val="990000"/>
                </a:solidFill>
                <a:latin typeface="Times New Roman" panose="02020603050405020304" charset="0"/>
                <a:ea typeface="宋体" panose="02010600030101010101" pitchFamily="2" charset="-122"/>
                <a:cs typeface="+mn-ea"/>
              </a:rPr>
              <a:t>章</a:t>
            </a:r>
            <a:endParaRPr lang="zh-CN" altLang="en-US" sz="4400" b="1" strike="noStrike" noProof="1">
              <a:solidFill>
                <a:srgbClr val="990000"/>
              </a:solidFill>
              <a:latin typeface="Times New Roman" panose="02020603050405020304" charset="0"/>
              <a:ea typeface="宋体" panose="02010600030101010101" pitchFamily="2" charset="-122"/>
            </a:endParaRPr>
          </a:p>
          <a:p>
            <a:pPr marL="533400" lvl="0" indent="-533400" algn="ctr" fontAlgn="base">
              <a:lnSpc>
                <a:spcPct val="120000"/>
              </a:lnSpc>
              <a:spcBef>
                <a:spcPct val="0"/>
              </a:spcBef>
              <a:buFont typeface="Wingdings" panose="05000000000000000000" pitchFamily="2" charset="2"/>
              <a:buNone/>
            </a:pPr>
            <a:r>
              <a:rPr lang="x-none" altLang="zh-CN" sz="4400" b="1" strike="noStrike" noProof="1">
                <a:solidFill>
                  <a:srgbClr val="990000"/>
                </a:solidFill>
                <a:ea typeface="宋体" panose="02010600030101010101" pitchFamily="2" charset="-122"/>
              </a:rPr>
              <a:t>处理机调度</a:t>
            </a:r>
            <a:endParaRPr lang="zh-CN" altLang="en-US" sz="4400" b="1" strike="noStrike" noProof="1">
              <a:solidFill>
                <a:srgbClr val="990000"/>
              </a:solidFill>
              <a:ea typeface="宋体" panose="02010600030101010101"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rgbClr val="990000"/>
              </a:solidFill>
              <a:ea typeface="宋体" panose="02010600030101010101" pitchFamily="2" charset="-122"/>
            </a:endParaRPr>
          </a:p>
        </p:txBody>
      </p:sp>
      <p:graphicFrame>
        <p:nvGraphicFramePr>
          <p:cNvPr id="2" name="内容占位符 4098"/>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2" imgW="838200" imgH="647700" progId="Paint.Picture">
                  <p:embed/>
                </p:oleObj>
              </mc:Choice>
              <mc:Fallback>
                <p:oleObj name="" r:id="rId2" imgW="838200" imgH="647700" progId="Paint.Picture">
                  <p:embed/>
                  <p:pic>
                    <p:nvPicPr>
                      <p:cNvPr id="0" name="图片 3076"/>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098">
                                            <p:txEl>
                                              <p:charRg st="1" end="5"/>
                                            </p:txEl>
                                          </p:spTgt>
                                        </p:tgtEl>
                                        <p:attrNameLst>
                                          <p:attrName>style.visibility</p:attrName>
                                        </p:attrNameLst>
                                      </p:cBhvr>
                                      <p:to>
                                        <p:strVal val="visible"/>
                                      </p:to>
                                    </p:set>
                                    <p:anim calcmode="lin" valueType="num">
                                      <p:cBhvr additive="base">
                                        <p:cTn id="7" dur="500" fill="hold"/>
                                        <p:tgtEl>
                                          <p:spTgt spid="4098">
                                            <p:txEl>
                                              <p:charRg st="1" end="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98">
                                            <p:txEl>
                                              <p:charRg st="1" end="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098">
                                            <p:txEl>
                                              <p:charRg st="2" end="2"/>
                                            </p:txEl>
                                          </p:spTgt>
                                        </p:tgtEl>
                                        <p:attrNameLst>
                                          <p:attrName>style.visibility</p:attrName>
                                        </p:attrNameLst>
                                      </p:cBhvr>
                                      <p:to>
                                        <p:strVal val="visible"/>
                                      </p:to>
                                    </p:set>
                                    <p:anim calcmode="lin" valueType="num">
                                      <p:cBhvr additive="base">
                                        <p:cTn id="13" dur="500" fill="hold"/>
                                        <p:tgtEl>
                                          <p:spTgt spid="4098">
                                            <p:txEl>
                                              <p:char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98">
                                            <p:txEl>
                                              <p:char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矩形 124929"/>
          <p:cNvSpPr/>
          <p:nvPr/>
        </p:nvSpPr>
        <p:spPr>
          <a:xfrm>
            <a:off x="248285" y="1043940"/>
            <a:ext cx="8708390" cy="195580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x-none" altLang="zh-CN" sz="2400" strike="noStrike" noProof="1">
                <a:solidFill>
                  <a:schemeClr val="tx1"/>
                </a:solidFill>
                <a:latin typeface="Times New Roman" panose="02020603050405020304" charset="0"/>
                <a:ea typeface="宋体" panose="02010600030101010101" pitchFamily="2" charset="-122"/>
              </a:rPr>
              <a:t>3 响应比高者优先调度算法</a:t>
            </a:r>
            <a:endParaRPr lang="x-none" altLang="zh-CN" sz="24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30000"/>
              </a:lnSpc>
              <a:buNone/>
            </a:pPr>
            <a:r>
              <a:rPr lang="x-none" altLang="zh-CN" sz="2000" strike="noStrike" noProof="1">
                <a:solidFill>
                  <a:schemeClr val="tx1"/>
                </a:solidFill>
                <a:effectLst/>
                <a:latin typeface="Times New Roman" panose="02020603050405020304" charset="0"/>
                <a:ea typeface="宋体" panose="02010600030101010101" pitchFamily="2" charset="-122"/>
              </a:rPr>
              <a:t>    响应比=响应时间/执行时间=1+等待时间/执行时间。</a:t>
            </a:r>
            <a:endParaRPr lang="x-none" altLang="zh-CN" sz="2000" strike="noStrike" noProof="1">
              <a:solidFill>
                <a:schemeClr val="tx1"/>
              </a:solidFill>
              <a:effectLst/>
              <a:latin typeface="Times New Roman" panose="02020603050405020304" charset="0"/>
              <a:ea typeface="宋体" panose="02010600030101010101" pitchFamily="2" charset="-122"/>
            </a:endParaRPr>
          </a:p>
          <a:p>
            <a:pPr marL="533400" lvl="0" indent="-533400" fontAlgn="base">
              <a:lnSpc>
                <a:spcPct val="130000"/>
              </a:lnSpc>
              <a:buNone/>
            </a:pPr>
            <a:r>
              <a:rPr lang="x-none" altLang="zh-CN" sz="2000" strike="noStrike" noProof="1">
                <a:solidFill>
                  <a:schemeClr val="tx1"/>
                </a:solidFill>
                <a:effectLst/>
                <a:latin typeface="Times New Roman" panose="02020603050405020304" charset="0"/>
                <a:ea typeface="宋体" panose="02010600030101010101" pitchFamily="2" charset="-122"/>
                <a:cs typeface="+mn-ea"/>
              </a:rPr>
              <a:t>在每一次要选择一个作业运行时，都实时动态计算所有作业的响应比，选择响应比高的作业运行。</a:t>
            </a:r>
            <a:endParaRPr lang="x-none" altLang="zh-CN" sz="2000" strike="noStrike" noProof="1">
              <a:solidFill>
                <a:schemeClr val="tx1"/>
              </a:solidFill>
              <a:effectLst/>
              <a:latin typeface="Times New Roman" panose="02020603050405020304" charset="0"/>
              <a:ea typeface="宋体" panose="02010600030101010101" pitchFamily="2" charset="-122"/>
              <a:cs typeface="+mn-ea"/>
            </a:endParaRPr>
          </a:p>
        </p:txBody>
      </p:sp>
      <p:sp>
        <p:nvSpPr>
          <p:cNvPr id="124931" name="矩形 124930"/>
          <p:cNvSpPr/>
          <p:nvPr/>
        </p:nvSpPr>
        <p:spPr>
          <a:xfrm>
            <a:off x="185738" y="553720"/>
            <a:ext cx="6475413" cy="60769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x-none" altLang="en-US" sz="2800" b="1" strike="noStrike" noProof="1">
                <a:solidFill>
                  <a:srgbClr val="990000"/>
                </a:solidFill>
                <a:latin typeface="Times New Roman" panose="02020603050405020304" charset="0"/>
                <a:ea typeface="宋体" panose="02010600030101010101" pitchFamily="2" charset="-122"/>
                <a:cs typeface="+mn-ea"/>
              </a:rPr>
              <a:t>作业</a:t>
            </a:r>
            <a:r>
              <a:rPr lang="zh-CN" altLang="en-US" sz="2800" b="1" strike="noStrike" noProof="1">
                <a:solidFill>
                  <a:srgbClr val="990000"/>
                </a:solidFill>
                <a:latin typeface="Arial" panose="02080604020202020204" pitchFamily="34" charset="0"/>
                <a:ea typeface="宋体" panose="02010600030101010101" pitchFamily="2" charset="-122"/>
                <a:cs typeface="+mn-ea"/>
              </a:rPr>
              <a:t>调度</a:t>
            </a:r>
            <a:r>
              <a:rPr lang="x-none" altLang="zh-CN" sz="2800" b="1" strike="noStrike" noProof="1">
                <a:solidFill>
                  <a:srgbClr val="990000"/>
                </a:solidFill>
                <a:latin typeface="Arial" panose="02080604020202020204" pitchFamily="34" charset="0"/>
                <a:ea typeface="宋体" panose="02010600030101010101" pitchFamily="2" charset="-122"/>
                <a:cs typeface="+mn-ea"/>
              </a:rPr>
              <a:t>算法</a:t>
            </a:r>
            <a:endParaRPr lang="x-none" altLang="zh-CN" sz="2800" b="1" strike="noStrike" noProof="1">
              <a:solidFill>
                <a:srgbClr val="990000"/>
              </a:solidFill>
              <a:latin typeface="Arial" panose="02080604020202020204" pitchFamily="34" charset="0"/>
              <a:ea typeface="宋体" panose="02010600030101010101" pitchFamily="2" charset="-122"/>
              <a:cs typeface="+mn-ea"/>
            </a:endParaRPr>
          </a:p>
        </p:txBody>
      </p:sp>
      <p:sp>
        <p:nvSpPr>
          <p:cNvPr id="124932" name="矩形 124931"/>
          <p:cNvSpPr/>
          <p:nvPr/>
        </p:nvSpPr>
        <p:spPr>
          <a:xfrm>
            <a:off x="381000" y="42863"/>
            <a:ext cx="8393113" cy="423545"/>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x-none" sz="2400">
                <a:cs typeface="+mn-ea"/>
                <a:sym typeface="+mn-ea"/>
              </a:rPr>
              <a:t>处理机</a:t>
            </a:r>
            <a:r>
              <a:rPr lang="zh-CN" altLang="en-US" sz="2400">
                <a:cs typeface="+mn-ea"/>
                <a:sym typeface="+mn-ea"/>
              </a:rPr>
              <a:t>调度</a:t>
            </a:r>
            <a:endParaRPr lang="zh-CN" altLang="en-US" sz="2400" strike="noStrike" noProof="1">
              <a:ea typeface="宋体" panose="02010600030101010101" pitchFamily="2" charset="-122"/>
            </a:endParaRPr>
          </a:p>
        </p:txBody>
      </p:sp>
      <p:sp>
        <p:nvSpPr>
          <p:cNvPr id="139268" name="文本框 124932"/>
          <p:cNvSpPr txBox="1"/>
          <p:nvPr/>
        </p:nvSpPr>
        <p:spPr>
          <a:xfrm>
            <a:off x="8493125" y="6510338"/>
            <a:ext cx="46355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99</a:t>
            </a:r>
            <a:endParaRPr lang="en-US" altLang="zh-CN" b="0">
              <a:solidFill>
                <a:schemeClr val="tx2"/>
              </a:solidFill>
              <a:latin typeface="Times New Roman" panose="02020603050405020304" charset="0"/>
              <a:ea typeface="宋体" panose="02010600030101010101" pitchFamily="2" charset="-122"/>
            </a:endParaRPr>
          </a:p>
        </p:txBody>
      </p:sp>
      <p:graphicFrame>
        <p:nvGraphicFramePr>
          <p:cNvPr id="2" name="表格 1"/>
          <p:cNvGraphicFramePr/>
          <p:nvPr/>
        </p:nvGraphicFramePr>
        <p:xfrm>
          <a:off x="377825" y="3155315"/>
          <a:ext cx="8396606" cy="2625725"/>
        </p:xfrm>
        <a:graphic>
          <a:graphicData uri="http://schemas.openxmlformats.org/drawingml/2006/table">
            <a:tbl>
              <a:tblPr firstRow="1" bandRow="1">
                <a:tableStyleId>{5C22544A-7EE6-4342-B048-85BDC9FD1C3A}</a:tableStyleId>
              </a:tblPr>
              <a:tblGrid>
                <a:gridCol w="789940"/>
                <a:gridCol w="1332865"/>
                <a:gridCol w="1175385"/>
                <a:gridCol w="1115696"/>
                <a:gridCol w="1116330"/>
                <a:gridCol w="1190625"/>
                <a:gridCol w="1675765"/>
              </a:tblGrid>
              <a:tr h="309245">
                <a:tc>
                  <a:txBody>
                    <a:bodyPr/>
                    <a:p>
                      <a:pPr algn="ctr">
                        <a:buNone/>
                      </a:pPr>
                      <a:r>
                        <a:rPr lang="x-none" altLang="zh-CN" sz="1400">
                          <a:solidFill>
                            <a:schemeClr val="tx1"/>
                          </a:solidFill>
                        </a:rPr>
                        <a:t>作业</a:t>
                      </a:r>
                      <a:endParaRPr lang="x-none" altLang="zh-CN" sz="1400">
                        <a:solidFill>
                          <a:schemeClr val="tx1"/>
                        </a:solidFill>
                      </a:endParaRPr>
                    </a:p>
                  </a:txBody>
                  <a:tcPr/>
                </a:tc>
                <a:tc>
                  <a:txBody>
                    <a:bodyPr/>
                    <a:p>
                      <a:pPr algn="ctr">
                        <a:buNone/>
                      </a:pPr>
                      <a:r>
                        <a:rPr lang="x-none" altLang="zh-CN" sz="1400">
                          <a:solidFill>
                            <a:schemeClr val="tx1"/>
                          </a:solidFill>
                        </a:rPr>
                        <a:t>进入系统时间</a:t>
                      </a:r>
                      <a:endParaRPr lang="x-none" altLang="zh-CN" sz="1400">
                        <a:solidFill>
                          <a:schemeClr val="tx1"/>
                        </a:solidFill>
                      </a:endParaRPr>
                    </a:p>
                  </a:txBody>
                  <a:tcPr/>
                </a:tc>
                <a:tc>
                  <a:txBody>
                    <a:bodyPr/>
                    <a:p>
                      <a:pPr algn="ctr">
                        <a:buNone/>
                      </a:pPr>
                      <a:r>
                        <a:rPr lang="x-none" altLang="zh-CN" sz="1400">
                          <a:solidFill>
                            <a:schemeClr val="tx1"/>
                          </a:solidFill>
                        </a:rPr>
                        <a:t>执行时间</a:t>
                      </a:r>
                      <a:endParaRPr lang="x-none" altLang="zh-CN" sz="1400">
                        <a:solidFill>
                          <a:schemeClr val="tx1"/>
                        </a:solidFill>
                      </a:endParaRPr>
                    </a:p>
                  </a:txBody>
                  <a:tcPr/>
                </a:tc>
                <a:tc>
                  <a:txBody>
                    <a:bodyPr/>
                    <a:p>
                      <a:pPr algn="ctr">
                        <a:buNone/>
                      </a:pPr>
                      <a:r>
                        <a:rPr lang="x-none" altLang="zh-CN" sz="1400">
                          <a:solidFill>
                            <a:schemeClr val="tx1"/>
                          </a:solidFill>
                        </a:rPr>
                        <a:t>开始时间</a:t>
                      </a:r>
                      <a:endParaRPr lang="x-none" altLang="zh-CN" sz="1400">
                        <a:solidFill>
                          <a:schemeClr val="tx1"/>
                        </a:solidFill>
                      </a:endParaRPr>
                    </a:p>
                  </a:txBody>
                  <a:tcPr/>
                </a:tc>
                <a:tc>
                  <a:txBody>
                    <a:bodyPr/>
                    <a:p>
                      <a:pPr algn="ctr">
                        <a:buNone/>
                      </a:pPr>
                      <a:r>
                        <a:rPr lang="x-none" altLang="zh-CN" sz="1400">
                          <a:solidFill>
                            <a:schemeClr val="tx1"/>
                          </a:solidFill>
                        </a:rPr>
                        <a:t>完成时间</a:t>
                      </a:r>
                      <a:endParaRPr lang="x-none" altLang="zh-CN" sz="1400">
                        <a:solidFill>
                          <a:schemeClr val="tx1"/>
                        </a:solidFill>
                      </a:endParaRPr>
                    </a:p>
                  </a:txBody>
                  <a:tcPr/>
                </a:tc>
                <a:tc>
                  <a:txBody>
                    <a:bodyPr/>
                    <a:p>
                      <a:pPr algn="ctr">
                        <a:buNone/>
                      </a:pPr>
                      <a:r>
                        <a:rPr lang="x-none" altLang="zh-CN" sz="1400">
                          <a:solidFill>
                            <a:schemeClr val="tx1"/>
                          </a:solidFill>
                        </a:rPr>
                        <a:t>周转时间</a:t>
                      </a:r>
                      <a:endParaRPr lang="x-none" altLang="zh-CN" sz="1400">
                        <a:solidFill>
                          <a:schemeClr val="tx1"/>
                        </a:solidFill>
                      </a:endParaRPr>
                    </a:p>
                  </a:txBody>
                  <a:tcPr/>
                </a:tc>
                <a:tc>
                  <a:txBody>
                    <a:bodyPr/>
                    <a:p>
                      <a:pPr algn="ctr">
                        <a:buNone/>
                      </a:pPr>
                      <a:r>
                        <a:rPr lang="x-none" altLang="zh-CN" sz="1400">
                          <a:solidFill>
                            <a:schemeClr val="tx1"/>
                          </a:solidFill>
                        </a:rPr>
                        <a:t>带权周转时间</a:t>
                      </a:r>
                      <a:endParaRPr lang="x-none" altLang="zh-CN" sz="1400">
                        <a:solidFill>
                          <a:schemeClr val="tx1"/>
                        </a:solidFill>
                      </a:endParaRPr>
                    </a:p>
                  </a:txBody>
                  <a:tcPr/>
                </a:tc>
              </a:tr>
              <a:tr h="365760">
                <a:tc>
                  <a:txBody>
                    <a:bodyPr/>
                    <a:p>
                      <a:pPr algn="ctr">
                        <a:buNone/>
                      </a:pPr>
                      <a:r>
                        <a:rPr lang="x-none" altLang="zh-CN" sz="1600">
                          <a:solidFill>
                            <a:schemeClr val="tx1"/>
                          </a:solidFill>
                        </a:rPr>
                        <a:t>1</a:t>
                      </a:r>
                      <a:endParaRPr lang="x-none" altLang="zh-CN" sz="1600">
                        <a:solidFill>
                          <a:schemeClr val="tx1"/>
                        </a:solidFill>
                      </a:endParaRPr>
                    </a:p>
                  </a:txBody>
                  <a:tcPr/>
                </a:tc>
                <a:tc>
                  <a:txBody>
                    <a:bodyPr/>
                    <a:p>
                      <a:pPr algn="ctr">
                        <a:buNone/>
                      </a:pPr>
                      <a:r>
                        <a:rPr lang="x-none" altLang="zh-CN" sz="1600">
                          <a:solidFill>
                            <a:schemeClr val="tx1"/>
                          </a:solidFill>
                        </a:rPr>
                        <a:t>8.00</a:t>
                      </a:r>
                      <a:endParaRPr lang="x-none" altLang="zh-CN" sz="1600">
                        <a:solidFill>
                          <a:schemeClr val="tx1"/>
                        </a:solidFill>
                      </a:endParaRPr>
                    </a:p>
                  </a:txBody>
                  <a:tcPr/>
                </a:tc>
                <a:tc>
                  <a:txBody>
                    <a:bodyPr/>
                    <a:p>
                      <a:pPr algn="ctr">
                        <a:buNone/>
                      </a:pPr>
                      <a:r>
                        <a:rPr lang="x-none" altLang="zh-CN" sz="1600">
                          <a:solidFill>
                            <a:schemeClr val="tx1"/>
                          </a:solidFill>
                        </a:rPr>
                        <a:t>2.00</a:t>
                      </a:r>
                      <a:endParaRPr lang="x-none" altLang="zh-CN" sz="1600">
                        <a:solidFill>
                          <a:schemeClr val="tx1"/>
                        </a:solidFill>
                      </a:endParaRPr>
                    </a:p>
                  </a:txBody>
                  <a:tcPr/>
                </a:tc>
                <a:tc>
                  <a:txBody>
                    <a:bodyPr/>
                    <a:p>
                      <a:pPr algn="ctr">
                        <a:buNone/>
                      </a:pPr>
                      <a:r>
                        <a:rPr lang="x-none" altLang="zh-CN" sz="1600">
                          <a:solidFill>
                            <a:schemeClr val="tx1"/>
                          </a:solidFill>
                        </a:rPr>
                        <a:t>8.00</a:t>
                      </a:r>
                      <a:endParaRPr lang="x-none" altLang="zh-CN" sz="1600">
                        <a:solidFill>
                          <a:schemeClr val="tx1"/>
                        </a:solidFill>
                      </a:endParaRPr>
                    </a:p>
                  </a:txBody>
                  <a:tcPr/>
                </a:tc>
                <a:tc>
                  <a:txBody>
                    <a:bodyPr/>
                    <a:p>
                      <a:pPr algn="ctr">
                        <a:buNone/>
                      </a:pPr>
                      <a:r>
                        <a:rPr lang="x-none" altLang="zh-CN" sz="1600">
                          <a:solidFill>
                            <a:schemeClr val="tx1"/>
                          </a:solidFill>
                        </a:rPr>
                        <a:t>10.00</a:t>
                      </a:r>
                      <a:endParaRPr lang="x-none" altLang="zh-CN" sz="1600">
                        <a:solidFill>
                          <a:schemeClr val="tx1"/>
                        </a:solidFill>
                      </a:endParaRPr>
                    </a:p>
                  </a:txBody>
                  <a:tcPr/>
                </a:tc>
                <a:tc>
                  <a:txBody>
                    <a:bodyPr/>
                    <a:p>
                      <a:pPr algn="ctr">
                        <a:buNone/>
                      </a:pPr>
                      <a:r>
                        <a:rPr lang="x-none" altLang="zh-CN" sz="1600">
                          <a:solidFill>
                            <a:schemeClr val="tx1"/>
                          </a:solidFill>
                        </a:rPr>
                        <a:t>2.00</a:t>
                      </a:r>
                      <a:endParaRPr lang="x-none" altLang="zh-CN" sz="1600">
                        <a:solidFill>
                          <a:schemeClr val="tx1"/>
                        </a:solidFill>
                      </a:endParaRPr>
                    </a:p>
                  </a:txBody>
                  <a:tcPr/>
                </a:tc>
                <a:tc>
                  <a:txBody>
                    <a:bodyPr/>
                    <a:p>
                      <a:pPr algn="ctr">
                        <a:buNone/>
                      </a:pPr>
                      <a:r>
                        <a:rPr lang="x-none" altLang="zh-CN" sz="1600">
                          <a:solidFill>
                            <a:schemeClr val="tx1"/>
                          </a:solidFill>
                        </a:rPr>
                        <a:t>1</a:t>
                      </a:r>
                      <a:endParaRPr lang="x-none" altLang="zh-CN" sz="1600">
                        <a:solidFill>
                          <a:schemeClr val="tx1"/>
                        </a:solidFill>
                      </a:endParaRPr>
                    </a:p>
                  </a:txBody>
                  <a:tcPr/>
                </a:tc>
              </a:tr>
              <a:tr h="365760">
                <a:tc>
                  <a:txBody>
                    <a:bodyPr/>
                    <a:p>
                      <a:pPr algn="ctr">
                        <a:buNone/>
                      </a:pPr>
                      <a:r>
                        <a:rPr lang="x-none" altLang="zh-CN" sz="1600">
                          <a:solidFill>
                            <a:schemeClr val="tx1"/>
                          </a:solidFill>
                        </a:rPr>
                        <a:t>2</a:t>
                      </a:r>
                      <a:endParaRPr lang="x-none" altLang="zh-CN" sz="1600">
                        <a:solidFill>
                          <a:schemeClr val="tx1"/>
                        </a:solidFill>
                      </a:endParaRPr>
                    </a:p>
                  </a:txBody>
                  <a:tcPr/>
                </a:tc>
                <a:tc>
                  <a:txBody>
                    <a:bodyPr/>
                    <a:p>
                      <a:pPr algn="ctr">
                        <a:buNone/>
                      </a:pPr>
                      <a:r>
                        <a:rPr lang="x-none" altLang="zh-CN" sz="1600">
                          <a:solidFill>
                            <a:schemeClr val="tx1"/>
                          </a:solidFill>
                        </a:rPr>
                        <a:t>8.50</a:t>
                      </a:r>
                      <a:endParaRPr lang="x-none" altLang="zh-CN" sz="1600">
                        <a:solidFill>
                          <a:schemeClr val="tx1"/>
                        </a:solidFill>
                      </a:endParaRPr>
                    </a:p>
                  </a:txBody>
                  <a:tcPr/>
                </a:tc>
                <a:tc>
                  <a:txBody>
                    <a:bodyPr/>
                    <a:p>
                      <a:pPr algn="ctr">
                        <a:buNone/>
                      </a:pPr>
                      <a:r>
                        <a:rPr lang="x-none" altLang="zh-CN" sz="1600">
                          <a:solidFill>
                            <a:schemeClr val="tx1"/>
                          </a:solidFill>
                        </a:rPr>
                        <a:t>0.50</a:t>
                      </a:r>
                      <a:endParaRPr lang="x-none" altLang="zh-CN" sz="1600">
                        <a:solidFill>
                          <a:schemeClr val="tx1"/>
                        </a:solidFill>
                      </a:endParaRPr>
                    </a:p>
                  </a:txBody>
                  <a:tcPr/>
                </a:tc>
                <a:tc>
                  <a:txBody>
                    <a:bodyPr/>
                    <a:p>
                      <a:pPr algn="ctr">
                        <a:buNone/>
                      </a:pPr>
                      <a:r>
                        <a:rPr lang="x-none" altLang="zh-CN" sz="1600">
                          <a:solidFill>
                            <a:schemeClr val="tx1"/>
                          </a:solidFill>
                        </a:rPr>
                        <a:t>10.10</a:t>
                      </a:r>
                      <a:endParaRPr lang="x-none" altLang="zh-CN" sz="1600">
                        <a:solidFill>
                          <a:schemeClr val="tx1"/>
                        </a:solidFill>
                      </a:endParaRPr>
                    </a:p>
                  </a:txBody>
                  <a:tcPr/>
                </a:tc>
                <a:tc>
                  <a:txBody>
                    <a:bodyPr/>
                    <a:p>
                      <a:pPr algn="ctr">
                        <a:buNone/>
                      </a:pPr>
                      <a:r>
                        <a:rPr lang="x-none" altLang="zh-CN" sz="1600">
                          <a:solidFill>
                            <a:schemeClr val="tx1"/>
                          </a:solidFill>
                        </a:rPr>
                        <a:t>10.60</a:t>
                      </a:r>
                      <a:endParaRPr lang="x-none" altLang="zh-CN" sz="1600">
                        <a:solidFill>
                          <a:schemeClr val="tx1"/>
                        </a:solidFill>
                      </a:endParaRPr>
                    </a:p>
                  </a:txBody>
                  <a:tcPr/>
                </a:tc>
                <a:tc>
                  <a:txBody>
                    <a:bodyPr/>
                    <a:p>
                      <a:pPr algn="ctr">
                        <a:buNone/>
                      </a:pPr>
                      <a:r>
                        <a:rPr lang="x-none" altLang="zh-CN" sz="1600">
                          <a:solidFill>
                            <a:schemeClr val="tx1"/>
                          </a:solidFill>
                        </a:rPr>
                        <a:t>2.10</a:t>
                      </a:r>
                      <a:endParaRPr lang="x-none" altLang="zh-CN" sz="1600">
                        <a:solidFill>
                          <a:schemeClr val="tx1"/>
                        </a:solidFill>
                      </a:endParaRPr>
                    </a:p>
                  </a:txBody>
                  <a:tcPr/>
                </a:tc>
                <a:tc>
                  <a:txBody>
                    <a:bodyPr/>
                    <a:p>
                      <a:pPr algn="ctr">
                        <a:buNone/>
                      </a:pPr>
                      <a:r>
                        <a:rPr lang="x-none" altLang="zh-CN" sz="1600">
                          <a:solidFill>
                            <a:schemeClr val="tx1"/>
                          </a:solidFill>
                        </a:rPr>
                        <a:t>4.2</a:t>
                      </a:r>
                      <a:endParaRPr lang="x-none" altLang="zh-CN" sz="1600">
                        <a:solidFill>
                          <a:schemeClr val="tx1"/>
                        </a:solidFill>
                      </a:endParaRPr>
                    </a:p>
                  </a:txBody>
                  <a:tcPr/>
                </a:tc>
              </a:tr>
              <a:tr h="365760">
                <a:tc>
                  <a:txBody>
                    <a:bodyPr/>
                    <a:p>
                      <a:pPr algn="ctr">
                        <a:buNone/>
                      </a:pPr>
                      <a:r>
                        <a:rPr lang="x-none" altLang="zh-CN" sz="1600">
                          <a:solidFill>
                            <a:schemeClr val="tx1"/>
                          </a:solidFill>
                        </a:rPr>
                        <a:t>3</a:t>
                      </a:r>
                      <a:endParaRPr lang="x-none" altLang="zh-CN" sz="1600">
                        <a:solidFill>
                          <a:schemeClr val="tx1"/>
                        </a:solidFill>
                      </a:endParaRPr>
                    </a:p>
                  </a:txBody>
                  <a:tcPr/>
                </a:tc>
                <a:tc>
                  <a:txBody>
                    <a:bodyPr/>
                    <a:p>
                      <a:pPr algn="ctr">
                        <a:buNone/>
                      </a:pPr>
                      <a:r>
                        <a:rPr lang="x-none" altLang="zh-CN" sz="1600">
                          <a:solidFill>
                            <a:schemeClr val="tx1"/>
                          </a:solidFill>
                        </a:rPr>
                        <a:t>9.00</a:t>
                      </a:r>
                      <a:endParaRPr lang="x-none" altLang="zh-CN" sz="1600">
                        <a:solidFill>
                          <a:schemeClr val="tx1"/>
                        </a:solidFill>
                      </a:endParaRPr>
                    </a:p>
                  </a:txBody>
                  <a:tcPr/>
                </a:tc>
                <a:tc>
                  <a:txBody>
                    <a:bodyPr/>
                    <a:p>
                      <a:pPr algn="ctr">
                        <a:buNone/>
                      </a:pPr>
                      <a:r>
                        <a:rPr lang="x-none" altLang="zh-CN" sz="1600">
                          <a:solidFill>
                            <a:schemeClr val="tx1"/>
                          </a:solidFill>
                        </a:rPr>
                        <a:t>0.10</a:t>
                      </a:r>
                      <a:endParaRPr lang="x-none" altLang="zh-CN" sz="1600">
                        <a:solidFill>
                          <a:schemeClr val="tx1"/>
                        </a:solidFill>
                      </a:endParaRPr>
                    </a:p>
                  </a:txBody>
                  <a:tcPr/>
                </a:tc>
                <a:tc>
                  <a:txBody>
                    <a:bodyPr/>
                    <a:p>
                      <a:pPr algn="ctr">
                        <a:buNone/>
                      </a:pPr>
                      <a:r>
                        <a:rPr lang="x-none" altLang="zh-CN" sz="1600">
                          <a:solidFill>
                            <a:schemeClr val="tx1"/>
                          </a:solidFill>
                        </a:rPr>
                        <a:t>10.00</a:t>
                      </a:r>
                      <a:endParaRPr lang="x-none" altLang="zh-CN" sz="1600">
                        <a:solidFill>
                          <a:schemeClr val="tx1"/>
                        </a:solidFill>
                      </a:endParaRPr>
                    </a:p>
                  </a:txBody>
                  <a:tcPr/>
                </a:tc>
                <a:tc>
                  <a:txBody>
                    <a:bodyPr/>
                    <a:p>
                      <a:pPr algn="ctr">
                        <a:buNone/>
                      </a:pPr>
                      <a:r>
                        <a:rPr lang="x-none" altLang="zh-CN" sz="1600">
                          <a:solidFill>
                            <a:schemeClr val="tx1"/>
                          </a:solidFill>
                        </a:rPr>
                        <a:t>10.10</a:t>
                      </a:r>
                      <a:endParaRPr lang="x-none" altLang="zh-CN" sz="1600">
                        <a:solidFill>
                          <a:schemeClr val="tx1"/>
                        </a:solidFill>
                      </a:endParaRPr>
                    </a:p>
                  </a:txBody>
                  <a:tcPr/>
                </a:tc>
                <a:tc>
                  <a:txBody>
                    <a:bodyPr/>
                    <a:p>
                      <a:pPr algn="ctr">
                        <a:buNone/>
                      </a:pPr>
                      <a:r>
                        <a:rPr lang="x-none" altLang="zh-CN" sz="1600">
                          <a:solidFill>
                            <a:schemeClr val="tx1"/>
                          </a:solidFill>
                        </a:rPr>
                        <a:t>1.10</a:t>
                      </a:r>
                      <a:endParaRPr lang="x-none" altLang="zh-CN" sz="1600">
                        <a:solidFill>
                          <a:schemeClr val="tx1"/>
                        </a:solidFill>
                      </a:endParaRPr>
                    </a:p>
                  </a:txBody>
                  <a:tcPr/>
                </a:tc>
                <a:tc>
                  <a:txBody>
                    <a:bodyPr/>
                    <a:p>
                      <a:pPr algn="ctr">
                        <a:buNone/>
                      </a:pPr>
                      <a:r>
                        <a:rPr lang="x-none" altLang="zh-CN" sz="1600">
                          <a:solidFill>
                            <a:schemeClr val="tx1"/>
                          </a:solidFill>
                        </a:rPr>
                        <a:t>11</a:t>
                      </a:r>
                      <a:endParaRPr lang="x-none" altLang="zh-CN" sz="1600">
                        <a:solidFill>
                          <a:schemeClr val="tx1"/>
                        </a:solidFill>
                      </a:endParaRPr>
                    </a:p>
                  </a:txBody>
                  <a:tcPr/>
                </a:tc>
              </a:tr>
              <a:tr h="365760">
                <a:tc>
                  <a:txBody>
                    <a:bodyPr/>
                    <a:p>
                      <a:pPr algn="ctr">
                        <a:buNone/>
                      </a:pPr>
                      <a:r>
                        <a:rPr lang="x-none" altLang="zh-CN" sz="1600">
                          <a:solidFill>
                            <a:schemeClr val="tx1"/>
                          </a:solidFill>
                        </a:rPr>
                        <a:t>4</a:t>
                      </a:r>
                      <a:endParaRPr lang="x-none" altLang="zh-CN" sz="1600">
                        <a:solidFill>
                          <a:schemeClr val="tx1"/>
                        </a:solidFill>
                      </a:endParaRPr>
                    </a:p>
                  </a:txBody>
                  <a:tcPr/>
                </a:tc>
                <a:tc>
                  <a:txBody>
                    <a:bodyPr/>
                    <a:p>
                      <a:pPr algn="ctr">
                        <a:buNone/>
                      </a:pPr>
                      <a:r>
                        <a:rPr lang="x-none" altLang="zh-CN" sz="1600">
                          <a:solidFill>
                            <a:schemeClr val="tx1"/>
                          </a:solidFill>
                        </a:rPr>
                        <a:t>9.50</a:t>
                      </a:r>
                      <a:endParaRPr lang="x-none" altLang="zh-CN" sz="1600">
                        <a:solidFill>
                          <a:schemeClr val="tx1"/>
                        </a:solidFill>
                      </a:endParaRPr>
                    </a:p>
                  </a:txBody>
                  <a:tcPr/>
                </a:tc>
                <a:tc>
                  <a:txBody>
                    <a:bodyPr/>
                    <a:p>
                      <a:pPr algn="ctr">
                        <a:buNone/>
                      </a:pPr>
                      <a:r>
                        <a:rPr lang="x-none" altLang="zh-CN" sz="1600">
                          <a:solidFill>
                            <a:schemeClr val="tx1"/>
                          </a:solidFill>
                        </a:rPr>
                        <a:t>0.20</a:t>
                      </a:r>
                      <a:endParaRPr lang="x-none" altLang="zh-CN" sz="1600">
                        <a:solidFill>
                          <a:schemeClr val="tx1"/>
                        </a:solidFill>
                      </a:endParaRPr>
                    </a:p>
                  </a:txBody>
                  <a:tcPr/>
                </a:tc>
                <a:tc>
                  <a:txBody>
                    <a:bodyPr/>
                    <a:p>
                      <a:pPr algn="ctr">
                        <a:buNone/>
                      </a:pPr>
                      <a:r>
                        <a:rPr lang="x-none" altLang="zh-CN" sz="1600">
                          <a:solidFill>
                            <a:schemeClr val="tx1"/>
                          </a:solidFill>
                        </a:rPr>
                        <a:t>10.60</a:t>
                      </a:r>
                      <a:endParaRPr lang="x-none" altLang="zh-CN" sz="1600">
                        <a:solidFill>
                          <a:schemeClr val="tx1"/>
                        </a:solidFill>
                      </a:endParaRPr>
                    </a:p>
                  </a:txBody>
                  <a:tcPr/>
                </a:tc>
                <a:tc>
                  <a:txBody>
                    <a:bodyPr/>
                    <a:p>
                      <a:pPr algn="ctr">
                        <a:buNone/>
                      </a:pPr>
                      <a:r>
                        <a:rPr lang="x-none" altLang="zh-CN" sz="1600">
                          <a:solidFill>
                            <a:schemeClr val="tx1"/>
                          </a:solidFill>
                        </a:rPr>
                        <a:t>10.80</a:t>
                      </a:r>
                      <a:endParaRPr lang="x-none" altLang="zh-CN" sz="1600">
                        <a:solidFill>
                          <a:schemeClr val="tx1"/>
                        </a:solidFill>
                      </a:endParaRPr>
                    </a:p>
                  </a:txBody>
                  <a:tcPr/>
                </a:tc>
                <a:tc>
                  <a:txBody>
                    <a:bodyPr/>
                    <a:p>
                      <a:pPr algn="ctr">
                        <a:buNone/>
                      </a:pPr>
                      <a:r>
                        <a:rPr lang="x-none" altLang="zh-CN" sz="1600">
                          <a:solidFill>
                            <a:schemeClr val="tx1"/>
                          </a:solidFill>
                        </a:rPr>
                        <a:t>1.30</a:t>
                      </a:r>
                      <a:endParaRPr lang="x-none" altLang="zh-CN" sz="1600">
                        <a:solidFill>
                          <a:schemeClr val="tx1"/>
                        </a:solidFill>
                      </a:endParaRPr>
                    </a:p>
                  </a:txBody>
                  <a:tcPr/>
                </a:tc>
                <a:tc>
                  <a:txBody>
                    <a:bodyPr/>
                    <a:p>
                      <a:pPr algn="ctr">
                        <a:buNone/>
                      </a:pPr>
                      <a:r>
                        <a:rPr lang="x-none" altLang="zh-CN" sz="1600">
                          <a:solidFill>
                            <a:schemeClr val="tx1"/>
                          </a:solidFill>
                        </a:rPr>
                        <a:t>6.5</a:t>
                      </a:r>
                      <a:endParaRPr lang="x-none" altLang="zh-CN" sz="1600">
                        <a:solidFill>
                          <a:schemeClr val="tx1"/>
                        </a:solidFill>
                      </a:endParaRPr>
                    </a:p>
                  </a:txBody>
                  <a:tcPr/>
                </a:tc>
              </a:tr>
              <a:tr h="365760">
                <a:tc gridSpan="6">
                  <a:txBody>
                    <a:bodyPr/>
                    <a:p>
                      <a:pPr>
                        <a:buNone/>
                      </a:pPr>
                      <a:r>
                        <a:rPr lang="x-none" altLang="zh-CN">
                          <a:solidFill>
                            <a:schemeClr val="tx1"/>
                          </a:solidFill>
                        </a:rPr>
                        <a:t>平均周转时间 t=1.625                                                                 </a:t>
                      </a:r>
                      <a:endParaRPr lang="x-none" altLang="zh-CN">
                        <a:solidFill>
                          <a:schemeClr val="tx1"/>
                        </a:solidFill>
                      </a:endParaRPr>
                    </a:p>
                    <a:p>
                      <a:pPr>
                        <a:buNone/>
                      </a:pPr>
                      <a:r>
                        <a:rPr lang="x-none" altLang="zh-CN">
                          <a:solidFill>
                            <a:schemeClr val="tx1"/>
                          </a:solidFill>
                        </a:rPr>
                        <a:t>平均带权周转时间 w=5.675</a:t>
                      </a:r>
                      <a:endParaRPr lang="x-none" altLang="zh-CN">
                        <a:solidFill>
                          <a:schemeClr val="tx1"/>
                        </a:solidFill>
                      </a:endParaRPr>
                    </a:p>
                  </a:txBody>
                  <a:tcPr/>
                </a:tc>
                <a:tc hMerge="1">
                  <a:tcPr/>
                </a:tc>
                <a:tc hMerge="1">
                  <a:tcPr/>
                </a:tc>
                <a:tc hMerge="1">
                  <a:tcPr/>
                </a:tc>
                <a:tc hMerge="1">
                  <a:tcPr/>
                </a:tc>
                <a:tc hMerge="1">
                  <a:tcPr/>
                </a:tc>
                <a:tc>
                  <a:txBody>
                    <a:bodyPr/>
                    <a:p>
                      <a:pPr>
                        <a:buNone/>
                      </a:pPr>
                      <a:r>
                        <a:rPr lang="x-none" altLang="zh-CN" sz="1400">
                          <a:solidFill>
                            <a:schemeClr val="tx1"/>
                          </a:solidFill>
                          <a:sym typeface="+mn-ea"/>
                        </a:rPr>
                        <a:t>单位：小时</a:t>
                      </a:r>
                      <a:endParaRPr lang="x-none" altLang="zh-CN" sz="1800">
                        <a:solidFill>
                          <a:schemeClr val="tx1"/>
                        </a:solidFill>
                        <a:sym typeface="+mn-ea"/>
                      </a:endParaRPr>
                    </a:p>
                    <a:p>
                      <a:pPr>
                        <a:buNone/>
                      </a:pPr>
                      <a:endParaRPr lang="x-none" altLang="zh-CN">
                        <a:solidFill>
                          <a:schemeClr val="tx1"/>
                        </a:solidFill>
                      </a:endParaRPr>
                    </a:p>
                  </a:txBody>
                  <a:tcPr/>
                </a:tc>
              </a:tr>
            </a:tbl>
          </a:graphicData>
        </a:graphic>
      </p:graphicFrame>
      <p:sp>
        <p:nvSpPr>
          <p:cNvPr id="3" name="矩形 2"/>
          <p:cNvSpPr/>
          <p:nvPr/>
        </p:nvSpPr>
        <p:spPr>
          <a:xfrm>
            <a:off x="381000" y="5598795"/>
            <a:ext cx="8007985" cy="89154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x-none" altLang="zh-CN" sz="2000" strike="noStrike" noProof="1">
                <a:solidFill>
                  <a:schemeClr val="tx1"/>
                </a:solidFill>
                <a:effectLst/>
                <a:latin typeface="Times New Roman" panose="02020603050405020304" charset="0"/>
                <a:ea typeface="宋体" panose="02010600030101010101" pitchFamily="2" charset="-122"/>
              </a:rPr>
              <a:t>特点：实现性能较差，但是即照顾了作业到来的先后，又考虑了作业的执行时间长短，是前面两种算法的较好的折中。</a:t>
            </a:r>
            <a:endParaRPr lang="x-none" altLang="zh-CN" sz="2400" strike="noStrike" noProof="1">
              <a:solidFill>
                <a:schemeClr val="tx1"/>
              </a:solidFill>
              <a:effectLst/>
              <a:latin typeface="Times New Roman" panose="02020603050405020304" charset="0"/>
              <a:ea typeface="宋体" panose="02010600030101010101" pitchFamily="2" charset="-122"/>
              <a:cs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4931">
                                            <p:txEl>
                                              <p:charRg st="0" end="12"/>
                                            </p:txEl>
                                          </p:spTgt>
                                        </p:tgtEl>
                                        <p:attrNameLst>
                                          <p:attrName>style.visibility</p:attrName>
                                        </p:attrNameLst>
                                      </p:cBhvr>
                                      <p:to>
                                        <p:strVal val="visible"/>
                                      </p:to>
                                    </p:set>
                                    <p:anim calcmode="lin" valueType="num">
                                      <p:cBhvr additive="base">
                                        <p:cTn id="7" dur="1000" fill="hold"/>
                                        <p:tgtEl>
                                          <p:spTgt spid="124931">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4931">
                                            <p:txEl>
                                              <p:charRg st="0"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0" grpId="0" uiExpand="1" build="p"/>
      <p:bldP spid="12493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矩形 124929"/>
          <p:cNvSpPr/>
          <p:nvPr/>
        </p:nvSpPr>
        <p:spPr>
          <a:xfrm>
            <a:off x="248285" y="936625"/>
            <a:ext cx="8708390" cy="561848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x-none" altLang="zh-CN" sz="2400" strike="noStrike" noProof="1">
                <a:solidFill>
                  <a:schemeClr val="tx1"/>
                </a:solidFill>
                <a:latin typeface="Times New Roman" panose="02020603050405020304" charset="0"/>
                <a:ea typeface="宋体" panose="02010600030101010101" pitchFamily="2" charset="-122"/>
              </a:rPr>
              <a:t>4 优先调度算法</a:t>
            </a:r>
            <a:endParaRPr lang="x-none" altLang="zh-CN" sz="24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30000"/>
              </a:lnSpc>
              <a:buNone/>
            </a:pPr>
            <a:r>
              <a:rPr lang="x-none" altLang="zh-CN" sz="2000" strike="noStrike" noProof="1">
                <a:solidFill>
                  <a:schemeClr val="tx1"/>
                </a:solidFill>
                <a:effectLst/>
                <a:latin typeface="Times New Roman" panose="02020603050405020304" charset="0"/>
                <a:ea typeface="宋体" panose="02010600030101010101" pitchFamily="2" charset="-122"/>
              </a:rPr>
              <a:t>    综合考虑有关因素（作业缓急程度、作业大小、等待时间、资源使用等），并根据系统设计目标分析这些因素对调度性能的影响，然后自定义一种方法确定每个作业的优先级，调度时选择优先级高者先执行。</a:t>
            </a:r>
            <a:endParaRPr lang="x-none" altLang="zh-CN" sz="2000" strike="noStrike" noProof="1">
              <a:solidFill>
                <a:schemeClr val="tx1"/>
              </a:solidFill>
              <a:effectLst/>
              <a:latin typeface="Times New Roman" panose="02020603050405020304" charset="0"/>
              <a:ea typeface="宋体" panose="02010600030101010101" pitchFamily="2" charset="-122"/>
            </a:endParaRPr>
          </a:p>
          <a:p>
            <a:pPr marL="533400" lvl="0" indent="-533400" fontAlgn="base">
              <a:lnSpc>
                <a:spcPct val="130000"/>
              </a:lnSpc>
              <a:buNone/>
            </a:pPr>
            <a:endParaRPr lang="x-none" altLang="zh-CN" sz="2000" strike="noStrike" noProof="1">
              <a:solidFill>
                <a:schemeClr val="tx1"/>
              </a:solidFill>
              <a:effectLst/>
              <a:latin typeface="Times New Roman" panose="02020603050405020304" charset="0"/>
              <a:ea typeface="宋体" panose="02010600030101010101" pitchFamily="2" charset="-122"/>
              <a:cs typeface="+mn-ea"/>
            </a:endParaRPr>
          </a:p>
          <a:p>
            <a:pPr marL="533400" lvl="0" indent="-533400" fontAlgn="base">
              <a:lnSpc>
                <a:spcPct val="130000"/>
              </a:lnSpc>
              <a:buNone/>
            </a:pPr>
            <a:r>
              <a:rPr lang="x-none" altLang="zh-CN" sz="2000" strike="noStrike" noProof="1">
                <a:solidFill>
                  <a:schemeClr val="tx1"/>
                </a:solidFill>
                <a:effectLst/>
                <a:latin typeface="Times New Roman" panose="02020603050405020304" charset="0"/>
                <a:ea typeface="宋体" panose="02010600030101010101" pitchFamily="2" charset="-122"/>
                <a:cs typeface="+mn-ea"/>
              </a:rPr>
              <a:t>作业的优先级可以在作业进入系统时确定（静态优先级），也可以在每次需要选择作业时算出（动态优先级）</a:t>
            </a:r>
            <a:endParaRPr lang="x-none" altLang="zh-CN" sz="2000" strike="noStrike" noProof="1">
              <a:solidFill>
                <a:schemeClr val="tx1"/>
              </a:solidFill>
              <a:effectLst/>
              <a:latin typeface="Times New Roman" panose="02020603050405020304" charset="0"/>
              <a:ea typeface="宋体" panose="02010600030101010101" pitchFamily="2" charset="-122"/>
              <a:cs typeface="+mn-ea"/>
            </a:endParaRPr>
          </a:p>
          <a:p>
            <a:pPr marL="533400" lvl="0" indent="-533400" fontAlgn="base">
              <a:lnSpc>
                <a:spcPct val="130000"/>
              </a:lnSpc>
              <a:buNone/>
            </a:pPr>
            <a:endParaRPr lang="x-none" altLang="zh-CN" sz="2000" strike="noStrike" noProof="1">
              <a:solidFill>
                <a:schemeClr val="tx1"/>
              </a:solidFill>
              <a:effectLst/>
              <a:latin typeface="Times New Roman" panose="02020603050405020304" charset="0"/>
              <a:ea typeface="宋体" panose="02010600030101010101" pitchFamily="2" charset="-122"/>
              <a:cs typeface="+mn-ea"/>
            </a:endParaRPr>
          </a:p>
          <a:p>
            <a:pPr marL="533400" lvl="0" indent="-533400" fontAlgn="base">
              <a:lnSpc>
                <a:spcPct val="130000"/>
              </a:lnSpc>
              <a:buNone/>
            </a:pPr>
            <a:r>
              <a:rPr lang="x-none" altLang="zh-CN" sz="2000" strike="noStrike" noProof="1">
                <a:solidFill>
                  <a:schemeClr val="tx1"/>
                </a:solidFill>
                <a:effectLst/>
                <a:latin typeface="Times New Roman" panose="02020603050405020304" charset="0"/>
                <a:ea typeface="宋体" panose="02010600030101010101" pitchFamily="2" charset="-122"/>
                <a:cs typeface="+mn-ea"/>
              </a:rPr>
              <a:t>一个例子：比如调度目标是要优先考虑输出量较少、执行时间较短、等待时间较长的作业先运行，</a:t>
            </a:r>
            <a:endParaRPr lang="x-none" altLang="zh-CN" sz="2000" strike="noStrike" noProof="1">
              <a:solidFill>
                <a:schemeClr val="tx1"/>
              </a:solidFill>
              <a:effectLst/>
              <a:latin typeface="Times New Roman" panose="02020603050405020304" charset="0"/>
              <a:ea typeface="宋体" panose="02010600030101010101" pitchFamily="2" charset="-122"/>
              <a:cs typeface="+mn-ea"/>
            </a:endParaRPr>
          </a:p>
          <a:p>
            <a:pPr marL="533400" lvl="0" indent="-533400" fontAlgn="base">
              <a:lnSpc>
                <a:spcPct val="130000"/>
              </a:lnSpc>
              <a:buNone/>
            </a:pPr>
            <a:r>
              <a:rPr lang="x-none" altLang="zh-CN" sz="2000" strike="noStrike" noProof="1">
                <a:solidFill>
                  <a:schemeClr val="tx1"/>
                </a:solidFill>
                <a:effectLst/>
                <a:latin typeface="Times New Roman" panose="02020603050405020304" charset="0"/>
                <a:ea typeface="宋体" panose="02010600030101010101" pitchFamily="2" charset="-122"/>
                <a:cs typeface="+mn-ea"/>
              </a:rPr>
              <a:t>可以设计：优先级 = 等待时间</a:t>
            </a:r>
            <a:r>
              <a:rPr lang="x-none" altLang="zh-CN" sz="2000" strike="noStrike" baseline="30000" noProof="1">
                <a:solidFill>
                  <a:schemeClr val="tx1"/>
                </a:solidFill>
                <a:effectLst/>
                <a:latin typeface="Times New Roman" panose="02020603050405020304" charset="0"/>
                <a:ea typeface="宋体" panose="02010600030101010101" pitchFamily="2" charset="-122"/>
                <a:cs typeface="+mn-ea"/>
              </a:rPr>
              <a:t>2 </a:t>
            </a:r>
            <a:r>
              <a:rPr lang="x-none" altLang="zh-CN" sz="2000" strike="noStrike" noProof="1">
                <a:solidFill>
                  <a:schemeClr val="tx1"/>
                </a:solidFill>
                <a:effectLst/>
                <a:latin typeface="Times New Roman" panose="02020603050405020304" charset="0"/>
                <a:ea typeface="宋体" panose="02010600030101010101" pitchFamily="2" charset="-122"/>
                <a:cs typeface="+mn-ea"/>
              </a:rPr>
              <a:t>- 执行时间 - 16×输出量</a:t>
            </a:r>
            <a:endParaRPr lang="x-none" altLang="zh-CN" sz="2000" strike="noStrike" noProof="1">
              <a:solidFill>
                <a:schemeClr val="tx1"/>
              </a:solidFill>
              <a:effectLst/>
              <a:latin typeface="Times New Roman" panose="02020603050405020304" charset="0"/>
              <a:ea typeface="宋体" panose="02010600030101010101" pitchFamily="2" charset="-122"/>
              <a:cs typeface="+mn-ea"/>
            </a:endParaRPr>
          </a:p>
          <a:p>
            <a:pPr marL="533400" lvl="0" indent="-533400" fontAlgn="base">
              <a:lnSpc>
                <a:spcPct val="130000"/>
              </a:lnSpc>
              <a:buNone/>
            </a:pPr>
            <a:r>
              <a:rPr lang="x-none" altLang="zh-CN" sz="2000" strike="noStrike" noProof="1">
                <a:solidFill>
                  <a:schemeClr val="tx1"/>
                </a:solidFill>
                <a:effectLst/>
                <a:latin typeface="Times New Roman" panose="02020603050405020304" charset="0"/>
                <a:ea typeface="宋体" panose="02010600030101010101" pitchFamily="2" charset="-122"/>
                <a:cs typeface="+mn-ea"/>
              </a:rPr>
              <a:t>                优先级高者先运行</a:t>
            </a:r>
            <a:endParaRPr lang="x-none" altLang="zh-CN" sz="2000" strike="noStrike" noProof="1">
              <a:solidFill>
                <a:schemeClr val="tx1"/>
              </a:solidFill>
              <a:effectLst/>
              <a:latin typeface="Times New Roman" panose="02020603050405020304" charset="0"/>
              <a:ea typeface="宋体" panose="02010600030101010101" pitchFamily="2" charset="-122"/>
              <a:cs typeface="+mn-ea"/>
            </a:endParaRPr>
          </a:p>
        </p:txBody>
      </p:sp>
      <p:sp>
        <p:nvSpPr>
          <p:cNvPr id="124931" name="矩形 124930"/>
          <p:cNvSpPr/>
          <p:nvPr/>
        </p:nvSpPr>
        <p:spPr>
          <a:xfrm>
            <a:off x="185738" y="495935"/>
            <a:ext cx="6475413" cy="60769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x-none" altLang="en-US" sz="2800" b="1" strike="noStrike" noProof="1">
                <a:solidFill>
                  <a:srgbClr val="990000"/>
                </a:solidFill>
                <a:latin typeface="Times New Roman" panose="02020603050405020304" charset="0"/>
                <a:ea typeface="宋体" panose="02010600030101010101" pitchFamily="2" charset="-122"/>
                <a:cs typeface="+mn-ea"/>
              </a:rPr>
              <a:t>作业</a:t>
            </a:r>
            <a:r>
              <a:rPr lang="zh-CN" altLang="en-US" sz="2800" b="1" strike="noStrike" noProof="1">
                <a:solidFill>
                  <a:srgbClr val="990000"/>
                </a:solidFill>
                <a:latin typeface="Arial" panose="02080604020202020204" pitchFamily="34" charset="0"/>
                <a:ea typeface="宋体" panose="02010600030101010101" pitchFamily="2" charset="-122"/>
                <a:cs typeface="+mn-ea"/>
              </a:rPr>
              <a:t>调度</a:t>
            </a:r>
            <a:r>
              <a:rPr lang="x-none" altLang="zh-CN" sz="2800" b="1" strike="noStrike" noProof="1">
                <a:solidFill>
                  <a:srgbClr val="990000"/>
                </a:solidFill>
                <a:latin typeface="Arial" panose="02080604020202020204" pitchFamily="34" charset="0"/>
                <a:ea typeface="宋体" panose="02010600030101010101" pitchFamily="2" charset="-122"/>
                <a:cs typeface="+mn-ea"/>
              </a:rPr>
              <a:t>算法</a:t>
            </a:r>
            <a:endParaRPr lang="x-none" altLang="zh-CN" sz="2800" b="1" strike="noStrike" noProof="1">
              <a:solidFill>
                <a:srgbClr val="990000"/>
              </a:solidFill>
              <a:latin typeface="Arial" panose="02080604020202020204" pitchFamily="34" charset="0"/>
              <a:ea typeface="宋体" panose="02010600030101010101" pitchFamily="2" charset="-122"/>
              <a:cs typeface="+mn-ea"/>
            </a:endParaRPr>
          </a:p>
        </p:txBody>
      </p:sp>
      <p:sp>
        <p:nvSpPr>
          <p:cNvPr id="124932" name="矩形 124931"/>
          <p:cNvSpPr/>
          <p:nvPr/>
        </p:nvSpPr>
        <p:spPr>
          <a:xfrm>
            <a:off x="381000" y="42863"/>
            <a:ext cx="8393113" cy="423545"/>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x-none" sz="2400">
                <a:cs typeface="+mn-ea"/>
                <a:sym typeface="+mn-ea"/>
              </a:rPr>
              <a:t>处理机</a:t>
            </a:r>
            <a:r>
              <a:rPr lang="zh-CN" altLang="en-US" sz="2400">
                <a:cs typeface="+mn-ea"/>
                <a:sym typeface="+mn-ea"/>
              </a:rPr>
              <a:t>调度</a:t>
            </a:r>
            <a:endParaRPr lang="zh-CN" altLang="en-US" sz="2400" strike="noStrike" noProof="1">
              <a:ea typeface="宋体" panose="02010600030101010101" pitchFamily="2" charset="-122"/>
            </a:endParaRPr>
          </a:p>
        </p:txBody>
      </p:sp>
      <p:sp>
        <p:nvSpPr>
          <p:cNvPr id="139268" name="文本框 124932"/>
          <p:cNvSpPr txBox="1"/>
          <p:nvPr/>
        </p:nvSpPr>
        <p:spPr>
          <a:xfrm>
            <a:off x="8493125" y="6510338"/>
            <a:ext cx="46355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99</a:t>
            </a:r>
            <a:endParaRPr lang="en-US" altLang="zh-CN" b="0">
              <a:solidFill>
                <a:schemeClr val="tx2"/>
              </a:solidFill>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4931">
                                            <p:txEl>
                                              <p:charRg st="0" end="12"/>
                                            </p:txEl>
                                          </p:spTgt>
                                        </p:tgtEl>
                                        <p:attrNameLst>
                                          <p:attrName>style.visibility</p:attrName>
                                        </p:attrNameLst>
                                      </p:cBhvr>
                                      <p:to>
                                        <p:strVal val="visible"/>
                                      </p:to>
                                    </p:set>
                                    <p:anim calcmode="lin" valueType="num">
                                      <p:cBhvr additive="base">
                                        <p:cTn id="7" dur="1000" fill="hold"/>
                                        <p:tgtEl>
                                          <p:spTgt spid="124931">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4931">
                                            <p:txEl>
                                              <p:charRg st="0"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0" grpId="0" uiExpand="1" build="p"/>
      <p:bldP spid="12493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矩形 122881"/>
          <p:cNvSpPr/>
          <p:nvPr/>
        </p:nvSpPr>
        <p:spPr>
          <a:xfrm>
            <a:off x="266065" y="942340"/>
            <a:ext cx="8392795" cy="565975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dirty="0">
                <a:solidFill>
                  <a:srgbClr val="990000"/>
                </a:solidFill>
                <a:latin typeface="Times New Roman" panose="02020603050405020304" charset="0"/>
                <a:cs typeface="+mn-ea"/>
                <a:sym typeface="+mn-ea"/>
              </a:rPr>
              <a:t>1.  </a:t>
            </a:r>
            <a:r>
              <a:rPr lang="zh-CN" altLang="en-US" sz="2400" b="1" dirty="0">
                <a:solidFill>
                  <a:srgbClr val="990000"/>
                </a:solidFill>
                <a:cs typeface="+mn-ea"/>
                <a:sym typeface="+mn-ea"/>
              </a:rPr>
              <a:t>调度</a:t>
            </a:r>
            <a:r>
              <a:rPr lang="en-US" altLang="x-none" sz="2400" b="1">
                <a:solidFill>
                  <a:srgbClr val="990000"/>
                </a:solidFill>
                <a:latin typeface="Times New Roman" panose="02020603050405020304" charset="0"/>
                <a:cs typeface="+mn-ea"/>
                <a:sym typeface="+mn-ea"/>
              </a:rPr>
              <a:t>∕</a:t>
            </a:r>
            <a:r>
              <a:rPr lang="zh-CN" altLang="en-US" sz="2400" b="1" dirty="0">
                <a:solidFill>
                  <a:srgbClr val="990000"/>
                </a:solidFill>
                <a:cs typeface="+mn-ea"/>
                <a:sym typeface="+mn-ea"/>
              </a:rPr>
              <a:t>分派结构</a:t>
            </a:r>
            <a:endParaRPr lang="zh-CN" altLang="en-US" sz="2400" b="1" strike="noStrike" noProof="1" dirty="0">
              <a:solidFill>
                <a:srgbClr val="990000"/>
              </a:solidFill>
              <a:latin typeface="Arial" panose="02080604020202020204" pitchFamily="34" charset="0"/>
              <a:ea typeface="宋体" panose="02010600030101010101" pitchFamily="2" charset="-122"/>
              <a:cs typeface="+mn-ea"/>
            </a:endParaRPr>
          </a:p>
          <a:p>
            <a:pPr marL="533400" lvl="0" indent="-533400" fontAlgn="base">
              <a:lnSpc>
                <a:spcPct val="130000"/>
              </a:lnSpc>
              <a:buNone/>
            </a:pPr>
            <a:r>
              <a:rPr lang="x-none" altLang="en-US" sz="2400" b="1" strike="noStrike" noProof="1">
                <a:solidFill>
                  <a:schemeClr val="tx1"/>
                </a:solidFill>
                <a:effectLst/>
                <a:latin typeface="Times New Roman" panose="02020603050405020304" charset="0"/>
                <a:ea typeface="宋体" panose="02010600030101010101" pitchFamily="2" charset="-122"/>
                <a:cs typeface="+mn-ea"/>
              </a:rPr>
              <a:t>	</a:t>
            </a:r>
            <a:r>
              <a:rPr lang="zh-CN" altLang="x-none" sz="2400" b="1" strike="noStrike" noProof="1">
                <a:solidFill>
                  <a:schemeClr val="tx1"/>
                </a:solidFill>
                <a:effectLst/>
                <a:latin typeface="Times New Roman" panose="02020603050405020304" charset="0"/>
                <a:ea typeface="宋体" panose="02010600030101010101" pitchFamily="2" charset="-122"/>
                <a:cs typeface="+mn-ea"/>
              </a:rPr>
              <a:t>系统中处于</a:t>
            </a:r>
            <a:r>
              <a:rPr lang="en-US" altLang="zh-CN" sz="2400" b="1" strike="noStrike" noProof="1">
                <a:solidFill>
                  <a:schemeClr val="tx1"/>
                </a:solidFill>
                <a:effectLst/>
                <a:latin typeface="Times New Roman" panose="02020603050405020304" charset="0"/>
                <a:ea typeface="宋体" panose="02010600030101010101" pitchFamily="2" charset="-122"/>
                <a:cs typeface="+mn-ea"/>
              </a:rPr>
              <a:t>就绪</a:t>
            </a:r>
            <a:r>
              <a:rPr lang="x-none" altLang="en-US" sz="2400" b="1" strike="noStrike" noProof="1">
                <a:solidFill>
                  <a:schemeClr val="tx1"/>
                </a:solidFill>
                <a:effectLst/>
                <a:latin typeface="Times New Roman" panose="02020603050405020304" charset="0"/>
                <a:ea typeface="宋体" panose="02010600030101010101" pitchFamily="2" charset="-122"/>
                <a:cs typeface="+mn-ea"/>
              </a:rPr>
              <a:t>状态的</a:t>
            </a:r>
            <a:r>
              <a:rPr lang="zh-CN" altLang="x-none" sz="2400" b="1" strike="noStrike" noProof="1">
                <a:solidFill>
                  <a:schemeClr val="tx1"/>
                </a:solidFill>
                <a:effectLst/>
                <a:latin typeface="Times New Roman" panose="02020603050405020304" charset="0"/>
                <a:ea typeface="宋体" panose="02010600030101010101" pitchFamily="2" charset="-122"/>
                <a:cs typeface="+mn-ea"/>
              </a:rPr>
              <a:t>多个</a:t>
            </a:r>
            <a:r>
              <a:rPr lang="en-US" altLang="zh-CN" sz="2400" b="1" strike="noStrike" noProof="1">
                <a:solidFill>
                  <a:schemeClr val="tx1"/>
                </a:solidFill>
                <a:effectLst/>
                <a:latin typeface="Times New Roman" panose="02020603050405020304" charset="0"/>
                <a:ea typeface="宋体" panose="02010600030101010101" pitchFamily="2" charset="-122"/>
                <a:cs typeface="+mn-ea"/>
              </a:rPr>
              <a:t>进程对处理机的竞争</a:t>
            </a:r>
            <a:r>
              <a:rPr lang="x-none" altLang="en-US" sz="2400" b="1" strike="noStrike" noProof="1">
                <a:solidFill>
                  <a:schemeClr val="tx1"/>
                </a:solidFill>
                <a:effectLst/>
                <a:latin typeface="Times New Roman" panose="02020603050405020304" charset="0"/>
                <a:ea typeface="宋体" panose="02010600030101010101" pitchFamily="2" charset="-122"/>
                <a:cs typeface="+mn-ea"/>
              </a:rPr>
              <a:t>是由</a:t>
            </a:r>
            <a:r>
              <a:rPr lang="x-none" altLang="en-US" sz="2400" b="1">
                <a:solidFill>
                  <a:schemeClr val="tx1"/>
                </a:solidFill>
                <a:effectLst/>
                <a:latin typeface="Times New Roman" panose="02020603050405020304" charset="0"/>
                <a:cs typeface="+mn-ea"/>
                <a:sym typeface="+mn-ea"/>
              </a:rPr>
              <a:t>进程调度程序来协调的。</a:t>
            </a:r>
            <a:endParaRPr lang="x-none" altLang="en-US" sz="2400" b="1" strike="noStrike" noProof="1">
              <a:solidFill>
                <a:schemeClr val="tx1"/>
              </a:solidFill>
              <a:effectLst/>
              <a:latin typeface="Times New Roman" panose="02020603050405020304" charset="0"/>
              <a:ea typeface="宋体" panose="02010600030101010101" pitchFamily="2" charset="-122"/>
              <a:cs typeface="+mn-ea"/>
              <a:sym typeface="+mn-ea"/>
            </a:endParaRPr>
          </a:p>
          <a:p>
            <a:pPr marL="533400" lvl="0" indent="-533400" fontAlgn="base">
              <a:lnSpc>
                <a:spcPct val="130000"/>
              </a:lnSpc>
              <a:buNone/>
            </a:pPr>
            <a:r>
              <a:rPr lang="x-none" altLang="en-US" sz="2400" b="1" strike="noStrike" noProof="1">
                <a:solidFill>
                  <a:schemeClr val="tx1"/>
                </a:solidFill>
                <a:effectLst/>
                <a:latin typeface="Times New Roman" panose="02020603050405020304" charset="0"/>
                <a:ea typeface="宋体" panose="02010600030101010101" pitchFamily="2" charset="-122"/>
                <a:cs typeface="+mn-ea"/>
              </a:rPr>
              <a:t>	进程调度的功能分为调度和分派两部分：</a:t>
            </a:r>
            <a:endParaRPr lang="x-none" altLang="en-US" sz="2800" b="1" strike="noStrike" noProof="1">
              <a:solidFill>
                <a:schemeClr val="tx1"/>
              </a:solidFill>
              <a:effectLst/>
              <a:latin typeface="Times New Roman" panose="02020603050405020304" charset="0"/>
              <a:ea typeface="宋体" panose="02010600030101010101" pitchFamily="2" charset="-122"/>
              <a:cs typeface="+mn-ea"/>
            </a:endParaRPr>
          </a:p>
          <a:p>
            <a:pPr marL="533400" lvl="0" indent="-533400" fontAlgn="base">
              <a:lnSpc>
                <a:spcPct val="130000"/>
              </a:lnSpc>
              <a:buNone/>
            </a:pPr>
            <a:r>
              <a:rPr lang="en-US" altLang="zh-CN" sz="2400" b="1" strike="noStrike" noProof="1">
                <a:solidFill>
                  <a:srgbClr val="A50021"/>
                </a:solidFill>
                <a:latin typeface="Times New Roman" panose="02020603050405020304" charset="0"/>
                <a:ea typeface="宋体" panose="02010600030101010101" pitchFamily="2" charset="-122"/>
                <a:cs typeface="+mn-ea"/>
              </a:rPr>
              <a:t>(1) </a:t>
            </a:r>
            <a:r>
              <a:rPr lang="zh-CN" altLang="en-US" sz="2400" b="1" strike="noStrike" noProof="1">
                <a:solidFill>
                  <a:srgbClr val="A50021"/>
                </a:solidFill>
                <a:latin typeface="Times New Roman" panose="02020603050405020304" charset="0"/>
                <a:ea typeface="宋体" panose="02010600030101010101" pitchFamily="2" charset="-122"/>
                <a:cs typeface="+mn-ea"/>
              </a:rPr>
              <a:t>调度</a:t>
            </a:r>
            <a:endParaRPr lang="zh-CN" altLang="en-US" sz="2800" b="1" strike="noStrike" noProof="1">
              <a:solidFill>
                <a:srgbClr val="A50021"/>
              </a:solidFill>
              <a:latin typeface="Times New Roman" panose="02020603050405020304" charset="0"/>
              <a:ea typeface="宋体" panose="02010600030101010101"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charset="0"/>
                <a:ea typeface="宋体" panose="02010600030101010101" pitchFamily="2" charset="-122"/>
                <a:cs typeface="+mn-ea"/>
              </a:rPr>
              <a:t>	</a:t>
            </a:r>
            <a:r>
              <a:rPr lang="x-none" altLang="zh-CN" sz="2400" strike="noStrike" noProof="1">
                <a:solidFill>
                  <a:schemeClr val="tx1"/>
                </a:solidFill>
                <a:latin typeface="Times New Roman" panose="02020603050405020304" charset="0"/>
                <a:ea typeface="宋体" panose="02010600030101010101" pitchFamily="2" charset="-122"/>
                <a:cs typeface="+mn-ea"/>
              </a:rPr>
              <a:t>依照确定的策略将一批</a:t>
            </a:r>
            <a:r>
              <a:rPr lang="zh-CN" altLang="en-US" sz="2400" strike="noStrike" noProof="1">
                <a:solidFill>
                  <a:schemeClr val="tx1"/>
                </a:solidFill>
                <a:latin typeface="Times New Roman" panose="02020603050405020304" charset="0"/>
                <a:ea typeface="宋体" panose="02010600030101010101" pitchFamily="2" charset="-122"/>
                <a:cs typeface="+mn-ea"/>
              </a:rPr>
              <a:t>就绪状态的进程</a:t>
            </a:r>
            <a:r>
              <a:rPr lang="x-none" altLang="zh-CN" sz="2400" strike="noStrike" noProof="1">
                <a:solidFill>
                  <a:schemeClr val="tx1"/>
                </a:solidFill>
                <a:latin typeface="Times New Roman" panose="02020603050405020304" charset="0"/>
                <a:ea typeface="宋体" panose="02010600030101010101" pitchFamily="2" charset="-122"/>
                <a:cs typeface="+mn-ea"/>
              </a:rPr>
              <a:t>排序；</a:t>
            </a:r>
            <a:endParaRPr lang="zh-CN" altLang="en-US" sz="2400" strike="noStrike" noProof="1">
              <a:solidFill>
                <a:schemeClr val="tx1"/>
              </a:solidFill>
              <a:latin typeface="Times New Roman" panose="02020603050405020304" charset="0"/>
              <a:ea typeface="宋体" panose="02010600030101010101" pitchFamily="2" charset="-122"/>
              <a:cs typeface="+mn-ea"/>
            </a:endParaRPr>
          </a:p>
          <a:p>
            <a:pPr marL="533400" lvl="0" indent="-533400" fontAlgn="base">
              <a:lnSpc>
                <a:spcPct val="130000"/>
              </a:lnSpc>
              <a:buNone/>
            </a:pPr>
            <a:r>
              <a:rPr lang="x-none" altLang="zh-CN" sz="2400" strike="noStrike" noProof="1">
                <a:solidFill>
                  <a:schemeClr val="tx1"/>
                </a:solidFill>
                <a:latin typeface="Times New Roman" panose="02020603050405020304" charset="0"/>
                <a:ea typeface="宋体" panose="02010600030101010101" pitchFamily="2" charset="-122"/>
                <a:cs typeface="+mn-ea"/>
              </a:rPr>
              <a:t>	将一个就绪进程插入到就绪队列，并按一定的策略排序；</a:t>
            </a:r>
            <a:r>
              <a:rPr lang="zh-CN" altLang="en-US" sz="2400" strike="noStrike" noProof="1">
                <a:solidFill>
                  <a:schemeClr val="tx1"/>
                </a:solidFill>
                <a:latin typeface="Times New Roman" panose="02020603050405020304" charset="0"/>
                <a:ea typeface="宋体" panose="02010600030101010101" pitchFamily="2" charset="-122"/>
                <a:cs typeface="+mn-ea"/>
              </a:rPr>
              <a:t> </a:t>
            </a:r>
            <a:endParaRPr lang="zh-CN" altLang="en-US" sz="24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30000"/>
              </a:lnSpc>
              <a:buNone/>
            </a:pPr>
            <a:r>
              <a:rPr lang="en-US" altLang="zh-CN" sz="2400" b="1" strike="noStrike" noProof="1">
                <a:solidFill>
                  <a:srgbClr val="A50021"/>
                </a:solidFill>
                <a:latin typeface="Times New Roman" panose="02020603050405020304" charset="0"/>
                <a:ea typeface="宋体" panose="02010600030101010101" pitchFamily="2" charset="-122"/>
                <a:cs typeface="+mn-ea"/>
              </a:rPr>
              <a:t>(2) </a:t>
            </a:r>
            <a:r>
              <a:rPr lang="zh-CN" altLang="en-US" sz="2400" b="1" strike="noStrike" noProof="1">
                <a:solidFill>
                  <a:srgbClr val="A50021"/>
                </a:solidFill>
                <a:latin typeface="Times New Roman" panose="02020603050405020304" charset="0"/>
                <a:ea typeface="宋体" panose="02010600030101010101" pitchFamily="2" charset="-122"/>
                <a:cs typeface="+mn-ea"/>
              </a:rPr>
              <a:t>分派 </a:t>
            </a:r>
            <a:endParaRPr lang="zh-CN" altLang="en-US" sz="2800" b="1" strike="noStrike" noProof="1">
              <a:solidFill>
                <a:srgbClr val="A50021"/>
              </a:solidFill>
              <a:latin typeface="Times New Roman" panose="02020603050405020304" charset="0"/>
              <a:ea typeface="宋体" panose="02010600030101010101"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charset="0"/>
                <a:ea typeface="宋体" panose="02010600030101010101" pitchFamily="2" charset="-122"/>
                <a:cs typeface="+mn-ea"/>
              </a:rPr>
              <a:t>     当</a:t>
            </a:r>
            <a:r>
              <a:rPr lang="x-none" altLang="zh-CN" sz="2400" strike="noStrike" noProof="1">
                <a:solidFill>
                  <a:schemeClr val="tx1"/>
                </a:solidFill>
                <a:latin typeface="Times New Roman" panose="02020603050405020304" charset="0"/>
                <a:ea typeface="宋体" panose="02010600030101010101" pitchFamily="2" charset="-122"/>
                <a:cs typeface="+mn-ea"/>
              </a:rPr>
              <a:t>调度时机来到时</a:t>
            </a:r>
            <a:r>
              <a:rPr lang="zh-CN" altLang="en-US" sz="2400" strike="noStrike" noProof="1">
                <a:solidFill>
                  <a:schemeClr val="tx1"/>
                </a:solidFill>
                <a:latin typeface="Times New Roman" panose="02020603050405020304" charset="0"/>
                <a:ea typeface="宋体" panose="02010600030101010101" pitchFamily="2" charset="-122"/>
                <a:cs typeface="+mn-ea"/>
              </a:rPr>
              <a:t>，移出就绪队列中第一个进程，</a:t>
            </a:r>
            <a:r>
              <a:rPr lang="x-none" altLang="zh-CN" sz="2400" strike="noStrike" noProof="1">
                <a:solidFill>
                  <a:schemeClr val="tx1"/>
                </a:solidFill>
                <a:latin typeface="Times New Roman" panose="02020603050405020304" charset="0"/>
                <a:ea typeface="宋体" panose="02010600030101010101" pitchFamily="2" charset="-122"/>
                <a:cs typeface="+mn-ea"/>
              </a:rPr>
              <a:t>建立它在处理机上的执行环境，使得</a:t>
            </a:r>
            <a:r>
              <a:rPr lang="zh-CN" altLang="en-US" sz="2400" strike="noStrike" noProof="1">
                <a:solidFill>
                  <a:schemeClr val="tx1"/>
                </a:solidFill>
                <a:latin typeface="Times New Roman" panose="02020603050405020304" charset="0"/>
                <a:ea typeface="宋体" panose="02010600030101010101" pitchFamily="2" charset="-122"/>
                <a:cs typeface="+mn-ea"/>
              </a:rPr>
              <a:t>它</a:t>
            </a:r>
            <a:r>
              <a:rPr lang="x-none" altLang="zh-CN" sz="2400" strike="noStrike" noProof="1">
                <a:solidFill>
                  <a:schemeClr val="tx1"/>
                </a:solidFill>
                <a:latin typeface="Times New Roman" panose="02020603050405020304" charset="0"/>
                <a:ea typeface="宋体" panose="02010600030101010101" pitchFamily="2" charset="-122"/>
                <a:cs typeface="+mn-ea"/>
              </a:rPr>
              <a:t>在</a:t>
            </a:r>
            <a:r>
              <a:rPr lang="zh-CN" altLang="en-US" sz="2400" strike="noStrike" noProof="1">
                <a:solidFill>
                  <a:schemeClr val="tx1"/>
                </a:solidFill>
                <a:latin typeface="Times New Roman" panose="02020603050405020304" charset="0"/>
                <a:ea typeface="宋体" panose="02010600030101010101" pitchFamily="2" charset="-122"/>
                <a:cs typeface="+mn-ea"/>
              </a:rPr>
              <a:t>处理机</a:t>
            </a:r>
            <a:r>
              <a:rPr lang="x-none" altLang="zh-CN" sz="2400" strike="noStrike" noProof="1">
                <a:solidFill>
                  <a:schemeClr val="tx1"/>
                </a:solidFill>
                <a:latin typeface="Times New Roman" panose="02020603050405020304" charset="0"/>
                <a:ea typeface="宋体" panose="02010600030101010101" pitchFamily="2" charset="-122"/>
                <a:cs typeface="+mn-ea"/>
              </a:rPr>
              <a:t>执行</a:t>
            </a:r>
            <a:r>
              <a:rPr lang="zh-CN" altLang="en-US" sz="2400" strike="noStrike" noProof="1">
                <a:solidFill>
                  <a:schemeClr val="tx1"/>
                </a:solidFill>
                <a:latin typeface="Times New Roman" panose="02020603050405020304" charset="0"/>
                <a:ea typeface="宋体" panose="02010600030101010101" pitchFamily="2" charset="-122"/>
                <a:cs typeface="+mn-ea"/>
              </a:rPr>
              <a:t>。           </a:t>
            </a:r>
            <a:endParaRPr lang="zh-CN" altLang="en-US" sz="2400" strike="noStrike" noProof="1">
              <a:solidFill>
                <a:schemeClr val="tx1"/>
              </a:solidFill>
              <a:latin typeface="Times New Roman" panose="02020603050405020304" charset="0"/>
              <a:ea typeface="宋体" panose="02010600030101010101" pitchFamily="2" charset="-122"/>
            </a:endParaRPr>
          </a:p>
        </p:txBody>
      </p:sp>
      <p:sp>
        <p:nvSpPr>
          <p:cNvPr id="122883" name="矩形 122882"/>
          <p:cNvSpPr/>
          <p:nvPr/>
        </p:nvSpPr>
        <p:spPr>
          <a:xfrm>
            <a:off x="157163" y="488315"/>
            <a:ext cx="6475413" cy="60769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x-none" altLang="zh-CN" sz="2800" b="1" strike="noStrike" noProof="1" dirty="0">
                <a:solidFill>
                  <a:srgbClr val="990000"/>
                </a:solidFill>
                <a:latin typeface="Times New Roman" panose="02020603050405020304" charset="0"/>
                <a:ea typeface="宋体" panose="02010600030101010101" pitchFamily="2" charset="-122"/>
                <a:cs typeface="+mn-ea"/>
              </a:rPr>
              <a:t>进程</a:t>
            </a:r>
            <a:r>
              <a:rPr lang="zh-CN" altLang="en-US" sz="2800" b="1" strike="noStrike" noProof="1" dirty="0">
                <a:solidFill>
                  <a:srgbClr val="990000"/>
                </a:solidFill>
                <a:latin typeface="Arial" panose="02080604020202020204" pitchFamily="34" charset="0"/>
                <a:ea typeface="宋体" panose="02010600030101010101" pitchFamily="2" charset="-122"/>
                <a:cs typeface="+mn-ea"/>
              </a:rPr>
              <a:t>调度</a:t>
            </a:r>
            <a:endParaRPr lang="zh-CN" altLang="en-US" sz="2800" b="1" strike="noStrike" noProof="1" dirty="0">
              <a:solidFill>
                <a:srgbClr val="990000"/>
              </a:solidFill>
              <a:latin typeface="Arial" panose="02080604020202020204" pitchFamily="34" charset="0"/>
              <a:ea typeface="宋体" panose="02010600030101010101" pitchFamily="2" charset="-122"/>
              <a:cs typeface="+mn-ea"/>
            </a:endParaRPr>
          </a:p>
        </p:txBody>
      </p:sp>
      <p:sp>
        <p:nvSpPr>
          <p:cNvPr id="122884" name="矩形 122883"/>
          <p:cNvSpPr/>
          <p:nvPr/>
        </p:nvSpPr>
        <p:spPr>
          <a:xfrm>
            <a:off x="381000" y="42863"/>
            <a:ext cx="8393113" cy="423545"/>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x-none" sz="2400" strike="noStrike" noProof="1">
                <a:latin typeface="Arial" panose="02080604020202020204" pitchFamily="34" charset="0"/>
                <a:ea typeface="宋体" panose="02010600030101010101" pitchFamily="2" charset="-122"/>
                <a:cs typeface="+mn-ea"/>
              </a:rPr>
              <a:t>处理机</a:t>
            </a:r>
            <a:r>
              <a:rPr lang="zh-CN" altLang="en-US" sz="2400" strike="noStrike" noProof="1">
                <a:latin typeface="Arial" panose="02080604020202020204" pitchFamily="34" charset="0"/>
                <a:ea typeface="宋体" panose="02010600030101010101" pitchFamily="2" charset="-122"/>
                <a:cs typeface="+mn-ea"/>
              </a:rPr>
              <a:t>调度</a:t>
            </a:r>
            <a:endParaRPr lang="zh-CN" altLang="en-US" sz="2400" strike="noStrike" noProof="1">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883">
                                            <p:txEl>
                                              <p:charRg st="0" end="14"/>
                                            </p:txEl>
                                          </p:spTgt>
                                        </p:tgtEl>
                                        <p:attrNameLst>
                                          <p:attrName>style.visibility</p:attrName>
                                        </p:attrNameLst>
                                      </p:cBhvr>
                                      <p:to>
                                        <p:strVal val="visible"/>
                                      </p:to>
                                    </p:set>
                                    <p:anim calcmode="lin" valueType="num">
                                      <p:cBhvr additive="base">
                                        <p:cTn id="7" dur="1000" fill="hold"/>
                                        <p:tgtEl>
                                          <p:spTgt spid="122883">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2883">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882">
                                            <p:txEl>
                                              <p:charRg st="0" end="7"/>
                                            </p:txEl>
                                          </p:spTgt>
                                        </p:tgtEl>
                                        <p:attrNameLst>
                                          <p:attrName>style.visibility</p:attrName>
                                        </p:attrNameLst>
                                      </p:cBhvr>
                                      <p:to>
                                        <p:strVal val="visible"/>
                                      </p:to>
                                    </p:set>
                                    <p:anim calcmode="lin" valueType="num">
                                      <p:cBhvr additive="base">
                                        <p:cTn id="13" dur="1000" fill="hold"/>
                                        <p:tgtEl>
                                          <p:spTgt spid="122882">
                                            <p:txEl>
                                              <p:charRg st="0" end="7"/>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22882">
                                            <p:txEl>
                                              <p:charRg st="0" end="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882">
                                            <p:txEl>
                                              <p:charRg st="1" end="1"/>
                                            </p:txEl>
                                          </p:spTgt>
                                        </p:tgtEl>
                                        <p:attrNameLst>
                                          <p:attrName>style.visibility</p:attrName>
                                        </p:attrNameLst>
                                      </p:cBhvr>
                                      <p:to>
                                        <p:strVal val="visible"/>
                                      </p:to>
                                    </p:set>
                                    <p:anim calcmode="lin" valueType="num">
                                      <p:cBhvr additive="base">
                                        <p:cTn id="19" dur="1000" fill="hold"/>
                                        <p:tgtEl>
                                          <p:spTgt spid="122882">
                                            <p:txEl>
                                              <p:charRg st="1" end="1"/>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22882">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2882">
                                            <p:txEl>
                                              <p:charRg st="7" end="39"/>
                                            </p:txEl>
                                          </p:spTgt>
                                        </p:tgtEl>
                                        <p:attrNameLst>
                                          <p:attrName>style.visibility</p:attrName>
                                        </p:attrNameLst>
                                      </p:cBhvr>
                                      <p:to>
                                        <p:strVal val="visible"/>
                                      </p:to>
                                    </p:set>
                                    <p:anim calcmode="lin" valueType="num">
                                      <p:cBhvr additive="base">
                                        <p:cTn id="25" dur="500" fill="hold"/>
                                        <p:tgtEl>
                                          <p:spTgt spid="122882">
                                            <p:txEl>
                                              <p:charRg st="7" end="3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2882">
                                            <p:txEl>
                                              <p:charRg st="7" end="39"/>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2882">
                                            <p:txEl>
                                              <p:charRg st="2" end="2"/>
                                            </p:txEl>
                                          </p:spTgt>
                                        </p:tgtEl>
                                        <p:attrNameLst>
                                          <p:attrName>style.visibility</p:attrName>
                                        </p:attrNameLst>
                                      </p:cBhvr>
                                      <p:to>
                                        <p:strVal val="visible"/>
                                      </p:to>
                                    </p:set>
                                    <p:anim calcmode="lin" valueType="num">
                                      <p:cBhvr additive="base">
                                        <p:cTn id="31" dur="500" fill="hold"/>
                                        <p:tgtEl>
                                          <p:spTgt spid="122882">
                                            <p:txEl>
                                              <p:char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2882">
                                            <p:txEl>
                                              <p:char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22882">
                                            <p:txEl>
                                              <p:charRg st="51" end="59"/>
                                            </p:txEl>
                                          </p:spTgt>
                                        </p:tgtEl>
                                        <p:attrNameLst>
                                          <p:attrName>style.visibility</p:attrName>
                                        </p:attrNameLst>
                                      </p:cBhvr>
                                      <p:to>
                                        <p:strVal val="visible"/>
                                      </p:to>
                                    </p:set>
                                    <p:anim calcmode="lin" valueType="num">
                                      <p:cBhvr additive="base">
                                        <p:cTn id="37" dur="500" fill="hold"/>
                                        <p:tgtEl>
                                          <p:spTgt spid="122882">
                                            <p:txEl>
                                              <p:charRg st="51" end="59"/>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2882">
                                            <p:txEl>
                                              <p:charRg st="51" end="59"/>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22882">
                                            <p:txEl>
                                              <p:charRg st="59" end="91"/>
                                            </p:txEl>
                                          </p:spTgt>
                                        </p:tgtEl>
                                        <p:attrNameLst>
                                          <p:attrName>style.visibility</p:attrName>
                                        </p:attrNameLst>
                                      </p:cBhvr>
                                      <p:to>
                                        <p:strVal val="visible"/>
                                      </p:to>
                                    </p:set>
                                    <p:anim calcmode="lin" valueType="num">
                                      <p:cBhvr additive="base">
                                        <p:cTn id="43" dur="500" fill="hold"/>
                                        <p:tgtEl>
                                          <p:spTgt spid="122882">
                                            <p:txEl>
                                              <p:charRg st="59" end="9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2882">
                                            <p:txEl>
                                              <p:charRg st="59" end="91"/>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22882">
                                            <p:txEl>
                                              <p:charRg st="91" end="120"/>
                                            </p:txEl>
                                          </p:spTgt>
                                        </p:tgtEl>
                                        <p:attrNameLst>
                                          <p:attrName>style.visibility</p:attrName>
                                        </p:attrNameLst>
                                      </p:cBhvr>
                                      <p:to>
                                        <p:strVal val="visible"/>
                                      </p:to>
                                    </p:set>
                                    <p:anim calcmode="lin" valueType="num">
                                      <p:cBhvr additive="base">
                                        <p:cTn id="47" dur="500" fill="hold"/>
                                        <p:tgtEl>
                                          <p:spTgt spid="122882">
                                            <p:txEl>
                                              <p:charRg st="91" end="12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22882">
                                            <p:txEl>
                                              <p:charRg st="91" end="12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2" grpId="0" build="p"/>
      <p:bldP spid="12288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矩形 123905"/>
          <p:cNvSpPr/>
          <p:nvPr/>
        </p:nvSpPr>
        <p:spPr>
          <a:xfrm>
            <a:off x="676275" y="701675"/>
            <a:ext cx="8015288" cy="6032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sz="2800" b="1" strike="noStrike" noProof="1">
                <a:solidFill>
                  <a:srgbClr val="A50021"/>
                </a:solidFill>
                <a:latin typeface="Times New Roman" panose="02020603050405020304" charset="0"/>
                <a:ea typeface="宋体" panose="02010600030101010101" pitchFamily="2" charset="-122"/>
                <a:cs typeface="+mn-ea"/>
              </a:rPr>
              <a:t>(3) </a:t>
            </a:r>
            <a:r>
              <a:rPr lang="zh-CN" altLang="en-US" sz="2800" b="1" strike="noStrike" noProof="1">
                <a:solidFill>
                  <a:srgbClr val="A50021"/>
                </a:solidFill>
                <a:latin typeface="Times New Roman" panose="02020603050405020304" charset="0"/>
                <a:ea typeface="宋体" panose="02010600030101010101" pitchFamily="2" charset="-122"/>
                <a:cs typeface="+mn-ea"/>
              </a:rPr>
              <a:t>调度</a:t>
            </a:r>
            <a:r>
              <a:rPr lang="x-none" altLang="zh-CN" sz="2800" b="1" strike="noStrike" noProof="1">
                <a:solidFill>
                  <a:srgbClr val="A50021"/>
                </a:solidFill>
                <a:latin typeface="Times New Roman" panose="02020603050405020304" charset="0"/>
                <a:ea typeface="宋体" panose="02010600030101010101" pitchFamily="2" charset="-122"/>
                <a:cs typeface="+mn-ea"/>
              </a:rPr>
              <a:t>/</a:t>
            </a:r>
            <a:r>
              <a:rPr lang="zh-CN" altLang="en-US" sz="2800" b="1" strike="noStrike" noProof="1">
                <a:solidFill>
                  <a:srgbClr val="A50021"/>
                </a:solidFill>
                <a:latin typeface="Times New Roman" panose="02020603050405020304" charset="0"/>
                <a:ea typeface="宋体" panose="02010600030101010101" pitchFamily="2" charset="-122"/>
                <a:cs typeface="+mn-ea"/>
              </a:rPr>
              <a:t>分派结构图</a:t>
            </a:r>
            <a:r>
              <a:rPr lang="zh-CN" altLang="en-US" sz="2000" strike="noStrike" noProof="1">
                <a:solidFill>
                  <a:schemeClr val="tx1"/>
                </a:solidFill>
                <a:latin typeface="Times New Roman" panose="02020603050405020304" charset="0"/>
                <a:ea typeface="宋体" panose="02010600030101010101" pitchFamily="2" charset="-122"/>
                <a:cs typeface="+mn-ea"/>
              </a:rPr>
              <a:t>         </a:t>
            </a:r>
            <a:endParaRPr lang="zh-CN" altLang="en-US" sz="2000" strike="noStrike" noProof="1">
              <a:solidFill>
                <a:schemeClr val="tx1"/>
              </a:solidFill>
              <a:latin typeface="Times New Roman" panose="02020603050405020304" charset="0"/>
              <a:ea typeface="宋体" panose="02010600030101010101" pitchFamily="2" charset="-122"/>
            </a:endParaRPr>
          </a:p>
        </p:txBody>
      </p:sp>
      <p:grpSp>
        <p:nvGrpSpPr>
          <p:cNvPr id="123907" name="组合 123906"/>
          <p:cNvGrpSpPr/>
          <p:nvPr/>
        </p:nvGrpSpPr>
        <p:grpSpPr>
          <a:xfrm>
            <a:off x="452438" y="1649413"/>
            <a:ext cx="7644563" cy="3983037"/>
            <a:chOff x="0" y="0"/>
            <a:chExt cx="4194" cy="2509"/>
          </a:xfrm>
        </p:grpSpPr>
        <p:sp>
          <p:nvSpPr>
            <p:cNvPr id="138243" name="矩形 123907"/>
            <p:cNvSpPr/>
            <p:nvPr/>
          </p:nvSpPr>
          <p:spPr>
            <a:xfrm>
              <a:off x="0" y="1008"/>
              <a:ext cx="624" cy="154"/>
            </a:xfrm>
            <a:prstGeom prst="rect">
              <a:avLst/>
            </a:prstGeom>
            <a:noFill/>
            <a:ln w="9525">
              <a:noFill/>
              <a:miter/>
            </a:ln>
          </p:spPr>
          <p:txBody>
            <a:bodyPr lIns="0" tIns="0" rIns="0" bIns="0" anchor="t">
              <a:spAutoFit/>
            </a:bodyPr>
            <a:p>
              <a:pPr lvl="0"/>
              <a:r>
                <a:rPr lang="en-US" altLang="zh-CN" sz="1600">
                  <a:solidFill>
                    <a:srgbClr val="000000"/>
                  </a:solidFill>
                  <a:latin typeface="Times New Roman" panose="02020603050405020304" charset="0"/>
                  <a:ea typeface="宋体" panose="02010600030101010101" pitchFamily="2" charset="-122"/>
                </a:rPr>
                <a:t>ready_q</a:t>
              </a:r>
              <a:endParaRPr lang="en-US" altLang="zh-CN" sz="1600">
                <a:solidFill>
                  <a:schemeClr val="tx1"/>
                </a:solidFill>
                <a:latin typeface="Times New Roman" panose="02020603050405020304" charset="0"/>
                <a:ea typeface="宋体" panose="02010600030101010101" pitchFamily="2" charset="-122"/>
              </a:endParaRPr>
            </a:p>
          </p:txBody>
        </p:sp>
        <p:sp>
          <p:nvSpPr>
            <p:cNvPr id="138244" name="矩形 123908"/>
            <p:cNvSpPr/>
            <p:nvPr/>
          </p:nvSpPr>
          <p:spPr>
            <a:xfrm>
              <a:off x="1263" y="0"/>
              <a:ext cx="2049" cy="599"/>
            </a:xfrm>
            <a:prstGeom prst="rect">
              <a:avLst/>
            </a:prstGeom>
            <a:noFill/>
            <a:ln w="19050" cap="flat" cmpd="sng">
              <a:solidFill>
                <a:srgbClr val="000000"/>
              </a:solidFill>
              <a:prstDash val="solid"/>
              <a:miter/>
              <a:headEnd type="none" w="med" len="med"/>
              <a:tailEnd type="none" w="med" len="med"/>
            </a:ln>
          </p:spPr>
          <p:txBody>
            <a:bodyPr anchor="t"/>
            <a:p>
              <a:pPr marL="914400" lvl="0" indent="-340995" algn="ctr">
                <a:lnSpc>
                  <a:spcPct val="120000"/>
                </a:lnSpc>
                <a:buClr>
                  <a:schemeClr val="tx2"/>
                </a:buClr>
                <a:buSzPct val="95000"/>
                <a:buFont typeface="Wingdings" panose="05000000000000000000" pitchFamily="2" charset="2"/>
                <a:buBlip>
                  <a:blip r:embed="rId1"/>
                </a:buBlip>
              </a:pPr>
              <a:endParaRPr lang="zh-CN" altLang="en-US" sz="3200" b="0" dirty="0">
                <a:latin typeface="Arial" panose="02080604020202020204" pitchFamily="34" charset="0"/>
                <a:ea typeface="宋体" panose="02010600030101010101" pitchFamily="2" charset="-122"/>
              </a:endParaRPr>
            </a:p>
          </p:txBody>
        </p:sp>
        <p:sp>
          <p:nvSpPr>
            <p:cNvPr id="138245" name="矩形 123909"/>
            <p:cNvSpPr/>
            <p:nvPr/>
          </p:nvSpPr>
          <p:spPr>
            <a:xfrm>
              <a:off x="1645" y="48"/>
              <a:ext cx="1154" cy="154"/>
            </a:xfrm>
            <a:prstGeom prst="rect">
              <a:avLst/>
            </a:prstGeom>
            <a:noFill/>
            <a:ln w="9525">
              <a:noFill/>
              <a:miter/>
            </a:ln>
          </p:spPr>
          <p:txBody>
            <a:bodyPr wrap="square" lIns="0" tIns="0" rIns="0" bIns="0" anchor="t">
              <a:spAutoFit/>
            </a:bodyPr>
            <a:p>
              <a:pPr lvl="0"/>
              <a:r>
                <a:rPr lang="zh-CN" altLang="en-US" sz="1600">
                  <a:solidFill>
                    <a:srgbClr val="000000"/>
                  </a:solidFill>
                  <a:latin typeface="Times New Roman" panose="02020603050405020304" charset="0"/>
                  <a:ea typeface="宋体" panose="02010600030101010101" pitchFamily="2" charset="-122"/>
                </a:rPr>
                <a:t>        </a:t>
              </a:r>
              <a:r>
                <a:rPr lang="en-US" altLang="zh-CN" sz="1600">
                  <a:solidFill>
                    <a:srgbClr val="000000"/>
                  </a:solidFill>
                  <a:latin typeface="Times New Roman" panose="02020603050405020304" charset="0"/>
                  <a:ea typeface="宋体" panose="02010600030101010101" pitchFamily="2" charset="-122"/>
                </a:rPr>
                <a:t>scheduler</a:t>
              </a:r>
              <a:endParaRPr lang="en-US" altLang="zh-CN" sz="1600">
                <a:solidFill>
                  <a:schemeClr val="tx1"/>
                </a:solidFill>
                <a:latin typeface="Times New Roman" panose="02020603050405020304" charset="0"/>
                <a:ea typeface="宋体" panose="02010600030101010101" pitchFamily="2" charset="-122"/>
              </a:endParaRPr>
            </a:p>
          </p:txBody>
        </p:sp>
        <p:sp>
          <p:nvSpPr>
            <p:cNvPr id="138246" name="矩形 123910"/>
            <p:cNvSpPr/>
            <p:nvPr/>
          </p:nvSpPr>
          <p:spPr>
            <a:xfrm>
              <a:off x="1303" y="336"/>
              <a:ext cx="2004" cy="155"/>
            </a:xfrm>
            <a:prstGeom prst="rect">
              <a:avLst/>
            </a:prstGeom>
            <a:noFill/>
            <a:ln w="9525">
              <a:noFill/>
              <a:miter/>
            </a:ln>
          </p:spPr>
          <p:txBody>
            <a:bodyPr wrap="square" lIns="0" tIns="0" rIns="0" bIns="0" anchor="t">
              <a:spAutoFit/>
            </a:bodyPr>
            <a:p>
              <a:pPr lvl="0"/>
              <a:r>
                <a:rPr lang="zh-CN" altLang="en-US" sz="1600">
                  <a:solidFill>
                    <a:srgbClr val="000000"/>
                  </a:solidFill>
                  <a:latin typeface="Times New Roman" panose="02020603050405020304" charset="0"/>
                  <a:ea typeface="宋体" panose="02010600030101010101" pitchFamily="2" charset="-122"/>
                </a:rPr>
                <a:t>    </a:t>
              </a:r>
              <a:r>
                <a:rPr lang="zh-CN" altLang="zh-CN" sz="1600">
                  <a:solidFill>
                    <a:srgbClr val="000000"/>
                  </a:solidFill>
                  <a:latin typeface="Times New Roman" panose="02020603050405020304" charset="0"/>
                  <a:ea typeface="宋体" panose="02010600030101010101" pitchFamily="2" charset="-122"/>
                </a:rPr>
                <a:t>susp</a:t>
              </a:r>
              <a:r>
                <a:rPr lang="en-US" altLang="zh-CN" sz="1600">
                  <a:solidFill>
                    <a:srgbClr val="000000"/>
                  </a:solidFill>
                  <a:latin typeface="Times New Roman" panose="02020603050405020304" charset="0"/>
                  <a:ea typeface="宋体" panose="02010600030101010101" pitchFamily="2" charset="-122"/>
                </a:rPr>
                <a:t>      wakeup        receive   </a:t>
              </a:r>
              <a:endParaRPr lang="en-US" altLang="zh-CN" sz="1600">
                <a:solidFill>
                  <a:schemeClr val="tx1"/>
                </a:solidFill>
                <a:latin typeface="Times New Roman" panose="02020603050405020304" charset="0"/>
                <a:ea typeface="宋体" panose="02010600030101010101" pitchFamily="2" charset="-122"/>
              </a:endParaRPr>
            </a:p>
          </p:txBody>
        </p:sp>
        <p:sp>
          <p:nvSpPr>
            <p:cNvPr id="138247" name="矩形 123911"/>
            <p:cNvSpPr/>
            <p:nvPr/>
          </p:nvSpPr>
          <p:spPr>
            <a:xfrm>
              <a:off x="2973" y="372"/>
              <a:ext cx="128" cy="155"/>
            </a:xfrm>
            <a:prstGeom prst="rect">
              <a:avLst/>
            </a:prstGeom>
            <a:noFill/>
            <a:ln w="9525">
              <a:noFill/>
              <a:miter/>
            </a:ln>
          </p:spPr>
          <p:txBody>
            <a:bodyPr wrap="square" lIns="0" tIns="0" rIns="0" bIns="0" anchor="t">
              <a:spAutoFit/>
            </a:bodyPr>
            <a:p>
              <a:pPr lvl="0"/>
              <a:r>
                <a:rPr lang="en-US" altLang="zh-CN" sz="1600">
                  <a:solidFill>
                    <a:srgbClr val="000000"/>
                  </a:solidFill>
                  <a:latin typeface="MT Extra" panose="05050102010205020202" pitchFamily="18" charset="2"/>
                  <a:ea typeface="宋体" panose="02010600030101010101" pitchFamily="2" charset="-122"/>
                </a:rPr>
                <a:t>...</a:t>
              </a:r>
              <a:endParaRPr lang="zh-CN" altLang="en-US" sz="1600">
                <a:solidFill>
                  <a:srgbClr val="000000"/>
                </a:solidFill>
                <a:latin typeface="MT Extra" panose="05050102010205020202" pitchFamily="18" charset="2"/>
                <a:ea typeface="宋体" panose="02010600030101010101" pitchFamily="2" charset="-122"/>
              </a:endParaRPr>
            </a:p>
          </p:txBody>
        </p:sp>
        <p:grpSp>
          <p:nvGrpSpPr>
            <p:cNvPr id="138248" name="组合 123912"/>
            <p:cNvGrpSpPr/>
            <p:nvPr/>
          </p:nvGrpSpPr>
          <p:grpSpPr>
            <a:xfrm>
              <a:off x="3504" y="960"/>
              <a:ext cx="368" cy="343"/>
              <a:chOff x="0" y="0"/>
              <a:chExt cx="368" cy="343"/>
            </a:xfrm>
          </p:grpSpPr>
          <p:sp>
            <p:nvSpPr>
              <p:cNvPr id="138249" name="椭圆 123913"/>
              <p:cNvSpPr/>
              <p:nvPr/>
            </p:nvSpPr>
            <p:spPr>
              <a:xfrm>
                <a:off x="0" y="0"/>
                <a:ext cx="368" cy="343"/>
              </a:xfrm>
              <a:prstGeom prst="ellipse">
                <a:avLst/>
              </a:prstGeom>
              <a:noFill/>
              <a:ln w="19050"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anose="02010600030101010101" pitchFamily="2" charset="-122"/>
                </a:endParaRPr>
              </a:p>
            </p:txBody>
          </p:sp>
          <p:sp>
            <p:nvSpPr>
              <p:cNvPr id="138250" name="矩形 123914"/>
              <p:cNvSpPr/>
              <p:nvPr/>
            </p:nvSpPr>
            <p:spPr>
              <a:xfrm>
                <a:off x="0" y="0"/>
                <a:ext cx="259" cy="180"/>
              </a:xfrm>
              <a:prstGeom prst="rect">
                <a:avLst/>
              </a:prstGeom>
              <a:noFill/>
              <a:ln w="9525">
                <a:noFill/>
                <a:miter/>
              </a:ln>
            </p:spPr>
            <p:txBody>
              <a:bodyPr anchor="t"/>
              <a:p>
                <a:pPr lvl="0" algn="ctr"/>
                <a:endParaRPr lang="zh-CN" altLang="en-US" dirty="0">
                  <a:latin typeface="Arial" panose="02080604020202020204" pitchFamily="34" charset="0"/>
                  <a:ea typeface="宋体" panose="02010600030101010101" pitchFamily="2" charset="-122"/>
                </a:endParaRPr>
              </a:p>
            </p:txBody>
          </p:sp>
          <p:sp>
            <p:nvSpPr>
              <p:cNvPr id="138251" name="矩形 123915"/>
              <p:cNvSpPr/>
              <p:nvPr/>
            </p:nvSpPr>
            <p:spPr>
              <a:xfrm>
                <a:off x="57" y="55"/>
                <a:ext cx="311" cy="154"/>
              </a:xfrm>
              <a:prstGeom prst="rect">
                <a:avLst/>
              </a:prstGeom>
              <a:noFill/>
              <a:ln w="9525">
                <a:noFill/>
                <a:miter/>
              </a:ln>
            </p:spPr>
            <p:txBody>
              <a:bodyPr lIns="0" tIns="0" rIns="0" bIns="0" anchor="t">
                <a:spAutoFit/>
              </a:bodyPr>
              <a:p>
                <a:pPr lvl="0"/>
                <a:r>
                  <a:rPr lang="en-US" altLang="zh-CN" sz="1600">
                    <a:solidFill>
                      <a:srgbClr val="000000"/>
                    </a:solidFill>
                    <a:latin typeface="Times New Roman" panose="02020603050405020304" charset="0"/>
                    <a:ea typeface="宋体" panose="02010600030101010101" pitchFamily="2" charset="-122"/>
                  </a:rPr>
                  <a:t>pcb</a:t>
                </a:r>
                <a:r>
                  <a:rPr lang="en-US" altLang="zh-CN" sz="1600" baseline="-25000">
                    <a:solidFill>
                      <a:srgbClr val="000000"/>
                    </a:solidFill>
                    <a:latin typeface="Times New Roman" panose="02020603050405020304" charset="0"/>
                    <a:ea typeface="宋体" panose="02010600030101010101" pitchFamily="2" charset="-122"/>
                  </a:rPr>
                  <a:t>6</a:t>
                </a:r>
                <a:endParaRPr lang="en-US" altLang="zh-CN" sz="1600">
                  <a:solidFill>
                    <a:schemeClr val="tx1"/>
                  </a:solidFill>
                  <a:latin typeface="Times New Roman" panose="02020603050405020304" charset="0"/>
                  <a:ea typeface="宋体" panose="02010600030101010101" pitchFamily="2" charset="-122"/>
                </a:endParaRPr>
              </a:p>
            </p:txBody>
          </p:sp>
        </p:grpSp>
        <p:sp>
          <p:nvSpPr>
            <p:cNvPr id="138253" name="椭圆 123917"/>
            <p:cNvSpPr/>
            <p:nvPr/>
          </p:nvSpPr>
          <p:spPr>
            <a:xfrm>
              <a:off x="2800" y="960"/>
              <a:ext cx="368" cy="343"/>
            </a:xfrm>
            <a:prstGeom prst="ellipse">
              <a:avLst/>
            </a:prstGeom>
            <a:noFill/>
            <a:ln w="19050" cap="flat" cmpd="sng">
              <a:solidFill>
                <a:srgbClr val="000000"/>
              </a:solidFill>
              <a:prstDash val="solid"/>
              <a:round/>
              <a:headEnd type="none" w="med" len="med"/>
              <a:tailEnd type="none" w="med" len="med"/>
            </a:ln>
          </p:spPr>
          <p:txBody>
            <a:bodyPr anchor="t"/>
            <a:p>
              <a:pPr marL="914400" lvl="0" indent="-340995" algn="ctr">
                <a:lnSpc>
                  <a:spcPct val="120000"/>
                </a:lnSpc>
                <a:buClr>
                  <a:schemeClr val="tx2"/>
                </a:buClr>
                <a:buSzPct val="95000"/>
                <a:buFont typeface="Wingdings" panose="05000000000000000000" pitchFamily="2" charset="2"/>
                <a:buBlip>
                  <a:blip r:embed="rId1"/>
                </a:buBlip>
              </a:pPr>
              <a:endParaRPr lang="zh-CN" altLang="en-US" sz="3200" b="0" dirty="0">
                <a:latin typeface="Arial" panose="02080604020202020204" pitchFamily="34" charset="0"/>
                <a:ea typeface="宋体" panose="02010600030101010101" pitchFamily="2" charset="-122"/>
              </a:endParaRPr>
            </a:p>
          </p:txBody>
        </p:sp>
        <p:sp>
          <p:nvSpPr>
            <p:cNvPr id="138254" name="矩形 123918"/>
            <p:cNvSpPr/>
            <p:nvPr/>
          </p:nvSpPr>
          <p:spPr>
            <a:xfrm>
              <a:off x="2800" y="960"/>
              <a:ext cx="259" cy="180"/>
            </a:xfrm>
            <a:prstGeom prst="rect">
              <a:avLst/>
            </a:prstGeom>
            <a:noFill/>
            <a:ln w="9525">
              <a:noFill/>
              <a:miter/>
            </a:ln>
          </p:spPr>
          <p:txBody>
            <a:bodyPr anchor="t"/>
            <a:p>
              <a:pPr marL="914400" lvl="0" indent="-340995" algn="ctr">
                <a:lnSpc>
                  <a:spcPct val="120000"/>
                </a:lnSpc>
                <a:buClr>
                  <a:schemeClr val="tx2"/>
                </a:buClr>
                <a:buSzPct val="95000"/>
                <a:buFont typeface="Wingdings" panose="05000000000000000000" pitchFamily="2" charset="2"/>
                <a:buBlip>
                  <a:blip r:embed="rId1"/>
                </a:buBlip>
              </a:pPr>
              <a:endParaRPr lang="zh-CN" altLang="en-US" sz="3200" b="0" dirty="0">
                <a:latin typeface="Arial" panose="02080604020202020204" pitchFamily="34" charset="0"/>
                <a:ea typeface="宋体" panose="02010600030101010101" pitchFamily="2" charset="-122"/>
              </a:endParaRPr>
            </a:p>
          </p:txBody>
        </p:sp>
        <p:sp>
          <p:nvSpPr>
            <p:cNvPr id="138255" name="矩形 123919"/>
            <p:cNvSpPr/>
            <p:nvPr/>
          </p:nvSpPr>
          <p:spPr>
            <a:xfrm>
              <a:off x="2857" y="1015"/>
              <a:ext cx="311" cy="154"/>
            </a:xfrm>
            <a:prstGeom prst="rect">
              <a:avLst/>
            </a:prstGeom>
            <a:noFill/>
            <a:ln w="9525">
              <a:noFill/>
              <a:miter/>
            </a:ln>
          </p:spPr>
          <p:txBody>
            <a:bodyPr lIns="0" tIns="0" rIns="0" bIns="0" anchor="t">
              <a:spAutoFit/>
            </a:bodyPr>
            <a:p>
              <a:pPr lvl="0"/>
              <a:r>
                <a:rPr lang="en-US" altLang="zh-CN" sz="1600">
                  <a:solidFill>
                    <a:srgbClr val="000000"/>
                  </a:solidFill>
                  <a:latin typeface="Times New Roman" panose="02020603050405020304" charset="0"/>
                  <a:ea typeface="宋体" panose="02010600030101010101" pitchFamily="2" charset="-122"/>
                </a:rPr>
                <a:t>pcb</a:t>
              </a:r>
              <a:r>
                <a:rPr lang="en-US" altLang="zh-CN" sz="1600" baseline="-25000">
                  <a:solidFill>
                    <a:srgbClr val="000000"/>
                  </a:solidFill>
                  <a:latin typeface="Times New Roman" panose="02020603050405020304" charset="0"/>
                  <a:ea typeface="宋体" panose="02010600030101010101" pitchFamily="2" charset="-122"/>
                </a:rPr>
                <a:t>4</a:t>
              </a:r>
              <a:endParaRPr lang="en-US" altLang="zh-CN" sz="1600">
                <a:solidFill>
                  <a:schemeClr val="tx1"/>
                </a:solidFill>
                <a:latin typeface="Times New Roman" panose="02020603050405020304" charset="0"/>
                <a:ea typeface="宋体" panose="02010600030101010101" pitchFamily="2" charset="-122"/>
              </a:endParaRPr>
            </a:p>
          </p:txBody>
        </p:sp>
        <p:sp>
          <p:nvSpPr>
            <p:cNvPr id="138256" name="椭圆 123920"/>
            <p:cNvSpPr/>
            <p:nvPr/>
          </p:nvSpPr>
          <p:spPr>
            <a:xfrm>
              <a:off x="2064" y="960"/>
              <a:ext cx="368" cy="343"/>
            </a:xfrm>
            <a:prstGeom prst="ellipse">
              <a:avLst/>
            </a:prstGeom>
            <a:noFill/>
            <a:ln w="19050" cap="flat" cmpd="sng">
              <a:solidFill>
                <a:srgbClr val="000000"/>
              </a:solidFill>
              <a:prstDash val="solid"/>
              <a:round/>
              <a:headEnd type="none" w="med" len="med"/>
              <a:tailEnd type="none" w="med" len="med"/>
            </a:ln>
          </p:spPr>
          <p:txBody>
            <a:bodyPr anchor="t"/>
            <a:p>
              <a:pPr marL="914400" lvl="0" indent="-340995" algn="ctr">
                <a:lnSpc>
                  <a:spcPct val="120000"/>
                </a:lnSpc>
                <a:buClr>
                  <a:schemeClr val="tx2"/>
                </a:buClr>
                <a:buSzPct val="95000"/>
                <a:buFont typeface="Wingdings" panose="05000000000000000000" pitchFamily="2" charset="2"/>
                <a:buBlip>
                  <a:blip r:embed="rId1"/>
                </a:buBlip>
              </a:pPr>
              <a:endParaRPr lang="zh-CN" altLang="en-US" sz="3200" b="0" dirty="0">
                <a:latin typeface="Arial" panose="02080604020202020204" pitchFamily="34" charset="0"/>
                <a:ea typeface="宋体" panose="02010600030101010101" pitchFamily="2" charset="-122"/>
              </a:endParaRPr>
            </a:p>
          </p:txBody>
        </p:sp>
        <p:sp>
          <p:nvSpPr>
            <p:cNvPr id="138257" name="矩形 123921"/>
            <p:cNvSpPr/>
            <p:nvPr/>
          </p:nvSpPr>
          <p:spPr>
            <a:xfrm>
              <a:off x="2064" y="960"/>
              <a:ext cx="259" cy="180"/>
            </a:xfrm>
            <a:prstGeom prst="rect">
              <a:avLst/>
            </a:prstGeom>
            <a:noFill/>
            <a:ln w="9525">
              <a:noFill/>
              <a:miter/>
            </a:ln>
          </p:spPr>
          <p:txBody>
            <a:bodyPr anchor="t"/>
            <a:p>
              <a:pPr marL="914400" lvl="0" indent="-340995" algn="ctr">
                <a:lnSpc>
                  <a:spcPct val="120000"/>
                </a:lnSpc>
                <a:buClr>
                  <a:schemeClr val="tx2"/>
                </a:buClr>
                <a:buSzPct val="95000"/>
                <a:buFont typeface="Wingdings" panose="05000000000000000000" pitchFamily="2" charset="2"/>
                <a:buBlip>
                  <a:blip r:embed="rId1"/>
                </a:buBlip>
              </a:pPr>
              <a:endParaRPr lang="zh-CN" altLang="en-US" sz="3200" b="0" dirty="0">
                <a:latin typeface="Arial" panose="02080604020202020204" pitchFamily="34" charset="0"/>
                <a:ea typeface="宋体" panose="02010600030101010101" pitchFamily="2" charset="-122"/>
              </a:endParaRPr>
            </a:p>
          </p:txBody>
        </p:sp>
        <p:sp>
          <p:nvSpPr>
            <p:cNvPr id="138258" name="矩形 123922"/>
            <p:cNvSpPr/>
            <p:nvPr/>
          </p:nvSpPr>
          <p:spPr>
            <a:xfrm>
              <a:off x="2121" y="1015"/>
              <a:ext cx="311" cy="154"/>
            </a:xfrm>
            <a:prstGeom prst="rect">
              <a:avLst/>
            </a:prstGeom>
            <a:noFill/>
            <a:ln w="9525">
              <a:noFill/>
              <a:miter/>
            </a:ln>
          </p:spPr>
          <p:txBody>
            <a:bodyPr lIns="0" tIns="0" rIns="0" bIns="0" anchor="t">
              <a:spAutoFit/>
            </a:bodyPr>
            <a:p>
              <a:pPr lvl="0"/>
              <a:r>
                <a:rPr lang="en-US" altLang="zh-CN" sz="1600">
                  <a:solidFill>
                    <a:srgbClr val="000000"/>
                  </a:solidFill>
                  <a:latin typeface="Times New Roman" panose="02020603050405020304" charset="0"/>
                  <a:ea typeface="宋体" panose="02010600030101010101" pitchFamily="2" charset="-122"/>
                </a:rPr>
                <a:t>pcb</a:t>
              </a:r>
              <a:r>
                <a:rPr lang="en-US" altLang="zh-CN" sz="1600" baseline="-25000">
                  <a:solidFill>
                    <a:srgbClr val="000000"/>
                  </a:solidFill>
                  <a:latin typeface="Times New Roman" panose="02020603050405020304" charset="0"/>
                  <a:ea typeface="宋体" panose="02010600030101010101" pitchFamily="2" charset="-122"/>
                </a:rPr>
                <a:t>3</a:t>
              </a:r>
              <a:endParaRPr lang="en-US" altLang="zh-CN" sz="1600">
                <a:solidFill>
                  <a:schemeClr val="tx1"/>
                </a:solidFill>
                <a:latin typeface="Times New Roman" panose="02020603050405020304" charset="0"/>
                <a:ea typeface="宋体" panose="02010600030101010101" pitchFamily="2" charset="-122"/>
              </a:endParaRPr>
            </a:p>
          </p:txBody>
        </p:sp>
        <p:sp>
          <p:nvSpPr>
            <p:cNvPr id="138259" name="椭圆 123923"/>
            <p:cNvSpPr/>
            <p:nvPr/>
          </p:nvSpPr>
          <p:spPr>
            <a:xfrm>
              <a:off x="1344" y="960"/>
              <a:ext cx="368" cy="343"/>
            </a:xfrm>
            <a:prstGeom prst="ellipse">
              <a:avLst/>
            </a:prstGeom>
            <a:noFill/>
            <a:ln w="19050" cap="flat" cmpd="sng">
              <a:solidFill>
                <a:srgbClr val="000000"/>
              </a:solidFill>
              <a:prstDash val="solid"/>
              <a:round/>
              <a:headEnd type="none" w="med" len="med"/>
              <a:tailEnd type="none" w="med" len="med"/>
            </a:ln>
          </p:spPr>
          <p:txBody>
            <a:bodyPr anchor="t"/>
            <a:p>
              <a:pPr marL="914400" lvl="0" indent="-340995" algn="ctr">
                <a:lnSpc>
                  <a:spcPct val="120000"/>
                </a:lnSpc>
                <a:buClr>
                  <a:schemeClr val="tx2"/>
                </a:buClr>
                <a:buSzPct val="95000"/>
                <a:buFont typeface="Wingdings" panose="05000000000000000000" pitchFamily="2" charset="2"/>
                <a:buBlip>
                  <a:blip r:embed="rId1"/>
                </a:buBlip>
              </a:pPr>
              <a:endParaRPr lang="zh-CN" altLang="en-US" sz="3200" b="0" dirty="0">
                <a:latin typeface="Arial" panose="02080604020202020204" pitchFamily="34" charset="0"/>
                <a:ea typeface="宋体" panose="02010600030101010101" pitchFamily="2" charset="-122"/>
              </a:endParaRPr>
            </a:p>
          </p:txBody>
        </p:sp>
        <p:sp>
          <p:nvSpPr>
            <p:cNvPr id="138260" name="矩形 123924"/>
            <p:cNvSpPr/>
            <p:nvPr/>
          </p:nvSpPr>
          <p:spPr>
            <a:xfrm>
              <a:off x="1344" y="960"/>
              <a:ext cx="259" cy="180"/>
            </a:xfrm>
            <a:prstGeom prst="rect">
              <a:avLst/>
            </a:prstGeom>
            <a:noFill/>
            <a:ln w="9525">
              <a:noFill/>
              <a:miter/>
            </a:ln>
          </p:spPr>
          <p:txBody>
            <a:bodyPr anchor="t"/>
            <a:p>
              <a:pPr marL="914400" lvl="0" indent="-340995" algn="ctr">
                <a:lnSpc>
                  <a:spcPct val="120000"/>
                </a:lnSpc>
                <a:buClr>
                  <a:schemeClr val="tx2"/>
                </a:buClr>
                <a:buSzPct val="95000"/>
                <a:buFont typeface="Wingdings" panose="05000000000000000000" pitchFamily="2" charset="2"/>
                <a:buBlip>
                  <a:blip r:embed="rId1"/>
                </a:buBlip>
              </a:pPr>
              <a:endParaRPr lang="zh-CN" altLang="en-US" sz="3200" b="0" dirty="0">
                <a:latin typeface="Arial" panose="02080604020202020204" pitchFamily="34" charset="0"/>
                <a:ea typeface="宋体" panose="02010600030101010101" pitchFamily="2" charset="-122"/>
              </a:endParaRPr>
            </a:p>
          </p:txBody>
        </p:sp>
        <p:sp>
          <p:nvSpPr>
            <p:cNvPr id="138261" name="矩形 123925"/>
            <p:cNvSpPr/>
            <p:nvPr/>
          </p:nvSpPr>
          <p:spPr>
            <a:xfrm>
              <a:off x="1401" y="1015"/>
              <a:ext cx="311" cy="154"/>
            </a:xfrm>
            <a:prstGeom prst="rect">
              <a:avLst/>
            </a:prstGeom>
            <a:noFill/>
            <a:ln w="9525">
              <a:noFill/>
              <a:miter/>
            </a:ln>
          </p:spPr>
          <p:txBody>
            <a:bodyPr lIns="0" tIns="0" rIns="0" bIns="0" anchor="t">
              <a:spAutoFit/>
            </a:bodyPr>
            <a:p>
              <a:pPr lvl="0"/>
              <a:r>
                <a:rPr lang="en-US" altLang="zh-CN" sz="1600">
                  <a:solidFill>
                    <a:srgbClr val="000000"/>
                  </a:solidFill>
                  <a:latin typeface="Times New Roman" panose="02020603050405020304" charset="0"/>
                  <a:ea typeface="宋体" panose="02010600030101010101" pitchFamily="2" charset="-122"/>
                </a:rPr>
                <a:t>pcb</a:t>
              </a:r>
              <a:r>
                <a:rPr lang="en-US" altLang="zh-CN" sz="1600" baseline="-25000">
                  <a:solidFill>
                    <a:srgbClr val="000000"/>
                  </a:solidFill>
                  <a:latin typeface="Times New Roman" panose="02020603050405020304" charset="0"/>
                  <a:ea typeface="宋体" panose="02010600030101010101" pitchFamily="2" charset="-122"/>
                </a:rPr>
                <a:t>2</a:t>
              </a:r>
              <a:endParaRPr lang="en-US" altLang="zh-CN" sz="1600">
                <a:solidFill>
                  <a:schemeClr val="tx1"/>
                </a:solidFill>
                <a:latin typeface="Times New Roman" panose="02020603050405020304" charset="0"/>
                <a:ea typeface="宋体" panose="02010600030101010101" pitchFamily="2" charset="-122"/>
              </a:endParaRPr>
            </a:p>
          </p:txBody>
        </p:sp>
        <p:sp>
          <p:nvSpPr>
            <p:cNvPr id="138262" name="椭圆 123926"/>
            <p:cNvSpPr/>
            <p:nvPr/>
          </p:nvSpPr>
          <p:spPr>
            <a:xfrm>
              <a:off x="624" y="960"/>
              <a:ext cx="368" cy="343"/>
            </a:xfrm>
            <a:prstGeom prst="ellipse">
              <a:avLst/>
            </a:prstGeom>
            <a:noFill/>
            <a:ln w="19050" cap="flat" cmpd="sng">
              <a:solidFill>
                <a:srgbClr val="000000"/>
              </a:solidFill>
              <a:prstDash val="solid"/>
              <a:round/>
              <a:headEnd type="none" w="med" len="med"/>
              <a:tailEnd type="none" w="med" len="med"/>
            </a:ln>
          </p:spPr>
          <p:txBody>
            <a:bodyPr anchor="t"/>
            <a:p>
              <a:pPr marL="914400" lvl="0" indent="-340995" algn="ctr">
                <a:lnSpc>
                  <a:spcPct val="120000"/>
                </a:lnSpc>
                <a:buClr>
                  <a:schemeClr val="tx2"/>
                </a:buClr>
                <a:buSzPct val="95000"/>
                <a:buFont typeface="Wingdings" panose="05000000000000000000" pitchFamily="2" charset="2"/>
                <a:buBlip>
                  <a:blip r:embed="rId1"/>
                </a:buBlip>
              </a:pPr>
              <a:endParaRPr lang="zh-CN" altLang="en-US" sz="3200" b="0" dirty="0">
                <a:latin typeface="Arial" panose="02080604020202020204" pitchFamily="34" charset="0"/>
                <a:ea typeface="宋体" panose="02010600030101010101" pitchFamily="2" charset="-122"/>
              </a:endParaRPr>
            </a:p>
          </p:txBody>
        </p:sp>
        <p:sp>
          <p:nvSpPr>
            <p:cNvPr id="138263" name="矩形 123927"/>
            <p:cNvSpPr/>
            <p:nvPr/>
          </p:nvSpPr>
          <p:spPr>
            <a:xfrm>
              <a:off x="624" y="960"/>
              <a:ext cx="259" cy="180"/>
            </a:xfrm>
            <a:prstGeom prst="rect">
              <a:avLst/>
            </a:prstGeom>
            <a:noFill/>
            <a:ln w="9525">
              <a:noFill/>
              <a:miter/>
            </a:ln>
          </p:spPr>
          <p:txBody>
            <a:bodyPr anchor="t"/>
            <a:p>
              <a:pPr marL="914400" lvl="0" indent="-340995" algn="ctr">
                <a:lnSpc>
                  <a:spcPct val="120000"/>
                </a:lnSpc>
                <a:buClr>
                  <a:schemeClr val="tx2"/>
                </a:buClr>
                <a:buSzPct val="95000"/>
                <a:buFont typeface="Wingdings" panose="05000000000000000000" pitchFamily="2" charset="2"/>
                <a:buBlip>
                  <a:blip r:embed="rId1"/>
                </a:buBlip>
              </a:pPr>
              <a:endParaRPr lang="zh-CN" altLang="en-US" sz="3200" b="0" dirty="0">
                <a:latin typeface="Arial" panose="02080604020202020204" pitchFamily="34" charset="0"/>
                <a:ea typeface="宋体" panose="02010600030101010101" pitchFamily="2" charset="-122"/>
              </a:endParaRPr>
            </a:p>
          </p:txBody>
        </p:sp>
        <p:sp>
          <p:nvSpPr>
            <p:cNvPr id="138264" name="矩形 123928"/>
            <p:cNvSpPr/>
            <p:nvPr/>
          </p:nvSpPr>
          <p:spPr>
            <a:xfrm>
              <a:off x="681" y="1015"/>
              <a:ext cx="311" cy="154"/>
            </a:xfrm>
            <a:prstGeom prst="rect">
              <a:avLst/>
            </a:prstGeom>
            <a:noFill/>
            <a:ln w="9525">
              <a:noFill/>
              <a:miter/>
            </a:ln>
          </p:spPr>
          <p:txBody>
            <a:bodyPr lIns="0" tIns="0" rIns="0" bIns="0" anchor="t">
              <a:spAutoFit/>
            </a:bodyPr>
            <a:p>
              <a:pPr lvl="0"/>
              <a:r>
                <a:rPr lang="en-US" altLang="zh-CN" sz="1600">
                  <a:solidFill>
                    <a:srgbClr val="000000"/>
                  </a:solidFill>
                  <a:latin typeface="Times New Roman" panose="02020603050405020304" charset="0"/>
                  <a:ea typeface="宋体" panose="02010600030101010101" pitchFamily="2" charset="-122"/>
                </a:rPr>
                <a:t>pcb</a:t>
              </a:r>
              <a:r>
                <a:rPr lang="en-US" altLang="zh-CN" sz="1600" baseline="-25000">
                  <a:solidFill>
                    <a:srgbClr val="000000"/>
                  </a:solidFill>
                  <a:latin typeface="Times New Roman" panose="02020603050405020304" charset="0"/>
                  <a:ea typeface="宋体" panose="02010600030101010101" pitchFamily="2" charset="-122"/>
                </a:rPr>
                <a:t>1</a:t>
              </a:r>
              <a:endParaRPr lang="en-US" altLang="zh-CN" sz="1600">
                <a:solidFill>
                  <a:schemeClr val="tx1"/>
                </a:solidFill>
                <a:latin typeface="Times New Roman" panose="02020603050405020304" charset="0"/>
                <a:ea typeface="宋体" panose="02010600030101010101" pitchFamily="2" charset="-122"/>
              </a:endParaRPr>
            </a:p>
          </p:txBody>
        </p:sp>
        <p:sp>
          <p:nvSpPr>
            <p:cNvPr id="138265" name="直接连接符 123929"/>
            <p:cNvSpPr/>
            <p:nvPr/>
          </p:nvSpPr>
          <p:spPr>
            <a:xfrm>
              <a:off x="1248" y="288"/>
              <a:ext cx="2064" cy="0"/>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anose="02010600030101010101" pitchFamily="2" charset="-122"/>
              </a:endParaRPr>
            </a:p>
          </p:txBody>
        </p:sp>
        <p:sp>
          <p:nvSpPr>
            <p:cNvPr id="138266" name="直接连接符 123930"/>
            <p:cNvSpPr/>
            <p:nvPr/>
          </p:nvSpPr>
          <p:spPr>
            <a:xfrm>
              <a:off x="2256" y="288"/>
              <a:ext cx="0" cy="336"/>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anose="02010600030101010101" pitchFamily="2" charset="-122"/>
              </a:endParaRPr>
            </a:p>
          </p:txBody>
        </p:sp>
        <p:sp>
          <p:nvSpPr>
            <p:cNvPr id="138267" name="直接连接符 123931"/>
            <p:cNvSpPr/>
            <p:nvPr/>
          </p:nvSpPr>
          <p:spPr>
            <a:xfrm>
              <a:off x="2832" y="288"/>
              <a:ext cx="0" cy="309"/>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anose="02010600030101010101" pitchFamily="2" charset="-122"/>
              </a:endParaRPr>
            </a:p>
          </p:txBody>
        </p:sp>
        <p:sp>
          <p:nvSpPr>
            <p:cNvPr id="138268" name="直接连接符 123932"/>
            <p:cNvSpPr/>
            <p:nvPr/>
          </p:nvSpPr>
          <p:spPr>
            <a:xfrm>
              <a:off x="2256" y="576"/>
              <a:ext cx="0" cy="384"/>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anose="02010600030101010101" pitchFamily="2" charset="-122"/>
              </a:endParaRPr>
            </a:p>
          </p:txBody>
        </p:sp>
        <p:sp>
          <p:nvSpPr>
            <p:cNvPr id="138269" name="直接连接符 123933"/>
            <p:cNvSpPr/>
            <p:nvPr/>
          </p:nvSpPr>
          <p:spPr>
            <a:xfrm>
              <a:off x="2256" y="1296"/>
              <a:ext cx="0" cy="384"/>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anose="02010600030101010101" pitchFamily="2" charset="-122"/>
              </a:endParaRPr>
            </a:p>
          </p:txBody>
        </p:sp>
        <p:sp>
          <p:nvSpPr>
            <p:cNvPr id="138270" name="文本框 123934"/>
            <p:cNvSpPr txBox="1"/>
            <p:nvPr/>
          </p:nvSpPr>
          <p:spPr>
            <a:xfrm>
              <a:off x="1632" y="1680"/>
              <a:ext cx="1248" cy="211"/>
            </a:xfrm>
            <a:prstGeom prst="rect">
              <a:avLst/>
            </a:prstGeom>
            <a:noFill/>
            <a:ln w="19050" cap="flat" cmpd="sng">
              <a:solidFill>
                <a:schemeClr val="tx1"/>
              </a:solidFill>
              <a:prstDash val="solid"/>
              <a:miter/>
              <a:headEnd type="none" w="med" len="med"/>
              <a:tailEnd type="none" w="med" len="med"/>
            </a:ln>
          </p:spPr>
          <p:txBody>
            <a:bodyPr anchor="t">
              <a:spAutoFit/>
            </a:bodyPr>
            <a:p>
              <a:pPr lvl="0">
                <a:spcBef>
                  <a:spcPct val="50000"/>
                </a:spcBef>
              </a:pPr>
              <a:r>
                <a:rPr lang="zh-CN" altLang="en-US" sz="1600">
                  <a:solidFill>
                    <a:srgbClr val="000000"/>
                  </a:solidFill>
                  <a:latin typeface="Times New Roman" panose="02020603050405020304" charset="0"/>
                  <a:ea typeface="宋体" panose="02010600030101010101" pitchFamily="2" charset="-122"/>
                </a:rPr>
                <a:t>      </a:t>
              </a:r>
              <a:r>
                <a:rPr lang="en-US" altLang="zh-CN" sz="1600">
                  <a:solidFill>
                    <a:srgbClr val="000000"/>
                  </a:solidFill>
                  <a:latin typeface="Times New Roman" panose="02020603050405020304" charset="0"/>
                  <a:ea typeface="宋体" panose="02010600030101010101" pitchFamily="2" charset="-122"/>
                </a:rPr>
                <a:t>dispatcher</a:t>
              </a:r>
              <a:endParaRPr lang="en-US" altLang="zh-CN" sz="1600">
                <a:solidFill>
                  <a:srgbClr val="000000"/>
                </a:solidFill>
                <a:latin typeface="Times New Roman" panose="02020603050405020304" charset="0"/>
                <a:ea typeface="宋体" panose="02010600030101010101" pitchFamily="2" charset="-122"/>
              </a:endParaRPr>
            </a:p>
          </p:txBody>
        </p:sp>
        <p:sp>
          <p:nvSpPr>
            <p:cNvPr id="138271" name="文本框 123935"/>
            <p:cNvSpPr txBox="1"/>
            <p:nvPr/>
          </p:nvSpPr>
          <p:spPr>
            <a:xfrm>
              <a:off x="1797" y="2298"/>
              <a:ext cx="912" cy="211"/>
            </a:xfrm>
            <a:prstGeom prst="rect">
              <a:avLst/>
            </a:prstGeom>
            <a:noFill/>
            <a:ln w="19050" cap="flat" cmpd="sng">
              <a:solidFill>
                <a:schemeClr val="tx1"/>
              </a:solidFill>
              <a:prstDash val="solid"/>
              <a:miter/>
              <a:headEnd type="none" w="med" len="med"/>
              <a:tailEnd type="none" w="med" len="med"/>
            </a:ln>
          </p:spPr>
          <p:txBody>
            <a:bodyPr anchor="t">
              <a:spAutoFit/>
            </a:bodyPr>
            <a:p>
              <a:pPr lvl="0">
                <a:spcBef>
                  <a:spcPct val="50000"/>
                </a:spcBef>
              </a:pPr>
              <a:r>
                <a:rPr lang="zh-CN" altLang="en-US" sz="1600">
                  <a:solidFill>
                    <a:srgbClr val="000000"/>
                  </a:solidFill>
                  <a:latin typeface="Times New Roman" panose="02020603050405020304" charset="0"/>
                  <a:ea typeface="宋体" panose="02010600030101010101" pitchFamily="2" charset="-122"/>
                </a:rPr>
                <a:t>       </a:t>
              </a:r>
              <a:r>
                <a:rPr lang="en-US" altLang="zh-CN" sz="1600">
                  <a:solidFill>
                    <a:srgbClr val="000000"/>
                  </a:solidFill>
                  <a:latin typeface="Times New Roman" panose="02020603050405020304" charset="0"/>
                  <a:ea typeface="宋体" panose="02010600030101010101" pitchFamily="2" charset="-122"/>
                </a:rPr>
                <a:t>CPU</a:t>
              </a:r>
              <a:endParaRPr lang="en-US" altLang="zh-CN" sz="1600">
                <a:solidFill>
                  <a:srgbClr val="000000"/>
                </a:solidFill>
                <a:latin typeface="Times New Roman" panose="02020603050405020304" charset="0"/>
                <a:ea typeface="宋体" panose="02010600030101010101" pitchFamily="2" charset="-122"/>
              </a:endParaRPr>
            </a:p>
          </p:txBody>
        </p:sp>
        <p:sp>
          <p:nvSpPr>
            <p:cNvPr id="138272" name="直接连接符 123936"/>
            <p:cNvSpPr/>
            <p:nvPr/>
          </p:nvSpPr>
          <p:spPr>
            <a:xfrm>
              <a:off x="2256" y="1914"/>
              <a:ext cx="0" cy="384"/>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anose="02010600030101010101" pitchFamily="2" charset="-122"/>
              </a:endParaRPr>
            </a:p>
          </p:txBody>
        </p:sp>
        <p:sp>
          <p:nvSpPr>
            <p:cNvPr id="138273" name="直接连接符 123937"/>
            <p:cNvSpPr/>
            <p:nvPr/>
          </p:nvSpPr>
          <p:spPr>
            <a:xfrm>
              <a:off x="990" y="1120"/>
              <a:ext cx="338" cy="0"/>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anose="02010600030101010101" pitchFamily="2" charset="-122"/>
              </a:endParaRPr>
            </a:p>
          </p:txBody>
        </p:sp>
        <p:sp>
          <p:nvSpPr>
            <p:cNvPr id="138274" name="直接连接符 123938"/>
            <p:cNvSpPr/>
            <p:nvPr/>
          </p:nvSpPr>
          <p:spPr>
            <a:xfrm>
              <a:off x="1711" y="1130"/>
              <a:ext cx="338" cy="0"/>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anose="02010600030101010101" pitchFamily="2" charset="-122"/>
              </a:endParaRPr>
            </a:p>
          </p:txBody>
        </p:sp>
        <p:sp>
          <p:nvSpPr>
            <p:cNvPr id="138275" name="直接连接符 123939"/>
            <p:cNvSpPr/>
            <p:nvPr/>
          </p:nvSpPr>
          <p:spPr>
            <a:xfrm>
              <a:off x="2441" y="1131"/>
              <a:ext cx="338" cy="0"/>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anose="02010600030101010101" pitchFamily="2" charset="-122"/>
              </a:endParaRPr>
            </a:p>
          </p:txBody>
        </p:sp>
        <p:sp>
          <p:nvSpPr>
            <p:cNvPr id="138276" name="直接连接符 123940"/>
            <p:cNvSpPr/>
            <p:nvPr/>
          </p:nvSpPr>
          <p:spPr>
            <a:xfrm>
              <a:off x="3153" y="1132"/>
              <a:ext cx="338" cy="0"/>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anose="02010600030101010101" pitchFamily="2" charset="-122"/>
              </a:endParaRPr>
            </a:p>
          </p:txBody>
        </p:sp>
        <p:sp>
          <p:nvSpPr>
            <p:cNvPr id="138277" name="直接连接符 123941"/>
            <p:cNvSpPr/>
            <p:nvPr/>
          </p:nvSpPr>
          <p:spPr>
            <a:xfrm>
              <a:off x="3856" y="1124"/>
              <a:ext cx="338" cy="0"/>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anose="02010600030101010101" pitchFamily="2" charset="-122"/>
              </a:endParaRPr>
            </a:p>
          </p:txBody>
        </p:sp>
        <p:sp>
          <p:nvSpPr>
            <p:cNvPr id="138278" name="直接连接符 123942"/>
            <p:cNvSpPr/>
            <p:nvPr/>
          </p:nvSpPr>
          <p:spPr>
            <a:xfrm>
              <a:off x="1699" y="289"/>
              <a:ext cx="0" cy="309"/>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anose="02010600030101010101" pitchFamily="2" charset="-122"/>
              </a:endParaRPr>
            </a:p>
          </p:txBody>
        </p:sp>
      </p:grpSp>
      <p:sp>
        <p:nvSpPr>
          <p:cNvPr id="123944" name="矩形 123943"/>
          <p:cNvSpPr/>
          <p:nvPr/>
        </p:nvSpPr>
        <p:spPr>
          <a:xfrm>
            <a:off x="381000" y="42863"/>
            <a:ext cx="8393113" cy="423545"/>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x-none" sz="2400">
                <a:cs typeface="+mn-ea"/>
                <a:sym typeface="+mn-ea"/>
              </a:rPr>
              <a:t>处理机</a:t>
            </a:r>
            <a:r>
              <a:rPr lang="zh-CN" altLang="en-US" sz="2400">
                <a:cs typeface="+mn-ea"/>
                <a:sym typeface="+mn-ea"/>
              </a:rPr>
              <a:t>调度</a:t>
            </a:r>
            <a:endParaRPr lang="zh-CN" altLang="en-US" sz="2400" strike="noStrike" noProof="1">
              <a:ea typeface="宋体" panose="02010600030101010101" pitchFamily="2" charset="-122"/>
            </a:endParaRPr>
          </a:p>
        </p:txBody>
      </p:sp>
      <p:sp>
        <p:nvSpPr>
          <p:cNvPr id="138280" name="文本框 123944"/>
          <p:cNvSpPr txBox="1"/>
          <p:nvPr/>
        </p:nvSpPr>
        <p:spPr>
          <a:xfrm>
            <a:off x="8493125" y="6510338"/>
            <a:ext cx="46355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98</a:t>
            </a:r>
            <a:endParaRPr lang="en-US" altLang="zh-CN" b="0">
              <a:solidFill>
                <a:schemeClr val="tx2"/>
              </a:solidFill>
              <a:latin typeface="Times New Roman" panose="02020603050405020304" charset="0"/>
              <a:ea typeface="宋体" panose="02010600030101010101" pitchFamily="2" charset="-122"/>
            </a:endParaRPr>
          </a:p>
        </p:txBody>
      </p:sp>
      <p:sp>
        <p:nvSpPr>
          <p:cNvPr id="123946" name="文本框 123945"/>
          <p:cNvSpPr txBox="1"/>
          <p:nvPr/>
        </p:nvSpPr>
        <p:spPr>
          <a:xfrm>
            <a:off x="3413125" y="5829300"/>
            <a:ext cx="2311400" cy="385763"/>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charset="0"/>
                <a:ea typeface="宋体" panose="02010600030101010101" pitchFamily="2" charset="-122"/>
              </a:rPr>
              <a:t>调度</a:t>
            </a:r>
            <a:r>
              <a:rPr lang="en-US" altLang="zh-CN" sz="1600" b="0">
                <a:solidFill>
                  <a:schemeClr val="tx1"/>
                </a:solidFill>
                <a:latin typeface="宋体" panose="02010600030101010101" pitchFamily="2" charset="-122"/>
                <a:ea typeface="宋体" panose="02010600030101010101" pitchFamily="2" charset="-122"/>
              </a:rPr>
              <a:t>/</a:t>
            </a:r>
            <a:r>
              <a:rPr lang="zh-CN" altLang="en-US" sz="1600" b="0">
                <a:solidFill>
                  <a:schemeClr val="tx1"/>
                </a:solidFill>
                <a:latin typeface="宋体" panose="02010600030101010101" pitchFamily="2" charset="-122"/>
                <a:ea typeface="宋体" panose="02010600030101010101" pitchFamily="2" charset="-122"/>
              </a:rPr>
              <a:t>分派结构</a:t>
            </a:r>
            <a:r>
              <a:rPr lang="zh-CN" altLang="en-US" sz="1600" b="0">
                <a:solidFill>
                  <a:schemeClr val="tx1"/>
                </a:solidFill>
                <a:latin typeface="Times New Roman" panose="02020603050405020304" charset="0"/>
                <a:ea typeface="宋体" panose="02010600030101010101" pitchFamily="2" charset="-122"/>
              </a:rPr>
              <a:t>示意图</a:t>
            </a:r>
            <a:endParaRPr lang="zh-CN" altLang="en-US" sz="1600" b="0">
              <a:solidFill>
                <a:schemeClr val="tx1"/>
              </a:solidFill>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3906">
                                            <p:txEl>
                                              <p:charRg st="0" end="21"/>
                                            </p:txEl>
                                          </p:spTgt>
                                        </p:tgtEl>
                                        <p:attrNameLst>
                                          <p:attrName>style.visibility</p:attrName>
                                        </p:attrNameLst>
                                      </p:cBhvr>
                                      <p:to>
                                        <p:strVal val="visible"/>
                                      </p:to>
                                    </p:set>
                                    <p:anim calcmode="lin" valueType="num">
                                      <p:cBhvr additive="base">
                                        <p:cTn id="7" dur="1000" fill="hold"/>
                                        <p:tgtEl>
                                          <p:spTgt spid="123906">
                                            <p:txEl>
                                              <p:charRg st="0" end="2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3906">
                                            <p:txEl>
                                              <p:charRg st="0" end="2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3907"/>
                                        </p:tgtEl>
                                        <p:attrNameLst>
                                          <p:attrName>style.visibility</p:attrName>
                                        </p:attrNameLst>
                                      </p:cBhvr>
                                      <p:to>
                                        <p:strVal val="visible"/>
                                      </p:to>
                                    </p:set>
                                    <p:anim calcmode="lin" valueType="num">
                                      <p:cBhvr additive="base">
                                        <p:cTn id="13" dur="500" fill="hold"/>
                                        <p:tgtEl>
                                          <p:spTgt spid="123907"/>
                                        </p:tgtEl>
                                        <p:attrNameLst>
                                          <p:attrName>ppt_x</p:attrName>
                                        </p:attrNameLst>
                                      </p:cBhvr>
                                      <p:tavLst>
                                        <p:tav tm="0">
                                          <p:val>
                                            <p:strVal val="#ppt_x"/>
                                          </p:val>
                                        </p:tav>
                                        <p:tav tm="100000">
                                          <p:val>
                                            <p:strVal val="#ppt_x"/>
                                          </p:val>
                                        </p:tav>
                                      </p:tavLst>
                                    </p:anim>
                                    <p:anim calcmode="lin" valueType="num">
                                      <p:cBhvr additive="base">
                                        <p:cTn id="14" dur="500" fill="hold"/>
                                        <p:tgtEl>
                                          <p:spTgt spid="12390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39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6" grpId="0" build="p"/>
      <p:bldP spid="12394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矩形 124929"/>
          <p:cNvSpPr/>
          <p:nvPr/>
        </p:nvSpPr>
        <p:spPr>
          <a:xfrm>
            <a:off x="676275" y="1316038"/>
            <a:ext cx="7748588" cy="438785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charset="0"/>
                <a:ea typeface="宋体" panose="02010600030101010101" pitchFamily="2" charset="-122"/>
                <a:cs typeface="+mn-ea"/>
              </a:rPr>
              <a:t>(1) </a:t>
            </a:r>
            <a:r>
              <a:rPr lang="zh-CN" altLang="en-US" sz="2800" b="1" strike="noStrike" noProof="1">
                <a:solidFill>
                  <a:srgbClr val="A50021"/>
                </a:solidFill>
                <a:latin typeface="Times New Roman" panose="02020603050405020304" charset="0"/>
                <a:ea typeface="宋体" panose="02010600030101010101" pitchFamily="2" charset="-122"/>
                <a:cs typeface="+mn-ea"/>
              </a:rPr>
              <a:t>记录进程的状态变化</a:t>
            </a:r>
            <a:endParaRPr lang="zh-CN" altLang="en-US" sz="24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30000"/>
              </a:lnSpc>
              <a:buNone/>
            </a:pPr>
            <a:r>
              <a:rPr lang="en-US" altLang="zh-CN" sz="2800" b="1" strike="noStrike" noProof="1">
                <a:solidFill>
                  <a:srgbClr val="A50021"/>
                </a:solidFill>
                <a:latin typeface="Times New Roman" panose="02020603050405020304" charset="0"/>
                <a:ea typeface="宋体" panose="02010600030101010101" pitchFamily="2" charset="-122"/>
                <a:cs typeface="+mn-ea"/>
              </a:rPr>
              <a:t>(2) </a:t>
            </a:r>
            <a:r>
              <a:rPr lang="zh-CN" altLang="en-US" sz="2800" b="1" strike="noStrike" noProof="1">
                <a:solidFill>
                  <a:srgbClr val="A50021"/>
                </a:solidFill>
                <a:latin typeface="Times New Roman" panose="02020603050405020304" charset="0"/>
                <a:ea typeface="宋体" panose="02010600030101010101" pitchFamily="2" charset="-122"/>
                <a:cs typeface="+mn-ea"/>
              </a:rPr>
              <a:t>决定调度策略</a:t>
            </a:r>
            <a:endParaRPr lang="zh-CN" altLang="en-US" sz="2800" b="1" strike="noStrike" noProof="1">
              <a:solidFill>
                <a:srgbClr val="A50021"/>
              </a:solidFill>
              <a:latin typeface="Times New Roman" panose="02020603050405020304" charset="0"/>
              <a:ea typeface="宋体" panose="02010600030101010101" pitchFamily="2" charset="-122"/>
            </a:endParaRPr>
          </a:p>
          <a:p>
            <a:pPr marL="533400" lvl="0" indent="-533400" fontAlgn="base">
              <a:lnSpc>
                <a:spcPct val="130000"/>
              </a:lnSpc>
              <a:buNone/>
            </a:pPr>
            <a:r>
              <a:rPr lang="zh-CN" altLang="en-US" sz="2400" b="1" strike="noStrike" noProof="1">
                <a:solidFill>
                  <a:srgbClr val="000099"/>
                </a:solidFill>
                <a:latin typeface="Times New Roman" panose="02020603050405020304" charset="0"/>
                <a:ea typeface="宋体" panose="02010600030101010101" pitchFamily="2" charset="-122"/>
                <a:cs typeface="+mn-ea"/>
              </a:rPr>
              <a:t>① 优先</a:t>
            </a:r>
            <a:r>
              <a:rPr lang="x-none" altLang="zh-CN" sz="2400" b="1" strike="noStrike" noProof="1">
                <a:solidFill>
                  <a:srgbClr val="000099"/>
                </a:solidFill>
                <a:latin typeface="Times New Roman" panose="02020603050405020304" charset="0"/>
                <a:ea typeface="宋体" panose="02010600030101010101" pitchFamily="2" charset="-122"/>
                <a:cs typeface="+mn-ea"/>
              </a:rPr>
              <a:t>级</a:t>
            </a:r>
            <a:r>
              <a:rPr lang="zh-CN" altLang="en-US" sz="2400" b="1" strike="noStrike" noProof="1">
                <a:solidFill>
                  <a:srgbClr val="000099"/>
                </a:solidFill>
                <a:latin typeface="Times New Roman" panose="02020603050405020304" charset="0"/>
                <a:ea typeface="宋体" panose="02010600030101010101" pitchFamily="2" charset="-122"/>
                <a:cs typeface="+mn-ea"/>
              </a:rPr>
              <a:t>调度</a:t>
            </a:r>
            <a:r>
              <a:rPr lang="zh-CN" altLang="en-US" sz="2400" b="1" strike="noStrike" noProof="1">
                <a:latin typeface="Arial" panose="02080604020202020204" pitchFamily="34" charset="0"/>
                <a:ea typeface="宋体" panose="02010600030101010101" pitchFamily="2" charset="-122"/>
                <a:cs typeface="+mn-ea"/>
              </a:rPr>
              <a:t> </a:t>
            </a:r>
            <a:endParaRPr lang="zh-CN" altLang="en-US" sz="2400" b="1" strike="noStrike" noProof="1">
              <a:ea typeface="宋体" panose="02010600030101010101" pitchFamily="2" charset="-122"/>
            </a:endParaRPr>
          </a:p>
          <a:p>
            <a:pPr marL="533400" lvl="0" indent="-533400" fontAlgn="base">
              <a:lnSpc>
                <a:spcPct val="130000"/>
              </a:lnSpc>
              <a:buNone/>
            </a:pPr>
            <a:r>
              <a:rPr lang="zh-CN" altLang="en-US" sz="2400" b="1" strike="noStrike" noProof="1">
                <a:latin typeface="Arial" panose="02080604020202020204" pitchFamily="34" charset="0"/>
                <a:ea typeface="宋体" panose="02010600030101010101" pitchFamily="2" charset="-122"/>
                <a:cs typeface="+mn-ea"/>
              </a:rPr>
              <a:t>     </a:t>
            </a:r>
            <a:r>
              <a:rPr lang="zh-CN" altLang="en-US" sz="2400" strike="noStrike" noProof="1">
                <a:solidFill>
                  <a:schemeClr val="tx1"/>
                </a:solidFill>
                <a:latin typeface="Times New Roman" panose="02020603050405020304" charset="0"/>
                <a:ea typeface="宋体" panose="02010600030101010101" pitchFamily="2" charset="-122"/>
                <a:cs typeface="+mn-ea"/>
              </a:rPr>
              <a:t>就绪队列按进程优先级高低排序</a:t>
            </a:r>
            <a:endParaRPr lang="zh-CN" altLang="en-US" sz="24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30000"/>
              </a:lnSpc>
              <a:buNone/>
            </a:pPr>
            <a:r>
              <a:rPr lang="zh-CN" altLang="en-US" sz="2400" b="1" strike="noStrike" noProof="1">
                <a:solidFill>
                  <a:srgbClr val="000099"/>
                </a:solidFill>
                <a:latin typeface="Times New Roman" panose="02020603050405020304" charset="0"/>
                <a:ea typeface="宋体" panose="02010600030101010101" pitchFamily="2" charset="-122"/>
                <a:cs typeface="+mn-ea"/>
              </a:rPr>
              <a:t>② 先来先服务 </a:t>
            </a:r>
            <a:endParaRPr lang="zh-CN" altLang="en-US" sz="2400" b="1" strike="noStrike" noProof="1">
              <a:solidFill>
                <a:srgbClr val="000099"/>
              </a:solidFill>
              <a:latin typeface="Times New Roman" panose="02020603050405020304" charset="0"/>
              <a:ea typeface="宋体" panose="02010600030101010101"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charset="0"/>
                <a:ea typeface="宋体" panose="02010600030101010101" pitchFamily="2" charset="-122"/>
                <a:cs typeface="+mn-ea"/>
              </a:rPr>
              <a:t>     就绪队列按进程到</a:t>
            </a:r>
            <a:r>
              <a:rPr lang="zh-CN" altLang="en-US" sz="2400">
                <a:solidFill>
                  <a:schemeClr val="tx1"/>
                </a:solidFill>
                <a:latin typeface="Times New Roman" panose="02020603050405020304" charset="0"/>
                <a:cs typeface="+mn-ea"/>
                <a:sym typeface="+mn-ea"/>
              </a:rPr>
              <a:t>来</a:t>
            </a:r>
            <a:r>
              <a:rPr lang="zh-CN" altLang="en-US" sz="2400" strike="noStrike" noProof="1">
                <a:solidFill>
                  <a:schemeClr val="tx1"/>
                </a:solidFill>
                <a:latin typeface="Times New Roman" panose="02020603050405020304" charset="0"/>
                <a:ea typeface="宋体" panose="02010600030101010101" pitchFamily="2" charset="-122"/>
                <a:cs typeface="+mn-ea"/>
              </a:rPr>
              <a:t>的先后次序排序</a:t>
            </a:r>
            <a:endParaRPr lang="zh-CN" altLang="en-US" sz="24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30000"/>
              </a:lnSpc>
              <a:buNone/>
            </a:pPr>
            <a:r>
              <a:rPr lang="en-US" altLang="zh-CN" sz="2800" b="1" strike="noStrike" noProof="1">
                <a:solidFill>
                  <a:srgbClr val="A50021"/>
                </a:solidFill>
                <a:latin typeface="Times New Roman" panose="02020603050405020304" charset="0"/>
                <a:ea typeface="宋体" panose="02010600030101010101" pitchFamily="2" charset="-122"/>
                <a:cs typeface="+mn-ea"/>
              </a:rPr>
              <a:t>(3) </a:t>
            </a:r>
            <a:r>
              <a:rPr lang="zh-CN" altLang="en-US" sz="2800" b="1" strike="noStrike" noProof="1">
                <a:solidFill>
                  <a:srgbClr val="A50021"/>
                </a:solidFill>
                <a:latin typeface="Times New Roman" panose="02020603050405020304" charset="0"/>
                <a:ea typeface="宋体" panose="02010600030101010101" pitchFamily="2" charset="-122"/>
                <a:cs typeface="+mn-ea"/>
              </a:rPr>
              <a:t>实施处理机的分配和回收</a:t>
            </a:r>
            <a:endParaRPr lang="zh-CN" altLang="en-US" sz="2800" b="1" strike="noStrike" noProof="1">
              <a:solidFill>
                <a:srgbClr val="A50021"/>
              </a:solidFill>
              <a:latin typeface="Times New Roman" panose="02020603050405020304" charset="0"/>
              <a:ea typeface="宋体" panose="02010600030101010101" pitchFamily="2" charset="-122"/>
            </a:endParaRPr>
          </a:p>
        </p:txBody>
      </p:sp>
      <p:sp>
        <p:nvSpPr>
          <p:cNvPr id="124931" name="矩形 124930"/>
          <p:cNvSpPr/>
          <p:nvPr/>
        </p:nvSpPr>
        <p:spPr>
          <a:xfrm>
            <a:off x="185738" y="644525"/>
            <a:ext cx="6475413" cy="6762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charset="0"/>
                <a:ea typeface="宋体" panose="02010600030101010101" pitchFamily="2" charset="-122"/>
                <a:cs typeface="+mn-ea"/>
              </a:rPr>
              <a:t>2.  </a:t>
            </a:r>
            <a:r>
              <a:rPr lang="zh-CN" altLang="en-US" b="1" strike="noStrike" noProof="1">
                <a:solidFill>
                  <a:srgbClr val="990000"/>
                </a:solidFill>
                <a:latin typeface="Times New Roman" panose="02020603050405020304" charset="0"/>
                <a:ea typeface="宋体" panose="02010600030101010101" pitchFamily="2" charset="-122"/>
                <a:cs typeface="+mn-ea"/>
              </a:rPr>
              <a:t>进程</a:t>
            </a:r>
            <a:r>
              <a:rPr lang="zh-CN" altLang="en-US" b="1" strike="noStrike" noProof="1">
                <a:solidFill>
                  <a:srgbClr val="990000"/>
                </a:solidFill>
                <a:latin typeface="Arial" panose="02080604020202020204" pitchFamily="34" charset="0"/>
                <a:ea typeface="宋体" panose="02010600030101010101" pitchFamily="2" charset="-122"/>
                <a:cs typeface="+mn-ea"/>
              </a:rPr>
              <a:t>调度的功能</a:t>
            </a:r>
            <a:endParaRPr lang="zh-CN" altLang="en-US" b="1" strike="noStrike" noProof="1">
              <a:solidFill>
                <a:srgbClr val="990000"/>
              </a:solidFill>
              <a:ea typeface="宋体" panose="02010600030101010101" pitchFamily="2" charset="-122"/>
            </a:endParaRPr>
          </a:p>
        </p:txBody>
      </p:sp>
      <p:sp>
        <p:nvSpPr>
          <p:cNvPr id="124932" name="矩形 124931"/>
          <p:cNvSpPr/>
          <p:nvPr/>
        </p:nvSpPr>
        <p:spPr>
          <a:xfrm>
            <a:off x="381000" y="42863"/>
            <a:ext cx="8393113" cy="423545"/>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x-none" sz="2400">
                <a:cs typeface="+mn-ea"/>
                <a:sym typeface="+mn-ea"/>
              </a:rPr>
              <a:t>处理机</a:t>
            </a:r>
            <a:r>
              <a:rPr lang="zh-CN" altLang="en-US" sz="2400">
                <a:cs typeface="+mn-ea"/>
                <a:sym typeface="+mn-ea"/>
              </a:rPr>
              <a:t>调度</a:t>
            </a:r>
            <a:endParaRPr lang="zh-CN" altLang="en-US" sz="2400" strike="noStrike" noProof="1">
              <a:ea typeface="宋体" panose="02010600030101010101" pitchFamily="2" charset="-122"/>
            </a:endParaRPr>
          </a:p>
        </p:txBody>
      </p:sp>
      <p:sp>
        <p:nvSpPr>
          <p:cNvPr id="139268" name="文本框 124932"/>
          <p:cNvSpPr txBox="1"/>
          <p:nvPr/>
        </p:nvSpPr>
        <p:spPr>
          <a:xfrm>
            <a:off x="8493125" y="6510338"/>
            <a:ext cx="46355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99</a:t>
            </a:r>
            <a:endParaRPr lang="en-US" altLang="zh-CN" b="0">
              <a:solidFill>
                <a:schemeClr val="tx2"/>
              </a:solidFill>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4931">
                                            <p:txEl>
                                              <p:charRg st="0" end="12"/>
                                            </p:txEl>
                                          </p:spTgt>
                                        </p:tgtEl>
                                        <p:attrNameLst>
                                          <p:attrName>style.visibility</p:attrName>
                                        </p:attrNameLst>
                                      </p:cBhvr>
                                      <p:to>
                                        <p:strVal val="visible"/>
                                      </p:to>
                                    </p:set>
                                    <p:anim calcmode="lin" valueType="num">
                                      <p:cBhvr additive="base">
                                        <p:cTn id="7" dur="1000" fill="hold"/>
                                        <p:tgtEl>
                                          <p:spTgt spid="124931">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4931">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4930">
                                            <p:txEl>
                                              <p:charRg st="0" end="23"/>
                                            </p:txEl>
                                          </p:spTgt>
                                        </p:tgtEl>
                                        <p:attrNameLst>
                                          <p:attrName>style.visibility</p:attrName>
                                        </p:attrNameLst>
                                      </p:cBhvr>
                                      <p:to>
                                        <p:strVal val="visible"/>
                                      </p:to>
                                    </p:set>
                                    <p:anim calcmode="lin" valueType="num">
                                      <p:cBhvr additive="base">
                                        <p:cTn id="13" dur="1000" fill="hold"/>
                                        <p:tgtEl>
                                          <p:spTgt spid="124930">
                                            <p:txEl>
                                              <p:charRg st="0" end="23"/>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24930">
                                            <p:txEl>
                                              <p:charRg st="0" end="2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4930">
                                            <p:txEl>
                                              <p:charRg st="23" end="34"/>
                                            </p:txEl>
                                          </p:spTgt>
                                        </p:tgtEl>
                                        <p:attrNameLst>
                                          <p:attrName>style.visibility</p:attrName>
                                        </p:attrNameLst>
                                      </p:cBhvr>
                                      <p:to>
                                        <p:strVal val="visible"/>
                                      </p:to>
                                    </p:set>
                                    <p:anim calcmode="lin" valueType="num">
                                      <p:cBhvr additive="base">
                                        <p:cTn id="19" dur="1000" fill="hold"/>
                                        <p:tgtEl>
                                          <p:spTgt spid="124930">
                                            <p:txEl>
                                              <p:charRg st="23" end="34"/>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24930">
                                            <p:txEl>
                                              <p:charRg st="23" end="3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4930">
                                            <p:txEl>
                                              <p:charRg st="34" end="42"/>
                                            </p:txEl>
                                          </p:spTgt>
                                        </p:tgtEl>
                                        <p:attrNameLst>
                                          <p:attrName>style.visibility</p:attrName>
                                        </p:attrNameLst>
                                      </p:cBhvr>
                                      <p:to>
                                        <p:strVal val="visible"/>
                                      </p:to>
                                    </p:set>
                                    <p:anim calcmode="lin" valueType="num">
                                      <p:cBhvr additive="base">
                                        <p:cTn id="25" dur="1000" fill="hold"/>
                                        <p:tgtEl>
                                          <p:spTgt spid="124930">
                                            <p:txEl>
                                              <p:charRg st="34" end="42"/>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124930">
                                            <p:txEl>
                                              <p:charRg st="34" end="4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4930">
                                            <p:txEl>
                                              <p:charRg st="42" end="62"/>
                                            </p:txEl>
                                          </p:spTgt>
                                        </p:tgtEl>
                                        <p:attrNameLst>
                                          <p:attrName>style.visibility</p:attrName>
                                        </p:attrNameLst>
                                      </p:cBhvr>
                                      <p:to>
                                        <p:strVal val="visible"/>
                                      </p:to>
                                    </p:set>
                                    <p:anim calcmode="lin" valueType="num">
                                      <p:cBhvr additive="base">
                                        <p:cTn id="31" dur="1000" fill="hold"/>
                                        <p:tgtEl>
                                          <p:spTgt spid="124930">
                                            <p:txEl>
                                              <p:charRg st="42" end="62"/>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124930">
                                            <p:txEl>
                                              <p:charRg st="42" end="6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4930">
                                            <p:txEl>
                                              <p:charRg st="62" end="71"/>
                                            </p:txEl>
                                          </p:spTgt>
                                        </p:tgtEl>
                                        <p:attrNameLst>
                                          <p:attrName>style.visibility</p:attrName>
                                        </p:attrNameLst>
                                      </p:cBhvr>
                                      <p:to>
                                        <p:strVal val="visible"/>
                                      </p:to>
                                    </p:set>
                                    <p:anim calcmode="lin" valueType="num">
                                      <p:cBhvr additive="base">
                                        <p:cTn id="37" dur="1000" fill="hold"/>
                                        <p:tgtEl>
                                          <p:spTgt spid="124930">
                                            <p:txEl>
                                              <p:charRg st="62" end="71"/>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124930">
                                            <p:txEl>
                                              <p:charRg st="62" end="7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4930">
                                            <p:txEl>
                                              <p:charRg st="71" end="93"/>
                                            </p:txEl>
                                          </p:spTgt>
                                        </p:tgtEl>
                                        <p:attrNameLst>
                                          <p:attrName>style.visibility</p:attrName>
                                        </p:attrNameLst>
                                      </p:cBhvr>
                                      <p:to>
                                        <p:strVal val="visible"/>
                                      </p:to>
                                    </p:set>
                                    <p:anim calcmode="lin" valueType="num">
                                      <p:cBhvr additive="base">
                                        <p:cTn id="43" dur="1000" fill="hold"/>
                                        <p:tgtEl>
                                          <p:spTgt spid="124930">
                                            <p:txEl>
                                              <p:charRg st="71" end="93"/>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124930">
                                            <p:txEl>
                                              <p:charRg st="71" end="9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24930">
                                            <p:txEl>
                                              <p:charRg st="93" end="109"/>
                                            </p:txEl>
                                          </p:spTgt>
                                        </p:tgtEl>
                                        <p:attrNameLst>
                                          <p:attrName>style.visibility</p:attrName>
                                        </p:attrNameLst>
                                      </p:cBhvr>
                                      <p:to>
                                        <p:strVal val="visible"/>
                                      </p:to>
                                    </p:set>
                                    <p:anim calcmode="lin" valueType="num">
                                      <p:cBhvr additive="base">
                                        <p:cTn id="49" dur="1000" fill="hold"/>
                                        <p:tgtEl>
                                          <p:spTgt spid="124930">
                                            <p:txEl>
                                              <p:charRg st="93" end="109"/>
                                            </p:txEl>
                                          </p:spTgt>
                                        </p:tgtEl>
                                        <p:attrNameLst>
                                          <p:attrName>ppt_x</p:attrName>
                                        </p:attrNameLst>
                                      </p:cBhvr>
                                      <p:tavLst>
                                        <p:tav tm="0">
                                          <p:val>
                                            <p:strVal val="0-#ppt_w/2"/>
                                          </p:val>
                                        </p:tav>
                                        <p:tav tm="100000">
                                          <p:val>
                                            <p:strVal val="#ppt_x"/>
                                          </p:val>
                                        </p:tav>
                                      </p:tavLst>
                                    </p:anim>
                                    <p:anim calcmode="lin" valueType="num">
                                      <p:cBhvr additive="base">
                                        <p:cTn id="50" dur="1000" fill="hold"/>
                                        <p:tgtEl>
                                          <p:spTgt spid="124930">
                                            <p:txEl>
                                              <p:charRg st="93" end="10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0" grpId="0" uiExpand="1" build="p"/>
      <p:bldP spid="12493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89" name="矩形 25601"/>
          <p:cNvSpPr/>
          <p:nvPr/>
        </p:nvSpPr>
        <p:spPr>
          <a:xfrm>
            <a:off x="347980" y="1304925"/>
            <a:ext cx="8474075" cy="4615815"/>
          </a:xfrm>
          <a:prstGeom prst="rect">
            <a:avLst/>
          </a:prstGeom>
          <a:noFill/>
          <a:ln w="9525">
            <a:noFill/>
            <a:miter/>
          </a:ln>
        </p:spPr>
        <p:txBody>
          <a:bodyPr wrap="square" anchor="t">
            <a:spAutoFit/>
          </a:bodyPr>
          <a:p>
            <a:pPr lvl="0">
              <a:spcBef>
                <a:spcPct val="50000"/>
              </a:spcBef>
            </a:pPr>
            <a:r>
              <a:rPr lang="x-none" altLang="zh-CN" sz="2800">
                <a:solidFill>
                  <a:schemeClr val="tx1"/>
                </a:solidFill>
                <a:latin typeface="仿宋_GB2312" panose="02010609030101010101" pitchFamily="49" charset="-122"/>
                <a:ea typeface="仿宋_GB2312" panose="02010609030101010101" pitchFamily="49" charset="-122"/>
              </a:rPr>
              <a:t>下列</a:t>
            </a:r>
            <a:r>
              <a:rPr lang="zh-CN" altLang="en-US" sz="2800">
                <a:solidFill>
                  <a:schemeClr val="tx1"/>
                </a:solidFill>
                <a:latin typeface="仿宋_GB2312" panose="02010609030101010101" pitchFamily="49" charset="-122"/>
                <a:ea typeface="仿宋_GB2312" panose="02010609030101010101" pitchFamily="49" charset="-122"/>
              </a:rPr>
              <a:t>种情况都会发生</a:t>
            </a:r>
            <a:r>
              <a:rPr lang="en-US" altLang="zh-CN" sz="2800">
                <a:solidFill>
                  <a:schemeClr val="tx1"/>
                </a:solidFill>
                <a:latin typeface="仿宋_GB2312" panose="02010609030101010101" pitchFamily="49" charset="-122"/>
                <a:ea typeface="仿宋_GB2312" panose="02010609030101010101" pitchFamily="49" charset="-122"/>
              </a:rPr>
              <a:t>CPU</a:t>
            </a:r>
            <a:r>
              <a:rPr lang="zh-CN" altLang="en-US" sz="2800">
                <a:solidFill>
                  <a:schemeClr val="tx1"/>
                </a:solidFill>
                <a:latin typeface="仿宋_GB2312" panose="02010609030101010101" pitchFamily="49" charset="-122"/>
                <a:ea typeface="仿宋_GB2312" panose="02010609030101010101" pitchFamily="49" charset="-122"/>
              </a:rPr>
              <a:t>调度</a:t>
            </a:r>
            <a:r>
              <a:rPr lang="en-US" altLang="zh-CN" sz="2800">
                <a:solidFill>
                  <a:schemeClr val="tx1"/>
                </a:solidFill>
                <a:latin typeface="仿宋_GB2312" panose="02010609030101010101" pitchFamily="49" charset="-122"/>
                <a:ea typeface="仿宋_GB2312" panose="02010609030101010101" pitchFamily="49" charset="-122"/>
              </a:rPr>
              <a:t>:</a:t>
            </a:r>
            <a:endParaRPr lang="en-US" altLang="zh-CN" sz="2800">
              <a:solidFill>
                <a:schemeClr val="tx1"/>
              </a:solidFill>
              <a:latin typeface="仿宋_GB2312" panose="02010609030101010101" pitchFamily="49" charset="-122"/>
              <a:ea typeface="仿宋_GB2312" panose="02010609030101010101" pitchFamily="49" charset="-122"/>
            </a:endParaRPr>
          </a:p>
          <a:p>
            <a:pPr lvl="0">
              <a:spcBef>
                <a:spcPct val="50000"/>
              </a:spcBef>
              <a:buChar char="•"/>
            </a:pPr>
            <a:r>
              <a:rPr lang="zh-CN" altLang="en-US" sz="2800">
                <a:solidFill>
                  <a:schemeClr val="tx1"/>
                </a:solidFill>
                <a:latin typeface="仿宋_GB2312" panose="02010609030101010101" pitchFamily="49" charset="-122"/>
                <a:ea typeface="仿宋_GB2312" panose="02010609030101010101" pitchFamily="49" charset="-122"/>
              </a:rPr>
              <a:t>当一个进程执行系统调用</a:t>
            </a:r>
            <a:r>
              <a:rPr lang="x-none" altLang="zh-CN" sz="2800">
                <a:solidFill>
                  <a:schemeClr val="tx1"/>
                </a:solidFill>
                <a:latin typeface="仿宋_GB2312" panose="02010609030101010101" pitchFamily="49" charset="-122"/>
                <a:ea typeface="仿宋_GB2312" panose="02010609030101010101" pitchFamily="49" charset="-122"/>
              </a:rPr>
              <a:t>后</a:t>
            </a:r>
            <a:r>
              <a:rPr lang="zh-CN" altLang="en-US" sz="2800">
                <a:solidFill>
                  <a:schemeClr val="tx1"/>
                </a:solidFill>
                <a:latin typeface="仿宋_GB2312" panose="02010609030101010101" pitchFamily="49" charset="-122"/>
                <a:ea typeface="仿宋_GB2312" panose="02010609030101010101" pitchFamily="49" charset="-122"/>
              </a:rPr>
              <a:t>，使得该进程从运行态切换成等待态时</a:t>
            </a:r>
            <a:r>
              <a:rPr lang="en-US" altLang="zh-CN" sz="2800">
                <a:solidFill>
                  <a:schemeClr val="tx1"/>
                </a:solidFill>
                <a:latin typeface="仿宋_GB2312" panose="02010609030101010101" pitchFamily="49" charset="-122"/>
                <a:ea typeface="仿宋_GB2312" panose="02010609030101010101" pitchFamily="49" charset="-122"/>
              </a:rPr>
              <a:t>;</a:t>
            </a:r>
            <a:r>
              <a:rPr lang="x-none" altLang="en-US" sz="2800">
                <a:solidFill>
                  <a:schemeClr val="tx1"/>
                </a:solidFill>
                <a:latin typeface="仿宋_GB2312" panose="02010609030101010101" pitchFamily="49" charset="-122"/>
                <a:ea typeface="仿宋_GB2312" panose="02010609030101010101" pitchFamily="49" charset="-122"/>
              </a:rPr>
              <a:t>（</a:t>
            </a:r>
            <a:r>
              <a:rPr lang="zh-CN" altLang="x-none" sz="2800">
                <a:solidFill>
                  <a:schemeClr val="tx1"/>
                </a:solidFill>
                <a:latin typeface="仿宋_GB2312" panose="02010609030101010101" pitchFamily="49" charset="-122"/>
                <a:ea typeface="仿宋_GB2312" panose="02010609030101010101" pitchFamily="49" charset="-122"/>
              </a:rPr>
              <a:t>等待，延时</a:t>
            </a:r>
            <a:r>
              <a:rPr lang="x-none" altLang="en-US" sz="2800">
                <a:solidFill>
                  <a:schemeClr val="tx1"/>
                </a:solidFill>
                <a:latin typeface="仿宋_GB2312" panose="02010609030101010101" pitchFamily="49" charset="-122"/>
                <a:ea typeface="仿宋_GB2312" panose="02010609030101010101" pitchFamily="49" charset="-122"/>
              </a:rPr>
              <a:t>）</a:t>
            </a:r>
            <a:endParaRPr lang="x-none" altLang="en-US" sz="2800">
              <a:solidFill>
                <a:schemeClr val="tx1"/>
              </a:solidFill>
              <a:latin typeface="仿宋_GB2312" panose="02010609030101010101" pitchFamily="49" charset="-122"/>
              <a:ea typeface="仿宋_GB2312" panose="02010609030101010101" pitchFamily="49" charset="-122"/>
            </a:endParaRPr>
          </a:p>
          <a:p>
            <a:pPr lvl="0">
              <a:spcBef>
                <a:spcPct val="50000"/>
              </a:spcBef>
              <a:buChar char="•"/>
            </a:pPr>
            <a:r>
              <a:rPr lang="zh-CN" altLang="en-US" sz="2800">
                <a:solidFill>
                  <a:schemeClr val="tx1"/>
                </a:solidFill>
                <a:latin typeface="仿宋_GB2312" panose="02010609030101010101" pitchFamily="49" charset="-122"/>
                <a:ea typeface="仿宋_GB2312" panose="02010609030101010101" pitchFamily="49" charset="-122"/>
              </a:rPr>
              <a:t>当一个进程从运行态切换成就绪态时</a:t>
            </a:r>
            <a:r>
              <a:rPr lang="en-US" altLang="zh-CN" sz="2800">
                <a:solidFill>
                  <a:schemeClr val="tx1"/>
                </a:solidFill>
                <a:latin typeface="仿宋_GB2312" panose="02010609030101010101" pitchFamily="49" charset="-122"/>
                <a:ea typeface="仿宋_GB2312" panose="02010609030101010101" pitchFamily="49" charset="-122"/>
              </a:rPr>
              <a:t>;</a:t>
            </a:r>
            <a:r>
              <a:rPr lang="x-none" altLang="en-US" sz="2800">
                <a:solidFill>
                  <a:schemeClr val="tx1"/>
                </a:solidFill>
                <a:latin typeface="仿宋_GB2312" panose="02010609030101010101" pitchFamily="49" charset="-122"/>
                <a:ea typeface="仿宋_GB2312" panose="02010609030101010101" pitchFamily="49" charset="-122"/>
              </a:rPr>
              <a:t>（时间片到）</a:t>
            </a:r>
            <a:endParaRPr lang="x-none" altLang="en-US" sz="2800">
              <a:solidFill>
                <a:schemeClr val="tx1"/>
              </a:solidFill>
              <a:latin typeface="仿宋_GB2312" panose="02010609030101010101" pitchFamily="49" charset="-122"/>
              <a:ea typeface="仿宋_GB2312" panose="02010609030101010101" pitchFamily="49" charset="-122"/>
            </a:endParaRPr>
          </a:p>
          <a:p>
            <a:pPr lvl="0">
              <a:spcBef>
                <a:spcPct val="50000"/>
              </a:spcBef>
              <a:buChar char="•"/>
            </a:pPr>
            <a:r>
              <a:rPr lang="x-none" altLang="zh-CN" sz="2800">
                <a:solidFill>
                  <a:schemeClr val="tx1"/>
                </a:solidFill>
                <a:latin typeface="仿宋_GB2312" panose="02010609030101010101" pitchFamily="49" charset="-122"/>
                <a:ea typeface="仿宋_GB2312" panose="02010609030101010101" pitchFamily="49" charset="-122"/>
              </a:rPr>
              <a:t>在可剥夺调度方式中，出现更高优先级的就绪进程</a:t>
            </a:r>
            <a:r>
              <a:rPr lang="en-US" altLang="x-none" sz="2800">
                <a:solidFill>
                  <a:schemeClr val="tx1"/>
                </a:solidFill>
                <a:latin typeface="仿宋_GB2312" panose="02010609030101010101" pitchFamily="49" charset="-122"/>
                <a:ea typeface="仿宋_GB2312" panose="02010609030101010101" pitchFamily="49" charset="-122"/>
              </a:rPr>
              <a:t>;</a:t>
            </a:r>
            <a:r>
              <a:rPr lang="zh-CN" altLang="en-US" sz="2800">
                <a:solidFill>
                  <a:schemeClr val="tx1"/>
                </a:solidFill>
                <a:latin typeface="仿宋_GB2312" panose="02010609030101010101" pitchFamily="49" charset="-122"/>
                <a:ea typeface="仿宋_GB2312" panose="02010609030101010101" pitchFamily="49" charset="-122"/>
              </a:rPr>
              <a:t>（新执行的进程，被唤醒的进程）</a:t>
            </a:r>
            <a:endParaRPr lang="zh-CN" altLang="en-US" sz="2800">
              <a:solidFill>
                <a:schemeClr val="tx1"/>
              </a:solidFill>
              <a:latin typeface="仿宋_GB2312" panose="02010609030101010101" pitchFamily="49" charset="-122"/>
              <a:ea typeface="仿宋_GB2312" panose="02010609030101010101" pitchFamily="49" charset="-122"/>
            </a:endParaRPr>
          </a:p>
          <a:p>
            <a:pPr lvl="0">
              <a:spcBef>
                <a:spcPct val="50000"/>
              </a:spcBef>
              <a:buChar char="•"/>
            </a:pPr>
            <a:r>
              <a:rPr lang="zh-CN" altLang="en-US" sz="2800">
                <a:solidFill>
                  <a:schemeClr val="tx1"/>
                </a:solidFill>
                <a:latin typeface="仿宋_GB2312" panose="02010609030101010101" pitchFamily="49" charset="-122"/>
                <a:ea typeface="仿宋_GB2312" panose="02010609030101010101" pitchFamily="49" charset="-122"/>
                <a:sym typeface="+mn-ea"/>
              </a:rPr>
              <a:t>当一个进程</a:t>
            </a:r>
            <a:r>
              <a:rPr lang="x-none" altLang="zh-CN" sz="2800">
                <a:solidFill>
                  <a:schemeClr val="tx1"/>
                </a:solidFill>
                <a:latin typeface="仿宋_GB2312" panose="02010609030101010101" pitchFamily="49" charset="-122"/>
                <a:ea typeface="仿宋_GB2312" panose="02010609030101010101" pitchFamily="49" charset="-122"/>
                <a:sym typeface="+mn-ea"/>
              </a:rPr>
              <a:t>完成任务，正常</a:t>
            </a:r>
            <a:r>
              <a:rPr lang="zh-CN" altLang="en-US" sz="2800">
                <a:solidFill>
                  <a:schemeClr val="tx1"/>
                </a:solidFill>
                <a:latin typeface="仿宋_GB2312" panose="02010609030101010101" pitchFamily="49" charset="-122"/>
                <a:ea typeface="仿宋_GB2312" panose="02010609030101010101" pitchFamily="49" charset="-122"/>
                <a:sym typeface="+mn-ea"/>
              </a:rPr>
              <a:t>中止时</a:t>
            </a:r>
            <a:r>
              <a:rPr lang="x-none" altLang="zh-CN" sz="2800">
                <a:solidFill>
                  <a:schemeClr val="tx1"/>
                </a:solidFill>
                <a:latin typeface="仿宋_GB2312" panose="02010609030101010101" pitchFamily="49" charset="-122"/>
                <a:ea typeface="仿宋_GB2312" panose="02010609030101010101" pitchFamily="49" charset="-122"/>
                <a:sym typeface="+mn-ea"/>
              </a:rPr>
              <a:t>;</a:t>
            </a:r>
            <a:endParaRPr lang="x-none" altLang="zh-CN" sz="2800">
              <a:solidFill>
                <a:schemeClr val="tx1"/>
              </a:solidFill>
              <a:latin typeface="仿宋_GB2312" panose="02010609030101010101" pitchFamily="49" charset="-122"/>
              <a:ea typeface="仿宋_GB2312" panose="02010609030101010101" pitchFamily="49" charset="-122"/>
            </a:endParaRPr>
          </a:p>
          <a:p>
            <a:pPr lvl="0">
              <a:spcBef>
                <a:spcPct val="50000"/>
              </a:spcBef>
              <a:buChar char="•"/>
            </a:pPr>
            <a:r>
              <a:rPr lang="x-none" altLang="zh-CN" sz="2800">
                <a:solidFill>
                  <a:schemeClr val="tx1"/>
                </a:solidFill>
                <a:latin typeface="仿宋_GB2312" panose="02010609030101010101" pitchFamily="49" charset="-122"/>
                <a:ea typeface="仿宋_GB2312" panose="02010609030101010101" pitchFamily="49" charset="-122"/>
                <a:sym typeface="+mn-ea"/>
              </a:rPr>
              <a:t>当一个进程异常出错时;</a:t>
            </a:r>
            <a:endParaRPr lang="zh-CN" altLang="en-US" sz="2800">
              <a:solidFill>
                <a:schemeClr val="tx1"/>
              </a:solidFill>
              <a:latin typeface="仿宋_GB2312" panose="02010609030101010101" pitchFamily="49" charset="-122"/>
              <a:ea typeface="仿宋_GB2312" panose="02010609030101010101" pitchFamily="49" charset="-122"/>
            </a:endParaRPr>
          </a:p>
        </p:txBody>
      </p:sp>
      <p:sp>
        <p:nvSpPr>
          <p:cNvPr id="25603" name="矩形 25602"/>
          <p:cNvSpPr/>
          <p:nvPr/>
        </p:nvSpPr>
        <p:spPr>
          <a:xfrm>
            <a:off x="707390" y="552450"/>
            <a:ext cx="2673350" cy="676275"/>
          </a:xfrm>
          <a:prstGeom prst="rect">
            <a:avLst/>
          </a:prstGeom>
          <a:noFill/>
          <a:ln w="9525">
            <a:noFill/>
          </a:ln>
        </p:spPr>
        <p:txBody>
          <a:bodyPr wrap="none" anchor="t">
            <a:spAutoFit/>
          </a:bodyPr>
          <a:p>
            <a:pPr marL="533400" lvl="0" indent="-533400" algn="l" fontAlgn="base">
              <a:lnSpc>
                <a:spcPct val="120000"/>
              </a:lnSpc>
              <a:spcBef>
                <a:spcPct val="30000"/>
              </a:spcBef>
              <a:buClr>
                <a:schemeClr val="tx2"/>
              </a:buClr>
              <a:buSzPct val="95000"/>
              <a:buFont typeface="Wingdings" panose="05000000000000000000" pitchFamily="2" charset="2"/>
            </a:pPr>
            <a:r>
              <a:rPr lang="zh-CN" altLang="en-US" sz="3200" strike="noStrike" noProof="1">
                <a:solidFill>
                  <a:srgbClr val="990000"/>
                </a:solidFill>
                <a:effectLst>
                  <a:outerShdw blurRad="38100" dist="38100" dir="2700000">
                    <a:srgbClr val="000000"/>
                  </a:outerShdw>
                </a:effectLst>
                <a:latin typeface="Arial" panose="02080604020202020204" pitchFamily="34" charset="0"/>
                <a:ea typeface="宋体" panose="02010600030101010101" pitchFamily="2" charset="-122"/>
                <a:cs typeface="+mn-ea"/>
              </a:rPr>
              <a:t>CPU调度时机</a:t>
            </a:r>
            <a:endParaRPr lang="zh-CN" altLang="en-US" sz="3200" strike="noStrike" noProof="1">
              <a:solidFill>
                <a:srgbClr val="990000"/>
              </a:solidFill>
              <a:effectLst>
                <a:outerShdw blurRad="38100" dist="38100" dir="2700000">
                  <a:srgbClr val="000000"/>
                </a:outerShdw>
              </a:effectLst>
              <a:cs typeface="+mn-ea"/>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矩形 125953"/>
          <p:cNvSpPr/>
          <p:nvPr/>
        </p:nvSpPr>
        <p:spPr>
          <a:xfrm>
            <a:off x="182880" y="1176973"/>
            <a:ext cx="8731250" cy="535114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charset="0"/>
                <a:ea typeface="宋体" panose="02010600030101010101" pitchFamily="2" charset="-122"/>
                <a:cs typeface="+mn-ea"/>
              </a:rPr>
              <a:t>(1) </a:t>
            </a:r>
            <a:r>
              <a:rPr lang="zh-CN" altLang="en-US" sz="2800" b="1" strike="noStrike" noProof="1">
                <a:solidFill>
                  <a:srgbClr val="A50021"/>
                </a:solidFill>
                <a:latin typeface="Times New Roman" panose="02020603050405020304" charset="0"/>
                <a:ea typeface="宋体" panose="02010600030101010101" pitchFamily="2" charset="-122"/>
                <a:cs typeface="+mn-ea"/>
              </a:rPr>
              <a:t>什么是调度方式</a:t>
            </a:r>
            <a:endParaRPr lang="zh-CN" altLang="en-US" sz="2800" b="1" strike="noStrike" noProof="1">
              <a:solidFill>
                <a:srgbClr val="A50021"/>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anose="02010600030101010101" pitchFamily="2" charset="-122"/>
                <a:cs typeface="+mn-ea"/>
              </a:rPr>
              <a:t>       当一进程正在处理机上执行时，若有某个更为“重要而紧迫”的进程需要运行，系统如何分配处理机。</a:t>
            </a:r>
            <a:endParaRPr lang="zh-CN" altLang="en-US" sz="24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30000"/>
              </a:lnSpc>
              <a:buNone/>
            </a:pPr>
            <a:r>
              <a:rPr lang="en-US" altLang="zh-CN" sz="2800" b="1" strike="noStrike" noProof="1">
                <a:solidFill>
                  <a:srgbClr val="A50021"/>
                </a:solidFill>
                <a:latin typeface="Times New Roman" panose="02020603050405020304" charset="0"/>
                <a:ea typeface="宋体" panose="02010600030101010101" pitchFamily="2" charset="-122"/>
                <a:cs typeface="+mn-ea"/>
              </a:rPr>
              <a:t>(2) </a:t>
            </a:r>
            <a:r>
              <a:rPr lang="zh-CN" altLang="en-US" sz="2800" b="1" strike="noStrike" noProof="1">
                <a:solidFill>
                  <a:srgbClr val="A50021"/>
                </a:solidFill>
                <a:latin typeface="Times New Roman" panose="02020603050405020304" charset="0"/>
                <a:ea typeface="宋体" panose="02010600030101010101" pitchFamily="2" charset="-122"/>
                <a:cs typeface="+mn-ea"/>
              </a:rPr>
              <a:t>非剥夺方式</a:t>
            </a:r>
            <a:endParaRPr lang="zh-CN" altLang="en-US" sz="2800" b="1" strike="noStrike" noProof="1">
              <a:solidFill>
                <a:srgbClr val="A50021"/>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Clr>
                <a:srgbClr val="000000"/>
              </a:buClr>
              <a:buNone/>
            </a:pPr>
            <a:r>
              <a:rPr lang="zh-CN" altLang="en-US" sz="2400" strike="noStrike" noProof="1">
                <a:solidFill>
                  <a:schemeClr val="tx1"/>
                </a:solidFill>
                <a:latin typeface="Times New Roman" panose="02020603050405020304" charset="0"/>
                <a:ea typeface="宋体" panose="02010600030101010101" pitchFamily="2" charset="-122"/>
                <a:cs typeface="+mn-ea"/>
              </a:rPr>
              <a:t>       当“重要而紧迫”的进程来到时，正在执行的进程继续执行，直到该进程完成或发生某事件而进入“完成”或“阻塞”状态时，才把处理机分配给“重要而紧迫”的进程。</a:t>
            </a:r>
            <a:endParaRPr lang="zh-CN" altLang="en-US" sz="24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30000"/>
              </a:lnSpc>
              <a:buNone/>
            </a:pPr>
            <a:r>
              <a:rPr lang="en-US" altLang="zh-CN" sz="2800" b="1" strike="noStrike" noProof="1">
                <a:solidFill>
                  <a:srgbClr val="A50021"/>
                </a:solidFill>
                <a:latin typeface="Times New Roman" panose="02020603050405020304" charset="0"/>
                <a:ea typeface="宋体" panose="02010600030101010101" pitchFamily="2" charset="-122"/>
                <a:cs typeface="+mn-ea"/>
              </a:rPr>
              <a:t>(3) </a:t>
            </a:r>
            <a:r>
              <a:rPr lang="zh-CN" altLang="en-US" sz="2800" b="1" strike="noStrike" noProof="1">
                <a:solidFill>
                  <a:srgbClr val="A50021"/>
                </a:solidFill>
                <a:latin typeface="Times New Roman" panose="02020603050405020304" charset="0"/>
                <a:ea typeface="宋体" panose="02010600030101010101" pitchFamily="2" charset="-122"/>
                <a:cs typeface="+mn-ea"/>
              </a:rPr>
              <a:t>剥夺方式</a:t>
            </a:r>
            <a:endParaRPr lang="zh-CN" altLang="en-US" sz="2800" b="1" strike="noStrike" noProof="1">
              <a:solidFill>
                <a:srgbClr val="A50021"/>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anose="02010600030101010101" pitchFamily="2" charset="-122"/>
                <a:cs typeface="+mn-ea"/>
              </a:rPr>
              <a:t>       当“重要而紧迫”的进程来到时，便暂停正在执行的进程，立即把处理机分配给优先级更高的进程。</a:t>
            </a:r>
            <a:endParaRPr lang="zh-CN" altLang="en-US" sz="2400" strike="noStrike" noProof="1">
              <a:solidFill>
                <a:schemeClr val="tx1"/>
              </a:solidFill>
              <a:latin typeface="Times New Roman" panose="02020603050405020304" charset="0"/>
              <a:ea typeface="宋体" panose="02010600030101010101" pitchFamily="2" charset="-122"/>
            </a:endParaRPr>
          </a:p>
        </p:txBody>
      </p:sp>
      <p:sp>
        <p:nvSpPr>
          <p:cNvPr id="125955" name="矩形 125954"/>
          <p:cNvSpPr/>
          <p:nvPr/>
        </p:nvSpPr>
        <p:spPr>
          <a:xfrm>
            <a:off x="171450" y="544513"/>
            <a:ext cx="6475413" cy="6762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charset="0"/>
                <a:ea typeface="宋体" panose="02010600030101010101" pitchFamily="2" charset="-122"/>
                <a:cs typeface="+mn-ea"/>
              </a:rPr>
              <a:t>3.  </a:t>
            </a:r>
            <a:r>
              <a:rPr lang="zh-CN" altLang="en-US" b="1" strike="noStrike" noProof="1">
                <a:solidFill>
                  <a:srgbClr val="990000"/>
                </a:solidFill>
                <a:latin typeface="Times New Roman" panose="02020603050405020304" charset="0"/>
                <a:ea typeface="宋体" panose="02010600030101010101" pitchFamily="2" charset="-122"/>
                <a:cs typeface="+mn-ea"/>
              </a:rPr>
              <a:t>进程</a:t>
            </a:r>
            <a:r>
              <a:rPr lang="zh-CN" altLang="en-US" b="1" strike="noStrike" noProof="1">
                <a:solidFill>
                  <a:srgbClr val="990000"/>
                </a:solidFill>
                <a:latin typeface="Arial" panose="02080604020202020204" pitchFamily="34" charset="0"/>
                <a:ea typeface="宋体" panose="02010600030101010101" pitchFamily="2" charset="-122"/>
                <a:cs typeface="+mn-ea"/>
              </a:rPr>
              <a:t>调度的方式</a:t>
            </a:r>
            <a:endParaRPr lang="zh-CN" altLang="en-US" b="1" strike="noStrike" noProof="1">
              <a:solidFill>
                <a:srgbClr val="990000"/>
              </a:solidFill>
              <a:ea typeface="宋体" panose="02010600030101010101" pitchFamily="2" charset="-122"/>
            </a:endParaRPr>
          </a:p>
        </p:txBody>
      </p:sp>
      <p:sp>
        <p:nvSpPr>
          <p:cNvPr id="141316" name="文本框 125956"/>
          <p:cNvSpPr txBox="1"/>
          <p:nvPr/>
        </p:nvSpPr>
        <p:spPr>
          <a:xfrm>
            <a:off x="8493125" y="6510338"/>
            <a:ext cx="46355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100</a:t>
            </a:r>
            <a:endParaRPr lang="en-US" altLang="zh-CN" b="0">
              <a:solidFill>
                <a:schemeClr val="tx2"/>
              </a:solidFill>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5955">
                                            <p:txEl>
                                              <p:charRg st="0" end="12"/>
                                            </p:txEl>
                                          </p:spTgt>
                                        </p:tgtEl>
                                        <p:attrNameLst>
                                          <p:attrName>style.visibility</p:attrName>
                                        </p:attrNameLst>
                                      </p:cBhvr>
                                      <p:to>
                                        <p:strVal val="visible"/>
                                      </p:to>
                                    </p:set>
                                    <p:anim calcmode="lin" valueType="num">
                                      <p:cBhvr additive="base">
                                        <p:cTn id="7" dur="1000" fill="hold"/>
                                        <p:tgtEl>
                                          <p:spTgt spid="125955">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5955">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5954">
                                            <p:txEl>
                                              <p:charRg st="0" end="12"/>
                                            </p:txEl>
                                          </p:spTgt>
                                        </p:tgtEl>
                                        <p:attrNameLst>
                                          <p:attrName>style.visibility</p:attrName>
                                        </p:attrNameLst>
                                      </p:cBhvr>
                                      <p:to>
                                        <p:strVal val="visible"/>
                                      </p:to>
                                    </p:set>
                                    <p:anim calcmode="lin" valueType="num">
                                      <p:cBhvr additive="base">
                                        <p:cTn id="13" dur="1000" fill="hold"/>
                                        <p:tgtEl>
                                          <p:spTgt spid="125954">
                                            <p:txEl>
                                              <p:charRg st="0" end="1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25954">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5954">
                                            <p:txEl>
                                              <p:charRg st="12" end="65"/>
                                            </p:txEl>
                                          </p:spTgt>
                                        </p:tgtEl>
                                        <p:attrNameLst>
                                          <p:attrName>style.visibility</p:attrName>
                                        </p:attrNameLst>
                                      </p:cBhvr>
                                      <p:to>
                                        <p:strVal val="visible"/>
                                      </p:to>
                                    </p:set>
                                    <p:anim calcmode="lin" valueType="num">
                                      <p:cBhvr additive="base">
                                        <p:cTn id="19" dur="1000" fill="hold"/>
                                        <p:tgtEl>
                                          <p:spTgt spid="125954">
                                            <p:txEl>
                                              <p:charRg st="12" end="65"/>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125954">
                                            <p:txEl>
                                              <p:charRg st="12" end="6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5954">
                                            <p:txEl>
                                              <p:charRg st="65" end="75"/>
                                            </p:txEl>
                                          </p:spTgt>
                                        </p:tgtEl>
                                        <p:attrNameLst>
                                          <p:attrName>style.visibility</p:attrName>
                                        </p:attrNameLst>
                                      </p:cBhvr>
                                      <p:to>
                                        <p:strVal val="visible"/>
                                      </p:to>
                                    </p:set>
                                    <p:anim calcmode="lin" valueType="num">
                                      <p:cBhvr additive="base">
                                        <p:cTn id="25" dur="1000" fill="hold"/>
                                        <p:tgtEl>
                                          <p:spTgt spid="125954">
                                            <p:txEl>
                                              <p:charRg st="65" end="75"/>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125954">
                                            <p:txEl>
                                              <p:charRg st="65" end="75"/>
                                            </p:txEl>
                                          </p:spTgt>
                                        </p:tgtEl>
                                        <p:attrNameLst>
                                          <p:attrName>ppt_y</p:attrName>
                                        </p:attrNameLst>
                                      </p:cBhvr>
                                      <p:tavLst>
                                        <p:tav tm="0">
                                          <p:val>
                                            <p:strVal val="#ppt_y"/>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25954">
                                            <p:txEl>
                                              <p:charRg st="75" end="159"/>
                                            </p:txEl>
                                          </p:spTgt>
                                        </p:tgtEl>
                                        <p:attrNameLst>
                                          <p:attrName>style.visibility</p:attrName>
                                        </p:attrNameLst>
                                      </p:cBhvr>
                                      <p:to>
                                        <p:strVal val="visible"/>
                                      </p:to>
                                    </p:set>
                                    <p:anim calcmode="lin" valueType="num">
                                      <p:cBhvr additive="base">
                                        <p:cTn id="29" dur="1000" fill="hold"/>
                                        <p:tgtEl>
                                          <p:spTgt spid="125954">
                                            <p:txEl>
                                              <p:charRg st="75" end="159"/>
                                            </p:txEl>
                                          </p:spTgt>
                                        </p:tgtEl>
                                        <p:attrNameLst>
                                          <p:attrName>ppt_x</p:attrName>
                                        </p:attrNameLst>
                                      </p:cBhvr>
                                      <p:tavLst>
                                        <p:tav tm="0">
                                          <p:val>
                                            <p:strVal val="#ppt_x"/>
                                          </p:val>
                                        </p:tav>
                                        <p:tav tm="100000">
                                          <p:val>
                                            <p:strVal val="#ppt_x"/>
                                          </p:val>
                                        </p:tav>
                                      </p:tavLst>
                                    </p:anim>
                                    <p:anim calcmode="lin" valueType="num">
                                      <p:cBhvr additive="base">
                                        <p:cTn id="30" dur="1000" fill="hold"/>
                                        <p:tgtEl>
                                          <p:spTgt spid="125954">
                                            <p:txEl>
                                              <p:charRg st="75" end="159"/>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25954">
                                            <p:txEl>
                                              <p:charRg st="159" end="168"/>
                                            </p:txEl>
                                          </p:spTgt>
                                        </p:tgtEl>
                                        <p:attrNameLst>
                                          <p:attrName>style.visibility</p:attrName>
                                        </p:attrNameLst>
                                      </p:cBhvr>
                                      <p:to>
                                        <p:strVal val="visible"/>
                                      </p:to>
                                    </p:set>
                                    <p:anim calcmode="lin" valueType="num">
                                      <p:cBhvr additive="base">
                                        <p:cTn id="35" dur="1000" fill="hold"/>
                                        <p:tgtEl>
                                          <p:spTgt spid="125954">
                                            <p:txEl>
                                              <p:charRg st="159" end="168"/>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125954">
                                            <p:txEl>
                                              <p:charRg st="159" end="168"/>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25954">
                                            <p:txEl>
                                              <p:charRg st="168" end="220"/>
                                            </p:txEl>
                                          </p:spTgt>
                                        </p:tgtEl>
                                        <p:attrNameLst>
                                          <p:attrName>style.visibility</p:attrName>
                                        </p:attrNameLst>
                                      </p:cBhvr>
                                      <p:to>
                                        <p:strVal val="visible"/>
                                      </p:to>
                                    </p:set>
                                    <p:anim calcmode="lin" valueType="num">
                                      <p:cBhvr additive="base">
                                        <p:cTn id="41" dur="1000" fill="hold"/>
                                        <p:tgtEl>
                                          <p:spTgt spid="125954">
                                            <p:txEl>
                                              <p:charRg st="168" end="220"/>
                                            </p:txEl>
                                          </p:spTgt>
                                        </p:tgtEl>
                                        <p:attrNameLst>
                                          <p:attrName>ppt_x</p:attrName>
                                        </p:attrNameLst>
                                      </p:cBhvr>
                                      <p:tavLst>
                                        <p:tav tm="0">
                                          <p:val>
                                            <p:strVal val="#ppt_x"/>
                                          </p:val>
                                        </p:tav>
                                        <p:tav tm="100000">
                                          <p:val>
                                            <p:strVal val="#ppt_x"/>
                                          </p:val>
                                        </p:tav>
                                      </p:tavLst>
                                    </p:anim>
                                    <p:anim calcmode="lin" valueType="num">
                                      <p:cBhvr additive="base">
                                        <p:cTn id="42" dur="1000" fill="hold"/>
                                        <p:tgtEl>
                                          <p:spTgt spid="125954">
                                            <p:txEl>
                                              <p:charRg st="168" end="22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4" grpId="0" uiExpand="1" build="p"/>
      <p:bldP spid="12595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矩形 126977"/>
          <p:cNvSpPr/>
          <p:nvPr/>
        </p:nvSpPr>
        <p:spPr>
          <a:xfrm>
            <a:off x="333375" y="1258888"/>
            <a:ext cx="8450263" cy="49307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effectLst/>
                <a:latin typeface="Times New Roman" panose="02020603050405020304" charset="0"/>
                <a:ea typeface="宋体" panose="02010600030101010101" pitchFamily="2" charset="-122"/>
                <a:cs typeface="+mn-ea"/>
              </a:rPr>
              <a:t>(1) </a:t>
            </a:r>
            <a:r>
              <a:rPr lang="zh-CN" altLang="en-US" sz="2800" b="1" strike="noStrike" noProof="1">
                <a:solidFill>
                  <a:srgbClr val="A50021"/>
                </a:solidFill>
                <a:effectLst/>
                <a:latin typeface="Times New Roman" panose="02020603050405020304" charset="0"/>
                <a:ea typeface="宋体" panose="02010600030101010101" pitchFamily="2" charset="-122"/>
                <a:cs typeface="+mn-ea"/>
              </a:rPr>
              <a:t>进程优先数调度算法</a:t>
            </a:r>
            <a:endParaRPr lang="zh-CN" altLang="en-US" sz="2800" b="1" strike="noStrike" noProof="1">
              <a:solidFill>
                <a:srgbClr val="A50021"/>
              </a:solidFill>
              <a:effectLst/>
              <a:latin typeface="Times New Roman" panose="02020603050405020304" charset="0"/>
              <a:ea typeface="宋体" panose="02010600030101010101" pitchFamily="2" charset="-122"/>
            </a:endParaRPr>
          </a:p>
          <a:p>
            <a:pPr marL="533400" lvl="0" indent="-533400" fontAlgn="base">
              <a:lnSpc>
                <a:spcPct val="130000"/>
              </a:lnSpc>
              <a:buNone/>
            </a:pPr>
            <a:r>
              <a:rPr lang="zh-CN" altLang="en-US" sz="2400" b="1" strike="noStrike" noProof="1">
                <a:solidFill>
                  <a:srgbClr val="000099"/>
                </a:solidFill>
                <a:effectLst/>
                <a:latin typeface="Times New Roman" panose="02020603050405020304" charset="0"/>
                <a:ea typeface="宋体" panose="02010600030101010101" pitchFamily="2" charset="-122"/>
                <a:cs typeface="+mn-ea"/>
              </a:rPr>
              <a:t>① 什么是进程优先数调度算法</a:t>
            </a:r>
            <a:endParaRPr lang="zh-CN" altLang="en-US" sz="2400" b="1" strike="noStrike" noProof="1">
              <a:solidFill>
                <a:srgbClr val="000099"/>
              </a:solidFill>
              <a:effectLst/>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zh-CN" altLang="en-US" sz="2000" strike="noStrike" noProof="1">
                <a:solidFill>
                  <a:schemeClr val="tx1"/>
                </a:solidFill>
                <a:effectLst/>
                <a:latin typeface="Times New Roman" panose="02020603050405020304" charset="0"/>
                <a:ea typeface="宋体" panose="02010600030101010101" pitchFamily="2" charset="-122"/>
                <a:cs typeface="+mn-ea"/>
              </a:rPr>
              <a:t>      </a:t>
            </a:r>
            <a:r>
              <a:rPr lang="zh-CN" altLang="en-US" sz="2400" strike="noStrike" noProof="1">
                <a:solidFill>
                  <a:schemeClr val="tx1"/>
                </a:solidFill>
                <a:effectLst/>
                <a:latin typeface="Times New Roman" panose="02020603050405020304" charset="0"/>
                <a:ea typeface="宋体" panose="02010600030101010101" pitchFamily="2" charset="-122"/>
                <a:cs typeface="+mn-ea"/>
              </a:rPr>
              <a:t>预先确定各进程的优先数，系统把处理机的使用权赋予就</a:t>
            </a:r>
            <a:endParaRPr lang="zh-CN" altLang="en-US" sz="2400" strike="noStrike" noProof="1">
              <a:solidFill>
                <a:schemeClr val="tx1"/>
              </a:solidFill>
              <a:effectLst/>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charset="0"/>
                <a:ea typeface="宋体" panose="02010600030101010101" pitchFamily="2" charset="-122"/>
                <a:cs typeface="+mn-ea"/>
              </a:rPr>
              <a:t>     绪队列中具备最高优先权 </a:t>
            </a:r>
            <a:r>
              <a:rPr lang="en-US" altLang="zh-CN" sz="2400" strike="noStrike" noProof="1">
                <a:solidFill>
                  <a:schemeClr val="tx1"/>
                </a:solidFill>
                <a:effectLst/>
                <a:latin typeface="Times New Roman" panose="02020603050405020304" charset="0"/>
                <a:ea typeface="宋体" panose="02010600030101010101" pitchFamily="2" charset="-122"/>
                <a:cs typeface="+mn-ea"/>
              </a:rPr>
              <a:t>(</a:t>
            </a:r>
            <a:r>
              <a:rPr lang="zh-CN" altLang="en-US" sz="2400" strike="noStrike" noProof="1">
                <a:solidFill>
                  <a:schemeClr val="tx1"/>
                </a:solidFill>
                <a:effectLst/>
                <a:latin typeface="Times New Roman" panose="02020603050405020304" charset="0"/>
                <a:ea typeface="宋体" panose="02010600030101010101" pitchFamily="2" charset="-122"/>
                <a:cs typeface="+mn-ea"/>
              </a:rPr>
              <a:t>优先数和一定的优先级相对应</a:t>
            </a:r>
            <a:r>
              <a:rPr lang="en-US" altLang="zh-CN" sz="2400" strike="noStrike" noProof="1">
                <a:solidFill>
                  <a:schemeClr val="tx1"/>
                </a:solidFill>
                <a:effectLst/>
                <a:latin typeface="Times New Roman" panose="02020603050405020304" charset="0"/>
                <a:ea typeface="宋体" panose="02010600030101010101" pitchFamily="2" charset="-122"/>
                <a:cs typeface="+mn-ea"/>
              </a:rPr>
              <a:t>)</a:t>
            </a:r>
            <a:endParaRPr lang="en-US" altLang="zh-CN" sz="2400" strike="noStrike" noProof="1">
              <a:solidFill>
                <a:schemeClr val="tx1"/>
              </a:solidFill>
              <a:effectLst/>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en-US" altLang="zh-CN" sz="2400" strike="noStrike" noProof="1">
                <a:solidFill>
                  <a:schemeClr val="tx1"/>
                </a:solidFill>
                <a:effectLst/>
                <a:latin typeface="Times New Roman" panose="02020603050405020304" charset="0"/>
                <a:ea typeface="宋体" panose="02010600030101010101" pitchFamily="2" charset="-122"/>
                <a:cs typeface="+mn-ea"/>
              </a:rPr>
              <a:t>     </a:t>
            </a:r>
            <a:r>
              <a:rPr lang="zh-CN" altLang="en-US" sz="2400" strike="noStrike" noProof="1">
                <a:solidFill>
                  <a:schemeClr val="tx1"/>
                </a:solidFill>
                <a:effectLst/>
                <a:latin typeface="Times New Roman" panose="02020603050405020304" charset="0"/>
                <a:ea typeface="宋体" panose="02010600030101010101" pitchFamily="2" charset="-122"/>
                <a:cs typeface="+mn-ea"/>
              </a:rPr>
              <a:t>的就绪进程。</a:t>
            </a:r>
            <a:endParaRPr lang="zh-CN" altLang="en-US" sz="2400" strike="noStrike" noProof="1">
              <a:solidFill>
                <a:schemeClr val="tx1"/>
              </a:solidFill>
              <a:effectLst/>
              <a:latin typeface="Times New Roman" panose="02020603050405020304" charset="0"/>
              <a:ea typeface="宋体" panose="02010600030101010101" pitchFamily="2" charset="-122"/>
            </a:endParaRPr>
          </a:p>
          <a:p>
            <a:pPr marL="533400" lvl="0" indent="-533400" fontAlgn="base">
              <a:lnSpc>
                <a:spcPct val="130000"/>
              </a:lnSpc>
              <a:buNone/>
            </a:pPr>
            <a:r>
              <a:rPr lang="zh-CN" altLang="en-US" sz="2400" b="1" strike="noStrike" noProof="1">
                <a:solidFill>
                  <a:srgbClr val="000099"/>
                </a:solidFill>
                <a:effectLst/>
                <a:latin typeface="宋体" panose="02010600030101010101" pitchFamily="2" charset="-122"/>
                <a:ea typeface="宋体" panose="02010600030101010101" pitchFamily="2" charset="-122"/>
                <a:cs typeface="+mn-ea"/>
              </a:rPr>
              <a:t>② </a:t>
            </a:r>
            <a:r>
              <a:rPr lang="zh-CN" altLang="en-US" sz="2400" b="1" strike="noStrike" noProof="1">
                <a:solidFill>
                  <a:srgbClr val="000099"/>
                </a:solidFill>
                <a:effectLst/>
                <a:latin typeface="Times New Roman" panose="02020603050405020304" charset="0"/>
                <a:ea typeface="宋体" panose="02010600030101010101" pitchFamily="2" charset="-122"/>
                <a:cs typeface="+mn-ea"/>
              </a:rPr>
              <a:t>优先数的分类及确定</a:t>
            </a:r>
            <a:endParaRPr lang="zh-CN" altLang="en-US" sz="2400" b="1" strike="noStrike" noProof="1">
              <a:solidFill>
                <a:srgbClr val="000099"/>
              </a:solidFill>
              <a:effectLst/>
              <a:latin typeface="Times New Roman" panose="02020603050405020304" charset="0"/>
              <a:ea typeface="宋体" panose="02010600030101010101" pitchFamily="2" charset="-122"/>
            </a:endParaRPr>
          </a:p>
          <a:p>
            <a:pPr marL="533400" lvl="0" indent="-533400" fontAlgn="base">
              <a:lnSpc>
                <a:spcPct val="130000"/>
              </a:lnSpc>
              <a:buNone/>
            </a:pPr>
            <a:r>
              <a:rPr lang="zh-CN" altLang="en-US" sz="2400" b="1" strike="noStrike" noProof="1">
                <a:solidFill>
                  <a:schemeClr val="tx1"/>
                </a:solidFill>
                <a:effectLst/>
                <a:latin typeface="Times New Roman" panose="02020603050405020304" charset="0"/>
                <a:ea typeface="宋体" panose="02010600030101010101" pitchFamily="2" charset="-122"/>
                <a:cs typeface="+mn-ea"/>
              </a:rPr>
              <a:t>       </a:t>
            </a:r>
            <a:r>
              <a:rPr lang="en-US" altLang="zh-CN" sz="2400" b="1" strike="noStrike" noProof="1">
                <a:solidFill>
                  <a:schemeClr val="tx1"/>
                </a:solidFill>
                <a:effectLst/>
                <a:latin typeface="宋体" panose="02010600030101010101" pitchFamily="2" charset="-122"/>
                <a:ea typeface="宋体" panose="02010600030101010101" pitchFamily="2" charset="-122"/>
                <a:cs typeface="+mn-ea"/>
              </a:rPr>
              <a:t>ⅰ </a:t>
            </a:r>
            <a:r>
              <a:rPr lang="zh-CN" altLang="en-US" sz="2400" b="1" strike="noStrike" noProof="1">
                <a:solidFill>
                  <a:schemeClr val="tx1"/>
                </a:solidFill>
                <a:effectLst/>
                <a:latin typeface="Times New Roman" panose="02020603050405020304" charset="0"/>
                <a:ea typeface="宋体" panose="02010600030101010101" pitchFamily="2" charset="-122"/>
                <a:cs typeface="+mn-ea"/>
              </a:rPr>
              <a:t>静态优先数</a:t>
            </a:r>
            <a:endParaRPr lang="zh-CN" altLang="en-US" sz="2400" b="1" strike="noStrike" noProof="1">
              <a:solidFill>
                <a:schemeClr val="tx1"/>
              </a:solidFill>
              <a:effectLst/>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charset="0"/>
                <a:ea typeface="宋体" panose="02010600030101010101" pitchFamily="2" charset="-122"/>
                <a:cs typeface="+mn-ea"/>
              </a:rPr>
              <a:t>在进程被创建时确定，且一经确定后在整个进程运行期间不再改变。</a:t>
            </a:r>
            <a:endParaRPr lang="zh-CN" altLang="en-US" sz="2400" strike="noStrike" noProof="1">
              <a:solidFill>
                <a:schemeClr val="tx1"/>
              </a:solidFill>
              <a:effectLst/>
              <a:latin typeface="Times New Roman" panose="02020603050405020304" charset="0"/>
              <a:ea typeface="宋体" panose="02010600030101010101" pitchFamily="2" charset="-122"/>
            </a:endParaRPr>
          </a:p>
        </p:txBody>
      </p:sp>
      <p:sp>
        <p:nvSpPr>
          <p:cNvPr id="126979" name="矩形 126978"/>
          <p:cNvSpPr/>
          <p:nvPr/>
        </p:nvSpPr>
        <p:spPr>
          <a:xfrm>
            <a:off x="185738" y="601663"/>
            <a:ext cx="6475413" cy="6762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charset="0"/>
                <a:ea typeface="宋体" panose="02010600030101010101" pitchFamily="2" charset="-122"/>
                <a:cs typeface="+mn-ea"/>
              </a:rPr>
              <a:t>4.  </a:t>
            </a:r>
            <a:r>
              <a:rPr lang="zh-CN" altLang="en-US" b="1" strike="noStrike" noProof="1">
                <a:solidFill>
                  <a:srgbClr val="990000"/>
                </a:solidFill>
                <a:latin typeface="Times New Roman" panose="02020603050405020304" charset="0"/>
                <a:ea typeface="宋体" panose="02010600030101010101" pitchFamily="2" charset="-122"/>
                <a:cs typeface="+mn-ea"/>
              </a:rPr>
              <a:t>进程</a:t>
            </a:r>
            <a:r>
              <a:rPr lang="zh-CN" altLang="en-US" b="1" strike="noStrike" noProof="1">
                <a:solidFill>
                  <a:srgbClr val="990000"/>
                </a:solidFill>
                <a:latin typeface="Arial" panose="02080604020202020204" pitchFamily="34" charset="0"/>
                <a:ea typeface="宋体" panose="02010600030101010101" pitchFamily="2" charset="-122"/>
                <a:cs typeface="+mn-ea"/>
              </a:rPr>
              <a:t>调度算法</a:t>
            </a:r>
            <a:endParaRPr lang="zh-CN" altLang="en-US" b="1" strike="noStrike" noProof="1">
              <a:solidFill>
                <a:srgbClr val="990000"/>
              </a:solidFill>
              <a:ea typeface="宋体" panose="02010600030101010101" pitchFamily="2" charset="-122"/>
            </a:endParaRPr>
          </a:p>
        </p:txBody>
      </p:sp>
      <p:sp>
        <p:nvSpPr>
          <p:cNvPr id="142340" name="文本框 126980"/>
          <p:cNvSpPr txBox="1"/>
          <p:nvPr/>
        </p:nvSpPr>
        <p:spPr>
          <a:xfrm>
            <a:off x="8493125" y="6510338"/>
            <a:ext cx="46355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101</a:t>
            </a:r>
            <a:endParaRPr lang="en-US" altLang="zh-CN" b="0">
              <a:solidFill>
                <a:schemeClr val="tx2"/>
              </a:solidFill>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6979">
                                            <p:txEl>
                                              <p:charRg st="0" end="11"/>
                                            </p:txEl>
                                          </p:spTgt>
                                        </p:tgtEl>
                                        <p:attrNameLst>
                                          <p:attrName>style.visibility</p:attrName>
                                        </p:attrNameLst>
                                      </p:cBhvr>
                                      <p:to>
                                        <p:strVal val="visible"/>
                                      </p:to>
                                    </p:set>
                                    <p:anim calcmode="lin" valueType="num">
                                      <p:cBhvr additive="base">
                                        <p:cTn id="7" dur="1000" fill="hold"/>
                                        <p:tgtEl>
                                          <p:spTgt spid="126979">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6979">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6978">
                                            <p:txEl>
                                              <p:charRg st="0" end="14"/>
                                            </p:txEl>
                                          </p:spTgt>
                                        </p:tgtEl>
                                        <p:attrNameLst>
                                          <p:attrName>style.visibility</p:attrName>
                                        </p:attrNameLst>
                                      </p:cBhvr>
                                      <p:to>
                                        <p:strVal val="visible"/>
                                      </p:to>
                                    </p:set>
                                    <p:anim calcmode="lin" valueType="num">
                                      <p:cBhvr additive="base">
                                        <p:cTn id="13" dur="1000" fill="hold"/>
                                        <p:tgtEl>
                                          <p:spTgt spid="126978">
                                            <p:txEl>
                                              <p:charRg st="0" end="14"/>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26978">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6978">
                                            <p:txEl>
                                              <p:charRg st="14" end="29"/>
                                            </p:txEl>
                                          </p:spTgt>
                                        </p:tgtEl>
                                        <p:attrNameLst>
                                          <p:attrName>style.visibility</p:attrName>
                                        </p:attrNameLst>
                                      </p:cBhvr>
                                      <p:to>
                                        <p:strVal val="visible"/>
                                      </p:to>
                                    </p:set>
                                    <p:anim calcmode="lin" valueType="num">
                                      <p:cBhvr additive="base">
                                        <p:cTn id="19" dur="1000" fill="hold"/>
                                        <p:tgtEl>
                                          <p:spTgt spid="126978">
                                            <p:txEl>
                                              <p:charRg st="14" end="29"/>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26978">
                                            <p:txEl>
                                              <p:charRg st="14" end="29"/>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6978">
                                            <p:txEl>
                                              <p:charRg st="29" end="61"/>
                                            </p:txEl>
                                          </p:spTgt>
                                        </p:tgtEl>
                                        <p:attrNameLst>
                                          <p:attrName>style.visibility</p:attrName>
                                        </p:attrNameLst>
                                      </p:cBhvr>
                                      <p:to>
                                        <p:strVal val="visible"/>
                                      </p:to>
                                    </p:set>
                                    <p:anim calcmode="lin" valueType="num">
                                      <p:cBhvr additive="base">
                                        <p:cTn id="25" dur="500" fill="hold"/>
                                        <p:tgtEl>
                                          <p:spTgt spid="126978">
                                            <p:txEl>
                                              <p:charRg st="29" end="6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6978">
                                            <p:txEl>
                                              <p:charRg st="29" end="61"/>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26978">
                                            <p:txEl>
                                              <p:charRg st="61" end="94"/>
                                            </p:txEl>
                                          </p:spTgt>
                                        </p:tgtEl>
                                        <p:attrNameLst>
                                          <p:attrName>style.visibility</p:attrName>
                                        </p:attrNameLst>
                                      </p:cBhvr>
                                      <p:to>
                                        <p:strVal val="visible"/>
                                      </p:to>
                                    </p:set>
                                    <p:anim calcmode="lin" valueType="num">
                                      <p:cBhvr additive="base">
                                        <p:cTn id="29" dur="500" fill="hold"/>
                                        <p:tgtEl>
                                          <p:spTgt spid="126978">
                                            <p:txEl>
                                              <p:charRg st="61" end="9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6978">
                                            <p:txEl>
                                              <p:charRg st="61" end="9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26978">
                                            <p:txEl>
                                              <p:charRg st="94" end="106"/>
                                            </p:txEl>
                                          </p:spTgt>
                                        </p:tgtEl>
                                        <p:attrNameLst>
                                          <p:attrName>style.visibility</p:attrName>
                                        </p:attrNameLst>
                                      </p:cBhvr>
                                      <p:to>
                                        <p:strVal val="visible"/>
                                      </p:to>
                                    </p:set>
                                    <p:anim calcmode="lin" valueType="num">
                                      <p:cBhvr additive="base">
                                        <p:cTn id="33" dur="500" fill="hold"/>
                                        <p:tgtEl>
                                          <p:spTgt spid="126978">
                                            <p:txEl>
                                              <p:charRg st="94" end="10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26978">
                                            <p:txEl>
                                              <p:charRg st="94" end="10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26978">
                                            <p:txEl>
                                              <p:charRg st="106" end="118"/>
                                            </p:txEl>
                                          </p:spTgt>
                                        </p:tgtEl>
                                        <p:attrNameLst>
                                          <p:attrName>style.visibility</p:attrName>
                                        </p:attrNameLst>
                                      </p:cBhvr>
                                      <p:to>
                                        <p:strVal val="visible"/>
                                      </p:to>
                                    </p:set>
                                    <p:anim calcmode="lin" valueType="num">
                                      <p:cBhvr additive="base">
                                        <p:cTn id="39" dur="500" fill="hold"/>
                                        <p:tgtEl>
                                          <p:spTgt spid="126978">
                                            <p:txEl>
                                              <p:charRg st="106" end="11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26978">
                                            <p:txEl>
                                              <p:charRg st="106" end="11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26978">
                                            <p:txEl>
                                              <p:charRg st="118" end="133"/>
                                            </p:txEl>
                                          </p:spTgt>
                                        </p:tgtEl>
                                        <p:attrNameLst>
                                          <p:attrName>style.visibility</p:attrName>
                                        </p:attrNameLst>
                                      </p:cBhvr>
                                      <p:to>
                                        <p:strVal val="visible"/>
                                      </p:to>
                                    </p:set>
                                    <p:anim calcmode="lin" valueType="num">
                                      <p:cBhvr additive="base">
                                        <p:cTn id="45" dur="500" fill="hold"/>
                                        <p:tgtEl>
                                          <p:spTgt spid="126978">
                                            <p:txEl>
                                              <p:charRg st="118" end="13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26978">
                                            <p:txEl>
                                              <p:charRg st="118" end="133"/>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26978">
                                            <p:txEl>
                                              <p:charRg st="133" end="170"/>
                                            </p:txEl>
                                          </p:spTgt>
                                        </p:tgtEl>
                                        <p:attrNameLst>
                                          <p:attrName>style.visibility</p:attrName>
                                        </p:attrNameLst>
                                      </p:cBhvr>
                                      <p:to>
                                        <p:strVal val="visible"/>
                                      </p:to>
                                    </p:set>
                                    <p:anim calcmode="lin" valueType="num">
                                      <p:cBhvr additive="base">
                                        <p:cTn id="49" dur="500" fill="hold"/>
                                        <p:tgtEl>
                                          <p:spTgt spid="126978">
                                            <p:txEl>
                                              <p:charRg st="133" end="17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6978">
                                            <p:txEl>
                                              <p:charRg st="133" end="17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8" grpId="0" build="p"/>
      <p:bldP spid="12697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矩形 128001"/>
          <p:cNvSpPr/>
          <p:nvPr/>
        </p:nvSpPr>
        <p:spPr>
          <a:xfrm>
            <a:off x="61913" y="673100"/>
            <a:ext cx="8669338" cy="58801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1295400" lvl="2" indent="-381000" fontAlgn="base">
              <a:lnSpc>
                <a:spcPct val="130000"/>
              </a:lnSpc>
              <a:buNone/>
            </a:pPr>
            <a:r>
              <a:rPr lang="en-US" altLang="zh-CN" b="1" strike="noStrike" noProof="1">
                <a:solidFill>
                  <a:schemeClr val="tx1"/>
                </a:solidFill>
                <a:effectLst/>
                <a:latin typeface="宋体" panose="02010600030101010101" pitchFamily="2" charset="-122"/>
                <a:ea typeface="宋体" panose="02010600030101010101" pitchFamily="2" charset="-122"/>
                <a:cs typeface="+mn-cs"/>
              </a:rPr>
              <a:t>ⅱ </a:t>
            </a:r>
            <a:r>
              <a:rPr lang="zh-CN" altLang="en-US" b="1" strike="noStrike" noProof="1">
                <a:solidFill>
                  <a:schemeClr val="tx1"/>
                </a:solidFill>
                <a:effectLst/>
                <a:latin typeface="Times New Roman" panose="02020603050405020304" charset="0"/>
                <a:ea typeface="宋体" panose="02010600030101010101" pitchFamily="2" charset="-122"/>
                <a:cs typeface="+mn-cs"/>
              </a:rPr>
              <a:t>静态优先数的确定</a:t>
            </a:r>
            <a:endParaRPr lang="zh-CN" altLang="en-US" b="1" strike="noStrike" noProof="1">
              <a:solidFill>
                <a:schemeClr val="tx1"/>
              </a:solidFill>
              <a:effectLst/>
              <a:latin typeface="Times New Roman" panose="02020603050405020304" charset="0"/>
              <a:ea typeface="宋体" panose="02010600030101010101" pitchFamily="2" charset="-122"/>
            </a:endParaRPr>
          </a:p>
          <a:p>
            <a:pPr marL="1714500" lvl="3" indent="-342900" fontAlgn="base">
              <a:lnSpc>
                <a:spcPct val="130000"/>
              </a:lnSpc>
            </a:pPr>
            <a:r>
              <a:rPr lang="zh-CN" altLang="en-US" sz="2400" strike="noStrike" noProof="1">
                <a:solidFill>
                  <a:schemeClr val="tx1"/>
                </a:solidFill>
                <a:effectLst/>
                <a:latin typeface="Times New Roman" panose="02020603050405020304" charset="0"/>
                <a:ea typeface="宋体" panose="02010600030101010101" pitchFamily="2" charset="-122"/>
                <a:cs typeface="+mn-cs"/>
              </a:rPr>
              <a:t>优先数根据进程所需使用的资源来计算</a:t>
            </a:r>
            <a:endParaRPr lang="zh-CN" altLang="en-US" sz="2400" strike="noStrike" noProof="1">
              <a:solidFill>
                <a:schemeClr val="tx1"/>
              </a:solidFill>
              <a:effectLst/>
              <a:latin typeface="Times New Roman" panose="02020603050405020304" charset="0"/>
              <a:ea typeface="宋体" panose="02010600030101010101" pitchFamily="2" charset="-122"/>
            </a:endParaRPr>
          </a:p>
          <a:p>
            <a:pPr marL="1714500" lvl="3" indent="-342900" fontAlgn="base">
              <a:lnSpc>
                <a:spcPct val="130000"/>
              </a:lnSpc>
            </a:pPr>
            <a:r>
              <a:rPr lang="zh-CN" altLang="en-US" sz="2400" strike="noStrike" noProof="1">
                <a:solidFill>
                  <a:schemeClr val="tx1"/>
                </a:solidFill>
                <a:effectLst/>
                <a:latin typeface="Times New Roman" panose="02020603050405020304" charset="0"/>
                <a:ea typeface="宋体" panose="02010600030101010101" pitchFamily="2" charset="-122"/>
                <a:cs typeface="+mn-cs"/>
              </a:rPr>
              <a:t>优先数基于程序运行时间的估计</a:t>
            </a:r>
            <a:endParaRPr lang="zh-CN" altLang="en-US" sz="2400" strike="noStrike" noProof="1">
              <a:solidFill>
                <a:schemeClr val="tx1"/>
              </a:solidFill>
              <a:effectLst/>
              <a:latin typeface="Times New Roman" panose="02020603050405020304" charset="0"/>
              <a:ea typeface="宋体" panose="02010600030101010101" pitchFamily="2" charset="-122"/>
            </a:endParaRPr>
          </a:p>
          <a:p>
            <a:pPr marL="1714500" lvl="3" indent="-342900" fontAlgn="base">
              <a:lnSpc>
                <a:spcPct val="130000"/>
              </a:lnSpc>
            </a:pPr>
            <a:r>
              <a:rPr lang="zh-CN" altLang="en-US" sz="2400" strike="noStrike" noProof="1">
                <a:solidFill>
                  <a:schemeClr val="tx1"/>
                </a:solidFill>
                <a:effectLst/>
                <a:latin typeface="Times New Roman" panose="02020603050405020304" charset="0"/>
                <a:ea typeface="宋体" panose="02010600030101010101" pitchFamily="2" charset="-122"/>
                <a:cs typeface="+mn-cs"/>
              </a:rPr>
              <a:t>优先数基于进程的类型               </a:t>
            </a:r>
            <a:endParaRPr lang="zh-CN" altLang="en-US" sz="2400" strike="noStrike" noProof="1">
              <a:solidFill>
                <a:schemeClr val="tx1"/>
              </a:solidFill>
              <a:effectLst/>
              <a:latin typeface="Times New Roman" panose="02020603050405020304" charset="0"/>
              <a:ea typeface="宋体" panose="02010600030101010101" pitchFamily="2" charset="-122"/>
            </a:endParaRPr>
          </a:p>
          <a:p>
            <a:pPr marL="1295400" lvl="2" indent="-381000" fontAlgn="base">
              <a:lnSpc>
                <a:spcPct val="130000"/>
              </a:lnSpc>
              <a:buNone/>
            </a:pPr>
            <a:r>
              <a:rPr lang="en-US" altLang="zh-CN" b="1" strike="noStrike" noProof="1">
                <a:solidFill>
                  <a:schemeClr val="tx1"/>
                </a:solidFill>
                <a:effectLst/>
                <a:latin typeface="宋体" panose="02010600030101010101" pitchFamily="2" charset="-122"/>
                <a:ea typeface="宋体" panose="02010600030101010101" pitchFamily="2" charset="-122"/>
                <a:cs typeface="+mn-cs"/>
              </a:rPr>
              <a:t>ⅲ </a:t>
            </a:r>
            <a:r>
              <a:rPr lang="zh-CN" altLang="en-US" b="1" strike="noStrike" noProof="1">
                <a:solidFill>
                  <a:schemeClr val="tx1"/>
                </a:solidFill>
                <a:effectLst/>
                <a:latin typeface="Times New Roman" panose="02020603050405020304" charset="0"/>
                <a:ea typeface="宋体" panose="02010600030101010101" pitchFamily="2" charset="-122"/>
                <a:cs typeface="+mn-cs"/>
              </a:rPr>
              <a:t>动态优先数</a:t>
            </a:r>
            <a:endParaRPr lang="zh-CN" altLang="en-US" b="1" strike="noStrike" noProof="1">
              <a:solidFill>
                <a:schemeClr val="tx1"/>
              </a:solidFill>
              <a:effectLst/>
              <a:latin typeface="Times New Roman" panose="02020603050405020304" charset="0"/>
              <a:ea typeface="宋体" panose="02010600030101010101" pitchFamily="2" charset="-122"/>
            </a:endParaRPr>
          </a:p>
          <a:p>
            <a:pPr marL="533400" lvl="0" indent="-533400" fontAlgn="base">
              <a:lnSpc>
                <a:spcPct val="130000"/>
              </a:lnSpc>
              <a:buNone/>
            </a:pPr>
            <a:r>
              <a:rPr lang="zh-CN" altLang="en-US" sz="2400" strike="noStrike" noProof="1">
                <a:solidFill>
                  <a:schemeClr val="tx1"/>
                </a:solidFill>
                <a:effectLst/>
                <a:latin typeface="Times New Roman" panose="02020603050405020304" charset="0"/>
                <a:ea typeface="宋体" panose="02010600030101010101" pitchFamily="2" charset="-122"/>
                <a:cs typeface="+mn-ea"/>
              </a:rPr>
              <a:t>              进程优先数在进程运行期间可以改变。</a:t>
            </a:r>
            <a:endParaRPr lang="zh-CN" altLang="en-US" sz="2400" strike="noStrike" noProof="1">
              <a:solidFill>
                <a:schemeClr val="tx1"/>
              </a:solidFill>
              <a:effectLst/>
              <a:latin typeface="Times New Roman" panose="02020603050405020304" charset="0"/>
              <a:ea typeface="宋体" panose="02010600030101010101" pitchFamily="2" charset="-122"/>
            </a:endParaRPr>
          </a:p>
          <a:p>
            <a:pPr marL="1295400" lvl="2" indent="-381000" fontAlgn="base">
              <a:lnSpc>
                <a:spcPct val="130000"/>
              </a:lnSpc>
              <a:buNone/>
            </a:pPr>
            <a:r>
              <a:rPr lang="en-US" altLang="zh-CN" b="1" strike="noStrike" noProof="1">
                <a:solidFill>
                  <a:schemeClr val="tx1"/>
                </a:solidFill>
                <a:effectLst/>
                <a:latin typeface="宋体" panose="02010600030101010101" pitchFamily="2" charset="-122"/>
                <a:ea typeface="宋体" panose="02010600030101010101" pitchFamily="2" charset="-122"/>
                <a:cs typeface="+mn-cs"/>
              </a:rPr>
              <a:t>ⅳ </a:t>
            </a:r>
            <a:r>
              <a:rPr lang="zh-CN" altLang="en-US" b="1" strike="noStrike" noProof="1">
                <a:solidFill>
                  <a:schemeClr val="tx1"/>
                </a:solidFill>
                <a:effectLst/>
                <a:latin typeface="Times New Roman" panose="02020603050405020304" charset="0"/>
                <a:ea typeface="宋体" panose="02010600030101010101" pitchFamily="2" charset="-122"/>
                <a:cs typeface="+mn-cs"/>
              </a:rPr>
              <a:t>动态优先数的确定</a:t>
            </a:r>
            <a:endParaRPr lang="zh-CN" altLang="en-US" b="1" strike="noStrike" noProof="1">
              <a:solidFill>
                <a:schemeClr val="tx1"/>
              </a:solidFill>
              <a:effectLst/>
              <a:latin typeface="Times New Roman" panose="02020603050405020304" charset="0"/>
              <a:ea typeface="宋体" panose="02010600030101010101" pitchFamily="2" charset="-122"/>
            </a:endParaRPr>
          </a:p>
          <a:p>
            <a:pPr marL="1714500" lvl="3" indent="-342900" fontAlgn="base">
              <a:lnSpc>
                <a:spcPct val="130000"/>
              </a:lnSpc>
            </a:pPr>
            <a:r>
              <a:rPr lang="zh-CN" altLang="en-US" sz="2400" strike="noStrike" noProof="1">
                <a:solidFill>
                  <a:schemeClr val="tx1"/>
                </a:solidFill>
                <a:effectLst/>
                <a:latin typeface="Times New Roman" panose="02020603050405020304" charset="0"/>
                <a:ea typeface="宋体" panose="02010600030101010101" pitchFamily="2" charset="-122"/>
                <a:cs typeface="+mn-cs"/>
              </a:rPr>
              <a:t>进程使用</a:t>
            </a:r>
            <a:r>
              <a:rPr lang="en-US" altLang="zh-CN" sz="2400" strike="noStrike" noProof="1">
                <a:solidFill>
                  <a:schemeClr val="tx1"/>
                </a:solidFill>
                <a:effectLst/>
                <a:latin typeface="Times New Roman" panose="02020603050405020304" charset="0"/>
                <a:ea typeface="宋体" panose="02010600030101010101" pitchFamily="2" charset="-122"/>
                <a:cs typeface="+mn-cs"/>
              </a:rPr>
              <a:t>CPU</a:t>
            </a:r>
            <a:r>
              <a:rPr lang="zh-CN" altLang="en-US" sz="2400" strike="noStrike" noProof="1">
                <a:solidFill>
                  <a:schemeClr val="tx1"/>
                </a:solidFill>
                <a:effectLst/>
                <a:latin typeface="Times New Roman" panose="02020603050405020304" charset="0"/>
                <a:ea typeface="宋体" panose="02010600030101010101" pitchFamily="2" charset="-122"/>
                <a:cs typeface="+mn-cs"/>
              </a:rPr>
              <a:t>超过一定</a:t>
            </a:r>
            <a:r>
              <a:rPr lang="x-none" altLang="zh-CN" sz="2400" strike="noStrike" noProof="1">
                <a:solidFill>
                  <a:schemeClr val="tx1"/>
                </a:solidFill>
                <a:effectLst/>
                <a:latin typeface="Times New Roman" panose="02020603050405020304" charset="0"/>
                <a:ea typeface="宋体" panose="02010600030101010101" pitchFamily="2" charset="-122"/>
                <a:cs typeface="+mn-cs"/>
              </a:rPr>
              <a:t>时间</a:t>
            </a:r>
            <a:r>
              <a:rPr lang="zh-CN" altLang="en-US" sz="2400" strike="noStrike" noProof="1">
                <a:solidFill>
                  <a:schemeClr val="tx1"/>
                </a:solidFill>
                <a:effectLst/>
                <a:latin typeface="Times New Roman" panose="02020603050405020304" charset="0"/>
                <a:ea typeface="宋体" panose="02010600030101010101" pitchFamily="2" charset="-122"/>
                <a:cs typeface="+mn-cs"/>
              </a:rPr>
              <a:t>时，降低优先数</a:t>
            </a:r>
            <a:endParaRPr lang="zh-CN" altLang="en-US" sz="2400" strike="noStrike" noProof="1">
              <a:solidFill>
                <a:schemeClr val="tx1"/>
              </a:solidFill>
              <a:effectLst/>
              <a:latin typeface="Times New Roman" panose="02020603050405020304" charset="0"/>
              <a:ea typeface="宋体" panose="02010600030101010101" pitchFamily="2" charset="-122"/>
            </a:endParaRPr>
          </a:p>
          <a:p>
            <a:pPr marL="1714500" lvl="3" indent="-342900" fontAlgn="base">
              <a:lnSpc>
                <a:spcPct val="130000"/>
              </a:lnSpc>
            </a:pPr>
            <a:r>
              <a:rPr lang="zh-CN" altLang="en-US" sz="2400" strike="noStrike" noProof="1">
                <a:solidFill>
                  <a:schemeClr val="tx1"/>
                </a:solidFill>
                <a:effectLst/>
                <a:latin typeface="Times New Roman" panose="02020603050405020304" charset="0"/>
                <a:ea typeface="宋体" panose="02010600030101010101" pitchFamily="2" charset="-122"/>
                <a:cs typeface="+mn-cs"/>
              </a:rPr>
              <a:t>进程</a:t>
            </a:r>
            <a:r>
              <a:rPr lang="en-US" altLang="zh-CN" sz="2400" strike="noStrike" noProof="1">
                <a:solidFill>
                  <a:schemeClr val="tx1"/>
                </a:solidFill>
                <a:effectLst/>
                <a:latin typeface="Times New Roman" panose="02020603050405020304" charset="0"/>
                <a:ea typeface="宋体" panose="02010600030101010101" pitchFamily="2" charset="-122"/>
                <a:cs typeface="+mn-cs"/>
              </a:rPr>
              <a:t>I/O</a:t>
            </a:r>
            <a:r>
              <a:rPr lang="zh-CN" altLang="en-US" sz="2400" strike="noStrike" noProof="1">
                <a:solidFill>
                  <a:schemeClr val="tx1"/>
                </a:solidFill>
                <a:effectLst/>
                <a:latin typeface="Times New Roman" panose="02020603050405020304" charset="0"/>
                <a:ea typeface="宋体" panose="02010600030101010101" pitchFamily="2" charset="-122"/>
                <a:cs typeface="+mn-cs"/>
              </a:rPr>
              <a:t>操作后，增加优先数</a:t>
            </a:r>
            <a:endParaRPr lang="zh-CN" altLang="en-US" sz="2400" strike="noStrike" noProof="1">
              <a:solidFill>
                <a:schemeClr val="tx1"/>
              </a:solidFill>
              <a:effectLst/>
              <a:latin typeface="Times New Roman" panose="02020603050405020304" charset="0"/>
              <a:ea typeface="宋体" panose="02010600030101010101" pitchFamily="2" charset="-122"/>
            </a:endParaRPr>
          </a:p>
          <a:p>
            <a:pPr marL="1714500" lvl="3" indent="-342900" fontAlgn="base">
              <a:lnSpc>
                <a:spcPct val="130000"/>
              </a:lnSpc>
            </a:pPr>
            <a:r>
              <a:rPr lang="zh-CN" altLang="en-US" sz="2400" strike="noStrike" noProof="1">
                <a:solidFill>
                  <a:schemeClr val="tx1"/>
                </a:solidFill>
                <a:effectLst/>
                <a:latin typeface="Times New Roman" panose="02020603050405020304" charset="0"/>
                <a:ea typeface="宋体" panose="02010600030101010101" pitchFamily="2" charset="-122"/>
                <a:cs typeface="+mn-cs"/>
              </a:rPr>
              <a:t>进程等待时间超过一定数值时，提高优先数</a:t>
            </a:r>
            <a:endParaRPr lang="zh-CN" altLang="en-US" sz="2400" strike="noStrike" noProof="1">
              <a:solidFill>
                <a:schemeClr val="tx1"/>
              </a:solidFill>
              <a:effectLst/>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8002">
                                            <p:txEl>
                                              <p:charRg st="0" end="11"/>
                                            </p:txEl>
                                          </p:spTgt>
                                        </p:tgtEl>
                                        <p:attrNameLst>
                                          <p:attrName>style.visibility</p:attrName>
                                        </p:attrNameLst>
                                      </p:cBhvr>
                                      <p:to>
                                        <p:strVal val="visible"/>
                                      </p:to>
                                    </p:set>
                                    <p:anim calcmode="lin" valueType="num">
                                      <p:cBhvr additive="base">
                                        <p:cTn id="7" dur="500" fill="hold"/>
                                        <p:tgtEl>
                                          <p:spTgt spid="128002">
                                            <p:txEl>
                                              <p:charRg st="0" end="1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8002">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8002">
                                            <p:txEl>
                                              <p:charRg st="11" end="29"/>
                                            </p:txEl>
                                          </p:spTgt>
                                        </p:tgtEl>
                                        <p:attrNameLst>
                                          <p:attrName>style.visibility</p:attrName>
                                        </p:attrNameLst>
                                      </p:cBhvr>
                                      <p:to>
                                        <p:strVal val="visible"/>
                                      </p:to>
                                    </p:set>
                                    <p:anim calcmode="lin" valueType="num">
                                      <p:cBhvr additive="base">
                                        <p:cTn id="13" dur="500" fill="hold"/>
                                        <p:tgtEl>
                                          <p:spTgt spid="128002">
                                            <p:txEl>
                                              <p:charRg st="11" end="2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8002">
                                            <p:txEl>
                                              <p:charRg st="11" end="29"/>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28002">
                                            <p:txEl>
                                              <p:charRg st="29" end="44"/>
                                            </p:txEl>
                                          </p:spTgt>
                                        </p:tgtEl>
                                        <p:attrNameLst>
                                          <p:attrName>style.visibility</p:attrName>
                                        </p:attrNameLst>
                                      </p:cBhvr>
                                      <p:to>
                                        <p:strVal val="visible"/>
                                      </p:to>
                                    </p:set>
                                    <p:anim calcmode="lin" valueType="num">
                                      <p:cBhvr additive="base">
                                        <p:cTn id="17" dur="500" fill="hold"/>
                                        <p:tgtEl>
                                          <p:spTgt spid="128002">
                                            <p:txEl>
                                              <p:charRg st="29" end="4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8002">
                                            <p:txEl>
                                              <p:charRg st="29" end="4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28002">
                                            <p:txEl>
                                              <p:charRg st="44" end="71"/>
                                            </p:txEl>
                                          </p:spTgt>
                                        </p:tgtEl>
                                        <p:attrNameLst>
                                          <p:attrName>style.visibility</p:attrName>
                                        </p:attrNameLst>
                                      </p:cBhvr>
                                      <p:to>
                                        <p:strVal val="visible"/>
                                      </p:to>
                                    </p:set>
                                    <p:anim calcmode="lin" valueType="num">
                                      <p:cBhvr additive="base">
                                        <p:cTn id="21" dur="500" fill="hold"/>
                                        <p:tgtEl>
                                          <p:spTgt spid="128002">
                                            <p:txEl>
                                              <p:charRg st="44" end="7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8002">
                                            <p:txEl>
                                              <p:charRg st="44" end="7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28002">
                                            <p:txEl>
                                              <p:charRg st="71" end="79"/>
                                            </p:txEl>
                                          </p:spTgt>
                                        </p:tgtEl>
                                        <p:attrNameLst>
                                          <p:attrName>style.visibility</p:attrName>
                                        </p:attrNameLst>
                                      </p:cBhvr>
                                      <p:to>
                                        <p:strVal val="visible"/>
                                      </p:to>
                                    </p:set>
                                    <p:anim calcmode="lin" valueType="num">
                                      <p:cBhvr additive="base">
                                        <p:cTn id="27" dur="500" fill="hold"/>
                                        <p:tgtEl>
                                          <p:spTgt spid="128002">
                                            <p:txEl>
                                              <p:charRg st="71" end="79"/>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28002">
                                            <p:txEl>
                                              <p:charRg st="71" end="79"/>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128002">
                                            <p:txEl>
                                              <p:charRg st="79" end="119"/>
                                            </p:txEl>
                                          </p:spTgt>
                                        </p:tgtEl>
                                        <p:attrNameLst>
                                          <p:attrName>style.visibility</p:attrName>
                                        </p:attrNameLst>
                                      </p:cBhvr>
                                      <p:to>
                                        <p:strVal val="visible"/>
                                      </p:to>
                                    </p:set>
                                    <p:anim calcmode="lin" valueType="num">
                                      <p:cBhvr additive="base">
                                        <p:cTn id="31" dur="500" fill="hold"/>
                                        <p:tgtEl>
                                          <p:spTgt spid="128002">
                                            <p:txEl>
                                              <p:charRg st="79" end="119"/>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8002">
                                            <p:txEl>
                                              <p:charRg st="79" end="119"/>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28002">
                                            <p:txEl>
                                              <p:charRg st="119" end="130"/>
                                            </p:txEl>
                                          </p:spTgt>
                                        </p:tgtEl>
                                        <p:attrNameLst>
                                          <p:attrName>style.visibility</p:attrName>
                                        </p:attrNameLst>
                                      </p:cBhvr>
                                      <p:to>
                                        <p:strVal val="visible"/>
                                      </p:to>
                                    </p:set>
                                    <p:anim calcmode="lin" valueType="num">
                                      <p:cBhvr additive="base">
                                        <p:cTn id="37" dur="500" fill="hold"/>
                                        <p:tgtEl>
                                          <p:spTgt spid="128002">
                                            <p:txEl>
                                              <p:charRg st="119" end="13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8002">
                                            <p:txEl>
                                              <p:charRg st="119" end="130"/>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28002">
                                            <p:txEl>
                                              <p:charRg st="130" end="151"/>
                                            </p:txEl>
                                          </p:spTgt>
                                        </p:tgtEl>
                                        <p:attrNameLst>
                                          <p:attrName>style.visibility</p:attrName>
                                        </p:attrNameLst>
                                      </p:cBhvr>
                                      <p:to>
                                        <p:strVal val="visible"/>
                                      </p:to>
                                    </p:set>
                                    <p:anim calcmode="lin" valueType="num">
                                      <p:cBhvr additive="base">
                                        <p:cTn id="43" dur="500" fill="hold"/>
                                        <p:tgtEl>
                                          <p:spTgt spid="128002">
                                            <p:txEl>
                                              <p:charRg st="130" end="15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8002">
                                            <p:txEl>
                                              <p:charRg st="130" end="151"/>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28002">
                                            <p:txEl>
                                              <p:charRg st="151" end="166"/>
                                            </p:txEl>
                                          </p:spTgt>
                                        </p:tgtEl>
                                        <p:attrNameLst>
                                          <p:attrName>style.visibility</p:attrName>
                                        </p:attrNameLst>
                                      </p:cBhvr>
                                      <p:to>
                                        <p:strVal val="visible"/>
                                      </p:to>
                                    </p:set>
                                    <p:anim calcmode="lin" valueType="num">
                                      <p:cBhvr additive="base">
                                        <p:cTn id="47" dur="500" fill="hold"/>
                                        <p:tgtEl>
                                          <p:spTgt spid="128002">
                                            <p:txEl>
                                              <p:charRg st="151" end="16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28002">
                                            <p:txEl>
                                              <p:charRg st="151" end="166"/>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28002">
                                            <p:txEl>
                                              <p:charRg st="166" end="186"/>
                                            </p:txEl>
                                          </p:spTgt>
                                        </p:tgtEl>
                                        <p:attrNameLst>
                                          <p:attrName>style.visibility</p:attrName>
                                        </p:attrNameLst>
                                      </p:cBhvr>
                                      <p:to>
                                        <p:strVal val="visible"/>
                                      </p:to>
                                    </p:set>
                                    <p:anim calcmode="lin" valueType="num">
                                      <p:cBhvr additive="base">
                                        <p:cTn id="51" dur="500" fill="hold"/>
                                        <p:tgtEl>
                                          <p:spTgt spid="128002">
                                            <p:txEl>
                                              <p:charRg st="166" end="18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28002">
                                            <p:txEl>
                                              <p:charRg st="166" end="18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矩形 129025"/>
          <p:cNvSpPr/>
          <p:nvPr/>
        </p:nvSpPr>
        <p:spPr>
          <a:xfrm>
            <a:off x="676275" y="701675"/>
            <a:ext cx="8480425" cy="29845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charset="0"/>
                <a:ea typeface="宋体" panose="02010600030101010101" pitchFamily="2" charset="-122"/>
                <a:cs typeface="+mn-ea"/>
              </a:rPr>
              <a:t>(2) </a:t>
            </a:r>
            <a:r>
              <a:rPr lang="zh-CN" altLang="en-US" sz="2800" b="1" strike="noStrike" noProof="1">
                <a:solidFill>
                  <a:srgbClr val="A50021"/>
                </a:solidFill>
                <a:latin typeface="Times New Roman" panose="02020603050405020304" charset="0"/>
                <a:ea typeface="宋体" panose="02010600030101010101" pitchFamily="2" charset="-122"/>
                <a:cs typeface="+mn-ea"/>
              </a:rPr>
              <a:t>循环轮转调度算法</a:t>
            </a:r>
            <a:endParaRPr lang="zh-CN" altLang="en-US" sz="2800" b="1" strike="noStrike" noProof="1">
              <a:solidFill>
                <a:srgbClr val="A50021"/>
              </a:solidFill>
              <a:latin typeface="Times New Roman" panose="02020603050405020304" charset="0"/>
              <a:ea typeface="宋体" panose="02010600030101010101" pitchFamily="2" charset="-122"/>
            </a:endParaRPr>
          </a:p>
          <a:p>
            <a:pPr marL="533400" lvl="0" indent="-533400" fontAlgn="base">
              <a:lnSpc>
                <a:spcPct val="130000"/>
              </a:lnSpc>
              <a:buNone/>
            </a:pPr>
            <a:r>
              <a:rPr lang="zh-CN" altLang="en-US" sz="2400" b="1" strike="noStrike" noProof="1">
                <a:solidFill>
                  <a:srgbClr val="000099"/>
                </a:solidFill>
                <a:latin typeface="Times New Roman" panose="02020603050405020304" charset="0"/>
                <a:ea typeface="宋体" panose="02010600030101010101" pitchFamily="2" charset="-122"/>
                <a:cs typeface="+mn-ea"/>
              </a:rPr>
              <a:t>① 什么是循环轮转调度算法</a:t>
            </a:r>
            <a:endParaRPr lang="zh-CN" altLang="en-US" sz="2400" b="1" strike="noStrike" noProof="1">
              <a:solidFill>
                <a:srgbClr val="000099"/>
              </a:solidFill>
              <a:latin typeface="Times New Roman" panose="02020603050405020304" charset="0"/>
              <a:ea typeface="宋体" panose="02010600030101010101" pitchFamily="2" charset="-122"/>
            </a:endParaRPr>
          </a:p>
          <a:p>
            <a:pPr marL="533400" lvl="0" indent="-533400" fontAlgn="base">
              <a:lnSpc>
                <a:spcPct val="130000"/>
              </a:lnSpc>
              <a:buNone/>
            </a:pPr>
            <a:r>
              <a:rPr lang="zh-CN" altLang="en-US" sz="2000" strike="noStrike" noProof="1">
                <a:solidFill>
                  <a:schemeClr val="tx1"/>
                </a:solidFill>
                <a:latin typeface="Times New Roman" panose="02020603050405020304" charset="0"/>
                <a:ea typeface="宋体" panose="02010600030101010101" pitchFamily="2" charset="-122"/>
                <a:cs typeface="+mn-ea"/>
              </a:rPr>
              <a:t>      </a:t>
            </a:r>
            <a:r>
              <a:rPr lang="zh-CN" altLang="en-US" sz="2400" strike="noStrike" noProof="1">
                <a:solidFill>
                  <a:schemeClr val="tx1"/>
                </a:solidFill>
                <a:latin typeface="Times New Roman" panose="02020603050405020304" charset="0"/>
                <a:ea typeface="宋体" panose="02010600030101010101" pitchFamily="2" charset="-122"/>
                <a:cs typeface="+mn-ea"/>
              </a:rPr>
              <a:t>当</a:t>
            </a:r>
            <a:r>
              <a:rPr lang="en-US" altLang="zh-CN" sz="2400" strike="noStrike" noProof="1">
                <a:solidFill>
                  <a:schemeClr val="tx1"/>
                </a:solidFill>
                <a:latin typeface="Times New Roman" panose="02020603050405020304" charset="0"/>
                <a:ea typeface="宋体" panose="02010600030101010101" pitchFamily="2" charset="-122"/>
                <a:cs typeface="+mn-ea"/>
              </a:rPr>
              <a:t>CPU</a:t>
            </a:r>
            <a:r>
              <a:rPr lang="zh-CN" altLang="en-US" sz="2400" strike="noStrike" noProof="1">
                <a:solidFill>
                  <a:schemeClr val="tx1"/>
                </a:solidFill>
                <a:latin typeface="Times New Roman" panose="02020603050405020304" charset="0"/>
                <a:ea typeface="宋体" panose="02010600030101010101" pitchFamily="2" charset="-122"/>
                <a:cs typeface="+mn-ea"/>
              </a:rPr>
              <a:t>空闲时，选取就绪队列首元素，赋予一个时间片，当</a:t>
            </a:r>
            <a:endParaRPr lang="zh-CN" altLang="en-US" sz="24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charset="0"/>
                <a:ea typeface="宋体" panose="02010600030101010101" pitchFamily="2" charset="-122"/>
                <a:cs typeface="+mn-ea"/>
              </a:rPr>
              <a:t>      时间片用完时，该进程转为就绪态并进入就绪队列末端。</a:t>
            </a:r>
            <a:endParaRPr lang="zh-CN" altLang="en-US" sz="24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30000"/>
              </a:lnSpc>
              <a:buNone/>
            </a:pPr>
            <a:r>
              <a:rPr lang="zh-CN" altLang="en-US" sz="2400" b="1" strike="noStrike" noProof="1">
                <a:solidFill>
                  <a:srgbClr val="CC0000"/>
                </a:solidFill>
                <a:latin typeface="Times New Roman" panose="02020603050405020304" charset="0"/>
                <a:ea typeface="宋体" panose="02010600030101010101" pitchFamily="2" charset="-122"/>
                <a:cs typeface="+mn-ea"/>
              </a:rPr>
              <a:t>      该队列排序的原则是什么？</a:t>
            </a:r>
            <a:endParaRPr lang="zh-CN" altLang="en-US" sz="2400" b="1" strike="noStrike" noProof="1">
              <a:solidFill>
                <a:srgbClr val="CC0000"/>
              </a:solidFill>
              <a:latin typeface="Times New Roman" panose="02020603050405020304" charset="0"/>
              <a:ea typeface="宋体" panose="02010600030101010101" pitchFamily="2" charset="-122"/>
            </a:endParaRPr>
          </a:p>
        </p:txBody>
      </p:sp>
      <p:grpSp>
        <p:nvGrpSpPr>
          <p:cNvPr id="129027" name="组合 129026"/>
          <p:cNvGrpSpPr/>
          <p:nvPr/>
        </p:nvGrpSpPr>
        <p:grpSpPr>
          <a:xfrm>
            <a:off x="574675" y="4170363"/>
            <a:ext cx="7897813" cy="1876425"/>
            <a:chOff x="0" y="0"/>
            <a:chExt cx="4975" cy="1182"/>
          </a:xfrm>
        </p:grpSpPr>
        <p:sp>
          <p:nvSpPr>
            <p:cNvPr id="144387" name="矩形 129027"/>
            <p:cNvSpPr/>
            <p:nvPr/>
          </p:nvSpPr>
          <p:spPr>
            <a:xfrm>
              <a:off x="1572" y="184"/>
              <a:ext cx="3084" cy="998"/>
            </a:xfrm>
            <a:prstGeom prst="rect">
              <a:avLst/>
            </a:prstGeom>
            <a:noFill/>
            <a:ln w="19050" cap="flat" cmpd="sng">
              <a:solidFill>
                <a:schemeClr val="tx1"/>
              </a:solidFill>
              <a:prstDash val="solid"/>
              <a:miter/>
              <a:headEnd type="none" w="med" len="med"/>
              <a:tailEnd type="none" w="med" len="med"/>
            </a:ln>
          </p:spPr>
          <p:txBody>
            <a:bodyPr wrap="none" anchor="ctr"/>
            <a:p>
              <a:pPr marL="914400" lvl="0" indent="-340995" algn="ctr">
                <a:lnSpc>
                  <a:spcPct val="120000"/>
                </a:lnSpc>
                <a:buClr>
                  <a:schemeClr val="tx2"/>
                </a:buClr>
                <a:buSzPct val="95000"/>
                <a:buFont typeface="Wingdings" panose="05000000000000000000" pitchFamily="2" charset="2"/>
                <a:buBlip>
                  <a:blip r:embed="rId1"/>
                </a:buBlip>
              </a:pPr>
              <a:endParaRPr lang="zh-CN" altLang="en-US" sz="1600" b="0" dirty="0">
                <a:latin typeface="Arial" panose="02080604020202020204" pitchFamily="34" charset="0"/>
                <a:ea typeface="宋体" panose="02010600030101010101" pitchFamily="2" charset="-122"/>
              </a:endParaRPr>
            </a:p>
          </p:txBody>
        </p:sp>
        <p:grpSp>
          <p:nvGrpSpPr>
            <p:cNvPr id="144388" name="组合 129028"/>
            <p:cNvGrpSpPr/>
            <p:nvPr/>
          </p:nvGrpSpPr>
          <p:grpSpPr>
            <a:xfrm>
              <a:off x="3884" y="502"/>
              <a:ext cx="503" cy="550"/>
              <a:chOff x="0" y="0"/>
              <a:chExt cx="576" cy="624"/>
            </a:xfrm>
          </p:grpSpPr>
          <p:sp>
            <p:nvSpPr>
              <p:cNvPr id="144389" name="矩形 129029"/>
              <p:cNvSpPr/>
              <p:nvPr/>
            </p:nvSpPr>
            <p:spPr>
              <a:xfrm>
                <a:off x="0" y="0"/>
                <a:ext cx="576" cy="624"/>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ctr"/>
                <a:endParaRPr lang="zh-CN" altLang="en-US" dirty="0">
                  <a:latin typeface="Arial" panose="02080604020202020204" pitchFamily="34" charset="0"/>
                  <a:ea typeface="宋体" panose="02010600030101010101" pitchFamily="2" charset="-122"/>
                </a:endParaRPr>
              </a:p>
            </p:txBody>
          </p:sp>
          <p:sp>
            <p:nvSpPr>
              <p:cNvPr id="144390" name="直接连接符 129030"/>
              <p:cNvSpPr/>
              <p:nvPr/>
            </p:nvSpPr>
            <p:spPr>
              <a:xfrm>
                <a:off x="0" y="432"/>
                <a:ext cx="576"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anose="02010600030101010101" pitchFamily="2" charset="-122"/>
                </a:endParaRPr>
              </a:p>
            </p:txBody>
          </p:sp>
        </p:grpSp>
        <p:grpSp>
          <p:nvGrpSpPr>
            <p:cNvPr id="144391" name="组合 129031"/>
            <p:cNvGrpSpPr/>
            <p:nvPr/>
          </p:nvGrpSpPr>
          <p:grpSpPr>
            <a:xfrm>
              <a:off x="2625" y="502"/>
              <a:ext cx="503" cy="550"/>
              <a:chOff x="0" y="0"/>
              <a:chExt cx="576" cy="624"/>
            </a:xfrm>
          </p:grpSpPr>
          <p:sp>
            <p:nvSpPr>
              <p:cNvPr id="144392" name="矩形 129032"/>
              <p:cNvSpPr/>
              <p:nvPr/>
            </p:nvSpPr>
            <p:spPr>
              <a:xfrm>
                <a:off x="0" y="0"/>
                <a:ext cx="576" cy="624"/>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ctr"/>
                <a:endParaRPr lang="zh-CN" altLang="en-US" dirty="0">
                  <a:latin typeface="Arial" panose="02080604020202020204" pitchFamily="34" charset="0"/>
                  <a:ea typeface="宋体" panose="02010600030101010101" pitchFamily="2" charset="-122"/>
                </a:endParaRPr>
              </a:p>
            </p:txBody>
          </p:sp>
          <p:sp>
            <p:nvSpPr>
              <p:cNvPr id="144393" name="直接连接符 129033"/>
              <p:cNvSpPr/>
              <p:nvPr/>
            </p:nvSpPr>
            <p:spPr>
              <a:xfrm>
                <a:off x="0" y="432"/>
                <a:ext cx="576"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anose="02010600030101010101" pitchFamily="2" charset="-122"/>
                </a:endParaRPr>
              </a:p>
            </p:txBody>
          </p:sp>
        </p:grpSp>
        <p:grpSp>
          <p:nvGrpSpPr>
            <p:cNvPr id="144394" name="组合 129034"/>
            <p:cNvGrpSpPr/>
            <p:nvPr/>
          </p:nvGrpSpPr>
          <p:grpSpPr>
            <a:xfrm>
              <a:off x="1786" y="502"/>
              <a:ext cx="503" cy="550"/>
              <a:chOff x="0" y="0"/>
              <a:chExt cx="576" cy="624"/>
            </a:xfrm>
          </p:grpSpPr>
          <p:sp>
            <p:nvSpPr>
              <p:cNvPr id="144395" name="矩形 129035"/>
              <p:cNvSpPr/>
              <p:nvPr/>
            </p:nvSpPr>
            <p:spPr>
              <a:xfrm>
                <a:off x="0" y="0"/>
                <a:ext cx="576" cy="624"/>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ctr"/>
                <a:endParaRPr lang="zh-CN" altLang="en-US" dirty="0">
                  <a:latin typeface="Arial" panose="02080604020202020204" pitchFamily="34" charset="0"/>
                  <a:ea typeface="宋体" panose="02010600030101010101" pitchFamily="2" charset="-122"/>
                </a:endParaRPr>
              </a:p>
            </p:txBody>
          </p:sp>
          <p:sp>
            <p:nvSpPr>
              <p:cNvPr id="144396" name="直接连接符 129036"/>
              <p:cNvSpPr/>
              <p:nvPr/>
            </p:nvSpPr>
            <p:spPr>
              <a:xfrm>
                <a:off x="0" y="432"/>
                <a:ext cx="576"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anose="02010600030101010101" pitchFamily="2" charset="-122"/>
                </a:endParaRPr>
              </a:p>
            </p:txBody>
          </p:sp>
        </p:grpSp>
        <p:sp>
          <p:nvSpPr>
            <p:cNvPr id="144397" name="直接连接符 129037"/>
            <p:cNvSpPr/>
            <p:nvPr/>
          </p:nvSpPr>
          <p:spPr>
            <a:xfrm>
              <a:off x="2206" y="967"/>
              <a:ext cx="209"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anose="02010600030101010101" pitchFamily="2" charset="-122"/>
              </a:endParaRPr>
            </a:p>
          </p:txBody>
        </p:sp>
        <p:sp>
          <p:nvSpPr>
            <p:cNvPr id="144398" name="直接连接符 129038"/>
            <p:cNvSpPr/>
            <p:nvPr/>
          </p:nvSpPr>
          <p:spPr>
            <a:xfrm>
              <a:off x="2415" y="501"/>
              <a:ext cx="210" cy="0"/>
            </a:xfrm>
            <a:prstGeom prst="line">
              <a:avLst/>
            </a:prstGeom>
            <a:ln w="9525" cap="flat" cmpd="sng">
              <a:solidFill>
                <a:schemeClr val="tx1"/>
              </a:solidFill>
              <a:prstDash val="solid"/>
              <a:round/>
              <a:headEnd type="none" w="med" len="med"/>
              <a:tailEnd type="triangle" w="med" len="med"/>
            </a:ln>
          </p:spPr>
          <p:txBody>
            <a:bodyPr anchor="t"/>
            <a:p>
              <a:pPr lvl="0"/>
              <a:endParaRPr lang="zh-CN" altLang="en-US">
                <a:latin typeface="Arial" panose="02080604020202020204" pitchFamily="34" charset="0"/>
                <a:ea typeface="宋体" panose="02010600030101010101" pitchFamily="2" charset="-122"/>
              </a:endParaRPr>
            </a:p>
          </p:txBody>
        </p:sp>
        <p:sp>
          <p:nvSpPr>
            <p:cNvPr id="144399" name="直接连接符 129039"/>
            <p:cNvSpPr/>
            <p:nvPr/>
          </p:nvSpPr>
          <p:spPr>
            <a:xfrm>
              <a:off x="2415" y="501"/>
              <a:ext cx="0" cy="466"/>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anose="02010600030101010101" pitchFamily="2" charset="-122"/>
              </a:endParaRPr>
            </a:p>
          </p:txBody>
        </p:sp>
        <p:sp>
          <p:nvSpPr>
            <p:cNvPr id="144400" name="直接连接符 129040"/>
            <p:cNvSpPr/>
            <p:nvPr/>
          </p:nvSpPr>
          <p:spPr>
            <a:xfrm>
              <a:off x="3045" y="989"/>
              <a:ext cx="209"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anose="02010600030101010101" pitchFamily="2" charset="-122"/>
              </a:endParaRPr>
            </a:p>
          </p:txBody>
        </p:sp>
        <p:sp>
          <p:nvSpPr>
            <p:cNvPr id="144401" name="直接连接符 129041"/>
            <p:cNvSpPr/>
            <p:nvPr/>
          </p:nvSpPr>
          <p:spPr>
            <a:xfrm>
              <a:off x="3254" y="523"/>
              <a:ext cx="210" cy="0"/>
            </a:xfrm>
            <a:prstGeom prst="line">
              <a:avLst/>
            </a:prstGeom>
            <a:ln w="9525" cap="flat" cmpd="sng">
              <a:solidFill>
                <a:schemeClr val="tx1"/>
              </a:solidFill>
              <a:prstDash val="solid"/>
              <a:round/>
              <a:headEnd type="none" w="med" len="med"/>
              <a:tailEnd type="triangle" w="med" len="med"/>
            </a:ln>
          </p:spPr>
          <p:txBody>
            <a:bodyPr anchor="t"/>
            <a:p>
              <a:pPr lvl="0"/>
              <a:endParaRPr lang="zh-CN" altLang="en-US">
                <a:latin typeface="Arial" panose="02080604020202020204" pitchFamily="34" charset="0"/>
                <a:ea typeface="宋体" panose="02010600030101010101" pitchFamily="2" charset="-122"/>
              </a:endParaRPr>
            </a:p>
          </p:txBody>
        </p:sp>
        <p:sp>
          <p:nvSpPr>
            <p:cNvPr id="144402" name="直接连接符 129042"/>
            <p:cNvSpPr/>
            <p:nvPr/>
          </p:nvSpPr>
          <p:spPr>
            <a:xfrm>
              <a:off x="3254" y="523"/>
              <a:ext cx="0" cy="466"/>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anose="02010600030101010101" pitchFamily="2" charset="-122"/>
              </a:endParaRPr>
            </a:p>
          </p:txBody>
        </p:sp>
        <p:sp>
          <p:nvSpPr>
            <p:cNvPr id="144403" name="直接连接符 129043"/>
            <p:cNvSpPr/>
            <p:nvPr/>
          </p:nvSpPr>
          <p:spPr>
            <a:xfrm>
              <a:off x="3674" y="523"/>
              <a:ext cx="210" cy="0"/>
            </a:xfrm>
            <a:prstGeom prst="line">
              <a:avLst/>
            </a:prstGeom>
            <a:ln w="9525" cap="flat" cmpd="sng">
              <a:solidFill>
                <a:schemeClr val="tx1"/>
              </a:solidFill>
              <a:prstDash val="solid"/>
              <a:round/>
              <a:headEnd type="none" w="med" len="med"/>
              <a:tailEnd type="triangle" w="med" len="med"/>
            </a:ln>
          </p:spPr>
          <p:txBody>
            <a:bodyPr anchor="t"/>
            <a:p>
              <a:pPr lvl="0"/>
              <a:endParaRPr lang="zh-CN" altLang="en-US">
                <a:latin typeface="Arial" panose="02080604020202020204" pitchFamily="34" charset="0"/>
                <a:ea typeface="宋体" panose="02010600030101010101" pitchFamily="2" charset="-122"/>
              </a:endParaRPr>
            </a:p>
          </p:txBody>
        </p:sp>
        <p:sp>
          <p:nvSpPr>
            <p:cNvPr id="144404" name="文本框 129044"/>
            <p:cNvSpPr txBox="1"/>
            <p:nvPr/>
          </p:nvSpPr>
          <p:spPr>
            <a:xfrm>
              <a:off x="4051" y="820"/>
              <a:ext cx="294"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anose="02010600030101010101" pitchFamily="2" charset="-122"/>
                  <a:sym typeface="Symbol" panose="05050102010706020507" pitchFamily="18" charset="2"/>
                </a:rPr>
                <a:t></a:t>
              </a:r>
              <a:endParaRPr lang="zh-CN" altLang="en-US" sz="1600">
                <a:solidFill>
                  <a:schemeClr val="tx1"/>
                </a:solidFill>
                <a:latin typeface="Times New Roman" panose="02020603050405020304" charset="0"/>
                <a:ea typeface="宋体" panose="02010600030101010101" pitchFamily="2" charset="-122"/>
                <a:sym typeface="Symbol" panose="05050102010706020507" pitchFamily="18" charset="2"/>
              </a:endParaRPr>
            </a:p>
          </p:txBody>
        </p:sp>
        <p:grpSp>
          <p:nvGrpSpPr>
            <p:cNvPr id="144405" name="组合 129045"/>
            <p:cNvGrpSpPr/>
            <p:nvPr/>
          </p:nvGrpSpPr>
          <p:grpSpPr>
            <a:xfrm>
              <a:off x="3884" y="502"/>
              <a:ext cx="503" cy="550"/>
              <a:chOff x="0" y="0"/>
              <a:chExt cx="576" cy="624"/>
            </a:xfrm>
          </p:grpSpPr>
          <p:sp>
            <p:nvSpPr>
              <p:cNvPr id="144406" name="矩形 129046"/>
              <p:cNvSpPr/>
              <p:nvPr/>
            </p:nvSpPr>
            <p:spPr>
              <a:xfrm>
                <a:off x="0" y="0"/>
                <a:ext cx="576" cy="624"/>
              </a:xfrm>
              <a:prstGeom prst="rect">
                <a:avLst/>
              </a:prstGeom>
              <a:solidFill>
                <a:srgbClr val="CCFFFF"/>
              </a:solidFill>
              <a:ln w="9525" cap="flat" cmpd="sng">
                <a:solidFill>
                  <a:srgbClr val="000000"/>
                </a:solidFill>
                <a:prstDash val="solid"/>
                <a:miter/>
                <a:headEnd type="none" w="med" len="med"/>
                <a:tailEnd type="none" w="med" len="med"/>
              </a:ln>
            </p:spPr>
            <p:txBody>
              <a:bodyPr anchor="t"/>
              <a:p>
                <a:pPr lvl="0" algn="ctr"/>
                <a:endParaRPr lang="zh-CN" altLang="en-US" dirty="0">
                  <a:latin typeface="Arial" panose="02080604020202020204" pitchFamily="34" charset="0"/>
                  <a:ea typeface="宋体" panose="02010600030101010101" pitchFamily="2" charset="-122"/>
                </a:endParaRPr>
              </a:p>
            </p:txBody>
          </p:sp>
          <p:sp>
            <p:nvSpPr>
              <p:cNvPr id="144407" name="直接连接符 129047"/>
              <p:cNvSpPr/>
              <p:nvPr/>
            </p:nvSpPr>
            <p:spPr>
              <a:xfrm>
                <a:off x="0" y="432"/>
                <a:ext cx="576"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anose="02010600030101010101" pitchFamily="2" charset="-122"/>
                </a:endParaRPr>
              </a:p>
            </p:txBody>
          </p:sp>
        </p:grpSp>
        <p:grpSp>
          <p:nvGrpSpPr>
            <p:cNvPr id="144408" name="组合 129048"/>
            <p:cNvGrpSpPr/>
            <p:nvPr/>
          </p:nvGrpSpPr>
          <p:grpSpPr>
            <a:xfrm>
              <a:off x="2625" y="502"/>
              <a:ext cx="503" cy="550"/>
              <a:chOff x="0" y="0"/>
              <a:chExt cx="576" cy="624"/>
            </a:xfrm>
          </p:grpSpPr>
          <p:sp>
            <p:nvSpPr>
              <p:cNvPr id="144409" name="矩形 129049"/>
              <p:cNvSpPr/>
              <p:nvPr/>
            </p:nvSpPr>
            <p:spPr>
              <a:xfrm>
                <a:off x="0" y="0"/>
                <a:ext cx="576" cy="624"/>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lgn="ctr"/>
                <a:endParaRPr lang="zh-CN" altLang="en-US" dirty="0">
                  <a:latin typeface="Arial" panose="02080604020202020204" pitchFamily="34" charset="0"/>
                  <a:ea typeface="宋体" panose="02010600030101010101" pitchFamily="2" charset="-122"/>
                </a:endParaRPr>
              </a:p>
            </p:txBody>
          </p:sp>
          <p:sp>
            <p:nvSpPr>
              <p:cNvPr id="144410" name="直接连接符 129050"/>
              <p:cNvSpPr/>
              <p:nvPr/>
            </p:nvSpPr>
            <p:spPr>
              <a:xfrm>
                <a:off x="0" y="432"/>
                <a:ext cx="576"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anose="02010600030101010101" pitchFamily="2" charset="-122"/>
                </a:endParaRPr>
              </a:p>
            </p:txBody>
          </p:sp>
        </p:grpSp>
        <p:grpSp>
          <p:nvGrpSpPr>
            <p:cNvPr id="144411" name="组合 129051"/>
            <p:cNvGrpSpPr/>
            <p:nvPr/>
          </p:nvGrpSpPr>
          <p:grpSpPr>
            <a:xfrm>
              <a:off x="1786" y="502"/>
              <a:ext cx="503" cy="550"/>
              <a:chOff x="0" y="0"/>
              <a:chExt cx="576" cy="624"/>
            </a:xfrm>
          </p:grpSpPr>
          <p:sp>
            <p:nvSpPr>
              <p:cNvPr id="144412" name="矩形 129052"/>
              <p:cNvSpPr/>
              <p:nvPr/>
            </p:nvSpPr>
            <p:spPr>
              <a:xfrm>
                <a:off x="0" y="0"/>
                <a:ext cx="576" cy="624"/>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lgn="ctr"/>
                <a:endParaRPr lang="zh-CN" altLang="en-US" dirty="0">
                  <a:latin typeface="Arial" panose="02080604020202020204" pitchFamily="34" charset="0"/>
                  <a:ea typeface="宋体" panose="02010600030101010101" pitchFamily="2" charset="-122"/>
                </a:endParaRPr>
              </a:p>
            </p:txBody>
          </p:sp>
          <p:sp>
            <p:nvSpPr>
              <p:cNvPr id="144413" name="直接连接符 129053"/>
              <p:cNvSpPr/>
              <p:nvPr/>
            </p:nvSpPr>
            <p:spPr>
              <a:xfrm>
                <a:off x="0" y="432"/>
                <a:ext cx="576"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anose="02010600030101010101" pitchFamily="2" charset="-122"/>
                </a:endParaRPr>
              </a:p>
            </p:txBody>
          </p:sp>
        </p:grpSp>
        <p:sp>
          <p:nvSpPr>
            <p:cNvPr id="144414" name="直接连接符 129054"/>
            <p:cNvSpPr/>
            <p:nvPr/>
          </p:nvSpPr>
          <p:spPr>
            <a:xfrm>
              <a:off x="2206" y="967"/>
              <a:ext cx="209"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anose="02010600030101010101" pitchFamily="2" charset="-122"/>
              </a:endParaRPr>
            </a:p>
          </p:txBody>
        </p:sp>
        <p:sp>
          <p:nvSpPr>
            <p:cNvPr id="144415" name="直接连接符 129055"/>
            <p:cNvSpPr/>
            <p:nvPr/>
          </p:nvSpPr>
          <p:spPr>
            <a:xfrm>
              <a:off x="2415" y="501"/>
              <a:ext cx="210" cy="0"/>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anose="02010600030101010101" pitchFamily="2" charset="-122"/>
              </a:endParaRPr>
            </a:p>
          </p:txBody>
        </p:sp>
        <p:sp>
          <p:nvSpPr>
            <p:cNvPr id="144416" name="直接连接符 129056"/>
            <p:cNvSpPr/>
            <p:nvPr/>
          </p:nvSpPr>
          <p:spPr>
            <a:xfrm>
              <a:off x="2415" y="501"/>
              <a:ext cx="0" cy="466"/>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anose="02010600030101010101" pitchFamily="2" charset="-122"/>
              </a:endParaRPr>
            </a:p>
          </p:txBody>
        </p:sp>
        <p:sp>
          <p:nvSpPr>
            <p:cNvPr id="144417" name="直接连接符 129057"/>
            <p:cNvSpPr/>
            <p:nvPr/>
          </p:nvSpPr>
          <p:spPr>
            <a:xfrm>
              <a:off x="3045" y="989"/>
              <a:ext cx="209"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anose="02010600030101010101" pitchFamily="2" charset="-122"/>
              </a:endParaRPr>
            </a:p>
          </p:txBody>
        </p:sp>
        <p:sp>
          <p:nvSpPr>
            <p:cNvPr id="144418" name="直接连接符 129058"/>
            <p:cNvSpPr/>
            <p:nvPr/>
          </p:nvSpPr>
          <p:spPr>
            <a:xfrm>
              <a:off x="3254" y="523"/>
              <a:ext cx="210" cy="0"/>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anose="02010600030101010101" pitchFamily="2" charset="-122"/>
              </a:endParaRPr>
            </a:p>
          </p:txBody>
        </p:sp>
        <p:sp>
          <p:nvSpPr>
            <p:cNvPr id="144419" name="直接连接符 129059"/>
            <p:cNvSpPr/>
            <p:nvPr/>
          </p:nvSpPr>
          <p:spPr>
            <a:xfrm>
              <a:off x="3254" y="523"/>
              <a:ext cx="0" cy="466"/>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anose="02010600030101010101" pitchFamily="2" charset="-122"/>
              </a:endParaRPr>
            </a:p>
          </p:txBody>
        </p:sp>
        <p:sp>
          <p:nvSpPr>
            <p:cNvPr id="144420" name="直接连接符 129060"/>
            <p:cNvSpPr/>
            <p:nvPr/>
          </p:nvSpPr>
          <p:spPr>
            <a:xfrm>
              <a:off x="3674" y="523"/>
              <a:ext cx="210" cy="0"/>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anose="02010600030101010101" pitchFamily="2" charset="-122"/>
              </a:endParaRPr>
            </a:p>
          </p:txBody>
        </p:sp>
        <p:sp>
          <p:nvSpPr>
            <p:cNvPr id="144422" name="文本框 129062"/>
            <p:cNvSpPr txBox="1"/>
            <p:nvPr/>
          </p:nvSpPr>
          <p:spPr>
            <a:xfrm>
              <a:off x="1870" y="227"/>
              <a:ext cx="377"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anose="02010600030101010101" pitchFamily="2" charset="-122"/>
                </a:rPr>
                <a:t>pcb</a:t>
              </a:r>
              <a:r>
                <a:rPr lang="en-US" altLang="zh-CN" sz="1600" baseline="-25000">
                  <a:solidFill>
                    <a:schemeClr val="tx1"/>
                  </a:solidFill>
                  <a:latin typeface="Times New Roman" panose="02020603050405020304" charset="0"/>
                  <a:ea typeface="宋体" panose="02010600030101010101" pitchFamily="2" charset="-122"/>
                </a:rPr>
                <a:t>1</a:t>
              </a:r>
              <a:endParaRPr lang="en-US" altLang="zh-CN" sz="1600">
                <a:solidFill>
                  <a:schemeClr val="tx1"/>
                </a:solidFill>
                <a:latin typeface="Times New Roman" panose="02020603050405020304" charset="0"/>
                <a:ea typeface="宋体" panose="02010600030101010101" pitchFamily="2" charset="-122"/>
              </a:endParaRPr>
            </a:p>
          </p:txBody>
        </p:sp>
        <p:sp>
          <p:nvSpPr>
            <p:cNvPr id="144423" name="文本框 129063"/>
            <p:cNvSpPr txBox="1"/>
            <p:nvPr/>
          </p:nvSpPr>
          <p:spPr>
            <a:xfrm>
              <a:off x="2708" y="227"/>
              <a:ext cx="379"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anose="02010600030101010101" pitchFamily="2" charset="-122"/>
                </a:rPr>
                <a:t>pcb</a:t>
              </a:r>
              <a:r>
                <a:rPr lang="en-US" altLang="zh-CN" sz="1600" baseline="-25000">
                  <a:solidFill>
                    <a:schemeClr val="tx1"/>
                  </a:solidFill>
                  <a:latin typeface="Times New Roman" panose="02020603050405020304" charset="0"/>
                  <a:ea typeface="宋体" panose="02010600030101010101" pitchFamily="2" charset="-122"/>
                </a:rPr>
                <a:t>2</a:t>
              </a:r>
              <a:endParaRPr lang="en-US" altLang="zh-CN" sz="1600">
                <a:solidFill>
                  <a:schemeClr val="tx1"/>
                </a:solidFill>
                <a:latin typeface="Times New Roman" panose="02020603050405020304" charset="0"/>
                <a:ea typeface="宋体" panose="02010600030101010101" pitchFamily="2" charset="-122"/>
              </a:endParaRPr>
            </a:p>
          </p:txBody>
        </p:sp>
        <p:sp>
          <p:nvSpPr>
            <p:cNvPr id="144424" name="文本框 129064"/>
            <p:cNvSpPr txBox="1"/>
            <p:nvPr/>
          </p:nvSpPr>
          <p:spPr>
            <a:xfrm>
              <a:off x="3967" y="227"/>
              <a:ext cx="378"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anose="02010600030101010101" pitchFamily="2" charset="-122"/>
                </a:rPr>
                <a:t>pcb</a:t>
              </a:r>
              <a:r>
                <a:rPr lang="en-US" altLang="zh-CN" sz="1600" baseline="-25000">
                  <a:solidFill>
                    <a:schemeClr val="tx1"/>
                  </a:solidFill>
                  <a:latin typeface="Times New Roman" panose="02020603050405020304" charset="0"/>
                  <a:ea typeface="宋体" panose="02010600030101010101" pitchFamily="2" charset="-122"/>
                </a:rPr>
                <a:t>n</a:t>
              </a:r>
              <a:endParaRPr lang="en-US" altLang="zh-CN" sz="1600">
                <a:solidFill>
                  <a:schemeClr val="tx1"/>
                </a:solidFill>
                <a:latin typeface="Times New Roman" panose="02020603050405020304" charset="0"/>
                <a:ea typeface="宋体" panose="02010600030101010101" pitchFamily="2" charset="-122"/>
              </a:endParaRPr>
            </a:p>
          </p:txBody>
        </p:sp>
        <p:sp>
          <p:nvSpPr>
            <p:cNvPr id="144425" name="矩形 129065"/>
            <p:cNvSpPr/>
            <p:nvPr/>
          </p:nvSpPr>
          <p:spPr>
            <a:xfrm>
              <a:off x="562" y="461"/>
              <a:ext cx="666" cy="466"/>
            </a:xfrm>
            <a:prstGeom prst="rect">
              <a:avLst/>
            </a:prstGeom>
            <a:solidFill>
              <a:srgbClr val="CCFFCC"/>
            </a:solidFill>
            <a:ln w="19050" cap="flat" cmpd="sng">
              <a:solidFill>
                <a:srgbClr val="000000"/>
              </a:solidFill>
              <a:prstDash val="solid"/>
              <a:miter/>
              <a:headEnd type="none" w="med" len="med"/>
              <a:tailEnd type="none" w="med" len="med"/>
            </a:ln>
          </p:spPr>
          <p:txBody>
            <a:bodyPr anchor="t"/>
            <a:p>
              <a:pPr marL="914400" lvl="0" indent="-340995" algn="ctr">
                <a:lnSpc>
                  <a:spcPct val="120000"/>
                </a:lnSpc>
                <a:buClr>
                  <a:schemeClr val="tx2"/>
                </a:buClr>
                <a:buSzPct val="95000"/>
                <a:buFont typeface="Wingdings" panose="05000000000000000000" pitchFamily="2" charset="2"/>
                <a:buBlip>
                  <a:blip r:embed="rId1"/>
                </a:buBlip>
              </a:pPr>
              <a:endParaRPr lang="zh-CN" altLang="en-US" sz="1600" b="0" dirty="0">
                <a:latin typeface="Arial" panose="02080604020202020204" pitchFamily="34" charset="0"/>
                <a:ea typeface="宋体" panose="02010600030101010101" pitchFamily="2" charset="-122"/>
              </a:endParaRPr>
            </a:p>
          </p:txBody>
        </p:sp>
        <p:sp>
          <p:nvSpPr>
            <p:cNvPr id="144426" name="文本框 129066"/>
            <p:cNvSpPr txBox="1"/>
            <p:nvPr/>
          </p:nvSpPr>
          <p:spPr>
            <a:xfrm>
              <a:off x="688" y="589"/>
              <a:ext cx="432"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anose="02010600030101010101" pitchFamily="2" charset="-122"/>
                </a:rPr>
                <a:t>CPU</a:t>
              </a:r>
              <a:endParaRPr lang="en-US" altLang="zh-CN" sz="1600">
                <a:solidFill>
                  <a:schemeClr val="tx1"/>
                </a:solidFill>
                <a:latin typeface="Times New Roman" panose="02020603050405020304" charset="0"/>
                <a:ea typeface="宋体" panose="02010600030101010101" pitchFamily="2" charset="-122"/>
              </a:endParaRPr>
            </a:p>
          </p:txBody>
        </p:sp>
        <p:sp>
          <p:nvSpPr>
            <p:cNvPr id="144427" name="直接连接符 129067"/>
            <p:cNvSpPr/>
            <p:nvPr/>
          </p:nvSpPr>
          <p:spPr>
            <a:xfrm flipH="1">
              <a:off x="1232" y="681"/>
              <a:ext cx="317" cy="0"/>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anose="02010600030101010101" pitchFamily="2" charset="-122"/>
              </a:endParaRPr>
            </a:p>
          </p:txBody>
        </p:sp>
        <p:sp>
          <p:nvSpPr>
            <p:cNvPr id="144428" name="直接连接符 129068"/>
            <p:cNvSpPr/>
            <p:nvPr/>
          </p:nvSpPr>
          <p:spPr>
            <a:xfrm flipH="1">
              <a:off x="291" y="590"/>
              <a:ext cx="272" cy="0"/>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anose="02010600030101010101" pitchFamily="2" charset="-122"/>
              </a:endParaRPr>
            </a:p>
          </p:txBody>
        </p:sp>
        <p:sp>
          <p:nvSpPr>
            <p:cNvPr id="144429" name="直接连接符 129069"/>
            <p:cNvSpPr/>
            <p:nvPr/>
          </p:nvSpPr>
          <p:spPr>
            <a:xfrm flipV="1">
              <a:off x="279" y="0"/>
              <a:ext cx="0" cy="590"/>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anose="02010600030101010101" pitchFamily="2" charset="-122"/>
              </a:endParaRPr>
            </a:p>
          </p:txBody>
        </p:sp>
        <p:sp>
          <p:nvSpPr>
            <p:cNvPr id="144430" name="直接连接符 129070"/>
            <p:cNvSpPr/>
            <p:nvPr/>
          </p:nvSpPr>
          <p:spPr>
            <a:xfrm>
              <a:off x="291" y="0"/>
              <a:ext cx="4672" cy="0"/>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anose="02010600030101010101" pitchFamily="2" charset="-122"/>
              </a:endParaRPr>
            </a:p>
          </p:txBody>
        </p:sp>
        <p:sp>
          <p:nvSpPr>
            <p:cNvPr id="144431" name="直接连接符 129071"/>
            <p:cNvSpPr/>
            <p:nvPr/>
          </p:nvSpPr>
          <p:spPr>
            <a:xfrm>
              <a:off x="4975" y="0"/>
              <a:ext cx="0" cy="681"/>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anose="02010600030101010101" pitchFamily="2" charset="-122"/>
              </a:endParaRPr>
            </a:p>
          </p:txBody>
        </p:sp>
        <p:sp>
          <p:nvSpPr>
            <p:cNvPr id="144432" name="直接连接符 129072"/>
            <p:cNvSpPr/>
            <p:nvPr/>
          </p:nvSpPr>
          <p:spPr>
            <a:xfrm flipH="1">
              <a:off x="4658" y="683"/>
              <a:ext cx="317" cy="0"/>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anose="02010600030101010101" pitchFamily="2" charset="-122"/>
              </a:endParaRPr>
            </a:p>
          </p:txBody>
        </p:sp>
        <p:sp>
          <p:nvSpPr>
            <p:cNvPr id="144433" name="直接连接符 129073"/>
            <p:cNvSpPr/>
            <p:nvPr/>
          </p:nvSpPr>
          <p:spPr>
            <a:xfrm flipH="1">
              <a:off x="53" y="817"/>
              <a:ext cx="498" cy="0"/>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anose="02010600030101010101" pitchFamily="2" charset="-122"/>
              </a:endParaRPr>
            </a:p>
          </p:txBody>
        </p:sp>
        <p:sp>
          <p:nvSpPr>
            <p:cNvPr id="144434" name="文本框 129074"/>
            <p:cNvSpPr txBox="1"/>
            <p:nvPr/>
          </p:nvSpPr>
          <p:spPr>
            <a:xfrm>
              <a:off x="0" y="857"/>
              <a:ext cx="454"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anose="02010600030101010101" pitchFamily="2" charset="-122"/>
                </a:rPr>
                <a:t>完成</a:t>
              </a:r>
              <a:endParaRPr lang="zh-CN" altLang="en-US" sz="1600">
                <a:solidFill>
                  <a:schemeClr val="tx1"/>
                </a:solidFill>
                <a:latin typeface="Times New Roman" panose="02020603050405020304" charset="0"/>
                <a:ea typeface="宋体" panose="02010600030101010101" pitchFamily="2" charset="-122"/>
              </a:endParaRPr>
            </a:p>
          </p:txBody>
        </p:sp>
        <p:sp>
          <p:nvSpPr>
            <p:cNvPr id="144435" name="文本框 129075"/>
            <p:cNvSpPr txBox="1"/>
            <p:nvPr/>
          </p:nvSpPr>
          <p:spPr>
            <a:xfrm>
              <a:off x="3440" y="392"/>
              <a:ext cx="278"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anose="02010600030101010101" pitchFamily="2" charset="-122"/>
                  <a:sym typeface="MT Extra" panose="05050102010205020202" pitchFamily="18" charset="2"/>
                </a:rPr>
                <a:t>....</a:t>
              </a:r>
              <a:endParaRPr lang="en-US" altLang="zh-CN" sz="1600">
                <a:solidFill>
                  <a:schemeClr val="tx1"/>
                </a:solidFill>
                <a:latin typeface="Times New Roman" panose="02020603050405020304" charset="0"/>
                <a:ea typeface="宋体" panose="02010600030101010101" pitchFamily="2" charset="-122"/>
                <a:sym typeface="MT Extra" panose="05050102010205020202" pitchFamily="18" charset="2"/>
              </a:endParaRPr>
            </a:p>
          </p:txBody>
        </p:sp>
      </p:grpSp>
      <p:sp>
        <p:nvSpPr>
          <p:cNvPr id="144437" name="文本框 129077"/>
          <p:cNvSpPr txBox="1"/>
          <p:nvPr/>
        </p:nvSpPr>
        <p:spPr>
          <a:xfrm>
            <a:off x="8493125" y="6510338"/>
            <a:ext cx="46355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103</a:t>
            </a:r>
            <a:endParaRPr lang="en-US" altLang="zh-CN" b="0">
              <a:solidFill>
                <a:schemeClr val="tx2"/>
              </a:solidFill>
              <a:latin typeface="Times New Roman" panose="02020603050405020304" charset="0"/>
              <a:ea typeface="宋体" panose="02010600030101010101" pitchFamily="2" charset="-122"/>
            </a:endParaRPr>
          </a:p>
        </p:txBody>
      </p:sp>
      <p:sp>
        <p:nvSpPr>
          <p:cNvPr id="129079" name="文本框 129078"/>
          <p:cNvSpPr txBox="1"/>
          <p:nvPr/>
        </p:nvSpPr>
        <p:spPr>
          <a:xfrm>
            <a:off x="3513138" y="6143625"/>
            <a:ext cx="3152775" cy="385763"/>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charset="0"/>
                <a:ea typeface="宋体" panose="02010600030101010101" pitchFamily="2" charset="-122"/>
              </a:rPr>
              <a:t>简单循环轮转调度算法示意图</a:t>
            </a:r>
            <a:endParaRPr lang="zh-CN" altLang="en-US" sz="1600" b="0">
              <a:solidFill>
                <a:schemeClr val="tx1"/>
              </a:solidFill>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6">
                                            <p:txEl>
                                              <p:charRg st="0" end="13"/>
                                            </p:txEl>
                                          </p:spTgt>
                                        </p:tgtEl>
                                        <p:attrNameLst>
                                          <p:attrName>style.visibility</p:attrName>
                                        </p:attrNameLst>
                                      </p:cBhvr>
                                      <p:to>
                                        <p:strVal val="visible"/>
                                      </p:to>
                                    </p:set>
                                    <p:anim calcmode="lin" valueType="num">
                                      <p:cBhvr additive="base">
                                        <p:cTn id="7" dur="1000" fill="hold"/>
                                        <p:tgtEl>
                                          <p:spTgt spid="129026">
                                            <p:txEl>
                                              <p:charRg st="0"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9026">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9026">
                                            <p:txEl>
                                              <p:charRg st="13" end="27"/>
                                            </p:txEl>
                                          </p:spTgt>
                                        </p:tgtEl>
                                        <p:attrNameLst>
                                          <p:attrName>style.visibility</p:attrName>
                                        </p:attrNameLst>
                                      </p:cBhvr>
                                      <p:to>
                                        <p:strVal val="visible"/>
                                      </p:to>
                                    </p:set>
                                    <p:anim calcmode="lin" valueType="num">
                                      <p:cBhvr additive="base">
                                        <p:cTn id="13" dur="1000" fill="hold"/>
                                        <p:tgtEl>
                                          <p:spTgt spid="129026">
                                            <p:txEl>
                                              <p:charRg st="13" end="27"/>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29026">
                                            <p:txEl>
                                              <p:charRg st="13" end="2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9026">
                                            <p:txEl>
                                              <p:charRg st="27" end="61"/>
                                            </p:txEl>
                                          </p:spTgt>
                                        </p:tgtEl>
                                        <p:attrNameLst>
                                          <p:attrName>style.visibility</p:attrName>
                                        </p:attrNameLst>
                                      </p:cBhvr>
                                      <p:to>
                                        <p:strVal val="visible"/>
                                      </p:to>
                                    </p:set>
                                    <p:anim calcmode="lin" valueType="num">
                                      <p:cBhvr additive="base">
                                        <p:cTn id="19" dur="500" fill="hold"/>
                                        <p:tgtEl>
                                          <p:spTgt spid="129026">
                                            <p:txEl>
                                              <p:charRg st="27" end="6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9026">
                                            <p:txEl>
                                              <p:charRg st="27" end="6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29026">
                                            <p:txEl>
                                              <p:charRg st="61" end="93"/>
                                            </p:txEl>
                                          </p:spTgt>
                                        </p:tgtEl>
                                        <p:attrNameLst>
                                          <p:attrName>style.visibility</p:attrName>
                                        </p:attrNameLst>
                                      </p:cBhvr>
                                      <p:to>
                                        <p:strVal val="visible"/>
                                      </p:to>
                                    </p:set>
                                    <p:anim calcmode="lin" valueType="num">
                                      <p:cBhvr additive="base">
                                        <p:cTn id="23" dur="500" fill="hold"/>
                                        <p:tgtEl>
                                          <p:spTgt spid="129026">
                                            <p:txEl>
                                              <p:charRg st="61" end="9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9026">
                                            <p:txEl>
                                              <p:charRg st="61" end="9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129026">
                                            <p:txEl>
                                              <p:charRg st="93" end="112"/>
                                            </p:txEl>
                                          </p:spTgt>
                                        </p:tgtEl>
                                        <p:attrNameLst>
                                          <p:attrName>style.visibility</p:attrName>
                                        </p:attrNameLst>
                                      </p:cBhvr>
                                      <p:to>
                                        <p:strVal val="visible"/>
                                      </p:to>
                                    </p:set>
                                    <p:anim calcmode="lin" valueType="num">
                                      <p:cBhvr additive="base">
                                        <p:cTn id="29" dur="500" fill="hold"/>
                                        <p:tgtEl>
                                          <p:spTgt spid="129026">
                                            <p:txEl>
                                              <p:charRg st="93" end="112"/>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29026">
                                            <p:txEl>
                                              <p:charRg st="93" end="112"/>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29027"/>
                                        </p:tgtEl>
                                        <p:attrNameLst>
                                          <p:attrName>style.visibility</p:attrName>
                                        </p:attrNameLst>
                                      </p:cBhvr>
                                      <p:to>
                                        <p:strVal val="visible"/>
                                      </p:to>
                                    </p:set>
                                    <p:anim calcmode="lin" valueType="num">
                                      <p:cBhvr additive="base">
                                        <p:cTn id="35" dur="500" fill="hold"/>
                                        <p:tgtEl>
                                          <p:spTgt spid="129027"/>
                                        </p:tgtEl>
                                        <p:attrNameLst>
                                          <p:attrName>ppt_x</p:attrName>
                                        </p:attrNameLst>
                                      </p:cBhvr>
                                      <p:tavLst>
                                        <p:tav tm="0">
                                          <p:val>
                                            <p:strVal val="#ppt_x"/>
                                          </p:val>
                                        </p:tav>
                                        <p:tav tm="100000">
                                          <p:val>
                                            <p:strVal val="#ppt_x"/>
                                          </p:val>
                                        </p:tav>
                                      </p:tavLst>
                                    </p:anim>
                                    <p:anim calcmode="lin" valueType="num">
                                      <p:cBhvr additive="base">
                                        <p:cTn id="36" dur="500" fill="hold"/>
                                        <p:tgtEl>
                                          <p:spTgt spid="12902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90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6" grpId="0" build="p"/>
      <p:bldP spid="12907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矩形 122881"/>
          <p:cNvSpPr/>
          <p:nvPr/>
        </p:nvSpPr>
        <p:spPr>
          <a:xfrm>
            <a:off x="266065" y="1165225"/>
            <a:ext cx="8392795" cy="508508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x-none" altLang="en-US" sz="2800" strike="noStrike" noProof="1">
                <a:solidFill>
                  <a:schemeClr val="tx1"/>
                </a:solidFill>
                <a:effectLst/>
                <a:latin typeface="Times New Roman" panose="02020603050405020304" charset="0"/>
                <a:ea typeface="宋体" panose="02010600030101010101" pitchFamily="2" charset="-122"/>
                <a:cs typeface="+mn-ea"/>
              </a:rPr>
              <a:t>	</a:t>
            </a:r>
            <a:r>
              <a:rPr lang="x-none" sz="2800" strike="noStrike" noProof="1">
                <a:solidFill>
                  <a:schemeClr val="tx1"/>
                </a:solidFill>
                <a:effectLst/>
                <a:latin typeface="Times New Roman" panose="02020603050405020304" charset="0"/>
                <a:ea typeface="宋体" panose="02010600030101010101" pitchFamily="2" charset="-122"/>
                <a:cs typeface="+mn-ea"/>
              </a:rPr>
              <a:t>中央处理器（CPU）是计算机系统中最关键的资源之一，有以下特点：</a:t>
            </a:r>
            <a:endParaRPr lang="x-none" sz="2800" strike="noStrike" noProof="1">
              <a:solidFill>
                <a:schemeClr val="tx1"/>
              </a:solidFill>
              <a:effectLst/>
              <a:latin typeface="Times New Roman" panose="02020603050405020304" charset="0"/>
              <a:ea typeface="宋体" panose="02010600030101010101" pitchFamily="2" charset="-122"/>
              <a:cs typeface="+mn-ea"/>
            </a:endParaRPr>
          </a:p>
          <a:p>
            <a:pPr marL="533400" lvl="0" indent="-533400" fontAlgn="base">
              <a:lnSpc>
                <a:spcPct val="130000"/>
              </a:lnSpc>
              <a:buFont typeface="Arial" panose="02080604020202020204" pitchFamily="34" charset="0"/>
              <a:buChar char="•"/>
            </a:pPr>
            <a:r>
              <a:rPr lang="x-none" sz="2800" strike="noStrike" noProof="1">
                <a:solidFill>
                  <a:schemeClr val="tx1"/>
                </a:solidFill>
                <a:effectLst/>
                <a:latin typeface="Times New Roman" panose="02020603050405020304" charset="0"/>
                <a:ea typeface="宋体" panose="02010600030101010101" pitchFamily="2" charset="-122"/>
                <a:cs typeface="+mn-ea"/>
              </a:rPr>
              <a:t>	互斥资源</a:t>
            </a:r>
            <a:endParaRPr lang="x-none" sz="2800" strike="noStrike" noProof="1">
              <a:solidFill>
                <a:schemeClr val="tx1"/>
              </a:solidFill>
              <a:effectLst/>
              <a:latin typeface="Times New Roman" panose="02020603050405020304" charset="0"/>
              <a:ea typeface="宋体" panose="02010600030101010101" pitchFamily="2" charset="-122"/>
              <a:cs typeface="+mn-ea"/>
            </a:endParaRPr>
          </a:p>
          <a:p>
            <a:pPr marL="533400" lvl="0" indent="-533400" fontAlgn="base">
              <a:lnSpc>
                <a:spcPct val="130000"/>
              </a:lnSpc>
              <a:buFont typeface="Arial" panose="02080604020202020204" pitchFamily="34" charset="0"/>
              <a:buChar char="•"/>
            </a:pPr>
            <a:r>
              <a:rPr lang="x-none" altLang="en-US" sz="2800" strike="noStrike" noProof="1">
                <a:solidFill>
                  <a:schemeClr val="tx1"/>
                </a:solidFill>
                <a:effectLst/>
                <a:latin typeface="Times New Roman" panose="02020603050405020304" charset="0"/>
                <a:ea typeface="宋体" panose="02010600030101010101" pitchFamily="2" charset="-122"/>
                <a:cs typeface="+mn-ea"/>
                <a:sym typeface="+mn-ea"/>
              </a:rPr>
              <a:t>	分片使用</a:t>
            </a:r>
            <a:endParaRPr lang="x-none" altLang="en-US" sz="2800" strike="noStrike" noProof="1">
              <a:solidFill>
                <a:schemeClr val="tx1"/>
              </a:solidFill>
              <a:effectLst/>
              <a:latin typeface="Times New Roman" panose="02020603050405020304" charset="0"/>
              <a:ea typeface="宋体" panose="02010600030101010101" pitchFamily="2" charset="-122"/>
              <a:cs typeface="+mn-ea"/>
              <a:sym typeface="+mn-ea"/>
            </a:endParaRPr>
          </a:p>
          <a:p>
            <a:pPr marL="533400" lvl="0" indent="-533400" fontAlgn="base">
              <a:lnSpc>
                <a:spcPct val="130000"/>
              </a:lnSpc>
              <a:buFont typeface="Arial" panose="02080604020202020204" pitchFamily="34" charset="0"/>
              <a:buChar char="•"/>
            </a:pPr>
            <a:r>
              <a:rPr lang="x-none" altLang="en-US" sz="2800" strike="noStrike" noProof="1">
                <a:solidFill>
                  <a:schemeClr val="tx1"/>
                </a:solidFill>
                <a:effectLst/>
                <a:latin typeface="Times New Roman" panose="02020603050405020304" charset="0"/>
                <a:ea typeface="宋体" panose="02010600030101010101" pitchFamily="2" charset="-122"/>
                <a:cs typeface="+mn-ea"/>
                <a:sym typeface="+mn-ea"/>
              </a:rPr>
              <a:t>	可抢占</a:t>
            </a:r>
            <a:endParaRPr lang="x-none" altLang="en-US" sz="2800" strike="noStrike" noProof="1">
              <a:solidFill>
                <a:schemeClr val="tx1"/>
              </a:solidFill>
              <a:effectLst/>
              <a:latin typeface="Times New Roman" panose="02020603050405020304" charset="0"/>
              <a:ea typeface="宋体" panose="02010600030101010101" pitchFamily="2" charset="-122"/>
              <a:cs typeface="+mn-ea"/>
              <a:sym typeface="+mn-ea"/>
            </a:endParaRPr>
          </a:p>
          <a:p>
            <a:pPr marL="0" lvl="0" indent="0" fontAlgn="base">
              <a:lnSpc>
                <a:spcPct val="130000"/>
              </a:lnSpc>
              <a:buFont typeface="Arial" panose="02080604020202020204" pitchFamily="34" charset="0"/>
              <a:buNone/>
            </a:pPr>
            <a:r>
              <a:rPr lang="x-none" altLang="en-US" sz="2800" strike="noStrike" noProof="1">
                <a:solidFill>
                  <a:schemeClr val="tx1"/>
                </a:solidFill>
                <a:effectLst/>
                <a:latin typeface="Times New Roman" panose="02020603050405020304" charset="0"/>
                <a:ea typeface="宋体" panose="02010600030101010101" pitchFamily="2" charset="-122"/>
                <a:cs typeface="+mn-ea"/>
                <a:sym typeface="+mn-ea"/>
              </a:rPr>
              <a:t>     处理器时间如何分片，以什么策略分配处理器；处理器控制权切换时，如何保存旧任务，切换新任务，这就是处理器调度需要解决的问题。</a:t>
            </a:r>
            <a:endParaRPr lang="zh-CN" altLang="en-US" sz="2400" strike="noStrike" noProof="1">
              <a:solidFill>
                <a:schemeClr val="tx1"/>
              </a:solidFill>
              <a:latin typeface="Times New Roman" panose="02020603050405020304" charset="0"/>
              <a:ea typeface="宋体" panose="02010600030101010101" pitchFamily="2" charset="-122"/>
            </a:endParaRPr>
          </a:p>
        </p:txBody>
      </p:sp>
      <p:sp>
        <p:nvSpPr>
          <p:cNvPr id="122883" name="矩形 122882"/>
          <p:cNvSpPr/>
          <p:nvPr/>
        </p:nvSpPr>
        <p:spPr>
          <a:xfrm>
            <a:off x="299720" y="513080"/>
            <a:ext cx="6333490" cy="68199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x-none" b="1" strike="noStrike" noProof="1" dirty="0">
                <a:solidFill>
                  <a:srgbClr val="990000"/>
                </a:solidFill>
                <a:latin typeface="Arial" panose="02080604020202020204" pitchFamily="34" charset="0"/>
                <a:ea typeface="宋体" panose="02010600030101010101" pitchFamily="2" charset="-122"/>
                <a:cs typeface="+mn-ea"/>
              </a:rPr>
              <a:t>处理机的多级调度</a:t>
            </a:r>
            <a:endParaRPr lang="x-none" b="1" strike="noStrike" noProof="1" dirty="0">
              <a:solidFill>
                <a:srgbClr val="990000"/>
              </a:solidFill>
              <a:ea typeface="宋体" panose="02010600030101010101" pitchFamily="2" charset="-122"/>
            </a:endParaRPr>
          </a:p>
        </p:txBody>
      </p:sp>
      <p:sp>
        <p:nvSpPr>
          <p:cNvPr id="122884" name="矩形 122883"/>
          <p:cNvSpPr/>
          <p:nvPr/>
        </p:nvSpPr>
        <p:spPr>
          <a:xfrm>
            <a:off x="381000" y="42863"/>
            <a:ext cx="8393113" cy="423545"/>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x-none" sz="2400" strike="noStrike" noProof="1">
                <a:latin typeface="Arial" panose="02080604020202020204" pitchFamily="34" charset="0"/>
                <a:ea typeface="宋体" panose="02010600030101010101" pitchFamily="2" charset="-122"/>
                <a:cs typeface="+mn-ea"/>
              </a:rPr>
              <a:t>处理机</a:t>
            </a:r>
            <a:r>
              <a:rPr lang="zh-CN" altLang="en-US" sz="2400" strike="noStrike" noProof="1">
                <a:latin typeface="Arial" panose="02080604020202020204" pitchFamily="34" charset="0"/>
                <a:ea typeface="宋体" panose="02010600030101010101" pitchFamily="2" charset="-122"/>
                <a:cs typeface="+mn-ea"/>
              </a:rPr>
              <a:t>调度</a:t>
            </a:r>
            <a:endParaRPr lang="zh-CN" altLang="en-US" sz="2400" strike="noStrike" noProof="1">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883">
                                            <p:txEl>
                                              <p:charRg st="0" end="14"/>
                                            </p:txEl>
                                          </p:spTgt>
                                        </p:tgtEl>
                                        <p:attrNameLst>
                                          <p:attrName>style.visibility</p:attrName>
                                        </p:attrNameLst>
                                      </p:cBhvr>
                                      <p:to>
                                        <p:strVal val="visible"/>
                                      </p:to>
                                    </p:set>
                                    <p:anim calcmode="lin" valueType="num">
                                      <p:cBhvr additive="base">
                                        <p:cTn id="7" dur="1000" fill="hold"/>
                                        <p:tgtEl>
                                          <p:spTgt spid="122883">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2883">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882">
                                            <p:txEl>
                                              <p:charRg st="0" end="7"/>
                                            </p:txEl>
                                          </p:spTgt>
                                        </p:tgtEl>
                                        <p:attrNameLst>
                                          <p:attrName>style.visibility</p:attrName>
                                        </p:attrNameLst>
                                      </p:cBhvr>
                                      <p:to>
                                        <p:strVal val="visible"/>
                                      </p:to>
                                    </p:set>
                                    <p:anim calcmode="lin" valueType="num">
                                      <p:cBhvr additive="base">
                                        <p:cTn id="13" dur="1000" fill="hold"/>
                                        <p:tgtEl>
                                          <p:spTgt spid="122882">
                                            <p:txEl>
                                              <p:charRg st="0" end="7"/>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22882">
                                            <p:txEl>
                                              <p:charRg st="0" end="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882">
                                            <p:txEl>
                                              <p:charRg st="1" end="1"/>
                                            </p:txEl>
                                          </p:spTgt>
                                        </p:tgtEl>
                                        <p:attrNameLst>
                                          <p:attrName>style.visibility</p:attrName>
                                        </p:attrNameLst>
                                      </p:cBhvr>
                                      <p:to>
                                        <p:strVal val="visible"/>
                                      </p:to>
                                    </p:set>
                                    <p:anim calcmode="lin" valueType="num">
                                      <p:cBhvr additive="base">
                                        <p:cTn id="19" dur="1000" fill="hold"/>
                                        <p:tgtEl>
                                          <p:spTgt spid="122882">
                                            <p:txEl>
                                              <p:charRg st="1" end="1"/>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22882">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2882">
                                            <p:txEl>
                                              <p:charRg st="2" end="2"/>
                                            </p:txEl>
                                          </p:spTgt>
                                        </p:tgtEl>
                                        <p:attrNameLst>
                                          <p:attrName>style.visibility</p:attrName>
                                        </p:attrNameLst>
                                      </p:cBhvr>
                                      <p:to>
                                        <p:strVal val="visible"/>
                                      </p:to>
                                    </p:set>
                                    <p:anim calcmode="lin" valueType="num">
                                      <p:cBhvr additive="base">
                                        <p:cTn id="25" dur="1000" fill="hold"/>
                                        <p:tgtEl>
                                          <p:spTgt spid="122882">
                                            <p:txEl>
                                              <p:charRg st="2" end="2"/>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122882">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2882">
                                            <p:txEl>
                                              <p:charRg st="3" end="3"/>
                                            </p:txEl>
                                          </p:spTgt>
                                        </p:tgtEl>
                                        <p:attrNameLst>
                                          <p:attrName>style.visibility</p:attrName>
                                        </p:attrNameLst>
                                      </p:cBhvr>
                                      <p:to>
                                        <p:strVal val="visible"/>
                                      </p:to>
                                    </p:set>
                                    <p:anim calcmode="lin" valueType="num">
                                      <p:cBhvr additive="base">
                                        <p:cTn id="31" dur="1000" fill="hold"/>
                                        <p:tgtEl>
                                          <p:spTgt spid="122882">
                                            <p:txEl>
                                              <p:charRg st="3" end="3"/>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122882">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2882">
                                            <p:txEl>
                                              <p:charRg st="5" end="5"/>
                                            </p:txEl>
                                          </p:spTgt>
                                        </p:tgtEl>
                                        <p:attrNameLst>
                                          <p:attrName>style.visibility</p:attrName>
                                        </p:attrNameLst>
                                      </p:cBhvr>
                                      <p:to>
                                        <p:strVal val="visible"/>
                                      </p:to>
                                    </p:set>
                                    <p:anim calcmode="lin" valueType="num">
                                      <p:cBhvr additive="base">
                                        <p:cTn id="37" dur="1000" fill="hold"/>
                                        <p:tgtEl>
                                          <p:spTgt spid="122882">
                                            <p:txEl>
                                              <p:char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122882">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22882">
                                            <p:txEl>
                                              <p:charRg st="2" end="2"/>
                                            </p:txEl>
                                          </p:spTgt>
                                        </p:tgtEl>
                                        <p:attrNameLst>
                                          <p:attrName>style.visibility</p:attrName>
                                        </p:attrNameLst>
                                      </p:cBhvr>
                                      <p:to>
                                        <p:strVal val="visible"/>
                                      </p:to>
                                    </p:set>
                                    <p:anim calcmode="lin" valueType="num">
                                      <p:cBhvr additive="base">
                                        <p:cTn id="43" dur="500" fill="hold"/>
                                        <p:tgtEl>
                                          <p:spTgt spid="122882">
                                            <p:txEl>
                                              <p:char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2882">
                                            <p:txEl>
                                              <p:charRg st="2" end="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22882">
                                            <p:txEl>
                                              <p:charRg st="51" end="59"/>
                                            </p:txEl>
                                          </p:spTgt>
                                        </p:tgtEl>
                                        <p:attrNameLst>
                                          <p:attrName>style.visibility</p:attrName>
                                        </p:attrNameLst>
                                      </p:cBhvr>
                                      <p:to>
                                        <p:strVal val="visible"/>
                                      </p:to>
                                    </p:set>
                                    <p:anim calcmode="lin" valueType="num">
                                      <p:cBhvr additive="base">
                                        <p:cTn id="49" dur="500" fill="hold"/>
                                        <p:tgtEl>
                                          <p:spTgt spid="122882">
                                            <p:txEl>
                                              <p:charRg st="51" end="59"/>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22882">
                                            <p:txEl>
                                              <p:charRg st="51" end="59"/>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22882">
                                            <p:txEl>
                                              <p:charRg st="59" end="91"/>
                                            </p:txEl>
                                          </p:spTgt>
                                        </p:tgtEl>
                                        <p:attrNameLst>
                                          <p:attrName>style.visibility</p:attrName>
                                        </p:attrNameLst>
                                      </p:cBhvr>
                                      <p:to>
                                        <p:strVal val="visible"/>
                                      </p:to>
                                    </p:set>
                                    <p:anim calcmode="lin" valueType="num">
                                      <p:cBhvr additive="base">
                                        <p:cTn id="55" dur="500" fill="hold"/>
                                        <p:tgtEl>
                                          <p:spTgt spid="122882">
                                            <p:txEl>
                                              <p:charRg st="59" end="9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22882">
                                            <p:txEl>
                                              <p:charRg st="59" end="91"/>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22882">
                                            <p:txEl>
                                              <p:charRg st="91" end="120"/>
                                            </p:txEl>
                                          </p:spTgt>
                                        </p:tgtEl>
                                        <p:attrNameLst>
                                          <p:attrName>style.visibility</p:attrName>
                                        </p:attrNameLst>
                                      </p:cBhvr>
                                      <p:to>
                                        <p:strVal val="visible"/>
                                      </p:to>
                                    </p:set>
                                    <p:anim calcmode="lin" valueType="num">
                                      <p:cBhvr additive="base">
                                        <p:cTn id="59" dur="500" fill="hold"/>
                                        <p:tgtEl>
                                          <p:spTgt spid="122882">
                                            <p:txEl>
                                              <p:charRg st="91" end="12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22882">
                                            <p:txEl>
                                              <p:charRg st="91" end="12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2" grpId="0" build="p"/>
      <p:bldP spid="12288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09" name="标题 35841"/>
          <p:cNvSpPr>
            <a:spLocks noGrp="1"/>
          </p:cNvSpPr>
          <p:nvPr>
            <p:ph type="title"/>
          </p:nvPr>
        </p:nvSpPr>
        <p:spPr>
          <a:xfrm>
            <a:off x="363538" y="777875"/>
            <a:ext cx="8393113" cy="566738"/>
          </a:xfrm>
          <a:ln>
            <a:miter/>
          </a:ln>
        </p:spPr>
        <p:txBody>
          <a:bodyPr anchor="b">
            <a:spAutoFit/>
          </a:bodyPr>
          <a:p>
            <a:pPr marL="457200" lvl="0" indent="0" defTabSz="914400">
              <a:lnSpc>
                <a:spcPct val="130000"/>
              </a:lnSpc>
              <a:spcBef>
                <a:spcPct val="30000"/>
              </a:spcBef>
              <a:buClr>
                <a:schemeClr val="tx2"/>
              </a:buClr>
              <a:buSzPct val="95000"/>
              <a:buFont typeface="Wingdings" panose="05000000000000000000" pitchFamily="2" charset="2"/>
              <a:buChar char="•"/>
            </a:pPr>
            <a:r>
              <a:rPr lang="zh-CN" altLang="en-US" sz="2400">
                <a:solidFill>
                  <a:srgbClr val="FF0000"/>
                </a:solidFill>
                <a:latin typeface="Times New Roman" panose="02020603050405020304" charset="0"/>
                <a:ea typeface="宋体" panose="02010600030101010101" pitchFamily="2" charset="-122"/>
              </a:rPr>
              <a:t>② 简单循环轮转调度算法</a:t>
            </a:r>
            <a:endParaRPr lang="zh-CN" altLang="en-US" sz="2400">
              <a:solidFill>
                <a:srgbClr val="FF0000"/>
              </a:solidFill>
              <a:latin typeface="Times New Roman" panose="02020603050405020304" charset="0"/>
              <a:ea typeface="宋体" panose="02010600030101010101" pitchFamily="2" charset="-122"/>
            </a:endParaRPr>
          </a:p>
        </p:txBody>
      </p:sp>
      <p:sp>
        <p:nvSpPr>
          <p:cNvPr id="35843" name="内容占位符 35842"/>
          <p:cNvSpPr>
            <a:spLocks noGrp="1"/>
          </p:cNvSpPr>
          <p:nvPr>
            <p:ph idx="1"/>
          </p:nvPr>
        </p:nvSpPr>
        <p:spPr>
          <a:xfrm>
            <a:off x="476250" y="1501775"/>
            <a:ext cx="8412163" cy="3800475"/>
          </a:xfrm>
          <a:ln>
            <a:miter/>
          </a:ln>
        </p:spPr>
        <p:txBody>
          <a:bodyPr wrap="square" anchor="t">
            <a:spAutoFit/>
          </a:bodyPr>
          <a:p>
            <a:pPr marL="533400" lvl="0" indent="-533400">
              <a:lnSpc>
                <a:spcPct val="130000"/>
              </a:lnSpc>
              <a:buNone/>
            </a:pPr>
            <a:r>
              <a:rPr lang="en-US" altLang="zh-CN" sz="2800" b="1">
                <a:solidFill>
                  <a:schemeClr val="tx1"/>
                </a:solidFill>
                <a:latin typeface="Times New Roman" panose="02020603050405020304" charset="0"/>
                <a:ea typeface="宋体" panose="02010600030101010101" pitchFamily="2" charset="-122"/>
              </a:rPr>
              <a:t>	</a:t>
            </a:r>
            <a:r>
              <a:rPr lang="zh-CN" altLang="en-US" sz="2800">
                <a:solidFill>
                  <a:schemeClr val="tx1"/>
                </a:solidFill>
                <a:effectLst/>
                <a:latin typeface="Times New Roman" panose="02020603050405020304" charset="0"/>
                <a:ea typeface="宋体" panose="02010600030101010101" pitchFamily="2" charset="-122"/>
              </a:rPr>
              <a:t>一个就绪队列，固定时间片。特征:</a:t>
            </a:r>
            <a:endParaRPr lang="zh-CN" altLang="en-US" sz="2800">
              <a:solidFill>
                <a:schemeClr val="tx1"/>
              </a:solidFill>
              <a:effectLst/>
              <a:latin typeface="Times New Roman" panose="02020603050405020304" charset="0"/>
              <a:ea typeface="宋体" panose="02010600030101010101" pitchFamily="2" charset="-122"/>
            </a:endParaRPr>
          </a:p>
          <a:p>
            <a:pPr marL="533400" lvl="0" indent="-533400">
              <a:lnSpc>
                <a:spcPct val="130000"/>
              </a:lnSpc>
              <a:buNone/>
            </a:pPr>
            <a:r>
              <a:rPr lang="zh-CN" altLang="en-US" sz="2800">
                <a:solidFill>
                  <a:schemeClr val="tx1"/>
                </a:solidFill>
                <a:effectLst/>
                <a:latin typeface="Times New Roman" panose="02020603050405020304" charset="0"/>
                <a:ea typeface="宋体" panose="02010600030101010101" pitchFamily="2" charset="-122"/>
              </a:rPr>
              <a:t>	1.就绪队列中的所有进程均以1/n速度向前进展。（n为就绪进程数）</a:t>
            </a:r>
            <a:endParaRPr lang="zh-CN" altLang="en-US" sz="2800">
              <a:solidFill>
                <a:schemeClr val="tx1"/>
              </a:solidFill>
              <a:effectLst/>
              <a:latin typeface="Times New Roman" panose="02020603050405020304" charset="0"/>
              <a:ea typeface="宋体" panose="02010600030101010101" pitchFamily="2" charset="-122"/>
            </a:endParaRPr>
          </a:p>
          <a:p>
            <a:pPr marL="533400" lvl="0" indent="-533400">
              <a:lnSpc>
                <a:spcPct val="130000"/>
              </a:lnSpc>
              <a:buNone/>
            </a:pPr>
            <a:r>
              <a:rPr lang="zh-CN" altLang="en-US" sz="2800">
                <a:solidFill>
                  <a:schemeClr val="tx1"/>
                </a:solidFill>
                <a:effectLst/>
                <a:latin typeface="Times New Roman" panose="02020603050405020304" charset="0"/>
                <a:ea typeface="宋体" panose="02010600030101010101" pitchFamily="2" charset="-122"/>
                <a:sym typeface="Symbol" panose="05050102010706020507" pitchFamily="18" charset="2"/>
              </a:rPr>
              <a:t> 	2.</a:t>
            </a:r>
            <a:r>
              <a:rPr lang="x-none" altLang="zh-CN" sz="2800">
                <a:solidFill>
                  <a:schemeClr val="tx1"/>
                </a:solidFill>
                <a:effectLst/>
                <a:latin typeface="Times New Roman" panose="02020603050405020304" charset="0"/>
                <a:ea typeface="宋体" panose="02010600030101010101" pitchFamily="2" charset="-122"/>
                <a:sym typeface="Symbol" panose="05050102010706020507" pitchFamily="18" charset="2"/>
              </a:rPr>
              <a:t>时间片的计算：</a:t>
            </a:r>
            <a:r>
              <a:rPr lang="zh-CN" altLang="en-US" sz="2800">
                <a:solidFill>
                  <a:schemeClr val="tx1"/>
                </a:solidFill>
                <a:effectLst/>
                <a:latin typeface="Times New Roman" panose="02020603050405020304" charset="0"/>
                <a:ea typeface="宋体" panose="02010600030101010101" pitchFamily="2" charset="-122"/>
              </a:rPr>
              <a:t>q = t/n</a:t>
            </a:r>
            <a:endParaRPr lang="zh-CN" altLang="en-US" sz="2800">
              <a:solidFill>
                <a:schemeClr val="tx1"/>
              </a:solidFill>
              <a:effectLst/>
              <a:latin typeface="Times New Roman" panose="02020603050405020304" charset="0"/>
              <a:ea typeface="宋体" panose="02010600030101010101" pitchFamily="2" charset="-122"/>
            </a:endParaRPr>
          </a:p>
          <a:p>
            <a:pPr marL="533400" lvl="0" indent="-533400">
              <a:lnSpc>
                <a:spcPct val="130000"/>
              </a:lnSpc>
              <a:buNone/>
            </a:pPr>
            <a:r>
              <a:rPr lang="zh-CN" altLang="en-US" sz="2800">
                <a:solidFill>
                  <a:schemeClr val="tx1"/>
                </a:solidFill>
                <a:effectLst/>
                <a:latin typeface="Times New Roman" panose="02020603050405020304" charset="0"/>
                <a:ea typeface="宋体" panose="02010600030101010101" pitchFamily="2" charset="-122"/>
              </a:rPr>
              <a:t>	t 为用户能接受的响应时间，n为进入系统的进程数目。(</a:t>
            </a:r>
            <a:r>
              <a:rPr lang="x-none" altLang="zh-CN" sz="2800">
                <a:solidFill>
                  <a:schemeClr val="tx1"/>
                </a:solidFill>
                <a:effectLst/>
                <a:latin typeface="Times New Roman" panose="02020603050405020304" charset="0"/>
                <a:ea typeface="宋体" panose="02010600030101010101" pitchFamily="2" charset="-122"/>
              </a:rPr>
              <a:t>固定时间片：</a:t>
            </a:r>
            <a:r>
              <a:rPr lang="zh-CN" altLang="en-US" sz="2800">
                <a:solidFill>
                  <a:schemeClr val="tx1"/>
                </a:solidFill>
                <a:effectLst/>
                <a:latin typeface="Times New Roman" panose="02020603050405020304" charset="0"/>
                <a:ea typeface="宋体" panose="02010600030101010101" pitchFamily="2" charset="-122"/>
              </a:rPr>
              <a:t>q=t/n</a:t>
            </a:r>
            <a:r>
              <a:rPr lang="zh-CN" altLang="en-US" sz="2800" baseline="-25000">
                <a:solidFill>
                  <a:schemeClr val="tx1"/>
                </a:solidFill>
                <a:effectLst/>
                <a:latin typeface="Times New Roman" panose="02020603050405020304" charset="0"/>
                <a:ea typeface="宋体" panose="02010600030101010101" pitchFamily="2" charset="-122"/>
              </a:rPr>
              <a:t>max</a:t>
            </a:r>
            <a:r>
              <a:rPr lang="zh-CN" altLang="en-US" sz="2800">
                <a:solidFill>
                  <a:schemeClr val="tx1"/>
                </a:solidFill>
                <a:effectLst/>
                <a:latin typeface="Times New Roman" panose="02020603050405020304" charset="0"/>
                <a:ea typeface="宋体" panose="02010600030101010101" pitchFamily="2" charset="-122"/>
              </a:rPr>
              <a:t>)</a:t>
            </a:r>
            <a:endParaRPr lang="zh-CN" altLang="en-US" sz="2800">
              <a:solidFill>
                <a:schemeClr val="tx1"/>
              </a:solidFill>
              <a:effectLst/>
              <a:latin typeface="Times New Roman" panose="02020603050405020304" charset="0"/>
              <a:ea typeface="宋体" panose="02010600030101010101" pitchFamily="2" charset="-122"/>
            </a:endParaRPr>
          </a:p>
        </p:txBody>
      </p:sp>
      <p:sp>
        <p:nvSpPr>
          <p:cNvPr id="35844" name="矩形 35843"/>
          <p:cNvSpPr/>
          <p:nvPr/>
        </p:nvSpPr>
        <p:spPr>
          <a:xfrm>
            <a:off x="417513" y="5500688"/>
            <a:ext cx="8285162" cy="822325"/>
          </a:xfrm>
          <a:prstGeom prst="rect">
            <a:avLst/>
          </a:prstGeom>
          <a:noFill/>
          <a:ln w="9525">
            <a:noFill/>
            <a:miter/>
          </a:ln>
        </p:spPr>
        <p:txBody>
          <a:bodyPr anchor="t">
            <a:spAutoFit/>
          </a:bodyPr>
          <a:p>
            <a:pPr lvl="0"/>
            <a:r>
              <a:rPr lang="zh-CN" altLang="en-US" sz="2400">
                <a:solidFill>
                  <a:srgbClr val="FF0000"/>
                </a:solidFill>
                <a:latin typeface="Times New Roman" panose="02020603050405020304" charset="0"/>
                <a:ea typeface="宋体" panose="02010600030101010101" pitchFamily="2" charset="-122"/>
              </a:rPr>
              <a:t>由于该算法简单易于实现，且系统开销较小，早期的分时操作系统和目前一些应用系统中广泛采用了这种调度算法</a:t>
            </a:r>
            <a:r>
              <a:rPr lang="zh-CN" altLang="en-US" sz="1600">
                <a:solidFill>
                  <a:srgbClr val="FF0000"/>
                </a:solidFill>
                <a:latin typeface="Times New Roman" panose="02020603050405020304" charset="0"/>
                <a:ea typeface="宋体" panose="02010600030101010101" pitchFamily="2" charset="-122"/>
              </a:rPr>
              <a:t>。</a:t>
            </a:r>
            <a:endParaRPr lang="zh-CN" altLang="en-US" sz="1600">
              <a:solidFill>
                <a:srgbClr val="FF0000"/>
              </a:solidFill>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3">
                                            <p:txEl>
                                              <p:charRg st="0" end="17"/>
                                            </p:txEl>
                                          </p:spTgt>
                                        </p:tgtEl>
                                        <p:attrNameLst>
                                          <p:attrName>style.visibility</p:attrName>
                                        </p:attrNameLst>
                                      </p:cBhvr>
                                      <p:to>
                                        <p:strVal val="visible"/>
                                      </p:to>
                                    </p:set>
                                    <p:anim calcmode="lin" valueType="num">
                                      <p:cBhvr>
                                        <p:cTn id="7" dur="500" fill="hold"/>
                                        <p:tgtEl>
                                          <p:spTgt spid="35843">
                                            <p:txEl>
                                              <p:charRg st="0" end="17"/>
                                            </p:txEl>
                                          </p:spTgt>
                                        </p:tgtEl>
                                        <p:attrNameLst>
                                          <p:attrName>ppt_x</p:attrName>
                                        </p:attrNameLst>
                                      </p:cBhvr>
                                      <p:tavLst>
                                        <p:tav tm="0">
                                          <p:val>
                                            <p:strVal val="#ppt_x"/>
                                          </p:val>
                                        </p:tav>
                                        <p:tav tm="100000">
                                          <p:val>
                                            <p:strVal val="#ppt_x"/>
                                          </p:val>
                                        </p:tav>
                                      </p:tavLst>
                                    </p:anim>
                                    <p:anim calcmode="lin" valueType="num">
                                      <p:cBhvr>
                                        <p:cTn id="8" dur="500" fill="hold"/>
                                        <p:tgtEl>
                                          <p:spTgt spid="35843">
                                            <p:txEl>
                                              <p:charRg st="0" end="1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charRg st="17" end="52"/>
                                            </p:txEl>
                                          </p:spTgt>
                                        </p:tgtEl>
                                        <p:attrNameLst>
                                          <p:attrName>style.visibility</p:attrName>
                                        </p:attrNameLst>
                                      </p:cBhvr>
                                      <p:to>
                                        <p:strVal val="visible"/>
                                      </p:to>
                                    </p:set>
                                    <p:anim calcmode="lin" valueType="num">
                                      <p:cBhvr>
                                        <p:cTn id="13" dur="500" fill="hold"/>
                                        <p:tgtEl>
                                          <p:spTgt spid="35843">
                                            <p:txEl>
                                              <p:charRg st="17" end="52"/>
                                            </p:txEl>
                                          </p:spTgt>
                                        </p:tgtEl>
                                        <p:attrNameLst>
                                          <p:attrName>ppt_x</p:attrName>
                                        </p:attrNameLst>
                                      </p:cBhvr>
                                      <p:tavLst>
                                        <p:tav tm="0">
                                          <p:val>
                                            <p:strVal val="#ppt_x"/>
                                          </p:val>
                                        </p:tav>
                                        <p:tav tm="100000">
                                          <p:val>
                                            <p:strVal val="#ppt_x"/>
                                          </p:val>
                                        </p:tav>
                                      </p:tavLst>
                                    </p:anim>
                                    <p:anim calcmode="lin" valueType="num">
                                      <p:cBhvr>
                                        <p:cTn id="14" dur="500" fill="hold"/>
                                        <p:tgtEl>
                                          <p:spTgt spid="35843">
                                            <p:txEl>
                                              <p:charRg st="17" end="5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charRg st="52" end="74"/>
                                            </p:txEl>
                                          </p:spTgt>
                                        </p:tgtEl>
                                        <p:attrNameLst>
                                          <p:attrName>style.visibility</p:attrName>
                                        </p:attrNameLst>
                                      </p:cBhvr>
                                      <p:to>
                                        <p:strVal val="visible"/>
                                      </p:to>
                                    </p:set>
                                    <p:anim calcmode="lin" valueType="num">
                                      <p:cBhvr>
                                        <p:cTn id="19" dur="500" fill="hold"/>
                                        <p:tgtEl>
                                          <p:spTgt spid="35843">
                                            <p:txEl>
                                              <p:charRg st="52" end="74"/>
                                            </p:txEl>
                                          </p:spTgt>
                                        </p:tgtEl>
                                        <p:attrNameLst>
                                          <p:attrName>ppt_x</p:attrName>
                                        </p:attrNameLst>
                                      </p:cBhvr>
                                      <p:tavLst>
                                        <p:tav tm="0">
                                          <p:val>
                                            <p:strVal val="#ppt_x"/>
                                          </p:val>
                                        </p:tav>
                                        <p:tav tm="100000">
                                          <p:val>
                                            <p:strVal val="#ppt_x"/>
                                          </p:val>
                                        </p:tav>
                                      </p:tavLst>
                                    </p:anim>
                                    <p:anim calcmode="lin" valueType="num">
                                      <p:cBhvr>
                                        <p:cTn id="20" dur="500" fill="hold"/>
                                        <p:tgtEl>
                                          <p:spTgt spid="35843">
                                            <p:txEl>
                                              <p:charRg st="52" end="7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charRg st="74" end="112"/>
                                            </p:txEl>
                                          </p:spTgt>
                                        </p:tgtEl>
                                        <p:attrNameLst>
                                          <p:attrName>style.visibility</p:attrName>
                                        </p:attrNameLst>
                                      </p:cBhvr>
                                      <p:to>
                                        <p:strVal val="visible"/>
                                      </p:to>
                                    </p:set>
                                    <p:anim calcmode="lin" valueType="num">
                                      <p:cBhvr>
                                        <p:cTn id="25" dur="500" fill="hold"/>
                                        <p:tgtEl>
                                          <p:spTgt spid="35843">
                                            <p:txEl>
                                              <p:charRg st="74" end="112"/>
                                            </p:txEl>
                                          </p:spTgt>
                                        </p:tgtEl>
                                        <p:attrNameLst>
                                          <p:attrName>ppt_x</p:attrName>
                                        </p:attrNameLst>
                                      </p:cBhvr>
                                      <p:tavLst>
                                        <p:tav tm="0">
                                          <p:val>
                                            <p:strVal val="#ppt_x"/>
                                          </p:val>
                                        </p:tav>
                                        <p:tav tm="100000">
                                          <p:val>
                                            <p:strVal val="#ppt_x"/>
                                          </p:val>
                                        </p:tav>
                                      </p:tavLst>
                                    </p:anim>
                                    <p:anim calcmode="lin" valueType="num">
                                      <p:cBhvr>
                                        <p:cTn id="26" dur="500" fill="hold"/>
                                        <p:tgtEl>
                                          <p:spTgt spid="35843">
                                            <p:txEl>
                                              <p:charRg st="74" end="11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5844"/>
                                        </p:tgtEl>
                                        <p:attrNameLst>
                                          <p:attrName>style.visibility</p:attrName>
                                        </p:attrNameLst>
                                      </p:cBhvr>
                                      <p:to>
                                        <p:strVal val="visible"/>
                                      </p:to>
                                    </p:set>
                                    <p:anim calcmode="lin" valueType="num">
                                      <p:cBhvr>
                                        <p:cTn id="31" dur="500" fill="hold"/>
                                        <p:tgtEl>
                                          <p:spTgt spid="35844"/>
                                        </p:tgtEl>
                                        <p:attrNameLst>
                                          <p:attrName>ppt_x</p:attrName>
                                        </p:attrNameLst>
                                      </p:cBhvr>
                                      <p:tavLst>
                                        <p:tav tm="0">
                                          <p:val>
                                            <p:strVal val="#ppt_x"/>
                                          </p:val>
                                        </p:tav>
                                        <p:tav tm="100000">
                                          <p:val>
                                            <p:strVal val="#ppt_x"/>
                                          </p:val>
                                        </p:tav>
                                      </p:tavLst>
                                    </p:anim>
                                    <p:anim calcmode="lin" valueType="num">
                                      <p:cBhvr>
                                        <p:cTn id="32" dur="500" fill="hold"/>
                                        <p:tgtEl>
                                          <p:spTgt spid="358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uiExpand="1" build="p"/>
      <p:bldP spid="3584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3" name="矩形 36865"/>
          <p:cNvSpPr/>
          <p:nvPr/>
        </p:nvSpPr>
        <p:spPr>
          <a:xfrm>
            <a:off x="685800" y="1905000"/>
            <a:ext cx="7848600" cy="3011488"/>
          </a:xfrm>
          <a:prstGeom prst="rect">
            <a:avLst/>
          </a:prstGeom>
          <a:noFill/>
          <a:ln w="9525">
            <a:noFill/>
            <a:miter/>
          </a:ln>
        </p:spPr>
        <p:txBody>
          <a:bodyPr anchor="t">
            <a:spAutoFit/>
          </a:bodyPr>
          <a:p>
            <a:pPr lvl="0">
              <a:lnSpc>
                <a:spcPct val="90000"/>
              </a:lnSpc>
              <a:spcBef>
                <a:spcPct val="50000"/>
              </a:spcBef>
              <a:buChar char="•"/>
            </a:pPr>
            <a:r>
              <a:rPr lang="zh-CN" altLang="en-US" sz="3200" b="0">
                <a:solidFill>
                  <a:schemeClr val="tx1"/>
                </a:solidFill>
                <a:latin typeface="仿宋_GB2312" panose="02010609030101010101" pitchFamily="49" charset="-122"/>
                <a:ea typeface="仿宋_GB2312" panose="02010609030101010101" pitchFamily="49" charset="-122"/>
              </a:rPr>
              <a:t>时间片取值太小，切换就会频繁，进程切换的时间不可忽略，开销显著增大，从系统效率来看，时间片取大一点好。</a:t>
            </a:r>
            <a:endParaRPr lang="zh-CN" altLang="en-US" sz="3200" b="0">
              <a:solidFill>
                <a:schemeClr val="tx1"/>
              </a:solidFill>
              <a:latin typeface="仿宋_GB2312" panose="02010609030101010101" pitchFamily="49" charset="-122"/>
              <a:ea typeface="仿宋_GB2312" panose="02010609030101010101" pitchFamily="49" charset="-122"/>
            </a:endParaRPr>
          </a:p>
          <a:p>
            <a:pPr lvl="0">
              <a:lnSpc>
                <a:spcPct val="90000"/>
              </a:lnSpc>
              <a:spcBef>
                <a:spcPct val="50000"/>
              </a:spcBef>
              <a:buChar char="•"/>
            </a:pPr>
            <a:r>
              <a:rPr lang="zh-CN" altLang="en-US" sz="3200" b="0">
                <a:solidFill>
                  <a:schemeClr val="tx1"/>
                </a:solidFill>
                <a:latin typeface="仿宋_GB2312" panose="02010609030101010101" pitchFamily="49" charset="-122"/>
                <a:ea typeface="仿宋_GB2312" panose="02010609030101010101" pitchFamily="49" charset="-122"/>
              </a:rPr>
              <a:t>时间片取值较大，随着绪队列里进程数目增加，轮转一次的总时间增大，对进程的响应速度放慢了。</a:t>
            </a:r>
            <a:endParaRPr lang="zh-CN" altLang="en-US" sz="3200" b="0">
              <a:solidFill>
                <a:schemeClr val="tx1"/>
              </a:solidFill>
              <a:latin typeface="仿宋_GB2312" panose="02010609030101010101" pitchFamily="49" charset="-122"/>
              <a:ea typeface="仿宋_GB2312" panose="02010609030101010101" pitchFamily="49" charset="-122"/>
            </a:endParaRPr>
          </a:p>
        </p:txBody>
      </p:sp>
      <p:sp>
        <p:nvSpPr>
          <p:cNvPr id="36867" name="矩形 36866"/>
          <p:cNvSpPr/>
          <p:nvPr/>
        </p:nvSpPr>
        <p:spPr>
          <a:xfrm>
            <a:off x="838200" y="914400"/>
            <a:ext cx="2895600" cy="646113"/>
          </a:xfrm>
          <a:prstGeom prst="rect">
            <a:avLst/>
          </a:prstGeom>
          <a:noFill/>
          <a:ln w="9525">
            <a:noFill/>
          </a:ln>
        </p:spPr>
        <p:txBody>
          <a:bodyPr>
            <a:spAutoFit/>
          </a:bodyPr>
          <a:p>
            <a:pPr marL="533400" lvl="0" indent="-533400" algn="l" fontAlgn="base">
              <a:lnSpc>
                <a:spcPct val="130000"/>
              </a:lnSpc>
              <a:spcBef>
                <a:spcPct val="30000"/>
              </a:spcBef>
              <a:buClr>
                <a:schemeClr val="tx2"/>
              </a:buClr>
              <a:buSzPct val="95000"/>
              <a:buFont typeface="Wingdings" panose="05000000000000000000" pitchFamily="2" charset="2"/>
            </a:pPr>
            <a:r>
              <a:rPr lang="zh-CN" altLang="en-US" sz="2800" strike="noStrike" noProof="1">
                <a:solidFill>
                  <a:srgbClr val="A50021"/>
                </a:solidFill>
                <a:effectLst>
                  <a:outerShdw blurRad="38100" dist="38100" dir="2700000">
                    <a:srgbClr val="000000"/>
                  </a:outerShdw>
                </a:effectLst>
                <a:latin typeface="Times New Roman" panose="02020603050405020304" charset="0"/>
                <a:ea typeface="宋体" panose="02010600030101010101" pitchFamily="2" charset="-122"/>
                <a:cs typeface="+mn-ea"/>
              </a:rPr>
              <a:t>时间片取选</a:t>
            </a:r>
            <a:endParaRPr lang="zh-CN" altLang="en-US" sz="2800" strike="noStrike" noProof="1">
              <a:solidFill>
                <a:srgbClr val="A50021"/>
              </a:solidFill>
              <a:effectLst>
                <a:outerShdw blurRad="38100" dist="38100" dir="2700000">
                  <a:srgbClr val="000000"/>
                </a:outerShdw>
              </a:effectLst>
              <a:latin typeface="Times New Roman" panose="02020603050405020304" charset="0"/>
              <a:cs typeface="+mn-ea"/>
            </a:endParaRP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矩形 37889"/>
          <p:cNvSpPr/>
          <p:nvPr/>
        </p:nvSpPr>
        <p:spPr>
          <a:xfrm>
            <a:off x="609600" y="762000"/>
            <a:ext cx="7086600" cy="579438"/>
          </a:xfrm>
          <a:prstGeom prst="rect">
            <a:avLst/>
          </a:prstGeom>
          <a:noFill/>
          <a:ln w="9525">
            <a:noFill/>
          </a:ln>
        </p:spPr>
        <p:txBody>
          <a:bodyPr>
            <a:spAutoFit/>
          </a:bodyPr>
          <a:p>
            <a:pPr lvl="0" fontAlgn="base">
              <a:spcBef>
                <a:spcPct val="50000"/>
              </a:spcBef>
              <a:buClr>
                <a:schemeClr val="folHlink"/>
              </a:buClr>
              <a:buSzPct val="75000"/>
              <a:buFont typeface="Wingdings" panose="05000000000000000000" pitchFamily="2" charset="2"/>
              <a:buNone/>
            </a:pPr>
            <a:r>
              <a:rPr lang="zh-CN" altLang="en-US" sz="2800" b="1" strike="noStrike" noProof="1">
                <a:solidFill>
                  <a:srgbClr val="A50021"/>
                </a:solidFill>
                <a:effectLst>
                  <a:outerShdw blurRad="38100" dist="38100" dir="2700000">
                    <a:srgbClr val="000000"/>
                  </a:outerShdw>
                </a:effectLst>
                <a:latin typeface="Times New Roman" panose="02020603050405020304" charset="0"/>
                <a:ea typeface="宋体" panose="02010600030101010101" pitchFamily="2" charset="-122"/>
                <a:cs typeface="+mn-ea"/>
              </a:rPr>
              <a:t>(3) 循环轮转调度算法的发展</a:t>
            </a:r>
            <a:r>
              <a:rPr lang="zh-CN" altLang="en-US" sz="3200" b="1" strike="noStrike" noProof="1">
                <a:latin typeface="Times New Roman" panose="02020603050405020304" charset="0"/>
                <a:ea typeface="宋体" panose="02010600030101010101" pitchFamily="2" charset="-122"/>
                <a:cs typeface="+mn-ea"/>
              </a:rPr>
              <a:t>	</a:t>
            </a:r>
            <a:endParaRPr lang="zh-CN" altLang="en-US" sz="3200" b="1" strike="noStrike" noProof="1">
              <a:latin typeface="Times New Roman" panose="02020603050405020304" charset="0"/>
              <a:ea typeface="宋体" panose="02010600030101010101" pitchFamily="2" charset="-122"/>
            </a:endParaRPr>
          </a:p>
        </p:txBody>
      </p:sp>
      <p:sp>
        <p:nvSpPr>
          <p:cNvPr id="147458" name="矩形 37890"/>
          <p:cNvSpPr/>
          <p:nvPr/>
        </p:nvSpPr>
        <p:spPr>
          <a:xfrm>
            <a:off x="609600" y="1828800"/>
            <a:ext cx="8001000" cy="2804160"/>
          </a:xfrm>
          <a:prstGeom prst="rect">
            <a:avLst/>
          </a:prstGeom>
          <a:noFill/>
          <a:ln w="9525">
            <a:noFill/>
            <a:miter/>
          </a:ln>
        </p:spPr>
        <p:txBody>
          <a:bodyPr anchor="t">
            <a:spAutoFit/>
          </a:bodyPr>
          <a:p>
            <a:pPr lvl="0" eaLnBrk="0" hangingPunct="0">
              <a:spcBef>
                <a:spcPct val="50000"/>
              </a:spcBef>
            </a:pPr>
            <a:r>
              <a:rPr lang="zh-CN" altLang="en-US" sz="3200" b="0">
                <a:solidFill>
                  <a:schemeClr val="tx1"/>
                </a:solidFill>
                <a:effectLst>
                  <a:outerShdw blurRad="38100" dist="38100" dir="2700000" algn="tl">
                    <a:srgbClr val="000000">
                      <a:alpha val="43137"/>
                    </a:srgbClr>
                  </a:outerShdw>
                </a:effectLst>
                <a:latin typeface="Times New Roman" panose="02020603050405020304" charset="0"/>
                <a:ea typeface="宋体" panose="02010600030101010101" pitchFamily="2" charset="-122"/>
              </a:rPr>
              <a:t>可变时间片轮转调度</a:t>
            </a:r>
            <a:r>
              <a:rPr lang="en-US" altLang="zh-CN" sz="3200" b="0">
                <a:solidFill>
                  <a:schemeClr val="tx1"/>
                </a:solidFill>
                <a:effectLst>
                  <a:outerShdw blurRad="38100" dist="38100" dir="2700000" algn="tl">
                    <a:srgbClr val="000000">
                      <a:alpha val="43137"/>
                    </a:srgbClr>
                  </a:outerShdw>
                </a:effectLst>
                <a:latin typeface="Times New Roman" panose="02020603050405020304" charset="0"/>
                <a:ea typeface="宋体" panose="02010600030101010101" pitchFamily="2" charset="-122"/>
              </a:rPr>
              <a:t>:</a:t>
            </a:r>
            <a:endParaRPr lang="en-US" altLang="zh-CN" sz="3200" b="0">
              <a:solidFill>
                <a:schemeClr val="tx1"/>
              </a:solidFill>
              <a:effectLst>
                <a:outerShdw blurRad="38100" dist="38100" dir="2700000" algn="tl">
                  <a:srgbClr val="000000">
                    <a:alpha val="43137"/>
                  </a:srgbClr>
                </a:outerShdw>
              </a:effectLst>
              <a:latin typeface="Times New Roman" panose="02020603050405020304" charset="0"/>
              <a:ea typeface="宋体" panose="02010600030101010101" pitchFamily="2" charset="-122"/>
            </a:endParaRPr>
          </a:p>
          <a:p>
            <a:pPr lvl="0" eaLnBrk="0" hangingPunct="0">
              <a:spcBef>
                <a:spcPct val="50000"/>
              </a:spcBef>
            </a:pPr>
            <a:r>
              <a:rPr lang="en-US" altLang="zh-CN" sz="3200" b="0">
                <a:solidFill>
                  <a:schemeClr val="tx1"/>
                </a:solidFill>
                <a:latin typeface="Times New Roman" panose="02020603050405020304" charset="0"/>
                <a:ea typeface="宋体" panose="02010600030101010101" pitchFamily="2" charset="-122"/>
              </a:rPr>
              <a:t>	</a:t>
            </a:r>
            <a:r>
              <a:rPr lang="zh-CN" altLang="en-US" sz="2800" b="0">
                <a:solidFill>
                  <a:schemeClr val="tx1"/>
                </a:solidFill>
                <a:latin typeface="Times New Roman" panose="02020603050405020304" charset="0"/>
                <a:ea typeface="宋体" panose="02010600030101010101" pitchFamily="2" charset="-122"/>
              </a:rPr>
              <a:t>时间片的大小是可变的，系统可根据系统中当前的进程数来确定时间片的大小。</a:t>
            </a:r>
            <a:endParaRPr lang="zh-CN" altLang="en-US" sz="2800" b="0">
              <a:solidFill>
                <a:schemeClr val="tx1"/>
              </a:solidFill>
              <a:latin typeface="Times New Roman" panose="02020603050405020304" charset="0"/>
              <a:ea typeface="宋体" panose="02010600030101010101" pitchFamily="2" charset="-122"/>
            </a:endParaRPr>
          </a:p>
          <a:p>
            <a:pPr lvl="0" eaLnBrk="0" hangingPunct="0">
              <a:spcBef>
                <a:spcPct val="50000"/>
              </a:spcBef>
            </a:pPr>
            <a:r>
              <a:rPr lang="zh-CN" altLang="en-US" sz="2800" b="0">
                <a:solidFill>
                  <a:schemeClr val="tx1"/>
                </a:solidFill>
                <a:latin typeface="Times New Roman" panose="02020603050405020304" charset="0"/>
                <a:ea typeface="宋体" panose="02010600030101010101" pitchFamily="2" charset="-122"/>
              </a:rPr>
              <a:t>        这种算法从理论上减少了当系统中进程数很少时的系统开销。</a:t>
            </a:r>
            <a:endParaRPr lang="zh-CN" altLang="en-US" sz="2800" b="0">
              <a:solidFill>
                <a:schemeClr val="tx1"/>
              </a:solidFill>
              <a:latin typeface="Times New Roman" panose="02020603050405020304" charset="0"/>
              <a:ea typeface="宋体" panose="02010600030101010101" pitchFamily="2" charset="-122"/>
            </a:endParaRP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1" name="标题 132097"/>
          <p:cNvSpPr>
            <a:spLocks noGrp="1"/>
          </p:cNvSpPr>
          <p:nvPr>
            <p:ph type="title"/>
          </p:nvPr>
        </p:nvSpPr>
        <p:spPr>
          <a:xfrm>
            <a:off x="371158" y="752793"/>
            <a:ext cx="8393113" cy="568960"/>
          </a:xfrm>
          <a:ln>
            <a:miter/>
          </a:ln>
        </p:spPr>
        <p:txBody>
          <a:bodyPr anchor="t">
            <a:spAutoFit/>
          </a:bodyPr>
          <a:p>
            <a:pPr lvl="0"/>
            <a:r>
              <a:rPr lang="zh-CN" altLang="en-US" sz="3200" b="0">
                <a:solidFill>
                  <a:schemeClr val="tx1"/>
                </a:solidFill>
                <a:latin typeface="Times New Roman" panose="02020603050405020304" charset="0"/>
                <a:ea typeface="宋体" panose="02010600030101010101" pitchFamily="2" charset="-122"/>
              </a:rPr>
              <a:t>多级时间片循环调度</a:t>
            </a:r>
            <a:r>
              <a:rPr lang="x-none" altLang="zh-CN" sz="3200" b="0">
                <a:solidFill>
                  <a:schemeClr val="tx1"/>
                </a:solidFill>
                <a:latin typeface="Times New Roman" panose="02020603050405020304" charset="0"/>
                <a:ea typeface="宋体" panose="02010600030101010101" pitchFamily="2" charset="-122"/>
              </a:rPr>
              <a:t>:</a:t>
            </a:r>
            <a:endParaRPr lang="x-none" altLang="zh-CN" sz="3200" b="0">
              <a:solidFill>
                <a:schemeClr val="tx1"/>
              </a:solidFill>
              <a:latin typeface="Times New Roman" panose="02020603050405020304" charset="0"/>
              <a:ea typeface="宋体" panose="02010600030101010101" pitchFamily="2" charset="-122"/>
            </a:endParaRPr>
          </a:p>
        </p:txBody>
      </p:sp>
      <p:sp>
        <p:nvSpPr>
          <p:cNvPr id="148482" name="文本占位符 132098"/>
          <p:cNvSpPr>
            <a:spLocks noGrp="1"/>
          </p:cNvSpPr>
          <p:nvPr>
            <p:ph idx="1"/>
          </p:nvPr>
        </p:nvSpPr>
        <p:spPr>
          <a:xfrm>
            <a:off x="414655" y="1390650"/>
            <a:ext cx="8248650" cy="2676525"/>
          </a:xfrm>
          <a:ln>
            <a:miter/>
          </a:ln>
        </p:spPr>
        <p:txBody>
          <a:bodyPr wrap="square" anchor="t">
            <a:spAutoFit/>
          </a:bodyPr>
          <a:p>
            <a:pPr lvl="0">
              <a:lnSpc>
                <a:spcPct val="100000"/>
              </a:lnSpc>
              <a:spcBef>
                <a:spcPct val="50000"/>
              </a:spcBef>
            </a:pPr>
            <a:r>
              <a:rPr lang="zh-CN" altLang="en-US" sz="2800" b="1" dirty="0">
                <a:solidFill>
                  <a:schemeClr val="tx1"/>
                </a:solidFill>
                <a:effectLst/>
                <a:latin typeface="仿宋_GB2312" panose="02010609030101010101" pitchFamily="49" charset="-122"/>
                <a:ea typeface="仿宋_GB2312" panose="02010609030101010101" pitchFamily="49" charset="-122"/>
              </a:rPr>
              <a:t>多个就绪队列；</a:t>
            </a:r>
            <a:endParaRPr lang="zh-CN" altLang="en-US" sz="2800" b="1" dirty="0">
              <a:solidFill>
                <a:schemeClr val="tx1"/>
              </a:solidFill>
              <a:effectLst/>
              <a:latin typeface="仿宋_GB2312" panose="02010609030101010101" pitchFamily="49" charset="-122"/>
              <a:ea typeface="仿宋_GB2312" panose="02010609030101010101" pitchFamily="49" charset="-122"/>
            </a:endParaRPr>
          </a:p>
          <a:p>
            <a:pPr lvl="0">
              <a:lnSpc>
                <a:spcPct val="100000"/>
              </a:lnSpc>
              <a:spcBef>
                <a:spcPct val="50000"/>
              </a:spcBef>
            </a:pPr>
            <a:r>
              <a:rPr lang="zh-CN" altLang="en-US" sz="2800" b="1" dirty="0">
                <a:solidFill>
                  <a:schemeClr val="tx1"/>
                </a:solidFill>
                <a:effectLst/>
                <a:latin typeface="仿宋_GB2312" panose="02010609030101010101" pitchFamily="49" charset="-122"/>
                <a:ea typeface="仿宋_GB2312" panose="02010609030101010101" pitchFamily="49" charset="-122"/>
              </a:rPr>
              <a:t>先进入高优先级队列，高优先级队列的时间片较小；</a:t>
            </a:r>
            <a:endParaRPr lang="zh-CN" altLang="en-US" sz="2800" b="1" dirty="0">
              <a:solidFill>
                <a:schemeClr val="tx1"/>
              </a:solidFill>
              <a:effectLst/>
              <a:latin typeface="仿宋_GB2312" panose="02010609030101010101" pitchFamily="49" charset="-122"/>
              <a:ea typeface="仿宋_GB2312" panose="02010609030101010101" pitchFamily="49" charset="-122"/>
            </a:endParaRPr>
          </a:p>
          <a:p>
            <a:pPr lvl="0">
              <a:lnSpc>
                <a:spcPct val="100000"/>
              </a:lnSpc>
              <a:spcBef>
                <a:spcPct val="50000"/>
              </a:spcBef>
            </a:pPr>
            <a:r>
              <a:rPr lang="zh-CN" altLang="en-US" sz="2800" b="1" dirty="0">
                <a:solidFill>
                  <a:schemeClr val="tx1"/>
                </a:solidFill>
                <a:effectLst/>
                <a:latin typeface="仿宋_GB2312" panose="02010609030101010101" pitchFamily="49" charset="-122"/>
                <a:ea typeface="仿宋_GB2312" panose="02010609030101010101" pitchFamily="49" charset="-122"/>
              </a:rPr>
              <a:t>当高优先级的进程时间片用完之后，进入下一级的队列，优先级降低，但是时间片增大一倍；</a:t>
            </a:r>
            <a:endParaRPr lang="zh-CN" altLang="zh-CN" sz="2800" b="1" dirty="0">
              <a:solidFill>
                <a:srgbClr val="C00000"/>
              </a:solidFill>
              <a:effectLst/>
              <a:latin typeface="仿宋_GB2312" panose="02010609030101010101" pitchFamily="49" charset="-122"/>
              <a:ea typeface="仿宋_GB2312" panose="02010609030101010101" pitchFamily="49" charset="-122"/>
            </a:endParaRP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1" name="标题 132097"/>
          <p:cNvSpPr>
            <a:spLocks noGrp="1"/>
          </p:cNvSpPr>
          <p:nvPr>
            <p:ph type="title"/>
          </p:nvPr>
        </p:nvSpPr>
        <p:spPr>
          <a:xfrm>
            <a:off x="171768" y="553403"/>
            <a:ext cx="8393113" cy="423545"/>
          </a:xfrm>
          <a:ln>
            <a:miter/>
          </a:ln>
        </p:spPr>
        <p:txBody>
          <a:bodyPr anchor="t">
            <a:spAutoFit/>
          </a:bodyPr>
          <a:p>
            <a:pPr lvl="0"/>
            <a:r>
              <a:rPr lang="zh-CN" altLang="en-US" sz="2400" b="0">
                <a:solidFill>
                  <a:schemeClr val="tx1"/>
                </a:solidFill>
                <a:effectLst/>
                <a:latin typeface="Times New Roman" panose="02020603050405020304" charset="0"/>
                <a:ea typeface="宋体" panose="02010600030101010101" pitchFamily="2" charset="-122"/>
              </a:rPr>
              <a:t>多级时间片循环调度</a:t>
            </a:r>
            <a:r>
              <a:rPr lang="x-none" altLang="zh-CN" sz="2400" b="0">
                <a:solidFill>
                  <a:schemeClr val="tx1"/>
                </a:solidFill>
                <a:effectLst/>
                <a:latin typeface="Times New Roman" panose="02020603050405020304" charset="0"/>
                <a:ea typeface="宋体" panose="02010600030101010101" pitchFamily="2" charset="-122"/>
              </a:rPr>
              <a:t>:</a:t>
            </a:r>
            <a:endParaRPr lang="x-none" altLang="zh-CN" sz="2400" b="0">
              <a:solidFill>
                <a:schemeClr val="tx1"/>
              </a:solidFill>
              <a:effectLst/>
              <a:latin typeface="Times New Roman" panose="02020603050405020304" charset="0"/>
              <a:ea typeface="宋体" panose="02010600030101010101" pitchFamily="2" charset="-122"/>
            </a:endParaRPr>
          </a:p>
        </p:txBody>
      </p:sp>
      <p:pic>
        <p:nvPicPr>
          <p:cNvPr id="3" name="图片 2" descr="webwx"/>
          <p:cNvPicPr>
            <a:picLocks noChangeAspect="1"/>
          </p:cNvPicPr>
          <p:nvPr/>
        </p:nvPicPr>
        <p:blipFill>
          <a:blip r:embed="rId1"/>
          <a:stretch>
            <a:fillRect/>
          </a:stretch>
        </p:blipFill>
        <p:spPr>
          <a:xfrm>
            <a:off x="1313815" y="1109345"/>
            <a:ext cx="6515735" cy="4004945"/>
          </a:xfrm>
          <a:prstGeom prst="rect">
            <a:avLst/>
          </a:prstGeom>
        </p:spPr>
      </p:pic>
      <p:sp>
        <p:nvSpPr>
          <p:cNvPr id="4" name="文本框 3"/>
          <p:cNvSpPr txBox="1"/>
          <p:nvPr/>
        </p:nvSpPr>
        <p:spPr>
          <a:xfrm>
            <a:off x="1012825" y="5295265"/>
            <a:ext cx="7222490" cy="1014730"/>
          </a:xfrm>
          <a:prstGeom prst="rect">
            <a:avLst/>
          </a:prstGeom>
          <a:noFill/>
        </p:spPr>
        <p:txBody>
          <a:bodyPr wrap="none" rtlCol="0" anchor="t">
            <a:spAutoFit/>
          </a:bodyPr>
          <a:p>
            <a:pPr lvl="0">
              <a:lnSpc>
                <a:spcPct val="100000"/>
              </a:lnSpc>
              <a:spcBef>
                <a:spcPct val="50000"/>
              </a:spcBef>
              <a:buNone/>
            </a:pPr>
            <a:r>
              <a:rPr lang="zh-CN" altLang="zh-CN" sz="2400" dirty="0">
                <a:solidFill>
                  <a:srgbClr val="C00000"/>
                </a:solidFill>
                <a:effectLst/>
                <a:latin typeface="仿宋_GB2312" panose="02010609030101010101" pitchFamily="49" charset="-122"/>
                <a:ea typeface="仿宋_GB2312" panose="02010609030101010101" pitchFamily="49" charset="-122"/>
                <a:sym typeface="+mn-ea"/>
              </a:rPr>
              <a:t>该算法先用较小的时间片处理完较短的进程，</a:t>
            </a:r>
            <a:endParaRPr lang="zh-CN" altLang="zh-CN" sz="2400" dirty="0">
              <a:solidFill>
                <a:srgbClr val="C00000"/>
              </a:solidFill>
              <a:effectLst/>
              <a:latin typeface="仿宋_GB2312" panose="02010609030101010101" pitchFamily="49" charset="-122"/>
              <a:ea typeface="仿宋_GB2312" panose="02010609030101010101" pitchFamily="49" charset="-122"/>
              <a:sym typeface="+mn-ea"/>
            </a:endParaRPr>
          </a:p>
          <a:p>
            <a:pPr lvl="0">
              <a:lnSpc>
                <a:spcPct val="100000"/>
              </a:lnSpc>
              <a:spcBef>
                <a:spcPct val="50000"/>
              </a:spcBef>
              <a:buNone/>
            </a:pPr>
            <a:r>
              <a:rPr lang="zh-CN" altLang="zh-CN" sz="2400" dirty="0">
                <a:solidFill>
                  <a:srgbClr val="C00000"/>
                </a:solidFill>
                <a:effectLst/>
                <a:latin typeface="仿宋_GB2312" panose="02010609030101010101" pitchFamily="49" charset="-122"/>
                <a:ea typeface="仿宋_GB2312" panose="02010609030101010101" pitchFamily="49" charset="-122"/>
                <a:sym typeface="+mn-ea"/>
              </a:rPr>
              <a:t>同时避免较长的进程频繁被中断而影响处理机的效率</a:t>
            </a:r>
            <a:endParaRPr lang="zh-CN" altLang="zh-CN" sz="2400" dirty="0">
              <a:solidFill>
                <a:srgbClr val="C00000"/>
              </a:solidFill>
              <a:effectLst/>
              <a:latin typeface="仿宋_GB2312" panose="02010609030101010101" pitchFamily="49" charset="-122"/>
              <a:ea typeface="仿宋_GB2312" panose="02010609030101010101" pitchFamily="49" charset="-122"/>
              <a:sym typeface="+mn-ea"/>
            </a:endParaRP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矩形 137217"/>
          <p:cNvSpPr/>
          <p:nvPr/>
        </p:nvSpPr>
        <p:spPr>
          <a:xfrm>
            <a:off x="157163" y="573088"/>
            <a:ext cx="6475413" cy="6762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charset="0"/>
                <a:ea typeface="宋体" panose="02010600030101010101" pitchFamily="2" charset="-122"/>
                <a:cs typeface="+mn-ea"/>
              </a:rPr>
              <a:t>4.  </a:t>
            </a:r>
            <a:r>
              <a:rPr lang="en-US" altLang="zh-CN" b="1" strike="noStrike" noProof="1">
                <a:solidFill>
                  <a:srgbClr val="990000"/>
                </a:solidFill>
                <a:latin typeface="Times New Roman" panose="02020603050405020304" charset="0"/>
                <a:ea typeface="宋体" panose="02010600030101010101" pitchFamily="2" charset="-122"/>
                <a:cs typeface="+mn-ea"/>
                <a:sym typeface="+mn-ea"/>
              </a:rPr>
              <a:t>时间片与优先级混合调度算法</a:t>
            </a:r>
            <a:endParaRPr lang="zh-CN" altLang="en-US" b="1" strike="noStrike" noProof="1">
              <a:solidFill>
                <a:srgbClr val="990000"/>
              </a:solidFill>
              <a:ea typeface="宋体" panose="02010600030101010101" pitchFamily="2" charset="-122"/>
            </a:endParaRPr>
          </a:p>
        </p:txBody>
      </p:sp>
      <p:grpSp>
        <p:nvGrpSpPr>
          <p:cNvPr id="137219" name="组合 137218"/>
          <p:cNvGrpSpPr/>
          <p:nvPr/>
        </p:nvGrpSpPr>
        <p:grpSpPr>
          <a:xfrm>
            <a:off x="798513" y="1784033"/>
            <a:ext cx="7502525" cy="3744912"/>
            <a:chOff x="0" y="0"/>
            <a:chExt cx="4726" cy="2359"/>
          </a:xfrm>
        </p:grpSpPr>
        <p:sp>
          <p:nvSpPr>
            <p:cNvPr id="149507" name="直接连接符 137219"/>
            <p:cNvSpPr/>
            <p:nvPr/>
          </p:nvSpPr>
          <p:spPr>
            <a:xfrm flipH="1">
              <a:off x="2647" y="1561"/>
              <a:ext cx="1376" cy="406"/>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anose="02010600030101010101" pitchFamily="2" charset="-122"/>
              </a:endParaRPr>
            </a:p>
          </p:txBody>
        </p:sp>
        <p:sp>
          <p:nvSpPr>
            <p:cNvPr id="149508" name="直接连接符 137220"/>
            <p:cNvSpPr/>
            <p:nvPr/>
          </p:nvSpPr>
          <p:spPr>
            <a:xfrm flipH="1">
              <a:off x="837" y="270"/>
              <a:ext cx="1175" cy="527"/>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anose="02010600030101010101" pitchFamily="2" charset="-122"/>
              </a:endParaRPr>
            </a:p>
          </p:txBody>
        </p:sp>
        <p:sp>
          <p:nvSpPr>
            <p:cNvPr id="149509" name="椭圆 137221"/>
            <p:cNvSpPr/>
            <p:nvPr/>
          </p:nvSpPr>
          <p:spPr>
            <a:xfrm>
              <a:off x="2016" y="0"/>
              <a:ext cx="1316" cy="551"/>
            </a:xfrm>
            <a:prstGeom prst="ellipse">
              <a:avLst/>
            </a:prstGeom>
            <a:noFill/>
            <a:ln w="19050" cap="flat" cmpd="sng">
              <a:solidFill>
                <a:srgbClr val="000000"/>
              </a:solidFill>
              <a:prstDash val="solid"/>
              <a:round/>
              <a:headEnd type="none" w="med" len="med"/>
              <a:tailEnd type="none" w="med" len="med"/>
            </a:ln>
          </p:spPr>
          <p:txBody>
            <a:bodyPr anchor="t"/>
            <a:p>
              <a:pPr marL="914400" lvl="0" indent="-340995" algn="ctr">
                <a:lnSpc>
                  <a:spcPct val="120000"/>
                </a:lnSpc>
                <a:buClr>
                  <a:schemeClr val="tx2"/>
                </a:buClr>
                <a:buSzPct val="95000"/>
                <a:buFont typeface="Wingdings" panose="05000000000000000000" pitchFamily="2" charset="2"/>
                <a:buBlip>
                  <a:blip r:embed="rId1"/>
                </a:buBlip>
              </a:pPr>
              <a:endParaRPr lang="zh-CN" altLang="en-US" sz="3200" b="0" dirty="0">
                <a:latin typeface="Arial" panose="02080604020202020204" pitchFamily="34" charset="0"/>
                <a:ea typeface="宋体" panose="02010600030101010101" pitchFamily="2" charset="-122"/>
              </a:endParaRPr>
            </a:p>
          </p:txBody>
        </p:sp>
        <p:sp>
          <p:nvSpPr>
            <p:cNvPr id="149510" name="文本框 137222"/>
            <p:cNvSpPr txBox="1"/>
            <p:nvPr/>
          </p:nvSpPr>
          <p:spPr>
            <a:xfrm>
              <a:off x="2476" y="142"/>
              <a:ext cx="491" cy="299"/>
            </a:xfrm>
            <a:prstGeom prst="rect">
              <a:avLst/>
            </a:prstGeom>
            <a:noFill/>
            <a:ln w="9525">
              <a:noFill/>
              <a:miter/>
            </a:ln>
          </p:spPr>
          <p:txBody>
            <a:bodyPr anchor="t"/>
            <a:p>
              <a:pPr lvl="0" algn="just"/>
              <a:r>
                <a:rPr lang="zh-CN" altLang="en-US" sz="1600">
                  <a:solidFill>
                    <a:schemeClr val="tx1"/>
                  </a:solidFill>
                  <a:latin typeface="Times New Roman" panose="02020603050405020304" charset="0"/>
                  <a:ea typeface="宋体" panose="02010600030101010101" pitchFamily="2" charset="-122"/>
                </a:rPr>
                <a:t> 运行</a:t>
              </a:r>
              <a:endParaRPr lang="zh-CN" altLang="en-US" sz="1600">
                <a:solidFill>
                  <a:schemeClr val="tx1"/>
                </a:solidFill>
                <a:latin typeface="Times New Roman" panose="02020603050405020304" charset="0"/>
                <a:ea typeface="宋体" panose="02010600030101010101" pitchFamily="2" charset="-122"/>
              </a:endParaRPr>
            </a:p>
          </p:txBody>
        </p:sp>
        <p:sp>
          <p:nvSpPr>
            <p:cNvPr id="149511" name="文本框 137223"/>
            <p:cNvSpPr txBox="1"/>
            <p:nvPr/>
          </p:nvSpPr>
          <p:spPr>
            <a:xfrm>
              <a:off x="2485" y="1173"/>
              <a:ext cx="834" cy="350"/>
            </a:xfrm>
            <a:prstGeom prst="rect">
              <a:avLst/>
            </a:prstGeom>
            <a:noFill/>
            <a:ln w="9525">
              <a:noFill/>
              <a:miter/>
            </a:ln>
          </p:spPr>
          <p:txBody>
            <a:bodyPr anchor="t"/>
            <a:p>
              <a:pPr lvl="0" algn="just"/>
              <a:r>
                <a:rPr lang="zh-CN" altLang="zh-CN" sz="1600">
                  <a:solidFill>
                    <a:schemeClr val="tx1"/>
                  </a:solidFill>
                  <a:latin typeface="Times New Roman" panose="02020603050405020304" charset="0"/>
                  <a:ea typeface="宋体" panose="02010600030101010101" pitchFamily="2" charset="-122"/>
                </a:rPr>
                <a:t>5. </a:t>
              </a:r>
              <a:r>
                <a:rPr lang="zh-CN" altLang="en-US" sz="1600">
                  <a:solidFill>
                    <a:schemeClr val="tx1"/>
                  </a:solidFill>
                  <a:latin typeface="Times New Roman" panose="02020603050405020304" charset="0"/>
                  <a:ea typeface="宋体" panose="02010600030101010101" pitchFamily="2" charset="-122"/>
                </a:rPr>
                <a:t>首先选择</a:t>
              </a:r>
              <a:endParaRPr lang="zh-CN" altLang="en-US" sz="1600">
                <a:solidFill>
                  <a:schemeClr val="tx1"/>
                </a:solidFill>
                <a:latin typeface="Times New Roman" panose="02020603050405020304" charset="0"/>
                <a:ea typeface="宋体" panose="02010600030101010101" pitchFamily="2" charset="-122"/>
              </a:endParaRPr>
            </a:p>
            <a:p>
              <a:pPr lvl="0" algn="just"/>
              <a:r>
                <a:rPr lang="zh-CN" altLang="en-US" sz="1600">
                  <a:solidFill>
                    <a:schemeClr val="tx1"/>
                  </a:solidFill>
                  <a:latin typeface="Times New Roman" panose="02020603050405020304" charset="0"/>
                  <a:ea typeface="宋体" panose="02010600030101010101" pitchFamily="2" charset="-122"/>
                </a:rPr>
                <a:t>  </a:t>
              </a:r>
              <a:r>
                <a:rPr lang="en-US" altLang="zh-CN" sz="1600">
                  <a:solidFill>
                    <a:schemeClr val="tx1"/>
                  </a:solidFill>
                  <a:latin typeface="Times New Roman" panose="02020603050405020304" charset="0"/>
                  <a:ea typeface="宋体" panose="02010600030101010101" pitchFamily="2" charset="-122"/>
                </a:rPr>
                <a:t>100ms</a:t>
              </a:r>
              <a:endParaRPr lang="en-US" altLang="zh-CN" sz="1600">
                <a:solidFill>
                  <a:schemeClr val="tx1"/>
                </a:solidFill>
                <a:latin typeface="Times New Roman" panose="02020603050405020304" charset="0"/>
                <a:ea typeface="宋体" panose="02010600030101010101" pitchFamily="2" charset="-122"/>
              </a:endParaRPr>
            </a:p>
          </p:txBody>
        </p:sp>
        <p:sp>
          <p:nvSpPr>
            <p:cNvPr id="149512" name="椭圆 137224"/>
            <p:cNvSpPr/>
            <p:nvPr/>
          </p:nvSpPr>
          <p:spPr>
            <a:xfrm>
              <a:off x="3411" y="1010"/>
              <a:ext cx="1315" cy="552"/>
            </a:xfrm>
            <a:prstGeom prst="ellipse">
              <a:avLst/>
            </a:prstGeom>
            <a:noFill/>
            <a:ln w="19050" cap="flat" cmpd="sng">
              <a:solidFill>
                <a:srgbClr val="000000"/>
              </a:solidFill>
              <a:prstDash val="solid"/>
              <a:round/>
              <a:headEnd type="none" w="med" len="med"/>
              <a:tailEnd type="none" w="med" len="med"/>
            </a:ln>
          </p:spPr>
          <p:txBody>
            <a:bodyPr anchor="t"/>
            <a:p>
              <a:pPr marL="914400" lvl="0" indent="-340995" algn="ctr">
                <a:lnSpc>
                  <a:spcPct val="120000"/>
                </a:lnSpc>
                <a:buClr>
                  <a:schemeClr val="tx2"/>
                </a:buClr>
                <a:buSzPct val="95000"/>
                <a:buFont typeface="Wingdings" panose="05000000000000000000" pitchFamily="2" charset="2"/>
                <a:buBlip>
                  <a:blip r:embed="rId1"/>
                </a:buBlip>
              </a:pPr>
              <a:endParaRPr lang="zh-CN" altLang="en-US" sz="3200" b="0" dirty="0">
                <a:latin typeface="Arial" panose="02080604020202020204" pitchFamily="34" charset="0"/>
                <a:ea typeface="宋体" panose="02010600030101010101" pitchFamily="2" charset="-122"/>
              </a:endParaRPr>
            </a:p>
          </p:txBody>
        </p:sp>
        <p:sp>
          <p:nvSpPr>
            <p:cNvPr id="149513" name="文本框 137225"/>
            <p:cNvSpPr txBox="1"/>
            <p:nvPr/>
          </p:nvSpPr>
          <p:spPr>
            <a:xfrm>
              <a:off x="3817" y="1100"/>
              <a:ext cx="633" cy="423"/>
            </a:xfrm>
            <a:prstGeom prst="rect">
              <a:avLst/>
            </a:prstGeom>
            <a:noFill/>
            <a:ln w="9525">
              <a:noFill/>
              <a:miter/>
            </a:ln>
          </p:spPr>
          <p:txBody>
            <a:bodyPr anchor="t"/>
            <a:p>
              <a:pPr lvl="0" algn="just"/>
              <a:r>
                <a:rPr lang="zh-CN" altLang="en-US" sz="1600">
                  <a:solidFill>
                    <a:schemeClr val="tx1"/>
                  </a:solidFill>
                  <a:latin typeface="Times New Roman" panose="02020603050405020304" charset="0"/>
                  <a:ea typeface="宋体" panose="02010600030101010101" pitchFamily="2" charset="-122"/>
                </a:rPr>
                <a:t> 因 </a:t>
              </a:r>
              <a:r>
                <a:rPr lang="en-US" altLang="zh-CN" sz="1600">
                  <a:solidFill>
                    <a:schemeClr val="tx1"/>
                  </a:solidFill>
                  <a:latin typeface="Times New Roman" panose="02020603050405020304" charset="0"/>
                  <a:ea typeface="宋体" panose="02010600030101010101" pitchFamily="2" charset="-122"/>
                </a:rPr>
                <a:t>I∕O</a:t>
              </a:r>
              <a:endParaRPr lang="en-US" altLang="zh-CN" sz="1600">
                <a:solidFill>
                  <a:schemeClr val="tx1"/>
                </a:solidFill>
                <a:latin typeface="Times New Roman" panose="02020603050405020304" charset="0"/>
                <a:ea typeface="宋体" panose="02010600030101010101" pitchFamily="2" charset="-122"/>
              </a:endParaRPr>
            </a:p>
            <a:p>
              <a:pPr lvl="0" algn="just"/>
              <a:r>
                <a:rPr lang="en-US" altLang="zh-CN" sz="1600">
                  <a:solidFill>
                    <a:schemeClr val="tx1"/>
                  </a:solidFill>
                  <a:latin typeface="Times New Roman" panose="02020603050405020304" charset="0"/>
                  <a:ea typeface="宋体" panose="02010600030101010101" pitchFamily="2" charset="-122"/>
                </a:rPr>
                <a:t> </a:t>
              </a:r>
              <a:r>
                <a:rPr lang="zh-CN" altLang="en-US" sz="1600">
                  <a:solidFill>
                    <a:schemeClr val="tx1"/>
                  </a:solidFill>
                  <a:latin typeface="Times New Roman" panose="02020603050405020304" charset="0"/>
                  <a:ea typeface="宋体" panose="02010600030101010101" pitchFamily="2" charset="-122"/>
                </a:rPr>
                <a:t>而等待</a:t>
              </a:r>
              <a:endParaRPr lang="zh-CN" altLang="en-US" sz="1600">
                <a:solidFill>
                  <a:schemeClr val="tx1"/>
                </a:solidFill>
                <a:latin typeface="Times New Roman" panose="02020603050405020304" charset="0"/>
                <a:ea typeface="宋体" panose="02010600030101010101" pitchFamily="2" charset="-122"/>
              </a:endParaRPr>
            </a:p>
            <a:p>
              <a:pPr lvl="0" algn="just"/>
              <a:endParaRPr lang="zh-CN" altLang="en-US" sz="1600">
                <a:solidFill>
                  <a:schemeClr val="tx1"/>
                </a:solidFill>
                <a:latin typeface="Times New Roman" panose="02020603050405020304" charset="0"/>
                <a:ea typeface="宋体" panose="02010600030101010101" pitchFamily="2" charset="-122"/>
              </a:endParaRPr>
            </a:p>
          </p:txBody>
        </p:sp>
        <p:sp>
          <p:nvSpPr>
            <p:cNvPr id="149514" name="椭圆 137226"/>
            <p:cNvSpPr/>
            <p:nvPr/>
          </p:nvSpPr>
          <p:spPr>
            <a:xfrm>
              <a:off x="1386" y="1808"/>
              <a:ext cx="1316" cy="551"/>
            </a:xfrm>
            <a:prstGeom prst="ellipse">
              <a:avLst/>
            </a:prstGeom>
            <a:noFill/>
            <a:ln w="19050" cap="flat" cmpd="sng">
              <a:solidFill>
                <a:srgbClr val="000000"/>
              </a:solidFill>
              <a:prstDash val="solid"/>
              <a:round/>
              <a:headEnd type="none" w="med" len="med"/>
              <a:tailEnd type="none" w="med" len="med"/>
            </a:ln>
          </p:spPr>
          <p:txBody>
            <a:bodyPr anchor="t"/>
            <a:p>
              <a:pPr marL="914400" lvl="0" indent="-340995" algn="ctr">
                <a:lnSpc>
                  <a:spcPct val="120000"/>
                </a:lnSpc>
                <a:buClr>
                  <a:schemeClr val="tx2"/>
                </a:buClr>
                <a:buSzPct val="95000"/>
                <a:buFont typeface="Wingdings" panose="05000000000000000000" pitchFamily="2" charset="2"/>
                <a:buBlip>
                  <a:blip r:embed="rId1"/>
                </a:buBlip>
              </a:pPr>
              <a:endParaRPr lang="zh-CN" altLang="en-US" sz="3200" b="0" dirty="0">
                <a:latin typeface="Arial" panose="02080604020202020204" pitchFamily="34" charset="0"/>
                <a:ea typeface="宋体" panose="02010600030101010101" pitchFamily="2" charset="-122"/>
              </a:endParaRPr>
            </a:p>
          </p:txBody>
        </p:sp>
        <p:sp>
          <p:nvSpPr>
            <p:cNvPr id="149515" name="文本框 137227"/>
            <p:cNvSpPr txBox="1"/>
            <p:nvPr/>
          </p:nvSpPr>
          <p:spPr>
            <a:xfrm>
              <a:off x="1791" y="1897"/>
              <a:ext cx="652" cy="387"/>
            </a:xfrm>
            <a:prstGeom prst="rect">
              <a:avLst/>
            </a:prstGeom>
            <a:noFill/>
            <a:ln w="9525">
              <a:noFill/>
              <a:miter/>
            </a:ln>
          </p:spPr>
          <p:txBody>
            <a:bodyPr anchor="t"/>
            <a:p>
              <a:pPr lvl="0"/>
              <a:r>
                <a:rPr lang="zh-CN" altLang="en-US" sz="1600">
                  <a:solidFill>
                    <a:schemeClr val="tx1"/>
                  </a:solidFill>
                  <a:latin typeface="Times New Roman" panose="02020603050405020304" charset="0"/>
                  <a:ea typeface="宋体" panose="02010600030101010101" pitchFamily="2" charset="-122"/>
                </a:rPr>
                <a:t> 高优先</a:t>
              </a:r>
              <a:endParaRPr lang="zh-CN" altLang="en-US" sz="1600">
                <a:solidFill>
                  <a:schemeClr val="tx1"/>
                </a:solidFill>
                <a:latin typeface="Times New Roman" panose="02020603050405020304" charset="0"/>
                <a:ea typeface="宋体" panose="02010600030101010101" pitchFamily="2" charset="-122"/>
              </a:endParaRPr>
            </a:p>
            <a:p>
              <a:pPr lvl="0"/>
              <a:r>
                <a:rPr lang="zh-CN" altLang="en-US" sz="1600">
                  <a:solidFill>
                    <a:schemeClr val="tx1"/>
                  </a:solidFill>
                  <a:latin typeface="Times New Roman" panose="02020603050405020304" charset="0"/>
                  <a:ea typeface="宋体" panose="02010600030101010101" pitchFamily="2" charset="-122"/>
                </a:rPr>
                <a:t>   就绪</a:t>
              </a:r>
              <a:endParaRPr lang="zh-CN" altLang="en-US" sz="1600">
                <a:solidFill>
                  <a:schemeClr val="tx1"/>
                </a:solidFill>
                <a:latin typeface="Times New Roman" panose="02020603050405020304" charset="0"/>
                <a:ea typeface="宋体" panose="02010600030101010101" pitchFamily="2" charset="-122"/>
              </a:endParaRPr>
            </a:p>
            <a:p>
              <a:pPr lvl="0" algn="just"/>
              <a:endParaRPr lang="zh-CN" altLang="en-US" sz="1600">
                <a:solidFill>
                  <a:schemeClr val="tx1"/>
                </a:solidFill>
                <a:latin typeface="Times New Roman" panose="02020603050405020304" charset="0"/>
                <a:ea typeface="宋体" panose="02010600030101010101" pitchFamily="2" charset="-122"/>
              </a:endParaRPr>
            </a:p>
          </p:txBody>
        </p:sp>
        <p:sp>
          <p:nvSpPr>
            <p:cNvPr id="149516" name="椭圆 137228"/>
            <p:cNvSpPr/>
            <p:nvPr/>
          </p:nvSpPr>
          <p:spPr>
            <a:xfrm>
              <a:off x="0" y="797"/>
              <a:ext cx="1315" cy="552"/>
            </a:xfrm>
            <a:prstGeom prst="ellipse">
              <a:avLst/>
            </a:prstGeom>
            <a:noFill/>
            <a:ln w="19050" cap="flat" cmpd="sng">
              <a:solidFill>
                <a:srgbClr val="000000"/>
              </a:solidFill>
              <a:prstDash val="solid"/>
              <a:round/>
              <a:headEnd type="none" w="med" len="med"/>
              <a:tailEnd type="none" w="med" len="med"/>
            </a:ln>
          </p:spPr>
          <p:txBody>
            <a:bodyPr anchor="t"/>
            <a:p>
              <a:pPr marL="914400" lvl="0" indent="-340995" algn="ctr">
                <a:lnSpc>
                  <a:spcPct val="120000"/>
                </a:lnSpc>
                <a:buClr>
                  <a:schemeClr val="tx2"/>
                </a:buClr>
                <a:buSzPct val="95000"/>
                <a:buFont typeface="Wingdings" panose="05000000000000000000" pitchFamily="2" charset="2"/>
                <a:buBlip>
                  <a:blip r:embed="rId1"/>
                </a:buBlip>
              </a:pPr>
              <a:endParaRPr lang="zh-CN" altLang="en-US" sz="3200" b="0" dirty="0">
                <a:latin typeface="Arial" panose="02080604020202020204" pitchFamily="34" charset="0"/>
                <a:ea typeface="宋体" panose="02010600030101010101" pitchFamily="2" charset="-122"/>
              </a:endParaRPr>
            </a:p>
          </p:txBody>
        </p:sp>
        <p:sp>
          <p:nvSpPr>
            <p:cNvPr id="149517" name="文本框 137229"/>
            <p:cNvSpPr txBox="1"/>
            <p:nvPr/>
          </p:nvSpPr>
          <p:spPr>
            <a:xfrm>
              <a:off x="326" y="908"/>
              <a:ext cx="686" cy="382"/>
            </a:xfrm>
            <a:prstGeom prst="rect">
              <a:avLst/>
            </a:prstGeom>
            <a:noFill/>
            <a:ln w="9525">
              <a:noFill/>
              <a:miter/>
            </a:ln>
          </p:spPr>
          <p:txBody>
            <a:bodyPr anchor="t"/>
            <a:p>
              <a:pPr lvl="0"/>
              <a:r>
                <a:rPr lang="zh-CN" altLang="en-US" sz="1600">
                  <a:solidFill>
                    <a:schemeClr val="tx1"/>
                  </a:solidFill>
                  <a:latin typeface="Times New Roman" panose="02020603050405020304" charset="0"/>
                  <a:ea typeface="宋体" panose="02010600030101010101" pitchFamily="2" charset="-122"/>
                </a:rPr>
                <a:t>   低优先</a:t>
              </a:r>
              <a:endParaRPr lang="zh-CN" altLang="en-US" sz="1600">
                <a:solidFill>
                  <a:schemeClr val="tx1"/>
                </a:solidFill>
                <a:latin typeface="Times New Roman" panose="02020603050405020304" charset="0"/>
                <a:ea typeface="宋体" panose="02010600030101010101" pitchFamily="2" charset="-122"/>
              </a:endParaRPr>
            </a:p>
            <a:p>
              <a:pPr lvl="0"/>
              <a:r>
                <a:rPr lang="zh-CN" altLang="en-US" sz="1600">
                  <a:solidFill>
                    <a:schemeClr val="tx1"/>
                  </a:solidFill>
                  <a:latin typeface="Times New Roman" panose="02020603050405020304" charset="0"/>
                  <a:ea typeface="宋体" panose="02010600030101010101" pitchFamily="2" charset="-122"/>
                </a:rPr>
                <a:t>     就绪</a:t>
              </a:r>
              <a:endParaRPr lang="zh-CN" altLang="en-US" sz="1600">
                <a:solidFill>
                  <a:schemeClr val="tx1"/>
                </a:solidFill>
                <a:latin typeface="Times New Roman" panose="02020603050405020304" charset="0"/>
                <a:ea typeface="宋体" panose="02010600030101010101" pitchFamily="2" charset="-122"/>
              </a:endParaRPr>
            </a:p>
            <a:p>
              <a:pPr lvl="0" algn="just"/>
              <a:endParaRPr lang="zh-CN" altLang="en-US" sz="1600">
                <a:solidFill>
                  <a:schemeClr val="tx1"/>
                </a:solidFill>
                <a:latin typeface="Times New Roman" panose="02020603050405020304" charset="0"/>
                <a:ea typeface="宋体" panose="02010600030101010101" pitchFamily="2" charset="-122"/>
              </a:endParaRPr>
            </a:p>
          </p:txBody>
        </p:sp>
        <p:sp>
          <p:nvSpPr>
            <p:cNvPr id="149518" name="直接连接符 137230"/>
            <p:cNvSpPr/>
            <p:nvPr/>
          </p:nvSpPr>
          <p:spPr>
            <a:xfrm>
              <a:off x="3259" y="390"/>
              <a:ext cx="1008" cy="638"/>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anose="02010600030101010101" pitchFamily="2" charset="-122"/>
              </a:endParaRPr>
            </a:p>
          </p:txBody>
        </p:sp>
        <p:sp>
          <p:nvSpPr>
            <p:cNvPr id="149519" name="直接连接符 137231"/>
            <p:cNvSpPr/>
            <p:nvPr/>
          </p:nvSpPr>
          <p:spPr>
            <a:xfrm flipV="1">
              <a:off x="1323" y="531"/>
              <a:ext cx="1135" cy="479"/>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anose="02010600030101010101" pitchFamily="2" charset="-122"/>
              </a:endParaRPr>
            </a:p>
          </p:txBody>
        </p:sp>
        <p:sp>
          <p:nvSpPr>
            <p:cNvPr id="149520" name="直接连接符 137232"/>
            <p:cNvSpPr/>
            <p:nvPr/>
          </p:nvSpPr>
          <p:spPr>
            <a:xfrm flipV="1">
              <a:off x="2268" y="531"/>
              <a:ext cx="568" cy="1277"/>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anose="02010600030101010101" pitchFamily="2" charset="-122"/>
              </a:endParaRPr>
            </a:p>
          </p:txBody>
        </p:sp>
        <p:sp>
          <p:nvSpPr>
            <p:cNvPr id="149523" name="文本框 137235"/>
            <p:cNvSpPr txBox="1"/>
            <p:nvPr/>
          </p:nvSpPr>
          <p:spPr>
            <a:xfrm>
              <a:off x="939" y="317"/>
              <a:ext cx="782" cy="326"/>
            </a:xfrm>
            <a:prstGeom prst="rect">
              <a:avLst/>
            </a:prstGeom>
            <a:noFill/>
            <a:ln w="9525">
              <a:noFill/>
              <a:miter/>
            </a:ln>
          </p:spPr>
          <p:txBody>
            <a:bodyPr anchor="t"/>
            <a:p>
              <a:pPr lvl="0" algn="just"/>
              <a:r>
                <a:rPr lang="zh-CN" altLang="zh-CN" sz="1600">
                  <a:solidFill>
                    <a:schemeClr val="tx1"/>
                  </a:solidFill>
                  <a:latin typeface="Times New Roman" panose="02020603050405020304" charset="0"/>
                  <a:ea typeface="宋体" panose="02010600030101010101" pitchFamily="2" charset="-122"/>
                </a:rPr>
                <a:t>2.</a:t>
              </a:r>
              <a:r>
                <a:rPr lang="zh-CN" altLang="en-US" sz="1600">
                  <a:solidFill>
                    <a:schemeClr val="tx1"/>
                  </a:solidFill>
                  <a:latin typeface="Times New Roman" panose="02020603050405020304" charset="0"/>
                  <a:ea typeface="宋体" panose="02010600030101010101" pitchFamily="2" charset="-122"/>
                </a:rPr>
                <a:t> </a:t>
              </a:r>
              <a:endParaRPr lang="zh-CN" altLang="zh-CN" sz="1600">
                <a:solidFill>
                  <a:schemeClr val="tx1"/>
                </a:solidFill>
                <a:latin typeface="Times New Roman" panose="02020603050405020304" charset="0"/>
                <a:ea typeface="宋体" panose="02010600030101010101" pitchFamily="2" charset="-122"/>
              </a:endParaRPr>
            </a:p>
          </p:txBody>
        </p:sp>
        <p:sp>
          <p:nvSpPr>
            <p:cNvPr id="149524" name="文本框 137236"/>
            <p:cNvSpPr txBox="1"/>
            <p:nvPr/>
          </p:nvSpPr>
          <p:spPr>
            <a:xfrm>
              <a:off x="3592" y="418"/>
              <a:ext cx="863" cy="326"/>
            </a:xfrm>
            <a:prstGeom prst="rect">
              <a:avLst/>
            </a:prstGeom>
            <a:noFill/>
            <a:ln w="9525">
              <a:noFill/>
              <a:miter/>
            </a:ln>
          </p:spPr>
          <p:txBody>
            <a:bodyPr anchor="t"/>
            <a:p>
              <a:pPr lvl="0" algn="just"/>
              <a:r>
                <a:rPr lang="zh-CN" altLang="zh-CN" sz="1600">
                  <a:solidFill>
                    <a:schemeClr val="tx1"/>
                  </a:solidFill>
                  <a:latin typeface="Times New Roman" panose="02020603050405020304" charset="0"/>
                  <a:ea typeface="宋体" panose="02010600030101010101" pitchFamily="2" charset="-122"/>
                </a:rPr>
                <a:t>3. </a:t>
              </a:r>
              <a:r>
                <a:rPr lang="zh-CN" altLang="en-US" sz="1600">
                  <a:solidFill>
                    <a:schemeClr val="tx1"/>
                  </a:solidFill>
                  <a:latin typeface="Times New Roman" panose="02020603050405020304" charset="0"/>
                  <a:ea typeface="宋体" panose="02010600030101010101" pitchFamily="2" charset="-122"/>
                </a:rPr>
                <a:t>请求</a:t>
              </a:r>
              <a:r>
                <a:rPr lang="en-US" altLang="zh-CN" sz="1600">
                  <a:solidFill>
                    <a:schemeClr val="tx1"/>
                  </a:solidFill>
                  <a:latin typeface="Times New Roman" panose="02020603050405020304" charset="0"/>
                  <a:ea typeface="宋体" panose="02010600030101010101" pitchFamily="2" charset="-122"/>
                </a:rPr>
                <a:t>I/O</a:t>
              </a:r>
              <a:endParaRPr lang="en-US" altLang="zh-CN" sz="1600">
                <a:solidFill>
                  <a:schemeClr val="tx1"/>
                </a:solidFill>
                <a:latin typeface="Times New Roman" panose="02020603050405020304" charset="0"/>
                <a:ea typeface="宋体" panose="02010600030101010101" pitchFamily="2" charset="-122"/>
              </a:endParaRPr>
            </a:p>
          </p:txBody>
        </p:sp>
        <p:sp>
          <p:nvSpPr>
            <p:cNvPr id="149525" name="文本框 137237"/>
            <p:cNvSpPr txBox="1"/>
            <p:nvPr/>
          </p:nvSpPr>
          <p:spPr>
            <a:xfrm>
              <a:off x="3025" y="1808"/>
              <a:ext cx="1008" cy="326"/>
            </a:xfrm>
            <a:prstGeom prst="rect">
              <a:avLst/>
            </a:prstGeom>
            <a:noFill/>
            <a:ln w="9525">
              <a:noFill/>
              <a:miter/>
            </a:ln>
          </p:spPr>
          <p:txBody>
            <a:bodyPr anchor="t"/>
            <a:p>
              <a:pPr lvl="0" algn="just"/>
              <a:r>
                <a:rPr lang="zh-CN" altLang="en-US" sz="1600">
                  <a:solidFill>
                    <a:schemeClr val="tx1"/>
                  </a:solidFill>
                  <a:latin typeface="Times New Roman" panose="02020603050405020304" charset="0"/>
                  <a:ea typeface="宋体" panose="02010600030101010101" pitchFamily="2" charset="-122"/>
                </a:rPr>
                <a:t>4. </a:t>
              </a:r>
              <a:r>
                <a:rPr lang="en-US" altLang="zh-CN" sz="1600">
                  <a:solidFill>
                    <a:schemeClr val="tx1"/>
                  </a:solidFill>
                  <a:latin typeface="Times New Roman" panose="02020603050405020304" charset="0"/>
                  <a:ea typeface="宋体" panose="02010600030101010101" pitchFamily="2" charset="-122"/>
                </a:rPr>
                <a:t>I/O</a:t>
              </a:r>
              <a:r>
                <a:rPr lang="zh-CN" altLang="en-US" sz="1600">
                  <a:solidFill>
                    <a:schemeClr val="tx1"/>
                  </a:solidFill>
                  <a:latin typeface="Times New Roman" panose="02020603050405020304" charset="0"/>
                  <a:ea typeface="宋体" panose="02010600030101010101" pitchFamily="2" charset="-122"/>
                </a:rPr>
                <a:t>完成</a:t>
              </a:r>
              <a:endParaRPr lang="zh-CN" altLang="en-US" sz="1600">
                <a:solidFill>
                  <a:schemeClr val="tx1"/>
                </a:solidFill>
                <a:latin typeface="Times New Roman" panose="02020603050405020304" charset="0"/>
                <a:ea typeface="宋体" panose="02010600030101010101" pitchFamily="2" charset="-122"/>
              </a:endParaRPr>
            </a:p>
          </p:txBody>
        </p:sp>
        <p:sp>
          <p:nvSpPr>
            <p:cNvPr id="149526" name="文本框 137238"/>
            <p:cNvSpPr txBox="1"/>
            <p:nvPr/>
          </p:nvSpPr>
          <p:spPr>
            <a:xfrm>
              <a:off x="1452" y="896"/>
              <a:ext cx="834" cy="350"/>
            </a:xfrm>
            <a:prstGeom prst="rect">
              <a:avLst/>
            </a:prstGeom>
            <a:noFill/>
            <a:ln w="9525">
              <a:noFill/>
              <a:miter/>
            </a:ln>
          </p:spPr>
          <p:txBody>
            <a:bodyPr anchor="t"/>
            <a:p>
              <a:pPr lvl="0" algn="just"/>
              <a:r>
                <a:rPr lang="zh-CN" altLang="zh-CN" sz="1600">
                  <a:solidFill>
                    <a:schemeClr val="tx1"/>
                  </a:solidFill>
                  <a:latin typeface="Times New Roman" panose="02020603050405020304" charset="0"/>
                  <a:ea typeface="宋体" panose="02010600030101010101" pitchFamily="2" charset="-122"/>
                </a:rPr>
                <a:t>1. </a:t>
              </a:r>
              <a:r>
                <a:rPr lang="zh-CN" altLang="en-US" sz="1600">
                  <a:solidFill>
                    <a:schemeClr val="tx1"/>
                  </a:solidFill>
                  <a:latin typeface="Times New Roman" panose="02020603050405020304" charset="0"/>
                  <a:ea typeface="宋体" panose="02010600030101010101" pitchFamily="2" charset="-122"/>
                </a:rPr>
                <a:t>其次选择</a:t>
              </a:r>
              <a:endParaRPr lang="zh-CN" altLang="en-US" sz="1600">
                <a:solidFill>
                  <a:schemeClr val="tx1"/>
                </a:solidFill>
                <a:latin typeface="Times New Roman" panose="02020603050405020304" charset="0"/>
                <a:ea typeface="宋体" panose="02010600030101010101" pitchFamily="2" charset="-122"/>
              </a:endParaRPr>
            </a:p>
            <a:p>
              <a:pPr lvl="0" algn="just"/>
              <a:r>
                <a:rPr lang="zh-CN" altLang="en-US" sz="1600">
                  <a:solidFill>
                    <a:schemeClr val="tx1"/>
                  </a:solidFill>
                  <a:latin typeface="Times New Roman" panose="02020603050405020304" charset="0"/>
                  <a:ea typeface="宋体" panose="02010600030101010101" pitchFamily="2" charset="-122"/>
                </a:rPr>
                <a:t>  </a:t>
              </a:r>
              <a:r>
                <a:rPr lang="en-US" altLang="zh-CN" sz="1600">
                  <a:solidFill>
                    <a:schemeClr val="tx1"/>
                  </a:solidFill>
                  <a:latin typeface="Times New Roman" panose="02020603050405020304" charset="0"/>
                  <a:ea typeface="宋体" panose="02010600030101010101" pitchFamily="2" charset="-122"/>
                </a:rPr>
                <a:t>500ms</a:t>
              </a:r>
              <a:endParaRPr lang="en-US" altLang="zh-CN" sz="1600">
                <a:solidFill>
                  <a:schemeClr val="tx1"/>
                </a:solidFill>
                <a:latin typeface="Times New Roman" panose="02020603050405020304" charset="0"/>
                <a:ea typeface="宋体" panose="02010600030101010101" pitchFamily="2" charset="-122"/>
              </a:endParaRPr>
            </a:p>
          </p:txBody>
        </p:sp>
      </p:grpSp>
      <p:sp>
        <p:nvSpPr>
          <p:cNvPr id="149528" name="文本框 137241"/>
          <p:cNvSpPr txBox="1"/>
          <p:nvPr/>
        </p:nvSpPr>
        <p:spPr>
          <a:xfrm>
            <a:off x="8493125" y="6510338"/>
            <a:ext cx="46355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105</a:t>
            </a:r>
            <a:endParaRPr lang="en-US" altLang="zh-CN" b="0">
              <a:solidFill>
                <a:schemeClr val="tx2"/>
              </a:solidFill>
              <a:latin typeface="Times New Roman" panose="02020603050405020304" charset="0"/>
              <a:ea typeface="宋体" panose="02010600030101010101" pitchFamily="2" charset="-122"/>
            </a:endParaRPr>
          </a:p>
        </p:txBody>
      </p:sp>
      <p:sp>
        <p:nvSpPr>
          <p:cNvPr id="137243" name="文本框 137242"/>
          <p:cNvSpPr txBox="1"/>
          <p:nvPr/>
        </p:nvSpPr>
        <p:spPr>
          <a:xfrm>
            <a:off x="3246120" y="5917565"/>
            <a:ext cx="2544763" cy="385763"/>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charset="0"/>
                <a:ea typeface="宋体" panose="02010600030101010101" pitchFamily="2" charset="-122"/>
              </a:rPr>
              <a:t>调度用的进程状态变迁图</a:t>
            </a:r>
            <a:endParaRPr lang="zh-CN" altLang="en-US" sz="1600" b="0">
              <a:solidFill>
                <a:schemeClr val="tx1"/>
              </a:solidFill>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7218">
                                            <p:txEl>
                                              <p:charRg st="0" end="16"/>
                                            </p:txEl>
                                          </p:spTgt>
                                        </p:tgtEl>
                                        <p:attrNameLst>
                                          <p:attrName>style.visibility</p:attrName>
                                        </p:attrNameLst>
                                      </p:cBhvr>
                                      <p:to>
                                        <p:strVal val="visible"/>
                                      </p:to>
                                    </p:set>
                                    <p:anim calcmode="lin" valueType="num">
                                      <p:cBhvr additive="base">
                                        <p:cTn id="7" dur="1000" fill="hold"/>
                                        <p:tgtEl>
                                          <p:spTgt spid="137218">
                                            <p:txEl>
                                              <p:charRg st="0" end="1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37218">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7219"/>
                                        </p:tgtEl>
                                        <p:attrNameLst>
                                          <p:attrName>style.visibility</p:attrName>
                                        </p:attrNameLst>
                                      </p:cBhvr>
                                      <p:to>
                                        <p:strVal val="visible"/>
                                      </p:to>
                                    </p:set>
                                    <p:anim calcmode="lin" valueType="num">
                                      <p:cBhvr additive="base">
                                        <p:cTn id="13" dur="500" fill="hold"/>
                                        <p:tgtEl>
                                          <p:spTgt spid="137219"/>
                                        </p:tgtEl>
                                        <p:attrNameLst>
                                          <p:attrName>ppt_x</p:attrName>
                                        </p:attrNameLst>
                                      </p:cBhvr>
                                      <p:tavLst>
                                        <p:tav tm="0">
                                          <p:val>
                                            <p:strVal val="#ppt_x"/>
                                          </p:val>
                                        </p:tav>
                                        <p:tav tm="100000">
                                          <p:val>
                                            <p:strVal val="#ppt_x"/>
                                          </p:val>
                                        </p:tav>
                                      </p:tavLst>
                                    </p:anim>
                                    <p:anim calcmode="lin" valueType="num">
                                      <p:cBhvr additive="base">
                                        <p:cTn id="14" dur="500" fill="hold"/>
                                        <p:tgtEl>
                                          <p:spTgt spid="1372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7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build="p"/>
      <p:bldP spid="13724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矩形 138241"/>
          <p:cNvSpPr/>
          <p:nvPr/>
        </p:nvSpPr>
        <p:spPr>
          <a:xfrm>
            <a:off x="536575" y="698500"/>
            <a:ext cx="5794375" cy="524192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a:solidFill>
                  <a:srgbClr val="000099"/>
                </a:solidFill>
                <a:latin typeface="Times New Roman" panose="02020603050405020304" charset="0"/>
                <a:ea typeface="宋体" panose="02010600030101010101" pitchFamily="2" charset="-122"/>
                <a:cs typeface="+mn-cs"/>
              </a:rPr>
              <a:t>① 进程状态</a:t>
            </a:r>
            <a:endParaRPr lang="zh-CN" altLang="en-US" sz="2400" b="1" strike="noStrike" noProof="1">
              <a:solidFill>
                <a:srgbClr val="000099"/>
              </a:solidFill>
              <a:latin typeface="Times New Roman" panose="02020603050405020304" charset="0"/>
              <a:ea typeface="宋体" panose="02010600030101010101" pitchFamily="2" charset="-122"/>
            </a:endParaRPr>
          </a:p>
          <a:p>
            <a:pPr marL="1295400" lvl="2" indent="-381000" fontAlgn="base">
              <a:lnSpc>
                <a:spcPct val="130000"/>
              </a:lnSpc>
            </a:pPr>
            <a:r>
              <a:rPr lang="zh-CN" altLang="en-US" strike="noStrike" noProof="1">
                <a:solidFill>
                  <a:schemeClr val="tx1"/>
                </a:solidFill>
                <a:latin typeface="Times New Roman" panose="02020603050405020304" charset="0"/>
                <a:ea typeface="宋体" panose="02010600030101010101" pitchFamily="2" charset="-122"/>
                <a:cs typeface="+mn-cs"/>
              </a:rPr>
              <a:t>运行状态</a:t>
            </a:r>
            <a:endParaRPr lang="zh-CN" altLang="en-US" strike="noStrike" noProof="1">
              <a:solidFill>
                <a:schemeClr val="tx1"/>
              </a:solidFill>
              <a:latin typeface="Times New Roman" panose="02020603050405020304" charset="0"/>
              <a:ea typeface="宋体" panose="02010600030101010101" pitchFamily="2" charset="-122"/>
            </a:endParaRPr>
          </a:p>
          <a:p>
            <a:pPr marL="1295400" lvl="2" indent="-381000" fontAlgn="base">
              <a:lnSpc>
                <a:spcPct val="130000"/>
              </a:lnSpc>
            </a:pPr>
            <a:r>
              <a:rPr lang="zh-CN" altLang="en-US" strike="noStrike" noProof="1">
                <a:solidFill>
                  <a:schemeClr val="tx1"/>
                </a:solidFill>
                <a:latin typeface="Times New Roman" panose="02020603050405020304" charset="0"/>
                <a:ea typeface="宋体" panose="02010600030101010101" pitchFamily="2" charset="-122"/>
                <a:cs typeface="+mn-cs"/>
              </a:rPr>
              <a:t>低优先就绪状态</a:t>
            </a:r>
            <a:endParaRPr lang="zh-CN" altLang="en-US" strike="noStrike" noProof="1">
              <a:solidFill>
                <a:schemeClr val="tx1"/>
              </a:solidFill>
              <a:latin typeface="Times New Roman" panose="02020603050405020304" charset="0"/>
              <a:ea typeface="宋体" panose="02010600030101010101" pitchFamily="2" charset="-122"/>
            </a:endParaRPr>
          </a:p>
          <a:p>
            <a:pPr marL="1295400" lvl="2" indent="-381000" fontAlgn="base">
              <a:lnSpc>
                <a:spcPct val="130000"/>
              </a:lnSpc>
            </a:pPr>
            <a:r>
              <a:rPr lang="zh-CN" altLang="en-US" strike="noStrike" noProof="1">
                <a:solidFill>
                  <a:schemeClr val="tx1"/>
                </a:solidFill>
                <a:latin typeface="Times New Roman" panose="02020603050405020304" charset="0"/>
                <a:ea typeface="宋体" panose="02010600030101010101" pitchFamily="2" charset="-122"/>
                <a:cs typeface="+mn-cs"/>
              </a:rPr>
              <a:t>高优先就绪状态</a:t>
            </a:r>
            <a:endParaRPr lang="zh-CN" altLang="en-US" strike="noStrike" noProof="1">
              <a:solidFill>
                <a:schemeClr val="tx1"/>
              </a:solidFill>
              <a:latin typeface="Times New Roman" panose="02020603050405020304" charset="0"/>
              <a:ea typeface="宋体" panose="02010600030101010101" pitchFamily="2" charset="-122"/>
            </a:endParaRPr>
          </a:p>
          <a:p>
            <a:pPr marL="1295400" lvl="2" indent="-381000" fontAlgn="base">
              <a:lnSpc>
                <a:spcPct val="130000"/>
              </a:lnSpc>
            </a:pPr>
            <a:r>
              <a:rPr lang="zh-CN" altLang="en-US" strike="noStrike" noProof="1">
                <a:solidFill>
                  <a:schemeClr val="tx1"/>
                </a:solidFill>
                <a:latin typeface="Times New Roman" panose="02020603050405020304" charset="0"/>
                <a:ea typeface="宋体" panose="02010600030101010101" pitchFamily="2" charset="-122"/>
                <a:cs typeface="+mn-cs"/>
              </a:rPr>
              <a:t>因</a:t>
            </a:r>
            <a:r>
              <a:rPr lang="en-US" altLang="zh-CN" strike="noStrike" noProof="1">
                <a:solidFill>
                  <a:schemeClr val="tx1"/>
                </a:solidFill>
                <a:latin typeface="Times New Roman" panose="02020603050405020304" charset="0"/>
                <a:ea typeface="宋体" panose="02010600030101010101" pitchFamily="2" charset="-122"/>
                <a:cs typeface="+mn-cs"/>
              </a:rPr>
              <a:t>I/O</a:t>
            </a:r>
            <a:r>
              <a:rPr lang="zh-CN" altLang="en-US" strike="noStrike" noProof="1">
                <a:solidFill>
                  <a:schemeClr val="tx1"/>
                </a:solidFill>
                <a:latin typeface="Times New Roman" panose="02020603050405020304" charset="0"/>
                <a:ea typeface="宋体" panose="02010600030101010101" pitchFamily="2" charset="-122"/>
                <a:cs typeface="+mn-cs"/>
              </a:rPr>
              <a:t>而等待状态</a:t>
            </a:r>
            <a:endParaRPr lang="zh-CN" altLang="en-US"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30000"/>
              </a:lnSpc>
              <a:buNone/>
            </a:pPr>
            <a:r>
              <a:rPr lang="zh-CN" altLang="en-US" sz="2400" b="1" strike="noStrike" noProof="1">
                <a:solidFill>
                  <a:srgbClr val="000099"/>
                </a:solidFill>
                <a:latin typeface="宋体" panose="02010600030101010101" pitchFamily="2" charset="-122"/>
                <a:ea typeface="宋体" panose="02010600030101010101" pitchFamily="2" charset="-122"/>
                <a:cs typeface="+mn-cs"/>
              </a:rPr>
              <a:t>② </a:t>
            </a:r>
            <a:r>
              <a:rPr lang="zh-CN" altLang="en-US" sz="2400" b="1" strike="noStrike" noProof="1">
                <a:solidFill>
                  <a:srgbClr val="000099"/>
                </a:solidFill>
                <a:latin typeface="Times New Roman" panose="02020603050405020304" charset="0"/>
                <a:ea typeface="宋体" panose="02010600030101010101" pitchFamily="2" charset="-122"/>
                <a:cs typeface="+mn-cs"/>
              </a:rPr>
              <a:t>队列结构</a:t>
            </a:r>
            <a:endParaRPr lang="zh-CN" altLang="en-US" sz="2400" b="1" strike="noStrike" noProof="1">
              <a:solidFill>
                <a:srgbClr val="000099"/>
              </a:solidFill>
              <a:latin typeface="Times New Roman" panose="02020603050405020304" charset="0"/>
              <a:ea typeface="宋体" panose="02010600030101010101" pitchFamily="2" charset="-122"/>
            </a:endParaRPr>
          </a:p>
          <a:p>
            <a:pPr marL="1295400" lvl="2" indent="-381000" fontAlgn="base">
              <a:lnSpc>
                <a:spcPct val="130000"/>
              </a:lnSpc>
            </a:pPr>
            <a:r>
              <a:rPr lang="zh-CN" altLang="en-US" strike="noStrike" noProof="1">
                <a:solidFill>
                  <a:schemeClr val="tx1"/>
                </a:solidFill>
                <a:latin typeface="Times New Roman" panose="02020603050405020304" charset="0"/>
                <a:ea typeface="宋体" panose="02010600030101010101" pitchFamily="2" charset="-122"/>
                <a:cs typeface="+mn-cs"/>
              </a:rPr>
              <a:t>低优先就绪队列</a:t>
            </a:r>
            <a:endParaRPr lang="zh-CN" altLang="en-US" strike="noStrike" noProof="1">
              <a:solidFill>
                <a:schemeClr val="tx1"/>
              </a:solidFill>
              <a:latin typeface="Times New Roman" panose="02020603050405020304" charset="0"/>
              <a:ea typeface="宋体" panose="02010600030101010101" pitchFamily="2" charset="-122"/>
            </a:endParaRPr>
          </a:p>
          <a:p>
            <a:pPr marL="1295400" lvl="2" indent="-381000" fontAlgn="base">
              <a:lnSpc>
                <a:spcPct val="130000"/>
              </a:lnSpc>
            </a:pPr>
            <a:r>
              <a:rPr lang="zh-CN" altLang="en-US" strike="noStrike" noProof="1">
                <a:solidFill>
                  <a:schemeClr val="tx1"/>
                </a:solidFill>
                <a:latin typeface="Times New Roman" panose="02020603050405020304" charset="0"/>
                <a:ea typeface="宋体" panose="02010600030101010101" pitchFamily="2" charset="-122"/>
                <a:cs typeface="+mn-cs"/>
              </a:rPr>
              <a:t>高优先就绪队列</a:t>
            </a:r>
            <a:endParaRPr lang="zh-CN" altLang="en-US" strike="noStrike" noProof="1">
              <a:solidFill>
                <a:schemeClr val="tx1"/>
              </a:solidFill>
              <a:latin typeface="Times New Roman" panose="02020603050405020304" charset="0"/>
              <a:ea typeface="宋体" panose="02010600030101010101" pitchFamily="2" charset="-122"/>
            </a:endParaRPr>
          </a:p>
          <a:p>
            <a:pPr marL="1295400" lvl="2" indent="-381000" fontAlgn="base">
              <a:lnSpc>
                <a:spcPct val="130000"/>
              </a:lnSpc>
            </a:pPr>
            <a:r>
              <a:rPr lang="zh-CN" altLang="en-US" strike="noStrike" noProof="1">
                <a:solidFill>
                  <a:schemeClr val="tx1"/>
                </a:solidFill>
                <a:latin typeface="Times New Roman" panose="02020603050405020304" charset="0"/>
                <a:ea typeface="宋体" panose="02010600030101010101" pitchFamily="2" charset="-122"/>
                <a:cs typeface="+mn-cs"/>
              </a:rPr>
              <a:t>因</a:t>
            </a:r>
            <a:r>
              <a:rPr lang="en-US" altLang="zh-CN" strike="noStrike" noProof="1">
                <a:solidFill>
                  <a:schemeClr val="tx1"/>
                </a:solidFill>
                <a:latin typeface="Times New Roman" panose="02020603050405020304" charset="0"/>
                <a:ea typeface="宋体" panose="02010600030101010101" pitchFamily="2" charset="-122"/>
                <a:cs typeface="+mn-cs"/>
              </a:rPr>
              <a:t>I/O</a:t>
            </a:r>
            <a:r>
              <a:rPr lang="zh-CN" altLang="en-US" strike="noStrike" noProof="1">
                <a:solidFill>
                  <a:schemeClr val="tx1"/>
                </a:solidFill>
                <a:latin typeface="Times New Roman" panose="02020603050405020304" charset="0"/>
                <a:ea typeface="宋体" panose="02010600030101010101" pitchFamily="2" charset="-122"/>
                <a:cs typeface="+mn-cs"/>
              </a:rPr>
              <a:t>而等待队列</a:t>
            </a:r>
            <a:endParaRPr lang="zh-CN" altLang="en-US" strike="noStrike" noProof="1">
              <a:solidFill>
                <a:schemeClr val="tx1"/>
              </a:solidFill>
              <a:latin typeface="Times New Roman" panose="02020603050405020304" charset="0"/>
              <a:ea typeface="宋体" panose="02010600030101010101" pitchFamily="2" charset="-122"/>
            </a:endParaRPr>
          </a:p>
        </p:txBody>
      </p:sp>
      <p:sp>
        <p:nvSpPr>
          <p:cNvPr id="150531" name="文本框 138243"/>
          <p:cNvSpPr txBox="1"/>
          <p:nvPr/>
        </p:nvSpPr>
        <p:spPr>
          <a:xfrm>
            <a:off x="8493125" y="6510338"/>
            <a:ext cx="46355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106</a:t>
            </a:r>
            <a:endParaRPr lang="en-US" altLang="zh-CN" b="0">
              <a:solidFill>
                <a:schemeClr val="tx2"/>
              </a:solidFill>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8242">
                                            <p:txEl>
                                              <p:charRg st="0" end="7"/>
                                            </p:txEl>
                                          </p:spTgt>
                                        </p:tgtEl>
                                        <p:attrNameLst>
                                          <p:attrName>style.visibility</p:attrName>
                                        </p:attrNameLst>
                                      </p:cBhvr>
                                      <p:to>
                                        <p:strVal val="visible"/>
                                      </p:to>
                                    </p:set>
                                    <p:anim calcmode="lin" valueType="num">
                                      <p:cBhvr additive="base">
                                        <p:cTn id="7" dur="500" fill="hold"/>
                                        <p:tgtEl>
                                          <p:spTgt spid="138242">
                                            <p:txEl>
                                              <p:charRg st="0" end="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8242">
                                            <p:txEl>
                                              <p:charRg st="0" end="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8242">
                                            <p:txEl>
                                              <p:charRg st="7" end="12"/>
                                            </p:txEl>
                                          </p:spTgt>
                                        </p:tgtEl>
                                        <p:attrNameLst>
                                          <p:attrName>style.visibility</p:attrName>
                                        </p:attrNameLst>
                                      </p:cBhvr>
                                      <p:to>
                                        <p:strVal val="visible"/>
                                      </p:to>
                                    </p:set>
                                    <p:anim calcmode="lin" valueType="num">
                                      <p:cBhvr additive="base">
                                        <p:cTn id="13" dur="500" fill="hold"/>
                                        <p:tgtEl>
                                          <p:spTgt spid="138242">
                                            <p:txEl>
                                              <p:charRg st="7" end="1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8242">
                                            <p:txEl>
                                              <p:charRg st="7" end="1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38242">
                                            <p:txEl>
                                              <p:charRg st="12" end="20"/>
                                            </p:txEl>
                                          </p:spTgt>
                                        </p:tgtEl>
                                        <p:attrNameLst>
                                          <p:attrName>style.visibility</p:attrName>
                                        </p:attrNameLst>
                                      </p:cBhvr>
                                      <p:to>
                                        <p:strVal val="visible"/>
                                      </p:to>
                                    </p:set>
                                    <p:anim calcmode="lin" valueType="num">
                                      <p:cBhvr additive="base">
                                        <p:cTn id="17" dur="500" fill="hold"/>
                                        <p:tgtEl>
                                          <p:spTgt spid="138242">
                                            <p:txEl>
                                              <p:charRg st="12" end="2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8242">
                                            <p:txEl>
                                              <p:charRg st="12" end="2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38242">
                                            <p:txEl>
                                              <p:charRg st="20" end="28"/>
                                            </p:txEl>
                                          </p:spTgt>
                                        </p:tgtEl>
                                        <p:attrNameLst>
                                          <p:attrName>style.visibility</p:attrName>
                                        </p:attrNameLst>
                                      </p:cBhvr>
                                      <p:to>
                                        <p:strVal val="visible"/>
                                      </p:to>
                                    </p:set>
                                    <p:anim calcmode="lin" valueType="num">
                                      <p:cBhvr additive="base">
                                        <p:cTn id="21" dur="500" fill="hold"/>
                                        <p:tgtEl>
                                          <p:spTgt spid="138242">
                                            <p:txEl>
                                              <p:charRg st="20" end="2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38242">
                                            <p:txEl>
                                              <p:charRg st="20" end="28"/>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38242">
                                            <p:txEl>
                                              <p:charRg st="28" end="38"/>
                                            </p:txEl>
                                          </p:spTgt>
                                        </p:tgtEl>
                                        <p:attrNameLst>
                                          <p:attrName>style.visibility</p:attrName>
                                        </p:attrNameLst>
                                      </p:cBhvr>
                                      <p:to>
                                        <p:strVal val="visible"/>
                                      </p:to>
                                    </p:set>
                                    <p:anim calcmode="lin" valueType="num">
                                      <p:cBhvr additive="base">
                                        <p:cTn id="25" dur="500" fill="hold"/>
                                        <p:tgtEl>
                                          <p:spTgt spid="138242">
                                            <p:txEl>
                                              <p:charRg st="28" end="3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8242">
                                            <p:txEl>
                                              <p:charRg st="28" end="3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38242">
                                            <p:txEl>
                                              <p:charRg st="38" end="45"/>
                                            </p:txEl>
                                          </p:spTgt>
                                        </p:tgtEl>
                                        <p:attrNameLst>
                                          <p:attrName>style.visibility</p:attrName>
                                        </p:attrNameLst>
                                      </p:cBhvr>
                                      <p:to>
                                        <p:strVal val="visible"/>
                                      </p:to>
                                    </p:set>
                                    <p:anim calcmode="lin" valueType="num">
                                      <p:cBhvr additive="base">
                                        <p:cTn id="31" dur="500" fill="hold"/>
                                        <p:tgtEl>
                                          <p:spTgt spid="138242">
                                            <p:txEl>
                                              <p:charRg st="38" end="4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8242">
                                            <p:txEl>
                                              <p:charRg st="38" end="4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8242">
                                            <p:txEl>
                                              <p:charRg st="45" end="53"/>
                                            </p:txEl>
                                          </p:spTgt>
                                        </p:tgtEl>
                                        <p:attrNameLst>
                                          <p:attrName>style.visibility</p:attrName>
                                        </p:attrNameLst>
                                      </p:cBhvr>
                                      <p:to>
                                        <p:strVal val="visible"/>
                                      </p:to>
                                    </p:set>
                                    <p:anim calcmode="lin" valueType="num">
                                      <p:cBhvr additive="base">
                                        <p:cTn id="37" dur="500" fill="hold"/>
                                        <p:tgtEl>
                                          <p:spTgt spid="138242">
                                            <p:txEl>
                                              <p:charRg st="45" end="5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8242">
                                            <p:txEl>
                                              <p:charRg st="45" end="53"/>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38242">
                                            <p:txEl>
                                              <p:charRg st="53" end="61"/>
                                            </p:txEl>
                                          </p:spTgt>
                                        </p:tgtEl>
                                        <p:attrNameLst>
                                          <p:attrName>style.visibility</p:attrName>
                                        </p:attrNameLst>
                                      </p:cBhvr>
                                      <p:to>
                                        <p:strVal val="visible"/>
                                      </p:to>
                                    </p:set>
                                    <p:anim calcmode="lin" valueType="num">
                                      <p:cBhvr additive="base">
                                        <p:cTn id="41" dur="500" fill="hold"/>
                                        <p:tgtEl>
                                          <p:spTgt spid="138242">
                                            <p:txEl>
                                              <p:charRg st="53" end="6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38242">
                                            <p:txEl>
                                              <p:charRg st="53" end="61"/>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38242">
                                            <p:txEl>
                                              <p:charRg st="61" end="71"/>
                                            </p:txEl>
                                          </p:spTgt>
                                        </p:tgtEl>
                                        <p:attrNameLst>
                                          <p:attrName>style.visibility</p:attrName>
                                        </p:attrNameLst>
                                      </p:cBhvr>
                                      <p:to>
                                        <p:strVal val="visible"/>
                                      </p:to>
                                    </p:set>
                                    <p:anim calcmode="lin" valueType="num">
                                      <p:cBhvr additive="base">
                                        <p:cTn id="45" dur="500" fill="hold"/>
                                        <p:tgtEl>
                                          <p:spTgt spid="138242">
                                            <p:txEl>
                                              <p:charRg st="61" end="7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38242">
                                            <p:txEl>
                                              <p:charRg st="61" end="7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6" name="矩形 139265"/>
          <p:cNvSpPr/>
          <p:nvPr/>
        </p:nvSpPr>
        <p:spPr>
          <a:xfrm>
            <a:off x="210820" y="644525"/>
            <a:ext cx="8728710" cy="517969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a:solidFill>
                  <a:srgbClr val="000099"/>
                </a:solidFill>
                <a:effectLst/>
                <a:latin typeface="Times New Roman" panose="02020603050405020304" charset="0"/>
                <a:ea typeface="宋体" panose="02010600030101010101" pitchFamily="2" charset="-122"/>
                <a:cs typeface="+mn-cs"/>
              </a:rPr>
              <a:t>③ 进程调度算法</a:t>
            </a:r>
            <a:endParaRPr lang="zh-CN" altLang="en-US" sz="2400" b="1" strike="noStrike" noProof="1">
              <a:solidFill>
                <a:srgbClr val="000099"/>
              </a:solidFill>
              <a:effectLst/>
              <a:latin typeface="Times New Roman" panose="02020603050405020304" charset="0"/>
              <a:ea typeface="宋体" panose="02010600030101010101" pitchFamily="2" charset="-122"/>
            </a:endParaRPr>
          </a:p>
          <a:p>
            <a:pPr marL="914400" lvl="1" indent="-457200" fontAlgn="base">
              <a:lnSpc>
                <a:spcPct val="130000"/>
              </a:lnSpc>
              <a:buNone/>
            </a:pPr>
            <a:r>
              <a:rPr lang="zh-CN" altLang="en-US" sz="2400" b="1" strike="noStrike" noProof="1">
                <a:solidFill>
                  <a:schemeClr val="tx1"/>
                </a:solidFill>
                <a:effectLst/>
                <a:latin typeface="Times New Roman" panose="02020603050405020304" charset="0"/>
                <a:ea typeface="宋体" panose="02010600030101010101" pitchFamily="2" charset="-122"/>
                <a:cs typeface="+mn-cs"/>
              </a:rPr>
              <a:t>优先调度与时间片调度相结合的调度算法</a:t>
            </a:r>
            <a:endParaRPr lang="zh-CN" altLang="en-US" sz="2400" b="1" strike="noStrike" noProof="1">
              <a:solidFill>
                <a:schemeClr val="tx1"/>
              </a:solidFill>
              <a:effectLst/>
              <a:latin typeface="Times New Roman" panose="02020603050405020304" charset="0"/>
              <a:ea typeface="宋体" panose="02010600030101010101" pitchFamily="2" charset="-122"/>
            </a:endParaRPr>
          </a:p>
          <a:p>
            <a:pPr marL="914400" lvl="1" indent="-457200" fontAlgn="base">
              <a:lnSpc>
                <a:spcPct val="130000"/>
              </a:lnSpc>
              <a:buNone/>
            </a:pPr>
            <a:r>
              <a:rPr lang="en-US" altLang="zh-CN" sz="2400" b="1" strike="noStrike" noProof="1">
                <a:solidFill>
                  <a:schemeClr val="tx1"/>
                </a:solidFill>
                <a:effectLst/>
                <a:latin typeface="宋体" panose="02010600030101010101" pitchFamily="2" charset="-122"/>
                <a:ea typeface="宋体" panose="02010600030101010101" pitchFamily="2" charset="-122"/>
                <a:cs typeface="+mn-cs"/>
              </a:rPr>
              <a:t>ⅰ </a:t>
            </a:r>
            <a:r>
              <a:rPr lang="zh-CN" altLang="en-US" sz="2400" strike="noStrike" noProof="1">
                <a:solidFill>
                  <a:schemeClr val="tx1"/>
                </a:solidFill>
                <a:effectLst/>
                <a:latin typeface="Times New Roman" panose="02020603050405020304" charset="0"/>
                <a:ea typeface="宋体" panose="02010600030101010101" pitchFamily="2" charset="-122"/>
                <a:cs typeface="+mn-cs"/>
              </a:rPr>
              <a:t>当</a:t>
            </a:r>
            <a:r>
              <a:rPr lang="en-US" altLang="zh-CN" sz="2400" strike="noStrike" noProof="1">
                <a:solidFill>
                  <a:schemeClr val="tx1"/>
                </a:solidFill>
                <a:effectLst/>
                <a:latin typeface="Times New Roman" panose="02020603050405020304" charset="0"/>
                <a:ea typeface="宋体" panose="02010600030101010101" pitchFamily="2" charset="-122"/>
                <a:cs typeface="+mn-cs"/>
              </a:rPr>
              <a:t>CPU</a:t>
            </a:r>
            <a:r>
              <a:rPr lang="zh-CN" altLang="en-US" sz="2400" strike="noStrike" noProof="1">
                <a:solidFill>
                  <a:schemeClr val="tx1"/>
                </a:solidFill>
                <a:effectLst/>
                <a:latin typeface="Times New Roman" panose="02020603050405020304" charset="0"/>
                <a:ea typeface="宋体" panose="02010600030101010101" pitchFamily="2" charset="-122"/>
                <a:cs typeface="+mn-cs"/>
              </a:rPr>
              <a:t>空闲时，若高优先就绪队列非空，则从高优先就</a:t>
            </a:r>
            <a:endParaRPr lang="zh-CN" altLang="en-US" sz="2400" strike="noStrike" noProof="1">
              <a:solidFill>
                <a:schemeClr val="tx1"/>
              </a:solidFill>
              <a:effectLst/>
              <a:latin typeface="Times New Roman" panose="02020603050405020304" charset="0"/>
              <a:ea typeface="宋体" panose="02010600030101010101" pitchFamily="2" charset="-122"/>
            </a:endParaRPr>
          </a:p>
          <a:p>
            <a:pPr marL="914400" lvl="1" indent="-457200" fontAlgn="base">
              <a:lnSpc>
                <a:spcPct val="130000"/>
              </a:lnSpc>
              <a:buNone/>
            </a:pPr>
            <a:r>
              <a:rPr lang="zh-CN" altLang="en-US" sz="2400" strike="noStrike" noProof="1">
                <a:solidFill>
                  <a:schemeClr val="tx1"/>
                </a:solidFill>
                <a:effectLst/>
                <a:latin typeface="Times New Roman" panose="02020603050405020304" charset="0"/>
                <a:ea typeface="宋体" panose="02010600030101010101" pitchFamily="2" charset="-122"/>
                <a:cs typeface="+mn-cs"/>
              </a:rPr>
              <a:t>    绪队列中选择一个进程运行，分配时间片为</a:t>
            </a:r>
            <a:r>
              <a:rPr lang="en-US" altLang="zh-CN" sz="2400" strike="noStrike" noProof="1">
                <a:solidFill>
                  <a:schemeClr val="tx1"/>
                </a:solidFill>
                <a:effectLst/>
                <a:latin typeface="Times New Roman" panose="02020603050405020304" charset="0"/>
                <a:ea typeface="宋体" panose="02010600030101010101" pitchFamily="2" charset="-122"/>
                <a:cs typeface="+mn-cs"/>
              </a:rPr>
              <a:t>100ms</a:t>
            </a:r>
            <a:r>
              <a:rPr lang="zh-CN" altLang="en-US" sz="2400" strike="noStrike" noProof="1">
                <a:solidFill>
                  <a:schemeClr val="tx1"/>
                </a:solidFill>
                <a:effectLst/>
                <a:latin typeface="Times New Roman" panose="02020603050405020304" charset="0"/>
                <a:ea typeface="宋体" panose="02010600030101010101" pitchFamily="2" charset="-122"/>
                <a:cs typeface="+mn-cs"/>
              </a:rPr>
              <a:t>。</a:t>
            </a:r>
            <a:endParaRPr lang="zh-CN" altLang="en-US" sz="2400" strike="noStrike" noProof="1">
              <a:solidFill>
                <a:schemeClr val="tx1"/>
              </a:solidFill>
              <a:effectLst/>
              <a:latin typeface="Times New Roman" panose="02020603050405020304" charset="0"/>
              <a:ea typeface="宋体" panose="02010600030101010101" pitchFamily="2" charset="-122"/>
            </a:endParaRPr>
          </a:p>
          <a:p>
            <a:pPr marL="838200" lvl="1" indent="-381000" fontAlgn="base">
              <a:lnSpc>
                <a:spcPct val="130000"/>
              </a:lnSpc>
              <a:buNone/>
            </a:pPr>
            <a:r>
              <a:rPr lang="en-US" altLang="zh-CN" sz="2400" strike="noStrike" noProof="1">
                <a:solidFill>
                  <a:schemeClr val="tx1"/>
                </a:solidFill>
                <a:effectLst/>
                <a:latin typeface="宋体" panose="02010600030101010101" pitchFamily="2" charset="-122"/>
                <a:ea typeface="宋体" panose="02010600030101010101" pitchFamily="2" charset="-122"/>
                <a:cs typeface="+mn-cs"/>
              </a:rPr>
              <a:t>ⅱ </a:t>
            </a:r>
            <a:r>
              <a:rPr lang="zh-CN" altLang="en-US" sz="2400" strike="noStrike" noProof="1">
                <a:solidFill>
                  <a:schemeClr val="tx1"/>
                </a:solidFill>
                <a:effectLst/>
                <a:latin typeface="Times New Roman" panose="02020603050405020304" charset="0"/>
                <a:ea typeface="宋体" panose="02010600030101010101" pitchFamily="2" charset="-122"/>
                <a:cs typeface="+mn-cs"/>
              </a:rPr>
              <a:t>当</a:t>
            </a:r>
            <a:r>
              <a:rPr lang="en-US" altLang="zh-CN" sz="2400" strike="noStrike" noProof="1">
                <a:solidFill>
                  <a:schemeClr val="tx1"/>
                </a:solidFill>
                <a:effectLst/>
                <a:latin typeface="Times New Roman" panose="02020603050405020304" charset="0"/>
                <a:ea typeface="宋体" panose="02010600030101010101" pitchFamily="2" charset="-122"/>
                <a:cs typeface="+mn-cs"/>
              </a:rPr>
              <a:t>CPU</a:t>
            </a:r>
            <a:r>
              <a:rPr lang="zh-CN" altLang="en-US" sz="2400" strike="noStrike" noProof="1">
                <a:solidFill>
                  <a:schemeClr val="tx1"/>
                </a:solidFill>
                <a:effectLst/>
                <a:latin typeface="Times New Roman" panose="02020603050405020304" charset="0"/>
                <a:ea typeface="宋体" panose="02010600030101010101" pitchFamily="2" charset="-122"/>
                <a:cs typeface="+mn-cs"/>
              </a:rPr>
              <a:t>空闲时，若高优先就绪队列为空，则从低优先就绪队列中选择一个进程运行，分配时间片为</a:t>
            </a:r>
            <a:r>
              <a:rPr lang="en-US" altLang="zh-CN" sz="2400" strike="noStrike" noProof="1">
                <a:solidFill>
                  <a:schemeClr val="tx1"/>
                </a:solidFill>
                <a:effectLst/>
                <a:latin typeface="Times New Roman" panose="02020603050405020304" charset="0"/>
                <a:ea typeface="宋体" panose="02010600030101010101" pitchFamily="2" charset="-122"/>
                <a:cs typeface="+mn-cs"/>
              </a:rPr>
              <a:t>500ms</a:t>
            </a:r>
            <a:r>
              <a:rPr lang="zh-CN" altLang="en-US" sz="2400" strike="noStrike" noProof="1">
                <a:solidFill>
                  <a:schemeClr val="tx1"/>
                </a:solidFill>
                <a:effectLst/>
                <a:latin typeface="Times New Roman" panose="02020603050405020304" charset="0"/>
                <a:ea typeface="宋体" panose="02010600030101010101" pitchFamily="2" charset="-122"/>
                <a:cs typeface="+mn-cs"/>
              </a:rPr>
              <a:t>。</a:t>
            </a:r>
            <a:endParaRPr lang="zh-CN" altLang="en-US" strike="noStrike" noProof="1">
              <a:solidFill>
                <a:schemeClr val="tx1"/>
              </a:solidFill>
              <a:effectLst/>
              <a:latin typeface="Times New Roman" panose="02020603050405020304" charset="0"/>
              <a:ea typeface="宋体" panose="02010600030101010101" pitchFamily="2" charset="-122"/>
            </a:endParaRPr>
          </a:p>
          <a:p>
            <a:pPr marL="533400" lvl="0" indent="-533400" fontAlgn="base">
              <a:lnSpc>
                <a:spcPct val="130000"/>
              </a:lnSpc>
              <a:buNone/>
            </a:pPr>
            <a:r>
              <a:rPr lang="x-none" altLang="zh-CN" sz="2400" b="1" strike="noStrike" noProof="1">
                <a:solidFill>
                  <a:srgbClr val="000099"/>
                </a:solidFill>
                <a:effectLst/>
                <a:latin typeface="Times New Roman" panose="02020603050405020304" charset="0"/>
                <a:ea typeface="宋体" panose="02010600030101010101" pitchFamily="2" charset="-122"/>
                <a:cs typeface="+mn-cs"/>
              </a:rPr>
              <a:t>    </a:t>
            </a:r>
            <a:r>
              <a:rPr lang="zh-CN" altLang="en-US" sz="2400" b="1" strike="noStrike" noProof="1">
                <a:solidFill>
                  <a:srgbClr val="000099"/>
                </a:solidFill>
                <a:effectLst/>
                <a:latin typeface="Times New Roman" panose="02020603050405020304" charset="0"/>
                <a:ea typeface="宋体" panose="02010600030101010101" pitchFamily="2" charset="-122"/>
                <a:cs typeface="+mn-cs"/>
              </a:rPr>
              <a:t>④ 调度效果</a:t>
            </a:r>
            <a:endParaRPr lang="zh-CN" altLang="en-US" sz="2400" b="1" strike="noStrike" noProof="1">
              <a:solidFill>
                <a:srgbClr val="000099"/>
              </a:solidFill>
              <a:effectLst/>
              <a:latin typeface="Times New Roman" panose="02020603050405020304" charset="0"/>
              <a:ea typeface="宋体" panose="02010600030101010101" pitchFamily="2" charset="-122"/>
            </a:endParaRPr>
          </a:p>
          <a:p>
            <a:pPr marL="533400" lvl="0" indent="-533400" fontAlgn="base">
              <a:lnSpc>
                <a:spcPct val="130000"/>
              </a:lnSpc>
              <a:buNone/>
            </a:pPr>
            <a:r>
              <a:rPr lang="zh-CN" altLang="en-US" sz="2400" strike="noStrike" noProof="1">
                <a:solidFill>
                  <a:schemeClr val="tx1"/>
                </a:solidFill>
                <a:effectLst/>
                <a:latin typeface="Times New Roman" panose="02020603050405020304" charset="0"/>
                <a:ea typeface="宋体" panose="02010600030101010101" pitchFamily="2" charset="-122"/>
                <a:cs typeface="+mn-ea"/>
              </a:rPr>
              <a:t>          优先照顾</a:t>
            </a:r>
            <a:r>
              <a:rPr lang="en-US" altLang="zh-CN" sz="2400" strike="noStrike" noProof="1">
                <a:solidFill>
                  <a:schemeClr val="tx1"/>
                </a:solidFill>
                <a:effectLst/>
                <a:latin typeface="Times New Roman" panose="02020603050405020304" charset="0"/>
                <a:ea typeface="宋体" panose="02010600030101010101" pitchFamily="2" charset="-122"/>
                <a:cs typeface="+mn-ea"/>
              </a:rPr>
              <a:t>I∕O</a:t>
            </a:r>
            <a:r>
              <a:rPr lang="zh-CN" altLang="en-US" sz="2400" strike="noStrike" noProof="1">
                <a:solidFill>
                  <a:schemeClr val="tx1"/>
                </a:solidFill>
                <a:effectLst/>
                <a:latin typeface="Times New Roman" panose="02020603050405020304" charset="0"/>
                <a:ea typeface="宋体" panose="02010600030101010101" pitchFamily="2" charset="-122"/>
                <a:cs typeface="+mn-ea"/>
              </a:rPr>
              <a:t>量大的进程；适当照顾计算量大的进程。</a:t>
            </a:r>
            <a:endParaRPr lang="zh-CN" altLang="en-US" sz="2400" strike="noStrike" noProof="1">
              <a:solidFill>
                <a:schemeClr val="tx1"/>
              </a:solidFill>
              <a:effectLst/>
              <a:latin typeface="Times New Roman" panose="02020603050405020304" charset="0"/>
              <a:ea typeface="宋体" panose="02010600030101010101" pitchFamily="2" charset="-122"/>
              <a:cs typeface="+mn-ea"/>
            </a:endParaRPr>
          </a:p>
          <a:p>
            <a:pPr marL="533400" lvl="0" indent="-533400" fontAlgn="base">
              <a:lnSpc>
                <a:spcPct val="130000"/>
              </a:lnSpc>
              <a:buNone/>
            </a:pPr>
            <a:r>
              <a:rPr lang="x-none" altLang="zh-CN" sz="2400" strike="noStrike" noProof="1">
                <a:solidFill>
                  <a:schemeClr val="tx1"/>
                </a:solidFill>
                <a:effectLst/>
                <a:latin typeface="Times New Roman" panose="02020603050405020304" charset="0"/>
                <a:ea typeface="宋体" panose="02010600030101010101" pitchFamily="2" charset="-122"/>
                <a:cs typeface="+mn-ea"/>
              </a:rPr>
              <a:t>		提高了系统资源利用率。</a:t>
            </a:r>
            <a:endParaRPr lang="x-none" altLang="zh-CN" sz="2400" strike="noStrike" noProof="1">
              <a:solidFill>
                <a:schemeClr val="tx1"/>
              </a:solidFill>
              <a:effectLst/>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9266">
                                            <p:txEl>
                                              <p:charRg st="0" end="9"/>
                                            </p:txEl>
                                          </p:spTgt>
                                        </p:tgtEl>
                                        <p:attrNameLst>
                                          <p:attrName>style.visibility</p:attrName>
                                        </p:attrNameLst>
                                      </p:cBhvr>
                                      <p:to>
                                        <p:strVal val="visible"/>
                                      </p:to>
                                    </p:set>
                                    <p:anim calcmode="lin" valueType="num">
                                      <p:cBhvr additive="base">
                                        <p:cTn id="7" dur="1000" fill="hold"/>
                                        <p:tgtEl>
                                          <p:spTgt spid="139266">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39266">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9266">
                                            <p:txEl>
                                              <p:charRg st="9" end="33"/>
                                            </p:txEl>
                                          </p:spTgt>
                                        </p:tgtEl>
                                        <p:attrNameLst>
                                          <p:attrName>style.visibility</p:attrName>
                                        </p:attrNameLst>
                                      </p:cBhvr>
                                      <p:to>
                                        <p:strVal val="visible"/>
                                      </p:to>
                                    </p:set>
                                    <p:anim calcmode="lin" valueType="num">
                                      <p:cBhvr additive="base">
                                        <p:cTn id="13" dur="500" fill="hold"/>
                                        <p:tgtEl>
                                          <p:spTgt spid="139266">
                                            <p:txEl>
                                              <p:charRg st="9" end="3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9266">
                                            <p:txEl>
                                              <p:charRg st="9" end="3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9266">
                                            <p:txEl>
                                              <p:charRg st="33" end="67"/>
                                            </p:txEl>
                                          </p:spTgt>
                                        </p:tgtEl>
                                        <p:attrNameLst>
                                          <p:attrName>style.visibility</p:attrName>
                                        </p:attrNameLst>
                                      </p:cBhvr>
                                      <p:to>
                                        <p:strVal val="visible"/>
                                      </p:to>
                                    </p:set>
                                    <p:anim calcmode="lin" valueType="num">
                                      <p:cBhvr additive="base">
                                        <p:cTn id="19" dur="500" fill="hold"/>
                                        <p:tgtEl>
                                          <p:spTgt spid="139266">
                                            <p:txEl>
                                              <p:charRg st="33" end="6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9266">
                                            <p:txEl>
                                              <p:charRg st="33" end="6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39266">
                                            <p:txEl>
                                              <p:charRg st="67" end="105"/>
                                            </p:txEl>
                                          </p:spTgt>
                                        </p:tgtEl>
                                        <p:attrNameLst>
                                          <p:attrName>style.visibility</p:attrName>
                                        </p:attrNameLst>
                                      </p:cBhvr>
                                      <p:to>
                                        <p:strVal val="visible"/>
                                      </p:to>
                                    </p:set>
                                    <p:anim calcmode="lin" valueType="num">
                                      <p:cBhvr additive="base">
                                        <p:cTn id="23" dur="500" fill="hold"/>
                                        <p:tgtEl>
                                          <p:spTgt spid="139266">
                                            <p:txEl>
                                              <p:charRg st="67" end="10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9266">
                                            <p:txEl>
                                              <p:charRg st="67" end="10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39266">
                                            <p:txEl>
                                              <p:charRg st="105" end="133"/>
                                            </p:txEl>
                                          </p:spTgt>
                                        </p:tgtEl>
                                        <p:attrNameLst>
                                          <p:attrName>style.visibility</p:attrName>
                                        </p:attrNameLst>
                                      </p:cBhvr>
                                      <p:to>
                                        <p:strVal val="visible"/>
                                      </p:to>
                                    </p:set>
                                    <p:anim calcmode="lin" valueType="num">
                                      <p:cBhvr additive="base">
                                        <p:cTn id="27" dur="500" fill="hold"/>
                                        <p:tgtEl>
                                          <p:spTgt spid="139266">
                                            <p:txEl>
                                              <p:charRg st="105" end="13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9266">
                                            <p:txEl>
                                              <p:charRg st="105" end="13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139266">
                                            <p:txEl>
                                              <p:charRg st="165" end="180"/>
                                            </p:txEl>
                                          </p:spTgt>
                                        </p:tgtEl>
                                        <p:attrNameLst>
                                          <p:attrName>style.visibility</p:attrName>
                                        </p:attrNameLst>
                                      </p:cBhvr>
                                      <p:to>
                                        <p:strVal val="visible"/>
                                      </p:to>
                                    </p:set>
                                    <p:anim calcmode="lin" valueType="num">
                                      <p:cBhvr additive="base">
                                        <p:cTn id="33" dur="500" fill="hold"/>
                                        <p:tgtEl>
                                          <p:spTgt spid="139266">
                                            <p:txEl>
                                              <p:charRg st="165" end="18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39266">
                                            <p:txEl>
                                              <p:charRg st="165" end="180"/>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39266">
                                            <p:txEl>
                                              <p:charRg st="180" end="220"/>
                                            </p:txEl>
                                          </p:spTgt>
                                        </p:tgtEl>
                                        <p:attrNameLst>
                                          <p:attrName>style.visibility</p:attrName>
                                        </p:attrNameLst>
                                      </p:cBhvr>
                                      <p:to>
                                        <p:strVal val="visible"/>
                                      </p:to>
                                    </p:set>
                                    <p:anim calcmode="lin" valueType="num">
                                      <p:cBhvr additive="base">
                                        <p:cTn id="39" dur="500" fill="hold"/>
                                        <p:tgtEl>
                                          <p:spTgt spid="139266">
                                            <p:txEl>
                                              <p:charRg st="180" end="22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39266">
                                            <p:txEl>
                                              <p:charRg st="180" end="22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39266">
                                            <p:txEl>
                                              <p:charRg st="8" end="8"/>
                                            </p:txEl>
                                          </p:spTgt>
                                        </p:tgtEl>
                                        <p:attrNameLst>
                                          <p:attrName>style.visibility</p:attrName>
                                        </p:attrNameLst>
                                      </p:cBhvr>
                                      <p:to>
                                        <p:strVal val="visible"/>
                                      </p:to>
                                    </p:set>
                                    <p:anim calcmode="lin" valueType="num">
                                      <p:cBhvr additive="base">
                                        <p:cTn id="45" dur="500" fill="hold"/>
                                        <p:tgtEl>
                                          <p:spTgt spid="139266">
                                            <p:txEl>
                                              <p:char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39266">
                                            <p:txEl>
                                              <p:char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矩形 137217"/>
          <p:cNvSpPr/>
          <p:nvPr/>
        </p:nvSpPr>
        <p:spPr>
          <a:xfrm>
            <a:off x="157163" y="573088"/>
            <a:ext cx="6475413" cy="53403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zh-CN" altLang="en-US" sz="2400" b="1" strike="noStrike" noProof="1">
                <a:solidFill>
                  <a:schemeClr val="tx1"/>
                </a:solidFill>
                <a:effectLst/>
                <a:ea typeface="宋体" panose="02010600030101010101" pitchFamily="2" charset="-122"/>
              </a:rPr>
              <a:t>习题</a:t>
            </a:r>
            <a:r>
              <a:rPr lang="x-none" altLang="zh-CN" sz="2400" b="1" strike="noStrike" noProof="1">
                <a:solidFill>
                  <a:schemeClr val="tx1"/>
                </a:solidFill>
                <a:effectLst/>
                <a:ea typeface="宋体" panose="02010600030101010101" pitchFamily="2" charset="-122"/>
              </a:rPr>
              <a:t>6</a:t>
            </a:r>
            <a:r>
              <a:rPr lang="en-US" altLang="zh-CN" sz="2400" b="1" strike="noStrike" noProof="1">
                <a:solidFill>
                  <a:schemeClr val="tx1"/>
                </a:solidFill>
                <a:effectLst/>
                <a:ea typeface="宋体" panose="02010600030101010101" pitchFamily="2" charset="-122"/>
              </a:rPr>
              <a:t>-</a:t>
            </a:r>
            <a:r>
              <a:rPr lang="x-none" altLang="en-US" sz="2400" b="1" strike="noStrike" noProof="1">
                <a:solidFill>
                  <a:schemeClr val="tx1"/>
                </a:solidFill>
                <a:effectLst/>
                <a:ea typeface="宋体" panose="02010600030101010101" pitchFamily="2" charset="-122"/>
              </a:rPr>
              <a:t>3</a:t>
            </a:r>
            <a:r>
              <a:rPr lang="zh-CN" altLang="en-US" sz="2400" b="1" strike="noStrike" noProof="1">
                <a:solidFill>
                  <a:schemeClr val="tx1"/>
                </a:solidFill>
                <a:effectLst/>
                <a:ea typeface="宋体" panose="02010600030101010101" pitchFamily="2" charset="-122"/>
              </a:rPr>
              <a:t>：该系统调度方式为非剥夺调度</a:t>
            </a:r>
            <a:endParaRPr lang="zh-CN" altLang="en-US" sz="2400" b="1" strike="noStrike" noProof="1">
              <a:solidFill>
                <a:schemeClr val="tx1"/>
              </a:solidFill>
              <a:effectLst/>
              <a:ea typeface="宋体" panose="02010600030101010101" pitchFamily="2" charset="-122"/>
            </a:endParaRPr>
          </a:p>
        </p:txBody>
      </p:sp>
      <p:grpSp>
        <p:nvGrpSpPr>
          <p:cNvPr id="137219" name="组合 137218"/>
          <p:cNvGrpSpPr/>
          <p:nvPr/>
        </p:nvGrpSpPr>
        <p:grpSpPr>
          <a:xfrm>
            <a:off x="466725" y="1107440"/>
            <a:ext cx="7427595" cy="3352165"/>
            <a:chOff x="0" y="0"/>
            <a:chExt cx="4726" cy="2359"/>
          </a:xfrm>
        </p:grpSpPr>
        <p:sp>
          <p:nvSpPr>
            <p:cNvPr id="149507" name="直接连接符 137219"/>
            <p:cNvSpPr/>
            <p:nvPr/>
          </p:nvSpPr>
          <p:spPr>
            <a:xfrm flipH="1">
              <a:off x="2647" y="1561"/>
              <a:ext cx="1376" cy="406"/>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anose="02010600030101010101" pitchFamily="2" charset="-122"/>
              </a:endParaRPr>
            </a:p>
          </p:txBody>
        </p:sp>
        <p:sp>
          <p:nvSpPr>
            <p:cNvPr id="149508" name="直接连接符 137220"/>
            <p:cNvSpPr/>
            <p:nvPr/>
          </p:nvSpPr>
          <p:spPr>
            <a:xfrm flipH="1">
              <a:off x="837" y="270"/>
              <a:ext cx="1175" cy="527"/>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anose="02010600030101010101" pitchFamily="2" charset="-122"/>
              </a:endParaRPr>
            </a:p>
          </p:txBody>
        </p:sp>
        <p:sp>
          <p:nvSpPr>
            <p:cNvPr id="149509" name="椭圆 137221"/>
            <p:cNvSpPr/>
            <p:nvPr/>
          </p:nvSpPr>
          <p:spPr>
            <a:xfrm>
              <a:off x="2016" y="0"/>
              <a:ext cx="1316" cy="551"/>
            </a:xfrm>
            <a:prstGeom prst="ellipse">
              <a:avLst/>
            </a:prstGeom>
            <a:noFill/>
            <a:ln w="19050" cap="flat" cmpd="sng">
              <a:solidFill>
                <a:srgbClr val="000000"/>
              </a:solidFill>
              <a:prstDash val="solid"/>
              <a:round/>
              <a:headEnd type="none" w="med" len="med"/>
              <a:tailEnd type="none" w="med" len="med"/>
            </a:ln>
          </p:spPr>
          <p:txBody>
            <a:bodyPr anchor="t"/>
            <a:p>
              <a:pPr marL="914400" lvl="0" indent="-340995" algn="ctr">
                <a:lnSpc>
                  <a:spcPct val="120000"/>
                </a:lnSpc>
                <a:buClr>
                  <a:schemeClr val="tx2"/>
                </a:buClr>
                <a:buSzPct val="95000"/>
                <a:buFont typeface="Wingdings" panose="05000000000000000000" pitchFamily="2" charset="2"/>
                <a:buBlip>
                  <a:blip r:embed="rId1"/>
                </a:buBlip>
              </a:pPr>
              <a:endParaRPr lang="zh-CN" altLang="en-US" sz="3200" b="0" dirty="0">
                <a:latin typeface="Arial" panose="02080604020202020204" pitchFamily="34" charset="0"/>
                <a:ea typeface="宋体" panose="02010600030101010101" pitchFamily="2" charset="-122"/>
              </a:endParaRPr>
            </a:p>
          </p:txBody>
        </p:sp>
        <p:sp>
          <p:nvSpPr>
            <p:cNvPr id="149510" name="文本框 137222"/>
            <p:cNvSpPr txBox="1"/>
            <p:nvPr/>
          </p:nvSpPr>
          <p:spPr>
            <a:xfrm>
              <a:off x="2476" y="142"/>
              <a:ext cx="491" cy="299"/>
            </a:xfrm>
            <a:prstGeom prst="rect">
              <a:avLst/>
            </a:prstGeom>
            <a:noFill/>
            <a:ln w="9525">
              <a:noFill/>
              <a:miter/>
            </a:ln>
          </p:spPr>
          <p:txBody>
            <a:bodyPr anchor="t"/>
            <a:p>
              <a:pPr lvl="0" algn="just"/>
              <a:r>
                <a:rPr lang="zh-CN" altLang="en-US" sz="1600">
                  <a:solidFill>
                    <a:schemeClr val="tx1"/>
                  </a:solidFill>
                  <a:latin typeface="Times New Roman" panose="02020603050405020304" charset="0"/>
                  <a:ea typeface="宋体" panose="02010600030101010101" pitchFamily="2" charset="-122"/>
                </a:rPr>
                <a:t> 运行</a:t>
              </a:r>
              <a:endParaRPr lang="zh-CN" altLang="en-US" sz="1600">
                <a:solidFill>
                  <a:schemeClr val="tx1"/>
                </a:solidFill>
                <a:latin typeface="Times New Roman" panose="02020603050405020304" charset="0"/>
                <a:ea typeface="宋体" panose="02010600030101010101" pitchFamily="2" charset="-122"/>
              </a:endParaRPr>
            </a:p>
          </p:txBody>
        </p:sp>
        <p:sp>
          <p:nvSpPr>
            <p:cNvPr id="149511" name="文本框 137223"/>
            <p:cNvSpPr txBox="1"/>
            <p:nvPr/>
          </p:nvSpPr>
          <p:spPr>
            <a:xfrm>
              <a:off x="2485" y="1173"/>
              <a:ext cx="834" cy="350"/>
            </a:xfrm>
            <a:prstGeom prst="rect">
              <a:avLst/>
            </a:prstGeom>
            <a:noFill/>
            <a:ln w="9525">
              <a:noFill/>
              <a:miter/>
            </a:ln>
          </p:spPr>
          <p:txBody>
            <a:bodyPr anchor="t"/>
            <a:p>
              <a:pPr lvl="0" algn="just"/>
              <a:r>
                <a:rPr lang="zh-CN" altLang="zh-CN" sz="1600">
                  <a:solidFill>
                    <a:schemeClr val="tx1"/>
                  </a:solidFill>
                  <a:latin typeface="Times New Roman" panose="02020603050405020304" charset="0"/>
                  <a:ea typeface="宋体" panose="02010600030101010101" pitchFamily="2" charset="-122"/>
                </a:rPr>
                <a:t>5. </a:t>
              </a:r>
              <a:r>
                <a:rPr lang="zh-CN" altLang="en-US" sz="1600">
                  <a:solidFill>
                    <a:schemeClr val="tx1"/>
                  </a:solidFill>
                  <a:latin typeface="Times New Roman" panose="02020603050405020304" charset="0"/>
                  <a:ea typeface="宋体" panose="02010600030101010101" pitchFamily="2" charset="-122"/>
                </a:rPr>
                <a:t>首先选择</a:t>
              </a:r>
              <a:endParaRPr lang="zh-CN" altLang="en-US" sz="1600">
                <a:solidFill>
                  <a:schemeClr val="tx1"/>
                </a:solidFill>
                <a:latin typeface="Times New Roman" panose="02020603050405020304" charset="0"/>
                <a:ea typeface="宋体" panose="02010600030101010101" pitchFamily="2" charset="-122"/>
              </a:endParaRPr>
            </a:p>
            <a:p>
              <a:pPr lvl="0" algn="just"/>
              <a:r>
                <a:rPr lang="zh-CN" altLang="en-US" sz="1600">
                  <a:solidFill>
                    <a:schemeClr val="tx1"/>
                  </a:solidFill>
                  <a:latin typeface="Times New Roman" panose="02020603050405020304" charset="0"/>
                  <a:ea typeface="宋体" panose="02010600030101010101" pitchFamily="2" charset="-122"/>
                </a:rPr>
                <a:t>  </a:t>
              </a:r>
              <a:r>
                <a:rPr lang="en-US" altLang="zh-CN" sz="1600">
                  <a:solidFill>
                    <a:schemeClr val="tx1"/>
                  </a:solidFill>
                  <a:latin typeface="Times New Roman" panose="02020603050405020304" charset="0"/>
                  <a:ea typeface="宋体" panose="02010600030101010101" pitchFamily="2" charset="-122"/>
                </a:rPr>
                <a:t>100ms</a:t>
              </a:r>
              <a:endParaRPr lang="en-US" altLang="zh-CN" sz="1600">
                <a:solidFill>
                  <a:schemeClr val="tx1"/>
                </a:solidFill>
                <a:latin typeface="Times New Roman" panose="02020603050405020304" charset="0"/>
                <a:ea typeface="宋体" panose="02010600030101010101" pitchFamily="2" charset="-122"/>
              </a:endParaRPr>
            </a:p>
          </p:txBody>
        </p:sp>
        <p:sp>
          <p:nvSpPr>
            <p:cNvPr id="149512" name="椭圆 137224"/>
            <p:cNvSpPr/>
            <p:nvPr/>
          </p:nvSpPr>
          <p:spPr>
            <a:xfrm>
              <a:off x="3411" y="1010"/>
              <a:ext cx="1315" cy="552"/>
            </a:xfrm>
            <a:prstGeom prst="ellipse">
              <a:avLst/>
            </a:prstGeom>
            <a:noFill/>
            <a:ln w="19050" cap="flat" cmpd="sng">
              <a:solidFill>
                <a:srgbClr val="000000"/>
              </a:solidFill>
              <a:prstDash val="solid"/>
              <a:round/>
              <a:headEnd type="none" w="med" len="med"/>
              <a:tailEnd type="none" w="med" len="med"/>
            </a:ln>
          </p:spPr>
          <p:txBody>
            <a:bodyPr anchor="t"/>
            <a:p>
              <a:pPr marL="914400" lvl="0" indent="-340995" algn="ctr">
                <a:lnSpc>
                  <a:spcPct val="120000"/>
                </a:lnSpc>
                <a:buClr>
                  <a:schemeClr val="tx2"/>
                </a:buClr>
                <a:buSzPct val="95000"/>
                <a:buFont typeface="Wingdings" panose="05000000000000000000" pitchFamily="2" charset="2"/>
                <a:buBlip>
                  <a:blip r:embed="rId1"/>
                </a:buBlip>
              </a:pPr>
              <a:endParaRPr lang="zh-CN" altLang="en-US" sz="3200" b="0" dirty="0">
                <a:latin typeface="Arial" panose="02080604020202020204" pitchFamily="34" charset="0"/>
                <a:ea typeface="宋体" panose="02010600030101010101" pitchFamily="2" charset="-122"/>
              </a:endParaRPr>
            </a:p>
          </p:txBody>
        </p:sp>
        <p:sp>
          <p:nvSpPr>
            <p:cNvPr id="149513" name="文本框 137225"/>
            <p:cNvSpPr txBox="1"/>
            <p:nvPr/>
          </p:nvSpPr>
          <p:spPr>
            <a:xfrm>
              <a:off x="3817" y="1100"/>
              <a:ext cx="633" cy="423"/>
            </a:xfrm>
            <a:prstGeom prst="rect">
              <a:avLst/>
            </a:prstGeom>
            <a:noFill/>
            <a:ln w="9525">
              <a:noFill/>
              <a:miter/>
            </a:ln>
          </p:spPr>
          <p:txBody>
            <a:bodyPr anchor="t"/>
            <a:p>
              <a:pPr lvl="0" algn="just"/>
              <a:r>
                <a:rPr lang="zh-CN" altLang="en-US" sz="1600">
                  <a:solidFill>
                    <a:schemeClr val="tx1"/>
                  </a:solidFill>
                  <a:latin typeface="Times New Roman" panose="02020603050405020304" charset="0"/>
                  <a:ea typeface="宋体" panose="02010600030101010101" pitchFamily="2" charset="-122"/>
                </a:rPr>
                <a:t> 因 </a:t>
              </a:r>
              <a:r>
                <a:rPr lang="en-US" altLang="zh-CN" sz="1600">
                  <a:solidFill>
                    <a:schemeClr val="tx1"/>
                  </a:solidFill>
                  <a:latin typeface="Times New Roman" panose="02020603050405020304" charset="0"/>
                  <a:ea typeface="宋体" panose="02010600030101010101" pitchFamily="2" charset="-122"/>
                </a:rPr>
                <a:t>I∕O</a:t>
              </a:r>
              <a:endParaRPr lang="en-US" altLang="zh-CN" sz="1600">
                <a:solidFill>
                  <a:schemeClr val="tx1"/>
                </a:solidFill>
                <a:latin typeface="Times New Roman" panose="02020603050405020304" charset="0"/>
                <a:ea typeface="宋体" panose="02010600030101010101" pitchFamily="2" charset="-122"/>
              </a:endParaRPr>
            </a:p>
            <a:p>
              <a:pPr lvl="0" algn="just"/>
              <a:r>
                <a:rPr lang="en-US" altLang="zh-CN" sz="1600">
                  <a:solidFill>
                    <a:schemeClr val="tx1"/>
                  </a:solidFill>
                  <a:latin typeface="Times New Roman" panose="02020603050405020304" charset="0"/>
                  <a:ea typeface="宋体" panose="02010600030101010101" pitchFamily="2" charset="-122"/>
                </a:rPr>
                <a:t> </a:t>
              </a:r>
              <a:r>
                <a:rPr lang="zh-CN" altLang="en-US" sz="1600">
                  <a:solidFill>
                    <a:schemeClr val="tx1"/>
                  </a:solidFill>
                  <a:latin typeface="Times New Roman" panose="02020603050405020304" charset="0"/>
                  <a:ea typeface="宋体" panose="02010600030101010101" pitchFamily="2" charset="-122"/>
                </a:rPr>
                <a:t>而等待</a:t>
              </a:r>
              <a:endParaRPr lang="zh-CN" altLang="en-US" sz="1600">
                <a:solidFill>
                  <a:schemeClr val="tx1"/>
                </a:solidFill>
                <a:latin typeface="Times New Roman" panose="02020603050405020304" charset="0"/>
                <a:ea typeface="宋体" panose="02010600030101010101" pitchFamily="2" charset="-122"/>
              </a:endParaRPr>
            </a:p>
            <a:p>
              <a:pPr lvl="0" algn="just"/>
              <a:endParaRPr lang="zh-CN" altLang="en-US" sz="1600">
                <a:solidFill>
                  <a:schemeClr val="tx1"/>
                </a:solidFill>
                <a:latin typeface="Times New Roman" panose="02020603050405020304" charset="0"/>
                <a:ea typeface="宋体" panose="02010600030101010101" pitchFamily="2" charset="-122"/>
              </a:endParaRPr>
            </a:p>
          </p:txBody>
        </p:sp>
        <p:sp>
          <p:nvSpPr>
            <p:cNvPr id="149514" name="椭圆 137226"/>
            <p:cNvSpPr/>
            <p:nvPr/>
          </p:nvSpPr>
          <p:spPr>
            <a:xfrm>
              <a:off x="1386" y="1808"/>
              <a:ext cx="1316" cy="551"/>
            </a:xfrm>
            <a:prstGeom prst="ellipse">
              <a:avLst/>
            </a:prstGeom>
            <a:noFill/>
            <a:ln w="19050" cap="flat" cmpd="sng">
              <a:solidFill>
                <a:srgbClr val="000000"/>
              </a:solidFill>
              <a:prstDash val="solid"/>
              <a:round/>
              <a:headEnd type="none" w="med" len="med"/>
              <a:tailEnd type="none" w="med" len="med"/>
            </a:ln>
          </p:spPr>
          <p:txBody>
            <a:bodyPr anchor="t"/>
            <a:p>
              <a:pPr marL="914400" lvl="0" indent="-340995" algn="ctr">
                <a:lnSpc>
                  <a:spcPct val="120000"/>
                </a:lnSpc>
                <a:buClr>
                  <a:schemeClr val="tx2"/>
                </a:buClr>
                <a:buSzPct val="95000"/>
                <a:buFont typeface="Wingdings" panose="05000000000000000000" pitchFamily="2" charset="2"/>
                <a:buBlip>
                  <a:blip r:embed="rId1"/>
                </a:buBlip>
              </a:pPr>
              <a:endParaRPr lang="zh-CN" altLang="en-US" sz="3200" b="0" dirty="0">
                <a:latin typeface="Arial" panose="02080604020202020204" pitchFamily="34" charset="0"/>
                <a:ea typeface="宋体" panose="02010600030101010101" pitchFamily="2" charset="-122"/>
              </a:endParaRPr>
            </a:p>
          </p:txBody>
        </p:sp>
        <p:sp>
          <p:nvSpPr>
            <p:cNvPr id="149515" name="文本框 137227"/>
            <p:cNvSpPr txBox="1"/>
            <p:nvPr/>
          </p:nvSpPr>
          <p:spPr>
            <a:xfrm>
              <a:off x="1791" y="1897"/>
              <a:ext cx="652" cy="387"/>
            </a:xfrm>
            <a:prstGeom prst="rect">
              <a:avLst/>
            </a:prstGeom>
            <a:noFill/>
            <a:ln w="9525">
              <a:noFill/>
              <a:miter/>
            </a:ln>
          </p:spPr>
          <p:txBody>
            <a:bodyPr anchor="t"/>
            <a:p>
              <a:pPr lvl="0"/>
              <a:r>
                <a:rPr lang="zh-CN" altLang="en-US" sz="1600">
                  <a:solidFill>
                    <a:schemeClr val="tx1"/>
                  </a:solidFill>
                  <a:latin typeface="Times New Roman" panose="02020603050405020304" charset="0"/>
                  <a:ea typeface="宋体" panose="02010600030101010101" pitchFamily="2" charset="-122"/>
                </a:rPr>
                <a:t> 高优先</a:t>
              </a:r>
              <a:endParaRPr lang="zh-CN" altLang="en-US" sz="1600">
                <a:solidFill>
                  <a:schemeClr val="tx1"/>
                </a:solidFill>
                <a:latin typeface="Times New Roman" panose="02020603050405020304" charset="0"/>
                <a:ea typeface="宋体" panose="02010600030101010101" pitchFamily="2" charset="-122"/>
              </a:endParaRPr>
            </a:p>
            <a:p>
              <a:pPr lvl="0"/>
              <a:r>
                <a:rPr lang="zh-CN" altLang="en-US" sz="1600">
                  <a:solidFill>
                    <a:schemeClr val="tx1"/>
                  </a:solidFill>
                  <a:latin typeface="Times New Roman" panose="02020603050405020304" charset="0"/>
                  <a:ea typeface="宋体" panose="02010600030101010101" pitchFamily="2" charset="-122"/>
                </a:rPr>
                <a:t>   就绪</a:t>
              </a:r>
              <a:endParaRPr lang="zh-CN" altLang="en-US" sz="1600">
                <a:solidFill>
                  <a:schemeClr val="tx1"/>
                </a:solidFill>
                <a:latin typeface="Times New Roman" panose="02020603050405020304" charset="0"/>
                <a:ea typeface="宋体" panose="02010600030101010101" pitchFamily="2" charset="-122"/>
              </a:endParaRPr>
            </a:p>
            <a:p>
              <a:pPr lvl="0" algn="just"/>
              <a:endParaRPr lang="zh-CN" altLang="en-US" sz="1600">
                <a:solidFill>
                  <a:schemeClr val="tx1"/>
                </a:solidFill>
                <a:latin typeface="Times New Roman" panose="02020603050405020304" charset="0"/>
                <a:ea typeface="宋体" panose="02010600030101010101" pitchFamily="2" charset="-122"/>
              </a:endParaRPr>
            </a:p>
          </p:txBody>
        </p:sp>
        <p:sp>
          <p:nvSpPr>
            <p:cNvPr id="149516" name="椭圆 137228"/>
            <p:cNvSpPr/>
            <p:nvPr/>
          </p:nvSpPr>
          <p:spPr>
            <a:xfrm>
              <a:off x="0" y="797"/>
              <a:ext cx="1315" cy="552"/>
            </a:xfrm>
            <a:prstGeom prst="ellipse">
              <a:avLst/>
            </a:prstGeom>
            <a:noFill/>
            <a:ln w="19050" cap="flat" cmpd="sng">
              <a:solidFill>
                <a:srgbClr val="000000"/>
              </a:solidFill>
              <a:prstDash val="solid"/>
              <a:round/>
              <a:headEnd type="none" w="med" len="med"/>
              <a:tailEnd type="none" w="med" len="med"/>
            </a:ln>
          </p:spPr>
          <p:txBody>
            <a:bodyPr anchor="t"/>
            <a:p>
              <a:pPr marL="914400" lvl="0" indent="-340995" algn="ctr">
                <a:lnSpc>
                  <a:spcPct val="120000"/>
                </a:lnSpc>
                <a:buClr>
                  <a:schemeClr val="tx2"/>
                </a:buClr>
                <a:buSzPct val="95000"/>
                <a:buFont typeface="Wingdings" panose="05000000000000000000" pitchFamily="2" charset="2"/>
                <a:buBlip>
                  <a:blip r:embed="rId1"/>
                </a:buBlip>
              </a:pPr>
              <a:endParaRPr lang="zh-CN" altLang="en-US" sz="3200" b="0" dirty="0">
                <a:latin typeface="Arial" panose="02080604020202020204" pitchFamily="34" charset="0"/>
                <a:ea typeface="宋体" panose="02010600030101010101" pitchFamily="2" charset="-122"/>
              </a:endParaRPr>
            </a:p>
          </p:txBody>
        </p:sp>
        <p:sp>
          <p:nvSpPr>
            <p:cNvPr id="149517" name="文本框 137229"/>
            <p:cNvSpPr txBox="1"/>
            <p:nvPr/>
          </p:nvSpPr>
          <p:spPr>
            <a:xfrm>
              <a:off x="326" y="908"/>
              <a:ext cx="686" cy="382"/>
            </a:xfrm>
            <a:prstGeom prst="rect">
              <a:avLst/>
            </a:prstGeom>
            <a:noFill/>
            <a:ln w="9525">
              <a:noFill/>
              <a:miter/>
            </a:ln>
          </p:spPr>
          <p:txBody>
            <a:bodyPr anchor="t"/>
            <a:p>
              <a:pPr lvl="0"/>
              <a:r>
                <a:rPr lang="zh-CN" altLang="en-US" sz="1600">
                  <a:solidFill>
                    <a:schemeClr val="tx1"/>
                  </a:solidFill>
                  <a:latin typeface="Times New Roman" panose="02020603050405020304" charset="0"/>
                  <a:ea typeface="宋体" panose="02010600030101010101" pitchFamily="2" charset="-122"/>
                </a:rPr>
                <a:t>   低优先</a:t>
              </a:r>
              <a:endParaRPr lang="zh-CN" altLang="en-US" sz="1600">
                <a:solidFill>
                  <a:schemeClr val="tx1"/>
                </a:solidFill>
                <a:latin typeface="Times New Roman" panose="02020603050405020304" charset="0"/>
                <a:ea typeface="宋体" panose="02010600030101010101" pitchFamily="2" charset="-122"/>
              </a:endParaRPr>
            </a:p>
            <a:p>
              <a:pPr lvl="0"/>
              <a:r>
                <a:rPr lang="zh-CN" altLang="en-US" sz="1600">
                  <a:solidFill>
                    <a:schemeClr val="tx1"/>
                  </a:solidFill>
                  <a:latin typeface="Times New Roman" panose="02020603050405020304" charset="0"/>
                  <a:ea typeface="宋体" panose="02010600030101010101" pitchFamily="2" charset="-122"/>
                </a:rPr>
                <a:t>     就绪</a:t>
              </a:r>
              <a:endParaRPr lang="zh-CN" altLang="en-US" sz="1600">
                <a:solidFill>
                  <a:schemeClr val="tx1"/>
                </a:solidFill>
                <a:latin typeface="Times New Roman" panose="02020603050405020304" charset="0"/>
                <a:ea typeface="宋体" panose="02010600030101010101" pitchFamily="2" charset="-122"/>
              </a:endParaRPr>
            </a:p>
            <a:p>
              <a:pPr lvl="0" algn="just"/>
              <a:endParaRPr lang="zh-CN" altLang="en-US" sz="1600">
                <a:solidFill>
                  <a:schemeClr val="tx1"/>
                </a:solidFill>
                <a:latin typeface="Times New Roman" panose="02020603050405020304" charset="0"/>
                <a:ea typeface="宋体" panose="02010600030101010101" pitchFamily="2" charset="-122"/>
              </a:endParaRPr>
            </a:p>
          </p:txBody>
        </p:sp>
        <p:sp>
          <p:nvSpPr>
            <p:cNvPr id="149518" name="直接连接符 137230"/>
            <p:cNvSpPr/>
            <p:nvPr/>
          </p:nvSpPr>
          <p:spPr>
            <a:xfrm>
              <a:off x="3259" y="390"/>
              <a:ext cx="1008" cy="638"/>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anose="02010600030101010101" pitchFamily="2" charset="-122"/>
              </a:endParaRPr>
            </a:p>
          </p:txBody>
        </p:sp>
        <p:sp>
          <p:nvSpPr>
            <p:cNvPr id="149519" name="直接连接符 137231"/>
            <p:cNvSpPr/>
            <p:nvPr/>
          </p:nvSpPr>
          <p:spPr>
            <a:xfrm flipV="1">
              <a:off x="1323" y="531"/>
              <a:ext cx="1135" cy="479"/>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anose="02010600030101010101" pitchFamily="2" charset="-122"/>
              </a:endParaRPr>
            </a:p>
          </p:txBody>
        </p:sp>
        <p:sp>
          <p:nvSpPr>
            <p:cNvPr id="149520" name="直接连接符 137232"/>
            <p:cNvSpPr/>
            <p:nvPr/>
          </p:nvSpPr>
          <p:spPr>
            <a:xfrm flipV="1">
              <a:off x="2268" y="531"/>
              <a:ext cx="568" cy="1277"/>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anose="02010600030101010101" pitchFamily="2" charset="-122"/>
              </a:endParaRPr>
            </a:p>
          </p:txBody>
        </p:sp>
        <p:sp>
          <p:nvSpPr>
            <p:cNvPr id="149523" name="文本框 137235"/>
            <p:cNvSpPr txBox="1"/>
            <p:nvPr/>
          </p:nvSpPr>
          <p:spPr>
            <a:xfrm>
              <a:off x="939" y="317"/>
              <a:ext cx="782" cy="326"/>
            </a:xfrm>
            <a:prstGeom prst="rect">
              <a:avLst/>
            </a:prstGeom>
            <a:noFill/>
            <a:ln w="9525">
              <a:noFill/>
              <a:miter/>
            </a:ln>
          </p:spPr>
          <p:txBody>
            <a:bodyPr anchor="t"/>
            <a:p>
              <a:pPr lvl="0" algn="just"/>
              <a:r>
                <a:rPr lang="zh-CN" altLang="zh-CN" sz="1600">
                  <a:solidFill>
                    <a:schemeClr val="tx1"/>
                  </a:solidFill>
                  <a:latin typeface="Times New Roman" panose="02020603050405020304" charset="0"/>
                  <a:ea typeface="宋体" panose="02010600030101010101" pitchFamily="2" charset="-122"/>
                </a:rPr>
                <a:t>2.</a:t>
              </a:r>
              <a:r>
                <a:rPr lang="zh-CN" altLang="en-US" sz="1600">
                  <a:solidFill>
                    <a:schemeClr val="tx1"/>
                  </a:solidFill>
                  <a:latin typeface="Times New Roman" panose="02020603050405020304" charset="0"/>
                  <a:ea typeface="宋体" panose="02010600030101010101" pitchFamily="2" charset="-122"/>
                </a:rPr>
                <a:t> </a:t>
              </a:r>
              <a:endParaRPr lang="zh-CN" altLang="zh-CN" sz="1600">
                <a:solidFill>
                  <a:schemeClr val="tx1"/>
                </a:solidFill>
                <a:latin typeface="Times New Roman" panose="02020603050405020304" charset="0"/>
                <a:ea typeface="宋体" panose="02010600030101010101" pitchFamily="2" charset="-122"/>
              </a:endParaRPr>
            </a:p>
          </p:txBody>
        </p:sp>
        <p:sp>
          <p:nvSpPr>
            <p:cNvPr id="149524" name="文本框 137236"/>
            <p:cNvSpPr txBox="1"/>
            <p:nvPr/>
          </p:nvSpPr>
          <p:spPr>
            <a:xfrm>
              <a:off x="3592" y="418"/>
              <a:ext cx="863" cy="326"/>
            </a:xfrm>
            <a:prstGeom prst="rect">
              <a:avLst/>
            </a:prstGeom>
            <a:noFill/>
            <a:ln w="9525">
              <a:noFill/>
              <a:miter/>
            </a:ln>
          </p:spPr>
          <p:txBody>
            <a:bodyPr anchor="t"/>
            <a:p>
              <a:pPr lvl="0" algn="just"/>
              <a:r>
                <a:rPr lang="zh-CN" altLang="zh-CN" sz="1600">
                  <a:solidFill>
                    <a:schemeClr val="tx1"/>
                  </a:solidFill>
                  <a:latin typeface="Times New Roman" panose="02020603050405020304" charset="0"/>
                  <a:ea typeface="宋体" panose="02010600030101010101" pitchFamily="2" charset="-122"/>
                </a:rPr>
                <a:t>3. </a:t>
              </a:r>
              <a:r>
                <a:rPr lang="zh-CN" altLang="en-US" sz="1600">
                  <a:solidFill>
                    <a:schemeClr val="tx1"/>
                  </a:solidFill>
                  <a:latin typeface="Times New Roman" panose="02020603050405020304" charset="0"/>
                  <a:ea typeface="宋体" panose="02010600030101010101" pitchFamily="2" charset="-122"/>
                </a:rPr>
                <a:t>请求</a:t>
              </a:r>
              <a:r>
                <a:rPr lang="en-US" altLang="zh-CN" sz="1600">
                  <a:solidFill>
                    <a:schemeClr val="tx1"/>
                  </a:solidFill>
                  <a:latin typeface="Times New Roman" panose="02020603050405020304" charset="0"/>
                  <a:ea typeface="宋体" panose="02010600030101010101" pitchFamily="2" charset="-122"/>
                </a:rPr>
                <a:t>I/O</a:t>
              </a:r>
              <a:endParaRPr lang="en-US" altLang="zh-CN" sz="1600">
                <a:solidFill>
                  <a:schemeClr val="tx1"/>
                </a:solidFill>
                <a:latin typeface="Times New Roman" panose="02020603050405020304" charset="0"/>
                <a:ea typeface="宋体" panose="02010600030101010101" pitchFamily="2" charset="-122"/>
              </a:endParaRPr>
            </a:p>
          </p:txBody>
        </p:sp>
        <p:sp>
          <p:nvSpPr>
            <p:cNvPr id="149525" name="文本框 137237"/>
            <p:cNvSpPr txBox="1"/>
            <p:nvPr/>
          </p:nvSpPr>
          <p:spPr>
            <a:xfrm>
              <a:off x="3025" y="1808"/>
              <a:ext cx="1008" cy="326"/>
            </a:xfrm>
            <a:prstGeom prst="rect">
              <a:avLst/>
            </a:prstGeom>
            <a:noFill/>
            <a:ln w="9525">
              <a:noFill/>
              <a:miter/>
            </a:ln>
          </p:spPr>
          <p:txBody>
            <a:bodyPr anchor="t"/>
            <a:p>
              <a:pPr lvl="0" algn="just"/>
              <a:r>
                <a:rPr lang="zh-CN" altLang="en-US" sz="1600">
                  <a:solidFill>
                    <a:schemeClr val="tx1"/>
                  </a:solidFill>
                  <a:latin typeface="Times New Roman" panose="02020603050405020304" charset="0"/>
                  <a:ea typeface="宋体" panose="02010600030101010101" pitchFamily="2" charset="-122"/>
                </a:rPr>
                <a:t>4. </a:t>
              </a:r>
              <a:r>
                <a:rPr lang="en-US" altLang="zh-CN" sz="1600">
                  <a:solidFill>
                    <a:schemeClr val="tx1"/>
                  </a:solidFill>
                  <a:latin typeface="Times New Roman" panose="02020603050405020304" charset="0"/>
                  <a:ea typeface="宋体" panose="02010600030101010101" pitchFamily="2" charset="-122"/>
                </a:rPr>
                <a:t>I/O</a:t>
              </a:r>
              <a:r>
                <a:rPr lang="zh-CN" altLang="en-US" sz="1600">
                  <a:solidFill>
                    <a:schemeClr val="tx1"/>
                  </a:solidFill>
                  <a:latin typeface="Times New Roman" panose="02020603050405020304" charset="0"/>
                  <a:ea typeface="宋体" panose="02010600030101010101" pitchFamily="2" charset="-122"/>
                </a:rPr>
                <a:t>完成</a:t>
              </a:r>
              <a:endParaRPr lang="zh-CN" altLang="en-US" sz="1600">
                <a:solidFill>
                  <a:schemeClr val="tx1"/>
                </a:solidFill>
                <a:latin typeface="Times New Roman" panose="02020603050405020304" charset="0"/>
                <a:ea typeface="宋体" panose="02010600030101010101" pitchFamily="2" charset="-122"/>
              </a:endParaRPr>
            </a:p>
          </p:txBody>
        </p:sp>
        <p:sp>
          <p:nvSpPr>
            <p:cNvPr id="149526" name="文本框 137238"/>
            <p:cNvSpPr txBox="1"/>
            <p:nvPr/>
          </p:nvSpPr>
          <p:spPr>
            <a:xfrm>
              <a:off x="1452" y="896"/>
              <a:ext cx="834" cy="350"/>
            </a:xfrm>
            <a:prstGeom prst="rect">
              <a:avLst/>
            </a:prstGeom>
            <a:noFill/>
            <a:ln w="9525">
              <a:noFill/>
              <a:miter/>
            </a:ln>
          </p:spPr>
          <p:txBody>
            <a:bodyPr anchor="t"/>
            <a:p>
              <a:pPr lvl="0" algn="just"/>
              <a:r>
                <a:rPr lang="zh-CN" altLang="zh-CN" sz="1600">
                  <a:solidFill>
                    <a:schemeClr val="tx1"/>
                  </a:solidFill>
                  <a:latin typeface="Times New Roman" panose="02020603050405020304" charset="0"/>
                  <a:ea typeface="宋体" panose="02010600030101010101" pitchFamily="2" charset="-122"/>
                </a:rPr>
                <a:t>1. </a:t>
              </a:r>
              <a:r>
                <a:rPr lang="zh-CN" altLang="en-US" sz="1600">
                  <a:solidFill>
                    <a:schemeClr val="tx1"/>
                  </a:solidFill>
                  <a:latin typeface="Times New Roman" panose="02020603050405020304" charset="0"/>
                  <a:ea typeface="宋体" panose="02010600030101010101" pitchFamily="2" charset="-122"/>
                </a:rPr>
                <a:t>其次选择</a:t>
              </a:r>
              <a:endParaRPr lang="zh-CN" altLang="en-US" sz="1600">
                <a:solidFill>
                  <a:schemeClr val="tx1"/>
                </a:solidFill>
                <a:latin typeface="Times New Roman" panose="02020603050405020304" charset="0"/>
                <a:ea typeface="宋体" panose="02010600030101010101" pitchFamily="2" charset="-122"/>
              </a:endParaRPr>
            </a:p>
            <a:p>
              <a:pPr lvl="0" algn="just"/>
              <a:r>
                <a:rPr lang="zh-CN" altLang="en-US" sz="1600">
                  <a:solidFill>
                    <a:schemeClr val="tx1"/>
                  </a:solidFill>
                  <a:latin typeface="Times New Roman" panose="02020603050405020304" charset="0"/>
                  <a:ea typeface="宋体" panose="02010600030101010101" pitchFamily="2" charset="-122"/>
                </a:rPr>
                <a:t>  </a:t>
              </a:r>
              <a:r>
                <a:rPr lang="en-US" altLang="zh-CN" sz="1600">
                  <a:solidFill>
                    <a:schemeClr val="tx1"/>
                  </a:solidFill>
                  <a:latin typeface="Times New Roman" panose="02020603050405020304" charset="0"/>
                  <a:ea typeface="宋体" panose="02010600030101010101" pitchFamily="2" charset="-122"/>
                </a:rPr>
                <a:t>500ms</a:t>
              </a:r>
              <a:endParaRPr lang="en-US" altLang="zh-CN" sz="1600">
                <a:solidFill>
                  <a:schemeClr val="tx1"/>
                </a:solidFill>
                <a:latin typeface="Times New Roman" panose="02020603050405020304" charset="0"/>
                <a:ea typeface="宋体" panose="02010600030101010101" pitchFamily="2" charset="-122"/>
              </a:endParaRPr>
            </a:p>
          </p:txBody>
        </p:sp>
      </p:grpSp>
      <p:sp>
        <p:nvSpPr>
          <p:cNvPr id="149528" name="文本框 137241"/>
          <p:cNvSpPr txBox="1"/>
          <p:nvPr/>
        </p:nvSpPr>
        <p:spPr>
          <a:xfrm>
            <a:off x="8493125" y="6510338"/>
            <a:ext cx="46355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105</a:t>
            </a:r>
            <a:endParaRPr lang="en-US" altLang="zh-CN" b="0">
              <a:solidFill>
                <a:schemeClr val="tx2"/>
              </a:solidFill>
              <a:latin typeface="Times New Roman" panose="02020603050405020304" charset="0"/>
              <a:ea typeface="宋体" panose="02010600030101010101" pitchFamily="2" charset="-122"/>
            </a:endParaRPr>
          </a:p>
        </p:txBody>
      </p:sp>
      <p:sp>
        <p:nvSpPr>
          <p:cNvPr id="2" name="文本框 1"/>
          <p:cNvSpPr txBox="1"/>
          <p:nvPr/>
        </p:nvSpPr>
        <p:spPr>
          <a:xfrm>
            <a:off x="466725" y="4693920"/>
            <a:ext cx="7427595" cy="1691640"/>
          </a:xfrm>
          <a:prstGeom prst="rect">
            <a:avLst/>
          </a:prstGeom>
          <a:noFill/>
        </p:spPr>
        <p:txBody>
          <a:bodyPr wrap="square" rtlCol="0" anchor="t">
            <a:spAutoFit/>
          </a:bodyPr>
          <a:p>
            <a:pPr marL="533400" lvl="0" indent="-533400" fontAlgn="base">
              <a:lnSpc>
                <a:spcPct val="130000"/>
              </a:lnSpc>
              <a:buNone/>
            </a:pPr>
            <a:r>
              <a:rPr lang="en-US" altLang="zh-CN" sz="2000" b="0">
                <a:solidFill>
                  <a:schemeClr val="tx1"/>
                </a:solidFill>
                <a:latin typeface="Times New Roman" panose="02020603050405020304" charset="0"/>
                <a:cs typeface="+mn-ea"/>
                <a:sym typeface="+mn-ea"/>
              </a:rPr>
              <a:t>1</a:t>
            </a:r>
            <a:r>
              <a:rPr lang="zh-CN" altLang="en-US" sz="2000" b="0">
                <a:solidFill>
                  <a:schemeClr val="tx1"/>
                </a:solidFill>
                <a:latin typeface="Times New Roman" panose="02020603050405020304" charset="0"/>
                <a:cs typeface="+mn-ea"/>
                <a:sym typeface="+mn-ea"/>
              </a:rPr>
              <a:t>、说明变迁</a:t>
            </a:r>
            <a:r>
              <a:rPr lang="en-US" altLang="zh-CN" sz="2000" b="0">
                <a:solidFill>
                  <a:schemeClr val="tx1"/>
                </a:solidFill>
                <a:latin typeface="Times New Roman" panose="02020603050405020304" charset="0"/>
                <a:cs typeface="+mn-ea"/>
                <a:sym typeface="+mn-ea"/>
              </a:rPr>
              <a:t>3</a:t>
            </a:r>
            <a:r>
              <a:rPr lang="zh-CN" altLang="en-US" sz="2000" b="0">
                <a:solidFill>
                  <a:schemeClr val="tx1"/>
                </a:solidFill>
                <a:latin typeface="Times New Roman" panose="02020603050405020304" charset="0"/>
                <a:cs typeface="+mn-ea"/>
                <a:sym typeface="+mn-ea"/>
              </a:rPr>
              <a:t>、变迁</a:t>
            </a:r>
            <a:r>
              <a:rPr lang="en-US" altLang="zh-CN" sz="2000" b="0">
                <a:solidFill>
                  <a:schemeClr val="tx1"/>
                </a:solidFill>
                <a:latin typeface="Times New Roman" panose="02020603050405020304" charset="0"/>
                <a:cs typeface="+mn-ea"/>
                <a:sym typeface="+mn-ea"/>
              </a:rPr>
              <a:t>2</a:t>
            </a:r>
            <a:r>
              <a:rPr lang="zh-CN" altLang="en-US" sz="2000" b="0">
                <a:solidFill>
                  <a:schemeClr val="tx1"/>
                </a:solidFill>
                <a:latin typeface="Times New Roman" panose="02020603050405020304" charset="0"/>
                <a:cs typeface="+mn-ea"/>
                <a:sym typeface="+mn-ea"/>
              </a:rPr>
              <a:t>、变迁</a:t>
            </a:r>
            <a:r>
              <a:rPr lang="en-US" altLang="zh-CN" sz="2000" b="0">
                <a:solidFill>
                  <a:schemeClr val="tx1"/>
                </a:solidFill>
                <a:latin typeface="Times New Roman" panose="02020603050405020304" charset="0"/>
                <a:cs typeface="+mn-ea"/>
                <a:sym typeface="+mn-ea"/>
              </a:rPr>
              <a:t>4</a:t>
            </a:r>
            <a:r>
              <a:rPr lang="zh-CN" altLang="en-US" sz="2000" b="0">
                <a:solidFill>
                  <a:schemeClr val="tx1"/>
                </a:solidFill>
                <a:latin typeface="Times New Roman" panose="02020603050405020304" charset="0"/>
                <a:cs typeface="+mn-ea"/>
                <a:sym typeface="+mn-ea"/>
              </a:rPr>
              <a:t>的原因</a:t>
            </a:r>
            <a:r>
              <a:rPr lang="x-none" altLang="zh-CN" sz="2000" b="0">
                <a:solidFill>
                  <a:schemeClr val="tx1"/>
                </a:solidFill>
                <a:latin typeface="Times New Roman" panose="02020603050405020304" charset="0"/>
                <a:cs typeface="+mn-ea"/>
                <a:sym typeface="+mn-ea"/>
              </a:rPr>
              <a:t>。</a:t>
            </a:r>
            <a:endParaRPr lang="x-none" altLang="zh-CN" sz="2000" b="0">
              <a:solidFill>
                <a:schemeClr val="tx1"/>
              </a:solidFill>
              <a:latin typeface="Times New Roman" panose="02020603050405020304" charset="0"/>
              <a:cs typeface="+mn-ea"/>
              <a:sym typeface="+mn-ea"/>
            </a:endParaRPr>
          </a:p>
          <a:p>
            <a:pPr marL="533400" lvl="0" indent="-533400" fontAlgn="base">
              <a:lnSpc>
                <a:spcPct val="130000"/>
              </a:lnSpc>
              <a:buNone/>
            </a:pPr>
            <a:r>
              <a:rPr lang="en-US" altLang="zh-CN" sz="2000" b="0">
                <a:solidFill>
                  <a:schemeClr val="tx1"/>
                </a:solidFill>
              </a:rPr>
              <a:t>2</a:t>
            </a:r>
            <a:r>
              <a:rPr lang="zh-CN" altLang="en-US" sz="2000" b="0">
                <a:solidFill>
                  <a:schemeClr val="tx1"/>
                </a:solidFill>
              </a:rPr>
              <a:t>、下述因果变迁是否会发生，什么情况下发生：</a:t>
            </a:r>
            <a:endParaRPr lang="zh-CN" altLang="en-US" sz="2000" b="0">
              <a:solidFill>
                <a:schemeClr val="tx1"/>
              </a:solidFill>
            </a:endParaRPr>
          </a:p>
          <a:p>
            <a:pPr marL="533400" lvl="0" indent="-533400" fontAlgn="base">
              <a:lnSpc>
                <a:spcPct val="130000"/>
              </a:lnSpc>
              <a:buNone/>
            </a:pPr>
            <a:r>
              <a:rPr lang="en-US" altLang="zh-CN" sz="2000" b="0">
                <a:solidFill>
                  <a:schemeClr val="tx1"/>
                </a:solidFill>
              </a:rPr>
              <a:t>	2-&gt;5             2-&gt;1              4-&gt;5                 4-&gt;2              3-&gt;5</a:t>
            </a:r>
            <a:endParaRPr lang="en-US" altLang="zh-CN" sz="2000" b="0">
              <a:solidFill>
                <a:schemeClr val="tx1"/>
              </a:solidFill>
            </a:endParaRPr>
          </a:p>
          <a:p>
            <a:pPr marL="533400" lvl="0" indent="-533400" algn="l" fontAlgn="base">
              <a:lnSpc>
                <a:spcPct val="130000"/>
              </a:lnSpc>
              <a:buNone/>
            </a:pPr>
            <a:r>
              <a:rPr lang="en-US" altLang="zh-CN" sz="2000" b="0">
                <a:solidFill>
                  <a:schemeClr val="tx1"/>
                </a:solidFill>
              </a:rPr>
              <a:t>3</a:t>
            </a:r>
            <a:r>
              <a:rPr lang="zh-CN" altLang="en-US" sz="2000" b="0">
                <a:solidFill>
                  <a:schemeClr val="tx1"/>
                </a:solidFill>
              </a:rPr>
              <a:t>、根据状态变迁图叙述该系统的调度策略、调度效果</a:t>
            </a:r>
            <a:r>
              <a:rPr lang="zh-CN" altLang="en-US" sz="2000" b="0">
                <a:solidFill>
                  <a:schemeClr val="tx1"/>
                </a:solidFill>
                <a:cs typeface="+mn-ea"/>
              </a:rPr>
              <a:t>。</a:t>
            </a:r>
            <a:endParaRPr lang="zh-CN" altLang="en-US" sz="2000" b="0">
              <a:solidFill>
                <a:schemeClr val="tx1"/>
              </a:solidFill>
              <a:cs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7218">
                                            <p:txEl>
                                              <p:charRg st="0" end="16"/>
                                            </p:txEl>
                                          </p:spTgt>
                                        </p:tgtEl>
                                        <p:attrNameLst>
                                          <p:attrName>style.visibility</p:attrName>
                                        </p:attrNameLst>
                                      </p:cBhvr>
                                      <p:to>
                                        <p:strVal val="visible"/>
                                      </p:to>
                                    </p:set>
                                    <p:anim calcmode="lin" valueType="num">
                                      <p:cBhvr additive="base">
                                        <p:cTn id="7" dur="1000" fill="hold"/>
                                        <p:tgtEl>
                                          <p:spTgt spid="137218">
                                            <p:txEl>
                                              <p:charRg st="0" end="1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37218">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7219"/>
                                        </p:tgtEl>
                                        <p:attrNameLst>
                                          <p:attrName>style.visibility</p:attrName>
                                        </p:attrNameLst>
                                      </p:cBhvr>
                                      <p:to>
                                        <p:strVal val="visible"/>
                                      </p:to>
                                    </p:set>
                                    <p:anim calcmode="lin" valueType="num">
                                      <p:cBhvr additive="base">
                                        <p:cTn id="13" dur="500" fill="hold"/>
                                        <p:tgtEl>
                                          <p:spTgt spid="137219"/>
                                        </p:tgtEl>
                                        <p:attrNameLst>
                                          <p:attrName>ppt_x</p:attrName>
                                        </p:attrNameLst>
                                      </p:cBhvr>
                                      <p:tavLst>
                                        <p:tav tm="0">
                                          <p:val>
                                            <p:strVal val="#ppt_x"/>
                                          </p:val>
                                        </p:tav>
                                        <p:tav tm="100000">
                                          <p:val>
                                            <p:strVal val="#ppt_x"/>
                                          </p:val>
                                        </p:tav>
                                      </p:tavLst>
                                    </p:anim>
                                    <p:anim calcmode="lin" valueType="num">
                                      <p:cBhvr additive="base">
                                        <p:cTn id="14" dur="500" fill="hold"/>
                                        <p:tgtEl>
                                          <p:spTgt spid="1372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矩形 137217"/>
          <p:cNvSpPr/>
          <p:nvPr/>
        </p:nvSpPr>
        <p:spPr>
          <a:xfrm>
            <a:off x="157480" y="573405"/>
            <a:ext cx="8335010" cy="97726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zh-CN" altLang="en-US" sz="2400" b="1" strike="noStrike" noProof="1">
                <a:solidFill>
                  <a:schemeClr val="tx1"/>
                </a:solidFill>
                <a:effectLst/>
                <a:ea typeface="宋体" panose="02010600030101010101" pitchFamily="2" charset="-122"/>
              </a:rPr>
              <a:t>习题</a:t>
            </a:r>
            <a:r>
              <a:rPr lang="x-none" altLang="zh-CN" sz="2400" b="1" strike="noStrike" noProof="1">
                <a:solidFill>
                  <a:schemeClr val="tx1"/>
                </a:solidFill>
                <a:effectLst/>
                <a:ea typeface="宋体" panose="02010600030101010101" pitchFamily="2" charset="-122"/>
              </a:rPr>
              <a:t>6</a:t>
            </a:r>
            <a:r>
              <a:rPr lang="en-US" altLang="zh-CN" sz="2400" b="1" strike="noStrike" noProof="1">
                <a:solidFill>
                  <a:schemeClr val="tx1"/>
                </a:solidFill>
                <a:effectLst/>
                <a:ea typeface="宋体" panose="02010600030101010101" pitchFamily="2" charset="-122"/>
              </a:rPr>
              <a:t>-11</a:t>
            </a:r>
            <a:r>
              <a:rPr lang="zh-CN" altLang="en-US" sz="2400" b="1" strike="noStrike" noProof="1">
                <a:solidFill>
                  <a:schemeClr val="tx1"/>
                </a:solidFill>
                <a:effectLst/>
                <a:ea typeface="宋体" panose="02010600030101010101" pitchFamily="2" charset="-122"/>
              </a:rPr>
              <a:t>：一实时系统采用不可抢占的优先级调度算法，进程的基本状态为运行、就绪和等待。</a:t>
            </a:r>
            <a:endParaRPr lang="zh-CN" altLang="en-US" sz="2400" b="1" strike="noStrike" noProof="1">
              <a:solidFill>
                <a:schemeClr val="tx1"/>
              </a:solidFill>
              <a:effectLst/>
              <a:ea typeface="宋体" panose="02010600030101010101" pitchFamily="2" charset="-122"/>
            </a:endParaRPr>
          </a:p>
        </p:txBody>
      </p:sp>
      <p:sp>
        <p:nvSpPr>
          <p:cNvPr id="149528" name="文本框 137241"/>
          <p:cNvSpPr txBox="1"/>
          <p:nvPr/>
        </p:nvSpPr>
        <p:spPr>
          <a:xfrm>
            <a:off x="8493125" y="6510338"/>
            <a:ext cx="46355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105</a:t>
            </a:r>
            <a:endParaRPr lang="en-US" altLang="zh-CN" b="0">
              <a:solidFill>
                <a:schemeClr val="tx2"/>
              </a:solidFill>
              <a:latin typeface="Times New Roman" panose="02020603050405020304" charset="0"/>
              <a:ea typeface="宋体" panose="02010600030101010101" pitchFamily="2" charset="-122"/>
            </a:endParaRPr>
          </a:p>
        </p:txBody>
      </p:sp>
      <p:sp>
        <p:nvSpPr>
          <p:cNvPr id="2" name="文本框 1"/>
          <p:cNvSpPr txBox="1"/>
          <p:nvPr/>
        </p:nvSpPr>
        <p:spPr>
          <a:xfrm>
            <a:off x="292735" y="1840230"/>
            <a:ext cx="8456295" cy="2891790"/>
          </a:xfrm>
          <a:prstGeom prst="rect">
            <a:avLst/>
          </a:prstGeom>
          <a:noFill/>
        </p:spPr>
        <p:txBody>
          <a:bodyPr wrap="square" rtlCol="0" anchor="t">
            <a:spAutoFit/>
          </a:bodyPr>
          <a:p>
            <a:pPr marL="533400" lvl="0" indent="-533400" fontAlgn="base">
              <a:lnSpc>
                <a:spcPct val="130000"/>
              </a:lnSpc>
              <a:buNone/>
            </a:pPr>
            <a:r>
              <a:rPr lang="en-US" altLang="zh-CN" sz="2000" b="0">
                <a:solidFill>
                  <a:schemeClr val="tx1"/>
                </a:solidFill>
                <a:latin typeface="Times New Roman" panose="02020603050405020304" charset="0"/>
                <a:cs typeface="+mn-ea"/>
                <a:sym typeface="+mn-ea"/>
              </a:rPr>
              <a:t>1</a:t>
            </a:r>
            <a:r>
              <a:rPr lang="zh-CN" altLang="en-US" sz="2000" b="0">
                <a:solidFill>
                  <a:schemeClr val="tx1"/>
                </a:solidFill>
                <a:latin typeface="Times New Roman" panose="02020603050405020304" charset="0"/>
                <a:cs typeface="+mn-ea"/>
                <a:sym typeface="+mn-ea"/>
              </a:rPr>
              <a:t>、</a:t>
            </a:r>
            <a:r>
              <a:rPr lang="zh-CN" sz="2000" b="0">
                <a:solidFill>
                  <a:schemeClr val="tx1"/>
                </a:solidFill>
                <a:latin typeface="Times New Roman" panose="02020603050405020304" charset="0"/>
                <a:cs typeface="+mn-ea"/>
                <a:sym typeface="+mn-ea"/>
              </a:rPr>
              <a:t>给出进程的状态变迁图及变迁的原因</a:t>
            </a:r>
            <a:r>
              <a:rPr lang="x-none" altLang="zh-CN" sz="2000" b="0">
                <a:solidFill>
                  <a:schemeClr val="tx1"/>
                </a:solidFill>
                <a:latin typeface="Times New Roman" panose="02020603050405020304" charset="0"/>
                <a:cs typeface="+mn-ea"/>
                <a:sym typeface="+mn-ea"/>
              </a:rPr>
              <a:t>。</a:t>
            </a:r>
            <a:endParaRPr lang="x-none" altLang="zh-CN" sz="2000" b="0">
              <a:solidFill>
                <a:schemeClr val="tx1"/>
              </a:solidFill>
              <a:latin typeface="Times New Roman" panose="02020603050405020304" charset="0"/>
              <a:cs typeface="+mn-ea"/>
              <a:sym typeface="+mn-ea"/>
            </a:endParaRPr>
          </a:p>
          <a:p>
            <a:pPr marL="533400" lvl="0" indent="-533400" fontAlgn="base">
              <a:lnSpc>
                <a:spcPct val="130000"/>
              </a:lnSpc>
              <a:buNone/>
            </a:pPr>
            <a:r>
              <a:rPr lang="en-US" altLang="zh-CN" sz="2000" b="0">
                <a:solidFill>
                  <a:schemeClr val="tx1"/>
                </a:solidFill>
              </a:rPr>
              <a:t>2</a:t>
            </a:r>
            <a:r>
              <a:rPr lang="zh-CN" altLang="en-US" sz="2000" b="0">
                <a:solidFill>
                  <a:schemeClr val="tx1"/>
                </a:solidFill>
              </a:rPr>
              <a:t>、如果有</a:t>
            </a:r>
            <a:r>
              <a:rPr lang="en-US" altLang="zh-CN" sz="2000" b="0">
                <a:solidFill>
                  <a:schemeClr val="tx1"/>
                </a:solidFill>
              </a:rPr>
              <a:t>3</a:t>
            </a:r>
            <a:r>
              <a:rPr lang="zh-CN" altLang="en-US" sz="2000" b="0">
                <a:solidFill>
                  <a:schemeClr val="tx1"/>
                </a:solidFill>
              </a:rPr>
              <a:t>个进程</a:t>
            </a:r>
            <a:r>
              <a:rPr lang="en-US" altLang="zh-CN" sz="2000" b="0">
                <a:solidFill>
                  <a:schemeClr val="tx1"/>
                </a:solidFill>
              </a:rPr>
              <a:t>A</a:t>
            </a:r>
            <a:r>
              <a:rPr lang="zh-CN" altLang="en-US" sz="2000" b="0">
                <a:solidFill>
                  <a:schemeClr val="tx1"/>
                </a:solidFill>
              </a:rPr>
              <a:t>、</a:t>
            </a:r>
            <a:r>
              <a:rPr lang="en-US" altLang="zh-CN" sz="2000" b="0">
                <a:solidFill>
                  <a:schemeClr val="tx1"/>
                </a:solidFill>
              </a:rPr>
              <a:t>B</a:t>
            </a:r>
            <a:r>
              <a:rPr lang="zh-CN" altLang="en-US" sz="2000" b="0">
                <a:solidFill>
                  <a:schemeClr val="tx1"/>
                </a:solidFill>
              </a:rPr>
              <a:t>、</a:t>
            </a:r>
            <a:r>
              <a:rPr lang="en-US" altLang="zh-CN" sz="2000" b="0">
                <a:solidFill>
                  <a:schemeClr val="tx1"/>
                </a:solidFill>
              </a:rPr>
              <a:t>C</a:t>
            </a:r>
            <a:r>
              <a:rPr lang="zh-CN" altLang="en-US" sz="2000" b="0">
                <a:solidFill>
                  <a:schemeClr val="tx1"/>
                </a:solidFill>
              </a:rPr>
              <a:t>同时创建，优先级</a:t>
            </a:r>
            <a:r>
              <a:rPr lang="en-US" altLang="zh-CN" sz="2000" b="0">
                <a:solidFill>
                  <a:schemeClr val="tx1"/>
                </a:solidFill>
              </a:rPr>
              <a:t>A&gt;B&gt;C</a:t>
            </a:r>
            <a:r>
              <a:rPr lang="zh-CN" altLang="en-US" sz="2000" b="0">
                <a:solidFill>
                  <a:schemeClr val="tx1"/>
                </a:solidFill>
              </a:rPr>
              <a:t>，执行过程如下：</a:t>
            </a:r>
            <a:endParaRPr lang="zh-CN" altLang="en-US" sz="2000" b="0">
              <a:solidFill>
                <a:schemeClr val="tx1"/>
              </a:solidFill>
            </a:endParaRPr>
          </a:p>
          <a:p>
            <a:pPr marL="533400" lvl="0" indent="-533400" fontAlgn="base">
              <a:lnSpc>
                <a:spcPct val="130000"/>
              </a:lnSpc>
              <a:buNone/>
            </a:pPr>
            <a:r>
              <a:rPr lang="en-US" altLang="zh-CN" sz="2000" b="0">
                <a:solidFill>
                  <a:schemeClr val="tx1"/>
                </a:solidFill>
                <a:cs typeface="+mn-ea"/>
              </a:rPr>
              <a:t>    A</a:t>
            </a:r>
            <a:r>
              <a:rPr lang="zh-CN" altLang="en-US" sz="2000" b="0">
                <a:solidFill>
                  <a:schemeClr val="tx1"/>
                </a:solidFill>
                <a:cs typeface="+mn-ea"/>
              </a:rPr>
              <a:t>：计算</a:t>
            </a:r>
            <a:r>
              <a:rPr lang="en-US" altLang="zh-CN" sz="2000" b="0">
                <a:solidFill>
                  <a:schemeClr val="tx1"/>
                </a:solidFill>
                <a:cs typeface="+mn-ea"/>
              </a:rPr>
              <a:t>30ms</a:t>
            </a:r>
            <a:r>
              <a:rPr lang="zh-CN" altLang="en-US" sz="2000" b="0">
                <a:solidFill>
                  <a:schemeClr val="tx1"/>
                </a:solidFill>
                <a:cs typeface="+mn-ea"/>
              </a:rPr>
              <a:t>，</a:t>
            </a:r>
            <a:r>
              <a:rPr lang="en-US" altLang="zh-CN" sz="2000" b="0">
                <a:solidFill>
                  <a:schemeClr val="tx1"/>
                </a:solidFill>
                <a:cs typeface="+mn-ea"/>
              </a:rPr>
              <a:t>I/O 20ms</a:t>
            </a:r>
            <a:r>
              <a:rPr lang="zh-CN" altLang="en-US" sz="2000" b="0">
                <a:solidFill>
                  <a:schemeClr val="tx1"/>
                </a:solidFill>
                <a:cs typeface="+mn-ea"/>
              </a:rPr>
              <a:t>，计算</a:t>
            </a:r>
            <a:r>
              <a:rPr lang="en-US" altLang="zh-CN" sz="2000" b="0">
                <a:solidFill>
                  <a:schemeClr val="tx1"/>
                </a:solidFill>
                <a:cs typeface="+mn-ea"/>
              </a:rPr>
              <a:t>10ms</a:t>
            </a:r>
            <a:r>
              <a:rPr lang="zh-CN" altLang="en-US" sz="2000" b="0">
                <a:solidFill>
                  <a:schemeClr val="tx1"/>
                </a:solidFill>
                <a:cs typeface="+mn-ea"/>
              </a:rPr>
              <a:t>；</a:t>
            </a:r>
            <a:endParaRPr lang="en-US" altLang="zh-CN" sz="2000" b="0">
              <a:solidFill>
                <a:schemeClr val="tx1"/>
              </a:solidFill>
              <a:cs typeface="+mn-ea"/>
            </a:endParaRPr>
          </a:p>
          <a:p>
            <a:pPr marL="533400" lvl="0" indent="-533400" fontAlgn="base">
              <a:lnSpc>
                <a:spcPct val="130000"/>
              </a:lnSpc>
              <a:buNone/>
            </a:pPr>
            <a:r>
              <a:rPr lang="en-US" altLang="zh-CN" sz="2000" b="0">
                <a:solidFill>
                  <a:schemeClr val="tx1"/>
                </a:solidFill>
                <a:cs typeface="+mn-ea"/>
                <a:sym typeface="+mn-ea"/>
              </a:rPr>
              <a:t>    B</a:t>
            </a:r>
            <a:r>
              <a:rPr lang="zh-CN" altLang="en-US" sz="2000" b="0">
                <a:solidFill>
                  <a:schemeClr val="tx1"/>
                </a:solidFill>
                <a:cs typeface="+mn-ea"/>
                <a:sym typeface="+mn-ea"/>
              </a:rPr>
              <a:t>：计算</a:t>
            </a:r>
            <a:r>
              <a:rPr lang="en-US" altLang="zh-CN" sz="2000" b="0">
                <a:solidFill>
                  <a:schemeClr val="tx1"/>
                </a:solidFill>
                <a:cs typeface="+mn-ea"/>
                <a:sym typeface="+mn-ea"/>
              </a:rPr>
              <a:t>30ms</a:t>
            </a:r>
            <a:r>
              <a:rPr lang="zh-CN" altLang="en-US" sz="2000" b="0">
                <a:solidFill>
                  <a:schemeClr val="tx1"/>
                </a:solidFill>
                <a:cs typeface="+mn-ea"/>
                <a:sym typeface="+mn-ea"/>
              </a:rPr>
              <a:t>，</a:t>
            </a:r>
            <a:r>
              <a:rPr lang="en-US" altLang="zh-CN" sz="2000" b="0">
                <a:solidFill>
                  <a:schemeClr val="tx1"/>
                </a:solidFill>
                <a:cs typeface="+mn-ea"/>
                <a:sym typeface="+mn-ea"/>
              </a:rPr>
              <a:t>I/O 30ms</a:t>
            </a:r>
            <a:r>
              <a:rPr lang="zh-CN" altLang="en-US" sz="2000" b="0">
                <a:solidFill>
                  <a:schemeClr val="tx1"/>
                </a:solidFill>
                <a:cs typeface="+mn-ea"/>
                <a:sym typeface="+mn-ea"/>
              </a:rPr>
              <a:t>，计算</a:t>
            </a:r>
            <a:r>
              <a:rPr lang="en-US" altLang="zh-CN" sz="2000" b="0">
                <a:solidFill>
                  <a:schemeClr val="tx1"/>
                </a:solidFill>
                <a:cs typeface="+mn-ea"/>
                <a:sym typeface="+mn-ea"/>
              </a:rPr>
              <a:t>10ms</a:t>
            </a:r>
            <a:r>
              <a:rPr lang="zh-CN" altLang="en-US" sz="2000" b="0">
                <a:solidFill>
                  <a:schemeClr val="tx1"/>
                </a:solidFill>
                <a:cs typeface="+mn-ea"/>
                <a:sym typeface="+mn-ea"/>
              </a:rPr>
              <a:t>；</a:t>
            </a:r>
            <a:endParaRPr lang="en-US" altLang="zh-CN" sz="2000" b="0">
              <a:solidFill>
                <a:schemeClr val="tx1"/>
              </a:solidFill>
              <a:cs typeface="+mn-ea"/>
            </a:endParaRPr>
          </a:p>
          <a:p>
            <a:pPr marL="533400" lvl="0" indent="-533400" fontAlgn="base">
              <a:lnSpc>
                <a:spcPct val="130000"/>
              </a:lnSpc>
              <a:buNone/>
            </a:pPr>
            <a:r>
              <a:rPr lang="en-US" altLang="zh-CN" sz="2000" b="0">
                <a:solidFill>
                  <a:schemeClr val="tx1"/>
                </a:solidFill>
                <a:cs typeface="+mn-ea"/>
                <a:sym typeface="+mn-ea"/>
              </a:rPr>
              <a:t>    C</a:t>
            </a:r>
            <a:r>
              <a:rPr lang="zh-CN" altLang="en-US" sz="2000" b="0">
                <a:solidFill>
                  <a:schemeClr val="tx1"/>
                </a:solidFill>
                <a:cs typeface="+mn-ea"/>
                <a:sym typeface="+mn-ea"/>
              </a:rPr>
              <a:t>：计算</a:t>
            </a:r>
            <a:r>
              <a:rPr lang="en-US" altLang="zh-CN" sz="2000" b="0">
                <a:solidFill>
                  <a:schemeClr val="tx1"/>
                </a:solidFill>
                <a:cs typeface="+mn-ea"/>
                <a:sym typeface="+mn-ea"/>
              </a:rPr>
              <a:t>20ms</a:t>
            </a:r>
            <a:r>
              <a:rPr lang="zh-CN" altLang="en-US" sz="2000" b="0">
                <a:solidFill>
                  <a:schemeClr val="tx1"/>
                </a:solidFill>
                <a:cs typeface="+mn-ea"/>
                <a:sym typeface="+mn-ea"/>
              </a:rPr>
              <a:t>，</a:t>
            </a:r>
            <a:r>
              <a:rPr lang="en-US" altLang="zh-CN" sz="2000" b="0">
                <a:solidFill>
                  <a:schemeClr val="tx1"/>
                </a:solidFill>
                <a:cs typeface="+mn-ea"/>
                <a:sym typeface="+mn-ea"/>
              </a:rPr>
              <a:t>I/O 10ms</a:t>
            </a:r>
            <a:r>
              <a:rPr lang="zh-CN" altLang="en-US" sz="2000" b="0">
                <a:solidFill>
                  <a:schemeClr val="tx1"/>
                </a:solidFill>
                <a:cs typeface="+mn-ea"/>
                <a:sym typeface="+mn-ea"/>
              </a:rPr>
              <a:t>，计算</a:t>
            </a:r>
            <a:r>
              <a:rPr lang="en-US" altLang="zh-CN" sz="2000" b="0">
                <a:solidFill>
                  <a:schemeClr val="tx1"/>
                </a:solidFill>
                <a:cs typeface="+mn-ea"/>
                <a:sym typeface="+mn-ea"/>
              </a:rPr>
              <a:t>20ms</a:t>
            </a:r>
            <a:r>
              <a:rPr lang="zh-CN" altLang="en-US" sz="2000" b="0">
                <a:solidFill>
                  <a:schemeClr val="tx1"/>
                </a:solidFill>
                <a:cs typeface="+mn-ea"/>
                <a:sym typeface="+mn-ea"/>
              </a:rPr>
              <a:t>；</a:t>
            </a:r>
            <a:endParaRPr lang="zh-CN" altLang="en-US" sz="2000" b="0">
              <a:solidFill>
                <a:schemeClr val="tx1"/>
              </a:solidFill>
              <a:cs typeface="+mn-ea"/>
              <a:sym typeface="+mn-ea"/>
            </a:endParaRPr>
          </a:p>
          <a:p>
            <a:pPr marL="533400" lvl="0" indent="-533400" fontAlgn="base">
              <a:lnSpc>
                <a:spcPct val="130000"/>
              </a:lnSpc>
              <a:buNone/>
            </a:pPr>
            <a:r>
              <a:rPr lang="zh-CN" altLang="en-US" sz="2000" b="0">
                <a:solidFill>
                  <a:schemeClr val="tx1"/>
                </a:solidFill>
                <a:cs typeface="+mn-ea"/>
              </a:rPr>
              <a:t>给出</a:t>
            </a:r>
            <a:r>
              <a:rPr lang="en-US" altLang="zh-CN" sz="2000" b="0">
                <a:solidFill>
                  <a:schemeClr val="tx1"/>
                </a:solidFill>
                <a:cs typeface="+mn-ea"/>
              </a:rPr>
              <a:t>3</a:t>
            </a:r>
            <a:r>
              <a:rPr lang="zh-CN" altLang="en-US" sz="2000" b="0">
                <a:solidFill>
                  <a:schemeClr val="tx1"/>
                </a:solidFill>
                <a:cs typeface="+mn-ea"/>
              </a:rPr>
              <a:t>个进程的调度次序及每次占用</a:t>
            </a:r>
            <a:r>
              <a:rPr lang="en-US" altLang="zh-CN" sz="2000" b="0">
                <a:solidFill>
                  <a:schemeClr val="tx1"/>
                </a:solidFill>
                <a:cs typeface="+mn-ea"/>
              </a:rPr>
              <a:t>CPU</a:t>
            </a:r>
            <a:r>
              <a:rPr lang="zh-CN" altLang="en-US" sz="2000" b="0">
                <a:solidFill>
                  <a:schemeClr val="tx1"/>
                </a:solidFill>
                <a:cs typeface="+mn-ea"/>
              </a:rPr>
              <a:t>的时间。</a:t>
            </a:r>
            <a:endParaRPr lang="en-US" altLang="zh-CN" sz="2000" b="0">
              <a:solidFill>
                <a:schemeClr val="tx1"/>
              </a:solidFill>
              <a:cs typeface="+mn-ea"/>
            </a:endParaRPr>
          </a:p>
          <a:p>
            <a:pPr marL="533400" lvl="0" indent="-533400" fontAlgn="base">
              <a:lnSpc>
                <a:spcPct val="130000"/>
              </a:lnSpc>
              <a:buNone/>
            </a:pPr>
            <a:endParaRPr lang="en-US" altLang="zh-CN" sz="2000" b="0">
              <a:solidFill>
                <a:schemeClr val="tx1"/>
              </a:solidFill>
              <a:cs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7218">
                                            <p:txEl>
                                              <p:charRg st="0" end="16"/>
                                            </p:txEl>
                                          </p:spTgt>
                                        </p:tgtEl>
                                        <p:attrNameLst>
                                          <p:attrName>style.visibility</p:attrName>
                                        </p:attrNameLst>
                                      </p:cBhvr>
                                      <p:to>
                                        <p:strVal val="visible"/>
                                      </p:to>
                                    </p:set>
                                    <p:anim calcmode="lin" valueType="num">
                                      <p:cBhvr additive="base">
                                        <p:cTn id="7" dur="1000" fill="hold"/>
                                        <p:tgtEl>
                                          <p:spTgt spid="137218">
                                            <p:txEl>
                                              <p:charRg st="0" end="1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37218">
                                            <p:txEl>
                                              <p:charRg st="0" end="1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矩形 122881"/>
          <p:cNvSpPr/>
          <p:nvPr/>
        </p:nvSpPr>
        <p:spPr>
          <a:xfrm>
            <a:off x="373380" y="1041400"/>
            <a:ext cx="8392795" cy="551053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x-none" altLang="en-US" sz="2400" strike="noStrike" noProof="1">
                <a:solidFill>
                  <a:schemeClr val="tx1"/>
                </a:solidFill>
                <a:effectLst/>
                <a:latin typeface="Times New Roman" panose="02020603050405020304" charset="0"/>
                <a:ea typeface="宋体" panose="02010600030101010101" pitchFamily="2" charset="-122"/>
                <a:cs typeface="+mn-ea"/>
              </a:rPr>
              <a:t>	不同类型的操作系统采用不同的处理器分配方法</a:t>
            </a:r>
            <a:r>
              <a:rPr lang="x-none" sz="2400" strike="noStrike" noProof="1">
                <a:solidFill>
                  <a:schemeClr val="tx1"/>
                </a:solidFill>
                <a:effectLst/>
                <a:latin typeface="Times New Roman" panose="02020603050405020304" charset="0"/>
                <a:ea typeface="宋体" panose="02010600030101010101" pitchFamily="2" charset="-122"/>
                <a:cs typeface="+mn-ea"/>
              </a:rPr>
              <a:t>：</a:t>
            </a:r>
            <a:endParaRPr lang="x-none" sz="2400" strike="noStrike" noProof="1">
              <a:solidFill>
                <a:schemeClr val="tx1"/>
              </a:solidFill>
              <a:effectLst/>
              <a:latin typeface="Times New Roman" panose="02020603050405020304" charset="0"/>
              <a:ea typeface="宋体" panose="02010600030101010101" pitchFamily="2" charset="-122"/>
              <a:cs typeface="+mn-ea"/>
            </a:endParaRPr>
          </a:p>
          <a:p>
            <a:pPr marL="533400" lvl="0" indent="-533400" fontAlgn="base">
              <a:lnSpc>
                <a:spcPct val="130000"/>
              </a:lnSpc>
              <a:buFont typeface="Arial" panose="02080604020202020204" pitchFamily="34" charset="0"/>
              <a:buChar char="•"/>
            </a:pPr>
            <a:r>
              <a:rPr lang="x-none" sz="2400" b="1" i="1" strike="noStrike" noProof="1">
                <a:solidFill>
                  <a:schemeClr val="tx1"/>
                </a:solidFill>
                <a:effectLst/>
                <a:latin typeface="Times New Roman" panose="02020603050405020304" charset="0"/>
                <a:ea typeface="宋体" panose="02010600030101010101" pitchFamily="2" charset="-122"/>
                <a:cs typeface="+mn-ea"/>
              </a:rPr>
              <a:t>	批处理操作系统</a:t>
            </a:r>
            <a:endParaRPr lang="x-none" sz="2400" b="1" i="1" strike="noStrike" noProof="1">
              <a:solidFill>
                <a:schemeClr val="tx1"/>
              </a:solidFill>
              <a:effectLst/>
              <a:latin typeface="Times New Roman" panose="02020603050405020304" charset="0"/>
              <a:ea typeface="宋体" panose="02010600030101010101" pitchFamily="2" charset="-122"/>
              <a:cs typeface="+mn-ea"/>
            </a:endParaRPr>
          </a:p>
          <a:p>
            <a:pPr marL="0" lvl="0" algn="l" fontAlgn="base">
              <a:lnSpc>
                <a:spcPct val="130000"/>
              </a:lnSpc>
              <a:buFont typeface="Arial" panose="02080604020202020204" pitchFamily="34" charset="0"/>
              <a:buNone/>
            </a:pPr>
            <a:r>
              <a:rPr lang="x-none" altLang="en-US" sz="2000" strike="noStrike" noProof="1">
                <a:solidFill>
                  <a:schemeClr val="tx1"/>
                </a:solidFill>
                <a:effectLst/>
                <a:latin typeface="Times New Roman" panose="02020603050405020304" charset="0"/>
                <a:ea typeface="宋体" panose="02010600030101010101" pitchFamily="2" charset="-122"/>
                <a:cs typeface="+mn-ea"/>
              </a:rPr>
              <a:t>    用户提交的任务为作业，作业调度（宏观调度），挑选作业、分配资源、建立作业对应的进程、投入运行。</a:t>
            </a:r>
            <a:endParaRPr lang="x-none" altLang="en-US" sz="2000" strike="noStrike" noProof="1">
              <a:solidFill>
                <a:schemeClr val="tx1"/>
              </a:solidFill>
              <a:effectLst/>
              <a:latin typeface="Times New Roman" panose="02020603050405020304" charset="0"/>
              <a:ea typeface="宋体" panose="02010600030101010101" pitchFamily="2" charset="-122"/>
              <a:cs typeface="+mn-ea"/>
            </a:endParaRPr>
          </a:p>
          <a:p>
            <a:pPr marL="0" lvl="0" algn="l" fontAlgn="base">
              <a:lnSpc>
                <a:spcPct val="130000"/>
              </a:lnSpc>
              <a:buFont typeface="Arial" panose="02080604020202020204" pitchFamily="34" charset="0"/>
              <a:buNone/>
            </a:pPr>
            <a:r>
              <a:rPr lang="x-none" altLang="en-US" sz="2000" strike="noStrike" noProof="1">
                <a:solidFill>
                  <a:schemeClr val="tx1"/>
                </a:solidFill>
                <a:effectLst/>
                <a:latin typeface="Times New Roman" panose="02020603050405020304" charset="0"/>
                <a:ea typeface="宋体" panose="02010600030101010101" pitchFamily="2" charset="-122"/>
                <a:cs typeface="+mn-ea"/>
              </a:rPr>
              <a:t>    一道作业在处理过程中分为多个进程，进程调度（微观调度）</a:t>
            </a:r>
            <a:endParaRPr lang="x-none" sz="2400" b="1" i="1" strike="noStrike" noProof="1">
              <a:solidFill>
                <a:schemeClr val="tx1"/>
              </a:solidFill>
              <a:effectLst/>
              <a:latin typeface="Times New Roman" panose="02020603050405020304" charset="0"/>
              <a:ea typeface="宋体" panose="02010600030101010101" pitchFamily="2" charset="-122"/>
              <a:cs typeface="+mn-ea"/>
            </a:endParaRPr>
          </a:p>
          <a:p>
            <a:pPr marL="533400" lvl="0" indent="-533400" fontAlgn="base">
              <a:lnSpc>
                <a:spcPct val="130000"/>
              </a:lnSpc>
              <a:buFont typeface="Arial" panose="02080604020202020204" pitchFamily="34" charset="0"/>
              <a:buChar char="•"/>
            </a:pPr>
            <a:r>
              <a:rPr lang="x-none" altLang="en-US" sz="2400" b="1" i="1" strike="noStrike" noProof="1">
                <a:solidFill>
                  <a:schemeClr val="tx1"/>
                </a:solidFill>
                <a:effectLst/>
                <a:latin typeface="Times New Roman" panose="02020603050405020304" charset="0"/>
                <a:ea typeface="宋体" panose="02010600030101010101" pitchFamily="2" charset="-122"/>
                <a:cs typeface="+mn-ea"/>
                <a:sym typeface="+mn-ea"/>
              </a:rPr>
              <a:t>	多任务操作系统</a:t>
            </a:r>
            <a:endParaRPr lang="x-none" altLang="en-US" sz="2400" strike="noStrike" noProof="1">
              <a:solidFill>
                <a:schemeClr val="tx1"/>
              </a:solidFill>
              <a:effectLst/>
              <a:latin typeface="Times New Roman" panose="02020603050405020304" charset="0"/>
              <a:ea typeface="宋体" panose="02010600030101010101" pitchFamily="2" charset="-122"/>
              <a:cs typeface="+mn-ea"/>
              <a:sym typeface="+mn-ea"/>
            </a:endParaRPr>
          </a:p>
          <a:p>
            <a:pPr marL="0" lvl="0" indent="0" fontAlgn="base">
              <a:lnSpc>
                <a:spcPct val="130000"/>
              </a:lnSpc>
              <a:buFont typeface="Arial" panose="02080604020202020204" pitchFamily="34" charset="0"/>
              <a:buNone/>
            </a:pPr>
            <a:r>
              <a:rPr lang="x-none" altLang="en-US" sz="2000" strike="noStrike" noProof="1">
                <a:solidFill>
                  <a:schemeClr val="tx1"/>
                </a:solidFill>
                <a:effectLst/>
                <a:latin typeface="Times New Roman" panose="02020603050405020304" charset="0"/>
                <a:ea typeface="宋体" panose="02010600030101010101" pitchFamily="2" charset="-122"/>
                <a:cs typeface="+mn-ea"/>
                <a:sym typeface="+mn-ea"/>
              </a:rPr>
              <a:t>    用户提交的任务为进程，一个进程又可以创建多个子进程，进程是分配系统资源和处理器的单位。在处理器空闲时选择一个就绪进程运行。</a:t>
            </a:r>
            <a:endParaRPr lang="x-none" altLang="en-US" sz="2400" strike="noStrike" noProof="1">
              <a:solidFill>
                <a:schemeClr val="tx1"/>
              </a:solidFill>
              <a:effectLst/>
              <a:latin typeface="Times New Roman" panose="02020603050405020304" charset="0"/>
              <a:ea typeface="宋体" panose="02010600030101010101" pitchFamily="2" charset="-122"/>
              <a:cs typeface="+mn-ea"/>
              <a:sym typeface="+mn-ea"/>
            </a:endParaRPr>
          </a:p>
          <a:p>
            <a:pPr marL="533400" lvl="0" indent="-533400" fontAlgn="base">
              <a:lnSpc>
                <a:spcPct val="130000"/>
              </a:lnSpc>
              <a:buFont typeface="Arial" panose="02080604020202020204" pitchFamily="34" charset="0"/>
              <a:buChar char="•"/>
            </a:pPr>
            <a:r>
              <a:rPr lang="x-none" altLang="en-US" sz="2400" b="1" i="1" strike="noStrike" noProof="1">
                <a:solidFill>
                  <a:schemeClr val="tx1"/>
                </a:solidFill>
                <a:effectLst/>
                <a:latin typeface="Times New Roman" panose="02020603050405020304" charset="0"/>
                <a:ea typeface="宋体" panose="02010600030101010101" pitchFamily="2" charset="-122"/>
                <a:cs typeface="+mn-ea"/>
                <a:sym typeface="+mn-ea"/>
              </a:rPr>
              <a:t>	多线程操作系统</a:t>
            </a:r>
            <a:endParaRPr lang="x-none" altLang="en-US" sz="2400" strike="noStrike" noProof="1">
              <a:solidFill>
                <a:schemeClr val="tx1"/>
              </a:solidFill>
              <a:effectLst/>
              <a:latin typeface="Times New Roman" panose="02020603050405020304" charset="0"/>
              <a:ea typeface="宋体" panose="02010600030101010101" pitchFamily="2" charset="-122"/>
              <a:cs typeface="+mn-ea"/>
              <a:sym typeface="+mn-ea"/>
            </a:endParaRPr>
          </a:p>
          <a:p>
            <a:pPr marL="0" lvl="0" algn="l" fontAlgn="base">
              <a:lnSpc>
                <a:spcPct val="130000"/>
              </a:lnSpc>
              <a:buFont typeface="Arial" panose="02080604020202020204" pitchFamily="34" charset="0"/>
              <a:buNone/>
            </a:pPr>
            <a:r>
              <a:rPr lang="x-none" altLang="en-US" sz="2000" strike="noStrike" noProof="1">
                <a:solidFill>
                  <a:schemeClr val="tx1"/>
                </a:solidFill>
                <a:effectLst/>
                <a:latin typeface="Times New Roman" panose="02020603050405020304" charset="0"/>
                <a:ea typeface="宋体" panose="02010600030101010101" pitchFamily="2" charset="-122"/>
                <a:cs typeface="+mn-ea"/>
              </a:rPr>
              <a:t>    一个进程可以创建多个线程，</a:t>
            </a:r>
            <a:r>
              <a:rPr lang="x-none" altLang="en-US" sz="2000">
                <a:solidFill>
                  <a:schemeClr val="tx1"/>
                </a:solidFill>
                <a:effectLst/>
                <a:latin typeface="Times New Roman" panose="02020603050405020304" charset="0"/>
                <a:cs typeface="+mn-ea"/>
                <a:sym typeface="+mn-ea"/>
              </a:rPr>
              <a:t>进程是分配系统资源的单位，线程是处理器的分配单位。在处理器空闲时选择一个就绪线程运行。</a:t>
            </a:r>
            <a:endParaRPr lang="x-none" altLang="en-US" sz="2000" strike="noStrike" noProof="1">
              <a:solidFill>
                <a:schemeClr val="tx1"/>
              </a:solidFill>
              <a:effectLst/>
              <a:latin typeface="Times New Roman" panose="02020603050405020304" charset="0"/>
              <a:ea typeface="宋体" panose="02010600030101010101" pitchFamily="2" charset="-122"/>
              <a:cs typeface="+mn-ea"/>
              <a:sym typeface="+mn-ea"/>
            </a:endParaRPr>
          </a:p>
        </p:txBody>
      </p:sp>
      <p:sp>
        <p:nvSpPr>
          <p:cNvPr id="122883" name="矩形 122882"/>
          <p:cNvSpPr/>
          <p:nvPr/>
        </p:nvSpPr>
        <p:spPr>
          <a:xfrm>
            <a:off x="299720" y="513080"/>
            <a:ext cx="6333490" cy="68199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x-none" b="1" strike="noStrike" noProof="1" dirty="0">
                <a:solidFill>
                  <a:srgbClr val="990000"/>
                </a:solidFill>
                <a:latin typeface="Arial" panose="02080604020202020204" pitchFamily="34" charset="0"/>
                <a:ea typeface="宋体" panose="02010600030101010101" pitchFamily="2" charset="-122"/>
                <a:cs typeface="+mn-ea"/>
              </a:rPr>
              <a:t>处理机的多级调度</a:t>
            </a:r>
            <a:endParaRPr lang="x-none" b="1" strike="noStrike" noProof="1" dirty="0">
              <a:solidFill>
                <a:srgbClr val="990000"/>
              </a:solidFill>
              <a:ea typeface="宋体" panose="02010600030101010101" pitchFamily="2" charset="-122"/>
            </a:endParaRPr>
          </a:p>
        </p:txBody>
      </p:sp>
      <p:sp>
        <p:nvSpPr>
          <p:cNvPr id="122884" name="矩形 122883"/>
          <p:cNvSpPr/>
          <p:nvPr/>
        </p:nvSpPr>
        <p:spPr>
          <a:xfrm>
            <a:off x="381000" y="42863"/>
            <a:ext cx="8393113" cy="423545"/>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x-none" sz="2400" strike="noStrike" noProof="1">
                <a:latin typeface="Arial" panose="02080604020202020204" pitchFamily="34" charset="0"/>
                <a:ea typeface="宋体" panose="02010600030101010101" pitchFamily="2" charset="-122"/>
                <a:cs typeface="+mn-ea"/>
              </a:rPr>
              <a:t>处理机</a:t>
            </a:r>
            <a:r>
              <a:rPr lang="zh-CN" altLang="en-US" sz="2400" strike="noStrike" noProof="1">
                <a:latin typeface="Arial" panose="02080604020202020204" pitchFamily="34" charset="0"/>
                <a:ea typeface="宋体" panose="02010600030101010101" pitchFamily="2" charset="-122"/>
                <a:cs typeface="+mn-ea"/>
              </a:rPr>
              <a:t>调度</a:t>
            </a:r>
            <a:endParaRPr lang="zh-CN" altLang="en-US" sz="2400" strike="noStrike" noProof="1">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883">
                                            <p:txEl>
                                              <p:charRg st="0" end="14"/>
                                            </p:txEl>
                                          </p:spTgt>
                                        </p:tgtEl>
                                        <p:attrNameLst>
                                          <p:attrName>style.visibility</p:attrName>
                                        </p:attrNameLst>
                                      </p:cBhvr>
                                      <p:to>
                                        <p:strVal val="visible"/>
                                      </p:to>
                                    </p:set>
                                    <p:anim calcmode="lin" valueType="num">
                                      <p:cBhvr additive="base">
                                        <p:cTn id="7" dur="1000" fill="hold"/>
                                        <p:tgtEl>
                                          <p:spTgt spid="122883">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2883">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882">
                                            <p:txEl>
                                              <p:charRg st="0" end="7"/>
                                            </p:txEl>
                                          </p:spTgt>
                                        </p:tgtEl>
                                        <p:attrNameLst>
                                          <p:attrName>style.visibility</p:attrName>
                                        </p:attrNameLst>
                                      </p:cBhvr>
                                      <p:to>
                                        <p:strVal val="visible"/>
                                      </p:to>
                                    </p:set>
                                    <p:anim calcmode="lin" valueType="num">
                                      <p:cBhvr additive="base">
                                        <p:cTn id="13" dur="1000" fill="hold"/>
                                        <p:tgtEl>
                                          <p:spTgt spid="122882">
                                            <p:txEl>
                                              <p:charRg st="0" end="7"/>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22882">
                                            <p:txEl>
                                              <p:charRg st="0" end="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2882">
                                            <p:txEl>
                                              <p:charRg st="2" end="2"/>
                                            </p:txEl>
                                          </p:spTgt>
                                        </p:tgtEl>
                                        <p:attrNameLst>
                                          <p:attrName>style.visibility</p:attrName>
                                        </p:attrNameLst>
                                      </p:cBhvr>
                                      <p:to>
                                        <p:strVal val="visible"/>
                                      </p:to>
                                    </p:set>
                                    <p:anim calcmode="lin" valueType="num">
                                      <p:cBhvr additive="base">
                                        <p:cTn id="19" dur="500" fill="hold"/>
                                        <p:tgtEl>
                                          <p:spTgt spid="122882">
                                            <p:txEl>
                                              <p:char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882">
                                            <p:txEl>
                                              <p:char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22882">
                                            <p:txEl>
                                              <p:charRg st="51" end="59"/>
                                            </p:txEl>
                                          </p:spTgt>
                                        </p:tgtEl>
                                        <p:attrNameLst>
                                          <p:attrName>style.visibility</p:attrName>
                                        </p:attrNameLst>
                                      </p:cBhvr>
                                      <p:to>
                                        <p:strVal val="visible"/>
                                      </p:to>
                                    </p:set>
                                    <p:anim calcmode="lin" valueType="num">
                                      <p:cBhvr additive="base">
                                        <p:cTn id="25" dur="500" fill="hold"/>
                                        <p:tgtEl>
                                          <p:spTgt spid="122882">
                                            <p:txEl>
                                              <p:charRg st="51" end="59"/>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2882">
                                            <p:txEl>
                                              <p:charRg st="51" end="59"/>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2882">
                                            <p:txEl>
                                              <p:charRg st="59" end="91"/>
                                            </p:txEl>
                                          </p:spTgt>
                                        </p:tgtEl>
                                        <p:attrNameLst>
                                          <p:attrName>style.visibility</p:attrName>
                                        </p:attrNameLst>
                                      </p:cBhvr>
                                      <p:to>
                                        <p:strVal val="visible"/>
                                      </p:to>
                                    </p:set>
                                    <p:anim calcmode="lin" valueType="num">
                                      <p:cBhvr additive="base">
                                        <p:cTn id="31" dur="500" fill="hold"/>
                                        <p:tgtEl>
                                          <p:spTgt spid="122882">
                                            <p:txEl>
                                              <p:charRg st="59" end="9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2882">
                                            <p:txEl>
                                              <p:charRg st="59" end="91"/>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22882">
                                            <p:txEl>
                                              <p:charRg st="91" end="120"/>
                                            </p:txEl>
                                          </p:spTgt>
                                        </p:tgtEl>
                                        <p:attrNameLst>
                                          <p:attrName>style.visibility</p:attrName>
                                        </p:attrNameLst>
                                      </p:cBhvr>
                                      <p:to>
                                        <p:strVal val="visible"/>
                                      </p:to>
                                    </p:set>
                                    <p:anim calcmode="lin" valueType="num">
                                      <p:cBhvr additive="base">
                                        <p:cTn id="35" dur="500" fill="hold"/>
                                        <p:tgtEl>
                                          <p:spTgt spid="122882">
                                            <p:txEl>
                                              <p:charRg st="91" end="12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22882">
                                            <p:txEl>
                                              <p:charRg st="91" end="12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2" grpId="0" build="p"/>
      <p:bldP spid="12288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矩形 122881"/>
          <p:cNvSpPr/>
          <p:nvPr/>
        </p:nvSpPr>
        <p:spPr>
          <a:xfrm>
            <a:off x="173355" y="1041400"/>
            <a:ext cx="8792845" cy="223012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x-none" altLang="en-US" sz="2400" strike="noStrike" noProof="1">
                <a:solidFill>
                  <a:schemeClr val="tx1"/>
                </a:solidFill>
                <a:effectLst/>
                <a:latin typeface="Times New Roman" panose="02020603050405020304" charset="0"/>
                <a:ea typeface="宋体" panose="02010600030101010101" pitchFamily="2" charset="-122"/>
                <a:cs typeface="+mn-ea"/>
              </a:rPr>
              <a:t>	作业调度负责作业一级的处理器。作业的状态</a:t>
            </a:r>
            <a:r>
              <a:rPr lang="x-none" sz="2400" strike="noStrike" noProof="1">
                <a:solidFill>
                  <a:schemeClr val="tx1"/>
                </a:solidFill>
                <a:effectLst/>
                <a:latin typeface="Times New Roman" panose="02020603050405020304" charset="0"/>
                <a:ea typeface="宋体" panose="02010600030101010101" pitchFamily="2" charset="-122"/>
                <a:cs typeface="+mn-ea"/>
              </a:rPr>
              <a:t>：</a:t>
            </a:r>
            <a:endParaRPr lang="x-none" sz="2400" strike="noStrike" noProof="1">
              <a:solidFill>
                <a:schemeClr val="tx1"/>
              </a:solidFill>
              <a:effectLst/>
              <a:latin typeface="Times New Roman" panose="02020603050405020304" charset="0"/>
              <a:ea typeface="宋体" panose="02010600030101010101" pitchFamily="2" charset="-122"/>
              <a:cs typeface="+mn-ea"/>
            </a:endParaRPr>
          </a:p>
          <a:p>
            <a:pPr marL="0" lvl="0" indent="0">
              <a:lnSpc>
                <a:spcPct val="130000"/>
              </a:lnSpc>
              <a:spcBef>
                <a:spcPts val="0"/>
              </a:spcBef>
              <a:buFont typeface="Arial" panose="02080604020202020204" pitchFamily="34" charset="0"/>
              <a:buChar char="•"/>
            </a:pPr>
            <a:r>
              <a:rPr lang="x-none" sz="2400" b="1" i="1" strike="noStrike" noProof="1">
                <a:solidFill>
                  <a:schemeClr val="tx1"/>
                </a:solidFill>
                <a:effectLst/>
                <a:latin typeface="Times New Roman" panose="02020603050405020304" charset="0"/>
                <a:ea typeface="宋体" panose="02010600030101010101" pitchFamily="2" charset="-122"/>
                <a:cs typeface="+mn-ea"/>
              </a:rPr>
              <a:t>	后备状态：</a:t>
            </a:r>
            <a:r>
              <a:rPr lang="x-none" sz="2400" strike="noStrike" noProof="1">
                <a:solidFill>
                  <a:schemeClr val="tx1"/>
                </a:solidFill>
                <a:effectLst/>
                <a:latin typeface="Times New Roman" panose="02020603050405020304" charset="0"/>
                <a:ea typeface="宋体" panose="02010600030101010101" pitchFamily="2" charset="-122"/>
                <a:cs typeface="+mn-ea"/>
              </a:rPr>
              <a:t>作业进入到磁盘后备作业队列，等待调度;</a:t>
            </a:r>
            <a:endParaRPr lang="x-none" sz="2400" strike="noStrike" noProof="1">
              <a:solidFill>
                <a:schemeClr val="tx1"/>
              </a:solidFill>
              <a:effectLst/>
              <a:latin typeface="Times New Roman" panose="02020603050405020304" charset="0"/>
              <a:ea typeface="宋体" panose="02010600030101010101" pitchFamily="2" charset="-122"/>
              <a:cs typeface="+mn-ea"/>
            </a:endParaRPr>
          </a:p>
          <a:p>
            <a:pPr marL="533400" lvl="0" indent="-533400" fontAlgn="base">
              <a:lnSpc>
                <a:spcPct val="130000"/>
              </a:lnSpc>
              <a:buFont typeface="Arial" panose="02080604020202020204" pitchFamily="34" charset="0"/>
              <a:buChar char="•"/>
            </a:pPr>
            <a:r>
              <a:rPr lang="x-none" altLang="en-US" sz="2400" b="1" i="1" strike="noStrike" noProof="1">
                <a:solidFill>
                  <a:schemeClr val="tx1"/>
                </a:solidFill>
                <a:effectLst/>
                <a:latin typeface="Times New Roman" panose="02020603050405020304" charset="0"/>
                <a:ea typeface="宋体" panose="02010600030101010101" pitchFamily="2" charset="-122"/>
                <a:cs typeface="+mn-ea"/>
                <a:sym typeface="+mn-ea"/>
              </a:rPr>
              <a:t>	执行状态：</a:t>
            </a:r>
            <a:r>
              <a:rPr lang="x-none" altLang="en-US" sz="2400" strike="noStrike" noProof="1">
                <a:solidFill>
                  <a:schemeClr val="tx1"/>
                </a:solidFill>
                <a:effectLst/>
                <a:latin typeface="Times New Roman" panose="02020603050405020304" charset="0"/>
                <a:ea typeface="宋体" panose="02010600030101010101" pitchFamily="2" charset="-122"/>
                <a:cs typeface="+mn-ea"/>
                <a:sym typeface="+mn-ea"/>
              </a:rPr>
              <a:t>作业进入主存开始运行，到作业计算完成;</a:t>
            </a:r>
            <a:endParaRPr lang="x-none" altLang="en-US" sz="2400" strike="noStrike" noProof="1">
              <a:solidFill>
                <a:schemeClr val="tx1"/>
              </a:solidFill>
              <a:effectLst/>
              <a:latin typeface="Times New Roman" panose="02020603050405020304" charset="0"/>
              <a:ea typeface="宋体" panose="02010600030101010101" pitchFamily="2" charset="-122"/>
              <a:cs typeface="+mn-ea"/>
              <a:sym typeface="+mn-ea"/>
            </a:endParaRPr>
          </a:p>
          <a:p>
            <a:pPr marL="533400" lvl="0" indent="-533400" fontAlgn="base">
              <a:lnSpc>
                <a:spcPct val="130000"/>
              </a:lnSpc>
              <a:buFont typeface="Arial" panose="02080604020202020204" pitchFamily="34" charset="0"/>
              <a:buChar char="•"/>
            </a:pPr>
            <a:r>
              <a:rPr lang="x-none" altLang="en-US" sz="2400" b="1" i="1" strike="noStrike" noProof="1">
                <a:solidFill>
                  <a:schemeClr val="tx1"/>
                </a:solidFill>
                <a:effectLst/>
                <a:latin typeface="Times New Roman" panose="02020603050405020304" charset="0"/>
                <a:ea typeface="宋体" panose="02010600030101010101" pitchFamily="2" charset="-122"/>
                <a:cs typeface="+mn-ea"/>
                <a:sym typeface="+mn-ea"/>
              </a:rPr>
              <a:t>	完成状态：</a:t>
            </a:r>
            <a:r>
              <a:rPr lang="x-none" altLang="en-US" sz="2400" strike="noStrike" noProof="1">
                <a:solidFill>
                  <a:schemeClr val="tx1"/>
                </a:solidFill>
                <a:effectLst/>
                <a:latin typeface="Times New Roman" panose="02020603050405020304" charset="0"/>
                <a:ea typeface="宋体" panose="02010600030101010101" pitchFamily="2" charset="-122"/>
                <a:cs typeface="+mn-ea"/>
                <a:sym typeface="+mn-ea"/>
              </a:rPr>
              <a:t>从作业计算完成，到善后处理完毕退出系统;</a:t>
            </a:r>
            <a:endParaRPr lang="x-none" altLang="en-US" sz="2000" strike="noStrike" noProof="1">
              <a:solidFill>
                <a:schemeClr val="tx1"/>
              </a:solidFill>
              <a:effectLst/>
              <a:latin typeface="Times New Roman" panose="02020603050405020304" charset="0"/>
              <a:ea typeface="宋体" panose="02010600030101010101" pitchFamily="2" charset="-122"/>
              <a:cs typeface="+mn-ea"/>
              <a:sym typeface="+mn-ea"/>
            </a:endParaRPr>
          </a:p>
        </p:txBody>
      </p:sp>
      <p:sp>
        <p:nvSpPr>
          <p:cNvPr id="122883" name="矩形 122882"/>
          <p:cNvSpPr/>
          <p:nvPr/>
        </p:nvSpPr>
        <p:spPr>
          <a:xfrm>
            <a:off x="299720" y="513080"/>
            <a:ext cx="6333490" cy="68199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x-none" b="1" strike="noStrike" noProof="1" dirty="0">
                <a:solidFill>
                  <a:srgbClr val="990000"/>
                </a:solidFill>
                <a:latin typeface="Arial" panose="02080604020202020204" pitchFamily="34" charset="0"/>
                <a:ea typeface="宋体" panose="02010600030101010101" pitchFamily="2" charset="-122"/>
                <a:cs typeface="+mn-ea"/>
              </a:rPr>
              <a:t>作业调度</a:t>
            </a:r>
            <a:endParaRPr lang="x-none" b="1" strike="noStrike" noProof="1" dirty="0">
              <a:solidFill>
                <a:srgbClr val="990000"/>
              </a:solidFill>
              <a:ea typeface="宋体" panose="02010600030101010101" pitchFamily="2" charset="-122"/>
            </a:endParaRPr>
          </a:p>
        </p:txBody>
      </p:sp>
      <p:sp>
        <p:nvSpPr>
          <p:cNvPr id="122884" name="矩形 122883"/>
          <p:cNvSpPr/>
          <p:nvPr/>
        </p:nvSpPr>
        <p:spPr>
          <a:xfrm>
            <a:off x="381000" y="42863"/>
            <a:ext cx="8393113" cy="423545"/>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x-none" sz="2400" strike="noStrike" noProof="1">
                <a:latin typeface="Arial" panose="02080604020202020204" pitchFamily="34" charset="0"/>
                <a:ea typeface="宋体" panose="02010600030101010101" pitchFamily="2" charset="-122"/>
                <a:cs typeface="+mn-ea"/>
              </a:rPr>
              <a:t>处理机</a:t>
            </a:r>
            <a:r>
              <a:rPr lang="zh-CN" altLang="en-US" sz="2400" strike="noStrike" noProof="1">
                <a:latin typeface="Arial" panose="02080604020202020204" pitchFamily="34" charset="0"/>
                <a:ea typeface="宋体" panose="02010600030101010101" pitchFamily="2" charset="-122"/>
                <a:cs typeface="+mn-ea"/>
              </a:rPr>
              <a:t>调度</a:t>
            </a:r>
            <a:endParaRPr lang="zh-CN" altLang="en-US" sz="2400" strike="noStrike" noProof="1">
              <a:ea typeface="宋体" panose="02010600030101010101" pitchFamily="2" charset="-122"/>
            </a:endParaRPr>
          </a:p>
        </p:txBody>
      </p:sp>
      <p:grpSp>
        <p:nvGrpSpPr>
          <p:cNvPr id="12" name="组合 11"/>
          <p:cNvGrpSpPr/>
          <p:nvPr/>
        </p:nvGrpSpPr>
        <p:grpSpPr>
          <a:xfrm>
            <a:off x="669290" y="3690620"/>
            <a:ext cx="7604760" cy="2531110"/>
            <a:chOff x="443" y="6228"/>
            <a:chExt cx="11976" cy="3986"/>
          </a:xfrm>
        </p:grpSpPr>
        <p:grpSp>
          <p:nvGrpSpPr>
            <p:cNvPr id="3" name="组合 2"/>
            <p:cNvGrpSpPr/>
            <p:nvPr/>
          </p:nvGrpSpPr>
          <p:grpSpPr>
            <a:xfrm>
              <a:off x="5201" y="6228"/>
              <a:ext cx="4368" cy="3986"/>
              <a:chOff x="6345" y="4148"/>
              <a:chExt cx="4368" cy="3986"/>
            </a:xfrm>
          </p:grpSpPr>
          <p:sp>
            <p:nvSpPr>
              <p:cNvPr id="2" name="椭圆 1"/>
              <p:cNvSpPr/>
              <p:nvPr/>
            </p:nvSpPr>
            <p:spPr>
              <a:xfrm>
                <a:off x="6345" y="4148"/>
                <a:ext cx="4368" cy="39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37219" name="组合 137218"/>
              <p:cNvGrpSpPr/>
              <p:nvPr/>
            </p:nvGrpSpPr>
            <p:grpSpPr>
              <a:xfrm>
                <a:off x="6624" y="4337"/>
                <a:ext cx="3717" cy="3485"/>
                <a:chOff x="489" y="0"/>
                <a:chExt cx="4012" cy="2213"/>
              </a:xfrm>
            </p:grpSpPr>
            <p:sp>
              <p:nvSpPr>
                <p:cNvPr id="149507" name="直接连接符 137219"/>
                <p:cNvSpPr/>
                <p:nvPr/>
              </p:nvSpPr>
              <p:spPr>
                <a:xfrm flipH="1">
                  <a:off x="1811" y="1583"/>
                  <a:ext cx="1375" cy="6"/>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anose="02010600030101010101" pitchFamily="2" charset="-122"/>
                  </a:endParaRPr>
                </a:p>
              </p:txBody>
            </p:sp>
            <p:sp>
              <p:nvSpPr>
                <p:cNvPr id="149508" name="直接连接符 137220"/>
                <p:cNvSpPr/>
                <p:nvPr/>
              </p:nvSpPr>
              <p:spPr>
                <a:xfrm flipH="1">
                  <a:off x="999" y="484"/>
                  <a:ext cx="1053" cy="775"/>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anose="02010600030101010101" pitchFamily="2" charset="-122"/>
                  </a:endParaRPr>
                </a:p>
              </p:txBody>
            </p:sp>
            <p:sp>
              <p:nvSpPr>
                <p:cNvPr id="149509" name="椭圆 137221"/>
                <p:cNvSpPr/>
                <p:nvPr/>
              </p:nvSpPr>
              <p:spPr>
                <a:xfrm>
                  <a:off x="1866" y="0"/>
                  <a:ext cx="1316" cy="551"/>
                </a:xfrm>
                <a:prstGeom prst="ellipse">
                  <a:avLst/>
                </a:prstGeom>
                <a:noFill/>
                <a:ln w="19050" cap="flat" cmpd="sng">
                  <a:solidFill>
                    <a:srgbClr val="000000"/>
                  </a:solidFill>
                  <a:prstDash val="solid"/>
                  <a:round/>
                  <a:headEnd type="none" w="med" len="med"/>
                  <a:tailEnd type="none" w="med" len="med"/>
                </a:ln>
              </p:spPr>
              <p:txBody>
                <a:bodyPr anchor="t"/>
                <a:p>
                  <a:pPr marL="914400" lvl="0" indent="-340995" algn="ctr">
                    <a:lnSpc>
                      <a:spcPct val="120000"/>
                    </a:lnSpc>
                    <a:buClr>
                      <a:schemeClr val="tx2"/>
                    </a:buClr>
                    <a:buSzPct val="95000"/>
                    <a:buFont typeface="Wingdings" panose="05000000000000000000" pitchFamily="2" charset="2"/>
                    <a:buBlip>
                      <a:blip r:embed="rId1"/>
                    </a:buBlip>
                  </a:pPr>
                  <a:endParaRPr lang="zh-CN" altLang="en-US" sz="3200" b="0" dirty="0">
                    <a:latin typeface="Arial" panose="02080604020202020204" pitchFamily="34" charset="0"/>
                    <a:ea typeface="宋体" panose="02010600030101010101" pitchFamily="2" charset="-122"/>
                  </a:endParaRPr>
                </a:p>
              </p:txBody>
            </p:sp>
            <p:sp>
              <p:nvSpPr>
                <p:cNvPr id="149510" name="文本框 137222"/>
                <p:cNvSpPr txBox="1"/>
                <p:nvPr/>
              </p:nvSpPr>
              <p:spPr>
                <a:xfrm>
                  <a:off x="2077" y="91"/>
                  <a:ext cx="841" cy="370"/>
                </a:xfrm>
                <a:prstGeom prst="rect">
                  <a:avLst/>
                </a:prstGeom>
                <a:noFill/>
                <a:ln w="9525">
                  <a:noFill/>
                  <a:miter/>
                </a:ln>
              </p:spPr>
              <p:txBody>
                <a:bodyPr anchor="t"/>
                <a:p>
                  <a:pPr lvl="0" algn="ctr"/>
                  <a:r>
                    <a:rPr lang="zh-CN" altLang="en-US" sz="1200">
                      <a:solidFill>
                        <a:schemeClr val="tx1"/>
                      </a:solidFill>
                      <a:latin typeface="Times New Roman" panose="02020603050405020304" charset="0"/>
                      <a:ea typeface="宋体" panose="02010600030101010101" pitchFamily="2" charset="-122"/>
                    </a:rPr>
                    <a:t>运行</a:t>
                  </a:r>
                  <a:endParaRPr lang="zh-CN" altLang="en-US" sz="1200">
                    <a:solidFill>
                      <a:schemeClr val="tx1"/>
                    </a:solidFill>
                    <a:latin typeface="Times New Roman" panose="02020603050405020304" charset="0"/>
                    <a:ea typeface="宋体" panose="02010600030101010101" pitchFamily="2" charset="-122"/>
                  </a:endParaRPr>
                </a:p>
              </p:txBody>
            </p:sp>
            <p:sp>
              <p:nvSpPr>
                <p:cNvPr id="149512" name="椭圆 137224"/>
                <p:cNvSpPr/>
                <p:nvPr/>
              </p:nvSpPr>
              <p:spPr>
                <a:xfrm>
                  <a:off x="3186" y="1260"/>
                  <a:ext cx="1315" cy="552"/>
                </a:xfrm>
                <a:prstGeom prst="ellipse">
                  <a:avLst/>
                </a:prstGeom>
                <a:noFill/>
                <a:ln w="19050" cap="flat" cmpd="sng">
                  <a:solidFill>
                    <a:srgbClr val="000000"/>
                  </a:solidFill>
                  <a:prstDash val="solid"/>
                  <a:round/>
                  <a:headEnd type="none" w="med" len="med"/>
                  <a:tailEnd type="none" w="med" len="med"/>
                </a:ln>
              </p:spPr>
              <p:txBody>
                <a:bodyPr anchor="t"/>
                <a:p>
                  <a:pPr marL="914400" lvl="0" indent="-340995" algn="ctr">
                    <a:lnSpc>
                      <a:spcPct val="120000"/>
                    </a:lnSpc>
                    <a:buClr>
                      <a:schemeClr val="tx2"/>
                    </a:buClr>
                    <a:buSzPct val="95000"/>
                    <a:buFont typeface="Wingdings" panose="05000000000000000000" pitchFamily="2" charset="2"/>
                    <a:buBlip>
                      <a:blip r:embed="rId1"/>
                    </a:buBlip>
                  </a:pPr>
                  <a:endParaRPr lang="zh-CN" altLang="en-US" sz="3200" b="0" dirty="0">
                    <a:latin typeface="Arial" panose="02080604020202020204" pitchFamily="34" charset="0"/>
                    <a:ea typeface="宋体" panose="02010600030101010101" pitchFamily="2" charset="-122"/>
                  </a:endParaRPr>
                </a:p>
              </p:txBody>
            </p:sp>
            <p:sp>
              <p:nvSpPr>
                <p:cNvPr id="149513" name="文本框 137225"/>
                <p:cNvSpPr txBox="1"/>
                <p:nvPr/>
              </p:nvSpPr>
              <p:spPr>
                <a:xfrm>
                  <a:off x="3352" y="1385"/>
                  <a:ext cx="985" cy="423"/>
                </a:xfrm>
                <a:prstGeom prst="rect">
                  <a:avLst/>
                </a:prstGeom>
                <a:noFill/>
                <a:ln w="9525">
                  <a:noFill/>
                  <a:miter/>
                </a:ln>
              </p:spPr>
              <p:txBody>
                <a:bodyPr anchor="t"/>
                <a:p>
                  <a:pPr lvl="0" algn="ctr"/>
                  <a:r>
                    <a:rPr lang="zh-CN" altLang="en-US" sz="1200">
                      <a:solidFill>
                        <a:schemeClr val="tx1"/>
                      </a:solidFill>
                      <a:latin typeface="Times New Roman" panose="02020603050405020304" charset="0"/>
                      <a:ea typeface="宋体" panose="02010600030101010101" pitchFamily="2" charset="-122"/>
                    </a:rPr>
                    <a:t>等待</a:t>
                  </a:r>
                  <a:endParaRPr lang="zh-CN" altLang="en-US" sz="1600">
                    <a:solidFill>
                      <a:schemeClr val="tx1"/>
                    </a:solidFill>
                    <a:latin typeface="Times New Roman" panose="02020603050405020304" charset="0"/>
                    <a:ea typeface="宋体" panose="02010600030101010101" pitchFamily="2" charset="-122"/>
                  </a:endParaRPr>
                </a:p>
                <a:p>
                  <a:pPr lvl="0" algn="just"/>
                  <a:endParaRPr lang="zh-CN" altLang="en-US" sz="1600">
                    <a:solidFill>
                      <a:schemeClr val="tx1"/>
                    </a:solidFill>
                    <a:latin typeface="Times New Roman" panose="02020603050405020304" charset="0"/>
                    <a:ea typeface="宋体" panose="02010600030101010101" pitchFamily="2" charset="-122"/>
                  </a:endParaRPr>
                </a:p>
              </p:txBody>
            </p:sp>
            <p:sp>
              <p:nvSpPr>
                <p:cNvPr id="149516" name="椭圆 137228"/>
                <p:cNvSpPr/>
                <p:nvPr/>
              </p:nvSpPr>
              <p:spPr>
                <a:xfrm>
                  <a:off x="489" y="1261"/>
                  <a:ext cx="1315" cy="552"/>
                </a:xfrm>
                <a:prstGeom prst="ellipse">
                  <a:avLst/>
                </a:prstGeom>
                <a:noFill/>
                <a:ln w="19050" cap="flat" cmpd="sng">
                  <a:solidFill>
                    <a:srgbClr val="000000"/>
                  </a:solidFill>
                  <a:prstDash val="solid"/>
                  <a:round/>
                  <a:headEnd type="none" w="med" len="med"/>
                  <a:tailEnd type="none" w="med" len="med"/>
                </a:ln>
              </p:spPr>
              <p:txBody>
                <a:bodyPr anchor="t"/>
                <a:p>
                  <a:pPr marL="914400" lvl="0" indent="-340995" algn="ctr">
                    <a:lnSpc>
                      <a:spcPct val="120000"/>
                    </a:lnSpc>
                    <a:buClr>
                      <a:schemeClr val="tx2"/>
                    </a:buClr>
                    <a:buSzPct val="95000"/>
                    <a:buFont typeface="Wingdings" panose="05000000000000000000" pitchFamily="2" charset="2"/>
                    <a:buBlip>
                      <a:blip r:embed="rId1"/>
                    </a:buBlip>
                  </a:pPr>
                  <a:endParaRPr lang="zh-CN" altLang="en-US" sz="3200" b="0" dirty="0">
                    <a:latin typeface="Arial" panose="02080604020202020204" pitchFamily="34" charset="0"/>
                    <a:ea typeface="宋体" panose="02010600030101010101" pitchFamily="2" charset="-122"/>
                  </a:endParaRPr>
                </a:p>
              </p:txBody>
            </p:sp>
            <p:sp>
              <p:nvSpPr>
                <p:cNvPr id="149517" name="文本框 137229"/>
                <p:cNvSpPr txBox="1"/>
                <p:nvPr/>
              </p:nvSpPr>
              <p:spPr>
                <a:xfrm>
                  <a:off x="688" y="1360"/>
                  <a:ext cx="911" cy="394"/>
                </a:xfrm>
                <a:prstGeom prst="rect">
                  <a:avLst/>
                </a:prstGeom>
                <a:noFill/>
                <a:ln w="9525">
                  <a:noFill/>
                  <a:miter/>
                </a:ln>
              </p:spPr>
              <p:txBody>
                <a:bodyPr anchor="t"/>
                <a:p>
                  <a:pPr lvl="0" algn="ctr"/>
                  <a:r>
                    <a:rPr lang="zh-CN" altLang="en-US" sz="1200">
                      <a:solidFill>
                        <a:schemeClr val="tx1"/>
                      </a:solidFill>
                      <a:latin typeface="Times New Roman" panose="02020603050405020304" charset="0"/>
                      <a:ea typeface="宋体" panose="02010600030101010101" pitchFamily="2" charset="-122"/>
                    </a:rPr>
                    <a:t>就绪</a:t>
                  </a:r>
                  <a:endParaRPr lang="zh-CN" altLang="en-US" sz="1200">
                    <a:solidFill>
                      <a:schemeClr val="tx1"/>
                    </a:solidFill>
                    <a:latin typeface="Times New Roman" panose="02020603050405020304" charset="0"/>
                    <a:ea typeface="宋体" panose="02010600030101010101" pitchFamily="2" charset="-122"/>
                  </a:endParaRPr>
                </a:p>
                <a:p>
                  <a:pPr lvl="0" algn="just"/>
                  <a:endParaRPr lang="zh-CN" altLang="en-US" sz="1200">
                    <a:solidFill>
                      <a:schemeClr val="tx1"/>
                    </a:solidFill>
                    <a:latin typeface="Times New Roman" panose="02020603050405020304" charset="0"/>
                    <a:ea typeface="宋体" panose="02010600030101010101" pitchFamily="2" charset="-122"/>
                  </a:endParaRPr>
                </a:p>
              </p:txBody>
            </p:sp>
            <p:sp>
              <p:nvSpPr>
                <p:cNvPr id="149518" name="直接连接符 137230"/>
                <p:cNvSpPr/>
                <p:nvPr/>
              </p:nvSpPr>
              <p:spPr>
                <a:xfrm>
                  <a:off x="3025" y="537"/>
                  <a:ext cx="802" cy="676"/>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anose="02010600030101010101" pitchFamily="2" charset="-122"/>
                  </a:endParaRPr>
                </a:p>
              </p:txBody>
            </p:sp>
            <p:sp>
              <p:nvSpPr>
                <p:cNvPr id="149519" name="直接连接符 137231"/>
                <p:cNvSpPr/>
                <p:nvPr/>
              </p:nvSpPr>
              <p:spPr>
                <a:xfrm flipV="1">
                  <a:off x="1436" y="538"/>
                  <a:ext cx="962" cy="730"/>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anose="02010600030101010101" pitchFamily="2" charset="-122"/>
                  </a:endParaRPr>
                </a:p>
              </p:txBody>
            </p:sp>
            <p:sp>
              <p:nvSpPr>
                <p:cNvPr id="149525" name="文本框 137237"/>
                <p:cNvSpPr txBox="1"/>
                <p:nvPr/>
              </p:nvSpPr>
              <p:spPr>
                <a:xfrm>
                  <a:off x="2013" y="1887"/>
                  <a:ext cx="1337" cy="326"/>
                </a:xfrm>
                <a:prstGeom prst="rect">
                  <a:avLst/>
                </a:prstGeom>
                <a:noFill/>
                <a:ln w="9525">
                  <a:noFill/>
                  <a:miter/>
                </a:ln>
              </p:spPr>
              <p:txBody>
                <a:bodyPr anchor="t"/>
                <a:p>
                  <a:pPr lvl="0" algn="just"/>
                  <a:r>
                    <a:rPr lang="x-none" sz="1600">
                      <a:solidFill>
                        <a:schemeClr val="tx1"/>
                      </a:solidFill>
                      <a:latin typeface="Times New Roman" panose="02020603050405020304" charset="0"/>
                      <a:ea typeface="宋体" panose="02010600030101010101" pitchFamily="2" charset="-122"/>
                    </a:rPr>
                    <a:t>执行</a:t>
                  </a:r>
                  <a:endParaRPr lang="x-none" sz="1600">
                    <a:solidFill>
                      <a:schemeClr val="tx1"/>
                    </a:solidFill>
                    <a:latin typeface="Times New Roman" panose="02020603050405020304" charset="0"/>
                    <a:ea typeface="宋体" panose="02010600030101010101" pitchFamily="2" charset="-122"/>
                  </a:endParaRPr>
                </a:p>
              </p:txBody>
            </p:sp>
          </p:grpSp>
        </p:grpSp>
        <p:sp>
          <p:nvSpPr>
            <p:cNvPr id="4" name="椭圆 137221"/>
            <p:cNvSpPr/>
            <p:nvPr/>
          </p:nvSpPr>
          <p:spPr>
            <a:xfrm>
              <a:off x="2127" y="7405"/>
              <a:ext cx="1219" cy="868"/>
            </a:xfrm>
            <a:prstGeom prst="ellipse">
              <a:avLst/>
            </a:prstGeom>
            <a:solidFill>
              <a:schemeClr val="accent1"/>
            </a:solidFill>
            <a:ln w="19050" cap="flat" cmpd="sng">
              <a:solidFill>
                <a:srgbClr val="000000"/>
              </a:solidFill>
              <a:prstDash val="solid"/>
              <a:round/>
              <a:headEnd type="none" w="med" len="med"/>
              <a:tailEnd type="none" w="med" len="med"/>
            </a:ln>
          </p:spPr>
          <p:txBody>
            <a:bodyPr anchor="t"/>
            <a:p>
              <a:pPr lvl="0" algn="ctr">
                <a:lnSpc>
                  <a:spcPct val="120000"/>
                </a:lnSpc>
                <a:buClr>
                  <a:schemeClr val="tx2"/>
                </a:buClr>
                <a:buSzPct val="95000"/>
                <a:buFont typeface="Wingdings" panose="05000000000000000000" pitchFamily="2" charset="2"/>
              </a:pPr>
              <a:r>
                <a:rPr lang="x-none" altLang="zh-CN" dirty="0">
                  <a:solidFill>
                    <a:schemeClr val="tx1"/>
                  </a:solidFill>
                  <a:latin typeface="Arial" panose="02080604020202020204" pitchFamily="34" charset="0"/>
                  <a:ea typeface="宋体" panose="02010600030101010101" pitchFamily="2" charset="-122"/>
                </a:rPr>
                <a:t>后备</a:t>
              </a:r>
              <a:endParaRPr lang="x-none" altLang="zh-CN" dirty="0">
                <a:solidFill>
                  <a:schemeClr val="tx1"/>
                </a:solidFill>
                <a:latin typeface="Arial" panose="02080604020202020204" pitchFamily="34" charset="0"/>
                <a:ea typeface="宋体" panose="02010600030101010101" pitchFamily="2" charset="-122"/>
              </a:endParaRPr>
            </a:p>
          </p:txBody>
        </p:sp>
        <p:sp>
          <p:nvSpPr>
            <p:cNvPr id="5" name="椭圆 137221"/>
            <p:cNvSpPr/>
            <p:nvPr/>
          </p:nvSpPr>
          <p:spPr>
            <a:xfrm>
              <a:off x="11201" y="6418"/>
              <a:ext cx="1219" cy="868"/>
            </a:xfrm>
            <a:prstGeom prst="ellipse">
              <a:avLst/>
            </a:prstGeom>
            <a:solidFill>
              <a:schemeClr val="accent1"/>
            </a:solidFill>
            <a:ln w="19050" cap="flat" cmpd="sng">
              <a:solidFill>
                <a:srgbClr val="000000"/>
              </a:solidFill>
              <a:prstDash val="solid"/>
              <a:round/>
              <a:headEnd type="none" w="med" len="med"/>
              <a:tailEnd type="none" w="med" len="med"/>
            </a:ln>
          </p:spPr>
          <p:txBody>
            <a:bodyPr anchor="t"/>
            <a:p>
              <a:pPr lvl="0" algn="ctr">
                <a:lnSpc>
                  <a:spcPct val="120000"/>
                </a:lnSpc>
                <a:buClr>
                  <a:schemeClr val="tx2"/>
                </a:buClr>
                <a:buSzPct val="95000"/>
                <a:buFont typeface="Wingdings" panose="05000000000000000000" pitchFamily="2" charset="2"/>
              </a:pPr>
              <a:r>
                <a:rPr lang="x-none" altLang="zh-CN" dirty="0">
                  <a:solidFill>
                    <a:schemeClr val="tx1"/>
                  </a:solidFill>
                  <a:latin typeface="Arial" panose="02080604020202020204" pitchFamily="34" charset="0"/>
                  <a:ea typeface="宋体" panose="02010600030101010101" pitchFamily="2" charset="-122"/>
                </a:rPr>
                <a:t>完成</a:t>
              </a:r>
              <a:endParaRPr lang="x-none" altLang="zh-CN" dirty="0">
                <a:solidFill>
                  <a:schemeClr val="tx1"/>
                </a:solidFill>
                <a:latin typeface="Arial" panose="02080604020202020204" pitchFamily="34" charset="0"/>
                <a:ea typeface="宋体" panose="02010600030101010101" pitchFamily="2" charset="-122"/>
              </a:endParaRPr>
            </a:p>
          </p:txBody>
        </p:sp>
        <p:sp>
          <p:nvSpPr>
            <p:cNvPr id="6" name="直接连接符 137230"/>
            <p:cNvSpPr/>
            <p:nvPr/>
          </p:nvSpPr>
          <p:spPr>
            <a:xfrm>
              <a:off x="3347" y="7836"/>
              <a:ext cx="2225" cy="762"/>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anose="02010600030101010101" pitchFamily="2" charset="-122"/>
              </a:endParaRPr>
            </a:p>
          </p:txBody>
        </p:sp>
        <p:sp>
          <p:nvSpPr>
            <p:cNvPr id="7" name="直接连接符 137230"/>
            <p:cNvSpPr/>
            <p:nvPr/>
          </p:nvSpPr>
          <p:spPr>
            <a:xfrm>
              <a:off x="927" y="7730"/>
              <a:ext cx="1199" cy="13"/>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anose="02010600030101010101" pitchFamily="2" charset="-122"/>
              </a:endParaRPr>
            </a:p>
          </p:txBody>
        </p:sp>
        <p:sp>
          <p:nvSpPr>
            <p:cNvPr id="8" name="直接连接符 137230"/>
            <p:cNvSpPr/>
            <p:nvPr/>
          </p:nvSpPr>
          <p:spPr>
            <a:xfrm>
              <a:off x="8574" y="6560"/>
              <a:ext cx="2627" cy="232"/>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anose="02010600030101010101" pitchFamily="2" charset="-122"/>
              </a:endParaRPr>
            </a:p>
          </p:txBody>
        </p:sp>
        <p:sp>
          <p:nvSpPr>
            <p:cNvPr id="9" name="文本框 137225"/>
            <p:cNvSpPr txBox="1"/>
            <p:nvPr/>
          </p:nvSpPr>
          <p:spPr>
            <a:xfrm>
              <a:off x="3710" y="8140"/>
              <a:ext cx="913" cy="666"/>
            </a:xfrm>
            <a:prstGeom prst="rect">
              <a:avLst/>
            </a:prstGeom>
            <a:noFill/>
            <a:ln w="9525">
              <a:noFill/>
              <a:miter/>
            </a:ln>
          </p:spPr>
          <p:txBody>
            <a:bodyPr anchor="t"/>
            <a:p>
              <a:pPr lvl="0" algn="ctr"/>
              <a:r>
                <a:rPr lang="x-none" altLang="zh-CN" b="0">
                  <a:solidFill>
                    <a:schemeClr val="tx1"/>
                  </a:solidFill>
                  <a:latin typeface="Times New Roman" panose="02020603050405020304" charset="0"/>
                  <a:ea typeface="宋体" panose="02010600030101010101" pitchFamily="2" charset="-122"/>
                </a:rPr>
                <a:t>作业调度</a:t>
              </a:r>
              <a:endParaRPr lang="zh-CN" altLang="en-US" sz="1600">
                <a:solidFill>
                  <a:schemeClr val="tx1"/>
                </a:solidFill>
                <a:latin typeface="Times New Roman" panose="02020603050405020304" charset="0"/>
                <a:ea typeface="宋体" panose="02010600030101010101" pitchFamily="2" charset="-122"/>
              </a:endParaRPr>
            </a:p>
            <a:p>
              <a:pPr lvl="0" algn="just"/>
              <a:endParaRPr lang="zh-CN" altLang="en-US" sz="1600">
                <a:solidFill>
                  <a:schemeClr val="tx1"/>
                </a:solidFill>
                <a:latin typeface="Times New Roman" panose="02020603050405020304" charset="0"/>
                <a:ea typeface="宋体" panose="02010600030101010101" pitchFamily="2" charset="-122"/>
              </a:endParaRPr>
            </a:p>
          </p:txBody>
        </p:sp>
        <p:sp>
          <p:nvSpPr>
            <p:cNvPr id="10" name="文本框 137225"/>
            <p:cNvSpPr txBox="1"/>
            <p:nvPr/>
          </p:nvSpPr>
          <p:spPr>
            <a:xfrm>
              <a:off x="9782" y="6792"/>
              <a:ext cx="913" cy="666"/>
            </a:xfrm>
            <a:prstGeom prst="rect">
              <a:avLst/>
            </a:prstGeom>
            <a:noFill/>
            <a:ln w="9525">
              <a:noFill/>
              <a:miter/>
            </a:ln>
          </p:spPr>
          <p:txBody>
            <a:bodyPr anchor="t"/>
            <a:p>
              <a:pPr lvl="0" algn="ctr"/>
              <a:r>
                <a:rPr lang="x-none" altLang="zh-CN" b="0">
                  <a:solidFill>
                    <a:schemeClr val="tx1"/>
                  </a:solidFill>
                  <a:latin typeface="Times New Roman" panose="02020603050405020304" charset="0"/>
                  <a:ea typeface="宋体" panose="02010600030101010101" pitchFamily="2" charset="-122"/>
                </a:rPr>
                <a:t>作业调度</a:t>
              </a:r>
              <a:endParaRPr lang="zh-CN" altLang="en-US" sz="1600">
                <a:solidFill>
                  <a:schemeClr val="tx1"/>
                </a:solidFill>
                <a:latin typeface="Times New Roman" panose="02020603050405020304" charset="0"/>
                <a:ea typeface="宋体" panose="02010600030101010101" pitchFamily="2" charset="-122"/>
              </a:endParaRPr>
            </a:p>
            <a:p>
              <a:pPr lvl="0" algn="just"/>
              <a:endParaRPr lang="zh-CN" altLang="en-US" sz="1600">
                <a:solidFill>
                  <a:schemeClr val="tx1"/>
                </a:solidFill>
                <a:latin typeface="Times New Roman" panose="02020603050405020304" charset="0"/>
                <a:ea typeface="宋体" panose="02010600030101010101" pitchFamily="2" charset="-122"/>
              </a:endParaRPr>
            </a:p>
          </p:txBody>
        </p:sp>
        <p:sp>
          <p:nvSpPr>
            <p:cNvPr id="11" name="文本框 137225"/>
            <p:cNvSpPr txBox="1"/>
            <p:nvPr/>
          </p:nvSpPr>
          <p:spPr>
            <a:xfrm>
              <a:off x="443" y="7735"/>
              <a:ext cx="913" cy="666"/>
            </a:xfrm>
            <a:prstGeom prst="rect">
              <a:avLst/>
            </a:prstGeom>
            <a:noFill/>
            <a:ln w="9525">
              <a:noFill/>
              <a:miter/>
            </a:ln>
          </p:spPr>
          <p:txBody>
            <a:bodyPr anchor="t"/>
            <a:p>
              <a:pPr lvl="0" algn="ctr"/>
              <a:r>
                <a:rPr lang="x-none" altLang="zh-CN" b="0">
                  <a:solidFill>
                    <a:schemeClr val="tx1"/>
                  </a:solidFill>
                  <a:latin typeface="Times New Roman" panose="02020603050405020304" charset="0"/>
                  <a:ea typeface="宋体" panose="02010600030101010101" pitchFamily="2" charset="-122"/>
                </a:rPr>
                <a:t>作业</a:t>
              </a:r>
              <a:endParaRPr lang="zh-CN" altLang="en-US" sz="1600">
                <a:solidFill>
                  <a:schemeClr val="tx1"/>
                </a:solidFill>
                <a:latin typeface="Times New Roman" panose="02020603050405020304" charset="0"/>
                <a:ea typeface="宋体" panose="02010600030101010101"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883">
                                            <p:txEl>
                                              <p:charRg st="0" end="14"/>
                                            </p:txEl>
                                          </p:spTgt>
                                        </p:tgtEl>
                                        <p:attrNameLst>
                                          <p:attrName>style.visibility</p:attrName>
                                        </p:attrNameLst>
                                      </p:cBhvr>
                                      <p:to>
                                        <p:strVal val="visible"/>
                                      </p:to>
                                    </p:set>
                                    <p:anim calcmode="lin" valueType="num">
                                      <p:cBhvr additive="base">
                                        <p:cTn id="7" dur="1000" fill="hold"/>
                                        <p:tgtEl>
                                          <p:spTgt spid="122883">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2883">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882">
                                            <p:txEl>
                                              <p:charRg st="0" end="7"/>
                                            </p:txEl>
                                          </p:spTgt>
                                        </p:tgtEl>
                                        <p:attrNameLst>
                                          <p:attrName>style.visibility</p:attrName>
                                        </p:attrNameLst>
                                      </p:cBhvr>
                                      <p:to>
                                        <p:strVal val="visible"/>
                                      </p:to>
                                    </p:set>
                                    <p:anim calcmode="lin" valueType="num">
                                      <p:cBhvr additive="base">
                                        <p:cTn id="13" dur="1000" fill="hold"/>
                                        <p:tgtEl>
                                          <p:spTgt spid="122882">
                                            <p:txEl>
                                              <p:charRg st="0" end="7"/>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22882">
                                            <p:txEl>
                                              <p:charRg st="0" end="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2882">
                                            <p:txEl>
                                              <p:charRg st="2" end="2"/>
                                            </p:txEl>
                                          </p:spTgt>
                                        </p:tgtEl>
                                        <p:attrNameLst>
                                          <p:attrName>style.visibility</p:attrName>
                                        </p:attrNameLst>
                                      </p:cBhvr>
                                      <p:to>
                                        <p:strVal val="visible"/>
                                      </p:to>
                                    </p:set>
                                    <p:anim calcmode="lin" valueType="num">
                                      <p:cBhvr additive="base">
                                        <p:cTn id="19" dur="500" fill="hold"/>
                                        <p:tgtEl>
                                          <p:spTgt spid="122882">
                                            <p:txEl>
                                              <p:char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882">
                                            <p:txEl>
                                              <p:char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22882">
                                            <p:txEl>
                                              <p:charRg st="51" end="59"/>
                                            </p:txEl>
                                          </p:spTgt>
                                        </p:tgtEl>
                                        <p:attrNameLst>
                                          <p:attrName>style.visibility</p:attrName>
                                        </p:attrNameLst>
                                      </p:cBhvr>
                                      <p:to>
                                        <p:strVal val="visible"/>
                                      </p:to>
                                    </p:set>
                                    <p:anim calcmode="lin" valueType="num">
                                      <p:cBhvr additive="base">
                                        <p:cTn id="25" dur="500" fill="hold"/>
                                        <p:tgtEl>
                                          <p:spTgt spid="122882">
                                            <p:txEl>
                                              <p:charRg st="51" end="59"/>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2882">
                                            <p:txEl>
                                              <p:charRg st="51" end="59"/>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2882">
                                            <p:txEl>
                                              <p:charRg st="59" end="91"/>
                                            </p:txEl>
                                          </p:spTgt>
                                        </p:tgtEl>
                                        <p:attrNameLst>
                                          <p:attrName>style.visibility</p:attrName>
                                        </p:attrNameLst>
                                      </p:cBhvr>
                                      <p:to>
                                        <p:strVal val="visible"/>
                                      </p:to>
                                    </p:set>
                                    <p:anim calcmode="lin" valueType="num">
                                      <p:cBhvr additive="base">
                                        <p:cTn id="31" dur="500" fill="hold"/>
                                        <p:tgtEl>
                                          <p:spTgt spid="122882">
                                            <p:txEl>
                                              <p:charRg st="59" end="9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2882">
                                            <p:txEl>
                                              <p:charRg st="59" end="91"/>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22882">
                                            <p:txEl>
                                              <p:charRg st="91" end="120"/>
                                            </p:txEl>
                                          </p:spTgt>
                                        </p:tgtEl>
                                        <p:attrNameLst>
                                          <p:attrName>style.visibility</p:attrName>
                                        </p:attrNameLst>
                                      </p:cBhvr>
                                      <p:to>
                                        <p:strVal val="visible"/>
                                      </p:to>
                                    </p:set>
                                    <p:anim calcmode="lin" valueType="num">
                                      <p:cBhvr additive="base">
                                        <p:cTn id="35" dur="500" fill="hold"/>
                                        <p:tgtEl>
                                          <p:spTgt spid="122882">
                                            <p:txEl>
                                              <p:charRg st="91" end="12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22882">
                                            <p:txEl>
                                              <p:charRg st="91" end="12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2" grpId="0" build="p"/>
      <p:bldP spid="12288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矩形 124929"/>
          <p:cNvSpPr/>
          <p:nvPr/>
        </p:nvSpPr>
        <p:spPr>
          <a:xfrm>
            <a:off x="248285" y="1192530"/>
            <a:ext cx="8708390" cy="532892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x-none" altLang="zh-CN" sz="2400" strike="noStrike" noProof="1">
                <a:solidFill>
                  <a:schemeClr val="tx1"/>
                </a:solidFill>
                <a:latin typeface="Times New Roman" panose="02020603050405020304" charset="0"/>
                <a:ea typeface="宋体" panose="02010600030101010101" pitchFamily="2" charset="-122"/>
              </a:rPr>
              <a:t>作业调度的主要任务是完成作业从后备状态到执行状态和从执行状态到完成状态的转变。为了完成这一任务，作业调度程序应包括以下功能：</a:t>
            </a:r>
            <a:endParaRPr lang="zh-CN" altLang="en-US" sz="24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30000"/>
              </a:lnSpc>
              <a:buNone/>
            </a:pPr>
            <a:r>
              <a:rPr lang="x-none" altLang="en-US" sz="2400" strike="noStrike" noProof="1">
                <a:solidFill>
                  <a:schemeClr val="tx1"/>
                </a:solidFill>
                <a:effectLst/>
                <a:latin typeface="Times New Roman" panose="02020603050405020304" charset="0"/>
                <a:ea typeface="宋体" panose="02010600030101010101" pitchFamily="2" charset="-122"/>
                <a:cs typeface="+mn-ea"/>
              </a:rPr>
              <a:t>(1)</a:t>
            </a:r>
            <a:r>
              <a:rPr lang="en-US" altLang="zh-CN" sz="2400" strike="noStrike" noProof="1">
                <a:solidFill>
                  <a:schemeClr val="tx1"/>
                </a:solidFill>
                <a:effectLst/>
                <a:latin typeface="Times New Roman" panose="02020603050405020304" charset="0"/>
                <a:ea typeface="宋体" panose="02010600030101010101" pitchFamily="2" charset="-122"/>
                <a:cs typeface="+mn-ea"/>
              </a:rPr>
              <a:t> </a:t>
            </a:r>
            <a:r>
              <a:rPr lang="x-none" altLang="en-US" sz="2400" strike="noStrike" noProof="1">
                <a:solidFill>
                  <a:schemeClr val="tx1"/>
                </a:solidFill>
                <a:effectLst/>
                <a:latin typeface="Times New Roman" panose="02020603050405020304" charset="0"/>
                <a:ea typeface="宋体" panose="02010600030101010101" pitchFamily="2" charset="-122"/>
                <a:cs typeface="+mn-ea"/>
              </a:rPr>
              <a:t>确定数据结构：为每一个进入系统的作业分配</a:t>
            </a:r>
            <a:r>
              <a:rPr lang="x-none" altLang="en-US" sz="2400" b="1" strike="noStrike" noProof="1">
                <a:solidFill>
                  <a:schemeClr val="tx1"/>
                </a:solidFill>
                <a:effectLst/>
                <a:latin typeface="Times New Roman" panose="02020603050405020304" charset="0"/>
                <a:ea typeface="宋体" panose="02010600030101010101" pitchFamily="2" charset="-122"/>
                <a:cs typeface="+mn-ea"/>
              </a:rPr>
              <a:t>作业控制块</a:t>
            </a:r>
            <a:endParaRPr lang="x-none" altLang="en-US" sz="2400" strike="noStrike" noProof="1">
              <a:solidFill>
                <a:schemeClr val="tx1"/>
              </a:solidFill>
              <a:effectLst/>
              <a:latin typeface="Times New Roman" panose="02020603050405020304" charset="0"/>
              <a:ea typeface="宋体" panose="02010600030101010101" pitchFamily="2" charset="-122"/>
              <a:cs typeface="+mn-ea"/>
            </a:endParaRPr>
          </a:p>
          <a:p>
            <a:pPr marL="533400" lvl="0" indent="-533400" fontAlgn="base">
              <a:lnSpc>
                <a:spcPct val="130000"/>
              </a:lnSpc>
              <a:buNone/>
            </a:pPr>
            <a:r>
              <a:rPr lang="x-none" altLang="zh-CN" sz="2400" strike="noStrike" noProof="1">
                <a:solidFill>
                  <a:schemeClr val="tx1"/>
                </a:solidFill>
                <a:effectLst/>
                <a:latin typeface="Times New Roman" panose="02020603050405020304" charset="0"/>
                <a:ea typeface="宋体" panose="02010600030101010101" pitchFamily="2" charset="-122"/>
              </a:rPr>
              <a:t>(2) 确定</a:t>
            </a:r>
            <a:r>
              <a:rPr lang="x-none" altLang="zh-CN" sz="2400" b="1" strike="noStrike" noProof="1">
                <a:solidFill>
                  <a:schemeClr val="tx1"/>
                </a:solidFill>
                <a:effectLst/>
                <a:latin typeface="Times New Roman" panose="02020603050405020304" charset="0"/>
                <a:ea typeface="宋体" panose="02010600030101010101" pitchFamily="2" charset="-122"/>
              </a:rPr>
              <a:t>调度算法</a:t>
            </a:r>
            <a:r>
              <a:rPr lang="x-none" altLang="zh-CN" sz="2400" strike="noStrike" noProof="1">
                <a:solidFill>
                  <a:schemeClr val="tx1"/>
                </a:solidFill>
                <a:effectLst/>
                <a:latin typeface="Times New Roman" panose="02020603050405020304" charset="0"/>
                <a:ea typeface="宋体" panose="02010600030101010101" pitchFamily="2" charset="-122"/>
              </a:rPr>
              <a:t>：按照一定的调度策略从磁盘后备队列中挑选一个或多个作业投入运行。</a:t>
            </a:r>
            <a:endParaRPr lang="zh-CN" altLang="en-US" sz="2400" strike="noStrike" noProof="1">
              <a:solidFill>
                <a:schemeClr val="tx1"/>
              </a:solidFill>
              <a:effectLst/>
              <a:latin typeface="Times New Roman" panose="02020603050405020304" charset="0"/>
              <a:ea typeface="宋体" panose="02010600030101010101" pitchFamily="2" charset="-122"/>
            </a:endParaRPr>
          </a:p>
          <a:p>
            <a:pPr marL="533400" lvl="0" indent="-533400" fontAlgn="base">
              <a:lnSpc>
                <a:spcPct val="130000"/>
              </a:lnSpc>
              <a:buNone/>
            </a:pPr>
            <a:r>
              <a:rPr lang="en-US" altLang="zh-CN" sz="2400" strike="noStrike" noProof="1">
                <a:solidFill>
                  <a:schemeClr val="tx1"/>
                </a:solidFill>
                <a:effectLst/>
                <a:latin typeface="Times New Roman" panose="02020603050405020304" charset="0"/>
                <a:ea typeface="宋体" panose="02010600030101010101" pitchFamily="2" charset="-122"/>
                <a:cs typeface="+mn-ea"/>
              </a:rPr>
              <a:t>(3) </a:t>
            </a:r>
            <a:r>
              <a:rPr lang="x-none" altLang="zh-CN" sz="2400" strike="noStrike" noProof="1">
                <a:solidFill>
                  <a:schemeClr val="tx1"/>
                </a:solidFill>
                <a:effectLst/>
                <a:latin typeface="Times New Roman" panose="02020603050405020304" charset="0"/>
                <a:ea typeface="宋体" panose="02010600030101010101" pitchFamily="2" charset="-122"/>
                <a:cs typeface="+mn-ea"/>
              </a:rPr>
              <a:t>分配资源：为作业创建相应的进程，并为这些进程提供所需资源。</a:t>
            </a:r>
            <a:endParaRPr lang="x-none" altLang="zh-CN" sz="2400" strike="noStrike" noProof="1">
              <a:solidFill>
                <a:schemeClr val="tx1"/>
              </a:solidFill>
              <a:effectLst/>
              <a:latin typeface="Times New Roman" panose="02020603050405020304" charset="0"/>
              <a:ea typeface="宋体" panose="02010600030101010101" pitchFamily="2" charset="-122"/>
              <a:cs typeface="+mn-ea"/>
            </a:endParaRPr>
          </a:p>
          <a:p>
            <a:pPr marL="533400" lvl="0" indent="-533400" fontAlgn="base">
              <a:lnSpc>
                <a:spcPct val="130000"/>
              </a:lnSpc>
              <a:buNone/>
            </a:pPr>
            <a:r>
              <a:rPr lang="x-none" altLang="zh-CN" sz="2400" strike="noStrike" noProof="1">
                <a:solidFill>
                  <a:schemeClr val="tx1"/>
                </a:solidFill>
                <a:effectLst/>
                <a:latin typeface="Times New Roman" panose="02020603050405020304" charset="0"/>
                <a:ea typeface="宋体" panose="02010600030101010101" pitchFamily="2" charset="-122"/>
                <a:cs typeface="+mn-ea"/>
              </a:rPr>
              <a:t>(4) 善后处理：输出执行信息，回收资源，撤销全部进程和作业控制块。</a:t>
            </a:r>
            <a:endParaRPr lang="x-none" altLang="zh-CN" sz="2400" strike="noStrike" noProof="1">
              <a:solidFill>
                <a:schemeClr val="tx1"/>
              </a:solidFill>
              <a:effectLst/>
              <a:latin typeface="Times New Roman" panose="02020603050405020304" charset="0"/>
              <a:ea typeface="宋体" panose="02010600030101010101" pitchFamily="2" charset="-122"/>
              <a:cs typeface="+mn-ea"/>
            </a:endParaRPr>
          </a:p>
        </p:txBody>
      </p:sp>
      <p:sp>
        <p:nvSpPr>
          <p:cNvPr id="124931" name="矩形 124930"/>
          <p:cNvSpPr/>
          <p:nvPr/>
        </p:nvSpPr>
        <p:spPr>
          <a:xfrm>
            <a:off x="185738" y="553720"/>
            <a:ext cx="6475413" cy="68199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x-none" altLang="en-US" b="1" strike="noStrike" noProof="1">
                <a:solidFill>
                  <a:srgbClr val="990000"/>
                </a:solidFill>
                <a:latin typeface="Times New Roman" panose="02020603050405020304" charset="0"/>
                <a:ea typeface="宋体" panose="02010600030101010101" pitchFamily="2" charset="-122"/>
                <a:cs typeface="+mn-ea"/>
              </a:rPr>
              <a:t>作业</a:t>
            </a:r>
            <a:r>
              <a:rPr lang="zh-CN" altLang="en-US" b="1" strike="noStrike" noProof="1">
                <a:solidFill>
                  <a:srgbClr val="990000"/>
                </a:solidFill>
                <a:latin typeface="Arial" panose="02080604020202020204" pitchFamily="34" charset="0"/>
                <a:ea typeface="宋体" panose="02010600030101010101" pitchFamily="2" charset="-122"/>
                <a:cs typeface="+mn-ea"/>
              </a:rPr>
              <a:t>调度的功能</a:t>
            </a:r>
            <a:endParaRPr lang="zh-CN" altLang="en-US" b="1" strike="noStrike" noProof="1">
              <a:solidFill>
                <a:srgbClr val="990000"/>
              </a:solidFill>
              <a:ea typeface="宋体" panose="02010600030101010101" pitchFamily="2" charset="-122"/>
            </a:endParaRPr>
          </a:p>
        </p:txBody>
      </p:sp>
      <p:sp>
        <p:nvSpPr>
          <p:cNvPr id="124932" name="矩形 124931"/>
          <p:cNvSpPr/>
          <p:nvPr/>
        </p:nvSpPr>
        <p:spPr>
          <a:xfrm>
            <a:off x="381000" y="42863"/>
            <a:ext cx="8393113" cy="423545"/>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x-none" sz="2400">
                <a:cs typeface="+mn-ea"/>
                <a:sym typeface="+mn-ea"/>
              </a:rPr>
              <a:t>处理机</a:t>
            </a:r>
            <a:r>
              <a:rPr lang="zh-CN" altLang="en-US" sz="2400">
                <a:cs typeface="+mn-ea"/>
                <a:sym typeface="+mn-ea"/>
              </a:rPr>
              <a:t>调度</a:t>
            </a:r>
            <a:endParaRPr lang="zh-CN" altLang="en-US" sz="2400" strike="noStrike" noProof="1">
              <a:ea typeface="宋体" panose="02010600030101010101" pitchFamily="2" charset="-122"/>
            </a:endParaRPr>
          </a:p>
        </p:txBody>
      </p:sp>
      <p:sp>
        <p:nvSpPr>
          <p:cNvPr id="139268" name="文本框 124932"/>
          <p:cNvSpPr txBox="1"/>
          <p:nvPr/>
        </p:nvSpPr>
        <p:spPr>
          <a:xfrm>
            <a:off x="8493125" y="6510338"/>
            <a:ext cx="46355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99</a:t>
            </a:r>
            <a:endParaRPr lang="en-US" altLang="zh-CN" b="0">
              <a:solidFill>
                <a:schemeClr val="tx2"/>
              </a:solidFill>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4931">
                                            <p:txEl>
                                              <p:charRg st="0" end="12"/>
                                            </p:txEl>
                                          </p:spTgt>
                                        </p:tgtEl>
                                        <p:attrNameLst>
                                          <p:attrName>style.visibility</p:attrName>
                                        </p:attrNameLst>
                                      </p:cBhvr>
                                      <p:to>
                                        <p:strVal val="visible"/>
                                      </p:to>
                                    </p:set>
                                    <p:anim calcmode="lin" valueType="num">
                                      <p:cBhvr additive="base">
                                        <p:cTn id="7" dur="1000" fill="hold"/>
                                        <p:tgtEl>
                                          <p:spTgt spid="124931">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4931">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4930">
                                            <p:txEl>
                                              <p:charRg st="0" end="0"/>
                                            </p:txEl>
                                          </p:spTgt>
                                        </p:tgtEl>
                                        <p:attrNameLst>
                                          <p:attrName>style.visibility</p:attrName>
                                        </p:attrNameLst>
                                      </p:cBhvr>
                                      <p:to>
                                        <p:strVal val="visible"/>
                                      </p:to>
                                    </p:set>
                                    <p:anim calcmode="lin" valueType="num">
                                      <p:cBhvr additive="base">
                                        <p:cTn id="13" dur="1000" fill="hold"/>
                                        <p:tgtEl>
                                          <p:spTgt spid="124930">
                                            <p:txEl>
                                              <p:charRg st="0" end="0"/>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24930">
                                            <p:txEl>
                                              <p:char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4930">
                                            <p:txEl>
                                              <p:charRg st="23" end="34"/>
                                            </p:txEl>
                                          </p:spTgt>
                                        </p:tgtEl>
                                        <p:attrNameLst>
                                          <p:attrName>style.visibility</p:attrName>
                                        </p:attrNameLst>
                                      </p:cBhvr>
                                      <p:to>
                                        <p:strVal val="visible"/>
                                      </p:to>
                                    </p:set>
                                    <p:anim calcmode="lin" valueType="num">
                                      <p:cBhvr additive="base">
                                        <p:cTn id="19" dur="1000" fill="hold"/>
                                        <p:tgtEl>
                                          <p:spTgt spid="124930">
                                            <p:txEl>
                                              <p:charRg st="23" end="34"/>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24930">
                                            <p:txEl>
                                              <p:charRg st="23" end="3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4930">
                                            <p:txEl>
                                              <p:charRg st="2" end="2"/>
                                            </p:txEl>
                                          </p:spTgt>
                                        </p:tgtEl>
                                        <p:attrNameLst>
                                          <p:attrName>style.visibility</p:attrName>
                                        </p:attrNameLst>
                                      </p:cBhvr>
                                      <p:to>
                                        <p:strVal val="visible"/>
                                      </p:to>
                                    </p:set>
                                    <p:anim calcmode="lin" valueType="num">
                                      <p:cBhvr additive="base">
                                        <p:cTn id="25" dur="1000" fill="hold"/>
                                        <p:tgtEl>
                                          <p:spTgt spid="124930">
                                            <p:txEl>
                                              <p:charRg st="2" end="2"/>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124930">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4930">
                                            <p:txEl>
                                              <p:charRg st="93" end="109"/>
                                            </p:txEl>
                                          </p:spTgt>
                                        </p:tgtEl>
                                        <p:attrNameLst>
                                          <p:attrName>style.visibility</p:attrName>
                                        </p:attrNameLst>
                                      </p:cBhvr>
                                      <p:to>
                                        <p:strVal val="visible"/>
                                      </p:to>
                                    </p:set>
                                    <p:anim calcmode="lin" valueType="num">
                                      <p:cBhvr additive="base">
                                        <p:cTn id="31" dur="1000" fill="hold"/>
                                        <p:tgtEl>
                                          <p:spTgt spid="124930">
                                            <p:txEl>
                                              <p:charRg st="93" end="109"/>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124930">
                                            <p:txEl>
                                              <p:charRg st="93" end="109"/>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4930">
                                            <p:txEl>
                                              <p:charRg st="4" end="4"/>
                                            </p:txEl>
                                          </p:spTgt>
                                        </p:tgtEl>
                                        <p:attrNameLst>
                                          <p:attrName>style.visibility</p:attrName>
                                        </p:attrNameLst>
                                      </p:cBhvr>
                                      <p:to>
                                        <p:strVal val="visible"/>
                                      </p:to>
                                    </p:set>
                                    <p:anim calcmode="lin" valueType="num">
                                      <p:cBhvr additive="base">
                                        <p:cTn id="37" dur="1000" fill="hold"/>
                                        <p:tgtEl>
                                          <p:spTgt spid="124930">
                                            <p:txEl>
                                              <p:charRg st="4" end="4"/>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124930">
                                            <p:txEl>
                                              <p:char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0" grpId="0" uiExpand="1" build="p"/>
      <p:bldP spid="12493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矩形 124929"/>
          <p:cNvSpPr/>
          <p:nvPr/>
        </p:nvSpPr>
        <p:spPr>
          <a:xfrm>
            <a:off x="248285" y="1192530"/>
            <a:ext cx="8708390" cy="259969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x-none" altLang="zh-CN" sz="2400" strike="noStrike" noProof="1">
                <a:solidFill>
                  <a:schemeClr val="tx1"/>
                </a:solidFill>
                <a:latin typeface="Times New Roman" panose="02020603050405020304" charset="0"/>
                <a:ea typeface="宋体" panose="02010600030101010101" pitchFamily="2" charset="-122"/>
              </a:rPr>
              <a:t>jcb (job control block)：</a:t>
            </a:r>
            <a:endParaRPr lang="x-none" altLang="zh-CN" sz="24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30000"/>
              </a:lnSpc>
              <a:buNone/>
            </a:pPr>
            <a:r>
              <a:rPr lang="x-none" altLang="zh-CN" sz="2400" strike="noStrike" noProof="1">
                <a:solidFill>
                  <a:schemeClr val="tx1"/>
                </a:solidFill>
                <a:latin typeface="Times New Roman" panose="02020603050405020304" charset="0"/>
                <a:ea typeface="宋体" panose="02010600030101010101" pitchFamily="2" charset="-122"/>
              </a:rPr>
              <a:t>作业进入系统时创建，退出系统时销毁，jcb是一个作业存在的标志，记录该作业的相关信息，主要包括：作业名、作业类型、作业状态、优先级、资源需求情况、进入系统时间、估计执行时间等信息。</a:t>
            </a:r>
            <a:endParaRPr lang="x-none" altLang="zh-CN" sz="2400" strike="noStrike" noProof="1">
              <a:solidFill>
                <a:schemeClr val="tx1"/>
              </a:solidFill>
              <a:effectLst/>
              <a:latin typeface="Times New Roman" panose="02020603050405020304" charset="0"/>
              <a:ea typeface="宋体" panose="02010600030101010101" pitchFamily="2" charset="-122"/>
              <a:cs typeface="+mn-ea"/>
            </a:endParaRPr>
          </a:p>
        </p:txBody>
      </p:sp>
      <p:sp>
        <p:nvSpPr>
          <p:cNvPr id="124931" name="矩形 124930"/>
          <p:cNvSpPr/>
          <p:nvPr/>
        </p:nvSpPr>
        <p:spPr>
          <a:xfrm>
            <a:off x="186055" y="553720"/>
            <a:ext cx="5038725" cy="60769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x-none" altLang="en-US" sz="2800" b="1" strike="noStrike" noProof="1">
                <a:solidFill>
                  <a:srgbClr val="990000"/>
                </a:solidFill>
                <a:latin typeface="Times New Roman" panose="02020603050405020304" charset="0"/>
                <a:ea typeface="宋体" panose="02010600030101010101" pitchFamily="2" charset="-122"/>
                <a:cs typeface="+mn-ea"/>
              </a:rPr>
              <a:t>作业控制块</a:t>
            </a:r>
            <a:endParaRPr lang="x-none" altLang="en-US" sz="2800" b="1" strike="noStrike" noProof="1">
              <a:solidFill>
                <a:srgbClr val="990000"/>
              </a:solidFill>
              <a:latin typeface="Times New Roman" panose="02020603050405020304" charset="0"/>
              <a:ea typeface="宋体" panose="02010600030101010101" pitchFamily="2" charset="-122"/>
              <a:cs typeface="+mn-ea"/>
            </a:endParaRPr>
          </a:p>
        </p:txBody>
      </p:sp>
      <p:sp>
        <p:nvSpPr>
          <p:cNvPr id="124932" name="矩形 124931"/>
          <p:cNvSpPr/>
          <p:nvPr/>
        </p:nvSpPr>
        <p:spPr>
          <a:xfrm>
            <a:off x="381000" y="42863"/>
            <a:ext cx="8393113" cy="423545"/>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x-none" sz="2400">
                <a:cs typeface="+mn-ea"/>
                <a:sym typeface="+mn-ea"/>
              </a:rPr>
              <a:t>处理机</a:t>
            </a:r>
            <a:r>
              <a:rPr lang="zh-CN" altLang="en-US" sz="2400">
                <a:cs typeface="+mn-ea"/>
                <a:sym typeface="+mn-ea"/>
              </a:rPr>
              <a:t>调度</a:t>
            </a:r>
            <a:endParaRPr lang="zh-CN" altLang="en-US" sz="2400" strike="noStrike" noProof="1">
              <a:ea typeface="宋体" panose="02010600030101010101" pitchFamily="2" charset="-122"/>
            </a:endParaRPr>
          </a:p>
        </p:txBody>
      </p:sp>
      <p:sp>
        <p:nvSpPr>
          <p:cNvPr id="139268" name="文本框 124932"/>
          <p:cNvSpPr txBox="1"/>
          <p:nvPr/>
        </p:nvSpPr>
        <p:spPr>
          <a:xfrm>
            <a:off x="8493125" y="6510338"/>
            <a:ext cx="46355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99</a:t>
            </a:r>
            <a:endParaRPr lang="en-US" altLang="zh-CN" b="0">
              <a:solidFill>
                <a:schemeClr val="tx2"/>
              </a:solidFill>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4931">
                                            <p:txEl>
                                              <p:charRg st="0" end="12"/>
                                            </p:txEl>
                                          </p:spTgt>
                                        </p:tgtEl>
                                        <p:attrNameLst>
                                          <p:attrName>style.visibility</p:attrName>
                                        </p:attrNameLst>
                                      </p:cBhvr>
                                      <p:to>
                                        <p:strVal val="visible"/>
                                      </p:to>
                                    </p:set>
                                    <p:anim calcmode="lin" valueType="num">
                                      <p:cBhvr additive="base">
                                        <p:cTn id="7" dur="1000" fill="hold"/>
                                        <p:tgtEl>
                                          <p:spTgt spid="124931">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4931">
                                            <p:txEl>
                                              <p:charRg st="0"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0" grpId="0" uiExpand="1" build="p"/>
      <p:bldP spid="12493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矩形 124929"/>
          <p:cNvSpPr/>
          <p:nvPr/>
        </p:nvSpPr>
        <p:spPr>
          <a:xfrm>
            <a:off x="248285" y="1118235"/>
            <a:ext cx="8708390" cy="492315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x-none" altLang="zh-CN" sz="2000" strike="noStrike" noProof="1">
                <a:solidFill>
                  <a:schemeClr val="tx1"/>
                </a:solidFill>
                <a:latin typeface="Times New Roman" panose="02020603050405020304" charset="0"/>
                <a:ea typeface="宋体" panose="02010600030101010101" pitchFamily="2" charset="-122"/>
              </a:rPr>
              <a:t>调度算法性能的衡量：</a:t>
            </a:r>
            <a:endParaRPr lang="x-none" altLang="zh-CN" sz="20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30000"/>
              </a:lnSpc>
              <a:buNone/>
            </a:pPr>
            <a:r>
              <a:rPr lang="x-none" altLang="zh-CN" sz="2000">
                <a:solidFill>
                  <a:schemeClr val="tx1"/>
                </a:solidFill>
                <a:effectLst/>
                <a:latin typeface="Times New Roman" panose="02020603050405020304" charset="0"/>
                <a:cs typeface="+mn-ea"/>
                <a:sym typeface="+mn-ea"/>
              </a:rPr>
              <a:t>作业i的周转时间t</a:t>
            </a:r>
            <a:r>
              <a:rPr lang="x-none" altLang="zh-CN" sz="2000" baseline="-25000">
                <a:solidFill>
                  <a:schemeClr val="tx1"/>
                </a:solidFill>
                <a:effectLst/>
                <a:latin typeface="Times New Roman" panose="02020603050405020304" charset="0"/>
                <a:cs typeface="+mn-ea"/>
                <a:sym typeface="+mn-ea"/>
              </a:rPr>
              <a:t>i         </a:t>
            </a:r>
            <a:r>
              <a:rPr lang="x-none" altLang="zh-CN" sz="2000">
                <a:solidFill>
                  <a:schemeClr val="tx1"/>
                </a:solidFill>
                <a:effectLst/>
                <a:latin typeface="Times New Roman" panose="02020603050405020304" charset="0"/>
                <a:cs typeface="+mn-ea"/>
                <a:sym typeface="+mn-ea"/>
              </a:rPr>
              <a:t>t</a:t>
            </a:r>
            <a:r>
              <a:rPr lang="x-none" altLang="zh-CN" sz="2000" baseline="-25000">
                <a:solidFill>
                  <a:schemeClr val="tx1"/>
                </a:solidFill>
                <a:effectLst/>
                <a:latin typeface="Times New Roman" panose="02020603050405020304" charset="0"/>
                <a:cs typeface="+mn-ea"/>
                <a:sym typeface="+mn-ea"/>
              </a:rPr>
              <a:t>i = </a:t>
            </a:r>
            <a:r>
              <a:rPr lang="x-none" altLang="zh-CN" sz="2000">
                <a:solidFill>
                  <a:schemeClr val="tx1"/>
                </a:solidFill>
                <a:effectLst/>
                <a:latin typeface="Times New Roman" panose="02020603050405020304" charset="0"/>
                <a:cs typeface="+mn-ea"/>
                <a:sym typeface="+mn-ea"/>
              </a:rPr>
              <a:t>t</a:t>
            </a:r>
            <a:r>
              <a:rPr lang="x-none" altLang="zh-CN" sz="2000" baseline="-25000">
                <a:solidFill>
                  <a:schemeClr val="tx1"/>
                </a:solidFill>
                <a:effectLst/>
                <a:latin typeface="Times New Roman" panose="02020603050405020304" charset="0"/>
                <a:cs typeface="+mn-ea"/>
                <a:sym typeface="+mn-ea"/>
              </a:rPr>
              <a:t>ci </a:t>
            </a:r>
            <a:r>
              <a:rPr lang="x-none" altLang="zh-CN" sz="2000">
                <a:solidFill>
                  <a:schemeClr val="tx1"/>
                </a:solidFill>
                <a:effectLst/>
                <a:latin typeface="Times New Roman" panose="02020603050405020304" charset="0"/>
                <a:cs typeface="+mn-ea"/>
                <a:sym typeface="+mn-ea"/>
              </a:rPr>
              <a:t>- t</a:t>
            </a:r>
            <a:r>
              <a:rPr lang="x-none" altLang="zh-CN" sz="2000" baseline="-25000">
                <a:solidFill>
                  <a:schemeClr val="tx1"/>
                </a:solidFill>
                <a:effectLst/>
                <a:latin typeface="Times New Roman" panose="02020603050405020304" charset="0"/>
                <a:cs typeface="+mn-ea"/>
                <a:sym typeface="+mn-ea"/>
              </a:rPr>
              <a:t>si            </a:t>
            </a:r>
            <a:endParaRPr lang="x-none" altLang="zh-CN" sz="2000" strike="noStrike" baseline="-25000" noProof="1">
              <a:solidFill>
                <a:schemeClr val="tx1"/>
              </a:solidFill>
              <a:effectLst/>
              <a:latin typeface="Times New Roman" panose="02020603050405020304" charset="0"/>
              <a:ea typeface="宋体" panose="02010600030101010101" pitchFamily="2" charset="-122"/>
              <a:cs typeface="+mn-ea"/>
            </a:endParaRPr>
          </a:p>
          <a:p>
            <a:pPr marL="533400" lvl="0" indent="-533400" fontAlgn="base">
              <a:lnSpc>
                <a:spcPct val="130000"/>
              </a:lnSpc>
              <a:buNone/>
            </a:pPr>
            <a:r>
              <a:rPr lang="x-none" altLang="zh-CN" sz="2000" baseline="-25000">
                <a:solidFill>
                  <a:schemeClr val="tx1"/>
                </a:solidFill>
                <a:effectLst/>
                <a:latin typeface="Times New Roman" panose="02020603050405020304" charset="0"/>
                <a:cs typeface="+mn-ea"/>
                <a:sym typeface="+mn-ea"/>
              </a:rPr>
              <a:t>		</a:t>
            </a:r>
            <a:r>
              <a:rPr lang="x-none" altLang="zh-CN" sz="2000">
                <a:solidFill>
                  <a:schemeClr val="tx1"/>
                </a:solidFill>
                <a:effectLst/>
                <a:latin typeface="Times New Roman" panose="02020603050405020304" charset="0"/>
                <a:cs typeface="+mn-ea"/>
                <a:sym typeface="+mn-ea"/>
              </a:rPr>
              <a:t>t</a:t>
            </a:r>
            <a:r>
              <a:rPr lang="x-none" altLang="zh-CN" sz="2000" baseline="-25000">
                <a:solidFill>
                  <a:schemeClr val="tx1"/>
                </a:solidFill>
                <a:effectLst/>
                <a:latin typeface="Times New Roman" panose="02020603050405020304" charset="0"/>
                <a:cs typeface="+mn-ea"/>
                <a:sym typeface="+mn-ea"/>
              </a:rPr>
              <a:t>si</a:t>
            </a:r>
            <a:r>
              <a:rPr lang="x-none" altLang="zh-CN" sz="2000">
                <a:solidFill>
                  <a:schemeClr val="tx1"/>
                </a:solidFill>
                <a:effectLst/>
                <a:latin typeface="Times New Roman" panose="02020603050405020304" charset="0"/>
                <a:cs typeface="+mn-ea"/>
                <a:sym typeface="+mn-ea"/>
              </a:rPr>
              <a:t>为作业i进入系统（后备状态）的时刻</a:t>
            </a:r>
            <a:endParaRPr lang="x-none" altLang="zh-CN" sz="2000" strike="noStrike" noProof="1">
              <a:solidFill>
                <a:schemeClr val="tx1"/>
              </a:solidFill>
              <a:effectLst/>
              <a:latin typeface="Times New Roman" panose="02020603050405020304" charset="0"/>
              <a:ea typeface="宋体" panose="02010600030101010101" pitchFamily="2" charset="-122"/>
              <a:cs typeface="+mn-ea"/>
            </a:endParaRPr>
          </a:p>
          <a:p>
            <a:pPr marL="533400" lvl="0" indent="-533400" fontAlgn="base">
              <a:lnSpc>
                <a:spcPct val="130000"/>
              </a:lnSpc>
              <a:buNone/>
            </a:pPr>
            <a:r>
              <a:rPr lang="x-none" altLang="zh-CN" sz="2000">
                <a:solidFill>
                  <a:schemeClr val="tx1"/>
                </a:solidFill>
                <a:effectLst/>
                <a:latin typeface="Times New Roman" panose="02020603050405020304" charset="0"/>
                <a:cs typeface="+mn-ea"/>
                <a:sym typeface="+mn-ea"/>
              </a:rPr>
              <a:t>		t</a:t>
            </a:r>
            <a:r>
              <a:rPr lang="x-none" altLang="zh-CN" sz="2000" baseline="-25000">
                <a:solidFill>
                  <a:schemeClr val="tx1"/>
                </a:solidFill>
                <a:effectLst/>
                <a:latin typeface="Times New Roman" panose="02020603050405020304" charset="0"/>
                <a:cs typeface="+mn-ea"/>
                <a:sym typeface="+mn-ea"/>
              </a:rPr>
              <a:t>ci</a:t>
            </a:r>
            <a:r>
              <a:rPr lang="x-none" altLang="zh-CN" sz="2000">
                <a:solidFill>
                  <a:schemeClr val="tx1"/>
                </a:solidFill>
                <a:effectLst/>
                <a:latin typeface="Times New Roman" panose="02020603050405020304" charset="0"/>
                <a:cs typeface="+mn-ea"/>
                <a:sym typeface="+mn-ea"/>
              </a:rPr>
              <a:t>为作业i的完成时刻</a:t>
            </a:r>
            <a:endParaRPr lang="x-none" altLang="zh-CN" sz="2000">
              <a:solidFill>
                <a:schemeClr val="tx1"/>
              </a:solidFill>
              <a:effectLst/>
              <a:latin typeface="Times New Roman" panose="02020603050405020304" charset="0"/>
              <a:cs typeface="+mn-ea"/>
              <a:sym typeface="+mn-ea"/>
            </a:endParaRPr>
          </a:p>
          <a:p>
            <a:pPr marL="533400" lvl="0" indent="-533400" fontAlgn="base">
              <a:lnSpc>
                <a:spcPct val="130000"/>
              </a:lnSpc>
              <a:buNone/>
            </a:pPr>
            <a:endParaRPr lang="x-none" altLang="zh-CN" sz="2000" strike="noStrike" noProof="1">
              <a:solidFill>
                <a:schemeClr val="tx1"/>
              </a:solidFill>
              <a:effectLst/>
              <a:latin typeface="Times New Roman" panose="02020603050405020304" charset="0"/>
              <a:ea typeface="宋体" panose="02010600030101010101" pitchFamily="2" charset="-122"/>
            </a:endParaRPr>
          </a:p>
          <a:p>
            <a:pPr marL="533400" lvl="0" indent="-533400" fontAlgn="base">
              <a:lnSpc>
                <a:spcPct val="130000"/>
              </a:lnSpc>
              <a:buNone/>
            </a:pPr>
            <a:r>
              <a:rPr lang="x-none" altLang="zh-CN" sz="2000" strike="noStrike" noProof="1">
                <a:solidFill>
                  <a:schemeClr val="tx1"/>
                </a:solidFill>
                <a:effectLst/>
                <a:latin typeface="Times New Roman" panose="02020603050405020304" charset="0"/>
                <a:ea typeface="宋体" panose="02010600030101010101" pitchFamily="2" charset="-122"/>
              </a:rPr>
              <a:t>作业的平均周转时间t</a:t>
            </a:r>
            <a:endParaRPr lang="zh-CN" altLang="en-US" sz="2000" strike="noStrike" noProof="1">
              <a:solidFill>
                <a:schemeClr val="tx1"/>
              </a:solidFill>
              <a:effectLst/>
              <a:latin typeface="Times New Roman" panose="02020603050405020304" charset="0"/>
              <a:ea typeface="宋体" panose="02010600030101010101" pitchFamily="2" charset="-122"/>
            </a:endParaRPr>
          </a:p>
          <a:p>
            <a:pPr marL="533400" lvl="0" indent="-533400" fontAlgn="base">
              <a:lnSpc>
                <a:spcPct val="130000"/>
              </a:lnSpc>
              <a:buNone/>
            </a:pPr>
            <a:endParaRPr lang="x-none" altLang="zh-CN" sz="2000" strike="noStrike" noProof="1">
              <a:solidFill>
                <a:schemeClr val="tx1"/>
              </a:solidFill>
              <a:effectLst/>
              <a:latin typeface="Times New Roman" panose="02020603050405020304" charset="0"/>
              <a:ea typeface="宋体" panose="02010600030101010101" pitchFamily="2" charset="-122"/>
              <a:cs typeface="+mn-ea"/>
            </a:endParaRPr>
          </a:p>
          <a:p>
            <a:pPr marL="533400" lvl="0" indent="-533400" fontAlgn="base">
              <a:lnSpc>
                <a:spcPct val="130000"/>
              </a:lnSpc>
              <a:buNone/>
            </a:pPr>
            <a:r>
              <a:rPr lang="x-none" altLang="zh-CN" sz="2000" strike="noStrike" noProof="1">
                <a:solidFill>
                  <a:schemeClr val="tx1"/>
                </a:solidFill>
                <a:effectLst/>
                <a:latin typeface="Times New Roman" panose="02020603050405020304" charset="0"/>
                <a:ea typeface="宋体" panose="02010600030101010101" pitchFamily="2" charset="-122"/>
                <a:cs typeface="+mn-ea"/>
              </a:rPr>
              <a:t>作业i的带权周转时间w</a:t>
            </a:r>
            <a:r>
              <a:rPr lang="x-none" altLang="zh-CN" sz="2000" strike="noStrike" baseline="-25000" noProof="1">
                <a:solidFill>
                  <a:schemeClr val="tx1"/>
                </a:solidFill>
                <a:effectLst/>
                <a:latin typeface="Times New Roman" panose="02020603050405020304" charset="0"/>
                <a:ea typeface="宋体" panose="02010600030101010101" pitchFamily="2" charset="-122"/>
                <a:cs typeface="+mn-ea"/>
              </a:rPr>
              <a:t>i</a:t>
            </a:r>
            <a:r>
              <a:rPr lang="x-none" altLang="zh-CN" sz="2000" strike="noStrike" noProof="1">
                <a:solidFill>
                  <a:schemeClr val="tx1"/>
                </a:solidFill>
                <a:effectLst/>
                <a:latin typeface="Times New Roman" panose="02020603050405020304" charset="0"/>
                <a:ea typeface="宋体" panose="02010600030101010101" pitchFamily="2" charset="-122"/>
                <a:cs typeface="+mn-ea"/>
              </a:rPr>
              <a:t>                               t</a:t>
            </a:r>
            <a:r>
              <a:rPr lang="x-none" altLang="zh-CN" sz="2000" strike="noStrike" baseline="-25000" noProof="1">
                <a:solidFill>
                  <a:schemeClr val="tx1"/>
                </a:solidFill>
                <a:effectLst/>
                <a:latin typeface="Times New Roman" panose="02020603050405020304" charset="0"/>
                <a:ea typeface="宋体" panose="02010600030101010101" pitchFamily="2" charset="-122"/>
                <a:cs typeface="+mn-ea"/>
              </a:rPr>
              <a:t>ri</a:t>
            </a:r>
            <a:r>
              <a:rPr lang="x-none" altLang="zh-CN" sz="2000" strike="noStrike" noProof="1">
                <a:solidFill>
                  <a:schemeClr val="tx1"/>
                </a:solidFill>
                <a:effectLst/>
                <a:latin typeface="Times New Roman" panose="02020603050405020304" charset="0"/>
                <a:ea typeface="宋体" panose="02010600030101010101" pitchFamily="2" charset="-122"/>
                <a:cs typeface="+mn-ea"/>
              </a:rPr>
              <a:t>为作业的执行时间  </a:t>
            </a:r>
            <a:endParaRPr lang="x-none" altLang="zh-CN" sz="2000" strike="noStrike" baseline="-25000" noProof="1">
              <a:solidFill>
                <a:schemeClr val="tx1"/>
              </a:solidFill>
              <a:effectLst/>
              <a:latin typeface="Times New Roman" panose="02020603050405020304" charset="0"/>
              <a:ea typeface="宋体" panose="02010600030101010101" pitchFamily="2" charset="-122"/>
              <a:cs typeface="+mn-ea"/>
            </a:endParaRPr>
          </a:p>
          <a:p>
            <a:pPr marL="533400" lvl="0" indent="-533400" fontAlgn="base">
              <a:lnSpc>
                <a:spcPct val="130000"/>
              </a:lnSpc>
              <a:buNone/>
            </a:pPr>
            <a:endParaRPr lang="x-none" altLang="zh-CN" sz="2000">
              <a:solidFill>
                <a:schemeClr val="tx1"/>
              </a:solidFill>
              <a:effectLst/>
              <a:latin typeface="Times New Roman" panose="02020603050405020304" charset="0"/>
              <a:sym typeface="+mn-ea"/>
            </a:endParaRPr>
          </a:p>
          <a:p>
            <a:pPr marL="533400" lvl="0" indent="-533400" fontAlgn="base">
              <a:lnSpc>
                <a:spcPct val="130000"/>
              </a:lnSpc>
              <a:buNone/>
            </a:pPr>
            <a:r>
              <a:rPr lang="x-none" altLang="zh-CN" sz="2000">
                <a:solidFill>
                  <a:schemeClr val="tx1"/>
                </a:solidFill>
                <a:effectLst/>
                <a:latin typeface="Times New Roman" panose="02020603050405020304" charset="0"/>
                <a:sym typeface="+mn-ea"/>
              </a:rPr>
              <a:t>作业的平均</a:t>
            </a:r>
            <a:r>
              <a:rPr lang="x-none" altLang="zh-CN" sz="2000">
                <a:solidFill>
                  <a:schemeClr val="tx1"/>
                </a:solidFill>
                <a:effectLst/>
                <a:latin typeface="Times New Roman" panose="02020603050405020304" charset="0"/>
                <a:cs typeface="+mn-ea"/>
                <a:sym typeface="+mn-ea"/>
              </a:rPr>
              <a:t>带权</a:t>
            </a:r>
            <a:r>
              <a:rPr lang="x-none" altLang="zh-CN" sz="2000">
                <a:solidFill>
                  <a:schemeClr val="tx1"/>
                </a:solidFill>
                <a:effectLst/>
                <a:latin typeface="Times New Roman" panose="02020603050405020304" charset="0"/>
                <a:sym typeface="+mn-ea"/>
              </a:rPr>
              <a:t>周转时间w</a:t>
            </a:r>
            <a:endParaRPr lang="x-none" altLang="zh-CN" sz="2000" strike="noStrike" baseline="-25000" noProof="1">
              <a:solidFill>
                <a:schemeClr val="tx1"/>
              </a:solidFill>
              <a:effectLst/>
              <a:latin typeface="Times New Roman" panose="02020603050405020304" charset="0"/>
              <a:ea typeface="宋体" panose="02010600030101010101" pitchFamily="2" charset="-122"/>
              <a:cs typeface="+mn-ea"/>
              <a:sym typeface="+mn-ea"/>
            </a:endParaRPr>
          </a:p>
        </p:txBody>
      </p:sp>
      <p:sp>
        <p:nvSpPr>
          <p:cNvPr id="124931" name="矩形 124930"/>
          <p:cNvSpPr/>
          <p:nvPr/>
        </p:nvSpPr>
        <p:spPr>
          <a:xfrm>
            <a:off x="185738" y="553720"/>
            <a:ext cx="6475413" cy="60769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x-none" altLang="en-US" sz="2800" b="1" strike="noStrike" noProof="1">
                <a:solidFill>
                  <a:srgbClr val="990000"/>
                </a:solidFill>
                <a:latin typeface="Times New Roman" panose="02020603050405020304" charset="0"/>
                <a:ea typeface="宋体" panose="02010600030101010101" pitchFamily="2" charset="-122"/>
                <a:cs typeface="+mn-ea"/>
              </a:rPr>
              <a:t>作业</a:t>
            </a:r>
            <a:r>
              <a:rPr lang="zh-CN" altLang="en-US" sz="2800" b="1" strike="noStrike" noProof="1">
                <a:solidFill>
                  <a:srgbClr val="990000"/>
                </a:solidFill>
                <a:latin typeface="Arial" panose="02080604020202020204" pitchFamily="34" charset="0"/>
                <a:ea typeface="宋体" panose="02010600030101010101" pitchFamily="2" charset="-122"/>
                <a:cs typeface="+mn-ea"/>
              </a:rPr>
              <a:t>调度</a:t>
            </a:r>
            <a:r>
              <a:rPr lang="x-none" altLang="zh-CN" sz="2800" b="1" strike="noStrike" noProof="1">
                <a:solidFill>
                  <a:srgbClr val="990000"/>
                </a:solidFill>
                <a:latin typeface="Arial" panose="02080604020202020204" pitchFamily="34" charset="0"/>
                <a:ea typeface="宋体" panose="02010600030101010101" pitchFamily="2" charset="-122"/>
                <a:cs typeface="+mn-ea"/>
              </a:rPr>
              <a:t>算法</a:t>
            </a:r>
            <a:endParaRPr lang="x-none" altLang="zh-CN" sz="2800" b="1" strike="noStrike" noProof="1">
              <a:solidFill>
                <a:srgbClr val="990000"/>
              </a:solidFill>
              <a:latin typeface="Arial" panose="02080604020202020204" pitchFamily="34" charset="0"/>
              <a:ea typeface="宋体" panose="02010600030101010101" pitchFamily="2" charset="-122"/>
              <a:cs typeface="+mn-ea"/>
            </a:endParaRPr>
          </a:p>
        </p:txBody>
      </p:sp>
      <p:sp>
        <p:nvSpPr>
          <p:cNvPr id="124932" name="矩形 124931"/>
          <p:cNvSpPr/>
          <p:nvPr/>
        </p:nvSpPr>
        <p:spPr>
          <a:xfrm>
            <a:off x="381000" y="42863"/>
            <a:ext cx="8393113" cy="423545"/>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x-none" sz="2400">
                <a:cs typeface="+mn-ea"/>
                <a:sym typeface="+mn-ea"/>
              </a:rPr>
              <a:t>处理机</a:t>
            </a:r>
            <a:r>
              <a:rPr lang="zh-CN" altLang="en-US" sz="2400">
                <a:cs typeface="+mn-ea"/>
                <a:sym typeface="+mn-ea"/>
              </a:rPr>
              <a:t>调度</a:t>
            </a:r>
            <a:endParaRPr lang="zh-CN" altLang="en-US" sz="2400" strike="noStrike" noProof="1">
              <a:ea typeface="宋体" panose="02010600030101010101" pitchFamily="2" charset="-122"/>
            </a:endParaRPr>
          </a:p>
        </p:txBody>
      </p:sp>
      <p:sp>
        <p:nvSpPr>
          <p:cNvPr id="139268" name="文本框 124932"/>
          <p:cNvSpPr txBox="1"/>
          <p:nvPr/>
        </p:nvSpPr>
        <p:spPr>
          <a:xfrm>
            <a:off x="8493125" y="6510338"/>
            <a:ext cx="46355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99</a:t>
            </a:r>
            <a:endParaRPr lang="en-US" altLang="zh-CN" b="0">
              <a:solidFill>
                <a:schemeClr val="tx2"/>
              </a:solidFill>
              <a:latin typeface="Times New Roman" panose="02020603050405020304" charset="0"/>
              <a:ea typeface="宋体" panose="02010600030101010101" pitchFamily="2" charset="-122"/>
            </a:endParaRPr>
          </a:p>
        </p:txBody>
      </p:sp>
      <mc:AlternateContent xmlns:mc="http://schemas.openxmlformats.org/markup-compatibility/2006">
        <mc:Choice xmlns:a14="http://schemas.microsoft.com/office/drawing/2010/main" Requires="a14">
          <p:sp>
            <p:nvSpPr>
              <p:cNvPr id="2" name="文本框 1"/>
              <p:cNvSpPr txBox="1"/>
              <p:nvPr/>
            </p:nvSpPr>
            <p:spPr>
              <a:xfrm>
                <a:off x="3210496" y="3419729"/>
                <a:ext cx="1533525" cy="851535"/>
              </a:xfrm>
              <a:prstGeom prst="rect">
                <a:avLst/>
              </a:prstGeom>
              <a:noFill/>
              <a:ln>
                <a:noFill/>
              </a:ln>
            </p:spPr>
            <p:style>
              <a:lnRef idx="2">
                <a:schemeClr val="dk1"/>
              </a:lnRef>
              <a:fillRef idx="1">
                <a:schemeClr val="lt1"/>
              </a:fillRef>
              <a:effectRef idx="0">
                <a:schemeClr val="dk1"/>
              </a:effectRef>
              <a:fontRef idx="minor">
                <a:schemeClr val="dk1"/>
              </a:fontRef>
            </p:style>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sz="2000" i="1">
                          <a:latin typeface="DejaVu Math TeX Gyre" panose="02000503000000000000" charset="0"/>
                          <a:cs typeface="DejaVu Math TeX Gyre" panose="02000503000000000000" charset="0"/>
                        </a:rPr>
                        <m:t>𝒕</m:t>
                      </m:r>
                      <m:r>
                        <a:rPr lang="en-US" altLang="zh-CN" sz="2000" i="1">
                          <a:latin typeface="DejaVu Math TeX Gyre" panose="02000503000000000000" charset="0"/>
                          <a:cs typeface="DejaVu Math TeX Gyre" panose="02000503000000000000" charset="0"/>
                        </a:rPr>
                        <m:t>=</m:t>
                      </m:r>
                      <m:f>
                        <m:fPr>
                          <m:ctrlPr>
                            <a:rPr lang="en-US" altLang="zh-CN" sz="2000" i="1">
                              <a:latin typeface="DejaVu Math TeX Gyre" panose="02000503000000000000" charset="0"/>
                              <a:cs typeface="DejaVu Math TeX Gyre" panose="02000503000000000000" charset="0"/>
                            </a:rPr>
                          </m:ctrlPr>
                        </m:fPr>
                        <m:num>
                          <m:r>
                            <a:rPr lang="en-US" altLang="zh-CN" sz="2000" i="1">
                              <a:latin typeface="DejaVu Math TeX Gyre" panose="02000503000000000000" charset="0"/>
                              <a:cs typeface="DejaVu Math TeX Gyre" panose="02000503000000000000" charset="0"/>
                            </a:rPr>
                            <m:t>𝟏</m:t>
                          </m:r>
                        </m:num>
                        <m:den>
                          <m:r>
                            <a:rPr lang="en-US" altLang="zh-CN" sz="2000" i="1">
                              <a:latin typeface="DejaVu Math TeX Gyre" panose="02000503000000000000" charset="0"/>
                              <a:cs typeface="DejaVu Math TeX Gyre" panose="02000503000000000000" charset="0"/>
                            </a:rPr>
                            <m:t>𝒏</m:t>
                          </m:r>
                        </m:den>
                      </m:f>
                      <m:nary>
                        <m:naryPr>
                          <m:chr m:val="∑"/>
                          <m:limLoc m:val="undOvr"/>
                          <m:ctrlPr>
                            <a:rPr lang="en-US" altLang="zh-CN" sz="2000" i="1">
                              <a:latin typeface="DejaVu Math TeX Gyre" panose="02000503000000000000" charset="0"/>
                              <a:cs typeface="DejaVu Math TeX Gyre" panose="02000503000000000000" charset="0"/>
                            </a:rPr>
                          </m:ctrlPr>
                        </m:naryPr>
                        <m:sub>
                          <m:r>
                            <a:rPr lang="en-US" altLang="zh-CN" sz="2000" i="1">
                              <a:latin typeface="DejaVu Math TeX Gyre" panose="02000503000000000000" charset="0"/>
                              <a:cs typeface="DejaVu Math TeX Gyre" panose="02000503000000000000" charset="0"/>
                            </a:rPr>
                            <m:t>𝒊</m:t>
                          </m:r>
                          <m:r>
                            <a:rPr lang="en-US" altLang="zh-CN" sz="2000" i="1">
                              <a:latin typeface="DejaVu Math TeX Gyre" panose="02000503000000000000" charset="0"/>
                              <a:cs typeface="DejaVu Math TeX Gyre" panose="02000503000000000000" charset="0"/>
                            </a:rPr>
                            <m:t>=</m:t>
                          </m:r>
                          <m:r>
                            <a:rPr lang="en-US" altLang="zh-CN" sz="2000" i="1">
                              <a:latin typeface="DejaVu Math TeX Gyre" panose="02000503000000000000" charset="0"/>
                              <a:cs typeface="DejaVu Math TeX Gyre" panose="02000503000000000000" charset="0"/>
                            </a:rPr>
                            <m:t>1</m:t>
                          </m:r>
                        </m:sub>
                        <m:sup>
                          <m:r>
                            <a:rPr lang="en-US" altLang="zh-CN" sz="2000" i="1">
                              <a:latin typeface="DejaVu Math TeX Gyre" panose="02000503000000000000" charset="0"/>
                              <a:cs typeface="DejaVu Math TeX Gyre" panose="02000503000000000000" charset="0"/>
                            </a:rPr>
                            <m:t>𝒏</m:t>
                          </m:r>
                        </m:sup>
                        <m:e>
                          <m:sSub>
                            <m:sSubPr>
                              <m:ctrlPr>
                                <a:rPr lang="en-US" altLang="zh-CN" sz="2000" i="1">
                                  <a:latin typeface="DejaVu Math TeX Gyre" panose="02000503000000000000" charset="0"/>
                                  <a:cs typeface="DejaVu Math TeX Gyre" panose="02000503000000000000" charset="0"/>
                                </a:rPr>
                              </m:ctrlPr>
                            </m:sSubPr>
                            <m:e>
                              <m:r>
                                <a:rPr lang="en-US" altLang="zh-CN" sz="2000" i="1">
                                  <a:latin typeface="DejaVu Math TeX Gyre" panose="02000503000000000000" charset="0"/>
                                  <a:cs typeface="DejaVu Math TeX Gyre" panose="02000503000000000000" charset="0"/>
                                </a:rPr>
                                <m:t>𝒕</m:t>
                              </m:r>
                            </m:e>
                            <m:sub>
                              <m:r>
                                <a:rPr lang="en-US" altLang="zh-CN" sz="2000" i="1">
                                  <a:latin typeface="DejaVu Math TeX Gyre" panose="02000503000000000000" charset="0"/>
                                  <a:cs typeface="DejaVu Math TeX Gyre" panose="02000503000000000000" charset="0"/>
                                </a:rPr>
                                <m:t>𝒊</m:t>
                              </m:r>
                            </m:sub>
                          </m:sSub>
                        </m:e>
                      </m:nary>
                    </m:oMath>
                  </m:oMathPara>
                </a14:m>
                <a:endParaRPr lang="en-US" altLang="zh-CN" sz="2000" i="1">
                  <a:latin typeface="DejaVu Math TeX Gyre" panose="02000503000000000000" charset="0"/>
                  <a:cs typeface="DejaVu Math TeX Gyre" panose="02000503000000000000" charset="0"/>
                </a:endParaRPr>
              </a:p>
            </p:txBody>
          </p:sp>
        </mc:Choice>
        <mc:Fallback>
          <p:sp>
            <p:nvSpPr>
              <p:cNvPr id="2" name="文本框 1"/>
              <p:cNvSpPr txBox="1">
                <a:spLocks noRot="1" noChangeAspect="1" noMove="1" noResize="1" noEditPoints="1" noAdjustHandles="1" noChangeArrowheads="1" noChangeShapeType="1" noTextEdit="1"/>
              </p:cNvSpPr>
              <p:nvPr/>
            </p:nvSpPr>
            <p:spPr>
              <a:xfrm>
                <a:off x="3210496" y="3419729"/>
                <a:ext cx="1533525" cy="851535"/>
              </a:xfrm>
              <a:prstGeom prst="rect">
                <a:avLst/>
              </a:prstGeom>
              <a:blipFill rotWithShape="1">
                <a:blip r:embed="rId2"/>
                <a:stretch>
                  <a:fillRect l="-37" t="-30" r="37" b="30"/>
                </a:stretch>
              </a:blipFill>
              <a:ln>
                <a:noFill/>
              </a:ln>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文本框 2"/>
              <p:cNvSpPr txBox="1"/>
              <p:nvPr/>
            </p:nvSpPr>
            <p:spPr>
              <a:xfrm>
                <a:off x="3355276" y="4415409"/>
                <a:ext cx="1244600" cy="716280"/>
              </a:xfrm>
              <a:prstGeom prst="rect">
                <a:avLst/>
              </a:prstGeom>
              <a:noFill/>
              <a:ln>
                <a:noFill/>
              </a:ln>
            </p:spPr>
            <p:style>
              <a:lnRef idx="2">
                <a:schemeClr val="dk1"/>
              </a:lnRef>
              <a:fillRef idx="1">
                <a:schemeClr val="lt1"/>
              </a:fillRef>
              <a:effectRef idx="0">
                <a:schemeClr val="dk1"/>
              </a:effectRef>
              <a:fontRef idx="minor">
                <a:schemeClr val="dk1"/>
              </a:fontRef>
            </p:style>
            <p:txBody>
              <a:bodyPr wrap="none" rtlCol="0" anchor="t">
                <a:spAutoFit/>
              </a:bodyPr>
              <a:p>
                <a:pPr algn="l"/>
                <a14:m>
                  <m:oMathPara xmlns:m="http://schemas.openxmlformats.org/officeDocument/2006/math">
                    <m:oMathParaPr>
                      <m:jc m:val="centerGroup"/>
                    </m:oMathParaPr>
                    <m:oMath xmlns:m="http://schemas.openxmlformats.org/officeDocument/2006/math">
                      <m:sSub>
                        <m:sSubPr>
                          <m:ctrlPr>
                            <a:rPr lang="en-US" altLang="zh-CN" sz="2000" i="1">
                              <a:latin typeface="DejaVu Math TeX Gyre" panose="02000503000000000000" charset="0"/>
                              <a:cs typeface="DejaVu Math TeX Gyre" panose="02000503000000000000" charset="0"/>
                            </a:rPr>
                          </m:ctrlPr>
                        </m:sSubPr>
                        <m:e>
                          <m:r>
                            <a:rPr lang="en-US" altLang="zh-CN" sz="2000" i="1">
                              <a:latin typeface="DejaVu Math TeX Gyre" panose="02000503000000000000" charset="0"/>
                              <a:cs typeface="DejaVu Math TeX Gyre" panose="02000503000000000000" charset="0"/>
                            </a:rPr>
                            <m:t>𝒘</m:t>
                          </m:r>
                        </m:e>
                        <m:sub>
                          <m:r>
                            <a:rPr lang="en-US" altLang="zh-CN" sz="2000" i="1">
                              <a:latin typeface="DejaVu Math TeX Gyre" panose="02000503000000000000" charset="0"/>
                              <a:cs typeface="DejaVu Math TeX Gyre" panose="02000503000000000000" charset="0"/>
                            </a:rPr>
                            <m:t>𝒊</m:t>
                          </m:r>
                        </m:sub>
                      </m:sSub>
                      <m:r>
                        <a:rPr lang="en-US" altLang="zh-CN" sz="2000" i="1">
                          <a:latin typeface="DejaVu Math TeX Gyre" panose="02000503000000000000" charset="0"/>
                          <a:cs typeface="DejaVu Math TeX Gyre" panose="02000503000000000000" charset="0"/>
                        </a:rPr>
                        <m:t>=</m:t>
                      </m:r>
                      <m:f>
                        <m:fPr>
                          <m:ctrlPr>
                            <a:rPr lang="en-US" altLang="zh-CN" sz="2000" i="1">
                              <a:latin typeface="DejaVu Math TeX Gyre" panose="02000503000000000000" charset="0"/>
                              <a:cs typeface="DejaVu Math TeX Gyre" panose="02000503000000000000" charset="0"/>
                            </a:rPr>
                          </m:ctrlPr>
                        </m:fPr>
                        <m:num>
                          <m:sSub>
                            <m:sSubPr>
                              <m:ctrlPr>
                                <a:rPr lang="en-US" altLang="zh-CN" sz="2000" i="1">
                                  <a:latin typeface="DejaVu Math TeX Gyre" panose="02000503000000000000" charset="0"/>
                                  <a:cs typeface="DejaVu Math TeX Gyre" panose="02000503000000000000" charset="0"/>
                                </a:rPr>
                              </m:ctrlPr>
                            </m:sSubPr>
                            <m:e>
                              <m:r>
                                <a:rPr lang="en-US" altLang="zh-CN" sz="2000" i="1">
                                  <a:latin typeface="DejaVu Math TeX Gyre" panose="02000503000000000000" charset="0"/>
                                  <a:cs typeface="DejaVu Math TeX Gyre" panose="02000503000000000000" charset="0"/>
                                </a:rPr>
                                <m:t>𝒕</m:t>
                              </m:r>
                            </m:e>
                            <m:sub>
                              <m:r>
                                <a:rPr lang="en-US" altLang="zh-CN" sz="2000" i="1">
                                  <a:latin typeface="DejaVu Math TeX Gyre" panose="02000503000000000000" charset="0"/>
                                  <a:cs typeface="DejaVu Math TeX Gyre" panose="02000503000000000000" charset="0"/>
                                </a:rPr>
                                <m:t>𝒊</m:t>
                              </m:r>
                            </m:sub>
                          </m:sSub>
                        </m:num>
                        <m:den>
                          <m:sSub>
                            <m:sSubPr>
                              <m:ctrlPr>
                                <a:rPr lang="en-US" altLang="zh-CN" sz="2000" i="1">
                                  <a:latin typeface="DejaVu Math TeX Gyre" panose="02000503000000000000" charset="0"/>
                                  <a:cs typeface="DejaVu Math TeX Gyre" panose="02000503000000000000" charset="0"/>
                                </a:rPr>
                              </m:ctrlPr>
                            </m:sSubPr>
                            <m:e>
                              <m:r>
                                <a:rPr lang="en-US" altLang="zh-CN" sz="2000" i="1">
                                  <a:latin typeface="DejaVu Math TeX Gyre" panose="02000503000000000000" charset="0"/>
                                  <a:cs typeface="DejaVu Math TeX Gyre" panose="02000503000000000000" charset="0"/>
                                </a:rPr>
                                <m:t>𝒕</m:t>
                              </m:r>
                            </m:e>
                            <m:sub>
                              <m:r>
                                <a:rPr lang="en-US" altLang="zh-CN" sz="2000" i="1">
                                  <a:latin typeface="DejaVu Math TeX Gyre" panose="02000503000000000000" charset="0"/>
                                  <a:cs typeface="DejaVu Math TeX Gyre" panose="02000503000000000000" charset="0"/>
                                </a:rPr>
                                <m:t>𝒓𝒊</m:t>
                              </m:r>
                            </m:sub>
                          </m:sSub>
                        </m:den>
                      </m:f>
                    </m:oMath>
                  </m:oMathPara>
                </a14:m>
                <a:endParaRPr lang="en-US" altLang="zh-CN" sz="2000" i="1">
                  <a:latin typeface="DejaVu Math TeX Gyre" panose="02000503000000000000" charset="0"/>
                  <a:cs typeface="DejaVu Math TeX Gyre" panose="02000503000000000000" charset="0"/>
                </a:endParaRPr>
              </a:p>
            </p:txBody>
          </p:sp>
        </mc:Choice>
        <mc:Fallback>
          <p:sp>
            <p:nvSpPr>
              <p:cNvPr id="3" name="文本框 2"/>
              <p:cNvSpPr txBox="1">
                <a:spLocks noRot="1" noChangeAspect="1" noMove="1" noResize="1" noEditPoints="1" noAdjustHandles="1" noChangeArrowheads="1" noChangeShapeType="1" noTextEdit="1"/>
              </p:cNvSpPr>
              <p:nvPr/>
            </p:nvSpPr>
            <p:spPr>
              <a:xfrm>
                <a:off x="3355276" y="4415409"/>
                <a:ext cx="1244600" cy="716280"/>
              </a:xfrm>
              <a:prstGeom prst="rect">
                <a:avLst/>
              </a:prstGeom>
              <a:blipFill rotWithShape="1">
                <a:blip r:embed="rId3"/>
                <a:stretch>
                  <a:fillRect l="-46" t="-35" r="46" b="35"/>
                </a:stretch>
              </a:blipFill>
              <a:ln>
                <a:noFill/>
              </a:ln>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p:cNvSpPr txBox="1"/>
              <p:nvPr/>
            </p:nvSpPr>
            <p:spPr>
              <a:xfrm>
                <a:off x="3688651" y="5350764"/>
                <a:ext cx="1765935" cy="851535"/>
              </a:xfrm>
              <a:prstGeom prst="rect">
                <a:avLst/>
              </a:prstGeom>
              <a:noFill/>
              <a:ln>
                <a:noFill/>
              </a:ln>
            </p:spPr>
            <p:style>
              <a:lnRef idx="2">
                <a:schemeClr val="dk1"/>
              </a:lnRef>
              <a:fillRef idx="1">
                <a:schemeClr val="lt1"/>
              </a:fillRef>
              <a:effectRef idx="0">
                <a:schemeClr val="dk1"/>
              </a:effectRef>
              <a:fontRef idx="minor">
                <a:schemeClr val="dk1"/>
              </a:fontRef>
            </p:style>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sz="2000" i="1">
                          <a:latin typeface="DejaVu Math TeX Gyre" panose="02000503000000000000" charset="0"/>
                          <a:cs typeface="DejaVu Math TeX Gyre" panose="02000503000000000000" charset="0"/>
                        </a:rPr>
                        <m:t>𝒘</m:t>
                      </m:r>
                      <m:r>
                        <a:rPr lang="en-US" altLang="zh-CN" sz="2000" i="1">
                          <a:latin typeface="DejaVu Math TeX Gyre" panose="02000503000000000000" charset="0"/>
                          <a:cs typeface="DejaVu Math TeX Gyre" panose="02000503000000000000" charset="0"/>
                        </a:rPr>
                        <m:t>=</m:t>
                      </m:r>
                      <m:f>
                        <m:fPr>
                          <m:ctrlPr>
                            <a:rPr lang="en-US" altLang="zh-CN" sz="2000" i="1">
                              <a:latin typeface="DejaVu Math TeX Gyre" panose="02000503000000000000" charset="0"/>
                              <a:cs typeface="DejaVu Math TeX Gyre" panose="02000503000000000000" charset="0"/>
                            </a:rPr>
                          </m:ctrlPr>
                        </m:fPr>
                        <m:num>
                          <m:r>
                            <a:rPr lang="en-US" altLang="zh-CN" sz="2000" i="1">
                              <a:latin typeface="DejaVu Math TeX Gyre" panose="02000503000000000000" charset="0"/>
                              <a:cs typeface="DejaVu Math TeX Gyre" panose="02000503000000000000" charset="0"/>
                            </a:rPr>
                            <m:t>𝟏</m:t>
                          </m:r>
                        </m:num>
                        <m:den>
                          <m:r>
                            <a:rPr lang="en-US" altLang="zh-CN" sz="2000" i="1">
                              <a:latin typeface="DejaVu Math TeX Gyre" panose="02000503000000000000" charset="0"/>
                              <a:cs typeface="DejaVu Math TeX Gyre" panose="02000503000000000000" charset="0"/>
                            </a:rPr>
                            <m:t>𝒏</m:t>
                          </m:r>
                        </m:den>
                      </m:f>
                      <m:nary>
                        <m:naryPr>
                          <m:chr m:val="∑"/>
                          <m:limLoc m:val="undOvr"/>
                          <m:ctrlPr>
                            <a:rPr lang="en-US" altLang="zh-CN" sz="2000" i="1">
                              <a:latin typeface="DejaVu Math TeX Gyre" panose="02000503000000000000" charset="0"/>
                              <a:cs typeface="DejaVu Math TeX Gyre" panose="02000503000000000000" charset="0"/>
                            </a:rPr>
                          </m:ctrlPr>
                        </m:naryPr>
                        <m:sub>
                          <m:r>
                            <a:rPr lang="en-US" altLang="zh-CN" sz="2000" i="1">
                              <a:latin typeface="DejaVu Math TeX Gyre" panose="02000503000000000000" charset="0"/>
                              <a:cs typeface="DejaVu Math TeX Gyre" panose="02000503000000000000" charset="0"/>
                            </a:rPr>
                            <m:t>𝒊</m:t>
                          </m:r>
                          <m:r>
                            <a:rPr lang="en-US" altLang="zh-CN" sz="2000" i="1">
                              <a:latin typeface="DejaVu Math TeX Gyre" panose="02000503000000000000" charset="0"/>
                              <a:cs typeface="DejaVu Math TeX Gyre" panose="02000503000000000000" charset="0"/>
                            </a:rPr>
                            <m:t>=</m:t>
                          </m:r>
                          <m:r>
                            <a:rPr lang="en-US" altLang="zh-CN" sz="2000" i="1">
                              <a:latin typeface="DejaVu Math TeX Gyre" panose="02000503000000000000" charset="0"/>
                              <a:cs typeface="DejaVu Math TeX Gyre" panose="02000503000000000000" charset="0"/>
                            </a:rPr>
                            <m:t>1</m:t>
                          </m:r>
                        </m:sub>
                        <m:sup>
                          <m:r>
                            <a:rPr lang="en-US" altLang="zh-CN" sz="2000" i="1">
                              <a:latin typeface="DejaVu Math TeX Gyre" panose="02000503000000000000" charset="0"/>
                              <a:cs typeface="DejaVu Math TeX Gyre" panose="02000503000000000000" charset="0"/>
                            </a:rPr>
                            <m:t>𝒏</m:t>
                          </m:r>
                        </m:sup>
                        <m:e>
                          <m:sSub>
                            <m:sSubPr>
                              <m:ctrlPr>
                                <a:rPr lang="en-US" altLang="zh-CN" sz="2000" i="1">
                                  <a:latin typeface="DejaVu Math TeX Gyre" panose="02000503000000000000" charset="0"/>
                                  <a:cs typeface="DejaVu Math TeX Gyre" panose="02000503000000000000" charset="0"/>
                                </a:rPr>
                              </m:ctrlPr>
                            </m:sSubPr>
                            <m:e>
                              <m:r>
                                <a:rPr lang="en-US" altLang="zh-CN" sz="2000" i="1">
                                  <a:latin typeface="DejaVu Math TeX Gyre" panose="02000503000000000000" charset="0"/>
                                  <a:cs typeface="DejaVu Math TeX Gyre" panose="02000503000000000000" charset="0"/>
                                </a:rPr>
                                <m:t>𝒘</m:t>
                              </m:r>
                            </m:e>
                            <m:sub>
                              <m:r>
                                <a:rPr lang="en-US" altLang="zh-CN" sz="2000" i="1">
                                  <a:latin typeface="DejaVu Math TeX Gyre" panose="02000503000000000000" charset="0"/>
                                  <a:cs typeface="DejaVu Math TeX Gyre" panose="02000503000000000000" charset="0"/>
                                </a:rPr>
                                <m:t>𝒊</m:t>
                              </m:r>
                            </m:sub>
                          </m:sSub>
                        </m:e>
                      </m:nary>
                    </m:oMath>
                  </m:oMathPara>
                </a14:m>
                <a:endParaRPr lang="en-US" altLang="zh-CN" sz="2000" i="1">
                  <a:latin typeface="DejaVu Math TeX Gyre" panose="02000503000000000000" charset="0"/>
                  <a:cs typeface="DejaVu Math TeX Gyre" panose="02000503000000000000" charset="0"/>
                </a:endParaRPr>
              </a:p>
            </p:txBody>
          </p:sp>
        </mc:Choice>
        <mc:Fallback>
          <p:sp>
            <p:nvSpPr>
              <p:cNvPr id="4" name="文本框 3"/>
              <p:cNvSpPr txBox="1">
                <a:spLocks noRot="1" noChangeAspect="1" noMove="1" noResize="1" noEditPoints="1" noAdjustHandles="1" noChangeArrowheads="1" noChangeShapeType="1" noTextEdit="1"/>
              </p:cNvSpPr>
              <p:nvPr/>
            </p:nvSpPr>
            <p:spPr>
              <a:xfrm>
                <a:off x="3688651" y="5350764"/>
                <a:ext cx="1765935" cy="851535"/>
              </a:xfrm>
              <a:prstGeom prst="rect">
                <a:avLst/>
              </a:prstGeom>
              <a:blipFill rotWithShape="1">
                <a:blip r:embed="rId4"/>
                <a:stretch>
                  <a:fillRect l="-32" t="-30" r="32" b="30"/>
                </a:stretch>
              </a:blipFill>
              <a:ln>
                <a:noFill/>
              </a:ln>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6" name="文本框 5"/>
          <p:cNvSpPr txBox="1"/>
          <p:nvPr/>
        </p:nvSpPr>
        <p:spPr>
          <a:xfrm>
            <a:off x="4599940" y="2535555"/>
            <a:ext cx="3592830" cy="645160"/>
          </a:xfrm>
          <a:prstGeom prst="rect">
            <a:avLst/>
          </a:prstGeom>
          <a:noFill/>
        </p:spPr>
        <p:txBody>
          <a:bodyPr wrap="none" rtlCol="0" anchor="t">
            <a:spAutoFit/>
          </a:bodyPr>
          <a:p>
            <a:r>
              <a:rPr lang="x-none" altLang="zh-CN" sz="1800">
                <a:solidFill>
                  <a:srgbClr val="FF0000"/>
                </a:solidFill>
                <a:effectLst/>
                <a:latin typeface="Times New Roman" panose="02020603050405020304" charset="0"/>
                <a:cs typeface="+mn-ea"/>
                <a:sym typeface="+mn-ea"/>
              </a:rPr>
              <a:t>周转时间也叫响应时间，</a:t>
            </a:r>
            <a:endParaRPr lang="x-none" altLang="zh-CN" sz="1800">
              <a:solidFill>
                <a:srgbClr val="FF0000"/>
              </a:solidFill>
              <a:effectLst/>
              <a:latin typeface="Times New Roman" panose="02020603050405020304" charset="0"/>
              <a:cs typeface="+mn-ea"/>
              <a:sym typeface="+mn-ea"/>
            </a:endParaRPr>
          </a:p>
          <a:p>
            <a:r>
              <a:rPr lang="x-none" altLang="zh-CN" sz="1800">
                <a:solidFill>
                  <a:srgbClr val="FF0000"/>
                </a:solidFill>
                <a:effectLst/>
                <a:latin typeface="Times New Roman" panose="02020603050405020304" charset="0"/>
                <a:cs typeface="+mn-ea"/>
                <a:sym typeface="+mn-ea"/>
              </a:rPr>
              <a:t>包括了作业的等待时间+执行时间</a:t>
            </a:r>
            <a:endParaRPr lang="x-none" altLang="zh-CN" sz="1800">
              <a:solidFill>
                <a:srgbClr val="FF0000"/>
              </a:solidFill>
              <a:effectLst/>
              <a:latin typeface="Times New Roman" panose="02020603050405020304" charset="0"/>
              <a:cs typeface="+mn-ea"/>
              <a:sym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4931">
                                            <p:txEl>
                                              <p:charRg st="0" end="12"/>
                                            </p:txEl>
                                          </p:spTgt>
                                        </p:tgtEl>
                                        <p:attrNameLst>
                                          <p:attrName>style.visibility</p:attrName>
                                        </p:attrNameLst>
                                      </p:cBhvr>
                                      <p:to>
                                        <p:strVal val="visible"/>
                                      </p:to>
                                    </p:set>
                                    <p:anim calcmode="lin" valueType="num">
                                      <p:cBhvr additive="base">
                                        <p:cTn id="7" dur="1000" fill="hold"/>
                                        <p:tgtEl>
                                          <p:spTgt spid="124931">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4931">
                                            <p:txEl>
                                              <p:charRg st="0"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0" grpId="0" uiExpand="1" build="p"/>
      <p:bldP spid="12493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矩形 124929"/>
          <p:cNvSpPr/>
          <p:nvPr/>
        </p:nvSpPr>
        <p:spPr>
          <a:xfrm>
            <a:off x="248285" y="1192530"/>
            <a:ext cx="8708390" cy="116078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x-none" altLang="zh-CN" sz="2400" strike="noStrike" noProof="1">
                <a:solidFill>
                  <a:schemeClr val="tx1"/>
                </a:solidFill>
                <a:latin typeface="Times New Roman" panose="02020603050405020304" charset="0"/>
                <a:ea typeface="宋体" panose="02010600030101010101" pitchFamily="2" charset="-122"/>
              </a:rPr>
              <a:t>1 先来先服务调度算法</a:t>
            </a:r>
            <a:endParaRPr lang="x-none" altLang="zh-CN" sz="24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30000"/>
              </a:lnSpc>
              <a:buNone/>
            </a:pPr>
            <a:r>
              <a:rPr lang="x-none" altLang="zh-CN" sz="2400" strike="noStrike" noProof="1">
                <a:solidFill>
                  <a:schemeClr val="tx1"/>
                </a:solidFill>
                <a:latin typeface="Times New Roman" panose="02020603050405020304" charset="0"/>
                <a:ea typeface="宋体" panose="02010600030101010101" pitchFamily="2" charset="-122"/>
              </a:rPr>
              <a:t>按作业来到的先后次序进行调度。</a:t>
            </a:r>
            <a:endParaRPr lang="x-none" altLang="zh-CN" sz="2400" strike="noStrike" noProof="1">
              <a:solidFill>
                <a:schemeClr val="tx1"/>
              </a:solidFill>
              <a:effectLst/>
              <a:latin typeface="Times New Roman" panose="02020603050405020304" charset="0"/>
              <a:ea typeface="宋体" panose="02010600030101010101" pitchFamily="2" charset="-122"/>
              <a:cs typeface="+mn-ea"/>
            </a:endParaRPr>
          </a:p>
        </p:txBody>
      </p:sp>
      <p:sp>
        <p:nvSpPr>
          <p:cNvPr id="124931" name="矩形 124930"/>
          <p:cNvSpPr/>
          <p:nvPr/>
        </p:nvSpPr>
        <p:spPr>
          <a:xfrm>
            <a:off x="185738" y="553720"/>
            <a:ext cx="6475413" cy="60769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x-none" altLang="en-US" sz="2800" b="1" strike="noStrike" noProof="1">
                <a:solidFill>
                  <a:srgbClr val="990000"/>
                </a:solidFill>
                <a:latin typeface="Times New Roman" panose="02020603050405020304" charset="0"/>
                <a:ea typeface="宋体" panose="02010600030101010101" pitchFamily="2" charset="-122"/>
                <a:cs typeface="+mn-ea"/>
              </a:rPr>
              <a:t>作业</a:t>
            </a:r>
            <a:r>
              <a:rPr lang="zh-CN" altLang="en-US" sz="2800" b="1" strike="noStrike" noProof="1">
                <a:solidFill>
                  <a:srgbClr val="990000"/>
                </a:solidFill>
                <a:latin typeface="Arial" panose="02080604020202020204" pitchFamily="34" charset="0"/>
                <a:ea typeface="宋体" panose="02010600030101010101" pitchFamily="2" charset="-122"/>
                <a:cs typeface="+mn-ea"/>
              </a:rPr>
              <a:t>调度</a:t>
            </a:r>
            <a:r>
              <a:rPr lang="x-none" altLang="zh-CN" sz="2800" b="1" strike="noStrike" noProof="1">
                <a:solidFill>
                  <a:srgbClr val="990000"/>
                </a:solidFill>
                <a:latin typeface="Arial" panose="02080604020202020204" pitchFamily="34" charset="0"/>
                <a:ea typeface="宋体" panose="02010600030101010101" pitchFamily="2" charset="-122"/>
                <a:cs typeface="+mn-ea"/>
              </a:rPr>
              <a:t>算法</a:t>
            </a:r>
            <a:endParaRPr lang="x-none" altLang="zh-CN" sz="2800" b="1" strike="noStrike" noProof="1">
              <a:solidFill>
                <a:srgbClr val="990000"/>
              </a:solidFill>
              <a:latin typeface="Arial" panose="02080604020202020204" pitchFamily="34" charset="0"/>
              <a:ea typeface="宋体" panose="02010600030101010101" pitchFamily="2" charset="-122"/>
              <a:cs typeface="+mn-ea"/>
            </a:endParaRPr>
          </a:p>
        </p:txBody>
      </p:sp>
      <p:sp>
        <p:nvSpPr>
          <p:cNvPr id="124932" name="矩形 124931"/>
          <p:cNvSpPr/>
          <p:nvPr/>
        </p:nvSpPr>
        <p:spPr>
          <a:xfrm>
            <a:off x="381000" y="42863"/>
            <a:ext cx="8393113" cy="423545"/>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x-none" sz="2400">
                <a:cs typeface="+mn-ea"/>
                <a:sym typeface="+mn-ea"/>
              </a:rPr>
              <a:t>处理机</a:t>
            </a:r>
            <a:r>
              <a:rPr lang="zh-CN" altLang="en-US" sz="2400">
                <a:cs typeface="+mn-ea"/>
                <a:sym typeface="+mn-ea"/>
              </a:rPr>
              <a:t>调度</a:t>
            </a:r>
            <a:endParaRPr lang="zh-CN" altLang="en-US" sz="2400" strike="noStrike" noProof="1">
              <a:ea typeface="宋体" panose="02010600030101010101" pitchFamily="2" charset="-122"/>
            </a:endParaRPr>
          </a:p>
        </p:txBody>
      </p:sp>
      <p:sp>
        <p:nvSpPr>
          <p:cNvPr id="139268" name="文本框 124932"/>
          <p:cNvSpPr txBox="1"/>
          <p:nvPr/>
        </p:nvSpPr>
        <p:spPr>
          <a:xfrm>
            <a:off x="8493125" y="6510338"/>
            <a:ext cx="46355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99</a:t>
            </a:r>
            <a:endParaRPr lang="en-US" altLang="zh-CN" b="0">
              <a:solidFill>
                <a:schemeClr val="tx2"/>
              </a:solidFill>
              <a:latin typeface="Times New Roman" panose="02020603050405020304" charset="0"/>
              <a:ea typeface="宋体" panose="02010600030101010101" pitchFamily="2" charset="-122"/>
            </a:endParaRPr>
          </a:p>
        </p:txBody>
      </p:sp>
      <p:graphicFrame>
        <p:nvGraphicFramePr>
          <p:cNvPr id="2" name="表格 1"/>
          <p:cNvGraphicFramePr/>
          <p:nvPr/>
        </p:nvGraphicFramePr>
        <p:xfrm>
          <a:off x="377825" y="2544445"/>
          <a:ext cx="8396606" cy="2625725"/>
        </p:xfrm>
        <a:graphic>
          <a:graphicData uri="http://schemas.openxmlformats.org/drawingml/2006/table">
            <a:tbl>
              <a:tblPr firstRow="1" bandRow="1">
                <a:tableStyleId>{5C22544A-7EE6-4342-B048-85BDC9FD1C3A}</a:tableStyleId>
              </a:tblPr>
              <a:tblGrid>
                <a:gridCol w="789940"/>
                <a:gridCol w="1332865"/>
                <a:gridCol w="1175385"/>
                <a:gridCol w="1115696"/>
                <a:gridCol w="1116330"/>
                <a:gridCol w="1190625"/>
                <a:gridCol w="1675765"/>
              </a:tblGrid>
              <a:tr h="309245">
                <a:tc>
                  <a:txBody>
                    <a:bodyPr/>
                    <a:p>
                      <a:pPr algn="ctr">
                        <a:buNone/>
                      </a:pPr>
                      <a:r>
                        <a:rPr lang="x-none" altLang="zh-CN" sz="1400">
                          <a:solidFill>
                            <a:schemeClr val="tx1"/>
                          </a:solidFill>
                        </a:rPr>
                        <a:t>作业</a:t>
                      </a:r>
                      <a:endParaRPr lang="x-none" altLang="zh-CN" sz="1400">
                        <a:solidFill>
                          <a:schemeClr val="tx1"/>
                        </a:solidFill>
                      </a:endParaRPr>
                    </a:p>
                  </a:txBody>
                  <a:tcPr/>
                </a:tc>
                <a:tc>
                  <a:txBody>
                    <a:bodyPr/>
                    <a:p>
                      <a:pPr algn="ctr">
                        <a:buNone/>
                      </a:pPr>
                      <a:r>
                        <a:rPr lang="x-none" altLang="zh-CN" sz="1400">
                          <a:solidFill>
                            <a:schemeClr val="tx1"/>
                          </a:solidFill>
                        </a:rPr>
                        <a:t>进入系统时间</a:t>
                      </a:r>
                      <a:endParaRPr lang="x-none" altLang="zh-CN" sz="1400">
                        <a:solidFill>
                          <a:schemeClr val="tx1"/>
                        </a:solidFill>
                      </a:endParaRPr>
                    </a:p>
                  </a:txBody>
                  <a:tcPr/>
                </a:tc>
                <a:tc>
                  <a:txBody>
                    <a:bodyPr/>
                    <a:p>
                      <a:pPr algn="ctr">
                        <a:buNone/>
                      </a:pPr>
                      <a:r>
                        <a:rPr lang="x-none" altLang="zh-CN" sz="1400">
                          <a:solidFill>
                            <a:schemeClr val="tx1"/>
                          </a:solidFill>
                        </a:rPr>
                        <a:t>执行时间</a:t>
                      </a:r>
                      <a:endParaRPr lang="x-none" altLang="zh-CN" sz="1400">
                        <a:solidFill>
                          <a:schemeClr val="tx1"/>
                        </a:solidFill>
                      </a:endParaRPr>
                    </a:p>
                  </a:txBody>
                  <a:tcPr/>
                </a:tc>
                <a:tc>
                  <a:txBody>
                    <a:bodyPr/>
                    <a:p>
                      <a:pPr algn="ctr">
                        <a:buNone/>
                      </a:pPr>
                      <a:r>
                        <a:rPr lang="x-none" altLang="zh-CN" sz="1400">
                          <a:solidFill>
                            <a:schemeClr val="tx1"/>
                          </a:solidFill>
                        </a:rPr>
                        <a:t>开始时间</a:t>
                      </a:r>
                      <a:endParaRPr lang="x-none" altLang="zh-CN" sz="1400">
                        <a:solidFill>
                          <a:schemeClr val="tx1"/>
                        </a:solidFill>
                      </a:endParaRPr>
                    </a:p>
                  </a:txBody>
                  <a:tcPr/>
                </a:tc>
                <a:tc>
                  <a:txBody>
                    <a:bodyPr/>
                    <a:p>
                      <a:pPr algn="ctr">
                        <a:buNone/>
                      </a:pPr>
                      <a:r>
                        <a:rPr lang="x-none" altLang="zh-CN" sz="1400">
                          <a:solidFill>
                            <a:schemeClr val="tx1"/>
                          </a:solidFill>
                        </a:rPr>
                        <a:t>完成时间</a:t>
                      </a:r>
                      <a:endParaRPr lang="x-none" altLang="zh-CN" sz="1400">
                        <a:solidFill>
                          <a:schemeClr val="tx1"/>
                        </a:solidFill>
                      </a:endParaRPr>
                    </a:p>
                  </a:txBody>
                  <a:tcPr/>
                </a:tc>
                <a:tc>
                  <a:txBody>
                    <a:bodyPr/>
                    <a:p>
                      <a:pPr algn="ctr">
                        <a:buNone/>
                      </a:pPr>
                      <a:r>
                        <a:rPr lang="x-none" altLang="zh-CN" sz="1400">
                          <a:solidFill>
                            <a:schemeClr val="tx1"/>
                          </a:solidFill>
                        </a:rPr>
                        <a:t>周转时间</a:t>
                      </a:r>
                      <a:endParaRPr lang="x-none" altLang="zh-CN" sz="1400">
                        <a:solidFill>
                          <a:schemeClr val="tx1"/>
                        </a:solidFill>
                      </a:endParaRPr>
                    </a:p>
                  </a:txBody>
                  <a:tcPr/>
                </a:tc>
                <a:tc>
                  <a:txBody>
                    <a:bodyPr/>
                    <a:p>
                      <a:pPr algn="ctr">
                        <a:buNone/>
                      </a:pPr>
                      <a:r>
                        <a:rPr lang="x-none" altLang="zh-CN" sz="1400">
                          <a:solidFill>
                            <a:schemeClr val="tx1"/>
                          </a:solidFill>
                        </a:rPr>
                        <a:t>带权周转时间</a:t>
                      </a:r>
                      <a:endParaRPr lang="x-none" altLang="zh-CN" sz="1400">
                        <a:solidFill>
                          <a:schemeClr val="tx1"/>
                        </a:solidFill>
                      </a:endParaRPr>
                    </a:p>
                  </a:txBody>
                  <a:tcPr/>
                </a:tc>
              </a:tr>
              <a:tr h="365760">
                <a:tc>
                  <a:txBody>
                    <a:bodyPr/>
                    <a:p>
                      <a:pPr algn="ctr">
                        <a:buNone/>
                      </a:pPr>
                      <a:r>
                        <a:rPr lang="x-none" altLang="zh-CN" sz="1600">
                          <a:solidFill>
                            <a:schemeClr val="tx1"/>
                          </a:solidFill>
                        </a:rPr>
                        <a:t>1</a:t>
                      </a:r>
                      <a:endParaRPr lang="x-none" altLang="zh-CN" sz="1600">
                        <a:solidFill>
                          <a:schemeClr val="tx1"/>
                        </a:solidFill>
                      </a:endParaRPr>
                    </a:p>
                  </a:txBody>
                  <a:tcPr/>
                </a:tc>
                <a:tc>
                  <a:txBody>
                    <a:bodyPr/>
                    <a:p>
                      <a:pPr algn="ctr">
                        <a:buNone/>
                      </a:pPr>
                      <a:r>
                        <a:rPr lang="x-none" altLang="zh-CN" sz="1600">
                          <a:solidFill>
                            <a:schemeClr val="tx1"/>
                          </a:solidFill>
                        </a:rPr>
                        <a:t>8.00</a:t>
                      </a:r>
                      <a:endParaRPr lang="x-none" altLang="zh-CN" sz="1600">
                        <a:solidFill>
                          <a:schemeClr val="tx1"/>
                        </a:solidFill>
                      </a:endParaRPr>
                    </a:p>
                  </a:txBody>
                  <a:tcPr/>
                </a:tc>
                <a:tc>
                  <a:txBody>
                    <a:bodyPr/>
                    <a:p>
                      <a:pPr algn="ctr">
                        <a:buNone/>
                      </a:pPr>
                      <a:r>
                        <a:rPr lang="x-none" altLang="zh-CN" sz="1600">
                          <a:solidFill>
                            <a:schemeClr val="tx1"/>
                          </a:solidFill>
                        </a:rPr>
                        <a:t>2.00</a:t>
                      </a:r>
                      <a:endParaRPr lang="x-none" altLang="zh-CN" sz="1600">
                        <a:solidFill>
                          <a:schemeClr val="tx1"/>
                        </a:solidFill>
                      </a:endParaRPr>
                    </a:p>
                  </a:txBody>
                  <a:tcPr/>
                </a:tc>
                <a:tc>
                  <a:txBody>
                    <a:bodyPr/>
                    <a:p>
                      <a:pPr algn="ctr">
                        <a:buNone/>
                      </a:pPr>
                      <a:r>
                        <a:rPr lang="en-US" altLang="zh-CN" sz="1600">
                          <a:solidFill>
                            <a:schemeClr val="tx1"/>
                          </a:solidFill>
                        </a:rPr>
                        <a:t>8.00</a:t>
                      </a:r>
                      <a:endParaRPr lang="en-US" altLang="zh-CN" sz="1600">
                        <a:solidFill>
                          <a:schemeClr val="tx1"/>
                        </a:solidFill>
                      </a:endParaRPr>
                    </a:p>
                  </a:txBody>
                  <a:tcPr/>
                </a:tc>
                <a:tc>
                  <a:txBody>
                    <a:bodyPr/>
                    <a:p>
                      <a:pPr algn="ctr">
                        <a:buNone/>
                      </a:pPr>
                      <a:r>
                        <a:rPr lang="en-US" altLang="zh-CN" sz="1600">
                          <a:solidFill>
                            <a:schemeClr val="tx1"/>
                          </a:solidFill>
                        </a:rPr>
                        <a:t>10.00</a:t>
                      </a:r>
                      <a:endParaRPr lang="en-US" altLang="zh-CN" sz="1600">
                        <a:solidFill>
                          <a:schemeClr val="tx1"/>
                        </a:solidFill>
                      </a:endParaRPr>
                    </a:p>
                  </a:txBody>
                  <a:tcPr/>
                </a:tc>
                <a:tc>
                  <a:txBody>
                    <a:bodyPr/>
                    <a:p>
                      <a:pPr algn="ctr">
                        <a:buNone/>
                      </a:pPr>
                      <a:r>
                        <a:rPr lang="en-US" altLang="zh-CN" sz="1600">
                          <a:solidFill>
                            <a:schemeClr val="tx1"/>
                          </a:solidFill>
                        </a:rPr>
                        <a:t>2.00</a:t>
                      </a:r>
                      <a:endParaRPr lang="en-US" altLang="zh-CN" sz="1600">
                        <a:solidFill>
                          <a:schemeClr val="tx1"/>
                        </a:solidFill>
                      </a:endParaRPr>
                    </a:p>
                  </a:txBody>
                  <a:tcPr/>
                </a:tc>
                <a:tc>
                  <a:txBody>
                    <a:bodyPr/>
                    <a:p>
                      <a:pPr algn="ctr">
                        <a:buNone/>
                      </a:pPr>
                      <a:r>
                        <a:rPr lang="en-US" altLang="zh-CN" sz="1600">
                          <a:solidFill>
                            <a:schemeClr val="tx1"/>
                          </a:solidFill>
                        </a:rPr>
                        <a:t>1</a:t>
                      </a:r>
                      <a:endParaRPr lang="en-US" altLang="zh-CN" sz="1600">
                        <a:solidFill>
                          <a:schemeClr val="tx1"/>
                        </a:solidFill>
                      </a:endParaRPr>
                    </a:p>
                  </a:txBody>
                  <a:tcPr/>
                </a:tc>
              </a:tr>
              <a:tr h="365760">
                <a:tc>
                  <a:txBody>
                    <a:bodyPr/>
                    <a:p>
                      <a:pPr algn="ctr">
                        <a:buNone/>
                      </a:pPr>
                      <a:r>
                        <a:rPr lang="x-none" altLang="zh-CN" sz="1600">
                          <a:solidFill>
                            <a:schemeClr val="tx1"/>
                          </a:solidFill>
                        </a:rPr>
                        <a:t>2</a:t>
                      </a:r>
                      <a:endParaRPr lang="x-none" altLang="zh-CN" sz="1600">
                        <a:solidFill>
                          <a:schemeClr val="tx1"/>
                        </a:solidFill>
                      </a:endParaRPr>
                    </a:p>
                  </a:txBody>
                  <a:tcPr/>
                </a:tc>
                <a:tc>
                  <a:txBody>
                    <a:bodyPr/>
                    <a:p>
                      <a:pPr algn="ctr">
                        <a:buNone/>
                      </a:pPr>
                      <a:r>
                        <a:rPr lang="x-none" altLang="zh-CN" sz="1600">
                          <a:solidFill>
                            <a:schemeClr val="tx1"/>
                          </a:solidFill>
                        </a:rPr>
                        <a:t>8.50</a:t>
                      </a:r>
                      <a:endParaRPr lang="x-none" altLang="zh-CN" sz="1600">
                        <a:solidFill>
                          <a:schemeClr val="tx1"/>
                        </a:solidFill>
                      </a:endParaRPr>
                    </a:p>
                  </a:txBody>
                  <a:tcPr/>
                </a:tc>
                <a:tc>
                  <a:txBody>
                    <a:bodyPr/>
                    <a:p>
                      <a:pPr algn="ctr">
                        <a:buNone/>
                      </a:pPr>
                      <a:r>
                        <a:rPr lang="x-none" altLang="zh-CN" sz="1600">
                          <a:solidFill>
                            <a:schemeClr val="tx1"/>
                          </a:solidFill>
                        </a:rPr>
                        <a:t>0.50</a:t>
                      </a:r>
                      <a:endParaRPr lang="x-none" altLang="zh-CN" sz="1600">
                        <a:solidFill>
                          <a:schemeClr val="tx1"/>
                        </a:solidFill>
                      </a:endParaRPr>
                    </a:p>
                  </a:txBody>
                  <a:tcPr/>
                </a:tc>
                <a:tc>
                  <a:txBody>
                    <a:bodyPr/>
                    <a:p>
                      <a:pPr algn="ctr">
                        <a:buNone/>
                      </a:pPr>
                      <a:r>
                        <a:rPr lang="en-US" altLang="zh-CN" sz="1600">
                          <a:solidFill>
                            <a:schemeClr val="tx1"/>
                          </a:solidFill>
                        </a:rPr>
                        <a:t>10.00</a:t>
                      </a:r>
                      <a:endParaRPr lang="en-US" altLang="zh-CN" sz="1600">
                        <a:solidFill>
                          <a:schemeClr val="tx1"/>
                        </a:solidFill>
                      </a:endParaRPr>
                    </a:p>
                  </a:txBody>
                  <a:tcPr/>
                </a:tc>
                <a:tc>
                  <a:txBody>
                    <a:bodyPr/>
                    <a:p>
                      <a:pPr algn="ctr">
                        <a:buNone/>
                      </a:pPr>
                      <a:r>
                        <a:rPr lang="en-US" altLang="zh-CN" sz="1600">
                          <a:solidFill>
                            <a:schemeClr val="tx1"/>
                          </a:solidFill>
                        </a:rPr>
                        <a:t>10.50</a:t>
                      </a:r>
                      <a:endParaRPr lang="en-US" altLang="zh-CN" sz="1600">
                        <a:solidFill>
                          <a:schemeClr val="tx1"/>
                        </a:solidFill>
                      </a:endParaRPr>
                    </a:p>
                  </a:txBody>
                  <a:tcPr/>
                </a:tc>
                <a:tc>
                  <a:txBody>
                    <a:bodyPr/>
                    <a:p>
                      <a:pPr algn="ctr">
                        <a:buNone/>
                      </a:pPr>
                      <a:r>
                        <a:rPr lang="en-US" altLang="zh-CN" sz="1600">
                          <a:solidFill>
                            <a:schemeClr val="tx1"/>
                          </a:solidFill>
                        </a:rPr>
                        <a:t>2.00</a:t>
                      </a:r>
                      <a:endParaRPr lang="en-US" altLang="zh-CN" sz="1600">
                        <a:solidFill>
                          <a:schemeClr val="tx1"/>
                        </a:solidFill>
                      </a:endParaRPr>
                    </a:p>
                  </a:txBody>
                  <a:tcPr/>
                </a:tc>
                <a:tc>
                  <a:txBody>
                    <a:bodyPr/>
                    <a:p>
                      <a:pPr algn="ctr">
                        <a:buNone/>
                      </a:pPr>
                      <a:r>
                        <a:rPr lang="en-US" altLang="zh-CN" sz="1600">
                          <a:solidFill>
                            <a:schemeClr val="tx1"/>
                          </a:solidFill>
                        </a:rPr>
                        <a:t>4</a:t>
                      </a:r>
                      <a:endParaRPr lang="en-US" altLang="zh-CN" sz="1600">
                        <a:solidFill>
                          <a:schemeClr val="tx1"/>
                        </a:solidFill>
                      </a:endParaRPr>
                    </a:p>
                  </a:txBody>
                  <a:tcPr/>
                </a:tc>
              </a:tr>
              <a:tr h="365760">
                <a:tc>
                  <a:txBody>
                    <a:bodyPr/>
                    <a:p>
                      <a:pPr algn="ctr">
                        <a:buNone/>
                      </a:pPr>
                      <a:r>
                        <a:rPr lang="x-none" altLang="zh-CN" sz="1600">
                          <a:solidFill>
                            <a:schemeClr val="tx1"/>
                          </a:solidFill>
                        </a:rPr>
                        <a:t>3</a:t>
                      </a:r>
                      <a:endParaRPr lang="x-none" altLang="zh-CN" sz="1600">
                        <a:solidFill>
                          <a:schemeClr val="tx1"/>
                        </a:solidFill>
                      </a:endParaRPr>
                    </a:p>
                  </a:txBody>
                  <a:tcPr/>
                </a:tc>
                <a:tc>
                  <a:txBody>
                    <a:bodyPr/>
                    <a:p>
                      <a:pPr algn="ctr">
                        <a:buNone/>
                      </a:pPr>
                      <a:r>
                        <a:rPr lang="x-none" altLang="zh-CN" sz="1600">
                          <a:solidFill>
                            <a:schemeClr val="tx1"/>
                          </a:solidFill>
                        </a:rPr>
                        <a:t>9.00</a:t>
                      </a:r>
                      <a:endParaRPr lang="x-none" altLang="zh-CN" sz="1600">
                        <a:solidFill>
                          <a:schemeClr val="tx1"/>
                        </a:solidFill>
                      </a:endParaRPr>
                    </a:p>
                  </a:txBody>
                  <a:tcPr/>
                </a:tc>
                <a:tc>
                  <a:txBody>
                    <a:bodyPr/>
                    <a:p>
                      <a:pPr algn="ctr">
                        <a:buNone/>
                      </a:pPr>
                      <a:r>
                        <a:rPr lang="x-none" altLang="zh-CN" sz="1600">
                          <a:solidFill>
                            <a:schemeClr val="tx1"/>
                          </a:solidFill>
                        </a:rPr>
                        <a:t>0.10</a:t>
                      </a:r>
                      <a:endParaRPr lang="x-none" altLang="zh-CN" sz="1600">
                        <a:solidFill>
                          <a:schemeClr val="tx1"/>
                        </a:solidFill>
                      </a:endParaRPr>
                    </a:p>
                  </a:txBody>
                  <a:tcPr/>
                </a:tc>
                <a:tc>
                  <a:txBody>
                    <a:bodyPr/>
                    <a:p>
                      <a:pPr algn="ctr">
                        <a:buNone/>
                      </a:pPr>
                      <a:r>
                        <a:rPr lang="en-US" altLang="zh-CN" sz="1600">
                          <a:solidFill>
                            <a:schemeClr val="tx1"/>
                          </a:solidFill>
                        </a:rPr>
                        <a:t>10.50</a:t>
                      </a:r>
                      <a:endParaRPr lang="en-US" altLang="zh-CN" sz="1600">
                        <a:solidFill>
                          <a:schemeClr val="tx1"/>
                        </a:solidFill>
                      </a:endParaRPr>
                    </a:p>
                  </a:txBody>
                  <a:tcPr/>
                </a:tc>
                <a:tc>
                  <a:txBody>
                    <a:bodyPr/>
                    <a:p>
                      <a:pPr algn="ctr">
                        <a:buNone/>
                      </a:pPr>
                      <a:r>
                        <a:rPr lang="en-US" altLang="zh-CN" sz="1600">
                          <a:solidFill>
                            <a:schemeClr val="tx1"/>
                          </a:solidFill>
                        </a:rPr>
                        <a:t>10.60</a:t>
                      </a:r>
                      <a:endParaRPr lang="en-US" altLang="zh-CN" sz="1600">
                        <a:solidFill>
                          <a:schemeClr val="tx1"/>
                        </a:solidFill>
                      </a:endParaRPr>
                    </a:p>
                  </a:txBody>
                  <a:tcPr/>
                </a:tc>
                <a:tc>
                  <a:txBody>
                    <a:bodyPr/>
                    <a:p>
                      <a:pPr algn="ctr">
                        <a:buNone/>
                      </a:pPr>
                      <a:r>
                        <a:rPr lang="en-US" altLang="zh-CN" sz="1600">
                          <a:solidFill>
                            <a:schemeClr val="tx1"/>
                          </a:solidFill>
                        </a:rPr>
                        <a:t>1.60</a:t>
                      </a:r>
                      <a:endParaRPr lang="en-US" altLang="zh-CN" sz="1600">
                        <a:solidFill>
                          <a:schemeClr val="tx1"/>
                        </a:solidFill>
                      </a:endParaRPr>
                    </a:p>
                  </a:txBody>
                  <a:tcPr/>
                </a:tc>
                <a:tc>
                  <a:txBody>
                    <a:bodyPr/>
                    <a:p>
                      <a:pPr algn="ctr">
                        <a:buNone/>
                      </a:pPr>
                      <a:r>
                        <a:rPr lang="en-US" altLang="zh-CN" sz="1600">
                          <a:solidFill>
                            <a:schemeClr val="tx1"/>
                          </a:solidFill>
                        </a:rPr>
                        <a:t>16</a:t>
                      </a:r>
                      <a:endParaRPr lang="en-US" altLang="zh-CN" sz="1600">
                        <a:solidFill>
                          <a:schemeClr val="tx1"/>
                        </a:solidFill>
                      </a:endParaRPr>
                    </a:p>
                  </a:txBody>
                  <a:tcPr/>
                </a:tc>
              </a:tr>
              <a:tr h="365760">
                <a:tc>
                  <a:txBody>
                    <a:bodyPr/>
                    <a:p>
                      <a:pPr algn="ctr">
                        <a:buNone/>
                      </a:pPr>
                      <a:r>
                        <a:rPr lang="x-none" altLang="zh-CN" sz="1600">
                          <a:solidFill>
                            <a:schemeClr val="tx1"/>
                          </a:solidFill>
                        </a:rPr>
                        <a:t>4</a:t>
                      </a:r>
                      <a:endParaRPr lang="x-none" altLang="zh-CN" sz="1600">
                        <a:solidFill>
                          <a:schemeClr val="tx1"/>
                        </a:solidFill>
                      </a:endParaRPr>
                    </a:p>
                  </a:txBody>
                  <a:tcPr/>
                </a:tc>
                <a:tc>
                  <a:txBody>
                    <a:bodyPr/>
                    <a:p>
                      <a:pPr algn="ctr">
                        <a:buNone/>
                      </a:pPr>
                      <a:r>
                        <a:rPr lang="x-none" altLang="zh-CN" sz="1600">
                          <a:solidFill>
                            <a:schemeClr val="tx1"/>
                          </a:solidFill>
                        </a:rPr>
                        <a:t>9.50</a:t>
                      </a:r>
                      <a:endParaRPr lang="x-none" altLang="zh-CN" sz="1600">
                        <a:solidFill>
                          <a:schemeClr val="tx1"/>
                        </a:solidFill>
                      </a:endParaRPr>
                    </a:p>
                  </a:txBody>
                  <a:tcPr/>
                </a:tc>
                <a:tc>
                  <a:txBody>
                    <a:bodyPr/>
                    <a:p>
                      <a:pPr algn="ctr">
                        <a:buNone/>
                      </a:pPr>
                      <a:r>
                        <a:rPr lang="x-none" altLang="zh-CN" sz="1600">
                          <a:solidFill>
                            <a:schemeClr val="tx1"/>
                          </a:solidFill>
                        </a:rPr>
                        <a:t>0.20</a:t>
                      </a:r>
                      <a:endParaRPr lang="x-none" altLang="zh-CN" sz="1600">
                        <a:solidFill>
                          <a:schemeClr val="tx1"/>
                        </a:solidFill>
                      </a:endParaRPr>
                    </a:p>
                  </a:txBody>
                  <a:tcPr/>
                </a:tc>
                <a:tc>
                  <a:txBody>
                    <a:bodyPr/>
                    <a:p>
                      <a:pPr algn="ctr">
                        <a:buNone/>
                      </a:pPr>
                      <a:r>
                        <a:rPr lang="en-US" altLang="zh-CN" sz="1600">
                          <a:solidFill>
                            <a:schemeClr val="tx1"/>
                          </a:solidFill>
                        </a:rPr>
                        <a:t>10.60</a:t>
                      </a:r>
                      <a:endParaRPr lang="en-US" altLang="zh-CN" sz="1600">
                        <a:solidFill>
                          <a:schemeClr val="tx1"/>
                        </a:solidFill>
                      </a:endParaRPr>
                    </a:p>
                  </a:txBody>
                  <a:tcPr/>
                </a:tc>
                <a:tc>
                  <a:txBody>
                    <a:bodyPr/>
                    <a:p>
                      <a:pPr algn="ctr">
                        <a:buNone/>
                      </a:pPr>
                      <a:r>
                        <a:rPr lang="en-US" altLang="zh-CN" sz="1600">
                          <a:solidFill>
                            <a:schemeClr val="tx1"/>
                          </a:solidFill>
                        </a:rPr>
                        <a:t>10.80</a:t>
                      </a:r>
                      <a:endParaRPr lang="en-US" altLang="zh-CN" sz="1600">
                        <a:solidFill>
                          <a:schemeClr val="tx1"/>
                        </a:solidFill>
                      </a:endParaRPr>
                    </a:p>
                  </a:txBody>
                  <a:tcPr/>
                </a:tc>
                <a:tc>
                  <a:txBody>
                    <a:bodyPr/>
                    <a:p>
                      <a:pPr algn="ctr">
                        <a:buNone/>
                      </a:pPr>
                      <a:r>
                        <a:rPr lang="en-US" altLang="zh-CN" sz="1600">
                          <a:solidFill>
                            <a:schemeClr val="tx1"/>
                          </a:solidFill>
                        </a:rPr>
                        <a:t>1.30</a:t>
                      </a:r>
                      <a:endParaRPr lang="en-US" altLang="zh-CN" sz="1600">
                        <a:solidFill>
                          <a:schemeClr val="tx1"/>
                        </a:solidFill>
                      </a:endParaRPr>
                    </a:p>
                  </a:txBody>
                  <a:tcPr/>
                </a:tc>
                <a:tc>
                  <a:txBody>
                    <a:bodyPr/>
                    <a:p>
                      <a:pPr algn="ctr">
                        <a:buNone/>
                      </a:pPr>
                      <a:r>
                        <a:rPr lang="en-US" altLang="zh-CN" sz="1600">
                          <a:solidFill>
                            <a:schemeClr val="tx1"/>
                          </a:solidFill>
                        </a:rPr>
                        <a:t>6.5</a:t>
                      </a:r>
                      <a:endParaRPr lang="en-US" altLang="zh-CN" sz="1600">
                        <a:solidFill>
                          <a:schemeClr val="tx1"/>
                        </a:solidFill>
                      </a:endParaRPr>
                    </a:p>
                  </a:txBody>
                  <a:tcPr/>
                </a:tc>
              </a:tr>
              <a:tr h="365760">
                <a:tc gridSpan="6">
                  <a:txBody>
                    <a:bodyPr/>
                    <a:p>
                      <a:pPr>
                        <a:buNone/>
                      </a:pPr>
                      <a:r>
                        <a:rPr lang="x-none" altLang="zh-CN">
                          <a:solidFill>
                            <a:schemeClr val="tx1"/>
                          </a:solidFill>
                        </a:rPr>
                        <a:t>平均周转时间 t=</a:t>
                      </a:r>
                      <a:r>
                        <a:rPr lang="en-US" altLang="x-none">
                          <a:solidFill>
                            <a:schemeClr val="tx1"/>
                          </a:solidFill>
                        </a:rPr>
                        <a:t>1.725</a:t>
                      </a:r>
                      <a:r>
                        <a:rPr lang="x-none" altLang="zh-CN">
                          <a:solidFill>
                            <a:schemeClr val="tx1"/>
                          </a:solidFill>
                        </a:rPr>
                        <a:t>                                                                  </a:t>
                      </a:r>
                      <a:endParaRPr lang="x-none" altLang="zh-CN">
                        <a:solidFill>
                          <a:schemeClr val="tx1"/>
                        </a:solidFill>
                      </a:endParaRPr>
                    </a:p>
                    <a:p>
                      <a:pPr>
                        <a:buNone/>
                      </a:pPr>
                      <a:r>
                        <a:rPr lang="x-none" altLang="zh-CN">
                          <a:solidFill>
                            <a:schemeClr val="tx1"/>
                          </a:solidFill>
                        </a:rPr>
                        <a:t>平均带权周转时间 w=</a:t>
                      </a:r>
                      <a:r>
                        <a:rPr lang="en-US" altLang="x-none">
                          <a:solidFill>
                            <a:schemeClr val="tx1"/>
                          </a:solidFill>
                        </a:rPr>
                        <a:t>6.875</a:t>
                      </a:r>
                      <a:endParaRPr lang="en-US" altLang="x-none">
                        <a:solidFill>
                          <a:schemeClr val="tx1"/>
                        </a:solidFill>
                      </a:endParaRPr>
                    </a:p>
                  </a:txBody>
                  <a:tcPr/>
                </a:tc>
                <a:tc hMerge="1">
                  <a:tcPr/>
                </a:tc>
                <a:tc hMerge="1">
                  <a:tcPr/>
                </a:tc>
                <a:tc hMerge="1">
                  <a:tcPr/>
                </a:tc>
                <a:tc hMerge="1">
                  <a:tcPr/>
                </a:tc>
                <a:tc hMerge="1">
                  <a:tcPr/>
                </a:tc>
                <a:tc>
                  <a:txBody>
                    <a:bodyPr/>
                    <a:p>
                      <a:pPr>
                        <a:buNone/>
                      </a:pPr>
                      <a:r>
                        <a:rPr lang="x-none" altLang="zh-CN" sz="1400">
                          <a:solidFill>
                            <a:schemeClr val="tx1"/>
                          </a:solidFill>
                          <a:sym typeface="+mn-ea"/>
                        </a:rPr>
                        <a:t>单位：小时</a:t>
                      </a:r>
                      <a:endParaRPr lang="x-none" altLang="zh-CN" sz="1800">
                        <a:solidFill>
                          <a:schemeClr val="tx1"/>
                        </a:solidFill>
                        <a:sym typeface="+mn-ea"/>
                      </a:endParaRPr>
                    </a:p>
                    <a:p>
                      <a:pPr>
                        <a:buNone/>
                      </a:pPr>
                      <a:endParaRPr lang="x-none" altLang="zh-CN">
                        <a:solidFill>
                          <a:schemeClr val="tx1"/>
                        </a:solidFill>
                      </a:endParaRPr>
                    </a:p>
                  </a:txBody>
                  <a:tcPr/>
                </a:tc>
              </a:tr>
            </a:tbl>
          </a:graphicData>
        </a:graphic>
      </p:graphicFrame>
      <p:sp>
        <p:nvSpPr>
          <p:cNvPr id="3" name="矩形 2"/>
          <p:cNvSpPr/>
          <p:nvPr/>
        </p:nvSpPr>
        <p:spPr>
          <a:xfrm>
            <a:off x="381000" y="5153025"/>
            <a:ext cx="8007985" cy="129159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x-none" altLang="zh-CN" sz="2000" strike="noStrike" noProof="1">
                <a:solidFill>
                  <a:schemeClr val="tx1"/>
                </a:solidFill>
                <a:effectLst/>
                <a:latin typeface="Times New Roman" panose="02020603050405020304" charset="0"/>
                <a:ea typeface="宋体" panose="02010600030101010101" pitchFamily="2" charset="-122"/>
              </a:rPr>
              <a:t>特点：优先考虑等待时间较长的作业，不管作业的执行时间。算法容易实现，但是系统效率较低。这种算法对短作业不利，带权周转时间会很高。</a:t>
            </a:r>
            <a:endParaRPr lang="x-none" altLang="zh-CN" sz="2400" strike="noStrike" noProof="1">
              <a:solidFill>
                <a:schemeClr val="tx1"/>
              </a:solidFill>
              <a:effectLst/>
              <a:latin typeface="Times New Roman" panose="02020603050405020304" charset="0"/>
              <a:ea typeface="宋体" panose="02010600030101010101" pitchFamily="2" charset="-122"/>
              <a:cs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4931">
                                            <p:txEl>
                                              <p:charRg st="0" end="12"/>
                                            </p:txEl>
                                          </p:spTgt>
                                        </p:tgtEl>
                                        <p:attrNameLst>
                                          <p:attrName>style.visibility</p:attrName>
                                        </p:attrNameLst>
                                      </p:cBhvr>
                                      <p:to>
                                        <p:strVal val="visible"/>
                                      </p:to>
                                    </p:set>
                                    <p:anim calcmode="lin" valueType="num">
                                      <p:cBhvr additive="base">
                                        <p:cTn id="7" dur="1000" fill="hold"/>
                                        <p:tgtEl>
                                          <p:spTgt spid="124931">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4931">
                                            <p:txEl>
                                              <p:charRg st="0"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0" grpId="0" uiExpand="1" build="p"/>
      <p:bldP spid="12493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矩形 124929"/>
          <p:cNvSpPr/>
          <p:nvPr/>
        </p:nvSpPr>
        <p:spPr>
          <a:xfrm>
            <a:off x="248285" y="1192530"/>
            <a:ext cx="8708390" cy="116078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x-none" altLang="zh-CN" sz="2400" strike="noStrike" noProof="1">
                <a:solidFill>
                  <a:schemeClr val="tx1"/>
                </a:solidFill>
                <a:latin typeface="Times New Roman" panose="02020603050405020304" charset="0"/>
                <a:ea typeface="宋体" panose="02010600030101010101" pitchFamily="2" charset="-122"/>
              </a:rPr>
              <a:t>2 短作业优先调度算法</a:t>
            </a:r>
            <a:endParaRPr lang="x-none" altLang="zh-CN" sz="24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30000"/>
              </a:lnSpc>
              <a:buNone/>
            </a:pPr>
            <a:r>
              <a:rPr lang="x-none" altLang="zh-CN" sz="2400" strike="noStrike" noProof="1">
                <a:solidFill>
                  <a:schemeClr val="tx1"/>
                </a:solidFill>
                <a:latin typeface="Times New Roman" panose="02020603050405020304" charset="0"/>
                <a:ea typeface="宋体" panose="02010600030101010101" pitchFamily="2" charset="-122"/>
              </a:rPr>
              <a:t>总是选取执行时间最短的作业执行。</a:t>
            </a:r>
            <a:endParaRPr lang="x-none" altLang="zh-CN" sz="2400" strike="noStrike" noProof="1">
              <a:solidFill>
                <a:schemeClr val="tx1"/>
              </a:solidFill>
              <a:effectLst/>
              <a:latin typeface="Times New Roman" panose="02020603050405020304" charset="0"/>
              <a:ea typeface="宋体" panose="02010600030101010101" pitchFamily="2" charset="-122"/>
              <a:cs typeface="+mn-ea"/>
            </a:endParaRPr>
          </a:p>
        </p:txBody>
      </p:sp>
      <p:sp>
        <p:nvSpPr>
          <p:cNvPr id="124931" name="矩形 124930"/>
          <p:cNvSpPr/>
          <p:nvPr/>
        </p:nvSpPr>
        <p:spPr>
          <a:xfrm>
            <a:off x="185738" y="553720"/>
            <a:ext cx="6475413" cy="60769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x-none" altLang="en-US" sz="2800" b="1" strike="noStrike" noProof="1">
                <a:solidFill>
                  <a:srgbClr val="990000"/>
                </a:solidFill>
                <a:latin typeface="Times New Roman" panose="02020603050405020304" charset="0"/>
                <a:ea typeface="宋体" panose="02010600030101010101" pitchFamily="2" charset="-122"/>
                <a:cs typeface="+mn-ea"/>
              </a:rPr>
              <a:t>作业</a:t>
            </a:r>
            <a:r>
              <a:rPr lang="zh-CN" altLang="en-US" sz="2800" b="1" strike="noStrike" noProof="1">
                <a:solidFill>
                  <a:srgbClr val="990000"/>
                </a:solidFill>
                <a:latin typeface="Arial" panose="02080604020202020204" pitchFamily="34" charset="0"/>
                <a:ea typeface="宋体" panose="02010600030101010101" pitchFamily="2" charset="-122"/>
                <a:cs typeface="+mn-ea"/>
              </a:rPr>
              <a:t>调度</a:t>
            </a:r>
            <a:r>
              <a:rPr lang="x-none" altLang="zh-CN" sz="2800" b="1" strike="noStrike" noProof="1">
                <a:solidFill>
                  <a:srgbClr val="990000"/>
                </a:solidFill>
                <a:latin typeface="Arial" panose="02080604020202020204" pitchFamily="34" charset="0"/>
                <a:ea typeface="宋体" panose="02010600030101010101" pitchFamily="2" charset="-122"/>
                <a:cs typeface="+mn-ea"/>
              </a:rPr>
              <a:t>算法</a:t>
            </a:r>
            <a:endParaRPr lang="x-none" altLang="zh-CN" sz="2800" b="1" strike="noStrike" noProof="1">
              <a:solidFill>
                <a:srgbClr val="990000"/>
              </a:solidFill>
              <a:latin typeface="Arial" panose="02080604020202020204" pitchFamily="34" charset="0"/>
              <a:ea typeface="宋体" panose="02010600030101010101" pitchFamily="2" charset="-122"/>
              <a:cs typeface="+mn-ea"/>
            </a:endParaRPr>
          </a:p>
        </p:txBody>
      </p:sp>
      <p:sp>
        <p:nvSpPr>
          <p:cNvPr id="124932" name="矩形 124931"/>
          <p:cNvSpPr/>
          <p:nvPr/>
        </p:nvSpPr>
        <p:spPr>
          <a:xfrm>
            <a:off x="381000" y="42863"/>
            <a:ext cx="8393113" cy="423545"/>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x-none" sz="2400">
                <a:cs typeface="+mn-ea"/>
                <a:sym typeface="+mn-ea"/>
              </a:rPr>
              <a:t>处理机</a:t>
            </a:r>
            <a:r>
              <a:rPr lang="zh-CN" altLang="en-US" sz="2400">
                <a:cs typeface="+mn-ea"/>
                <a:sym typeface="+mn-ea"/>
              </a:rPr>
              <a:t>调度</a:t>
            </a:r>
            <a:endParaRPr lang="zh-CN" altLang="en-US" sz="2400" strike="noStrike" noProof="1">
              <a:ea typeface="宋体" panose="02010600030101010101" pitchFamily="2" charset="-122"/>
            </a:endParaRPr>
          </a:p>
        </p:txBody>
      </p:sp>
      <p:sp>
        <p:nvSpPr>
          <p:cNvPr id="139268" name="文本框 124932"/>
          <p:cNvSpPr txBox="1"/>
          <p:nvPr/>
        </p:nvSpPr>
        <p:spPr>
          <a:xfrm>
            <a:off x="8493125" y="6510338"/>
            <a:ext cx="46355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99</a:t>
            </a:r>
            <a:endParaRPr lang="en-US" altLang="zh-CN" b="0">
              <a:solidFill>
                <a:schemeClr val="tx2"/>
              </a:solidFill>
              <a:latin typeface="Times New Roman" panose="02020603050405020304" charset="0"/>
              <a:ea typeface="宋体" panose="02010600030101010101" pitchFamily="2" charset="-122"/>
            </a:endParaRPr>
          </a:p>
        </p:txBody>
      </p:sp>
      <p:graphicFrame>
        <p:nvGraphicFramePr>
          <p:cNvPr id="2" name="表格 1"/>
          <p:cNvGraphicFramePr/>
          <p:nvPr/>
        </p:nvGraphicFramePr>
        <p:xfrm>
          <a:off x="377825" y="2544445"/>
          <a:ext cx="8396606" cy="2625725"/>
        </p:xfrm>
        <a:graphic>
          <a:graphicData uri="http://schemas.openxmlformats.org/drawingml/2006/table">
            <a:tbl>
              <a:tblPr firstRow="1" bandRow="1">
                <a:tableStyleId>{5C22544A-7EE6-4342-B048-85BDC9FD1C3A}</a:tableStyleId>
              </a:tblPr>
              <a:tblGrid>
                <a:gridCol w="789940"/>
                <a:gridCol w="1332865"/>
                <a:gridCol w="1175385"/>
                <a:gridCol w="1115696"/>
                <a:gridCol w="1116330"/>
                <a:gridCol w="1190625"/>
                <a:gridCol w="1675765"/>
              </a:tblGrid>
              <a:tr h="309245">
                <a:tc>
                  <a:txBody>
                    <a:bodyPr/>
                    <a:p>
                      <a:pPr algn="ctr">
                        <a:buNone/>
                      </a:pPr>
                      <a:r>
                        <a:rPr lang="x-none" altLang="zh-CN" sz="1400">
                          <a:solidFill>
                            <a:schemeClr val="tx1"/>
                          </a:solidFill>
                        </a:rPr>
                        <a:t>作业</a:t>
                      </a:r>
                      <a:endParaRPr lang="x-none" altLang="zh-CN" sz="1400">
                        <a:solidFill>
                          <a:schemeClr val="tx1"/>
                        </a:solidFill>
                      </a:endParaRPr>
                    </a:p>
                  </a:txBody>
                  <a:tcPr/>
                </a:tc>
                <a:tc>
                  <a:txBody>
                    <a:bodyPr/>
                    <a:p>
                      <a:pPr algn="ctr">
                        <a:buNone/>
                      </a:pPr>
                      <a:r>
                        <a:rPr lang="x-none" altLang="zh-CN" sz="1400">
                          <a:solidFill>
                            <a:schemeClr val="tx1"/>
                          </a:solidFill>
                        </a:rPr>
                        <a:t>进入系统时间</a:t>
                      </a:r>
                      <a:endParaRPr lang="x-none" altLang="zh-CN" sz="1400">
                        <a:solidFill>
                          <a:schemeClr val="tx1"/>
                        </a:solidFill>
                      </a:endParaRPr>
                    </a:p>
                  </a:txBody>
                  <a:tcPr/>
                </a:tc>
                <a:tc>
                  <a:txBody>
                    <a:bodyPr/>
                    <a:p>
                      <a:pPr algn="ctr">
                        <a:buNone/>
                      </a:pPr>
                      <a:r>
                        <a:rPr lang="x-none" altLang="zh-CN" sz="1400">
                          <a:solidFill>
                            <a:schemeClr val="tx1"/>
                          </a:solidFill>
                        </a:rPr>
                        <a:t>执行时间</a:t>
                      </a:r>
                      <a:endParaRPr lang="x-none" altLang="zh-CN" sz="1400">
                        <a:solidFill>
                          <a:schemeClr val="tx1"/>
                        </a:solidFill>
                      </a:endParaRPr>
                    </a:p>
                  </a:txBody>
                  <a:tcPr/>
                </a:tc>
                <a:tc>
                  <a:txBody>
                    <a:bodyPr/>
                    <a:p>
                      <a:pPr algn="ctr">
                        <a:buNone/>
                      </a:pPr>
                      <a:r>
                        <a:rPr lang="x-none" altLang="zh-CN" sz="1400">
                          <a:solidFill>
                            <a:schemeClr val="tx1"/>
                          </a:solidFill>
                        </a:rPr>
                        <a:t>开始时间</a:t>
                      </a:r>
                      <a:endParaRPr lang="x-none" altLang="zh-CN" sz="1400">
                        <a:solidFill>
                          <a:schemeClr val="tx1"/>
                        </a:solidFill>
                      </a:endParaRPr>
                    </a:p>
                  </a:txBody>
                  <a:tcPr/>
                </a:tc>
                <a:tc>
                  <a:txBody>
                    <a:bodyPr/>
                    <a:p>
                      <a:pPr algn="ctr">
                        <a:buNone/>
                      </a:pPr>
                      <a:r>
                        <a:rPr lang="x-none" altLang="zh-CN" sz="1400">
                          <a:solidFill>
                            <a:schemeClr val="tx1"/>
                          </a:solidFill>
                        </a:rPr>
                        <a:t>完成时间</a:t>
                      </a:r>
                      <a:endParaRPr lang="x-none" altLang="zh-CN" sz="1400">
                        <a:solidFill>
                          <a:schemeClr val="tx1"/>
                        </a:solidFill>
                      </a:endParaRPr>
                    </a:p>
                  </a:txBody>
                  <a:tcPr/>
                </a:tc>
                <a:tc>
                  <a:txBody>
                    <a:bodyPr/>
                    <a:p>
                      <a:pPr algn="ctr">
                        <a:buNone/>
                      </a:pPr>
                      <a:r>
                        <a:rPr lang="x-none" altLang="zh-CN" sz="1400">
                          <a:solidFill>
                            <a:schemeClr val="tx1"/>
                          </a:solidFill>
                        </a:rPr>
                        <a:t>周转时间</a:t>
                      </a:r>
                      <a:endParaRPr lang="x-none" altLang="zh-CN" sz="1400">
                        <a:solidFill>
                          <a:schemeClr val="tx1"/>
                        </a:solidFill>
                      </a:endParaRPr>
                    </a:p>
                  </a:txBody>
                  <a:tcPr/>
                </a:tc>
                <a:tc>
                  <a:txBody>
                    <a:bodyPr/>
                    <a:p>
                      <a:pPr algn="ctr">
                        <a:buNone/>
                      </a:pPr>
                      <a:r>
                        <a:rPr lang="x-none" altLang="zh-CN" sz="1400">
                          <a:solidFill>
                            <a:schemeClr val="tx1"/>
                          </a:solidFill>
                        </a:rPr>
                        <a:t>带权周转时间</a:t>
                      </a:r>
                      <a:endParaRPr lang="x-none" altLang="zh-CN" sz="1400">
                        <a:solidFill>
                          <a:schemeClr val="tx1"/>
                        </a:solidFill>
                      </a:endParaRPr>
                    </a:p>
                  </a:txBody>
                  <a:tcPr/>
                </a:tc>
              </a:tr>
              <a:tr h="365760">
                <a:tc>
                  <a:txBody>
                    <a:bodyPr/>
                    <a:p>
                      <a:pPr algn="ctr">
                        <a:buNone/>
                      </a:pPr>
                      <a:r>
                        <a:rPr lang="x-none" altLang="zh-CN" sz="1600">
                          <a:solidFill>
                            <a:schemeClr val="tx1"/>
                          </a:solidFill>
                        </a:rPr>
                        <a:t>1</a:t>
                      </a:r>
                      <a:endParaRPr lang="x-none" altLang="zh-CN" sz="1600">
                        <a:solidFill>
                          <a:schemeClr val="tx1"/>
                        </a:solidFill>
                      </a:endParaRPr>
                    </a:p>
                  </a:txBody>
                  <a:tcPr/>
                </a:tc>
                <a:tc>
                  <a:txBody>
                    <a:bodyPr/>
                    <a:p>
                      <a:pPr algn="ctr">
                        <a:buNone/>
                      </a:pPr>
                      <a:r>
                        <a:rPr lang="x-none" altLang="zh-CN" sz="1600">
                          <a:solidFill>
                            <a:schemeClr val="tx1"/>
                          </a:solidFill>
                        </a:rPr>
                        <a:t>8.00</a:t>
                      </a:r>
                      <a:endParaRPr lang="x-none" altLang="zh-CN" sz="1600">
                        <a:solidFill>
                          <a:schemeClr val="tx1"/>
                        </a:solidFill>
                      </a:endParaRPr>
                    </a:p>
                  </a:txBody>
                  <a:tcPr/>
                </a:tc>
                <a:tc>
                  <a:txBody>
                    <a:bodyPr/>
                    <a:p>
                      <a:pPr algn="ctr">
                        <a:buNone/>
                      </a:pPr>
                      <a:r>
                        <a:rPr lang="x-none" altLang="zh-CN" sz="1600">
                          <a:solidFill>
                            <a:schemeClr val="tx1"/>
                          </a:solidFill>
                        </a:rPr>
                        <a:t>2.00</a:t>
                      </a:r>
                      <a:endParaRPr lang="x-none" altLang="zh-CN" sz="1600">
                        <a:solidFill>
                          <a:schemeClr val="tx1"/>
                        </a:solidFill>
                      </a:endParaRPr>
                    </a:p>
                  </a:txBody>
                  <a:tcPr/>
                </a:tc>
                <a:tc>
                  <a:txBody>
                    <a:bodyPr/>
                    <a:p>
                      <a:pPr algn="ctr">
                        <a:buNone/>
                      </a:pPr>
                      <a:r>
                        <a:rPr lang="en-US" altLang="zh-CN" sz="1600">
                          <a:solidFill>
                            <a:schemeClr val="tx1"/>
                          </a:solidFill>
                        </a:rPr>
                        <a:t>8.00</a:t>
                      </a:r>
                      <a:endParaRPr lang="en-US" altLang="zh-CN" sz="1600">
                        <a:solidFill>
                          <a:schemeClr val="tx1"/>
                        </a:solidFill>
                      </a:endParaRPr>
                    </a:p>
                  </a:txBody>
                  <a:tcPr/>
                </a:tc>
                <a:tc>
                  <a:txBody>
                    <a:bodyPr/>
                    <a:p>
                      <a:pPr algn="ctr">
                        <a:buNone/>
                      </a:pPr>
                      <a:r>
                        <a:rPr lang="en-US" altLang="zh-CN" sz="1600">
                          <a:solidFill>
                            <a:schemeClr val="tx1"/>
                          </a:solidFill>
                        </a:rPr>
                        <a:t>10.00</a:t>
                      </a:r>
                      <a:endParaRPr lang="en-US" altLang="zh-CN" sz="1600">
                        <a:solidFill>
                          <a:schemeClr val="tx1"/>
                        </a:solidFill>
                      </a:endParaRPr>
                    </a:p>
                  </a:txBody>
                  <a:tcPr/>
                </a:tc>
                <a:tc>
                  <a:txBody>
                    <a:bodyPr/>
                    <a:p>
                      <a:pPr algn="ctr">
                        <a:buNone/>
                      </a:pPr>
                      <a:r>
                        <a:rPr lang="en-US" altLang="zh-CN" sz="1600">
                          <a:solidFill>
                            <a:schemeClr val="tx1"/>
                          </a:solidFill>
                        </a:rPr>
                        <a:t>2.00</a:t>
                      </a:r>
                      <a:endParaRPr lang="en-US" altLang="zh-CN" sz="1600">
                        <a:solidFill>
                          <a:schemeClr val="tx1"/>
                        </a:solidFill>
                      </a:endParaRPr>
                    </a:p>
                  </a:txBody>
                  <a:tcPr/>
                </a:tc>
                <a:tc>
                  <a:txBody>
                    <a:bodyPr/>
                    <a:p>
                      <a:pPr algn="ctr">
                        <a:buNone/>
                      </a:pPr>
                      <a:r>
                        <a:rPr lang="en-US" altLang="zh-CN" sz="1600">
                          <a:solidFill>
                            <a:schemeClr val="tx1"/>
                          </a:solidFill>
                        </a:rPr>
                        <a:t>1</a:t>
                      </a:r>
                      <a:endParaRPr lang="en-US" altLang="zh-CN" sz="1600">
                        <a:solidFill>
                          <a:schemeClr val="tx1"/>
                        </a:solidFill>
                      </a:endParaRPr>
                    </a:p>
                  </a:txBody>
                  <a:tcPr/>
                </a:tc>
              </a:tr>
              <a:tr h="365760">
                <a:tc>
                  <a:txBody>
                    <a:bodyPr/>
                    <a:p>
                      <a:pPr algn="ctr">
                        <a:buNone/>
                      </a:pPr>
                      <a:r>
                        <a:rPr lang="x-none" altLang="zh-CN" sz="1600">
                          <a:solidFill>
                            <a:schemeClr val="tx1"/>
                          </a:solidFill>
                        </a:rPr>
                        <a:t>2</a:t>
                      </a:r>
                      <a:endParaRPr lang="x-none" altLang="zh-CN" sz="1600">
                        <a:solidFill>
                          <a:schemeClr val="tx1"/>
                        </a:solidFill>
                      </a:endParaRPr>
                    </a:p>
                  </a:txBody>
                  <a:tcPr/>
                </a:tc>
                <a:tc>
                  <a:txBody>
                    <a:bodyPr/>
                    <a:p>
                      <a:pPr algn="ctr">
                        <a:buNone/>
                      </a:pPr>
                      <a:r>
                        <a:rPr lang="x-none" altLang="zh-CN" sz="1600">
                          <a:solidFill>
                            <a:schemeClr val="tx1"/>
                          </a:solidFill>
                        </a:rPr>
                        <a:t>8.50</a:t>
                      </a:r>
                      <a:endParaRPr lang="x-none" altLang="zh-CN" sz="1600">
                        <a:solidFill>
                          <a:schemeClr val="tx1"/>
                        </a:solidFill>
                      </a:endParaRPr>
                    </a:p>
                  </a:txBody>
                  <a:tcPr/>
                </a:tc>
                <a:tc>
                  <a:txBody>
                    <a:bodyPr/>
                    <a:p>
                      <a:pPr algn="ctr">
                        <a:buNone/>
                      </a:pPr>
                      <a:r>
                        <a:rPr lang="x-none" altLang="zh-CN" sz="1600">
                          <a:solidFill>
                            <a:schemeClr val="tx1"/>
                          </a:solidFill>
                        </a:rPr>
                        <a:t>0.50</a:t>
                      </a:r>
                      <a:endParaRPr lang="x-none" altLang="zh-CN" sz="1600">
                        <a:solidFill>
                          <a:schemeClr val="tx1"/>
                        </a:solidFill>
                      </a:endParaRPr>
                    </a:p>
                  </a:txBody>
                  <a:tcPr/>
                </a:tc>
                <a:tc>
                  <a:txBody>
                    <a:bodyPr/>
                    <a:p>
                      <a:pPr algn="ctr">
                        <a:buNone/>
                      </a:pPr>
                      <a:r>
                        <a:rPr lang="en-US" altLang="zh-CN" sz="1600">
                          <a:solidFill>
                            <a:schemeClr val="tx1"/>
                          </a:solidFill>
                        </a:rPr>
                        <a:t>10.30</a:t>
                      </a:r>
                      <a:endParaRPr lang="en-US" altLang="zh-CN" sz="1600">
                        <a:solidFill>
                          <a:schemeClr val="tx1"/>
                        </a:solidFill>
                      </a:endParaRPr>
                    </a:p>
                  </a:txBody>
                  <a:tcPr/>
                </a:tc>
                <a:tc>
                  <a:txBody>
                    <a:bodyPr/>
                    <a:p>
                      <a:pPr algn="ctr">
                        <a:buNone/>
                      </a:pPr>
                      <a:r>
                        <a:rPr lang="en-US" altLang="zh-CN" sz="1600">
                          <a:solidFill>
                            <a:schemeClr val="tx1"/>
                          </a:solidFill>
                        </a:rPr>
                        <a:t>10.80</a:t>
                      </a:r>
                      <a:endParaRPr lang="en-US" altLang="zh-CN" sz="1600">
                        <a:solidFill>
                          <a:schemeClr val="tx1"/>
                        </a:solidFill>
                      </a:endParaRPr>
                    </a:p>
                  </a:txBody>
                  <a:tcPr/>
                </a:tc>
                <a:tc>
                  <a:txBody>
                    <a:bodyPr/>
                    <a:p>
                      <a:pPr algn="ctr">
                        <a:buNone/>
                      </a:pPr>
                      <a:r>
                        <a:rPr lang="en-US" altLang="zh-CN" sz="1600">
                          <a:solidFill>
                            <a:schemeClr val="tx1"/>
                          </a:solidFill>
                        </a:rPr>
                        <a:t>2.30</a:t>
                      </a:r>
                      <a:endParaRPr lang="en-US" altLang="zh-CN" sz="1600">
                        <a:solidFill>
                          <a:schemeClr val="tx1"/>
                        </a:solidFill>
                      </a:endParaRPr>
                    </a:p>
                  </a:txBody>
                  <a:tcPr/>
                </a:tc>
                <a:tc>
                  <a:txBody>
                    <a:bodyPr/>
                    <a:p>
                      <a:pPr algn="ctr">
                        <a:buNone/>
                      </a:pPr>
                      <a:r>
                        <a:rPr lang="en-US" altLang="zh-CN" sz="1600">
                          <a:solidFill>
                            <a:schemeClr val="tx1"/>
                          </a:solidFill>
                        </a:rPr>
                        <a:t>4.6</a:t>
                      </a:r>
                      <a:endParaRPr lang="en-US" altLang="zh-CN" sz="1600">
                        <a:solidFill>
                          <a:schemeClr val="tx1"/>
                        </a:solidFill>
                      </a:endParaRPr>
                    </a:p>
                  </a:txBody>
                  <a:tcPr/>
                </a:tc>
              </a:tr>
              <a:tr h="365760">
                <a:tc>
                  <a:txBody>
                    <a:bodyPr/>
                    <a:p>
                      <a:pPr algn="ctr">
                        <a:buNone/>
                      </a:pPr>
                      <a:r>
                        <a:rPr lang="x-none" altLang="zh-CN" sz="1600">
                          <a:solidFill>
                            <a:schemeClr val="tx1"/>
                          </a:solidFill>
                        </a:rPr>
                        <a:t>3</a:t>
                      </a:r>
                      <a:endParaRPr lang="x-none" altLang="zh-CN" sz="1600">
                        <a:solidFill>
                          <a:schemeClr val="tx1"/>
                        </a:solidFill>
                      </a:endParaRPr>
                    </a:p>
                  </a:txBody>
                  <a:tcPr/>
                </a:tc>
                <a:tc>
                  <a:txBody>
                    <a:bodyPr/>
                    <a:p>
                      <a:pPr algn="ctr">
                        <a:buNone/>
                      </a:pPr>
                      <a:r>
                        <a:rPr lang="x-none" altLang="zh-CN" sz="1600">
                          <a:solidFill>
                            <a:schemeClr val="tx1"/>
                          </a:solidFill>
                        </a:rPr>
                        <a:t>9.00</a:t>
                      </a:r>
                      <a:endParaRPr lang="x-none" altLang="zh-CN" sz="1600">
                        <a:solidFill>
                          <a:schemeClr val="tx1"/>
                        </a:solidFill>
                      </a:endParaRPr>
                    </a:p>
                  </a:txBody>
                  <a:tcPr/>
                </a:tc>
                <a:tc>
                  <a:txBody>
                    <a:bodyPr/>
                    <a:p>
                      <a:pPr algn="ctr">
                        <a:buNone/>
                      </a:pPr>
                      <a:r>
                        <a:rPr lang="x-none" altLang="zh-CN" sz="1600">
                          <a:solidFill>
                            <a:schemeClr val="tx1"/>
                          </a:solidFill>
                        </a:rPr>
                        <a:t>0.10</a:t>
                      </a:r>
                      <a:endParaRPr lang="x-none" altLang="zh-CN" sz="1600">
                        <a:solidFill>
                          <a:schemeClr val="tx1"/>
                        </a:solidFill>
                      </a:endParaRPr>
                    </a:p>
                  </a:txBody>
                  <a:tcPr/>
                </a:tc>
                <a:tc>
                  <a:txBody>
                    <a:bodyPr/>
                    <a:p>
                      <a:pPr algn="ctr">
                        <a:buNone/>
                      </a:pPr>
                      <a:r>
                        <a:rPr lang="en-US" altLang="zh-CN" sz="1600">
                          <a:solidFill>
                            <a:schemeClr val="tx1"/>
                          </a:solidFill>
                        </a:rPr>
                        <a:t>10.00</a:t>
                      </a:r>
                      <a:endParaRPr lang="en-US" altLang="zh-CN" sz="1600">
                        <a:solidFill>
                          <a:schemeClr val="tx1"/>
                        </a:solidFill>
                      </a:endParaRPr>
                    </a:p>
                  </a:txBody>
                  <a:tcPr/>
                </a:tc>
                <a:tc>
                  <a:txBody>
                    <a:bodyPr/>
                    <a:p>
                      <a:pPr algn="ctr">
                        <a:buNone/>
                      </a:pPr>
                      <a:r>
                        <a:rPr lang="en-US" altLang="zh-CN" sz="1600">
                          <a:solidFill>
                            <a:schemeClr val="tx1"/>
                          </a:solidFill>
                        </a:rPr>
                        <a:t>10.10</a:t>
                      </a:r>
                      <a:endParaRPr lang="en-US" altLang="zh-CN" sz="1600">
                        <a:solidFill>
                          <a:schemeClr val="tx1"/>
                        </a:solidFill>
                      </a:endParaRPr>
                    </a:p>
                  </a:txBody>
                  <a:tcPr/>
                </a:tc>
                <a:tc>
                  <a:txBody>
                    <a:bodyPr/>
                    <a:p>
                      <a:pPr algn="ctr">
                        <a:buNone/>
                      </a:pPr>
                      <a:r>
                        <a:rPr lang="en-US" altLang="zh-CN" sz="1600">
                          <a:solidFill>
                            <a:schemeClr val="tx1"/>
                          </a:solidFill>
                        </a:rPr>
                        <a:t>1.10</a:t>
                      </a:r>
                      <a:endParaRPr lang="en-US" altLang="zh-CN" sz="1600">
                        <a:solidFill>
                          <a:schemeClr val="tx1"/>
                        </a:solidFill>
                      </a:endParaRPr>
                    </a:p>
                  </a:txBody>
                  <a:tcPr/>
                </a:tc>
                <a:tc>
                  <a:txBody>
                    <a:bodyPr/>
                    <a:p>
                      <a:pPr algn="ctr">
                        <a:buNone/>
                      </a:pPr>
                      <a:r>
                        <a:rPr lang="en-US" altLang="zh-CN" sz="1600">
                          <a:solidFill>
                            <a:schemeClr val="tx1"/>
                          </a:solidFill>
                        </a:rPr>
                        <a:t>11</a:t>
                      </a:r>
                      <a:endParaRPr lang="en-US" altLang="zh-CN" sz="1600">
                        <a:solidFill>
                          <a:schemeClr val="tx1"/>
                        </a:solidFill>
                      </a:endParaRPr>
                    </a:p>
                  </a:txBody>
                  <a:tcPr/>
                </a:tc>
              </a:tr>
              <a:tr h="365760">
                <a:tc>
                  <a:txBody>
                    <a:bodyPr/>
                    <a:p>
                      <a:pPr algn="ctr">
                        <a:buNone/>
                      </a:pPr>
                      <a:r>
                        <a:rPr lang="x-none" altLang="zh-CN" sz="1600">
                          <a:solidFill>
                            <a:schemeClr val="tx1"/>
                          </a:solidFill>
                        </a:rPr>
                        <a:t>4</a:t>
                      </a:r>
                      <a:endParaRPr lang="x-none" altLang="zh-CN" sz="1600">
                        <a:solidFill>
                          <a:schemeClr val="tx1"/>
                        </a:solidFill>
                      </a:endParaRPr>
                    </a:p>
                  </a:txBody>
                  <a:tcPr/>
                </a:tc>
                <a:tc>
                  <a:txBody>
                    <a:bodyPr/>
                    <a:p>
                      <a:pPr algn="ctr">
                        <a:buNone/>
                      </a:pPr>
                      <a:r>
                        <a:rPr lang="x-none" altLang="zh-CN" sz="1600">
                          <a:solidFill>
                            <a:schemeClr val="tx1"/>
                          </a:solidFill>
                        </a:rPr>
                        <a:t>9.50</a:t>
                      </a:r>
                      <a:endParaRPr lang="x-none" altLang="zh-CN" sz="1600">
                        <a:solidFill>
                          <a:schemeClr val="tx1"/>
                        </a:solidFill>
                      </a:endParaRPr>
                    </a:p>
                  </a:txBody>
                  <a:tcPr/>
                </a:tc>
                <a:tc>
                  <a:txBody>
                    <a:bodyPr/>
                    <a:p>
                      <a:pPr algn="ctr">
                        <a:buNone/>
                      </a:pPr>
                      <a:r>
                        <a:rPr lang="x-none" altLang="zh-CN" sz="1600">
                          <a:solidFill>
                            <a:schemeClr val="tx1"/>
                          </a:solidFill>
                        </a:rPr>
                        <a:t>0.20</a:t>
                      </a:r>
                      <a:endParaRPr lang="x-none" altLang="zh-CN" sz="1600">
                        <a:solidFill>
                          <a:schemeClr val="tx1"/>
                        </a:solidFill>
                      </a:endParaRPr>
                    </a:p>
                  </a:txBody>
                  <a:tcPr/>
                </a:tc>
                <a:tc>
                  <a:txBody>
                    <a:bodyPr/>
                    <a:p>
                      <a:pPr algn="ctr">
                        <a:buNone/>
                      </a:pPr>
                      <a:r>
                        <a:rPr lang="en-US" altLang="zh-CN" sz="1600">
                          <a:solidFill>
                            <a:schemeClr val="tx1"/>
                          </a:solidFill>
                        </a:rPr>
                        <a:t>10.10</a:t>
                      </a:r>
                      <a:endParaRPr lang="en-US" altLang="zh-CN" sz="1600">
                        <a:solidFill>
                          <a:schemeClr val="tx1"/>
                        </a:solidFill>
                      </a:endParaRPr>
                    </a:p>
                  </a:txBody>
                  <a:tcPr/>
                </a:tc>
                <a:tc>
                  <a:txBody>
                    <a:bodyPr/>
                    <a:p>
                      <a:pPr algn="ctr">
                        <a:buNone/>
                      </a:pPr>
                      <a:r>
                        <a:rPr lang="en-US" altLang="zh-CN" sz="1600">
                          <a:solidFill>
                            <a:schemeClr val="tx1"/>
                          </a:solidFill>
                        </a:rPr>
                        <a:t>10.30</a:t>
                      </a:r>
                      <a:endParaRPr lang="en-US" altLang="zh-CN" sz="1600">
                        <a:solidFill>
                          <a:schemeClr val="tx1"/>
                        </a:solidFill>
                      </a:endParaRPr>
                    </a:p>
                  </a:txBody>
                  <a:tcPr/>
                </a:tc>
                <a:tc>
                  <a:txBody>
                    <a:bodyPr/>
                    <a:p>
                      <a:pPr algn="ctr">
                        <a:buNone/>
                      </a:pPr>
                      <a:r>
                        <a:rPr lang="en-US" altLang="zh-CN" sz="1600">
                          <a:solidFill>
                            <a:schemeClr val="tx1"/>
                          </a:solidFill>
                        </a:rPr>
                        <a:t>0.80</a:t>
                      </a:r>
                      <a:endParaRPr lang="en-US" altLang="zh-CN" sz="1600">
                        <a:solidFill>
                          <a:schemeClr val="tx1"/>
                        </a:solidFill>
                      </a:endParaRPr>
                    </a:p>
                  </a:txBody>
                  <a:tcPr/>
                </a:tc>
                <a:tc>
                  <a:txBody>
                    <a:bodyPr/>
                    <a:p>
                      <a:pPr algn="ctr">
                        <a:buNone/>
                      </a:pPr>
                      <a:r>
                        <a:rPr lang="en-US" altLang="zh-CN" sz="1600">
                          <a:solidFill>
                            <a:schemeClr val="tx1"/>
                          </a:solidFill>
                        </a:rPr>
                        <a:t>4</a:t>
                      </a:r>
                      <a:endParaRPr lang="en-US" altLang="zh-CN" sz="1600">
                        <a:solidFill>
                          <a:schemeClr val="tx1"/>
                        </a:solidFill>
                      </a:endParaRPr>
                    </a:p>
                  </a:txBody>
                  <a:tcPr/>
                </a:tc>
              </a:tr>
              <a:tr h="365760">
                <a:tc gridSpan="6">
                  <a:txBody>
                    <a:bodyPr/>
                    <a:p>
                      <a:pPr>
                        <a:buNone/>
                      </a:pPr>
                      <a:r>
                        <a:rPr lang="x-none" altLang="zh-CN">
                          <a:solidFill>
                            <a:schemeClr val="tx1"/>
                          </a:solidFill>
                        </a:rPr>
                        <a:t>平均周转时间 t=</a:t>
                      </a:r>
                      <a:r>
                        <a:rPr lang="en-US" altLang="x-none">
                          <a:solidFill>
                            <a:schemeClr val="tx1"/>
                          </a:solidFill>
                        </a:rPr>
                        <a:t>1.55</a:t>
                      </a:r>
                      <a:r>
                        <a:rPr lang="x-none" altLang="zh-CN">
                          <a:solidFill>
                            <a:schemeClr val="tx1"/>
                          </a:solidFill>
                        </a:rPr>
                        <a:t>                                                                  </a:t>
                      </a:r>
                      <a:endParaRPr lang="x-none" altLang="zh-CN">
                        <a:solidFill>
                          <a:schemeClr val="tx1"/>
                        </a:solidFill>
                      </a:endParaRPr>
                    </a:p>
                    <a:p>
                      <a:pPr>
                        <a:buNone/>
                      </a:pPr>
                      <a:r>
                        <a:rPr lang="x-none" altLang="zh-CN">
                          <a:solidFill>
                            <a:schemeClr val="tx1"/>
                          </a:solidFill>
                        </a:rPr>
                        <a:t>平均带权周转时间 w=</a:t>
                      </a:r>
                      <a:r>
                        <a:rPr lang="en-US" altLang="x-none">
                          <a:solidFill>
                            <a:schemeClr val="tx1"/>
                          </a:solidFill>
                        </a:rPr>
                        <a:t>5.15</a:t>
                      </a:r>
                      <a:endParaRPr lang="en-US" altLang="x-none">
                        <a:solidFill>
                          <a:schemeClr val="tx1"/>
                        </a:solidFill>
                      </a:endParaRPr>
                    </a:p>
                  </a:txBody>
                  <a:tcPr/>
                </a:tc>
                <a:tc hMerge="1">
                  <a:tcPr/>
                </a:tc>
                <a:tc hMerge="1">
                  <a:tcPr/>
                </a:tc>
                <a:tc hMerge="1">
                  <a:tcPr/>
                </a:tc>
                <a:tc hMerge="1">
                  <a:tcPr/>
                </a:tc>
                <a:tc hMerge="1">
                  <a:tcPr/>
                </a:tc>
                <a:tc>
                  <a:txBody>
                    <a:bodyPr/>
                    <a:p>
                      <a:pPr>
                        <a:buNone/>
                      </a:pPr>
                      <a:r>
                        <a:rPr lang="x-none" altLang="zh-CN" sz="1400">
                          <a:solidFill>
                            <a:schemeClr val="tx1"/>
                          </a:solidFill>
                          <a:sym typeface="+mn-ea"/>
                        </a:rPr>
                        <a:t>单位：小时</a:t>
                      </a:r>
                      <a:endParaRPr lang="x-none" altLang="zh-CN" sz="1800">
                        <a:solidFill>
                          <a:schemeClr val="tx1"/>
                        </a:solidFill>
                        <a:sym typeface="+mn-ea"/>
                      </a:endParaRPr>
                    </a:p>
                    <a:p>
                      <a:pPr>
                        <a:buNone/>
                      </a:pPr>
                      <a:endParaRPr lang="x-none" altLang="zh-CN">
                        <a:solidFill>
                          <a:schemeClr val="tx1"/>
                        </a:solidFill>
                      </a:endParaRPr>
                    </a:p>
                  </a:txBody>
                  <a:tcPr/>
                </a:tc>
              </a:tr>
            </a:tbl>
          </a:graphicData>
        </a:graphic>
      </p:graphicFrame>
      <p:sp>
        <p:nvSpPr>
          <p:cNvPr id="3" name="矩形 2"/>
          <p:cNvSpPr/>
          <p:nvPr/>
        </p:nvSpPr>
        <p:spPr>
          <a:xfrm>
            <a:off x="381000" y="5153025"/>
            <a:ext cx="8007985" cy="129159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x-none" altLang="zh-CN" sz="2000" strike="noStrike" noProof="1">
                <a:solidFill>
                  <a:schemeClr val="tx1"/>
                </a:solidFill>
                <a:effectLst/>
                <a:latin typeface="Times New Roman" panose="02020603050405020304" charset="0"/>
                <a:ea typeface="宋体" panose="02010600030101010101" pitchFamily="2" charset="-122"/>
              </a:rPr>
              <a:t>特点：优先算法容易实现，并且系统效率较低。缺点是只照顾短作业的利益，不考虑长作业。如果系统不断接受新的作业，有可能使长作业长时间等待而不能运行。</a:t>
            </a:r>
            <a:endParaRPr lang="x-none" altLang="zh-CN" sz="2400" strike="noStrike" noProof="1">
              <a:solidFill>
                <a:schemeClr val="tx1"/>
              </a:solidFill>
              <a:effectLst/>
              <a:latin typeface="Times New Roman" panose="02020603050405020304" charset="0"/>
              <a:ea typeface="宋体" panose="02010600030101010101" pitchFamily="2" charset="-122"/>
              <a:cs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4931">
                                            <p:txEl>
                                              <p:charRg st="0" end="12"/>
                                            </p:txEl>
                                          </p:spTgt>
                                        </p:tgtEl>
                                        <p:attrNameLst>
                                          <p:attrName>style.visibility</p:attrName>
                                        </p:attrNameLst>
                                      </p:cBhvr>
                                      <p:to>
                                        <p:strVal val="visible"/>
                                      </p:to>
                                    </p:set>
                                    <p:anim calcmode="lin" valueType="num">
                                      <p:cBhvr additive="base">
                                        <p:cTn id="7" dur="1000" fill="hold"/>
                                        <p:tgtEl>
                                          <p:spTgt spid="124931">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4931">
                                            <p:txEl>
                                              <p:charRg st="0"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0" grpId="0" uiExpand="1" build="p"/>
      <p:bldP spid="124931" grpId="0" build="p"/>
    </p:bldLst>
  </p:timing>
</p:sld>
</file>

<file path=ppt/theme/theme1.xml><?xml version="1.0" encoding="utf-8"?>
<a:theme xmlns:a="http://schemas.openxmlformats.org/drawingml/2006/main" name="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7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8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9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0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1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2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5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6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3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4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5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6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6549</Words>
  <Application>WPS 演示</Application>
  <PresentationFormat>在屏幕上显示</PresentationFormat>
  <Paragraphs>683</Paragraphs>
  <Slides>29</Slides>
  <Notes>0</Notes>
  <HiddenSlides>0</HiddenSlides>
  <MMClips>0</MMClips>
  <ScaleCrop>false</ScaleCrop>
  <HeadingPairs>
    <vt:vector size="8" baseType="variant">
      <vt:variant>
        <vt:lpstr>已用的字体</vt:lpstr>
      </vt:variant>
      <vt:variant>
        <vt:i4>11</vt:i4>
      </vt:variant>
      <vt:variant>
        <vt:lpstr>主题</vt:lpstr>
      </vt:variant>
      <vt:variant>
        <vt:i4>15</vt:i4>
      </vt:variant>
      <vt:variant>
        <vt:lpstr>嵌入 OLE 服务器</vt:lpstr>
      </vt:variant>
      <vt:variant>
        <vt:i4>16</vt:i4>
      </vt:variant>
      <vt:variant>
        <vt:lpstr>幻灯片标题</vt:lpstr>
      </vt:variant>
      <vt:variant>
        <vt:i4>29</vt:i4>
      </vt:variant>
    </vt:vector>
  </HeadingPairs>
  <TitlesOfParts>
    <vt:vector size="71" baseType="lpstr">
      <vt:lpstr>Arial</vt:lpstr>
      <vt:lpstr>宋体</vt:lpstr>
      <vt:lpstr>Wingdings</vt:lpstr>
      <vt:lpstr>Times New Roman</vt:lpstr>
      <vt:lpstr>DejaVu Math TeX Gyre</vt:lpstr>
      <vt:lpstr>MT Extra</vt:lpstr>
      <vt:lpstr>仿宋_GB2312</vt:lpstr>
      <vt:lpstr>Symbol</vt:lpstr>
      <vt:lpstr>微软雅黑</vt:lpstr>
      <vt:lpstr>Arial Unicode MS</vt:lpstr>
      <vt:lpstr>思源黑体 CN</vt:lpstr>
      <vt:lpstr>SAF_2004_Template</vt:lpstr>
      <vt:lpstr>25_SAF_2004_Template</vt:lpstr>
      <vt:lpstr>26_SAF_2004_Template</vt:lpstr>
      <vt:lpstr>1_SAF_2004_Template</vt:lpstr>
      <vt:lpstr>2_SAF_2004_Template</vt:lpstr>
      <vt:lpstr>3_SAF_2004_Template</vt:lpstr>
      <vt:lpstr>4_SAF_2004_Template</vt:lpstr>
      <vt:lpstr>5_SAF_2004_Template</vt:lpstr>
      <vt:lpstr>6_SAF_2004_Template</vt:lpstr>
      <vt:lpstr>7_SAF_2004_Template</vt:lpstr>
      <vt:lpstr>8_SAF_2004_Template</vt:lpstr>
      <vt:lpstr>9_SAF_2004_Template</vt:lpstr>
      <vt:lpstr>10_SAF_2004_Template</vt:lpstr>
      <vt:lpstr>11_SAF_2004_Template</vt:lpstr>
      <vt:lpstr>12_SAF_2004_Template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② 简单循环轮转调度算法</vt:lpstr>
      <vt:lpstr>PowerPoint 演示文稿</vt:lpstr>
      <vt:lpstr>PowerPoint 演示文稿</vt:lpstr>
      <vt:lpstr>多级时间片循环调度:</vt:lpstr>
      <vt:lpstr>多级时间片循环调度:</vt:lpstr>
      <vt:lpstr>PowerPoint 演示文稿</vt:lpstr>
      <vt:lpstr>PowerPoint 演示文稿</vt:lpstr>
      <vt:lpstr>PowerPoint 演示文稿</vt:lpstr>
      <vt:lpstr>PowerPoint 演示文稿</vt:lpstr>
      <vt:lpstr>PowerPoint 演示文稿</vt:lpstr>
    </vt:vector>
  </TitlesOfParts>
  <Company>hust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!leaf</dc:creator>
  <cp:lastModifiedBy>zjie</cp:lastModifiedBy>
  <cp:revision>1692</cp:revision>
  <dcterms:created xsi:type="dcterms:W3CDTF">2020-10-27T07:00:28Z</dcterms:created>
  <dcterms:modified xsi:type="dcterms:W3CDTF">2020-10-27T07:00:28Z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2052-11.1.0.9505</vt:lpwstr>
  </property>
</Properties>
</file>