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320" r:id="rId8"/>
    <p:sldId id="321" r:id="rId9"/>
    <p:sldId id="261" r:id="rId10"/>
    <p:sldId id="323" r:id="rId12"/>
    <p:sldId id="326" r:id="rId13"/>
    <p:sldId id="266" r:id="rId14"/>
    <p:sldId id="328" r:id="rId15"/>
    <p:sldId id="308" r:id="rId16"/>
    <p:sldId id="267" r:id="rId17"/>
    <p:sldId id="307" r:id="rId18"/>
    <p:sldId id="268" r:id="rId19"/>
    <p:sldId id="271" r:id="rId20"/>
    <p:sldId id="311" r:id="rId21"/>
    <p:sldId id="339" r:id="rId22"/>
    <p:sldId id="275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outlineViewPr>
    <p:cViewPr>
      <p:scale>
        <a:sx n="33" d="100"/>
        <a:sy n="33" d="100"/>
      </p:scale>
      <p:origin x="0" y="-15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2F7A9-2396-4C97-8AA9-43E87EBF73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72A6D-0207-40D8-8DA3-058EA3B2F7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72A6D-0207-40D8-8DA3-058EA3B2F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72A6D-0207-40D8-8DA3-058EA3B2F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72A6D-0207-40D8-8DA3-058EA3B2F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844D-1D5F-4DBD-BE83-40986B983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AE70B-B954-4D30-A563-93AB0A167B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785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RISC-V</a:t>
            </a:r>
            <a:r>
              <a:rPr lang="zh-CN" altLang="en-US" dirty="0">
                <a:sym typeface="+mn-ea"/>
              </a:rPr>
              <a:t>体系结构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4" y="0"/>
            <a:ext cx="1662545" cy="16625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特权级别和中断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03285" y="1838960"/>
            <a:ext cx="3120390" cy="1337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1800">
                <a:sym typeface="+mn-ea"/>
              </a:rPr>
              <a:t>系统调用指令</a:t>
            </a:r>
            <a:r>
              <a:rPr lang="en-US" altLang="zh-CN" sz="1800">
                <a:sym typeface="+mn-ea"/>
              </a:rPr>
              <a:t> ecall</a:t>
            </a:r>
            <a:endParaRPr lang="zh-CN" altLang="en-US" sz="1800">
              <a:sym typeface="+mn-ea"/>
            </a:endParaRPr>
          </a:p>
          <a:p>
            <a:pPr indent="0">
              <a:buNone/>
            </a:pPr>
            <a:r>
              <a:rPr lang="zh-CN" altLang="en-US" sz="1800">
                <a:sym typeface="+mn-ea"/>
              </a:rPr>
              <a:t>在</a:t>
            </a:r>
            <a:r>
              <a:rPr lang="en-US" altLang="zh-CN" sz="1800">
                <a:sym typeface="+mn-ea"/>
              </a:rPr>
              <a:t>M/U/S</a:t>
            </a:r>
            <a:r>
              <a:rPr lang="zh-CN" altLang="en-US" sz="1800">
                <a:sym typeface="+mn-ea"/>
              </a:rPr>
              <a:t>模式时都可以调用</a:t>
            </a:r>
            <a:endParaRPr lang="zh-CN" altLang="en-US" sz="18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模式中断返回</a:t>
            </a:r>
            <a:r>
              <a:rPr lang="en-US" altLang="zh-CN">
                <a:sym typeface="+mn-ea"/>
              </a:rPr>
              <a:t>: sret</a:t>
            </a:r>
            <a:endParaRPr lang="en-US" altLang="zh-CN"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模式中断返回</a:t>
            </a:r>
            <a:r>
              <a:rPr lang="en-US" altLang="zh-CN">
                <a:sym typeface="+mn-ea"/>
              </a:rPr>
              <a:t>: mret</a:t>
            </a:r>
            <a:endParaRPr lang="en-US" altLang="zh-CN" sz="1800">
              <a:sym typeface="+mn-ea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34135"/>
            <a:ext cx="7726045" cy="2167890"/>
          </a:xfrm>
        </p:spPr>
      </p:pic>
      <p:sp>
        <p:nvSpPr>
          <p:cNvPr id="8" name="文本框 7"/>
          <p:cNvSpPr txBox="1"/>
          <p:nvPr/>
        </p:nvSpPr>
        <p:spPr>
          <a:xfrm>
            <a:off x="4375899" y="3455173"/>
            <a:ext cx="2587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三种特权状态的切换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68300" y="4062095"/>
            <a:ext cx="1146111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	RISC-V</a:t>
            </a:r>
            <a:r>
              <a:rPr lang="zh-CN" altLang="en-US" sz="2000">
                <a:sym typeface="+mn-ea"/>
              </a:rPr>
              <a:t>把广义的中断分为两种：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外部设备产生的叫中断</a:t>
            </a:r>
            <a:r>
              <a:rPr lang="zh-CN" altLang="en-US" sz="2000">
                <a:sym typeface="+mn-ea"/>
              </a:rPr>
              <a:t>Exception</a:t>
            </a:r>
            <a:r>
              <a:rPr lang="zh-CN" altLang="en-US" sz="2000">
                <a:sym typeface="+mn-ea"/>
              </a:rPr>
              <a:t>，CPU内部执行产生的叫异常</a:t>
            </a:r>
            <a:r>
              <a:rPr lang="zh-CN" altLang="en-US" sz="2000">
                <a:sym typeface="+mn-ea"/>
              </a:rPr>
              <a:t>Interrupt</a:t>
            </a:r>
            <a:r>
              <a:rPr lang="zh-CN" altLang="en-US" sz="2000">
                <a:sym typeface="+mn-ea"/>
              </a:rPr>
              <a:t>（异常包括了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系统调用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或</a:t>
            </a:r>
            <a:r>
              <a:rPr lang="zh-CN" altLang="en-US" sz="2000">
                <a:sym typeface="+mn-ea"/>
              </a:rPr>
              <a:t>“访管中断”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产生中断时，默认都会切换到M模式处理，可以通过中断托管，将一些中断直接交给S模式处理。但是无论怎样，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控制权都不会移交给权限更低的模式</a:t>
            </a:r>
            <a:r>
              <a:rPr lang="en-US" altLang="zh-CN" sz="2000">
                <a:sym typeface="+mn-ea"/>
              </a:rPr>
              <a:t>。</a:t>
            </a:r>
            <a:r>
              <a:rPr lang="zh-CN" altLang="en-US" sz="2000">
                <a:sym typeface="+mn-ea"/>
              </a:rPr>
              <a:t>在 M 模式下发生的中断总是在 M 模式下处理。在 S 模式下发生的中断，根据设置可能由 M 模式或 S 模式处理，但永远不会由 U 模式处理。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255" y="365125"/>
            <a:ext cx="10837545" cy="927100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zh-CN" altLang="en-US" sz="3200" b="1" dirty="0">
                <a:solidFill>
                  <a:srgbClr val="40485B"/>
                </a:solidFill>
              </a:rPr>
              <a:t>和中断相关的</a:t>
            </a:r>
            <a:r>
              <a:rPr lang="en-US" altLang="zh-CN" sz="3200" b="1" dirty="0">
                <a:solidFill>
                  <a:srgbClr val="40485B"/>
                </a:solidFill>
              </a:rPr>
              <a:t>CSR(</a:t>
            </a:r>
            <a:r>
              <a:rPr lang="zh-CN" altLang="en-US" sz="3200" b="1" dirty="0">
                <a:solidFill>
                  <a:srgbClr val="40485B"/>
                </a:solidFill>
              </a:rPr>
              <a:t>控制和状态寄存器</a:t>
            </a:r>
            <a:r>
              <a:rPr lang="en-US" altLang="zh-CN" sz="3200" b="1" dirty="0">
                <a:solidFill>
                  <a:srgbClr val="40485B"/>
                </a:solidFill>
              </a:rPr>
              <a:t>) -- Machine</a:t>
            </a:r>
            <a:r>
              <a:rPr lang="zh-CN" altLang="en-US" sz="3200" b="1" dirty="0">
                <a:solidFill>
                  <a:srgbClr val="40485B"/>
                </a:solidFill>
              </a:rPr>
              <a:t>模式</a:t>
            </a:r>
            <a:endParaRPr lang="en-US" altLang="zh-CN" sz="3200" b="1" dirty="0">
              <a:solidFill>
                <a:srgbClr val="40485B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16016" y="1292457"/>
          <a:ext cx="11449685" cy="4863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694"/>
                <a:gridCol w="9764985"/>
              </a:tblGrid>
              <a:tr h="3054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>
                          <a:effectLst/>
                        </a:rPr>
                        <a:t>寄存器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>
                          <a:effectLst/>
                        </a:rPr>
                        <a:t>作用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864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mscratch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Machine Scratch</a:t>
                      </a:r>
                      <a:r>
                        <a:rPr lang="zh-CN" altLang="en-US" sz="2000" u="none" strike="noStrike" dirty="0">
                          <a:effectLst/>
                        </a:rPr>
                        <a:t>。</a:t>
                      </a:r>
                      <a:r>
                        <a:rPr lang="en-US" altLang="zh-CN" sz="2000" u="none" strike="noStrike" dirty="0">
                          <a:effectLst/>
                        </a:rPr>
                        <a:t>M</a:t>
                      </a:r>
                      <a:r>
                        <a:rPr lang="zh-CN" altLang="en-US" sz="2000" u="none" strike="noStrike" dirty="0">
                          <a:effectLst/>
                        </a:rPr>
                        <a:t>模式下自由使用的</a:t>
                      </a:r>
                      <a:r>
                        <a:rPr lang="zh-CN" altLang="en-US" sz="2000" dirty="0">
                          <a:effectLst/>
                          <a:sym typeface="+mn-ea"/>
                        </a:rPr>
                        <a:t>寄存器，一般用来</a:t>
                      </a:r>
                      <a:r>
                        <a:rPr lang="zh-CN" altLang="en-US" sz="2000" u="none" strike="noStrike" dirty="0">
                          <a:effectLst/>
                        </a:rPr>
                        <a:t>保存机器模式的栈顶指针，</a:t>
                      </a:r>
                      <a:r>
                        <a:rPr lang="zh-CN" altLang="en-US" sz="2000" dirty="0">
                          <a:effectLst/>
                          <a:sym typeface="+mn-ea"/>
                        </a:rPr>
                        <a:t>机器模式需要自己单独的栈</a:t>
                      </a:r>
                      <a:r>
                        <a:rPr lang="zh-CN" altLang="en-US" sz="2000" u="none" strike="noStrike" dirty="0">
                          <a:effectLst/>
                        </a:rPr>
                        <a:t>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mstatus</a:t>
                      </a:r>
                      <a:endParaRPr lang="en-US" sz="2000" b="0" i="0" u="none" strike="noStrike" dirty="0" err="1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Machine Status。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保存机器状态的寄存器，包括：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中断使能位，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发生中断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/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异常之前的中断使能位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，发生中断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/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异常之前的模式。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</a:tr>
              <a:tr h="305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mtvec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Machine Trap Vector。</a:t>
                      </a:r>
                      <a:r>
                        <a:rPr lang="zh-CN" altLang="en-US" sz="2000" u="none" strike="noStrike">
                          <a:effectLst/>
                        </a:rPr>
                        <a:t>指向中断处理函数的入口地址。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5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mepc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Machine Exception PC。</a:t>
                      </a:r>
                      <a:r>
                        <a:rPr lang="zh-CN" altLang="en-US" sz="2000" u="none" strike="noStrike" dirty="0">
                          <a:effectLst/>
                        </a:rPr>
                        <a:t>指向发生异常的那条指令的地址。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8648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mcause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Machine Cause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。发生中断的原因，如果发生的中断是异常，其最高位为</a:t>
                      </a:r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，低位为异常编号；如果发生的是其他类型的中断，则其最高位为</a:t>
                      </a:r>
                      <a:r>
                        <a:rPr lang="en-US" altLang="zh-C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，低位为中断编号。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19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mtval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Machine Trap Value</a:t>
                      </a:r>
                      <a:r>
                        <a:rPr lang="zh-CN" altLang="en-US" sz="2000" u="none" strike="noStrike" dirty="0">
                          <a:effectLst/>
                        </a:rPr>
                        <a:t>。异常发生时，附带的参数值。例如，当缺页异常发生时，</a:t>
                      </a:r>
                      <a:r>
                        <a:rPr lang="en-US" altLang="zh-CN" sz="2000" u="none" strike="noStrike" dirty="0" err="1">
                          <a:effectLst/>
                        </a:rPr>
                        <a:t>mtval</a:t>
                      </a:r>
                      <a:r>
                        <a:rPr lang="zh-CN" altLang="en-US" sz="2000" u="none" strike="noStrike" dirty="0">
                          <a:effectLst/>
                        </a:rPr>
                        <a:t>的值就是程序想要访问的虚地址。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Machine Interrupt Enable。</a:t>
                      </a:r>
                      <a:r>
                        <a:rPr lang="zh-CN" altLang="en-US" sz="2000" u="none" strike="noStrike" dirty="0">
                          <a:effectLst/>
                        </a:rPr>
                        <a:t>中断开启寄存器。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5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mip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Machine Interrupt Pending。</a:t>
                      </a:r>
                      <a:r>
                        <a:rPr lang="zh-CN" altLang="en-US" sz="2000" u="none" strike="noStrike" dirty="0">
                          <a:effectLst/>
                        </a:rPr>
                        <a:t>中断等待寄存器。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5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mideleg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Machine Interrupt Delegation Registers。</a:t>
                      </a:r>
                      <a:r>
                        <a:rPr lang="zh-CN" altLang="en-US" sz="2000" u="none" strike="noStrike" dirty="0">
                          <a:effectLst/>
                        </a:rPr>
                        <a:t>中断代理寄存器。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5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medeleg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Machine Exception Delegation Registers。</a:t>
                      </a:r>
                      <a:r>
                        <a:rPr lang="zh-CN" altLang="en-US" sz="2000" u="none" strike="noStrike" dirty="0">
                          <a:effectLst/>
                        </a:rPr>
                        <a:t>异常代理寄存器。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40485B"/>
                </a:solidFill>
              </a:rPr>
              <a:t>Machine</a:t>
            </a:r>
            <a:r>
              <a:rPr lang="zh-CN" altLang="en-US" sz="4000" b="1" dirty="0">
                <a:solidFill>
                  <a:srgbClr val="40485B"/>
                </a:solidFill>
              </a:rPr>
              <a:t>模式下的</a:t>
            </a:r>
            <a:r>
              <a:rPr lang="en-US" altLang="zh-CN" sz="4000" b="1" dirty="0" err="1">
                <a:solidFill>
                  <a:srgbClr val="40485B"/>
                </a:solidFill>
              </a:rPr>
              <a:t>mstatus</a:t>
            </a:r>
            <a:endParaRPr lang="zh-CN" altLang="en-US" sz="4000" b="1" dirty="0">
              <a:solidFill>
                <a:srgbClr val="40485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rgbClr val="40485B"/>
                </a:solidFill>
                <a:effectLst/>
              </a:rPr>
              <a:t>MIE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SIE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UIE: 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中断使能位。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rgbClr val="40485B"/>
                </a:solidFill>
                <a:effectLst/>
              </a:rPr>
              <a:t>MPIE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SPIE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UPIE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：中断使能保存位。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rgbClr val="40485B"/>
                </a:solidFill>
                <a:effectLst/>
              </a:rPr>
              <a:t>SPP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MPP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：发生中断异常之前的机器模式。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rgbClr val="40485B"/>
                </a:solidFill>
                <a:effectLst/>
              </a:rPr>
              <a:t>MPRV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MXR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SUM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：访存控制相关位</a:t>
            </a:r>
            <a:r>
              <a:rPr lang="zh-CN" altLang="en-US" dirty="0">
                <a:solidFill>
                  <a:srgbClr val="40485B"/>
                </a:solidFill>
              </a:rPr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83" y="4505519"/>
            <a:ext cx="8888957" cy="18063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7214" y="6311900"/>
            <a:ext cx="185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mstatus</a:t>
            </a:r>
            <a:r>
              <a:rPr lang="zh-CN" altLang="en-US" sz="2000" dirty="0"/>
              <a:t>寄存器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22250"/>
            <a:ext cx="7305675" cy="79756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40485B"/>
                </a:solidFill>
              </a:rPr>
              <a:t>Machine</a:t>
            </a:r>
            <a:r>
              <a:rPr lang="zh-CN" altLang="en-US" sz="4000" b="1" dirty="0">
                <a:solidFill>
                  <a:srgbClr val="40485B"/>
                </a:solidFill>
              </a:rPr>
              <a:t>模式的</a:t>
            </a:r>
            <a:r>
              <a:rPr lang="en-US" altLang="zh-CN" sz="4000" b="1" dirty="0">
                <a:solidFill>
                  <a:srgbClr val="40485B"/>
                </a:solidFill>
                <a:sym typeface="+mn-ea"/>
              </a:rPr>
              <a:t>mcause</a:t>
            </a:r>
            <a:endParaRPr lang="en-US" altLang="zh-CN" sz="4000" b="1" dirty="0">
              <a:solidFill>
                <a:srgbClr val="40485B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009650"/>
            <a:ext cx="6417945" cy="52971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2425" y="6330950"/>
            <a:ext cx="500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40485B"/>
                </a:solidFill>
                <a:effectLst/>
                <a:sym typeface="+mn-ea"/>
              </a:rPr>
              <a:t>对于</a:t>
            </a:r>
            <a:r>
              <a:rPr lang="en-US" altLang="zh-CN" dirty="0">
                <a:solidFill>
                  <a:srgbClr val="40485B"/>
                </a:solidFill>
                <a:effectLst/>
                <a:sym typeface="+mn-ea"/>
              </a:rPr>
              <a:t>RV32</a:t>
            </a:r>
            <a:r>
              <a:rPr lang="zh-CN" altLang="en-US" dirty="0">
                <a:solidFill>
                  <a:srgbClr val="40485B"/>
                </a:solidFill>
                <a:effectLst/>
                <a:sym typeface="+mn-ea"/>
              </a:rPr>
              <a:t>，</a:t>
            </a:r>
            <a:r>
              <a:rPr lang="en-US" altLang="zh-CN" dirty="0">
                <a:solidFill>
                  <a:srgbClr val="40485B"/>
                </a:solidFill>
                <a:effectLst/>
                <a:sym typeface="+mn-ea"/>
              </a:rPr>
              <a:t>XLEN</a:t>
            </a:r>
            <a:r>
              <a:rPr lang="zh-CN" altLang="en-US" dirty="0">
                <a:solidFill>
                  <a:srgbClr val="40485B"/>
                </a:solidFill>
                <a:effectLst/>
                <a:sym typeface="+mn-ea"/>
              </a:rPr>
              <a:t>为</a:t>
            </a:r>
            <a:r>
              <a:rPr lang="en-US" altLang="zh-CN" dirty="0">
                <a:solidFill>
                  <a:srgbClr val="40485B"/>
                </a:solidFill>
                <a:effectLst/>
                <a:sym typeface="+mn-ea"/>
              </a:rPr>
              <a:t>32</a:t>
            </a:r>
            <a:r>
              <a:rPr lang="zh-CN" altLang="en-US" dirty="0">
                <a:solidFill>
                  <a:srgbClr val="40485B"/>
                </a:solidFill>
                <a:effectLst/>
                <a:sym typeface="+mn-ea"/>
              </a:rPr>
              <a:t>；对于</a:t>
            </a:r>
            <a:r>
              <a:rPr lang="en-US" altLang="zh-CN" dirty="0">
                <a:solidFill>
                  <a:srgbClr val="40485B"/>
                </a:solidFill>
                <a:effectLst/>
                <a:sym typeface="+mn-ea"/>
              </a:rPr>
              <a:t>RV64</a:t>
            </a:r>
            <a:r>
              <a:rPr lang="zh-CN" altLang="en-US" dirty="0">
                <a:solidFill>
                  <a:srgbClr val="40485B"/>
                </a:solidFill>
                <a:effectLst/>
                <a:sym typeface="+mn-ea"/>
              </a:rPr>
              <a:t>，</a:t>
            </a:r>
            <a:r>
              <a:rPr lang="en-US" altLang="zh-CN" dirty="0">
                <a:solidFill>
                  <a:srgbClr val="40485B"/>
                </a:solidFill>
                <a:effectLst/>
                <a:sym typeface="+mn-ea"/>
              </a:rPr>
              <a:t>XLEN</a:t>
            </a:r>
            <a:r>
              <a:rPr lang="zh-CN" altLang="en-US" dirty="0">
                <a:solidFill>
                  <a:srgbClr val="40485B"/>
                </a:solidFill>
                <a:effectLst/>
                <a:sym typeface="+mn-ea"/>
              </a:rPr>
              <a:t>为</a:t>
            </a:r>
            <a:r>
              <a:rPr lang="en-US" altLang="zh-CN" dirty="0">
                <a:solidFill>
                  <a:srgbClr val="40485B"/>
                </a:solidFill>
                <a:effectLst/>
                <a:sym typeface="+mn-ea"/>
              </a:rPr>
              <a:t>64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61175" y="1019810"/>
            <a:ext cx="49777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中断分为以下</a:t>
            </a:r>
            <a:r>
              <a:rPr lang="en-US" altLang="zh-CN"/>
              <a:t>6</a:t>
            </a:r>
            <a:r>
              <a:rPr lang="zh-CN" altLang="en-US"/>
              <a:t>个：</a:t>
            </a:r>
            <a:endParaRPr lang="zh-CN" altLang="en-US"/>
          </a:p>
          <a:p>
            <a:pPr algn="l"/>
            <a:r>
              <a:rPr lang="en-US" altLang="zh-CN"/>
              <a:t>M/S software interrupt</a:t>
            </a:r>
            <a:r>
              <a:rPr lang="zh-CN" altLang="en-US"/>
              <a:t>：软件中断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M/S timer interrupt</a:t>
            </a:r>
            <a:r>
              <a:rPr lang="zh-CN" altLang="en-US">
                <a:sym typeface="+mn-ea"/>
              </a:rPr>
              <a:t>：定时中断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M/S external interrupt</a:t>
            </a:r>
            <a:r>
              <a:rPr lang="zh-CN" altLang="en-US">
                <a:sym typeface="+mn-ea"/>
              </a:rPr>
              <a:t>：外部中断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中断</a:t>
            </a:r>
            <a:r>
              <a:rPr lang="zh-CN" altLang="en-US"/>
              <a:t>的序号同时也对应了下面寄存器中的</a:t>
            </a:r>
            <a:r>
              <a:rPr lang="en-US" altLang="zh-CN"/>
              <a:t>bit</a:t>
            </a:r>
            <a:r>
              <a:rPr lang="zh-CN" altLang="en-US"/>
              <a:t>位：</a:t>
            </a:r>
            <a:endParaRPr lang="zh-CN" altLang="en-US"/>
          </a:p>
          <a:p>
            <a:pPr algn="l"/>
            <a:r>
              <a:rPr lang="en-US" altLang="zh-CN"/>
              <a:t>  mie </a:t>
            </a:r>
            <a:r>
              <a:rPr lang="zh-CN" altLang="en-US"/>
              <a:t>中断使能寄存器</a:t>
            </a:r>
            <a:r>
              <a:rPr lang="en-US" altLang="zh-CN"/>
              <a:t>(1:</a:t>
            </a:r>
            <a:r>
              <a:rPr lang="zh-CN" altLang="en-US"/>
              <a:t>不屏蔽，</a:t>
            </a:r>
            <a:r>
              <a:rPr lang="en-US" altLang="zh-CN"/>
              <a:t>0:</a:t>
            </a:r>
            <a:r>
              <a:rPr lang="zh-CN" altLang="en-US"/>
              <a:t>屏蔽</a:t>
            </a:r>
            <a:r>
              <a:rPr lang="en-US" altLang="zh-CN"/>
              <a:t>)</a:t>
            </a:r>
            <a:endParaRPr lang="en-US" altLang="zh-CN"/>
          </a:p>
          <a:p>
            <a:pPr algn="l"/>
            <a:r>
              <a:rPr lang="en-US" altLang="zh-CN"/>
              <a:t>  mip </a:t>
            </a:r>
            <a:r>
              <a:rPr lang="zh-CN" altLang="en-US"/>
              <a:t>中断悬挂寄存器</a:t>
            </a:r>
            <a:r>
              <a:rPr lang="en-US" altLang="zh-CN"/>
              <a:t>(1:</a:t>
            </a:r>
            <a:r>
              <a:rPr lang="zh-CN" altLang="en-US"/>
              <a:t>有中断产生</a:t>
            </a:r>
            <a:r>
              <a:rPr lang="en-US" altLang="zh-CN"/>
              <a:t>)</a:t>
            </a:r>
            <a:endParaRPr lang="zh-CN" altLang="en-US"/>
          </a:p>
          <a:p>
            <a:pPr algn="l"/>
            <a:r>
              <a:rPr lang="en-US">
                <a:effectLst/>
                <a:sym typeface="+mn-ea"/>
              </a:rPr>
              <a:t>  mideleg </a:t>
            </a:r>
            <a:r>
              <a:rPr lang="zh-CN" altLang="en-US" dirty="0">
                <a:effectLst/>
                <a:sym typeface="+mn-ea"/>
              </a:rPr>
              <a:t>中断代理寄存器</a:t>
            </a:r>
            <a:r>
              <a:rPr lang="en-US" altLang="zh-CN" dirty="0">
                <a:effectLst/>
                <a:sym typeface="+mn-ea"/>
              </a:rPr>
              <a:t>(1:</a:t>
            </a:r>
            <a:r>
              <a:rPr lang="zh-CN" altLang="en-US" dirty="0">
                <a:effectLst/>
                <a:sym typeface="+mn-ea"/>
              </a:rPr>
              <a:t>直接在</a:t>
            </a:r>
            <a:r>
              <a:rPr lang="en-US" altLang="zh-CN" dirty="0">
                <a:effectLst/>
                <a:sym typeface="+mn-ea"/>
              </a:rPr>
              <a:t>S</a:t>
            </a:r>
            <a:r>
              <a:rPr lang="zh-CN" altLang="en-US" dirty="0">
                <a:effectLst/>
                <a:sym typeface="+mn-ea"/>
              </a:rPr>
              <a:t>模式处理</a:t>
            </a:r>
            <a:r>
              <a:rPr lang="en-US" altLang="zh-CN" dirty="0">
                <a:effectLst/>
                <a:sym typeface="+mn-ea"/>
              </a:rPr>
              <a:t>)</a:t>
            </a:r>
            <a:endParaRPr lang="zh-CN" altLang="en-US" dirty="0">
              <a:effectLst/>
              <a:sym typeface="+mn-ea"/>
            </a:endParaRPr>
          </a:p>
          <a:p>
            <a:pPr algn="l"/>
            <a:endParaRPr lang="zh-CN" altLang="en-US" dirty="0">
              <a:effectLst/>
              <a:sym typeface="+mn-ea"/>
            </a:endParaRPr>
          </a:p>
          <a:p>
            <a:pPr algn="l"/>
            <a:r>
              <a:rPr lang="zh-CN" altLang="en-US" dirty="0">
                <a:effectLst/>
                <a:sym typeface="+mn-ea"/>
              </a:rPr>
              <a:t>异常的</a:t>
            </a:r>
            <a:r>
              <a:rPr lang="zh-CN" altLang="en-US">
                <a:sym typeface="+mn-ea"/>
              </a:rPr>
              <a:t>序号同时也对应了下面寄存器中的位：</a:t>
            </a:r>
            <a:endParaRPr lang="zh-CN" altLang="en-US">
              <a:sym typeface="+mn-ea"/>
            </a:endParaRPr>
          </a:p>
          <a:p>
            <a:pPr algn="l"/>
            <a:r>
              <a:rPr lang="en-US" dirty="0" err="1">
                <a:effectLst/>
                <a:sym typeface="+mn-ea"/>
              </a:rPr>
              <a:t>  medeleg </a:t>
            </a:r>
            <a:r>
              <a:rPr lang="zh-CN" altLang="en-US" dirty="0" err="1">
                <a:effectLst/>
                <a:sym typeface="+mn-ea"/>
              </a:rPr>
              <a:t>异常</a:t>
            </a:r>
            <a:r>
              <a:rPr lang="zh-CN" altLang="en-US" dirty="0">
                <a:effectLst/>
                <a:sym typeface="+mn-ea"/>
              </a:rPr>
              <a:t>代理寄存器</a:t>
            </a:r>
            <a:r>
              <a:rPr lang="en-US" altLang="zh-CN" dirty="0">
                <a:effectLst/>
                <a:sym typeface="+mn-ea"/>
              </a:rPr>
              <a:t>(1:</a:t>
            </a:r>
            <a:r>
              <a:rPr lang="zh-CN" altLang="en-US" dirty="0">
                <a:effectLst/>
                <a:sym typeface="+mn-ea"/>
              </a:rPr>
              <a:t>直接在</a:t>
            </a:r>
            <a:r>
              <a:rPr lang="en-US" altLang="zh-CN" dirty="0">
                <a:effectLst/>
                <a:sym typeface="+mn-ea"/>
              </a:rPr>
              <a:t>S</a:t>
            </a:r>
            <a:r>
              <a:rPr lang="zh-CN" altLang="en-US" dirty="0">
                <a:effectLst/>
                <a:sym typeface="+mn-ea"/>
              </a:rPr>
              <a:t>模式处理</a:t>
            </a:r>
            <a:r>
              <a:rPr lang="en-US" altLang="zh-CN" dirty="0">
                <a:effectLst/>
                <a:sym typeface="+mn-ea"/>
              </a:rPr>
              <a:t>)</a:t>
            </a:r>
            <a:endParaRPr lang="zh-CN" altLang="en-US" dirty="0">
              <a:effectLst/>
              <a:sym typeface="+mn-ea"/>
            </a:endParaRPr>
          </a:p>
          <a:p>
            <a:pPr algn="l"/>
            <a:endParaRPr lang="zh-CN" altLang="en-US" b="0" i="0" u="none" strike="noStrike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b="0" i="0" u="none" strike="noStrike">
                <a:solidFill>
                  <a:srgbClr val="FF0000"/>
                </a:solidFill>
              </a:rPr>
              <a:t>异常不能被屏蔽</a:t>
            </a:r>
            <a:endParaRPr lang="zh-CN" altLang="en-US" b="0" i="0" u="none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40485B"/>
                </a:solidFill>
              </a:rPr>
              <a:t>Supervisor</a:t>
            </a:r>
            <a:r>
              <a:rPr lang="zh-CN" altLang="en-US" sz="4000" b="1" dirty="0">
                <a:solidFill>
                  <a:srgbClr val="40485B"/>
                </a:solidFill>
              </a:rPr>
              <a:t>模式下的</a:t>
            </a:r>
            <a:r>
              <a:rPr lang="en-US" altLang="zh-CN" sz="4000" b="1" dirty="0">
                <a:solidFill>
                  <a:srgbClr val="40485B"/>
                </a:solidFill>
              </a:rPr>
              <a:t>CSR</a:t>
            </a:r>
            <a:endParaRPr lang="zh-CN" altLang="en-US" sz="4000" b="1" dirty="0">
              <a:solidFill>
                <a:srgbClr val="40485B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58362" y="1529863"/>
          <a:ext cx="10999176" cy="4931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807"/>
                <a:gridCol w="9636369"/>
              </a:tblGrid>
              <a:tr h="3002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寄存器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作用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106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sscratch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>
                          <a:effectLst/>
                        </a:rPr>
                        <a:t>Supervisor Scratch</a:t>
                      </a:r>
                      <a:r>
                        <a:rPr lang="zh-CN" altLang="en-US" sz="1800" u="none" strike="noStrike" dirty="0">
                          <a:effectLst/>
                        </a:rPr>
                        <a:t>。保存监管模式的栈顶指针，这一点在离开机器模式进入低特权级模式（如用户模式）时非常重要，因为一旦在低特权级模式发生异常，将可能会回到监管模式处理（假设已通过异常授权），这时监管模式需要用自己的栈保存程序执行的返回地址等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sstatus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Supervisor Status。</a:t>
                      </a:r>
                      <a:r>
                        <a:rPr lang="zh-CN" altLang="en-US" sz="1800" u="none" strike="noStrike" dirty="0">
                          <a:effectLst/>
                        </a:rPr>
                        <a:t>保存监管状态的寄存器。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stvec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Supervisor Trap Vector。</a:t>
                      </a:r>
                      <a:r>
                        <a:rPr lang="zh-CN" altLang="en-US" sz="1800" u="none" strike="noStrike" dirty="0">
                          <a:effectLst/>
                        </a:rPr>
                        <a:t>指向监管模式中断处理函数的入口地址。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sepc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Supervisor Exception PC。</a:t>
                      </a:r>
                      <a:r>
                        <a:rPr lang="zh-CN" altLang="en-US" sz="1800" u="none" strike="noStrike" dirty="0">
                          <a:effectLst/>
                        </a:rPr>
                        <a:t>指向发生异常的那条指令的地址。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8503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scause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>
                          <a:effectLst/>
                        </a:rPr>
                        <a:t>Supervisor Cause</a:t>
                      </a:r>
                      <a:r>
                        <a:rPr lang="zh-CN" altLang="en-US" sz="1800" u="none" strike="noStrike" dirty="0">
                          <a:effectLst/>
                        </a:rPr>
                        <a:t>。发生中断的原因，如果发生的中断是异常，其最高位为</a:t>
                      </a:r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r>
                        <a:rPr lang="zh-CN" altLang="en-US" sz="1800" u="none" strike="noStrike" dirty="0">
                          <a:effectLst/>
                        </a:rPr>
                        <a:t>，低位为异常编号；如果发生的是其他中断其最高位为</a:t>
                      </a:r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r>
                        <a:rPr lang="zh-CN" altLang="en-US" sz="1800" u="none" strike="noStrike" dirty="0">
                          <a:effectLst/>
                        </a:rPr>
                        <a:t>，低位为中断编号。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72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stval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>
                          <a:effectLst/>
                        </a:rPr>
                        <a:t>Supervisor Trap Value</a:t>
                      </a:r>
                      <a:r>
                        <a:rPr lang="zh-CN" altLang="en-US" sz="1800" u="none" strike="noStrike" dirty="0">
                          <a:effectLst/>
                        </a:rPr>
                        <a:t>。异常发生时，附带的参数值。例如，当缺页异常发生时，</a:t>
                      </a:r>
                      <a:r>
                        <a:rPr lang="en-US" altLang="zh-CN" sz="1800" u="none" strike="noStrike" dirty="0" err="1">
                          <a:effectLst/>
                        </a:rPr>
                        <a:t>mtval</a:t>
                      </a:r>
                      <a:r>
                        <a:rPr lang="zh-CN" altLang="en-US" sz="1800" u="none" strike="noStrike" dirty="0">
                          <a:effectLst/>
                        </a:rPr>
                        <a:t>的值就是程序想要访问的虚地址。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Supervisor Interrupt Enable。</a:t>
                      </a:r>
                      <a:r>
                        <a:rPr lang="zh-CN" altLang="en-US" sz="1800" u="none" strike="noStrike" dirty="0">
                          <a:effectLst/>
                        </a:rPr>
                        <a:t>中断开启寄存器。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sip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Supervisor Interrupt Pending。</a:t>
                      </a:r>
                      <a:r>
                        <a:rPr lang="zh-CN" altLang="en-US" sz="1800" u="none" strike="noStrike" dirty="0">
                          <a:effectLst/>
                        </a:rPr>
                        <a:t>中断等待寄存器。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sideleg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Supervisor Interrupt Delegation Registers。</a:t>
                      </a:r>
                      <a:r>
                        <a:rPr lang="zh-CN" altLang="en-US" sz="1800" u="none" strike="noStrike" dirty="0">
                          <a:effectLst/>
                        </a:rPr>
                        <a:t>中断代理寄存器。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sedeleg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Supervisor Exception Delegation </a:t>
                      </a:r>
                      <a:r>
                        <a:rPr lang="en-US" sz="1800" u="none" strike="noStrike" dirty="0" err="1">
                          <a:effectLst/>
                        </a:rPr>
                        <a:t>Registers。异常代理寄存器</a:t>
                      </a:r>
                      <a:r>
                        <a:rPr lang="en-US" sz="1800" u="none" strike="noStrike" dirty="0">
                          <a:effectLst/>
                        </a:rPr>
                        <a:t>。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40485B"/>
                </a:solidFill>
              </a:rPr>
              <a:t>Supervisor</a:t>
            </a:r>
            <a:r>
              <a:rPr lang="zh-CN" altLang="en-US" sz="4000" b="1" dirty="0">
                <a:solidFill>
                  <a:srgbClr val="40485B"/>
                </a:solidFill>
              </a:rPr>
              <a:t>模式下的</a:t>
            </a:r>
            <a:r>
              <a:rPr lang="en-US" altLang="zh-CN" sz="4000" b="1" dirty="0" err="1">
                <a:solidFill>
                  <a:srgbClr val="40485B"/>
                </a:solidFill>
              </a:rPr>
              <a:t>sstatus</a:t>
            </a:r>
            <a:endParaRPr lang="zh-CN" altLang="en-US" sz="4000" b="1" dirty="0">
              <a:solidFill>
                <a:srgbClr val="40485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5530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40485B"/>
                </a:solidFill>
              </a:rPr>
              <a:t>s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status</a:t>
            </a:r>
            <a:r>
              <a:rPr lang="zh-CN" altLang="en-US" dirty="0">
                <a:solidFill>
                  <a:srgbClr val="40485B"/>
                </a:solidFill>
              </a:rPr>
              <a:t>与前面讲述的</a:t>
            </a:r>
            <a:r>
              <a:rPr lang="en-US" altLang="zh-CN" dirty="0" err="1">
                <a:solidFill>
                  <a:srgbClr val="40485B"/>
                </a:solidFill>
              </a:rPr>
              <a:t>mstatus</a:t>
            </a:r>
            <a:r>
              <a:rPr lang="zh-CN" altLang="en-US" dirty="0">
                <a:solidFill>
                  <a:srgbClr val="40485B"/>
                </a:solidFill>
              </a:rPr>
              <a:t>结构相似。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中与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相同</a:t>
            </a:r>
            <a:r>
              <a:rPr lang="zh-CN" altLang="en-US" dirty="0">
                <a:solidFill>
                  <a:srgbClr val="40485B"/>
                </a:solidFill>
              </a:rPr>
              <a:t>位置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的字段具有与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mstatus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有类似的作用。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89712" y="6439327"/>
            <a:ext cx="185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sstatus</a:t>
            </a:r>
            <a:r>
              <a:rPr lang="zh-CN" altLang="en-US" sz="2000" dirty="0"/>
              <a:t>寄存器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51" y="2507791"/>
            <a:ext cx="8174027" cy="16610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67795" y="4273822"/>
            <a:ext cx="185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mstatus</a:t>
            </a:r>
            <a:r>
              <a:rPr lang="zh-CN" altLang="en-US" sz="2000" dirty="0"/>
              <a:t>寄存器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51" y="4766280"/>
            <a:ext cx="8174027" cy="16730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510" y="340360"/>
            <a:ext cx="10515600" cy="896620"/>
          </a:xfrm>
        </p:spPr>
        <p:txBody>
          <a:bodyPr>
            <a:normAutofit/>
          </a:bodyPr>
          <a:lstStyle/>
          <a:p>
            <a:r>
              <a:rPr lang="en-US" altLang="zh-CN" sz="3600" b="1" i="0" dirty="0">
                <a:solidFill>
                  <a:srgbClr val="40485B"/>
                </a:solidFill>
                <a:effectLst/>
                <a:latin typeface="+mn-lt"/>
              </a:rPr>
              <a:t>CSR</a:t>
            </a:r>
            <a:r>
              <a:rPr lang="zh-CN" altLang="en-US" sz="3600" b="1" i="0" dirty="0">
                <a:solidFill>
                  <a:srgbClr val="40485B"/>
                </a:solidFill>
                <a:effectLst/>
                <a:latin typeface="+mn-lt"/>
              </a:rPr>
              <a:t>寄存器</a:t>
            </a:r>
            <a:r>
              <a:rPr lang="zh-CN" altLang="en-US" sz="3600" b="1" i="0" dirty="0">
                <a:solidFill>
                  <a:srgbClr val="40485B"/>
                </a:solidFill>
                <a:effectLst/>
                <a:latin typeface="-apple-system"/>
              </a:rPr>
              <a:t>的读写指令（特权指令）</a:t>
            </a:r>
            <a:endParaRPr lang="zh-CN" altLang="en-US" sz="3600" b="1" i="0" dirty="0">
              <a:solidFill>
                <a:srgbClr val="40485B"/>
              </a:solidFill>
              <a:effectLst/>
              <a:latin typeface="-apple-system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4769" y="1574823"/>
          <a:ext cx="10925908" cy="4693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7627"/>
                <a:gridCol w="9318281"/>
              </a:tblGrid>
              <a:tr h="2676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指令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功能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9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csrr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rd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csr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Control and Status Register Read，</a:t>
                      </a:r>
                      <a:r>
                        <a:rPr lang="zh-CN" altLang="en-US" sz="1800" u="none" strike="noStrike" dirty="0">
                          <a:effectLst/>
                        </a:rPr>
                        <a:t>读</a:t>
                      </a:r>
                      <a:r>
                        <a:rPr lang="en-US" sz="1800" u="none" strike="noStrike" dirty="0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指令。 把</a:t>
                      </a:r>
                      <a:r>
                        <a:rPr lang="en-US" sz="1800" u="none" strike="noStrike" dirty="0" err="1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寄存器中的值写入到</a:t>
                      </a:r>
                      <a:r>
                        <a:rPr lang="en-US" sz="1800" u="none" strike="noStrike" dirty="0" err="1">
                          <a:effectLst/>
                        </a:rPr>
                        <a:t>rd</a:t>
                      </a:r>
                      <a:r>
                        <a:rPr lang="zh-CN" altLang="en-US" sz="1800" u="none" strike="noStrike" dirty="0">
                          <a:effectLst/>
                        </a:rPr>
                        <a:t>寄存器中。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9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csrw csr, rs1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Control and Status Register Write，</a:t>
                      </a:r>
                      <a:r>
                        <a:rPr lang="zh-CN" altLang="en-US" sz="1800" u="none" strike="noStrike" dirty="0">
                          <a:effectLst/>
                        </a:rPr>
                        <a:t>写</a:t>
                      </a:r>
                      <a:r>
                        <a:rPr lang="en-US" sz="1800" u="none" strike="noStrike" dirty="0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指令。 把</a:t>
                      </a:r>
                      <a:r>
                        <a:rPr lang="en-US" sz="1800" u="none" strike="noStrike" dirty="0">
                          <a:effectLst/>
                        </a:rPr>
                        <a:t>rs1</a:t>
                      </a:r>
                      <a:r>
                        <a:rPr lang="zh-CN" altLang="en-US" sz="1800" u="none" strike="noStrike" dirty="0">
                          <a:effectLst/>
                        </a:rPr>
                        <a:t>的值写到</a:t>
                      </a:r>
                      <a:r>
                        <a:rPr lang="en-US" sz="1800" u="none" strike="noStrike" dirty="0" err="1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寄存器中。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9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csrs csr, rs1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Control and Status Register Set，</a:t>
                      </a:r>
                      <a:r>
                        <a:rPr lang="zh-CN" altLang="en-US" sz="1800" u="none" strike="noStrike" dirty="0">
                          <a:effectLst/>
                        </a:rPr>
                        <a:t>设置</a:t>
                      </a:r>
                      <a:r>
                        <a:rPr lang="en-US" sz="1800" u="none" strike="noStrike" dirty="0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指令。 对于</a:t>
                      </a:r>
                      <a:r>
                        <a:rPr lang="en-US" sz="1800" u="none" strike="noStrike" dirty="0">
                          <a:effectLst/>
                        </a:rPr>
                        <a:t>rs1</a:t>
                      </a:r>
                      <a:r>
                        <a:rPr lang="zh-CN" altLang="en-US" sz="1800" u="none" strike="noStrike" dirty="0">
                          <a:effectLst/>
                        </a:rPr>
                        <a:t>中每一个为</a:t>
                      </a:r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r>
                        <a:rPr lang="zh-CN" altLang="en-US" sz="1800" u="none" strike="noStrike" dirty="0">
                          <a:effectLst/>
                        </a:rPr>
                        <a:t>的位，将</a:t>
                      </a:r>
                      <a:r>
                        <a:rPr lang="en-US" sz="1800" u="none" strike="noStrike" dirty="0" err="1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寄存器中对应位置位。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9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csrc csr, rs1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Control and Status Register Clear，</a:t>
                      </a:r>
                      <a:r>
                        <a:rPr lang="zh-CN" altLang="en-US" sz="1800" u="none" strike="noStrike" dirty="0">
                          <a:effectLst/>
                        </a:rPr>
                        <a:t>清除</a:t>
                      </a:r>
                      <a:r>
                        <a:rPr lang="en-US" sz="1800" u="none" strike="noStrike" dirty="0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指令。 对于</a:t>
                      </a:r>
                      <a:r>
                        <a:rPr lang="en-US" sz="1800" u="none" strike="noStrike" dirty="0">
                          <a:effectLst/>
                        </a:rPr>
                        <a:t>rs1</a:t>
                      </a:r>
                      <a:r>
                        <a:rPr lang="zh-CN" altLang="en-US" sz="1800" u="none" strike="noStrike" dirty="0">
                          <a:effectLst/>
                        </a:rPr>
                        <a:t>中每一个为</a:t>
                      </a:r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r>
                        <a:rPr lang="zh-CN" altLang="en-US" sz="1800" u="none" strike="noStrike" dirty="0">
                          <a:effectLst/>
                        </a:rPr>
                        <a:t>的位，将</a:t>
                      </a:r>
                      <a:r>
                        <a:rPr lang="en-US" sz="1800" u="none" strike="noStrike" dirty="0" err="1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寄存器中对应位清零。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575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csrrs rd, csr, rs1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Control and Status Register Read and Set，</a:t>
                      </a:r>
                      <a:r>
                        <a:rPr lang="zh-CN" altLang="en-US" sz="1800" u="none" strike="noStrike" dirty="0">
                          <a:effectLst/>
                        </a:rPr>
                        <a:t>读后置位</a:t>
                      </a:r>
                      <a:r>
                        <a:rPr lang="en-US" sz="1800" u="none" strike="noStrike" dirty="0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指令。 记控制寄存器中的值为</a:t>
                      </a:r>
                      <a:r>
                        <a:rPr lang="en-US" sz="1800" u="none" strike="noStrike" dirty="0">
                          <a:effectLst/>
                        </a:rPr>
                        <a:t>t，</a:t>
                      </a:r>
                      <a:r>
                        <a:rPr lang="zh-CN" altLang="en-US" sz="1800" u="none" strike="noStrike" dirty="0">
                          <a:effectLst/>
                        </a:rPr>
                        <a:t>把</a:t>
                      </a:r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zh-CN" altLang="en-US" sz="1800" u="none" strike="noStrike" dirty="0">
                          <a:effectLst/>
                        </a:rPr>
                        <a:t>和寄存器</a:t>
                      </a:r>
                      <a:r>
                        <a:rPr lang="en-US" sz="1800" u="none" strike="noStrike" dirty="0">
                          <a:effectLst/>
                        </a:rPr>
                        <a:t>rs1</a:t>
                      </a:r>
                      <a:r>
                        <a:rPr lang="zh-CN" altLang="en-US" sz="1800" u="none" strike="noStrike" dirty="0">
                          <a:effectLst/>
                        </a:rPr>
                        <a:t>按位或的结果写入</a:t>
                      </a:r>
                      <a:r>
                        <a:rPr lang="en-US" sz="1800" u="none" strike="noStrike" dirty="0" err="1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寄存器，再把</a:t>
                      </a:r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zh-CN" altLang="en-US" sz="1800" u="none" strike="noStrike" dirty="0">
                          <a:effectLst/>
                        </a:rPr>
                        <a:t>写入</a:t>
                      </a:r>
                      <a:r>
                        <a:rPr lang="en-US" sz="1800" u="none" strike="noStrike" dirty="0" err="1">
                          <a:effectLst/>
                        </a:rPr>
                        <a:t>rd</a:t>
                      </a:r>
                      <a:r>
                        <a:rPr lang="zh-CN" altLang="en-US" sz="1800" u="none" strike="noStrike" dirty="0">
                          <a:effectLst/>
                        </a:rPr>
                        <a:t>寄存器。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57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csrrc rd, csr, rs1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Control and Status Register Read and Clear，</a:t>
                      </a:r>
                      <a:r>
                        <a:rPr lang="zh-CN" altLang="en-US" sz="1800" u="none" strike="noStrike" dirty="0">
                          <a:effectLst/>
                        </a:rPr>
                        <a:t>读后清除</a:t>
                      </a:r>
                      <a:r>
                        <a:rPr lang="en-US" sz="1800" u="none" strike="noStrike" dirty="0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指令。 记控制寄存器中的值为</a:t>
                      </a:r>
                      <a:r>
                        <a:rPr lang="en-US" sz="1800" u="none" strike="noStrike" dirty="0">
                          <a:effectLst/>
                        </a:rPr>
                        <a:t>t，</a:t>
                      </a:r>
                      <a:r>
                        <a:rPr lang="zh-CN" altLang="en-US" sz="1800" u="none" strike="noStrike" dirty="0">
                          <a:effectLst/>
                        </a:rPr>
                        <a:t>把</a:t>
                      </a:r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zh-CN" altLang="en-US" sz="1800" u="none" strike="noStrike" dirty="0">
                          <a:effectLst/>
                        </a:rPr>
                        <a:t>和寄存器</a:t>
                      </a:r>
                      <a:r>
                        <a:rPr lang="en-US" sz="1800" u="none" strike="noStrike" dirty="0">
                          <a:effectLst/>
                        </a:rPr>
                        <a:t>rs1</a:t>
                      </a:r>
                      <a:r>
                        <a:rPr lang="zh-CN" altLang="en-US" sz="1800" u="none" strike="noStrike" dirty="0">
                          <a:effectLst/>
                        </a:rPr>
                        <a:t>中的值按位与的结果写入</a:t>
                      </a:r>
                      <a:r>
                        <a:rPr lang="en-US" sz="1800" u="none" strike="noStrike" dirty="0" err="1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寄存器，再把</a:t>
                      </a:r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zh-CN" altLang="en-US" sz="1800" u="none" strike="noStrike" dirty="0">
                          <a:effectLst/>
                        </a:rPr>
                        <a:t>写入</a:t>
                      </a:r>
                      <a:r>
                        <a:rPr lang="en-US" sz="1800" u="none" strike="noStrike" dirty="0" err="1">
                          <a:effectLst/>
                        </a:rPr>
                        <a:t>rd</a:t>
                      </a:r>
                      <a:r>
                        <a:rPr lang="zh-CN" altLang="en-US" sz="1800" u="none" strike="noStrike" dirty="0">
                          <a:effectLst/>
                        </a:rPr>
                        <a:t>寄存器。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57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csrrw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rd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csr</a:t>
                      </a:r>
                      <a:r>
                        <a:rPr lang="en-US" sz="1800" u="none" strike="noStrike" dirty="0">
                          <a:effectLst/>
                        </a:rPr>
                        <a:t>, rs1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Control and Status Register Read and Write，</a:t>
                      </a:r>
                      <a:r>
                        <a:rPr lang="zh-CN" altLang="en-US" sz="1800" u="none" strike="noStrike" dirty="0">
                          <a:effectLst/>
                        </a:rPr>
                        <a:t>读后写</a:t>
                      </a:r>
                      <a:r>
                        <a:rPr lang="en-US" sz="1800" u="none" strike="noStrike" dirty="0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指令。 记控制寄存器中的值为</a:t>
                      </a:r>
                      <a:r>
                        <a:rPr lang="en-US" sz="1800" u="none" strike="noStrike" dirty="0">
                          <a:effectLst/>
                        </a:rPr>
                        <a:t>t，</a:t>
                      </a:r>
                      <a:r>
                        <a:rPr lang="zh-CN" altLang="en-US" sz="1800" u="none" strike="noStrike" dirty="0">
                          <a:effectLst/>
                        </a:rPr>
                        <a:t>把寄存器</a:t>
                      </a:r>
                      <a:r>
                        <a:rPr lang="en-US" sz="1800" u="none" strike="noStrike" dirty="0">
                          <a:effectLst/>
                        </a:rPr>
                        <a:t>rs1</a:t>
                      </a:r>
                      <a:r>
                        <a:rPr lang="zh-CN" altLang="en-US" sz="1800" u="none" strike="noStrike" dirty="0">
                          <a:effectLst/>
                        </a:rPr>
                        <a:t>的值写入</a:t>
                      </a:r>
                      <a:r>
                        <a:rPr lang="en-US" sz="1800" u="none" strike="noStrike" dirty="0" err="1">
                          <a:effectLst/>
                        </a:rPr>
                        <a:t>csr</a:t>
                      </a:r>
                      <a:r>
                        <a:rPr lang="zh-CN" altLang="en-US" sz="1800" u="none" strike="noStrike" dirty="0">
                          <a:effectLst/>
                        </a:rPr>
                        <a:t>寄存器，再把</a:t>
                      </a:r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zh-CN" altLang="en-US" sz="1800" u="none" strike="noStrike" dirty="0">
                          <a:effectLst/>
                        </a:rPr>
                        <a:t>写入</a:t>
                      </a:r>
                      <a:r>
                        <a:rPr lang="en-US" sz="1800" u="none" strike="noStrike" dirty="0" err="1">
                          <a:effectLst/>
                        </a:rPr>
                        <a:t>rd</a:t>
                      </a:r>
                      <a:r>
                        <a:rPr lang="zh-CN" altLang="en-US" sz="1800" u="none" strike="noStrike" dirty="0">
                          <a:effectLst/>
                        </a:rPr>
                        <a:t>寄存器。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710"/>
          </a:xfrm>
        </p:spPr>
        <p:txBody>
          <a:bodyPr>
            <a:normAutofit/>
          </a:bodyPr>
          <a:lstStyle/>
          <a:p>
            <a:r>
              <a:rPr lang="en-US" altLang="zh-CN" sz="3600" b="1" i="0" dirty="0">
                <a:solidFill>
                  <a:srgbClr val="40485B"/>
                </a:solidFill>
                <a:effectLst/>
                <a:latin typeface="+mn-lt"/>
              </a:rPr>
              <a:t>RISC-V</a:t>
            </a:r>
            <a:r>
              <a:rPr lang="zh-CN" altLang="en-US" sz="3600" b="1" i="0" dirty="0">
                <a:solidFill>
                  <a:srgbClr val="40485B"/>
                </a:solidFill>
                <a:effectLst/>
                <a:latin typeface="+mn-lt"/>
              </a:rPr>
              <a:t>的中断代理机制</a:t>
            </a:r>
            <a:endParaRPr lang="zh-CN" altLang="en-US" sz="3600" b="1" i="0" dirty="0">
              <a:solidFill>
                <a:srgbClr val="40485B"/>
              </a:solidFill>
              <a:effectLst/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020" y="1219200"/>
            <a:ext cx="10902315" cy="539242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可以将系统中的特定中断或者异常，通过设置较高特权级的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CSR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寄存器，“代理给”某个更低的特权级处理。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机器模式“代理”给监管模式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监管模式“代理”给用户模式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40485B"/>
              </a:solidFill>
            </a:endParaRPr>
          </a:p>
          <a:p>
            <a:pPr marL="0" indent="0">
              <a:lnSpc>
                <a:spcPct val="100000"/>
              </a:lnSpc>
              <a:buFont typeface="Arial" panose="02080604020202020204" pitchFamily="34" charset="0"/>
              <a:buNone/>
            </a:pPr>
            <a:r>
              <a:rPr lang="en-US" altLang="zh-CN" dirty="0">
                <a:solidFill>
                  <a:srgbClr val="40485B"/>
                </a:solidFill>
              </a:rPr>
              <a:t>PKE</a:t>
            </a:r>
            <a:r>
              <a:rPr lang="zh-CN" altLang="en-US" dirty="0">
                <a:solidFill>
                  <a:srgbClr val="40485B"/>
                </a:solidFill>
              </a:rPr>
              <a:t>代码中的中断代理实例：</a:t>
            </a:r>
            <a:endParaRPr lang="zh-CN" altLang="en-US" dirty="0">
              <a:solidFill>
                <a:srgbClr val="40485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40485B"/>
                </a:solidFill>
              </a:rPr>
              <a:t> </a:t>
            </a:r>
            <a:r>
              <a:rPr lang="en-US" altLang="zh-CN" dirty="0" err="1">
                <a:solidFill>
                  <a:srgbClr val="40485B"/>
                </a:solidFill>
              </a:rPr>
              <a:t>uintptr_t</a:t>
            </a:r>
            <a:r>
              <a:rPr lang="en-US" altLang="zh-CN" dirty="0">
                <a:solidFill>
                  <a:srgbClr val="40485B"/>
                </a:solidFill>
              </a:rPr>
              <a:t> interrupts = MIP_SSIP | MIP_STIP | MIP_SEIP;</a:t>
            </a:r>
            <a:endParaRPr lang="en-US" altLang="zh-CN" dirty="0">
              <a:solidFill>
                <a:srgbClr val="40485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40485B"/>
                </a:solidFill>
              </a:rPr>
              <a:t> </a:t>
            </a:r>
            <a:r>
              <a:rPr lang="en-US" altLang="zh-CN" dirty="0" err="1">
                <a:solidFill>
                  <a:srgbClr val="40485B"/>
                </a:solidFill>
              </a:rPr>
              <a:t>uintptr_t</a:t>
            </a:r>
            <a:r>
              <a:rPr lang="en-US" altLang="zh-CN" dirty="0">
                <a:solidFill>
                  <a:srgbClr val="40485B"/>
                </a:solidFill>
              </a:rPr>
              <a:t> exceptions = (1U &lt;&lt; CAUSE_MISALIGNED_FETCH) | </a:t>
            </a:r>
            <a:endParaRPr lang="en-US" altLang="zh-CN" dirty="0">
              <a:solidFill>
                <a:srgbClr val="40485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40485B"/>
                </a:solidFill>
              </a:rPr>
              <a:t>		(1U &lt;&lt; CAUSE_FETCH_PAGE_FAULT) |</a:t>
            </a:r>
            <a:endParaRPr lang="en-US" altLang="zh-CN" dirty="0">
              <a:solidFill>
                <a:srgbClr val="40485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40485B"/>
                </a:solidFill>
              </a:rPr>
              <a:t>                          (1U &lt;&lt; CAUSE_BREAKPOINT) | (1U &lt;&lt; CAUSE_LOAD_PAGE_FAULT) |</a:t>
            </a:r>
            <a:endParaRPr lang="en-US" altLang="zh-CN" dirty="0">
              <a:solidFill>
                <a:srgbClr val="40485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40485B"/>
                </a:solidFill>
              </a:rPr>
              <a:t>                          (1U &lt;&lt; CAUSE_STORE_PAGE_FAULT) | (1U &lt;&lt; CAUSE_USER_ECALL);</a:t>
            </a:r>
            <a:endParaRPr lang="en-US" altLang="zh-CN" dirty="0">
              <a:solidFill>
                <a:srgbClr val="40485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40485B"/>
                </a:solidFill>
              </a:rPr>
              <a:t>  </a:t>
            </a:r>
            <a:r>
              <a:rPr lang="en-US" altLang="zh-CN" dirty="0" err="1">
                <a:solidFill>
                  <a:srgbClr val="40485B"/>
                </a:solidFill>
              </a:rPr>
              <a:t>write_csr</a:t>
            </a:r>
            <a:r>
              <a:rPr lang="en-US" altLang="zh-CN" dirty="0">
                <a:solidFill>
                  <a:srgbClr val="40485B"/>
                </a:solidFill>
              </a:rPr>
              <a:t>(</a:t>
            </a:r>
            <a:r>
              <a:rPr lang="en-US" altLang="zh-CN" dirty="0" err="1">
                <a:solidFill>
                  <a:srgbClr val="40485B"/>
                </a:solidFill>
              </a:rPr>
              <a:t>mideleg</a:t>
            </a:r>
            <a:r>
              <a:rPr lang="en-US" altLang="zh-CN" dirty="0">
                <a:solidFill>
                  <a:srgbClr val="40485B"/>
                </a:solidFill>
              </a:rPr>
              <a:t>, interrupts);</a:t>
            </a:r>
            <a:endParaRPr lang="en-US" altLang="zh-CN" dirty="0">
              <a:solidFill>
                <a:srgbClr val="40485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40485B"/>
                </a:solidFill>
              </a:rPr>
              <a:t>  </a:t>
            </a:r>
            <a:r>
              <a:rPr lang="en-US" altLang="zh-CN" dirty="0" err="1">
                <a:solidFill>
                  <a:srgbClr val="40485B"/>
                </a:solidFill>
              </a:rPr>
              <a:t>write_csr</a:t>
            </a:r>
            <a:r>
              <a:rPr lang="en-US" altLang="zh-CN" dirty="0">
                <a:solidFill>
                  <a:srgbClr val="40485B"/>
                </a:solidFill>
              </a:rPr>
              <a:t>(</a:t>
            </a:r>
            <a:r>
              <a:rPr lang="en-US" altLang="zh-CN" dirty="0" err="1">
                <a:solidFill>
                  <a:srgbClr val="40485B"/>
                </a:solidFill>
              </a:rPr>
              <a:t>medeleg</a:t>
            </a:r>
            <a:r>
              <a:rPr lang="en-US" altLang="zh-CN" dirty="0">
                <a:solidFill>
                  <a:srgbClr val="40485B"/>
                </a:solidFill>
              </a:rPr>
              <a:t>, exceptions);</a:t>
            </a:r>
            <a:endParaRPr lang="zh-CN" altLang="en-US" dirty="0">
              <a:solidFill>
                <a:srgbClr val="40485B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5120" y="778510"/>
            <a:ext cx="11631295" cy="5832475"/>
          </a:xfrm>
        </p:spPr>
        <p:txBody>
          <a:bodyPr>
            <a:normAutofit fontScale="6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中断识别：（在每一条指令边界检测）</a:t>
            </a:r>
            <a:endParaRPr lang="zh-CN" altLang="en-US" sz="4000" dirty="0">
              <a:solidFill>
                <a:srgbClr val="40485B"/>
              </a:solidFill>
              <a:ea typeface="+mj-ea"/>
              <a:cs typeface="+mj-cs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	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mstatus.MIE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 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=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= 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1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 &amp;&amp; 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mie[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N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] =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=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 1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 &amp;&amp;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 mip[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N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] =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=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 1</a:t>
            </a:r>
            <a:endParaRPr lang="zh-CN" altLang="en-US" sz="4000" dirty="0">
              <a:solidFill>
                <a:srgbClr val="40485B"/>
              </a:solidFill>
              <a:ea typeface="+mj-ea"/>
              <a:cs typeface="+mj-cs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zh-CN" altLang="en-US" sz="4000" dirty="0">
              <a:solidFill>
                <a:srgbClr val="40485B"/>
              </a:solidFill>
              <a:ea typeface="+mj-ea"/>
              <a:cs typeface="+mj-cs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中断进入（</a:t>
            </a:r>
            <a:r>
              <a:rPr lang="en-US" altLang="zh-CN" sz="4000" dirty="0" err="1">
                <a:solidFill>
                  <a:srgbClr val="40485B"/>
                </a:solidFill>
                <a:sym typeface="+mn-ea"/>
              </a:rPr>
              <a:t>mideleg[N]==0</a:t>
            </a:r>
            <a:r>
              <a:rPr lang="zh-CN" altLang="en-US" sz="4000" dirty="0" err="1">
                <a:solidFill>
                  <a:srgbClr val="40485B"/>
                </a:solidFill>
                <a:sym typeface="+mn-ea"/>
              </a:rPr>
              <a:t>，进入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</a:rPr>
              <a:t>M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模式）：（硬件实现）</a:t>
            </a:r>
            <a:endParaRPr lang="en-US" altLang="zh-CN" sz="4000" dirty="0">
              <a:solidFill>
                <a:srgbClr val="40485B"/>
              </a:solidFill>
              <a:ea typeface="+mj-ea"/>
              <a:cs typeface="+mj-cs"/>
            </a:endParaRP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</a:rPr>
              <a:t>异常指令的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地址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</a:rPr>
              <a:t>被保存在 mepc 中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，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</a:rPr>
              <a:t>PC 被设置为 mtvec。(对于同步异常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，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</a:rPr>
              <a:t>mepc指向导致异常的指令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；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</a:rPr>
              <a:t>对于中断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，</a:t>
            </a:r>
            <a:r>
              <a:rPr lang="en-US" altLang="zh-CN" sz="4000" dirty="0">
                <a:solidFill>
                  <a:srgbClr val="40485B"/>
                </a:solidFill>
                <a:ea typeface="+mj-ea"/>
                <a:cs typeface="+mj-cs"/>
              </a:rPr>
              <a:t>它指向中断处理后应该恢复执行的位置。</a:t>
            </a:r>
            <a:endParaRPr lang="en-US" altLang="zh-CN" sz="4000" dirty="0">
              <a:solidFill>
                <a:srgbClr val="40485B"/>
              </a:solidFill>
              <a:ea typeface="+mj-ea"/>
              <a:cs typeface="+mj-cs"/>
            </a:endParaRP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根据异常来源设置 mcause，并将mtval设置为适用于特定异常的信息值。 </a:t>
            </a:r>
            <a:endParaRPr lang="en-US" altLang="zh-CN" sz="4000" dirty="0">
              <a:solidFill>
                <a:srgbClr val="40485B"/>
              </a:solidFill>
              <a:ea typeface="+mj-ea"/>
              <a:cs typeface="+mj-cs"/>
            </a:endParaRP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把控制状态寄存器 mstatus 中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的MIE 值保留到 MPIE 中，并把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 MIE 位置零以禁用中断。</a:t>
            </a:r>
            <a:endParaRPr lang="zh-CN" altLang="en-US" sz="4000" dirty="0">
              <a:solidFill>
                <a:srgbClr val="40485B"/>
              </a:solidFill>
              <a:ea typeface="+mj-ea"/>
              <a:cs typeface="+mj-cs"/>
            </a:endParaRP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发生异常之前的</a:t>
            </a:r>
            <a:r>
              <a:rPr lang="zh-CN" altLang="en-US" sz="4000" dirty="0">
                <a:solidFill>
                  <a:srgbClr val="40485B"/>
                </a:solidFill>
                <a:effectLst/>
                <a:sym typeface="+mn-ea"/>
              </a:rPr>
              <a:t>特权级保存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在 mstatus 的 MPP 域中,再把</a:t>
            </a:r>
            <a:r>
              <a:rPr lang="zh-CN" altLang="en-US" sz="4000" dirty="0">
                <a:solidFill>
                  <a:srgbClr val="40485B"/>
                </a:solidFill>
                <a:effectLst/>
                <a:sym typeface="+mn-ea"/>
              </a:rPr>
              <a:t>特权级</a:t>
            </a: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</a:rPr>
              <a:t>更改为M</a:t>
            </a:r>
            <a:endParaRPr lang="zh-CN" altLang="en-US" sz="4000" dirty="0">
              <a:solidFill>
                <a:srgbClr val="40485B"/>
              </a:solidFill>
              <a:ea typeface="+mj-ea"/>
              <a:cs typeface="+mj-cs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+mj-lt"/>
              <a:buNone/>
            </a:pPr>
            <a:endParaRPr lang="zh-CN" altLang="en-US" sz="4000" dirty="0">
              <a:solidFill>
                <a:srgbClr val="40485B"/>
              </a:solidFill>
              <a:ea typeface="+mj-ea"/>
              <a:cs typeface="+mj-cs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4000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如果</a:t>
            </a:r>
            <a:r>
              <a:rPr lang="en-US" altLang="zh-CN" sz="4000" dirty="0" err="1">
                <a:solidFill>
                  <a:srgbClr val="40485B"/>
                </a:solidFill>
                <a:sym typeface="+mn-ea"/>
              </a:rPr>
              <a:t>mideleg[N]==1</a:t>
            </a:r>
            <a:r>
              <a:rPr lang="zh-CN" altLang="en-US" sz="4000" dirty="0" err="1">
                <a:solidFill>
                  <a:srgbClr val="40485B"/>
                </a:solidFill>
                <a:sym typeface="+mn-ea"/>
              </a:rPr>
              <a:t>，中断进入</a:t>
            </a:r>
            <a:r>
              <a:rPr lang="en-US" altLang="zh-CN" sz="4000" dirty="0" err="1">
                <a:solidFill>
                  <a:srgbClr val="40485B"/>
                </a:solidFill>
                <a:sym typeface="+mn-ea"/>
              </a:rPr>
              <a:t>S</a:t>
            </a:r>
            <a:r>
              <a:rPr lang="zh-CN" altLang="en-US" sz="4000" dirty="0" err="1">
                <a:solidFill>
                  <a:srgbClr val="40485B"/>
                </a:solidFill>
                <a:sym typeface="+mn-ea"/>
              </a:rPr>
              <a:t>模式：</a:t>
            </a:r>
            <a:r>
              <a:rPr lang="en-US" altLang="zh-CN" sz="4000" dirty="0" err="1">
                <a:solidFill>
                  <a:srgbClr val="40485B"/>
                </a:solidFill>
                <a:sym typeface="+mn-ea"/>
              </a:rPr>
              <a:t>sepc</a:t>
            </a:r>
            <a:r>
              <a:rPr lang="zh-CN" altLang="en-US" sz="4000" dirty="0" err="1">
                <a:solidFill>
                  <a:srgbClr val="40485B"/>
                </a:solidFill>
                <a:sym typeface="+mn-ea"/>
              </a:rPr>
              <a:t>，</a:t>
            </a:r>
            <a:r>
              <a:rPr lang="en-US" altLang="zh-CN" sz="4000" dirty="0" err="1">
                <a:solidFill>
                  <a:srgbClr val="40485B"/>
                </a:solidFill>
                <a:sym typeface="+mn-ea"/>
              </a:rPr>
              <a:t>stvec</a:t>
            </a:r>
            <a:r>
              <a:rPr lang="zh-CN" altLang="en-US" sz="4000" dirty="0" err="1">
                <a:solidFill>
                  <a:srgbClr val="40485B"/>
                </a:solidFill>
                <a:sym typeface="+mn-ea"/>
              </a:rPr>
              <a:t>，</a:t>
            </a:r>
            <a:r>
              <a:rPr lang="en-US" altLang="zh-CN" sz="4000" dirty="0" err="1">
                <a:solidFill>
                  <a:srgbClr val="40485B"/>
                </a:solidFill>
                <a:sym typeface="+mn-ea"/>
              </a:rPr>
              <a:t>scause</a:t>
            </a:r>
            <a:r>
              <a:rPr lang="zh-CN" altLang="en-US" sz="4000" dirty="0" err="1">
                <a:solidFill>
                  <a:srgbClr val="40485B"/>
                </a:solidFill>
                <a:sym typeface="+mn-ea"/>
              </a:rPr>
              <a:t>，</a:t>
            </a:r>
            <a:r>
              <a:rPr lang="en-US" altLang="zh-CN" sz="4000" dirty="0" err="1">
                <a:solidFill>
                  <a:srgbClr val="40485B"/>
                </a:solidFill>
                <a:sym typeface="+mn-ea"/>
              </a:rPr>
              <a:t>stval</a:t>
            </a:r>
            <a:r>
              <a:rPr lang="zh-CN" altLang="en-US" sz="4000" dirty="0" err="1">
                <a:solidFill>
                  <a:srgbClr val="40485B"/>
                </a:solidFill>
                <a:sym typeface="+mn-ea"/>
              </a:rPr>
              <a:t>，</a:t>
            </a:r>
            <a:r>
              <a:rPr lang="en-US" altLang="zh-CN" sz="4000" dirty="0" err="1">
                <a:solidFill>
                  <a:srgbClr val="40485B"/>
                </a:solidFill>
                <a:sym typeface="+mn-ea"/>
              </a:rPr>
              <a:t>SIE</a:t>
            </a:r>
            <a:r>
              <a:rPr lang="zh-CN" altLang="en-US" sz="4000" dirty="0" err="1">
                <a:solidFill>
                  <a:srgbClr val="40485B"/>
                </a:solidFill>
                <a:sym typeface="+mn-ea"/>
              </a:rPr>
              <a:t>，</a:t>
            </a:r>
            <a:r>
              <a:rPr lang="en-US" altLang="zh-CN" sz="4000" dirty="0" err="1">
                <a:solidFill>
                  <a:srgbClr val="40485B"/>
                </a:solidFill>
                <a:sym typeface="+mn-ea"/>
              </a:rPr>
              <a:t>SPIE</a:t>
            </a:r>
            <a:r>
              <a:rPr lang="zh-CN" altLang="en-US" sz="4000" dirty="0" err="1">
                <a:solidFill>
                  <a:srgbClr val="40485B"/>
                </a:solidFill>
                <a:sym typeface="+mn-ea"/>
              </a:rPr>
              <a:t>，</a:t>
            </a:r>
            <a:r>
              <a:rPr lang="en-US" altLang="zh-CN" sz="4000" dirty="0" err="1">
                <a:solidFill>
                  <a:srgbClr val="40485B"/>
                </a:solidFill>
                <a:sym typeface="+mn-ea"/>
              </a:rPr>
              <a:t>SPP</a:t>
            </a:r>
            <a:endParaRPr lang="zh-CN" altLang="en-US" sz="4000" dirty="0" err="1">
              <a:solidFill>
                <a:srgbClr val="40485B"/>
              </a:solidFill>
              <a:ea typeface="+mj-ea"/>
              <a:cs typeface="+mj-cs"/>
              <a:sym typeface="+mn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74980" y="208280"/>
            <a:ext cx="4557395" cy="656590"/>
          </a:xfrm>
        </p:spPr>
        <p:txBody>
          <a:bodyPr>
            <a:normAutofit fontScale="90000"/>
          </a:bodyPr>
          <a:lstStyle/>
          <a:p>
            <a:r>
              <a:rPr lang="zh-CN" altLang="en-US" sz="3600" b="1" i="0" dirty="0">
                <a:solidFill>
                  <a:srgbClr val="40485B"/>
                </a:solidFill>
                <a:effectLst/>
                <a:latin typeface="-apple-system"/>
              </a:rPr>
              <a:t>中断处理过程</a:t>
            </a:r>
            <a:endParaRPr lang="zh-CN" altLang="en-US" sz="3600" b="1" i="0" dirty="0">
              <a:solidFill>
                <a:srgbClr val="40485B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5120" y="1149985"/>
            <a:ext cx="11631295" cy="554101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</a:rPr>
              <a:t>中断处理：（软件实现）</a:t>
            </a:r>
            <a:endParaRPr lang="zh-CN" altLang="en-US" dirty="0">
              <a:solidFill>
                <a:srgbClr val="40485B"/>
              </a:solidFill>
              <a:ea typeface="+mj-ea"/>
              <a:cs typeface="+mj-cs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40485B"/>
              </a:solidFill>
              <a:ea typeface="+mj-ea"/>
              <a:cs typeface="+mj-cs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M</a:t>
            </a: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模式</a:t>
            </a: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</a:rPr>
              <a:t>中断返回</a:t>
            </a:r>
            <a:r>
              <a:rPr lang="en-US" altLang="zh-CN" dirty="0">
                <a:solidFill>
                  <a:srgbClr val="40485B"/>
                </a:solidFill>
                <a:ea typeface="+mj-ea"/>
                <a:cs typeface="+mj-cs"/>
              </a:rPr>
              <a:t> mret</a:t>
            </a: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</a:rPr>
              <a:t>：（硬件实现）</a:t>
            </a:r>
            <a:endParaRPr lang="en-US" altLang="zh-CN" dirty="0">
              <a:solidFill>
                <a:srgbClr val="40485B"/>
              </a:solidFill>
              <a:ea typeface="+mj-ea"/>
              <a:cs typeface="+mj-cs"/>
            </a:endParaRP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</a:rPr>
              <a:t>将PC设置为 mepc,</a:t>
            </a:r>
            <a:endParaRPr lang="zh-CN" altLang="en-US" dirty="0">
              <a:solidFill>
                <a:srgbClr val="40485B"/>
              </a:solidFill>
              <a:ea typeface="+mj-ea"/>
              <a:cs typeface="+mj-cs"/>
            </a:endParaRP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</a:rPr>
              <a:t>将</a:t>
            </a: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当前</a:t>
            </a:r>
            <a:r>
              <a:rPr lang="zh-CN" altLang="en-US" dirty="0">
                <a:solidFill>
                  <a:srgbClr val="40485B"/>
                </a:solidFill>
                <a:effectLst/>
                <a:sym typeface="+mn-ea"/>
              </a:rPr>
              <a:t>特权级</a:t>
            </a: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</a:rPr>
              <a:t>设置为 mstatus 的 MPP 。</a:t>
            </a:r>
            <a:endParaRPr lang="zh-CN" altLang="en-US" dirty="0">
              <a:solidFill>
                <a:srgbClr val="40485B"/>
              </a:solidFill>
              <a:ea typeface="+mj-ea"/>
              <a:cs typeface="+mj-cs"/>
            </a:endParaRP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将mstatus的</a:t>
            </a: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MIE设置为</a:t>
            </a: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MPIE，恢复之前的中断使能。</a:t>
            </a:r>
            <a:endParaRPr lang="zh-CN" altLang="en-US" dirty="0">
              <a:solidFill>
                <a:srgbClr val="40485B"/>
              </a:solidFill>
              <a:ea typeface="+mj-ea"/>
              <a:cs typeface="+mj-cs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+mj-lt"/>
              <a:buNone/>
            </a:pPr>
            <a:endParaRPr lang="zh-CN" altLang="en-US" dirty="0">
              <a:solidFill>
                <a:srgbClr val="40485B"/>
              </a:solidFill>
              <a:ea typeface="+mj-ea"/>
              <a:cs typeface="+mj-cs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+mj-lt"/>
              <a:buNone/>
            </a:pPr>
            <a:r>
              <a:rPr lang="en-US" altLang="zh-CN" dirty="0">
                <a:solidFill>
                  <a:srgbClr val="40485B"/>
                </a:solidFill>
                <a:ea typeface="+mj-ea"/>
                <a:cs typeface="+mj-cs"/>
              </a:rPr>
              <a:t>S</a:t>
            </a: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模式</a:t>
            </a: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中断返回</a:t>
            </a:r>
            <a:r>
              <a:rPr lang="en-US" altLang="zh-CN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 sret</a:t>
            </a:r>
            <a:r>
              <a:rPr lang="zh-CN" altLang="en-US" dirty="0">
                <a:solidFill>
                  <a:srgbClr val="40485B"/>
                </a:solidFill>
                <a:ea typeface="+mj-ea"/>
                <a:cs typeface="+mj-cs"/>
                <a:sym typeface="+mn-ea"/>
              </a:rPr>
              <a:t>：（硬件实现）</a:t>
            </a:r>
            <a:endParaRPr lang="zh-CN" altLang="en-US" dirty="0">
              <a:solidFill>
                <a:srgbClr val="40485B"/>
              </a:solidFill>
              <a:ea typeface="+mj-ea"/>
              <a:cs typeface="+mj-cs"/>
              <a:sym typeface="+mn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7395" cy="785495"/>
          </a:xfrm>
        </p:spPr>
        <p:txBody>
          <a:bodyPr>
            <a:normAutofit/>
          </a:bodyPr>
          <a:lstStyle/>
          <a:p>
            <a:r>
              <a:rPr lang="zh-CN" altLang="en-US" sz="3600" b="1" i="0" dirty="0">
                <a:solidFill>
                  <a:srgbClr val="40485B"/>
                </a:solidFill>
                <a:effectLst/>
                <a:latin typeface="-apple-system"/>
              </a:rPr>
              <a:t>中断处理过程</a:t>
            </a:r>
            <a:endParaRPr lang="zh-CN" altLang="en-US" sz="3600" b="1" i="0" dirty="0">
              <a:solidFill>
                <a:srgbClr val="40485B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554" y="1860795"/>
            <a:ext cx="10515600" cy="43513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b="0" i="0" u="none" strike="noStrike" dirty="0">
                <a:effectLst/>
                <a:latin typeface="-apple-system"/>
              </a:rPr>
              <a:t>RISC-V简介</a:t>
            </a:r>
            <a:endParaRPr lang="zh-CN" altLang="en-US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b="0" i="0" u="none" strike="noStrike" dirty="0">
                <a:effectLst/>
                <a:latin typeface="-apple-system"/>
              </a:rPr>
              <a:t>特权状态和中断</a:t>
            </a:r>
            <a:endParaRPr lang="zh-CN" altLang="en-US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b="0" i="0" u="none" strike="noStrike" dirty="0">
                <a:effectLst/>
                <a:latin typeface="-apple-system"/>
              </a:rPr>
              <a:t>虚拟内存管理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i="0" dirty="0">
                <a:solidFill>
                  <a:srgbClr val="40485B"/>
                </a:solidFill>
                <a:effectLst/>
                <a:latin typeface="+mn-lt"/>
              </a:rPr>
              <a:t>页式虚拟内存管理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189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为了实现程序逻辑地址到物理地址的转换，采用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RV64G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指令集的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处理器在监管模式提供了三种方式（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 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也称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VMM 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）：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40485B"/>
                </a:solidFill>
                <a:effectLst/>
              </a:rPr>
              <a:t>Bare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：物理内存地址等于虚拟内存地址；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40485B"/>
                </a:solidFill>
                <a:effectLst/>
              </a:rPr>
              <a:t>Sv39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：支持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39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位逻辑地址；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40485B"/>
                </a:solidFill>
                <a:effectLst/>
              </a:rPr>
              <a:t>Sv48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：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Sv39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的简单扩展。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80" y="279400"/>
            <a:ext cx="8075930" cy="947420"/>
          </a:xfrm>
        </p:spPr>
        <p:txBody>
          <a:bodyPr>
            <a:normAutofit/>
          </a:bodyPr>
          <a:lstStyle/>
          <a:p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Sv39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中的物理地址与逻辑地址</a:t>
            </a:r>
            <a:endParaRPr lang="zh-CN" altLang="en-US" sz="4000" b="1" dirty="0">
              <a:latin typeface="+mn-lt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5" y="1130941"/>
            <a:ext cx="8815599" cy="116334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6" y="2907167"/>
            <a:ext cx="10649526" cy="14033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43455" y="2294255"/>
            <a:ext cx="473519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40485B"/>
                </a:solidFill>
                <a:effectLst/>
              </a:rPr>
              <a:t>Sv39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中逻辑地址的结构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94890" y="4098290"/>
            <a:ext cx="45116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40485B"/>
                </a:solidFill>
                <a:effectLst/>
              </a:rPr>
              <a:t>Sv39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中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PDE/PTE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格式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3080" y="4571365"/>
            <a:ext cx="111512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V（Valid）该PDE/PTE是否有效（V=1时有效），即是否有对应的实页。</a:t>
            </a:r>
            <a:endParaRPr lang="zh-CN" altLang="en-US"/>
          </a:p>
          <a:p>
            <a:r>
              <a:rPr lang="zh-CN" altLang="en-US"/>
              <a:t>R（Read）、W（Write）和X（eXecutable）位分别表示是否可读、可写和可执行。</a:t>
            </a:r>
            <a:endParaRPr lang="zh-CN" altLang="en-US"/>
          </a:p>
          <a:p>
            <a:r>
              <a:rPr lang="zh-CN" altLang="en-US"/>
              <a:t>U（User）如果U=1，表示用户模式下的代码可以访问该页，否则就表示不能访问。S模式下的代码对U=1页面的访问取决于sstatus寄存器中的SUM字段取值。</a:t>
            </a:r>
            <a:endParaRPr lang="zh-CN" altLang="en-US"/>
          </a:p>
          <a:p>
            <a:r>
              <a:rPr lang="zh-CN" altLang="en-US"/>
              <a:t>G（Global）位表示该PDE/PTE是不是全局共享的。</a:t>
            </a:r>
            <a:endParaRPr lang="zh-CN" altLang="en-US"/>
          </a:p>
          <a:p>
            <a:r>
              <a:rPr lang="zh-CN" altLang="en-US"/>
              <a:t>A（Access）位表示该页是否被访问过。D（Dirty）位表示该页的内容是否被修改。</a:t>
            </a:r>
            <a:endParaRPr lang="zh-CN" altLang="en-US"/>
          </a:p>
          <a:p>
            <a:r>
              <a:rPr lang="zh-CN" altLang="en-US"/>
              <a:t>RSW位（2位）是保留位，一般由运行在S模式的代码（如操作系统）来使用。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 </a:t>
            </a:r>
            <a:r>
              <a:rPr lang="en-US" altLang="zh-CN" sz="4000" b="1" i="0" dirty="0">
                <a:solidFill>
                  <a:srgbClr val="40485B"/>
                </a:solidFill>
                <a:effectLst/>
                <a:latin typeface="+mn-lt"/>
              </a:rPr>
              <a:t>Sv39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+mn-lt"/>
              </a:rPr>
              <a:t>中虚拟地址到物理地址的转换过程</a:t>
            </a:r>
            <a:endParaRPr lang="zh-CN" altLang="en-US" sz="4000" b="1" dirty="0">
              <a:latin typeface="+mn-lt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29" y="1593194"/>
            <a:ext cx="9609100" cy="4377479"/>
          </a:xfrm>
        </p:spPr>
      </p:pic>
      <p:sp>
        <p:nvSpPr>
          <p:cNvPr id="6" name="文本框 5"/>
          <p:cNvSpPr txBox="1"/>
          <p:nvPr/>
        </p:nvSpPr>
        <p:spPr>
          <a:xfrm>
            <a:off x="2941879" y="60353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Sv39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中虚拟地址到物理地址的转换过程示意图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i="0" dirty="0" err="1" smtClean="0">
                <a:solidFill>
                  <a:srgbClr val="40485B"/>
                </a:solidFill>
                <a:effectLst/>
                <a:latin typeface="+mn-lt"/>
              </a:rPr>
              <a:t>satp</a:t>
            </a:r>
            <a:endParaRPr lang="zh-CN" altLang="en-US" sz="4000" b="1" dirty="0">
              <a:latin typeface="+mn-lt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3" y="1690688"/>
            <a:ext cx="9417027" cy="1325563"/>
          </a:xfrm>
        </p:spPr>
      </p:pic>
      <p:sp>
        <p:nvSpPr>
          <p:cNvPr id="7" name="文本框 6"/>
          <p:cNvSpPr txBox="1"/>
          <p:nvPr/>
        </p:nvSpPr>
        <p:spPr>
          <a:xfrm>
            <a:off x="3048000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satp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寄存器格式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13018" y="3901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satp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寄存器中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MODE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域的取值和含义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048000" y="4416742"/>
          <a:ext cx="5576041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3528"/>
                <a:gridCol w="3562513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取值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虚存方案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Bare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Sv39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Sv48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RISC-V</a:t>
            </a:r>
            <a:r>
              <a:rPr lang="zh-CN" altLang="en-US" b="1" dirty="0">
                <a:solidFill>
                  <a:srgbClr val="40485B"/>
                </a:solidFill>
                <a:latin typeface="Times New Roman" panose="02020603050405020304" pitchFamily="18" charset="0"/>
              </a:rPr>
              <a:t>简介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151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是一种典型的精简（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Reduced Instruction Set Computer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，简写为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RISC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）指令集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开放的指令集。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该项目</a:t>
            </a: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2010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年始于加州大学伯克利分校，但许多贡献者是该大学以外的志愿者和行业工作者。</a:t>
            </a:r>
            <a:endParaRPr lang="zh-CN" altLang="en-US" dirty="0">
              <a:solidFill>
                <a:srgbClr val="40485B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" t="29710" r="-975" b="27408"/>
          <a:stretch>
            <a:fillRect/>
          </a:stretch>
        </p:blipFill>
        <p:spPr>
          <a:xfrm>
            <a:off x="6805246" y="5065846"/>
            <a:ext cx="3692769" cy="1037493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838200" y="1484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RISC-V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指令集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327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后发优势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借鉴了之前的传统商业指令集，取长补短。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开放架构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开放指令集，自由使用。</a:t>
            </a:r>
            <a:endParaRPr lang="en-US" altLang="zh-CN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场景丰富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：指令集的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设计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综合考虑了多种应用场景。</a:t>
            </a:r>
            <a:endParaRPr lang="en-US" altLang="zh-CN" b="0" i="0" dirty="0">
              <a:solidFill>
                <a:srgbClr val="40485B"/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开源参考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：（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处理器的）开源实现众多。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273" y="365125"/>
            <a:ext cx="10522527" cy="1325563"/>
          </a:xfrm>
        </p:spPr>
        <p:txBody>
          <a:bodyPr>
            <a:normAutofit/>
          </a:bodyPr>
          <a:lstStyle/>
          <a:p>
            <a:r>
              <a:rPr lang="en-US" altLang="zh-CN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RISC-V</a:t>
            </a:r>
            <a:r>
              <a:rPr lang="zh-CN" altLang="en-US" sz="4000" b="1" i="0" dirty="0">
                <a:solidFill>
                  <a:srgbClr val="40485B"/>
                </a:solidFill>
                <a:effectLst/>
                <a:latin typeface="Times New Roman" panose="02020603050405020304" pitchFamily="18" charset="0"/>
              </a:rPr>
              <a:t>指令集的分类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2955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基本整数指令集：</a:t>
            </a:r>
            <a:endParaRPr lang="en-US" altLang="zh-CN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RV32I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RV64I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RV128I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扩展指令集指令集：见右表</a:t>
            </a:r>
            <a:endParaRPr lang="en-US" altLang="zh-CN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指令集简写惯例：</a:t>
            </a:r>
            <a:endParaRPr lang="en-US" altLang="zh-CN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RV64IMAF</a:t>
            </a:r>
            <a:r>
              <a:rPr lang="zh-CN" altLang="en-US" dirty="0">
                <a:solidFill>
                  <a:srgbClr val="40485B"/>
                </a:solidFill>
                <a:latin typeface="Times New Roman" panose="02020603050405020304" pitchFamily="18" charset="0"/>
              </a:rPr>
              <a:t>、</a:t>
            </a:r>
            <a:endParaRPr lang="en-US" altLang="zh-CN" dirty="0">
              <a:solidFill>
                <a:srgbClr val="40485B"/>
              </a:solidFill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40485B"/>
                </a:solidFill>
                <a:latin typeface="Times New Roman" panose="02020603050405020304" pitchFamily="18" charset="0"/>
              </a:rPr>
              <a:t>RV64G</a:t>
            </a:r>
            <a:r>
              <a:rPr lang="en-US" altLang="zh-CN" dirty="0">
                <a:solidFill>
                  <a:srgbClr val="40485B"/>
                </a:solidFill>
                <a:latin typeface="Times New Roman" panose="02020603050405020304" pitchFamily="18" charset="0"/>
              </a:rPr>
              <a:t>(G=I+M+A+F)</a:t>
            </a:r>
            <a:endParaRPr lang="zh-CN" altLang="en-US" dirty="0">
              <a:solidFill>
                <a:srgbClr val="40485B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18029" y="1502387"/>
          <a:ext cx="5609490" cy="5050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056"/>
                <a:gridCol w="4863434"/>
              </a:tblGrid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简称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描述</a:t>
                      </a:r>
                      <a:endParaRPr lang="zh-CN" altLang="en-US" dirty="0"/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 dirty="0">
                          <a:effectLst/>
                        </a:rPr>
                        <a:t>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整数乘除法标准扩展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 dirty="0">
                          <a:effectLst/>
                        </a:rPr>
                        <a:t>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不可中断指令标准扩展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F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单精确度浮点运算标准扩展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双倍精确度浮点运算标准扩展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所有以上的扩展指令集以及基本指令集的总和的简称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四倍精确度浮点运算标准扩展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>
                          <a:effectLst/>
                        </a:rPr>
                        <a:t>十进制浮点运算标准扩展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压缩指令标准扩展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B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位操作标准扩展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J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>
                          <a:effectLst/>
                        </a:rPr>
                        <a:t>动态指令翻译标准扩展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顺序存储器访问标准扩展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单指令多数据流运算标准扩充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V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向量运算标准扩充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6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kern="0">
                          <a:effectLst/>
                        </a:rPr>
                        <a:t>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0" dirty="0">
                          <a:effectLst/>
                        </a:rPr>
                        <a:t>用户级别中断标准扩充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876887" y="1102277"/>
            <a:ext cx="2587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常用扩展指令集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45052"/>
            <a:ext cx="9869055" cy="1325563"/>
          </a:xfrm>
        </p:spPr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指令格式</a:t>
            </a:r>
            <a:endParaRPr lang="zh-CN" altLang="en-US" sz="4000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437640"/>
            <a:ext cx="10515600" cy="483298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0" i="0" dirty="0">
                <a:solidFill>
                  <a:srgbClr val="40485B"/>
                </a:solidFill>
                <a:effectLst/>
              </a:rPr>
              <a:t>基础整数指令</a:t>
            </a:r>
            <a:r>
              <a:rPr lang="en-US" altLang="zh-CN" sz="3200" b="0" i="0" dirty="0">
                <a:solidFill>
                  <a:srgbClr val="40485B"/>
                </a:solidFill>
                <a:effectLst/>
              </a:rPr>
              <a:t> </a:t>
            </a:r>
            <a:r>
              <a:rPr lang="en-US" altLang="zh-CN" sz="3200" dirty="0">
                <a:solidFill>
                  <a:srgbClr val="40485B"/>
                </a:solidFill>
                <a:effectLst/>
                <a:sym typeface="+mn-ea"/>
              </a:rPr>
              <a:t>RV64I </a:t>
            </a:r>
            <a:r>
              <a:rPr lang="zh-CN" altLang="en-US" sz="3200" b="0" i="0" dirty="0">
                <a:solidFill>
                  <a:srgbClr val="40485B"/>
                </a:solidFill>
                <a:effectLst/>
              </a:rPr>
              <a:t>分类：</a:t>
            </a:r>
            <a:endParaRPr lang="en-US" altLang="zh-CN" sz="3200" b="0" i="0" dirty="0">
              <a:solidFill>
                <a:srgbClr val="40485B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整数运算指令：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add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sub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and</a:t>
            </a:r>
            <a:r>
              <a:rPr lang="zh-CN" altLang="en-US" dirty="0">
                <a:solidFill>
                  <a:srgbClr val="40485B"/>
                </a:solidFill>
              </a:rPr>
              <a:t>、</a:t>
            </a:r>
            <a:r>
              <a:rPr lang="en-US" altLang="zh-CN" dirty="0">
                <a:solidFill>
                  <a:srgbClr val="40485B"/>
                </a:solidFill>
              </a:rPr>
              <a:t>or</a:t>
            </a:r>
            <a:r>
              <a:rPr lang="zh-CN" altLang="en-US" dirty="0">
                <a:solidFill>
                  <a:srgbClr val="40485B"/>
                </a:solidFill>
              </a:rPr>
              <a:t>、</a:t>
            </a:r>
            <a:r>
              <a:rPr lang="en-US" altLang="zh-CN" dirty="0" err="1">
                <a:solidFill>
                  <a:srgbClr val="40485B"/>
                </a:solidFill>
              </a:rPr>
              <a:t>sll</a:t>
            </a:r>
            <a:r>
              <a:rPr lang="zh-CN" altLang="en-US" dirty="0">
                <a:solidFill>
                  <a:srgbClr val="40485B"/>
                </a:solidFill>
              </a:rPr>
              <a:t>、</a:t>
            </a:r>
            <a:r>
              <a:rPr lang="en-US" altLang="zh-CN" dirty="0" err="1">
                <a:solidFill>
                  <a:srgbClr val="40485B"/>
                </a:solidFill>
              </a:rPr>
              <a:t>slr</a:t>
            </a:r>
            <a:r>
              <a:rPr lang="zh-CN" altLang="en-US" dirty="0">
                <a:solidFill>
                  <a:srgbClr val="40485B"/>
                </a:solidFill>
              </a:rPr>
              <a:t>、</a:t>
            </a:r>
            <a:r>
              <a:rPr lang="en-US" altLang="zh-CN" dirty="0" err="1">
                <a:solidFill>
                  <a:srgbClr val="40485B"/>
                </a:solidFill>
              </a:rPr>
              <a:t>lui</a:t>
            </a:r>
            <a:r>
              <a:rPr lang="zh-CN" altLang="en-US" dirty="0">
                <a:solidFill>
                  <a:srgbClr val="40485B"/>
                </a:solidFill>
              </a:rPr>
              <a:t>等。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内存读写指令：</a:t>
            </a:r>
            <a:r>
              <a:rPr lang="en-US" altLang="zh-CN" dirty="0" err="1">
                <a:solidFill>
                  <a:srgbClr val="40485B"/>
                </a:solidFill>
              </a:rPr>
              <a:t>lb</a:t>
            </a:r>
            <a:r>
              <a:rPr lang="zh-CN" altLang="en-US" dirty="0">
                <a:solidFill>
                  <a:srgbClr val="40485B"/>
                </a:solidFill>
              </a:rPr>
              <a:t>、</a:t>
            </a:r>
            <a:r>
              <a:rPr lang="en-US" altLang="zh-CN" dirty="0" err="1">
                <a:solidFill>
                  <a:srgbClr val="40485B"/>
                </a:solidFill>
              </a:rPr>
              <a:t>lh</a:t>
            </a:r>
            <a:r>
              <a:rPr lang="zh-CN" altLang="en-US" dirty="0">
                <a:solidFill>
                  <a:srgbClr val="40485B"/>
                </a:solidFill>
              </a:rPr>
              <a:t>、</a:t>
            </a:r>
            <a:r>
              <a:rPr lang="en-US" altLang="zh-CN" dirty="0" err="1">
                <a:solidFill>
                  <a:srgbClr val="40485B"/>
                </a:solidFill>
              </a:rPr>
              <a:t>lw</a:t>
            </a:r>
            <a:r>
              <a:rPr lang="zh-CN" altLang="en-US" dirty="0">
                <a:solidFill>
                  <a:srgbClr val="40485B"/>
                </a:solidFill>
              </a:rPr>
              <a:t>、</a:t>
            </a:r>
            <a:r>
              <a:rPr lang="en-US" altLang="zh-CN" dirty="0" err="1">
                <a:solidFill>
                  <a:srgbClr val="40485B"/>
                </a:solidFill>
              </a:rPr>
              <a:t>ld</a:t>
            </a:r>
            <a:r>
              <a:rPr lang="zh-CN" altLang="en-US" dirty="0">
                <a:solidFill>
                  <a:srgbClr val="40485B"/>
                </a:solidFill>
              </a:rPr>
              <a:t>、</a:t>
            </a:r>
            <a:r>
              <a:rPr lang="en-US" altLang="zh-CN" dirty="0">
                <a:solidFill>
                  <a:srgbClr val="40485B"/>
                </a:solidFill>
              </a:rPr>
              <a:t>sb</a:t>
            </a:r>
            <a:r>
              <a:rPr lang="zh-CN" altLang="en-US" dirty="0">
                <a:solidFill>
                  <a:srgbClr val="40485B"/>
                </a:solidFill>
              </a:rPr>
              <a:t>、</a:t>
            </a:r>
            <a:r>
              <a:rPr lang="en-US" altLang="zh-CN" dirty="0" err="1">
                <a:solidFill>
                  <a:srgbClr val="40485B"/>
                </a:solidFill>
              </a:rPr>
              <a:t>sh</a:t>
            </a:r>
            <a:r>
              <a:rPr lang="zh-CN" altLang="en-US" dirty="0">
                <a:solidFill>
                  <a:srgbClr val="40485B"/>
                </a:solidFill>
              </a:rPr>
              <a:t>等。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控制转移指令：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be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bne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bge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b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jal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、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jalr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等。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指令格式（以加法指令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add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为例）</a:t>
            </a:r>
            <a:r>
              <a:rPr lang="zh-CN" altLang="en-US" dirty="0">
                <a:solidFill>
                  <a:srgbClr val="40485B"/>
                </a:solidFill>
              </a:rPr>
              <a:t>：</a:t>
            </a:r>
            <a:endParaRPr lang="zh-CN" altLang="en-US" dirty="0">
              <a:solidFill>
                <a:srgbClr val="40485B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40485B"/>
                </a:solidFill>
              </a:rPr>
              <a:t>	add </a:t>
            </a:r>
            <a:r>
              <a:rPr lang="en-US" altLang="zh-CN" dirty="0" err="1">
                <a:solidFill>
                  <a:srgbClr val="40485B"/>
                </a:solidFill>
              </a:rPr>
              <a:t>rd</a:t>
            </a:r>
            <a:r>
              <a:rPr lang="en-US" altLang="zh-CN" dirty="0">
                <a:solidFill>
                  <a:srgbClr val="40485B"/>
                </a:solidFill>
              </a:rPr>
              <a:t>, rs1, rs2   </a:t>
            </a:r>
            <a:r>
              <a:rPr lang="zh-CN" altLang="en-US" dirty="0">
                <a:solidFill>
                  <a:srgbClr val="40485B"/>
                </a:solidFill>
              </a:rPr>
              <a:t>或</a:t>
            </a:r>
            <a:r>
              <a:rPr lang="en-US" altLang="zh-CN" dirty="0">
                <a:solidFill>
                  <a:srgbClr val="40485B"/>
                </a:solidFill>
              </a:rPr>
              <a:t>  addi rd, rs1, imm</a:t>
            </a:r>
            <a:endParaRPr lang="en-US" altLang="zh-CN" dirty="0">
              <a:solidFill>
                <a:srgbClr val="40485B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40485B"/>
              </a:solidFill>
            </a:endParaRPr>
          </a:p>
          <a:p>
            <a:endParaRPr lang="en-US" altLang="zh-CN" dirty="0">
              <a:solidFill>
                <a:srgbClr val="40485B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164" y="2173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rgbClr val="40485B"/>
                </a:solidFill>
                <a:effectLst/>
                <a:latin typeface="-apple-system"/>
              </a:rPr>
              <a:t>访存和寻址模式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946" y="1630219"/>
            <a:ext cx="10515600" cy="522778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在内存访问上，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RISC-V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提供的接口（相比于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8086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汇编）极其简单：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读内存（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load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）：例如 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ld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 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rd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, offset(rs1)</a:t>
            </a:r>
            <a:r>
              <a:rPr lang="zh-CN" altLang="en-US" dirty="0">
                <a:solidFill>
                  <a:srgbClr val="40485B"/>
                </a:solidFill>
              </a:rPr>
              <a:t> </a:t>
            </a:r>
            <a:endParaRPr lang="en-US" altLang="zh-CN" dirty="0">
              <a:solidFill>
                <a:srgbClr val="40485B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写内存（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store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）：例如 </a:t>
            </a:r>
            <a:r>
              <a:rPr lang="en-US" altLang="zh-CN" b="0" i="0" dirty="0" err="1">
                <a:solidFill>
                  <a:srgbClr val="40485B"/>
                </a:solidFill>
                <a:effectLst/>
              </a:rPr>
              <a:t>sw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 rs2, offset(rs1)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0" i="0" dirty="0">
                <a:solidFill>
                  <a:srgbClr val="40485B"/>
                </a:solidFill>
                <a:effectLst/>
              </a:rPr>
              <a:t>（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d:64bits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；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w</a:t>
            </a:r>
            <a:r>
              <a:rPr lang="en-US" altLang="zh-CN" dirty="0">
                <a:solidFill>
                  <a:srgbClr val="40485B"/>
                </a:solidFill>
                <a:effectLst/>
                <a:sym typeface="+mn-ea"/>
              </a:rPr>
              <a:t>: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32bits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；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h</a:t>
            </a:r>
            <a:r>
              <a:rPr lang="en-US" altLang="zh-CN" dirty="0">
                <a:solidFill>
                  <a:srgbClr val="40485B"/>
                </a:solidFill>
                <a:effectLst/>
                <a:sym typeface="+mn-ea"/>
              </a:rPr>
              <a:t>: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16bits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；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b</a:t>
            </a:r>
            <a:r>
              <a:rPr lang="en-US" altLang="zh-CN" dirty="0">
                <a:solidFill>
                  <a:srgbClr val="40485B"/>
                </a:solidFill>
                <a:effectLst/>
                <a:sym typeface="+mn-ea"/>
              </a:rPr>
              <a:t>:</a:t>
            </a:r>
            <a:r>
              <a:rPr lang="en-US" altLang="zh-CN" b="0" i="0" dirty="0">
                <a:solidFill>
                  <a:srgbClr val="40485B"/>
                </a:solidFill>
                <a:effectLst/>
              </a:rPr>
              <a:t>8bits</a:t>
            </a:r>
            <a:r>
              <a:rPr lang="zh-CN" altLang="en-US" b="0" i="0" dirty="0">
                <a:solidFill>
                  <a:srgbClr val="40485B"/>
                </a:solidFill>
                <a:effectLst/>
              </a:rPr>
              <a:t>）</a:t>
            </a:r>
            <a:endParaRPr lang="en-US" altLang="zh-CN" b="0" i="0" dirty="0">
              <a:solidFill>
                <a:srgbClr val="40485B"/>
              </a:solidFill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400" b="0" i="0" dirty="0">
              <a:solidFill>
                <a:srgbClr val="40485B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0" i="0" dirty="0">
                <a:solidFill>
                  <a:srgbClr val="40485B"/>
                </a:solidFill>
                <a:effectLst/>
              </a:rPr>
              <a:t>注：</a:t>
            </a:r>
            <a:r>
              <a:rPr lang="en-US" altLang="zh-CN" sz="2400" b="0" i="0" dirty="0">
                <a:solidFill>
                  <a:srgbClr val="40485B"/>
                </a:solidFill>
                <a:effectLst/>
              </a:rPr>
              <a:t>RISC-V</a:t>
            </a:r>
            <a:r>
              <a:rPr lang="zh-CN" altLang="en-US" sz="2400" b="0" i="0" dirty="0">
                <a:solidFill>
                  <a:srgbClr val="40485B"/>
                </a:solidFill>
                <a:effectLst/>
              </a:rPr>
              <a:t>采用小端字节序。如将</a:t>
            </a:r>
            <a:r>
              <a:rPr lang="en-US" altLang="zh-CN" sz="2400" b="0" i="0" dirty="0">
                <a:solidFill>
                  <a:srgbClr val="40485B"/>
                </a:solidFill>
                <a:effectLst/>
              </a:rPr>
              <a:t>0x1234ABCD</a:t>
            </a:r>
            <a:r>
              <a:rPr lang="zh-CN" altLang="en-US" sz="2400" b="0" i="0" dirty="0">
                <a:solidFill>
                  <a:srgbClr val="40485B"/>
                </a:solidFill>
                <a:effectLst/>
              </a:rPr>
              <a:t>写入</a:t>
            </a:r>
            <a:r>
              <a:rPr lang="en-US" altLang="zh-CN" sz="2400" b="0" i="0" dirty="0">
                <a:solidFill>
                  <a:srgbClr val="40485B"/>
                </a:solidFill>
                <a:effectLst/>
              </a:rPr>
              <a:t>0x</a:t>
            </a:r>
            <a:r>
              <a:rPr lang="en-US" altLang="zh-CN" sz="2400" dirty="0">
                <a:solidFill>
                  <a:srgbClr val="40485B"/>
                </a:solidFill>
              </a:rPr>
              <a:t>800</a:t>
            </a:r>
            <a:r>
              <a:rPr lang="zh-CN" altLang="en-US" sz="2400" dirty="0">
                <a:solidFill>
                  <a:srgbClr val="40485B"/>
                </a:solidFill>
              </a:rPr>
              <a:t>地址后：</a:t>
            </a:r>
            <a:endParaRPr lang="en-US" altLang="zh-CN" sz="2400" dirty="0">
              <a:solidFill>
                <a:srgbClr val="40485B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</a:rPr>
              <a:t>[0x0000 0800] = 0xCD</a:t>
            </a:r>
            <a:r>
              <a:rPr lang="zh-CN" altLang="en-US" sz="2000" dirty="0">
                <a:solidFill>
                  <a:srgbClr val="40485B"/>
                </a:solidFill>
              </a:rPr>
              <a:t>；</a:t>
            </a:r>
            <a:r>
              <a:rPr lang="en-US" altLang="zh-CN" sz="2000" dirty="0">
                <a:solidFill>
                  <a:srgbClr val="40485B"/>
                </a:solidFill>
              </a:rPr>
              <a:t>[0x0000 0801] = 0xAB </a:t>
            </a:r>
            <a:endParaRPr lang="en-US" altLang="zh-CN" sz="2000" dirty="0">
              <a:solidFill>
                <a:srgbClr val="40485B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40485B"/>
                </a:solidFill>
              </a:rPr>
              <a:t>[0x0000 0802] = 0x34 </a:t>
            </a:r>
            <a:r>
              <a:rPr lang="zh-CN" altLang="en-US" sz="2000" dirty="0">
                <a:solidFill>
                  <a:srgbClr val="40485B"/>
                </a:solidFill>
              </a:rPr>
              <a:t>；</a:t>
            </a:r>
            <a:r>
              <a:rPr lang="en-US" altLang="zh-CN" sz="2000" dirty="0">
                <a:solidFill>
                  <a:srgbClr val="40485B"/>
                </a:solidFill>
              </a:rPr>
              <a:t>[0x0000 0803] = 0x12</a:t>
            </a:r>
            <a:endParaRPr lang="en-US" altLang="zh-CN" sz="2000" dirty="0">
              <a:solidFill>
                <a:srgbClr val="40485B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3000" dirty="0">
              <a:solidFill>
                <a:srgbClr val="40485B"/>
              </a:solidFill>
              <a:latin typeface="-apple-system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3000" dirty="0">
              <a:solidFill>
                <a:srgbClr val="40485B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695" y="217805"/>
            <a:ext cx="6289040" cy="832485"/>
          </a:xfrm>
        </p:spPr>
        <p:txBody>
          <a:bodyPr>
            <a:normAutofit fontScale="90000"/>
          </a:bodyPr>
          <a:lstStyle/>
          <a:p>
            <a:b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en-US" altLang="zh-CN" b="1" i="0" dirty="0">
                <a:solidFill>
                  <a:srgbClr val="40485B"/>
                </a:solidFill>
                <a:effectLst/>
              </a:rPr>
              <a:t>RV</a:t>
            </a:r>
            <a:r>
              <a:rPr lang="en-US" altLang="zh-CN" b="1" dirty="0">
                <a:solidFill>
                  <a:srgbClr val="40485B"/>
                </a:solidFill>
              </a:rPr>
              <a:t>64G</a:t>
            </a:r>
            <a:r>
              <a:rPr lang="zh-CN" altLang="en-US" b="1" dirty="0">
                <a:solidFill>
                  <a:srgbClr val="40485B"/>
                </a:solidFill>
              </a:rPr>
              <a:t>机器的寄存器</a:t>
            </a:r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" y="1123315"/>
            <a:ext cx="3810000" cy="53517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rgbClr val="40485B"/>
                </a:solidFill>
                <a:latin typeface="-apple-system"/>
              </a:rPr>
              <a:t>寄存器：</a:t>
            </a:r>
            <a:endParaRPr lang="en-US" altLang="zh-CN" sz="3200" dirty="0">
              <a:solidFill>
                <a:srgbClr val="40485B"/>
              </a:solidFill>
              <a:latin typeface="-apple-system"/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solidFill>
                  <a:srgbClr val="40485B"/>
                </a:solidFill>
                <a:latin typeface="-apple-system"/>
              </a:rPr>
              <a:t>通用整数寄存器，见右表</a:t>
            </a:r>
            <a:endParaRPr lang="en-US" altLang="zh-CN" sz="2000" dirty="0">
              <a:solidFill>
                <a:srgbClr val="40485B"/>
              </a:solidFill>
              <a:latin typeface="-apple-system"/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solidFill>
                  <a:srgbClr val="40485B"/>
                </a:solidFill>
                <a:latin typeface="-apple-system"/>
              </a:rPr>
              <a:t>指令寄存器</a:t>
            </a:r>
            <a:r>
              <a:rPr lang="en-US" altLang="zh-CN" sz="2000" dirty="0">
                <a:solidFill>
                  <a:srgbClr val="40485B"/>
                </a:solidFill>
                <a:latin typeface="-apple-system"/>
              </a:rPr>
              <a:t>pc</a:t>
            </a:r>
            <a:r>
              <a:rPr lang="zh-CN" altLang="en-US" sz="2000" dirty="0">
                <a:solidFill>
                  <a:srgbClr val="40485B"/>
                </a:solidFill>
                <a:latin typeface="-apple-system"/>
              </a:rPr>
              <a:t>，</a:t>
            </a:r>
            <a:endParaRPr lang="zh-CN" altLang="en-US" sz="2000" dirty="0">
              <a:solidFill>
                <a:srgbClr val="40485B"/>
              </a:solidFill>
              <a:latin typeface="-apple-system"/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solidFill>
                  <a:srgbClr val="40485B"/>
                </a:solidFill>
                <a:latin typeface="-apple-system"/>
              </a:rPr>
              <a:t>一系列的控制和状态寄存器CSR(Control and Status Registers)，和特权级别、</a:t>
            </a:r>
            <a:br>
              <a:rPr lang="zh-CN" altLang="en-US" sz="2000" dirty="0">
                <a:solidFill>
                  <a:srgbClr val="40485B"/>
                </a:solidFill>
                <a:latin typeface="-apple-system"/>
              </a:rPr>
            </a:br>
            <a:r>
              <a:rPr lang="zh-CN" altLang="en-US" sz="2000" dirty="0">
                <a:solidFill>
                  <a:srgbClr val="40485B"/>
                </a:solidFill>
                <a:latin typeface="-apple-system"/>
              </a:rPr>
              <a:t>异常、中断相关。</a:t>
            </a:r>
            <a:endParaRPr lang="en-US" altLang="zh-CN" sz="2000" dirty="0">
              <a:solidFill>
                <a:srgbClr val="40485B"/>
              </a:solidFill>
              <a:latin typeface="-apple-system"/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solidFill>
                  <a:srgbClr val="40485B"/>
                </a:solidFill>
                <a:latin typeface="-apple-system"/>
                <a:sym typeface="+mn-ea"/>
              </a:rPr>
              <a:t>当支持RISCV浮点扩展指令时，32个浮点寄存器 f0 ～ f31）</a:t>
            </a:r>
            <a:endParaRPr lang="zh-CN" altLang="en-US" sz="2000" dirty="0">
              <a:solidFill>
                <a:srgbClr val="40485B"/>
              </a:solidFill>
              <a:latin typeface="-apple-system"/>
              <a:sym typeface="+mn-ea"/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solidFill>
                  <a:srgbClr val="40485B"/>
                </a:solidFill>
                <a:latin typeface="-apple-system"/>
              </a:rPr>
              <a:t>其他扩展指令涉及的寄存器</a:t>
            </a:r>
            <a:endParaRPr lang="en-US" altLang="zh-CN" sz="2000" dirty="0">
              <a:solidFill>
                <a:srgbClr val="40485B"/>
              </a:solidFill>
              <a:latin typeface="-apple-system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89844" y="1123485"/>
          <a:ext cx="7887970" cy="5638800"/>
        </p:xfrm>
        <a:graphic>
          <a:graphicData uri="http://schemas.openxmlformats.org/drawingml/2006/table">
            <a:tbl>
              <a:tblPr/>
              <a:tblGrid>
                <a:gridCol w="677984"/>
                <a:gridCol w="1216094"/>
                <a:gridCol w="2603500"/>
                <a:gridCol w="3390277"/>
              </a:tblGrid>
              <a:tr h="4147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寄存器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编程接口名称 （</a:t>
                      </a:r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ABI</a:t>
                      </a:r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）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描述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使用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x0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zero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Hard-wired zero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硬件零</a:t>
                      </a:r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ra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Return address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常用于保存（函数的）返回地址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Stack pointer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栈顶指针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x3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gp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Global pointer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—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x4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Thread pointer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—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x5-7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t0-2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Temporary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临时寄存器</a:t>
                      </a:r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x8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s0/fp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Saved Register/ Frame pointer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（函数调用时）保存的寄存器和栈顶指针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x9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Saved register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（函数调用时）保存的寄存器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x10-11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a0-1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Function argument/ return value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（函数调用时）的参数</a:t>
                      </a:r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/</a:t>
                      </a:r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函数的返回值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x12-17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a2-7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Function argument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（函数调用时）的参数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x18-27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s2-11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Saved register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（函数调用时）保存的寄存器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x28-31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t3-6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Temporary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临时寄存器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97001" y="650112"/>
            <a:ext cx="2587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</a:rPr>
              <a:t>个通用寄存器</a:t>
            </a:r>
            <a:endParaRPr lang="zh-CN" altLang="en-US" sz="2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35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RISCV架构特权级别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335" y="1582420"/>
            <a:ext cx="1045146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 sz="2400"/>
              <a:t>Machine：</a:t>
            </a:r>
            <a:r>
              <a:rPr lang="zh-CN" altLang="en-US" sz="2400">
                <a:sym typeface="+mn-ea"/>
              </a:rPr>
              <a:t>简称M模式，权限最高，在这个级别下的程序可以访问一切硬件和执行所有特权指令，使用物理地址进行访问，不经过MMU</a:t>
            </a:r>
            <a:endParaRPr lang="zh-CN" altLang="en-US" sz="2400">
              <a:sym typeface="+mn-ea"/>
            </a:endParaRPr>
          </a:p>
          <a:p>
            <a:pPr marL="342900" indent="-342900">
              <a:buAutoNum type="arabicPeriod"/>
            </a:pPr>
            <a:endParaRPr lang="zh-CN" altLang="en-US" sz="240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/>
              <a:t>Supervisor：</a:t>
            </a:r>
            <a:r>
              <a:rPr lang="zh-CN" altLang="en-US" sz="2400">
                <a:sym typeface="+mn-ea"/>
              </a:rPr>
              <a:t>简称</a:t>
            </a:r>
            <a:r>
              <a:rPr lang="en-US" altLang="zh-CN" sz="2400">
                <a:sym typeface="+mn-ea"/>
              </a:rPr>
              <a:t>S</a:t>
            </a:r>
            <a:r>
              <a:rPr lang="zh-CN" altLang="en-US" sz="2400">
                <a:sym typeface="+mn-ea"/>
              </a:rPr>
              <a:t>模式，一般用于运行操作系统，可以设置MMU使用虚拟地址</a:t>
            </a:r>
            <a:endParaRPr lang="zh-CN" altLang="en-US" sz="2400">
              <a:sym typeface="+mn-ea"/>
            </a:endParaRPr>
          </a:p>
          <a:p>
            <a:pPr marL="342900" indent="-342900">
              <a:buAutoNum type="arabicPeriod"/>
            </a:pP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/>
              <a:t>User：</a:t>
            </a:r>
            <a:r>
              <a:rPr lang="zh-CN" altLang="en-US" sz="2400">
                <a:sym typeface="+mn-ea"/>
              </a:rPr>
              <a:t>简称</a:t>
            </a:r>
            <a:r>
              <a:rPr lang="zh-CN" altLang="en-US" sz="2400"/>
              <a:t>U模式，</a:t>
            </a:r>
            <a:r>
              <a:rPr lang="zh-CN" altLang="en-US" sz="2400">
                <a:sym typeface="+mn-ea"/>
              </a:rPr>
              <a:t>一般是普通应用程序使用，权限最低。</a:t>
            </a:r>
            <a:endParaRPr lang="zh-CN" altLang="en-US" sz="2400"/>
          </a:p>
          <a:p>
            <a:pPr marL="342900" indent="-342900"/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902335" y="4544695"/>
            <a:ext cx="104514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altLang="zh-CN" sz="2400">
                <a:sym typeface="+mn-ea"/>
              </a:rPr>
              <a:t>	M</a:t>
            </a:r>
            <a:r>
              <a:rPr lang="zh-CN" altLang="en-US" sz="2400">
                <a:sym typeface="+mn-ea"/>
              </a:rPr>
              <a:t>模式</a:t>
            </a:r>
            <a:r>
              <a:rPr lang="en-US" altLang="zh-CN" sz="2400">
                <a:sym typeface="+mn-ea"/>
              </a:rPr>
              <a:t>是唯一所有标准 RISC-V 处理器都</a:t>
            </a:r>
            <a:r>
              <a:rPr lang="zh-CN" altLang="en-US" sz="2400">
                <a:sym typeface="+mn-ea"/>
              </a:rPr>
              <a:t>必须实现的权限模式。简单的 RISC-V单片机只支持 M 模式。某些处理器可以支持</a:t>
            </a:r>
            <a:r>
              <a:rPr lang="en-US" altLang="zh-CN" sz="2400">
                <a:sym typeface="+mn-ea"/>
              </a:rPr>
              <a:t>M+U</a:t>
            </a:r>
            <a:r>
              <a:rPr lang="zh-CN" altLang="en-US" sz="2400">
                <a:sym typeface="+mn-ea"/>
              </a:rPr>
              <a:t>模式。支持虚拟内存的处理器必须支持</a:t>
            </a:r>
            <a:r>
              <a:rPr lang="en-US" altLang="zh-CN" sz="2400">
                <a:sym typeface="+mn-ea"/>
              </a:rPr>
              <a:t>M+S+U</a:t>
            </a:r>
            <a:r>
              <a:rPr lang="zh-CN" altLang="en-US" sz="2400">
                <a:sym typeface="+mn-ea"/>
              </a:rPr>
              <a:t>模式。</a:t>
            </a:r>
            <a:endParaRPr lang="zh-CN" altLang="en-US" sz="2400">
              <a:sym typeface="+mn-ea"/>
            </a:endParaRPr>
          </a:p>
          <a:p>
            <a:pPr indent="0"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RISCV的架构设计决定了必须要有程序运行在M模式下，来为S模式提供一些基础的服务，类似于x86下的BIOS。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我的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5995</Words>
  <Application>WPS 演示</Application>
  <PresentationFormat>宽屏</PresentationFormat>
  <Paragraphs>502</Paragraphs>
  <Slides>23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Nimbus Roman No9 L</vt:lpstr>
      <vt:lpstr>Times New Roman</vt:lpstr>
      <vt:lpstr>-apple-system</vt:lpstr>
      <vt:lpstr>Latin Modern Mono Prop</vt:lpstr>
      <vt:lpstr>方正书宋_GBK</vt:lpstr>
      <vt:lpstr>微软雅黑</vt:lpstr>
      <vt:lpstr>方正黑体_GBK</vt:lpstr>
      <vt:lpstr>宋体</vt:lpstr>
      <vt:lpstr>Arial Unicode MS</vt:lpstr>
      <vt:lpstr>等线</vt:lpstr>
      <vt:lpstr>等线</vt:lpstr>
      <vt:lpstr>AR PL UKai CN</vt:lpstr>
      <vt:lpstr>Office Theme</vt:lpstr>
      <vt:lpstr>RISC-V体系结构</vt:lpstr>
      <vt:lpstr>目录</vt:lpstr>
      <vt:lpstr>RISC-V简介</vt:lpstr>
      <vt:lpstr>RISC-V指令集</vt:lpstr>
      <vt:lpstr>RISC-V指令集的分类</vt:lpstr>
      <vt:lpstr>指令格式</vt:lpstr>
      <vt:lpstr>访存和寻址模式</vt:lpstr>
      <vt:lpstr> RV64G机器的寄存器 </vt:lpstr>
      <vt:lpstr>RISCV架构特权级别</vt:lpstr>
      <vt:lpstr>特权级别和中断</vt:lpstr>
      <vt:lpstr>和中断相关的CSR(控制和状态寄存器) -- Machine模式</vt:lpstr>
      <vt:lpstr>Machine模式下的mstatus</vt:lpstr>
      <vt:lpstr>Machine模式的mcause</vt:lpstr>
      <vt:lpstr>Supervisor模式下的CSR</vt:lpstr>
      <vt:lpstr>Supervisor模式下的sstatus</vt:lpstr>
      <vt:lpstr>CSR寄存器的读写指令（特权指令）</vt:lpstr>
      <vt:lpstr>RISC-V的中断代理机制</vt:lpstr>
      <vt:lpstr>中断处理过程</vt:lpstr>
      <vt:lpstr>中断处理过程</vt:lpstr>
      <vt:lpstr>页式虚拟内存管理</vt:lpstr>
      <vt:lpstr>Sv39中的物理地址与逻辑地址</vt:lpstr>
      <vt:lpstr> Sv39中虚拟地址到物理地址的转换过程</vt:lpstr>
      <vt:lpstr>satp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第一章．RISC-V体系结构 </dc:title>
  <dc:creator>huo zhenfei</dc:creator>
  <cp:lastModifiedBy>zjie</cp:lastModifiedBy>
  <cp:revision>277</cp:revision>
  <dcterms:created xsi:type="dcterms:W3CDTF">2022-09-16T06:57:42Z</dcterms:created>
  <dcterms:modified xsi:type="dcterms:W3CDTF">2022-09-16T06:57:42Z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