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90" r:id="rId7"/>
    <p:sldId id="294" r:id="rId8"/>
    <p:sldId id="263" r:id="rId9"/>
    <p:sldId id="292" r:id="rId10"/>
    <p:sldId id="284" r:id="rId11"/>
    <p:sldId id="291" r:id="rId12"/>
    <p:sldId id="266" r:id="rId13"/>
    <p:sldId id="285" r:id="rId14"/>
    <p:sldId id="293" r:id="rId15"/>
    <p:sldId id="283" r:id="rId16"/>
    <p:sldId id="286" r:id="rId17"/>
    <p:sldId id="289" r:id="rId18"/>
    <p:sldId id="27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4" autoAdjust="0"/>
    <p:restoredTop sz="93289" autoAdjust="0"/>
  </p:normalViewPr>
  <p:slideViewPr>
    <p:cSldViewPr snapToGrid="0">
      <p:cViewPr varScale="1">
        <p:scale>
          <a:sx n="74" d="100"/>
          <a:sy n="74" d="100"/>
        </p:scale>
        <p:origin x="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-5882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grpSp>
        <p:nvGrpSpPr>
          <p:cNvPr id="26" name="组合 6"/>
          <p:cNvGrpSpPr/>
          <p:nvPr/>
        </p:nvGrpSpPr>
        <p:grpSpPr>
          <a:xfrm>
            <a:off x="423675" y="2520306"/>
            <a:ext cx="6161096" cy="1015663"/>
            <a:chOff x="382579" y="2634107"/>
            <a:chExt cx="6161096" cy="1015663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1847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/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423675" y="5081726"/>
            <a:ext cx="59373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小组成员：杨明欣、唐继民、邓同蔚、张森磊、林光明</a:t>
            </a: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771" y="2255607"/>
            <a:ext cx="719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多模态融合及特定损失函数设计在涉诈网站中的应用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模型效果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821112" y="1263042"/>
            <a:ext cx="212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模型准确率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297549" y="1348673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6849" y="4865711"/>
            <a:ext cx="9029013" cy="1732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精确率：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通过交叉验证，公式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Precision = TP / (TP+FP)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，模型的精确率达到了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90%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以上</a:t>
            </a: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可解释性</a:t>
            </a:r>
            <a:r>
              <a:rPr lang="zh-CN" altLang="en-US" dirty="0">
                <a:latin typeface="+mn-ea"/>
                <a:sym typeface="+mn-ea"/>
              </a:rPr>
              <a:t>：该模型是根据输入文本的上下文联系参数输出，因此可以提供一定的可解释性。但是相对于传统的机器学习方法在解释性上存在一定的不足。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F81CFF-F8BE-DD7B-8795-5D19C11D61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99" y="1437132"/>
            <a:ext cx="4185043" cy="31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模型效果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977219" y="1263043"/>
            <a:ext cx="1699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模型训练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625170" y="1347835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312" y="4799258"/>
            <a:ext cx="9575165" cy="1732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召回率</a:t>
            </a:r>
            <a:r>
              <a:rPr lang="zh-CN" altLang="en-US" dirty="0">
                <a:latin typeface="+mn-ea"/>
                <a:sym typeface="+mn-ea"/>
              </a:rPr>
              <a:t>：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通过公式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Recall = TP / (TP+FN)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，模型的召回率也较高</a:t>
            </a:r>
            <a:endParaRPr lang="en-US" altLang="zh-CN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鲁棒性</a:t>
            </a:r>
            <a:r>
              <a:rPr lang="zh-CN" altLang="en-US" dirty="0">
                <a:latin typeface="+mn-ea"/>
                <a:sym typeface="+mn-ea"/>
              </a:rPr>
              <a:t>：我们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采用动态特征和黑名单特征等方式进行改进，以提高模型的鲁棒性。但是对于攻击者有意制造的特殊情况，比如使用恶意语言或构造恶意链接，它可能无法进行有效的分类。</a:t>
            </a:r>
            <a:endParaRPr lang="en-US" altLang="zh-CN" dirty="0">
              <a:latin typeface="+mn-ea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33E9E7-A77A-3EEC-C253-B113C415A2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2" y="1241030"/>
            <a:ext cx="4370573" cy="3277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D1312B-AEBA-3441-0E64-78CDCB78EF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1" y="1291943"/>
            <a:ext cx="4379365" cy="32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6"/>
          <p:cNvSpPr/>
          <p:nvPr/>
        </p:nvSpPr>
        <p:spPr>
          <a:xfrm>
            <a:off x="481658" y="144765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04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83" name="文本框 8"/>
          <p:cNvSpPr txBox="1"/>
          <p:nvPr/>
        </p:nvSpPr>
        <p:spPr>
          <a:xfrm>
            <a:off x="481658" y="2995110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消融验证</a:t>
            </a:r>
          </a:p>
        </p:txBody>
      </p:sp>
      <p:cxnSp>
        <p:nvCxnSpPr>
          <p:cNvPr id="3145752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8" name="图片 2"/>
          <p:cNvPicPr>
            <a:picLocks noChangeAspect="1"/>
          </p:cNvPicPr>
          <p:nvPr/>
        </p:nvPicPr>
        <p:blipFill rotWithShape="1">
          <a:blip r:embed="rId2"/>
          <a:srcRect l="17260" r="17260"/>
          <a:stretch>
            <a:fillRect/>
          </a:stretch>
        </p:blipFill>
        <p:spPr>
          <a:xfrm>
            <a:off x="7113277" y="1267681"/>
            <a:ext cx="4319999" cy="43226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消融验证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972023" y="1263043"/>
            <a:ext cx="170945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消融验证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619974" y="1347835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986" y="1930498"/>
            <a:ext cx="9575165" cy="10681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+mn-ea"/>
                <a:sym typeface="+mn-ea"/>
              </a:rPr>
              <a:t>目的：验证某一特征是否有助于提升模型性能</a:t>
            </a:r>
            <a:endParaRPr lang="en-US" altLang="zh-CN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+mn-ea"/>
                <a:sym typeface="+mn-ea"/>
              </a:rPr>
              <a:t>步骤：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239E45-3E92-73DE-7EA6-9CAC0CADDCA1}"/>
              </a:ext>
            </a:extLst>
          </p:cNvPr>
          <p:cNvSpPr txBox="1"/>
          <p:nvPr/>
        </p:nvSpPr>
        <p:spPr>
          <a:xfrm>
            <a:off x="1653663" y="2717985"/>
            <a:ext cx="9575165" cy="37273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分解模块</a:t>
            </a:r>
            <a:r>
              <a:rPr lang="zh-CN" altLang="en-US" dirty="0">
                <a:latin typeface="+mn-ea"/>
                <a:sym typeface="+mn-ea"/>
              </a:rPr>
              <a:t>：将特征分为静态特征和动态特征两类。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按模块逐步测试</a:t>
            </a:r>
            <a:r>
              <a:rPr lang="zh-CN" altLang="en-US" dirty="0">
                <a:latin typeface="+mn-ea"/>
                <a:sym typeface="+mn-ea"/>
              </a:rPr>
              <a:t>：在原始模型的基础上，将一种特征类型（比如只考虑动态特征）或部分特征去掉，得到对应的实验模型，并使用同样的训练集和测试集对实验模型进行评估。评估指标可以采用准确率、召回率等指标，在不同阈值下计算出来的</a:t>
            </a:r>
            <a:r>
              <a:rPr lang="en-US" altLang="zh-CN" dirty="0">
                <a:latin typeface="+mn-ea"/>
                <a:sym typeface="+mn-ea"/>
              </a:rPr>
              <a:t>F1-score</a:t>
            </a:r>
            <a:r>
              <a:rPr lang="zh-CN" altLang="en-US" dirty="0">
                <a:latin typeface="+mn-ea"/>
                <a:sym typeface="+mn-ea"/>
              </a:rPr>
              <a:t>表现最为综合。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对比实验结果</a:t>
            </a:r>
            <a:r>
              <a:rPr lang="zh-CN" altLang="en-US" dirty="0">
                <a:latin typeface="+mn-ea"/>
                <a:sym typeface="+mn-ea"/>
              </a:rPr>
              <a:t>：根据不同的实验模型的评估结果，比较其性能差异。如果模型在去掉某个特征后性能下降明显，说明这个特征对模型有很大帮助。如果模型在去掉某个特征后性能相差不大，说明这个特征对模型帮助较小。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653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消融验证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320478" y="1275001"/>
            <a:ext cx="2524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消融前后对比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8804966" y="1360775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71FAAA-EBDD-7FB8-2F9A-8B949223AE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339554"/>
            <a:ext cx="4680000" cy="35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540B53-7815-17ED-E71A-0279E2594D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7" y="2339554"/>
            <a:ext cx="4680000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95079" y="1460006"/>
            <a:ext cx="14382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05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方案亮点、创新点</a:t>
            </a:r>
          </a:p>
        </p:txBody>
      </p:sp>
      <p:sp>
        <p:nvSpPr>
          <p:cNvPr id="1048619" name="文本框 10"/>
          <p:cNvSpPr txBox="1"/>
          <p:nvPr/>
        </p:nvSpPr>
        <p:spPr>
          <a:xfrm>
            <a:off x="479715" y="4303345"/>
            <a:ext cx="619346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方正兰亭黑_GBK"/>
              </a:rPr>
              <a:t>OVERVIEW</a:t>
            </a: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方案亮点、创新点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856905" y="1247174"/>
            <a:ext cx="172218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方案亮点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442706" y="1367261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233" y="2428234"/>
            <a:ext cx="9575165" cy="3062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多语言支持：</a:t>
            </a:r>
            <a:r>
              <a:rPr lang="zh-CN" altLang="en-US" dirty="0">
                <a:latin typeface="+mn-ea"/>
                <a:sym typeface="+mn-ea"/>
              </a:rPr>
              <a:t>该模型是在大规模跨语言数据集上进行预训练得到的，因此具有较强的多语言支持能力。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自动学习特征：</a:t>
            </a:r>
            <a:r>
              <a:rPr lang="zh-CN" altLang="en-US" dirty="0">
                <a:latin typeface="+mn-ea"/>
                <a:sym typeface="+mn-ea"/>
              </a:rPr>
              <a:t>该模型采用的是自监督学习的方法进行预训练，无需人工标注数据，通过自动化的方式从海量的文本数据中获取语义信息，这种方式不仅高效，而且具有较强的普适性。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能够应对复杂的自然语言场景：</a:t>
            </a:r>
            <a:r>
              <a:rPr lang="zh-CN" altLang="en-US" dirty="0">
                <a:latin typeface="+mn-ea"/>
                <a:sym typeface="+mn-ea"/>
              </a:rPr>
              <a:t>与传统的基于规则或特征工程的恶意网址检测方法相比，该模型通过对文本数据的深层次理解，能够更好地应对复杂的自然语言场景。</a:t>
            </a:r>
          </a:p>
        </p:txBody>
      </p:sp>
    </p:spTree>
    <p:extLst>
      <p:ext uri="{BB962C8B-B14F-4D97-AF65-F5344CB8AC3E}">
        <p14:creationId xmlns:p14="http://schemas.microsoft.com/office/powerpoint/2010/main" val="2366026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方案亮点、创新点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856905" y="1247174"/>
            <a:ext cx="1722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创新点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442706" y="1367261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7233" y="2428234"/>
            <a:ext cx="9575165" cy="3062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采用</a:t>
            </a:r>
            <a:r>
              <a:rPr lang="en-US" altLang="zh-CN" b="1" dirty="0">
                <a:latin typeface="+mn-ea"/>
                <a:sym typeface="+mn-ea"/>
              </a:rPr>
              <a:t>BERT</a:t>
            </a:r>
            <a:r>
              <a:rPr lang="zh-CN" altLang="en-US" b="1" dirty="0">
                <a:latin typeface="+mn-ea"/>
                <a:sym typeface="+mn-ea"/>
              </a:rPr>
              <a:t>模型进行分类：</a:t>
            </a:r>
            <a:r>
              <a:rPr lang="en-US" altLang="zh-CN" dirty="0">
                <a:latin typeface="+mn-ea"/>
                <a:sym typeface="+mn-ea"/>
              </a:rPr>
              <a:t>BERT</a:t>
            </a:r>
            <a:r>
              <a:rPr lang="zh-CN" altLang="en-US" dirty="0">
                <a:latin typeface="+mn-ea"/>
                <a:sym typeface="+mn-ea"/>
              </a:rPr>
              <a:t>是一种新型的预训练语言模型，其采用的是</a:t>
            </a:r>
            <a:r>
              <a:rPr lang="en-US" altLang="zh-CN" dirty="0">
                <a:latin typeface="+mn-ea"/>
                <a:sym typeface="+mn-ea"/>
              </a:rPr>
              <a:t>Transformer</a:t>
            </a:r>
            <a:r>
              <a:rPr lang="zh-CN" altLang="en-US" dirty="0">
                <a:latin typeface="+mn-ea"/>
                <a:sym typeface="+mn-ea"/>
              </a:rPr>
              <a:t>网络结构，可以学习到更多、更深层次的语义信息，因此可以更好地解决一些自然语言处理任务，包括恶意网址分类。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利用多语言</a:t>
            </a:r>
            <a:r>
              <a:rPr lang="en-US" altLang="zh-CN" b="1" dirty="0">
                <a:latin typeface="+mn-ea"/>
                <a:sym typeface="+mn-ea"/>
              </a:rPr>
              <a:t>BERT</a:t>
            </a:r>
            <a:r>
              <a:rPr lang="zh-CN" altLang="en-US" b="1" dirty="0">
                <a:latin typeface="+mn-ea"/>
                <a:sym typeface="+mn-ea"/>
              </a:rPr>
              <a:t>提高泛化能力：</a:t>
            </a:r>
            <a:r>
              <a:rPr lang="zh-CN" altLang="en-US" dirty="0">
                <a:latin typeface="+mn-ea"/>
                <a:sym typeface="+mn-ea"/>
              </a:rPr>
              <a:t>相比于单一语言的模型，多语言</a:t>
            </a:r>
            <a:r>
              <a:rPr lang="en-US" altLang="zh-CN" dirty="0">
                <a:latin typeface="+mn-ea"/>
                <a:sym typeface="+mn-ea"/>
              </a:rPr>
              <a:t>BERT</a:t>
            </a:r>
            <a:r>
              <a:rPr lang="zh-CN" altLang="en-US" dirty="0">
                <a:latin typeface="+mn-ea"/>
                <a:sym typeface="+mn-ea"/>
              </a:rPr>
              <a:t>能够处理多种语言数据，提高了模型的泛化能力。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latin typeface="+mn-ea"/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+mn-ea"/>
              </a:rPr>
              <a:t>采用深度学习方法进行特征提取：</a:t>
            </a:r>
            <a:r>
              <a:rPr lang="zh-CN" altLang="en-US" dirty="0">
                <a:latin typeface="+mn-ea"/>
                <a:sym typeface="+mn-ea"/>
              </a:rPr>
              <a:t>该模型采用深度学习方法进行特征提取，从而避免了传统方法中人工设计特征所带来的不足，可以更好地发掘数据中的隐藏信息。</a:t>
            </a:r>
          </a:p>
        </p:txBody>
      </p:sp>
    </p:spTree>
    <p:extLst>
      <p:ext uri="{BB962C8B-B14F-4D97-AF65-F5344CB8AC3E}">
        <p14:creationId xmlns:p14="http://schemas.microsoft.com/office/powerpoint/2010/main" val="61267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2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7499161" y="4863870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华中科技大学计算机科学与技术学院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2"/>
          <a:srcRect t="54189"/>
          <a:stretch>
            <a:fillRect/>
          </a:stretch>
        </p:blipFill>
        <p:spPr>
          <a:xfrm>
            <a:off x="0" y="1772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9136655" y="835025"/>
            <a:ext cx="1281120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问题定义</a:t>
            </a: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9136655" y="1934541"/>
            <a:ext cx="2103461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端到端处理流程</a:t>
            </a: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9168940" y="3089878"/>
            <a:ext cx="1281120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模型效果</a:t>
            </a:r>
          </a:p>
        </p:txBody>
      </p:sp>
      <p:sp>
        <p:nvSpPr>
          <p:cNvPr id="1048600" name="文本框 6"/>
          <p:cNvSpPr txBox="1">
            <a:spLocks noChangeArrowheads="1"/>
          </p:cNvSpPr>
          <p:nvPr/>
        </p:nvSpPr>
        <p:spPr bwMode="auto">
          <a:xfrm>
            <a:off x="9124670" y="4170335"/>
            <a:ext cx="1281120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消融验证</a:t>
            </a:r>
          </a:p>
        </p:txBody>
      </p:sp>
      <p:grpSp>
        <p:nvGrpSpPr>
          <p:cNvPr id="33" name="组合 9"/>
          <p:cNvGrpSpPr/>
          <p:nvPr/>
        </p:nvGrpSpPr>
        <p:grpSpPr>
          <a:xfrm>
            <a:off x="8430194" y="723341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8426932" y="1822857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8424641" y="2917500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18"/>
          <p:cNvGrpSpPr/>
          <p:nvPr/>
        </p:nvGrpSpPr>
        <p:grpSpPr>
          <a:xfrm>
            <a:off x="8447640" y="4014465"/>
            <a:ext cx="677030" cy="644252"/>
            <a:chOff x="5316408" y="1023858"/>
            <a:chExt cx="507772" cy="483189"/>
          </a:xfrm>
        </p:grpSpPr>
        <p:sp>
          <p:nvSpPr>
            <p:cNvPr id="1048608" name="椭圆 19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9" name="矩形 20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3"/>
          <a:srcRect l="53884" t="41510" r="-53884" b="273"/>
          <a:stretch>
            <a:fillRect/>
          </a:stretch>
        </p:blipFill>
        <p:spPr>
          <a:xfrm>
            <a:off x="-33464" y="0"/>
            <a:ext cx="9055674" cy="5268431"/>
          </a:xfrm>
          <a:prstGeom prst="rect">
            <a:avLst/>
          </a:prstGeom>
        </p:spPr>
      </p:pic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4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  <p:sp>
        <p:nvSpPr>
          <p:cNvPr id="2" name="文本框 6">
            <a:extLst>
              <a:ext uri="{FF2B5EF4-FFF2-40B4-BE49-F238E27FC236}">
                <a16:creationId xmlns:a16="http://schemas.microsoft.com/office/drawing/2014/main" id="{7373D422-2C18-D68F-A8E7-299140C5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655" y="5196919"/>
            <a:ext cx="2377574" cy="4208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35" dirty="0">
                <a:solidFill>
                  <a:srgbClr val="345780"/>
                </a:solidFill>
                <a:latin typeface="+mn-ea"/>
                <a:ea typeface="+mn-ea"/>
              </a:rPr>
              <a:t>方案亮点、创新点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129E62E1-3E7B-58D8-A8A9-903F2B4F070B}"/>
              </a:ext>
            </a:extLst>
          </p:cNvPr>
          <p:cNvGrpSpPr/>
          <p:nvPr/>
        </p:nvGrpSpPr>
        <p:grpSpPr>
          <a:xfrm>
            <a:off x="8459632" y="5041049"/>
            <a:ext cx="660920" cy="644252"/>
            <a:chOff x="5316408" y="1023858"/>
            <a:chExt cx="495689" cy="483189"/>
          </a:xfrm>
        </p:grpSpPr>
        <p:sp>
          <p:nvSpPr>
            <p:cNvPr id="4" name="椭圆 19">
              <a:extLst>
                <a:ext uri="{FF2B5EF4-FFF2-40B4-BE49-F238E27FC236}">
                  <a16:creationId xmlns:a16="http://schemas.microsoft.com/office/drawing/2014/main" id="{6ABEB7F7-2E10-F733-7E7E-01B881EC4A9C}"/>
                </a:ext>
              </a:extLst>
            </p:cNvPr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5" name="矩形 20">
              <a:extLst>
                <a:ext uri="{FF2B5EF4-FFF2-40B4-BE49-F238E27FC236}">
                  <a16:creationId xmlns:a16="http://schemas.microsoft.com/office/drawing/2014/main" id="{C1BF75F7-FE84-77D1-9D15-63D417C29049}"/>
                </a:ext>
              </a:extLst>
            </p:cNvPr>
            <p:cNvSpPr/>
            <p:nvPr/>
          </p:nvSpPr>
          <p:spPr bwMode="auto">
            <a:xfrm>
              <a:off x="5356203" y="1034619"/>
              <a:ext cx="455894" cy="43858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05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问题定义</a:t>
            </a:r>
          </a:p>
        </p:txBody>
      </p:sp>
      <p:cxnSp>
        <p:nvCxnSpPr>
          <p:cNvPr id="3145729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问题定义</a:t>
            </a:r>
          </a:p>
        </p:txBody>
      </p:sp>
      <p:pic>
        <p:nvPicPr>
          <p:cNvPr id="2097161" name="图片占位符 19" descr="/Users/wangpeijia/Downloads/WechatIMG252.jpegWechatIMG25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1032766" y="1319838"/>
            <a:ext cx="3343273" cy="5015185"/>
          </a:xfrm>
          <a:prstGeom prst="rect">
            <a:avLst/>
          </a:prstGeom>
        </p:spPr>
      </p:pic>
      <p:sp>
        <p:nvSpPr>
          <p:cNvPr id="1048623" name="文本框 16"/>
          <p:cNvSpPr txBox="1"/>
          <p:nvPr/>
        </p:nvSpPr>
        <p:spPr>
          <a:xfrm>
            <a:off x="9602957" y="1738678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问题定义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2604770"/>
            <a:ext cx="10231755" cy="3285490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4634067" y="3273252"/>
            <a:ext cx="6812915" cy="32092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/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通过机器学习技术实现对涉诈骗网址的自动分类识别，以此提高网络反欺诈能力，减少因网络诈骗导致的经济损失。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indent="457200" algn="just"/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indent="457200" algn="just"/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我们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需要基于有限的带标注样本建立模型，对大量的未知网址进行多分类处理，能够快速、准确地识别涉诈骗网址，从而为用户提供更加安全可靠的网络环境。</a:t>
            </a:r>
            <a:endParaRPr lang="zh-CN" altLang="en-US" dirty="0">
              <a:latin typeface="+mn-ea"/>
              <a:sym typeface="+mn-ea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2261898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201378" y="187427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5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2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3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端到端处理流程</a:t>
            </a:r>
          </a:p>
        </p:txBody>
      </p:sp>
      <p:cxnSp>
        <p:nvCxnSpPr>
          <p:cNvPr id="3145734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3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端到端处理流程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602957" y="1738678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数据获取</a:t>
            </a: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2261898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201378" y="187427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FAC3EE5-F22A-4687-9881-19F44FC84404}"/>
              </a:ext>
            </a:extLst>
          </p:cNvPr>
          <p:cNvCxnSpPr/>
          <p:nvPr/>
        </p:nvCxnSpPr>
        <p:spPr>
          <a:xfrm rot="5400000" flipH="1" flipV="1">
            <a:off x="3097763" y="2864498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439E562-4D77-49E4-9AD2-1A6336F72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01" y="1166968"/>
            <a:ext cx="7860980" cy="53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2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端到端处理流程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602957" y="1738678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不同特征</a:t>
            </a: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2261898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201378" y="187427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D2DED-155B-A655-FE03-F810D55F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69" y="4416046"/>
            <a:ext cx="5584731" cy="1629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792F73-154B-0FBD-57BD-967BA4B7B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15" y="1264814"/>
            <a:ext cx="6568635" cy="21125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C861F7-D51B-F209-4F5E-D336FA72E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12" y="4171649"/>
            <a:ext cx="5584731" cy="18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657" y="2786996"/>
            <a:ext cx="7315996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模型效果</a:t>
            </a:r>
          </a:p>
        </p:txBody>
      </p:sp>
      <p:cxnSp>
        <p:nvCxnSpPr>
          <p:cNvPr id="3145738" name="直接连接符 11"/>
          <p:cNvCxnSpPr/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/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/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2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  <a:gd name="connsiteX0-101" fmla="*/ 0 w 1778000"/>
                <a:gd name="connsiteY0-102" fmla="*/ 932309 h 932312"/>
                <a:gd name="connsiteX1-103" fmla="*/ 914403 w 1778000"/>
                <a:gd name="connsiteY1-104" fmla="*/ 0 h 932312"/>
                <a:gd name="connsiteX2-105" fmla="*/ 1778000 w 1778000"/>
                <a:gd name="connsiteY2-106" fmla="*/ 976 h 932312"/>
                <a:gd name="connsiteX3-107" fmla="*/ 814919 w 1778000"/>
                <a:gd name="connsiteY3-108" fmla="*/ 932312 h 932312"/>
                <a:gd name="connsiteX4-109" fmla="*/ 0 w 1778000"/>
                <a:gd name="connsiteY4-110" fmla="*/ 932309 h 932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-1" fmla="*/ 0 w 1515534"/>
                <a:gd name="connsiteY0-2" fmla="*/ 1540933 h 1540936"/>
                <a:gd name="connsiteX1-3" fmla="*/ 802218 w 1515534"/>
                <a:gd name="connsiteY1-4" fmla="*/ 0 h 1540936"/>
                <a:gd name="connsiteX2-5" fmla="*/ 1515534 w 1515534"/>
                <a:gd name="connsiteY2-6" fmla="*/ 0 h 1540936"/>
                <a:gd name="connsiteX3-7" fmla="*/ 823386 w 1515534"/>
                <a:gd name="connsiteY3-8" fmla="*/ 1540936 h 1540936"/>
                <a:gd name="connsiteX4-9" fmla="*/ 0 w 1515534"/>
                <a:gd name="connsiteY4-10" fmla="*/ 1540933 h 1540936"/>
                <a:gd name="connsiteX0-11" fmla="*/ 0 w 1794934"/>
                <a:gd name="connsiteY0-12" fmla="*/ 1540933 h 1540936"/>
                <a:gd name="connsiteX1-13" fmla="*/ 802218 w 1794934"/>
                <a:gd name="connsiteY1-14" fmla="*/ 0 h 1540936"/>
                <a:gd name="connsiteX2-15" fmla="*/ 1794934 w 1794934"/>
                <a:gd name="connsiteY2-16" fmla="*/ 609600 h 1540936"/>
                <a:gd name="connsiteX3-17" fmla="*/ 823386 w 1794934"/>
                <a:gd name="connsiteY3-18" fmla="*/ 1540936 h 1540936"/>
                <a:gd name="connsiteX4-19" fmla="*/ 0 w 1794934"/>
                <a:gd name="connsiteY4-20" fmla="*/ 1540933 h 1540936"/>
                <a:gd name="connsiteX0-21" fmla="*/ 0 w 1794934"/>
                <a:gd name="connsiteY0-22" fmla="*/ 931333 h 931336"/>
                <a:gd name="connsiteX1-23" fmla="*/ 785284 w 1794934"/>
                <a:gd name="connsiteY1-24" fmla="*/ 42333 h 931336"/>
                <a:gd name="connsiteX2-25" fmla="*/ 1794934 w 1794934"/>
                <a:gd name="connsiteY2-26" fmla="*/ 0 h 931336"/>
                <a:gd name="connsiteX3-27" fmla="*/ 823386 w 1794934"/>
                <a:gd name="connsiteY3-28" fmla="*/ 931336 h 931336"/>
                <a:gd name="connsiteX4-29" fmla="*/ 0 w 1794934"/>
                <a:gd name="connsiteY4-30" fmla="*/ 931333 h 931336"/>
                <a:gd name="connsiteX0-31" fmla="*/ 0 w 1794934"/>
                <a:gd name="connsiteY0-32" fmla="*/ 931333 h 931336"/>
                <a:gd name="connsiteX1-33" fmla="*/ 912284 w 1794934"/>
                <a:gd name="connsiteY1-34" fmla="*/ 16933 h 931336"/>
                <a:gd name="connsiteX2-35" fmla="*/ 1794934 w 1794934"/>
                <a:gd name="connsiteY2-36" fmla="*/ 0 h 931336"/>
                <a:gd name="connsiteX3-37" fmla="*/ 823386 w 1794934"/>
                <a:gd name="connsiteY3-38" fmla="*/ 931336 h 931336"/>
                <a:gd name="connsiteX4-39" fmla="*/ 0 w 1794934"/>
                <a:gd name="connsiteY4-40" fmla="*/ 931333 h 931336"/>
                <a:gd name="connsiteX0-41" fmla="*/ 0 w 1778000"/>
                <a:gd name="connsiteY0-42" fmla="*/ 931333 h 931336"/>
                <a:gd name="connsiteX1-43" fmla="*/ 895350 w 1778000"/>
                <a:gd name="connsiteY1-44" fmla="*/ 16933 h 931336"/>
                <a:gd name="connsiteX2-45" fmla="*/ 1778000 w 1778000"/>
                <a:gd name="connsiteY2-46" fmla="*/ 0 h 931336"/>
                <a:gd name="connsiteX3-47" fmla="*/ 806452 w 1778000"/>
                <a:gd name="connsiteY3-48" fmla="*/ 931336 h 931336"/>
                <a:gd name="connsiteX4-49" fmla="*/ 0 w 1778000"/>
                <a:gd name="connsiteY4-50" fmla="*/ 931333 h 931336"/>
                <a:gd name="connsiteX0-51" fmla="*/ 0 w 1778000"/>
                <a:gd name="connsiteY0-52" fmla="*/ 905933 h 931336"/>
                <a:gd name="connsiteX1-53" fmla="*/ 895350 w 1778000"/>
                <a:gd name="connsiteY1-54" fmla="*/ 16933 h 931336"/>
                <a:gd name="connsiteX2-55" fmla="*/ 1778000 w 1778000"/>
                <a:gd name="connsiteY2-56" fmla="*/ 0 h 931336"/>
                <a:gd name="connsiteX3-57" fmla="*/ 806452 w 1778000"/>
                <a:gd name="connsiteY3-58" fmla="*/ 931336 h 931336"/>
                <a:gd name="connsiteX4-59" fmla="*/ 0 w 1778000"/>
                <a:gd name="connsiteY4-60" fmla="*/ 905933 h 931336"/>
                <a:gd name="connsiteX0-61" fmla="*/ 0 w 1778000"/>
                <a:gd name="connsiteY0-62" fmla="*/ 905933 h 931336"/>
                <a:gd name="connsiteX1-63" fmla="*/ 895350 w 1778000"/>
                <a:gd name="connsiteY1-64" fmla="*/ 8466 h 931336"/>
                <a:gd name="connsiteX2-65" fmla="*/ 1778000 w 1778000"/>
                <a:gd name="connsiteY2-66" fmla="*/ 0 h 931336"/>
                <a:gd name="connsiteX3-67" fmla="*/ 806452 w 1778000"/>
                <a:gd name="connsiteY3-68" fmla="*/ 931336 h 931336"/>
                <a:gd name="connsiteX4-69" fmla="*/ 0 w 1778000"/>
                <a:gd name="connsiteY4-70" fmla="*/ 905933 h 931336"/>
                <a:gd name="connsiteX0-71" fmla="*/ 0 w 1778000"/>
                <a:gd name="connsiteY0-72" fmla="*/ 905933 h 931336"/>
                <a:gd name="connsiteX1-73" fmla="*/ 895350 w 1778000"/>
                <a:gd name="connsiteY1-74" fmla="*/ 8466 h 931336"/>
                <a:gd name="connsiteX2-75" fmla="*/ 1778000 w 1778000"/>
                <a:gd name="connsiteY2-76" fmla="*/ 0 h 931336"/>
                <a:gd name="connsiteX3-77" fmla="*/ 814919 w 1778000"/>
                <a:gd name="connsiteY3-78" fmla="*/ 931336 h 931336"/>
                <a:gd name="connsiteX4-79" fmla="*/ 0 w 1778000"/>
                <a:gd name="connsiteY4-80" fmla="*/ 905933 h 931336"/>
                <a:gd name="connsiteX0-81" fmla="*/ 0 w 1778000"/>
                <a:gd name="connsiteY0-82" fmla="*/ 931333 h 931336"/>
                <a:gd name="connsiteX1-83" fmla="*/ 895350 w 1778000"/>
                <a:gd name="connsiteY1-84" fmla="*/ 8466 h 931336"/>
                <a:gd name="connsiteX2-85" fmla="*/ 1778000 w 1778000"/>
                <a:gd name="connsiteY2-86" fmla="*/ 0 h 931336"/>
                <a:gd name="connsiteX3-87" fmla="*/ 814919 w 1778000"/>
                <a:gd name="connsiteY3-88" fmla="*/ 931336 h 931336"/>
                <a:gd name="connsiteX4-89" fmla="*/ 0 w 1778000"/>
                <a:gd name="connsiteY4-90" fmla="*/ 931333 h 931336"/>
                <a:gd name="connsiteX0-91" fmla="*/ 0 w 1778000"/>
                <a:gd name="connsiteY0-92" fmla="*/ 931333 h 931336"/>
                <a:gd name="connsiteX1-93" fmla="*/ 895350 w 1778000"/>
                <a:gd name="connsiteY1-94" fmla="*/ 8466 h 931336"/>
                <a:gd name="connsiteX2-95" fmla="*/ 1778000 w 1778000"/>
                <a:gd name="connsiteY2-96" fmla="*/ 0 h 931336"/>
                <a:gd name="connsiteX3-97" fmla="*/ 814919 w 1778000"/>
                <a:gd name="connsiteY3-98" fmla="*/ 931336 h 931336"/>
                <a:gd name="connsiteX4-99" fmla="*/ 0 w 1778000"/>
                <a:gd name="connsiteY4-100" fmla="*/ 931333 h 9313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/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  <a:sym typeface="+mn-ea"/>
              </a:rPr>
              <a:t>模型效果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977219" y="1263043"/>
            <a:ext cx="1699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模型架构</a:t>
            </a:r>
          </a:p>
        </p:txBody>
      </p:sp>
      <p:sp>
        <p:nvSpPr>
          <p:cNvPr id="1048624" name="矩形 17"/>
          <p:cNvSpPr/>
          <p:nvPr/>
        </p:nvSpPr>
        <p:spPr>
          <a:xfrm>
            <a:off x="1365250" y="1263650"/>
            <a:ext cx="10535285" cy="5516245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/>
          <p:nvPr/>
        </p:nvCxnSpPr>
        <p:spPr>
          <a:xfrm>
            <a:off x="10535436" y="178501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625170" y="1347835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791E53-378A-C809-8631-6A4C2A8E0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8" y="1335756"/>
            <a:ext cx="9109451" cy="49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55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ccf44d0-1b97-4c8c-bb33-d8abaef18291"/>
  <p:tag name="COMMONDATA" val="eyJoZGlkIjoiMDNkYmEzOTVhOTU3ZTFlNzUxZDczODY4YTE2NzczNm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733</Words>
  <Application>Microsoft Office PowerPoint</Application>
  <PresentationFormat>宽屏</PresentationFormat>
  <Paragraphs>78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-apple-system</vt:lpstr>
      <vt:lpstr>等线</vt:lpstr>
      <vt:lpstr>等线 Light</vt:lpstr>
      <vt:lpstr>华光标题宋_CNKI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qaz6643789wsx@163.com</cp:lastModifiedBy>
  <cp:revision>217</cp:revision>
  <dcterms:created xsi:type="dcterms:W3CDTF">2021-09-19T09:11:00Z</dcterms:created>
  <dcterms:modified xsi:type="dcterms:W3CDTF">2023-04-17T10:20:18Z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  <property fmtid="{D5CDD505-2E9C-101B-9397-08002B2CF9AE}" pid="3" name="KSOProductBuildVer">
    <vt:lpwstr>2052-11.1.0.9155</vt:lpwstr>
  </property>
</Properties>
</file>