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0" r:id="rId1"/>
    <p:sldMasterId id="2147483712" r:id="rId2"/>
  </p:sldMasterIdLst>
  <p:notesMasterIdLst>
    <p:notesMasterId r:id="rId20"/>
  </p:notesMasterIdLst>
  <p:sldIdLst>
    <p:sldId id="337" r:id="rId3"/>
    <p:sldId id="307" r:id="rId4"/>
    <p:sldId id="341" r:id="rId5"/>
    <p:sldId id="283" r:id="rId6"/>
    <p:sldId id="338" r:id="rId7"/>
    <p:sldId id="345" r:id="rId8"/>
    <p:sldId id="347" r:id="rId9"/>
    <p:sldId id="340" r:id="rId10"/>
    <p:sldId id="343" r:id="rId11"/>
    <p:sldId id="346" r:id="rId12"/>
    <p:sldId id="348" r:id="rId13"/>
    <p:sldId id="349" r:id="rId14"/>
    <p:sldId id="342" r:id="rId15"/>
    <p:sldId id="327" r:id="rId16"/>
    <p:sldId id="344" r:id="rId17"/>
    <p:sldId id="302" r:id="rId18"/>
    <p:sldId id="35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87C"/>
    <a:srgbClr val="40A693"/>
    <a:srgbClr val="4276AA"/>
    <a:srgbClr val="44546A"/>
    <a:srgbClr val="178AA1"/>
    <a:srgbClr val="F2F2F2"/>
    <a:srgbClr val="5268A5"/>
    <a:srgbClr val="C75050"/>
    <a:srgbClr val="2A3C46"/>
    <a:srgbClr val="F68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0" autoAdjust="0"/>
    <p:restoredTop sz="94660"/>
  </p:normalViewPr>
  <p:slideViewPr>
    <p:cSldViewPr snapToGrid="0" showGuides="1">
      <p:cViewPr varScale="1">
        <p:scale>
          <a:sx n="85" d="100"/>
          <a:sy n="85" d="100"/>
        </p:scale>
        <p:origin x="317" y="58"/>
      </p:cViewPr>
      <p:guideLst>
        <p:guide orient="horz" pos="2183"/>
        <p:guide pos="3840"/>
      </p:guideLst>
    </p:cSldViewPr>
  </p:slideViewPr>
  <p:notesTextViewPr>
    <p:cViewPr>
      <p:scale>
        <a:sx n="1" d="1"/>
        <a:sy n="1" d="1"/>
      </p:scale>
      <p:origin x="0" y="0"/>
    </p:cViewPr>
  </p:notesTextViewPr>
  <p:notesViewPr>
    <p:cSldViewPr snapToGrid="0" showGuides="1">
      <p:cViewPr varScale="1">
        <p:scale>
          <a:sx n="87" d="100"/>
          <a:sy n="87" d="100"/>
        </p:scale>
        <p:origin x="120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8FE6BB-DCEF-4E1B-AF8C-2EC9D79188D6}" type="doc">
      <dgm:prSet loTypeId="urn:microsoft.com/office/officeart/2005/8/layout/hProcess9" loCatId="process" qsTypeId="urn:microsoft.com/office/officeart/2005/8/quickstyle/simple1" qsCatId="simple" csTypeId="urn:microsoft.com/office/officeart/2005/8/colors/accent1_2" csCatId="accent1" phldr="1"/>
      <dgm:spPr/>
    </dgm:pt>
    <dgm:pt modelId="{87EBD416-D67B-48A7-985F-039004F40308}">
      <dgm:prSet phldrT="[文本]"/>
      <dgm:spPr/>
      <dgm:t>
        <a:bodyPr/>
        <a:lstStyle/>
        <a:p>
          <a:r>
            <a:rPr lang="zh-CN" altLang="en-US" dirty="0"/>
            <a:t>特征选择</a:t>
          </a:r>
        </a:p>
      </dgm:t>
    </dgm:pt>
    <dgm:pt modelId="{95124D44-ACCD-4614-80C5-98BDB876D934}" type="parTrans" cxnId="{0500CE74-95B7-49D9-A86A-AA2CCA476A46}">
      <dgm:prSet/>
      <dgm:spPr/>
      <dgm:t>
        <a:bodyPr/>
        <a:lstStyle/>
        <a:p>
          <a:endParaRPr lang="zh-CN" altLang="en-US"/>
        </a:p>
      </dgm:t>
    </dgm:pt>
    <dgm:pt modelId="{7CFE3F78-1C77-485B-813A-18B399E0E334}" type="sibTrans" cxnId="{0500CE74-95B7-49D9-A86A-AA2CCA476A46}">
      <dgm:prSet/>
      <dgm:spPr/>
      <dgm:t>
        <a:bodyPr/>
        <a:lstStyle/>
        <a:p>
          <a:endParaRPr lang="zh-CN" altLang="en-US"/>
        </a:p>
      </dgm:t>
    </dgm:pt>
    <dgm:pt modelId="{2F0BD319-964B-4711-9B13-CA415B1405B3}">
      <dgm:prSet phldrT="[文本]"/>
      <dgm:spPr/>
      <dgm:t>
        <a:bodyPr/>
        <a:lstStyle/>
        <a:p>
          <a:r>
            <a:rPr lang="zh-CN" altLang="en-US" dirty="0"/>
            <a:t>特征量化</a:t>
          </a:r>
        </a:p>
      </dgm:t>
    </dgm:pt>
    <dgm:pt modelId="{301CE385-CBFA-44CD-988D-E7DA830E195A}" type="parTrans" cxnId="{3FA2D854-A87D-4AB9-9D5A-494F8959F7CC}">
      <dgm:prSet/>
      <dgm:spPr/>
      <dgm:t>
        <a:bodyPr/>
        <a:lstStyle/>
        <a:p>
          <a:endParaRPr lang="zh-CN" altLang="en-US"/>
        </a:p>
      </dgm:t>
    </dgm:pt>
    <dgm:pt modelId="{7D6E6C81-D46F-440B-BDA1-24A16C7D2B26}" type="sibTrans" cxnId="{3FA2D854-A87D-4AB9-9D5A-494F8959F7CC}">
      <dgm:prSet/>
      <dgm:spPr/>
      <dgm:t>
        <a:bodyPr/>
        <a:lstStyle/>
        <a:p>
          <a:endParaRPr lang="zh-CN" altLang="en-US"/>
        </a:p>
      </dgm:t>
    </dgm:pt>
    <dgm:pt modelId="{D58398BC-3328-43B5-AC85-2E74D6BAA24D}">
      <dgm:prSet phldrT="[文本]"/>
      <dgm:spPr/>
      <dgm:t>
        <a:bodyPr/>
        <a:lstStyle/>
        <a:p>
          <a:r>
            <a:rPr lang="zh-CN" altLang="en-US" dirty="0"/>
            <a:t>向量化</a:t>
          </a:r>
        </a:p>
      </dgm:t>
    </dgm:pt>
    <dgm:pt modelId="{E0BB261D-4C69-40B3-98AE-024C90A84E50}" type="parTrans" cxnId="{B0965458-0279-4F1A-A497-65097B62F850}">
      <dgm:prSet/>
      <dgm:spPr/>
      <dgm:t>
        <a:bodyPr/>
        <a:lstStyle/>
        <a:p>
          <a:endParaRPr lang="zh-CN" altLang="en-US"/>
        </a:p>
      </dgm:t>
    </dgm:pt>
    <dgm:pt modelId="{C097F3C0-A479-4046-8A61-EB446F624842}" type="sibTrans" cxnId="{B0965458-0279-4F1A-A497-65097B62F850}">
      <dgm:prSet/>
      <dgm:spPr/>
      <dgm:t>
        <a:bodyPr/>
        <a:lstStyle/>
        <a:p>
          <a:endParaRPr lang="zh-CN" altLang="en-US"/>
        </a:p>
      </dgm:t>
    </dgm:pt>
    <dgm:pt modelId="{FB887B1F-6919-4EEB-8BB1-E6D7DC869C9C}" type="pres">
      <dgm:prSet presAssocID="{488FE6BB-DCEF-4E1B-AF8C-2EC9D79188D6}" presName="CompostProcess" presStyleCnt="0">
        <dgm:presLayoutVars>
          <dgm:dir/>
          <dgm:resizeHandles val="exact"/>
        </dgm:presLayoutVars>
      </dgm:prSet>
      <dgm:spPr/>
    </dgm:pt>
    <dgm:pt modelId="{88005759-CAC2-406D-911A-8105F222D2D1}" type="pres">
      <dgm:prSet presAssocID="{488FE6BB-DCEF-4E1B-AF8C-2EC9D79188D6}" presName="arrow" presStyleLbl="bgShp" presStyleIdx="0" presStyleCnt="1"/>
      <dgm:spPr/>
    </dgm:pt>
    <dgm:pt modelId="{02D6CAA9-DC0C-4931-A874-D9589E781200}" type="pres">
      <dgm:prSet presAssocID="{488FE6BB-DCEF-4E1B-AF8C-2EC9D79188D6}" presName="linearProcess" presStyleCnt="0"/>
      <dgm:spPr/>
    </dgm:pt>
    <dgm:pt modelId="{7FC7F959-7A88-492D-9371-0B3CA31582EB}" type="pres">
      <dgm:prSet presAssocID="{87EBD416-D67B-48A7-985F-039004F40308}" presName="textNode" presStyleLbl="node1" presStyleIdx="0" presStyleCnt="3">
        <dgm:presLayoutVars>
          <dgm:bulletEnabled val="1"/>
        </dgm:presLayoutVars>
      </dgm:prSet>
      <dgm:spPr/>
    </dgm:pt>
    <dgm:pt modelId="{7C3C2660-9D19-49DE-92AF-B9A6274A63E6}" type="pres">
      <dgm:prSet presAssocID="{7CFE3F78-1C77-485B-813A-18B399E0E334}" presName="sibTrans" presStyleCnt="0"/>
      <dgm:spPr/>
    </dgm:pt>
    <dgm:pt modelId="{FC183FB1-D580-4D87-814B-6E21F03D129E}" type="pres">
      <dgm:prSet presAssocID="{2F0BD319-964B-4711-9B13-CA415B1405B3}" presName="textNode" presStyleLbl="node1" presStyleIdx="1" presStyleCnt="3">
        <dgm:presLayoutVars>
          <dgm:bulletEnabled val="1"/>
        </dgm:presLayoutVars>
      </dgm:prSet>
      <dgm:spPr/>
    </dgm:pt>
    <dgm:pt modelId="{E16025B1-4AA1-4316-95D2-486A4D8BD825}" type="pres">
      <dgm:prSet presAssocID="{7D6E6C81-D46F-440B-BDA1-24A16C7D2B26}" presName="sibTrans" presStyleCnt="0"/>
      <dgm:spPr/>
    </dgm:pt>
    <dgm:pt modelId="{8CF45ECE-2CB9-4EC1-8C0E-7E49A906B9C2}" type="pres">
      <dgm:prSet presAssocID="{D58398BC-3328-43B5-AC85-2E74D6BAA24D}" presName="textNode" presStyleLbl="node1" presStyleIdx="2" presStyleCnt="3">
        <dgm:presLayoutVars>
          <dgm:bulletEnabled val="1"/>
        </dgm:presLayoutVars>
      </dgm:prSet>
      <dgm:spPr/>
    </dgm:pt>
  </dgm:ptLst>
  <dgm:cxnLst>
    <dgm:cxn modelId="{5C23EF15-B355-43E9-A59D-2C1B3DB04BF9}" type="presOf" srcId="{D58398BC-3328-43B5-AC85-2E74D6BAA24D}" destId="{8CF45ECE-2CB9-4EC1-8C0E-7E49A906B9C2}" srcOrd="0" destOrd="0" presId="urn:microsoft.com/office/officeart/2005/8/layout/hProcess9"/>
    <dgm:cxn modelId="{0500CE74-95B7-49D9-A86A-AA2CCA476A46}" srcId="{488FE6BB-DCEF-4E1B-AF8C-2EC9D79188D6}" destId="{87EBD416-D67B-48A7-985F-039004F40308}" srcOrd="0" destOrd="0" parTransId="{95124D44-ACCD-4614-80C5-98BDB876D934}" sibTransId="{7CFE3F78-1C77-485B-813A-18B399E0E334}"/>
    <dgm:cxn modelId="{3FA2D854-A87D-4AB9-9D5A-494F8959F7CC}" srcId="{488FE6BB-DCEF-4E1B-AF8C-2EC9D79188D6}" destId="{2F0BD319-964B-4711-9B13-CA415B1405B3}" srcOrd="1" destOrd="0" parTransId="{301CE385-CBFA-44CD-988D-E7DA830E195A}" sibTransId="{7D6E6C81-D46F-440B-BDA1-24A16C7D2B26}"/>
    <dgm:cxn modelId="{B0965458-0279-4F1A-A497-65097B62F850}" srcId="{488FE6BB-DCEF-4E1B-AF8C-2EC9D79188D6}" destId="{D58398BC-3328-43B5-AC85-2E74D6BAA24D}" srcOrd="2" destOrd="0" parTransId="{E0BB261D-4C69-40B3-98AE-024C90A84E50}" sibTransId="{C097F3C0-A479-4046-8A61-EB446F624842}"/>
    <dgm:cxn modelId="{1B696AAF-9C03-4030-863A-E866E318DD1B}" type="presOf" srcId="{87EBD416-D67B-48A7-985F-039004F40308}" destId="{7FC7F959-7A88-492D-9371-0B3CA31582EB}" srcOrd="0" destOrd="0" presId="urn:microsoft.com/office/officeart/2005/8/layout/hProcess9"/>
    <dgm:cxn modelId="{D44693B6-550A-4E6D-9C1B-C938B1A6B0EB}" type="presOf" srcId="{2F0BD319-964B-4711-9B13-CA415B1405B3}" destId="{FC183FB1-D580-4D87-814B-6E21F03D129E}" srcOrd="0" destOrd="0" presId="urn:microsoft.com/office/officeart/2005/8/layout/hProcess9"/>
    <dgm:cxn modelId="{0E5403DC-2DC7-432D-9A38-7A23A7BE8EAD}" type="presOf" srcId="{488FE6BB-DCEF-4E1B-AF8C-2EC9D79188D6}" destId="{FB887B1F-6919-4EEB-8BB1-E6D7DC869C9C}" srcOrd="0" destOrd="0" presId="urn:microsoft.com/office/officeart/2005/8/layout/hProcess9"/>
    <dgm:cxn modelId="{5443FABB-AC99-4740-90BA-64D4147B11CE}" type="presParOf" srcId="{FB887B1F-6919-4EEB-8BB1-E6D7DC869C9C}" destId="{88005759-CAC2-406D-911A-8105F222D2D1}" srcOrd="0" destOrd="0" presId="urn:microsoft.com/office/officeart/2005/8/layout/hProcess9"/>
    <dgm:cxn modelId="{35EB7AB8-EC96-4B33-9B3D-35C61D258F77}" type="presParOf" srcId="{FB887B1F-6919-4EEB-8BB1-E6D7DC869C9C}" destId="{02D6CAA9-DC0C-4931-A874-D9589E781200}" srcOrd="1" destOrd="0" presId="urn:microsoft.com/office/officeart/2005/8/layout/hProcess9"/>
    <dgm:cxn modelId="{E82699D9-0AD5-4C5D-9633-B6ACE911C34B}" type="presParOf" srcId="{02D6CAA9-DC0C-4931-A874-D9589E781200}" destId="{7FC7F959-7A88-492D-9371-0B3CA31582EB}" srcOrd="0" destOrd="0" presId="urn:microsoft.com/office/officeart/2005/8/layout/hProcess9"/>
    <dgm:cxn modelId="{AC13FD94-9D4A-4CEB-947D-F05B2E075FAC}" type="presParOf" srcId="{02D6CAA9-DC0C-4931-A874-D9589E781200}" destId="{7C3C2660-9D19-49DE-92AF-B9A6274A63E6}" srcOrd="1" destOrd="0" presId="urn:microsoft.com/office/officeart/2005/8/layout/hProcess9"/>
    <dgm:cxn modelId="{CB94727E-1BDE-444B-A33D-3D9417659B78}" type="presParOf" srcId="{02D6CAA9-DC0C-4931-A874-D9589E781200}" destId="{FC183FB1-D580-4D87-814B-6E21F03D129E}" srcOrd="2" destOrd="0" presId="urn:microsoft.com/office/officeart/2005/8/layout/hProcess9"/>
    <dgm:cxn modelId="{9791AA3F-6C99-47D5-86D0-07E2EEFE0298}" type="presParOf" srcId="{02D6CAA9-DC0C-4931-A874-D9589E781200}" destId="{E16025B1-4AA1-4316-95D2-486A4D8BD825}" srcOrd="3" destOrd="0" presId="urn:microsoft.com/office/officeart/2005/8/layout/hProcess9"/>
    <dgm:cxn modelId="{841671EB-07BF-47DD-BCBB-C74E4139235F}" type="presParOf" srcId="{02D6CAA9-DC0C-4931-A874-D9589E781200}" destId="{8CF45ECE-2CB9-4EC1-8C0E-7E49A906B9C2}" srcOrd="4" destOrd="0" presId="urn:microsoft.com/office/officeart/2005/8/layout/hProcess9"/>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05759-CAC2-406D-911A-8105F222D2D1}">
      <dsp:nvSpPr>
        <dsp:cNvPr id="0" name=""/>
        <dsp:cNvSpPr/>
      </dsp:nvSpPr>
      <dsp:spPr>
        <a:xfrm>
          <a:off x="259980" y="0"/>
          <a:ext cx="2946440" cy="96350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C7F959-7A88-492D-9371-0B3CA31582EB}">
      <dsp:nvSpPr>
        <dsp:cNvPr id="0" name=""/>
        <dsp:cNvSpPr/>
      </dsp:nvSpPr>
      <dsp:spPr>
        <a:xfrm>
          <a:off x="117464" y="289051"/>
          <a:ext cx="1039920" cy="3854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特征选择</a:t>
          </a:r>
        </a:p>
      </dsp:txBody>
      <dsp:txXfrm>
        <a:off x="136278" y="307865"/>
        <a:ext cx="1002292" cy="347774"/>
      </dsp:txXfrm>
    </dsp:sp>
    <dsp:sp modelId="{FC183FB1-D580-4D87-814B-6E21F03D129E}">
      <dsp:nvSpPr>
        <dsp:cNvPr id="0" name=""/>
        <dsp:cNvSpPr/>
      </dsp:nvSpPr>
      <dsp:spPr>
        <a:xfrm>
          <a:off x="1213240" y="289051"/>
          <a:ext cx="1039920" cy="3854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特征量化</a:t>
          </a:r>
        </a:p>
      </dsp:txBody>
      <dsp:txXfrm>
        <a:off x="1232054" y="307865"/>
        <a:ext cx="1002292" cy="347774"/>
      </dsp:txXfrm>
    </dsp:sp>
    <dsp:sp modelId="{8CF45ECE-2CB9-4EC1-8C0E-7E49A906B9C2}">
      <dsp:nvSpPr>
        <dsp:cNvPr id="0" name=""/>
        <dsp:cNvSpPr/>
      </dsp:nvSpPr>
      <dsp:spPr>
        <a:xfrm>
          <a:off x="2309015" y="289051"/>
          <a:ext cx="1039920" cy="3854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向量化</a:t>
          </a:r>
        </a:p>
      </dsp:txBody>
      <dsp:txXfrm>
        <a:off x="2327829" y="307865"/>
        <a:ext cx="1002292" cy="34777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EF473-BFC4-4E9B-A0AF-D9B581FC3F9A}" type="datetimeFigureOut">
              <a:rPr lang="zh-CN" altLang="en-US" smtClean="0"/>
              <a:t>2023-04-17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AC32F-0DF6-48F7-9C35-CA03B8D8E9E3}" type="slidenum">
              <a:rPr lang="zh-CN" altLang="en-US" smtClean="0"/>
              <a:t>‹#›</a:t>
            </a:fld>
            <a:endParaRPr lang="zh-CN" altLang="en-US"/>
          </a:p>
        </p:txBody>
      </p:sp>
    </p:spTree>
    <p:extLst>
      <p:ext uri="{BB962C8B-B14F-4D97-AF65-F5344CB8AC3E}">
        <p14:creationId xmlns:p14="http://schemas.microsoft.com/office/powerpoint/2010/main" val="247715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t>2</a:t>
            </a:fld>
            <a:endParaRPr lang="zh-CN" altLang="en-US"/>
          </a:p>
        </p:txBody>
      </p:sp>
    </p:spTree>
    <p:extLst>
      <p:ext uri="{BB962C8B-B14F-4D97-AF65-F5344CB8AC3E}">
        <p14:creationId xmlns:p14="http://schemas.microsoft.com/office/powerpoint/2010/main" val="162999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t>3</a:t>
            </a:fld>
            <a:endParaRPr lang="zh-CN" altLang="en-US"/>
          </a:p>
        </p:txBody>
      </p:sp>
    </p:spTree>
    <p:extLst>
      <p:ext uri="{BB962C8B-B14F-4D97-AF65-F5344CB8AC3E}">
        <p14:creationId xmlns:p14="http://schemas.microsoft.com/office/powerpoint/2010/main" val="419324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t>5</a:t>
            </a:fld>
            <a:endParaRPr lang="zh-CN" altLang="en-US"/>
          </a:p>
        </p:txBody>
      </p:sp>
    </p:spTree>
    <p:extLst>
      <p:ext uri="{BB962C8B-B14F-4D97-AF65-F5344CB8AC3E}">
        <p14:creationId xmlns:p14="http://schemas.microsoft.com/office/powerpoint/2010/main" val="119286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t>8</a:t>
            </a:fld>
            <a:endParaRPr lang="zh-CN" altLang="en-US"/>
          </a:p>
        </p:txBody>
      </p:sp>
    </p:spTree>
    <p:extLst>
      <p:ext uri="{BB962C8B-B14F-4D97-AF65-F5344CB8AC3E}">
        <p14:creationId xmlns:p14="http://schemas.microsoft.com/office/powerpoint/2010/main" val="326825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t>15</a:t>
            </a:fld>
            <a:endParaRPr lang="zh-CN" altLang="en-US"/>
          </a:p>
        </p:txBody>
      </p:sp>
    </p:spTree>
    <p:extLst>
      <p:ext uri="{BB962C8B-B14F-4D97-AF65-F5344CB8AC3E}">
        <p14:creationId xmlns:p14="http://schemas.microsoft.com/office/powerpoint/2010/main" val="3195704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7D643E-5F2C-49CF-83FF-E485C6A051CE}" type="slidenum">
              <a:rPr lang="zh-CN" altLang="en-US" smtClean="0"/>
              <a:t>16</a:t>
            </a:fld>
            <a:endParaRPr lang="zh-CN" altLang="en-US"/>
          </a:p>
        </p:txBody>
      </p:sp>
    </p:spTree>
    <p:extLst>
      <p:ext uri="{BB962C8B-B14F-4D97-AF65-F5344CB8AC3E}">
        <p14:creationId xmlns:p14="http://schemas.microsoft.com/office/powerpoint/2010/main" val="1767075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页">
    <p:bg>
      <p:bgPr>
        <a:blipFill dpi="0" rotWithShape="1">
          <a:blip r:embed="rId2">
            <a:alphaModFix amt="48000"/>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468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FACA8-52B8-EFA3-AD45-E0468F48A2F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0151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B930A-6760-34FB-72E1-F62704108C3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21751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1B2AF0-D49F-22B6-CE85-249B7B97E6B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373043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0BD1F-7F0D-2C7D-C94D-CBA7F81EA87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386361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A3452-D8FA-EB07-5160-3A2CC28BB44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4" name="TextBox 9">
            <a:extLst>
              <a:ext uri="{FF2B5EF4-FFF2-40B4-BE49-F238E27FC236}">
                <a16:creationId xmlns:a16="http://schemas.microsoft.com/office/drawing/2014/main" id="{EFA5F220-1F31-292C-9198-6BB5EA7D4384}"/>
              </a:ext>
            </a:extLst>
          </p:cNvPr>
          <p:cNvSpPr txBox="1"/>
          <p:nvPr userDrawn="1"/>
        </p:nvSpPr>
        <p:spPr>
          <a:xfrm>
            <a:off x="1437804" y="5814038"/>
            <a:ext cx="432049"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下载</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http://www.1ppt.com/xiazai/</a:t>
            </a:r>
          </a:p>
        </p:txBody>
      </p:sp>
    </p:spTree>
    <p:extLst>
      <p:ext uri="{BB962C8B-B14F-4D97-AF65-F5344CB8AC3E}">
        <p14:creationId xmlns:p14="http://schemas.microsoft.com/office/powerpoint/2010/main" val="1121978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881074-087A-5F15-8CE2-57E10B63FD25}"/>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17638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2023-04-17</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3958564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2023-04-17</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33962051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05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306C5-6C28-9386-CA7F-E6597DB45CF4}"/>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58328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227DA-6D73-A71E-8411-8FF3307989AD}"/>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49720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D0402-4DB3-31BA-5C0A-D6C0842D8F45}"/>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4406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03677A-A964-E45A-FD64-CA492E7BA96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6168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98A95-BDE8-27D6-8414-F1938583F44C}"/>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3782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82AE2-787B-3A3D-6E2B-CAD4ED513DA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9682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A260D-260F-82FE-CA7C-297161D7F096}"/>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63022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62A2A-AEB3-FEAA-7804-D837E3FDEF4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27248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46545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Lst>
  <p:txStyles>
    <p:titleStyle>
      <a:lvl1pPr algn="l" defTabSz="914172" rtl="0" eaLnBrk="1" latinLnBrk="0" hangingPunct="1">
        <a:lnSpc>
          <a:spcPct val="90000"/>
        </a:lnSpc>
        <a:spcBef>
          <a:spcPct val="0"/>
        </a:spcBef>
        <a:buNone/>
        <a:defRPr sz="3199" b="1"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200843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diagramLayout" Target="../diagrams/layout1.xml"/><Relationship Id="rId12"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15.png"/><Relationship Id="rId5" Type="http://schemas.openxmlformats.org/officeDocument/2006/relationships/image" Target="../media/image14.png"/><Relationship Id="rId10" Type="http://schemas.microsoft.com/office/2007/relationships/diagramDrawing" Target="../diagrams/drawing1.xml"/><Relationship Id="rId4" Type="http://schemas.openxmlformats.org/officeDocument/2006/relationships/image" Target="../media/image13.png"/><Relationship Id="rId9" Type="http://schemas.openxmlformats.org/officeDocument/2006/relationships/diagramColors" Target="../diagrams/colors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jpg"/><Relationship Id="rId5" Type="http://schemas.microsoft.com/office/2007/relationships/hdphoto" Target="../media/hdphoto1.wdp"/><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占位符 10">
            <a:extLst>
              <a:ext uri="{FF2B5EF4-FFF2-40B4-BE49-F238E27FC236}">
                <a16:creationId xmlns:a16="http://schemas.microsoft.com/office/drawing/2014/main" id="{F4FA3199-C080-7A19-AA09-17CD75372844}"/>
              </a:ext>
            </a:extLst>
          </p:cNvPr>
          <p:cNvPicPr>
            <a:picLocks noChangeAspect="1"/>
          </p:cNvPicPr>
          <p:nvPr/>
        </p:nvPicPr>
        <p:blipFill rotWithShape="1">
          <a:blip r:embed="rId2"/>
          <a:srcRect t="8356" r="1467" b="8356"/>
          <a:stretch>
            <a:fillRect/>
          </a:stretch>
        </p:blipFill>
        <p:spPr>
          <a:xfrm>
            <a:off x="3162025" y="0"/>
            <a:ext cx="9032515" cy="6858000"/>
          </a:xfrm>
          <a:prstGeom prst="rect">
            <a:avLst/>
          </a:prstGeom>
        </p:spPr>
      </p:pic>
      <p:sp>
        <p:nvSpPr>
          <p:cNvPr id="18" name="矩形 3">
            <a:extLst>
              <a:ext uri="{FF2B5EF4-FFF2-40B4-BE49-F238E27FC236}">
                <a16:creationId xmlns:a16="http://schemas.microsoft.com/office/drawing/2014/main" id="{7D0B712F-E946-A6A2-C673-6FB7F49C0660}"/>
              </a:ext>
            </a:extLst>
          </p:cNvPr>
          <p:cNvSpPr/>
          <p:nvPr/>
        </p:nvSpPr>
        <p:spPr>
          <a:xfrm>
            <a:off x="-5882" y="-12700"/>
            <a:ext cx="12181840" cy="6870700"/>
          </a:xfrm>
          <a:prstGeom prst="rect">
            <a:avLst/>
          </a:prstGeom>
          <a:gradFill flip="none" rotWithShape="1">
            <a:gsLst>
              <a:gs pos="0">
                <a:schemeClr val="accent5">
                  <a:lumMod val="5000"/>
                  <a:lumOff val="95000"/>
                  <a:alpha val="0"/>
                </a:schemeClr>
              </a:gs>
              <a:gs pos="78000">
                <a:schemeClr val="accent5">
                  <a:lumMod val="45000"/>
                  <a:lumOff val="55000"/>
                </a:schemeClr>
              </a:gs>
              <a:gs pos="100000">
                <a:schemeClr val="accent5">
                  <a:lumMod val="45000"/>
                  <a:lumOff val="5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矩形 2">
            <a:extLst>
              <a:ext uri="{FF2B5EF4-FFF2-40B4-BE49-F238E27FC236}">
                <a16:creationId xmlns:a16="http://schemas.microsoft.com/office/drawing/2014/main" id="{6C6AA7AE-984C-0A0D-1851-3098E15E74C2}"/>
              </a:ext>
            </a:extLst>
          </p:cNvPr>
          <p:cNvSpPr/>
          <p:nvPr/>
        </p:nvSpPr>
        <p:spPr>
          <a:xfrm>
            <a:off x="16042" y="0"/>
            <a:ext cx="12181840" cy="6858000"/>
          </a:xfrm>
          <a:prstGeom prst="rect">
            <a:avLst/>
          </a:prstGeom>
          <a:gradFill flip="none" rotWithShape="1">
            <a:gsLst>
              <a:gs pos="0">
                <a:schemeClr val="bg1"/>
              </a:gs>
              <a:gs pos="100000">
                <a:schemeClr val="bg1">
                  <a:alpha val="43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组合 2">
            <a:extLst>
              <a:ext uri="{FF2B5EF4-FFF2-40B4-BE49-F238E27FC236}">
                <a16:creationId xmlns:a16="http://schemas.microsoft.com/office/drawing/2014/main" id="{5664FFA5-9F0B-4F45-B57C-B38D54AD9072}"/>
              </a:ext>
            </a:extLst>
          </p:cNvPr>
          <p:cNvGrpSpPr/>
          <p:nvPr/>
        </p:nvGrpSpPr>
        <p:grpSpPr>
          <a:xfrm>
            <a:off x="0" y="1543050"/>
            <a:ext cx="12199749" cy="3893554"/>
            <a:chOff x="1587" y="1710169"/>
            <a:chExt cx="12188826" cy="3790305"/>
          </a:xfrm>
        </p:grpSpPr>
        <p:sp>
          <p:nvSpPr>
            <p:cNvPr id="23" name="矩形 22"/>
            <p:cNvSpPr/>
            <p:nvPr/>
          </p:nvSpPr>
          <p:spPr>
            <a:xfrm>
              <a:off x="1588" y="1710169"/>
              <a:ext cx="12188825" cy="3779900"/>
            </a:xfrm>
            <a:prstGeom prst="rect">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endParaRPr lang="zh-CN" altLang="en-US" dirty="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3" name="矩形 12"/>
            <p:cNvSpPr/>
            <p:nvPr/>
          </p:nvSpPr>
          <p:spPr>
            <a:xfrm>
              <a:off x="1587" y="1720574"/>
              <a:ext cx="12188826" cy="3779900"/>
            </a:xfrm>
            <a:prstGeom prst="rect">
              <a:avLst/>
            </a:prstGeom>
            <a:gradFill>
              <a:gsLst>
                <a:gs pos="0">
                  <a:srgbClr val="2C5777">
                    <a:alpha val="9000"/>
                  </a:srgbClr>
                </a:gs>
                <a:gs pos="100000">
                  <a:srgbClr val="4C4477">
                    <a:alpha val="88000"/>
                  </a:srgbClr>
                </a:gs>
              </a:gsLst>
              <a:lin ang="3000000" scaled="0"/>
            </a:gradFill>
            <a:ln w="12700" cap="flat" cmpd="sng" algn="ctr">
              <a:noFill/>
              <a:prstDash val="solid"/>
              <a:miter lim="800000"/>
            </a:ln>
            <a:effectLst/>
          </p:spPr>
          <p:txBody>
            <a:bodyPr rtlCol="0" anchor="ctr"/>
            <a:lstStyle/>
            <a:p>
              <a:pPr algn="ctr" defTabSz="685937"/>
              <a:endParaRPr lang="zh-CN" altLang="en-US" sz="1351" kern="0" dirty="0">
                <a:solidFill>
                  <a:prstClr val="white"/>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4" name="文本框 43"/>
          <p:cNvSpPr txBox="1"/>
          <p:nvPr/>
        </p:nvSpPr>
        <p:spPr>
          <a:xfrm>
            <a:off x="4097701" y="440398"/>
            <a:ext cx="3996598" cy="646331"/>
          </a:xfrm>
          <a:prstGeom prst="rect">
            <a:avLst/>
          </a:prstGeom>
          <a:noFill/>
        </p:spPr>
        <p:txBody>
          <a:bodyPr wrap="square" anchor="ctr">
            <a:spAutoFit/>
          </a:bodyPr>
          <a:lstStyle/>
          <a:p>
            <a:pPr algn="dist" defTabSz="914172">
              <a:defRPr/>
            </a:pPr>
            <a:r>
              <a:rPr lang="zh-CN" altLang="en-US" sz="3600" b="1" dirty="0">
                <a:solidFill>
                  <a:srgbClr val="1F487C"/>
                </a:solidFill>
                <a:latin typeface="思源黑体" panose="020B0500000000000000" pitchFamily="34" charset="-122"/>
                <a:ea typeface="思源黑体" panose="020B0500000000000000" pitchFamily="34" charset="-122"/>
                <a:cs typeface="+mn-ea"/>
                <a:sym typeface="思源黑体" panose="020B0500000000000000" pitchFamily="34" charset="-122"/>
              </a:rPr>
              <a:t>项目简介</a:t>
            </a:r>
          </a:p>
        </p:txBody>
      </p:sp>
      <p:sp>
        <p:nvSpPr>
          <p:cNvPr id="41" name="文本框 3"/>
          <p:cNvSpPr txBox="1"/>
          <p:nvPr/>
        </p:nvSpPr>
        <p:spPr>
          <a:xfrm>
            <a:off x="2819968" y="6161078"/>
            <a:ext cx="655206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1F487C"/>
                </a:solidFill>
                <a:ea typeface="思源黑体" panose="020B0500000000000000" pitchFamily="34" charset="-122"/>
                <a:cs typeface="+mn-ea"/>
                <a:sym typeface="Arial" panose="020B0604020202020204" pitchFamily="34" charset="0"/>
              </a:rPr>
              <a:t>小组成员：杨明欣、唐继民、邓同蔚、林光明、张森磊</a:t>
            </a:r>
          </a:p>
        </p:txBody>
      </p:sp>
      <p:sp>
        <p:nvSpPr>
          <p:cNvPr id="45" name="矩形 259"/>
          <p:cNvSpPr>
            <a:spLocks noChangeArrowheads="1"/>
          </p:cNvSpPr>
          <p:nvPr/>
        </p:nvSpPr>
        <p:spPr bwMode="auto">
          <a:xfrm>
            <a:off x="2290238" y="3536335"/>
            <a:ext cx="7611523" cy="203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914172">
              <a:buNone/>
            </a:pPr>
            <a:r>
              <a:rPr lang="zh-CN" altLang="en-US" sz="6000" b="1" cap="all" dirty="0">
                <a:solidFill>
                  <a:srgbClr val="FFFFFF"/>
                </a:solidFill>
                <a:latin typeface="思源黑体" panose="020B0500000000000000" pitchFamily="34" charset="-122"/>
                <a:ea typeface="思源黑体" panose="020B0500000000000000" pitchFamily="34" charset="-122"/>
                <a:cs typeface="Arial" panose="020B0604020202020204" pitchFamily="34" charset="0"/>
                <a:sym typeface="思源黑体" panose="020B0500000000000000" pitchFamily="34" charset="-122"/>
              </a:rPr>
              <a:t>在涉诈网站中的应用</a:t>
            </a:r>
          </a:p>
          <a:p>
            <a:pPr algn="ctr" defTabSz="914172">
              <a:buNone/>
            </a:pPr>
            <a:endParaRPr lang="zh-CN" altLang="en-US" sz="6000" b="1" cap="all" dirty="0">
              <a:solidFill>
                <a:srgbClr val="FFFFFF"/>
              </a:solidFill>
              <a:latin typeface="思源黑体" panose="020B0500000000000000" pitchFamily="34" charset="-122"/>
              <a:ea typeface="思源黑体" panose="020B0500000000000000" pitchFamily="34" charset="-122"/>
              <a:cs typeface="Arial" panose="020B0604020202020204" pitchFamily="34" charset="0"/>
              <a:sym typeface="思源黑体" panose="020B0500000000000000" pitchFamily="34" charset="-122"/>
            </a:endParaRPr>
          </a:p>
        </p:txBody>
      </p:sp>
      <p:sp>
        <p:nvSpPr>
          <p:cNvPr id="16" name="矩形 259">
            <a:extLst>
              <a:ext uri="{FF2B5EF4-FFF2-40B4-BE49-F238E27FC236}">
                <a16:creationId xmlns:a16="http://schemas.microsoft.com/office/drawing/2014/main" id="{EC343753-BA16-4322-B531-6A21B557FF71}"/>
              </a:ext>
            </a:extLst>
          </p:cNvPr>
          <p:cNvSpPr>
            <a:spLocks noChangeArrowheads="1"/>
          </p:cNvSpPr>
          <p:nvPr/>
        </p:nvSpPr>
        <p:spPr bwMode="auto">
          <a:xfrm>
            <a:off x="1758729" y="2547396"/>
            <a:ext cx="8696466"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914172">
              <a:buNone/>
            </a:pPr>
            <a:r>
              <a:rPr lang="zh-CN" altLang="en-US" sz="4800" b="1" cap="all" dirty="0">
                <a:solidFill>
                  <a:srgbClr val="FFFFFF"/>
                </a:solidFill>
                <a:latin typeface="思源黑体" panose="020B0500000000000000" pitchFamily="34" charset="-122"/>
                <a:ea typeface="思源黑体" panose="020B0500000000000000" pitchFamily="34" charset="-122"/>
                <a:cs typeface="Arial" panose="020B0604020202020204" pitchFamily="34" charset="0"/>
                <a:sym typeface="思源黑体" panose="020B0500000000000000" pitchFamily="34" charset="-122"/>
              </a:rPr>
              <a:t>多模态融合及特定损失函数设计</a:t>
            </a:r>
          </a:p>
        </p:txBody>
      </p:sp>
      <p:sp>
        <p:nvSpPr>
          <p:cNvPr id="14" name="文本框 13">
            <a:extLst>
              <a:ext uri="{FF2B5EF4-FFF2-40B4-BE49-F238E27FC236}">
                <a16:creationId xmlns:a16="http://schemas.microsoft.com/office/drawing/2014/main" id="{F3180C9E-F901-6E36-AE6C-0ECEA278D81B}"/>
              </a:ext>
            </a:extLst>
          </p:cNvPr>
          <p:cNvSpPr txBox="1"/>
          <p:nvPr/>
        </p:nvSpPr>
        <p:spPr>
          <a:xfrm>
            <a:off x="4154870" y="1062752"/>
            <a:ext cx="3882260" cy="338554"/>
          </a:xfrm>
          <a:prstGeom prst="rect">
            <a:avLst/>
          </a:prstGeom>
          <a:noFill/>
        </p:spPr>
        <p:txBody>
          <a:bodyPr wrap="square" anchor="ctr">
            <a:spAutoFit/>
          </a:bodyPr>
          <a:lstStyle/>
          <a:p>
            <a:pPr algn="dist" defTabSz="914172">
              <a:defRPr/>
            </a:pPr>
            <a:r>
              <a:rPr lang="en-US" altLang="zh-CN" sz="1600" dirty="0">
                <a:solidFill>
                  <a:srgbClr val="1F487C"/>
                </a:solidFill>
                <a:latin typeface="思源黑体" panose="020B0500000000000000" pitchFamily="34" charset="-122"/>
                <a:ea typeface="思源黑体" panose="020B0500000000000000" pitchFamily="34" charset="-122"/>
                <a:cs typeface="+mn-ea"/>
                <a:sym typeface="思源黑体" panose="020B0500000000000000" pitchFamily="34" charset="-122"/>
              </a:rPr>
              <a:t>PROJECT INTRODUCTION</a:t>
            </a:r>
            <a:endParaRPr lang="zh-CN" altLang="en-US" sz="1600" dirty="0">
              <a:solidFill>
                <a:srgbClr val="1F487C"/>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pic>
        <p:nvPicPr>
          <p:cNvPr id="15" name="图片 4">
            <a:extLst>
              <a:ext uri="{FF2B5EF4-FFF2-40B4-BE49-F238E27FC236}">
                <a16:creationId xmlns:a16="http://schemas.microsoft.com/office/drawing/2014/main" id="{8D3DDED2-F1C2-6EDA-AF20-0CB4281AA0E0}"/>
              </a:ext>
            </a:extLst>
          </p:cNvPr>
          <p:cNvPicPr>
            <a:picLocks noChangeAspect="1"/>
          </p:cNvPicPr>
          <p:nvPr/>
        </p:nvPicPr>
        <p:blipFill>
          <a:blip r:embed="rId3" cstate="print"/>
          <a:stretch>
            <a:fillRect/>
          </a:stretch>
        </p:blipFill>
        <p:spPr>
          <a:xfrm>
            <a:off x="0" y="139653"/>
            <a:ext cx="3823147" cy="1292431"/>
          </a:xfrm>
          <a:prstGeom prst="rect">
            <a:avLst/>
          </a:prstGeom>
        </p:spPr>
      </p:pic>
      <p:sp>
        <p:nvSpPr>
          <p:cNvPr id="17" name="文本框 11">
            <a:extLst>
              <a:ext uri="{FF2B5EF4-FFF2-40B4-BE49-F238E27FC236}">
                <a16:creationId xmlns:a16="http://schemas.microsoft.com/office/drawing/2014/main" id="{8B9349A3-F06A-A83B-B7DB-4C7709D11961}"/>
              </a:ext>
            </a:extLst>
          </p:cNvPr>
          <p:cNvSpPr txBox="1"/>
          <p:nvPr/>
        </p:nvSpPr>
        <p:spPr>
          <a:xfrm>
            <a:off x="0" y="6404980"/>
            <a:ext cx="2920186" cy="369332"/>
          </a:xfrm>
          <a:prstGeom prst="rect">
            <a:avLst/>
          </a:prstGeom>
          <a:noFill/>
        </p:spPr>
        <p:txBody>
          <a:bodyPr wrap="square" rtlCol="0">
            <a:spAutoFit/>
          </a:bodyPr>
          <a:lstStyle/>
          <a:p>
            <a:r>
              <a:rPr lang="zh-CN" altLang="en-US"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明德厚学   求是创新</a:t>
            </a:r>
          </a:p>
        </p:txBody>
      </p:sp>
    </p:spTree>
    <p:extLst>
      <p:ext uri="{BB962C8B-B14F-4D97-AF65-F5344CB8AC3E}">
        <p14:creationId xmlns:p14="http://schemas.microsoft.com/office/powerpoint/2010/main" val="3835659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2"/>
          <p:cNvGrpSpPr/>
          <p:nvPr/>
        </p:nvGrpSpPr>
        <p:grpSpPr>
          <a:xfrm flipH="1">
            <a:off x="-4" y="68787"/>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p:nvPr/>
        </p:nvCxnSpPr>
        <p:spPr>
          <a:xfrm>
            <a:off x="620104" y="654869"/>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546116" y="-35072"/>
            <a:ext cx="6093912" cy="546753"/>
          </a:xfrm>
          <a:prstGeom prst="rect">
            <a:avLst/>
          </a:prstGeom>
          <a:noFill/>
        </p:spPr>
        <p:txBody>
          <a:bodyPr wrap="square">
            <a:spAutoFit/>
          </a:bodyPr>
          <a:lstStyle/>
          <a:p>
            <a:pPr fontAlgn="base">
              <a:spcBef>
                <a:spcPct val="0"/>
              </a:spcBef>
              <a:spcAft>
                <a:spcPct val="0"/>
              </a:spcAft>
            </a:pPr>
            <a:r>
              <a:rPr lang="zh-CN" altLang="en-US" sz="2953" b="1" dirty="0">
                <a:solidFill>
                  <a:schemeClr val="tx1">
                    <a:lumMod val="65000"/>
                    <a:lumOff val="35000"/>
                  </a:schemeClr>
                </a:solidFill>
                <a:ea typeface="思源黑体" panose="020B0500000000000000" pitchFamily="34" charset="-122"/>
                <a:sym typeface="+mn-ea"/>
              </a:rPr>
              <a:t>模型框架</a:t>
            </a:r>
          </a:p>
        </p:txBody>
      </p:sp>
      <p:sp>
        <p:nvSpPr>
          <p:cNvPr id="2" name="文本框 1">
            <a:extLst>
              <a:ext uri="{FF2B5EF4-FFF2-40B4-BE49-F238E27FC236}">
                <a16:creationId xmlns:a16="http://schemas.microsoft.com/office/drawing/2014/main" id="{5C070DBE-A43F-93A7-A0A6-D95719ED3966}"/>
              </a:ext>
            </a:extLst>
          </p:cNvPr>
          <p:cNvSpPr txBox="1"/>
          <p:nvPr/>
        </p:nvSpPr>
        <p:spPr>
          <a:xfrm>
            <a:off x="582181" y="416844"/>
            <a:ext cx="2238375" cy="238399"/>
          </a:xfrm>
          <a:prstGeom prst="rect">
            <a:avLst/>
          </a:prstGeom>
          <a:noFill/>
        </p:spPr>
        <p:txBody>
          <a:bodyPr wrap="square" rtlCol="0">
            <a:spAutoFit/>
          </a:bodyPr>
          <a:lstStyle/>
          <a:p>
            <a:r>
              <a:rPr lang="en-US" altLang="zh-CN" sz="949" dirty="0">
                <a:solidFill>
                  <a:schemeClr val="tx1">
                    <a:lumMod val="50000"/>
                    <a:lumOff val="50000"/>
                  </a:schemeClr>
                </a:solidFill>
                <a:ea typeface="思源黑体" panose="020B0500000000000000" pitchFamily="34" charset="-122"/>
                <a:cs typeface="Segoe UI Semilight" panose="020B0402040204020203" pitchFamily="34" charset="0"/>
              </a:rPr>
              <a:t>Model Frame</a:t>
            </a:r>
            <a:endParaRPr lang="zh-CN" altLang="en-US" sz="949" dirty="0">
              <a:solidFill>
                <a:schemeClr val="tx1">
                  <a:lumMod val="50000"/>
                  <a:lumOff val="50000"/>
                </a:schemeClr>
              </a:solidFill>
              <a:ea typeface="思源黑体" panose="020B0500000000000000" pitchFamily="34" charset="-122"/>
              <a:cs typeface="Segoe UI Semilight" panose="020B0402040204020203" pitchFamily="34" charset="0"/>
            </a:endParaRPr>
          </a:p>
        </p:txBody>
      </p:sp>
      <p:pic>
        <p:nvPicPr>
          <p:cNvPr id="34" name="图片 33">
            <a:extLst>
              <a:ext uri="{FF2B5EF4-FFF2-40B4-BE49-F238E27FC236}">
                <a16:creationId xmlns:a16="http://schemas.microsoft.com/office/drawing/2014/main" id="{0A64F6D2-5A46-8A14-0EB2-B22C27D2E2C7}"/>
              </a:ext>
            </a:extLst>
          </p:cNvPr>
          <p:cNvPicPr>
            <a:picLocks noChangeAspect="1"/>
          </p:cNvPicPr>
          <p:nvPr/>
        </p:nvPicPr>
        <p:blipFill>
          <a:blip r:embed="rId2" cstate="print"/>
          <a:stretch>
            <a:fillRect/>
          </a:stretch>
        </p:blipFill>
        <p:spPr>
          <a:xfrm>
            <a:off x="10040941" y="14472"/>
            <a:ext cx="2059340" cy="696169"/>
          </a:xfrm>
          <a:prstGeom prst="rect">
            <a:avLst/>
          </a:prstGeom>
        </p:spPr>
      </p:pic>
      <p:pic>
        <p:nvPicPr>
          <p:cNvPr id="35" name="图片 34">
            <a:extLst>
              <a:ext uri="{FF2B5EF4-FFF2-40B4-BE49-F238E27FC236}">
                <a16:creationId xmlns:a16="http://schemas.microsoft.com/office/drawing/2014/main" id="{3DE5E517-04A3-B7CA-DCCF-0327E2364A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6535" y="912949"/>
            <a:ext cx="2635314" cy="1355985"/>
          </a:xfrm>
          <a:prstGeom prst="rect">
            <a:avLst/>
          </a:prstGeom>
        </p:spPr>
      </p:pic>
      <p:sp>
        <p:nvSpPr>
          <p:cNvPr id="36" name="文本框 35">
            <a:extLst>
              <a:ext uri="{FF2B5EF4-FFF2-40B4-BE49-F238E27FC236}">
                <a16:creationId xmlns:a16="http://schemas.microsoft.com/office/drawing/2014/main" id="{AC1762AE-2629-884A-6A79-850F4C039DEA}"/>
              </a:ext>
            </a:extLst>
          </p:cNvPr>
          <p:cNvSpPr txBox="1"/>
          <p:nvPr/>
        </p:nvSpPr>
        <p:spPr>
          <a:xfrm>
            <a:off x="2189972" y="2597268"/>
            <a:ext cx="1607720" cy="1785104"/>
          </a:xfrm>
          <a:prstGeom prst="rect">
            <a:avLst/>
          </a:prstGeom>
          <a:noFill/>
        </p:spPr>
        <p:txBody>
          <a:bodyPr wrap="square">
            <a:spAutoFit/>
          </a:bodyPr>
          <a:lstStyle/>
          <a:p>
            <a:r>
              <a:rPr lang="zh-CN" altLang="en-US" sz="1000" dirty="0">
                <a:latin typeface="黑体" panose="02010609060101010101" pitchFamily="49" charset="-122"/>
                <a:ea typeface="黑体" panose="02010609060101010101" pitchFamily="49" charset="-122"/>
              </a:rPr>
              <a:t>金融信息抵押贷款行业资讯机构理财协议存款房地产贷款最新新闻郑州银行商贸网络社区为您提供最新行业资讯金融信息最新新闻等栏目信息最具影响的协议存款机构理财抵押贷款房地产贷款等信息分享是提供信息最快最全的郑州银行商贸金融网站协议存款机构房地产</a:t>
            </a:r>
            <a:r>
              <a:rPr lang="en-US" altLang="zh-CN" sz="1000" dirty="0">
                <a:latin typeface="黑体" panose="02010609060101010101" pitchFamily="49" charset="-122"/>
                <a:ea typeface="黑体" panose="02010609060101010101" pitchFamily="49" charset="-122"/>
              </a:rPr>
              <a:t>…</a:t>
            </a:r>
            <a:endParaRPr lang="zh-CN" altLang="en-US" sz="1000" dirty="0">
              <a:latin typeface="黑体" panose="02010609060101010101" pitchFamily="49" charset="-122"/>
              <a:ea typeface="黑体" panose="02010609060101010101" pitchFamily="49" charset="-122"/>
            </a:endParaRPr>
          </a:p>
        </p:txBody>
      </p:sp>
      <p:sp>
        <p:nvSpPr>
          <p:cNvPr id="37" name="文本框 36">
            <a:extLst>
              <a:ext uri="{FF2B5EF4-FFF2-40B4-BE49-F238E27FC236}">
                <a16:creationId xmlns:a16="http://schemas.microsoft.com/office/drawing/2014/main" id="{2DB2ECD2-C95B-A181-270F-3EB8B3EA93FF}"/>
              </a:ext>
            </a:extLst>
          </p:cNvPr>
          <p:cNvSpPr txBox="1"/>
          <p:nvPr/>
        </p:nvSpPr>
        <p:spPr>
          <a:xfrm>
            <a:off x="1957855" y="4478649"/>
            <a:ext cx="3081589" cy="2308324"/>
          </a:xfrm>
          <a:prstGeom prst="rect">
            <a:avLst/>
          </a:prstGeom>
          <a:noFill/>
        </p:spPr>
        <p:txBody>
          <a:bodyPr wrap="square">
            <a:spAutoFit/>
          </a:bodyPr>
          <a:lstStyle/>
          <a:p>
            <a:r>
              <a:rPr lang="en-US" altLang="zh-CN" sz="800" b="0" dirty="0">
                <a:effectLst/>
                <a:latin typeface="Times New Roman" panose="02020603050405020304" pitchFamily="18" charset="0"/>
                <a:cs typeface="Times New Roman" panose="02020603050405020304" pitchFamily="18" charset="0"/>
              </a:rPr>
              <a:t>features = [</a:t>
            </a:r>
          </a:p>
          <a:p>
            <a:r>
              <a:rPr lang="en-US" altLang="zh-CN" sz="800" b="0" dirty="0">
                <a:effectLst/>
                <a:latin typeface="Times New Roman" panose="02020603050405020304" pitchFamily="18" charset="0"/>
                <a:cs typeface="Times New Roman" panose="02020603050405020304" pitchFamily="18" charset="0"/>
              </a:rPr>
              <a:t>{</a:t>
            </a:r>
          </a:p>
          <a:p>
            <a:r>
              <a:rPr lang="en-US" altLang="zh-CN" sz="800" b="0" dirty="0">
                <a:effectLst/>
                <a:latin typeface="Times New Roman" panose="02020603050405020304" pitchFamily="18" charset="0"/>
                <a:cs typeface="Times New Roman" panose="02020603050405020304" pitchFamily="18" charset="0"/>
              </a:rPr>
              <a:t>    '</a:t>
            </a:r>
            <a:r>
              <a:rPr lang="en-US" altLang="zh-CN" sz="800" b="0" dirty="0" err="1">
                <a:effectLst/>
                <a:latin typeface="Times New Roman" panose="02020603050405020304" pitchFamily="18" charset="0"/>
                <a:cs typeface="Times New Roman" panose="02020603050405020304" pitchFamily="18" charset="0"/>
              </a:rPr>
              <a:t>ip</a:t>
            </a:r>
            <a:r>
              <a:rPr lang="en-US" altLang="zh-CN" sz="800" b="0" dirty="0">
                <a:effectLst/>
                <a:latin typeface="Times New Roman" panose="02020603050405020304" pitchFamily="18" charset="0"/>
                <a:cs typeface="Times New Roman" panose="02020603050405020304" pitchFamily="18" charset="0"/>
              </a:rPr>
              <a:t>': ['47.242.180.76-</a:t>
            </a:r>
            <a:r>
              <a:rPr lang="zh-CN" altLang="en-US" sz="800" b="0" dirty="0">
                <a:effectLst/>
                <a:latin typeface="Times New Roman" panose="02020603050405020304" pitchFamily="18" charset="0"/>
                <a:cs typeface="Times New Roman" panose="02020603050405020304" pitchFamily="18" charset="0"/>
              </a:rPr>
              <a:t>美国</a:t>
            </a:r>
            <a:r>
              <a:rPr lang="en-US" altLang="zh-CN" sz="800" b="0" dirty="0">
                <a:effectLst/>
                <a:latin typeface="Times New Roman" panose="02020603050405020304" pitchFamily="18" charset="0"/>
                <a:cs typeface="Times New Roman" panose="02020603050405020304" pitchFamily="18" charset="0"/>
              </a:rPr>
              <a:t>-</a:t>
            </a:r>
            <a:r>
              <a:rPr lang="zh-CN" altLang="en-US" sz="800" b="0" dirty="0">
                <a:effectLst/>
                <a:latin typeface="Times New Roman" panose="02020603050405020304" pitchFamily="18" charset="0"/>
                <a:cs typeface="Times New Roman" panose="02020603050405020304" pitchFamily="18" charset="0"/>
              </a:rPr>
              <a:t>加利福尼亚</a:t>
            </a:r>
            <a:r>
              <a:rPr lang="en-US" altLang="zh-CN" sz="800" b="0" dirty="0">
                <a:effectLst/>
                <a:latin typeface="Times New Roman" panose="02020603050405020304" pitchFamily="18" charset="0"/>
                <a:cs typeface="Times New Roman" panose="02020603050405020304" pitchFamily="18" charset="0"/>
              </a:rPr>
              <a:t>-</a:t>
            </a:r>
            <a:r>
              <a:rPr lang="zh-CN" altLang="en-US" sz="800" b="0" dirty="0">
                <a:effectLst/>
                <a:latin typeface="Times New Roman" panose="02020603050405020304" pitchFamily="18" charset="0"/>
                <a:cs typeface="Times New Roman" panose="02020603050405020304" pitchFamily="18" charset="0"/>
              </a:rPr>
              <a:t>圣克拉拉</a:t>
            </a:r>
            <a:r>
              <a:rPr lang="en-US" altLang="zh-CN" sz="800" b="0" dirty="0">
                <a:effectLst/>
                <a:latin typeface="Times New Roman" panose="02020603050405020304" pitchFamily="18" charset="0"/>
                <a:cs typeface="Times New Roman" panose="02020603050405020304" pitchFamily="18" charset="0"/>
              </a:rPr>
              <a:t>-</a:t>
            </a:r>
            <a:r>
              <a:rPr lang="zh-CN" altLang="en-US" sz="800" b="0" dirty="0">
                <a:effectLst/>
                <a:latin typeface="Times New Roman" panose="02020603050405020304" pitchFamily="18" charset="0"/>
                <a:cs typeface="Times New Roman" panose="02020603050405020304" pitchFamily="18" charset="0"/>
              </a:rPr>
              <a:t>阿里巴巴</a:t>
            </a:r>
            <a:r>
              <a:rPr lang="en-US" altLang="zh-CN" sz="800" b="0" dirty="0">
                <a:effectLst/>
                <a:latin typeface="Times New Roman" panose="02020603050405020304" pitchFamily="18" charset="0"/>
                <a:cs typeface="Times New Roman" panose="02020603050405020304" pitchFamily="18" charset="0"/>
              </a:rPr>
              <a:t>'], </a:t>
            </a:r>
          </a:p>
          <a:p>
            <a:r>
              <a:rPr lang="en-US" altLang="zh-CN" sz="800" b="0" dirty="0">
                <a:effectLst/>
                <a:latin typeface="Times New Roman" panose="02020603050405020304" pitchFamily="18" charset="0"/>
                <a:cs typeface="Times New Roman" panose="02020603050405020304" pitchFamily="18" charset="0"/>
              </a:rPr>
              <a:t>    'title': '</a:t>
            </a:r>
            <a:r>
              <a:rPr lang="zh-CN" altLang="en-US" sz="800" b="0" dirty="0">
                <a:effectLst/>
                <a:latin typeface="Times New Roman" panose="02020603050405020304" pitchFamily="18" charset="0"/>
                <a:cs typeface="Times New Roman" panose="02020603050405020304" pitchFamily="18" charset="0"/>
              </a:rPr>
              <a:t>一流的金融新闻资讯网站</a:t>
            </a:r>
            <a:r>
              <a:rPr lang="en-US" altLang="zh-CN" sz="800" b="0" dirty="0">
                <a:effectLst/>
                <a:latin typeface="Times New Roman" panose="02020603050405020304" pitchFamily="18" charset="0"/>
                <a:cs typeface="Times New Roman" panose="02020603050405020304" pitchFamily="18" charset="0"/>
              </a:rPr>
              <a:t>-</a:t>
            </a:r>
            <a:r>
              <a:rPr lang="zh-CN" altLang="en-US" sz="800" b="0" dirty="0">
                <a:effectLst/>
                <a:latin typeface="Times New Roman" panose="02020603050405020304" pitchFamily="18" charset="0"/>
                <a:cs typeface="Times New Roman" panose="02020603050405020304" pitchFamily="18" charset="0"/>
              </a:rPr>
              <a:t>九奢金融网</a:t>
            </a:r>
            <a:r>
              <a:rPr lang="en-US" altLang="zh-CN" sz="800" b="0" dirty="0">
                <a:effectLst/>
                <a:latin typeface="Times New Roman" panose="02020603050405020304" pitchFamily="18" charset="0"/>
                <a:cs typeface="Times New Roman" panose="02020603050405020304" pitchFamily="18" charset="0"/>
              </a:rPr>
              <a:t>', </a:t>
            </a:r>
          </a:p>
          <a:p>
            <a:r>
              <a:rPr lang="en-US" altLang="zh-CN" sz="800" b="0" dirty="0">
                <a:effectLst/>
                <a:latin typeface="Times New Roman" panose="02020603050405020304" pitchFamily="18" charset="0"/>
                <a:cs typeface="Times New Roman" panose="02020603050405020304" pitchFamily="18" charset="0"/>
              </a:rPr>
              <a:t>    '</a:t>
            </a:r>
            <a:r>
              <a:rPr lang="en-US" altLang="zh-CN" sz="800" b="0" dirty="0" err="1">
                <a:effectLst/>
                <a:latin typeface="Times New Roman" panose="02020603050405020304" pitchFamily="18" charset="0"/>
                <a:cs typeface="Times New Roman" panose="02020603050405020304" pitchFamily="18" charset="0"/>
              </a:rPr>
              <a:t>domain_name</a:t>
            </a:r>
            <a:r>
              <a:rPr lang="en-US" altLang="zh-CN" sz="800" b="0" dirty="0">
                <a:effectLst/>
                <a:latin typeface="Times New Roman" panose="02020603050405020304" pitchFamily="18" charset="0"/>
                <a:cs typeface="Times New Roman" panose="02020603050405020304" pitchFamily="18" charset="0"/>
              </a:rPr>
              <a:t>': ['FX9Q.COM', 'fx9q.com'], </a:t>
            </a:r>
          </a:p>
          <a:p>
            <a:r>
              <a:rPr lang="en-US" altLang="zh-CN" sz="800" b="0" dirty="0">
                <a:effectLst/>
                <a:latin typeface="Times New Roman" panose="02020603050405020304" pitchFamily="18" charset="0"/>
                <a:cs typeface="Times New Roman" panose="02020603050405020304" pitchFamily="18" charset="0"/>
              </a:rPr>
              <a:t>    'registrar': 'GoDaddy.com, LLC', </a:t>
            </a:r>
          </a:p>
          <a:p>
            <a:r>
              <a:rPr lang="en-US" altLang="zh-CN" sz="800" b="0" dirty="0">
                <a:effectLst/>
                <a:latin typeface="Times New Roman" panose="02020603050405020304" pitchFamily="18" charset="0"/>
                <a:cs typeface="Times New Roman" panose="02020603050405020304" pitchFamily="18" charset="0"/>
              </a:rPr>
              <a:t>    '</a:t>
            </a:r>
            <a:r>
              <a:rPr lang="en-US" altLang="zh-CN" sz="800" b="0" dirty="0" err="1">
                <a:effectLst/>
                <a:latin typeface="Times New Roman" panose="02020603050405020304" pitchFamily="18" charset="0"/>
                <a:cs typeface="Times New Roman" panose="02020603050405020304" pitchFamily="18" charset="0"/>
              </a:rPr>
              <a:t>whois_server</a:t>
            </a:r>
            <a:r>
              <a:rPr lang="en-US" altLang="zh-CN" sz="800" b="0" dirty="0">
                <a:effectLst/>
                <a:latin typeface="Times New Roman" panose="02020603050405020304" pitchFamily="18" charset="0"/>
                <a:cs typeface="Times New Roman" panose="02020603050405020304" pitchFamily="18" charset="0"/>
              </a:rPr>
              <a:t>': </a:t>
            </a:r>
          </a:p>
          <a:p>
            <a:r>
              <a:rPr lang="en-US" altLang="zh-CN" sz="800" b="0" dirty="0">
                <a:effectLst/>
                <a:latin typeface="Times New Roman" panose="02020603050405020304" pitchFamily="18" charset="0"/>
                <a:cs typeface="Times New Roman" panose="02020603050405020304" pitchFamily="18" charset="0"/>
              </a:rPr>
              <a:t>    'whois.godaddy.com', </a:t>
            </a:r>
          </a:p>
          <a:p>
            <a:r>
              <a:rPr lang="en-US" altLang="zh-CN" sz="800" b="0" dirty="0">
                <a:effectLst/>
                <a:latin typeface="Times New Roman" panose="02020603050405020304" pitchFamily="18" charset="0"/>
                <a:cs typeface="Times New Roman" panose="02020603050405020304" pitchFamily="18" charset="0"/>
              </a:rPr>
              <a:t>    'emails': 'abuse@godaddy.com', </a:t>
            </a:r>
          </a:p>
          <a:p>
            <a:r>
              <a:rPr lang="en-US" altLang="zh-CN" sz="800" b="0" dirty="0">
                <a:effectLst/>
                <a:latin typeface="Times New Roman" panose="02020603050405020304" pitchFamily="18" charset="0"/>
                <a:cs typeface="Times New Roman" panose="02020603050405020304" pitchFamily="18" charset="0"/>
              </a:rPr>
              <a:t>    '</a:t>
            </a:r>
            <a:r>
              <a:rPr lang="en-US" altLang="zh-CN" sz="800" b="0" dirty="0" err="1">
                <a:effectLst/>
                <a:latin typeface="Times New Roman" panose="02020603050405020304" pitchFamily="18" charset="0"/>
                <a:cs typeface="Times New Roman" panose="02020603050405020304" pitchFamily="18" charset="0"/>
              </a:rPr>
              <a:t>dnssec</a:t>
            </a:r>
            <a:r>
              <a:rPr lang="en-US" altLang="zh-CN" sz="800" b="0" dirty="0">
                <a:effectLst/>
                <a:latin typeface="Times New Roman" panose="02020603050405020304" pitchFamily="18" charset="0"/>
                <a:cs typeface="Times New Roman" panose="02020603050405020304" pitchFamily="18" charset="0"/>
              </a:rPr>
              <a:t>': 'unsigned', </a:t>
            </a:r>
          </a:p>
          <a:p>
            <a:r>
              <a:rPr lang="en-US" altLang="zh-CN" sz="800" b="0" dirty="0">
                <a:effectLst/>
                <a:latin typeface="Times New Roman" panose="02020603050405020304" pitchFamily="18" charset="0"/>
                <a:cs typeface="Times New Roman" panose="02020603050405020304" pitchFamily="18" charset="0"/>
              </a:rPr>
              <a:t>    'name': 'Registration Private', </a:t>
            </a:r>
          </a:p>
          <a:p>
            <a:r>
              <a:rPr lang="en-US" altLang="zh-CN" sz="800" b="0" dirty="0">
                <a:effectLst/>
                <a:latin typeface="Times New Roman" panose="02020603050405020304" pitchFamily="18" charset="0"/>
                <a:cs typeface="Times New Roman" panose="02020603050405020304" pitchFamily="18" charset="0"/>
              </a:rPr>
              <a:t>    'org': 'Domains By Proxy, LLC', </a:t>
            </a:r>
          </a:p>
          <a:p>
            <a:r>
              <a:rPr lang="en-US" altLang="zh-CN" sz="800" b="0" dirty="0">
                <a:effectLst/>
                <a:latin typeface="Times New Roman" panose="02020603050405020304" pitchFamily="18" charset="0"/>
                <a:cs typeface="Times New Roman" panose="02020603050405020304" pitchFamily="18" charset="0"/>
              </a:rPr>
              <a:t>    'address': ['DomainsByProxy.com', '2155 E Warner Rd'], </a:t>
            </a:r>
          </a:p>
          <a:p>
            <a:r>
              <a:rPr lang="en-US" altLang="zh-CN" sz="800" b="0" dirty="0">
                <a:effectLst/>
                <a:latin typeface="Times New Roman" panose="02020603050405020304" pitchFamily="18" charset="0"/>
                <a:cs typeface="Times New Roman" panose="02020603050405020304" pitchFamily="18" charset="0"/>
              </a:rPr>
              <a:t>    'city': 'Tempe', </a:t>
            </a:r>
          </a:p>
          <a:p>
            <a:r>
              <a:rPr lang="en-US" altLang="zh-CN" sz="800" b="0" dirty="0">
                <a:effectLst/>
                <a:latin typeface="Times New Roman" panose="02020603050405020304" pitchFamily="18" charset="0"/>
                <a:cs typeface="Times New Roman" panose="02020603050405020304" pitchFamily="18" charset="0"/>
              </a:rPr>
              <a:t>    'state': 'Arizona', </a:t>
            </a:r>
          </a:p>
          <a:p>
            <a:r>
              <a:rPr lang="en-US" altLang="zh-CN" sz="800" b="0" dirty="0">
                <a:effectLst/>
                <a:latin typeface="Times New Roman" panose="02020603050405020304" pitchFamily="18" charset="0"/>
                <a:cs typeface="Times New Roman" panose="02020603050405020304" pitchFamily="18" charset="0"/>
              </a:rPr>
              <a:t>    '</a:t>
            </a:r>
            <a:r>
              <a:rPr lang="en-US" altLang="zh-CN" sz="800" b="0" dirty="0" err="1">
                <a:effectLst/>
                <a:latin typeface="Times New Roman" panose="02020603050405020304" pitchFamily="18" charset="0"/>
                <a:cs typeface="Times New Roman" panose="02020603050405020304" pitchFamily="18" charset="0"/>
              </a:rPr>
              <a:t>zipcode</a:t>
            </a:r>
            <a:r>
              <a:rPr lang="en-US" altLang="zh-CN" sz="800" b="0" dirty="0">
                <a:effectLst/>
                <a:latin typeface="Times New Roman" panose="02020603050405020304" pitchFamily="18" charset="0"/>
                <a:cs typeface="Times New Roman" panose="02020603050405020304" pitchFamily="18" charset="0"/>
              </a:rPr>
              <a:t>': '85284', </a:t>
            </a:r>
          </a:p>
          <a:p>
            <a:r>
              <a:rPr lang="en-US" altLang="zh-CN" sz="800" b="0" dirty="0">
                <a:effectLst/>
                <a:latin typeface="Times New Roman" panose="02020603050405020304" pitchFamily="18" charset="0"/>
                <a:cs typeface="Times New Roman" panose="02020603050405020304" pitchFamily="18" charset="0"/>
              </a:rPr>
              <a:t>    'country': 'US'</a:t>
            </a:r>
          </a:p>
          <a:p>
            <a:r>
              <a:rPr lang="en-US" altLang="zh-CN" sz="800" b="0" dirty="0">
                <a:effectLst/>
                <a:latin typeface="Times New Roman" panose="02020603050405020304" pitchFamily="18" charset="0"/>
                <a:cs typeface="Times New Roman" panose="02020603050405020304" pitchFamily="18" charset="0"/>
              </a:rPr>
              <a:t>}</a:t>
            </a:r>
          </a:p>
        </p:txBody>
      </p:sp>
      <p:cxnSp>
        <p:nvCxnSpPr>
          <p:cNvPr id="38" name="直接箭头连接符 37">
            <a:extLst>
              <a:ext uri="{FF2B5EF4-FFF2-40B4-BE49-F238E27FC236}">
                <a16:creationId xmlns:a16="http://schemas.microsoft.com/office/drawing/2014/main" id="{5E8A7226-4B82-BB58-7DE0-440535B43878}"/>
              </a:ext>
            </a:extLst>
          </p:cNvPr>
          <p:cNvCxnSpPr>
            <a:endCxn id="35" idx="1"/>
          </p:cNvCxnSpPr>
          <p:nvPr/>
        </p:nvCxnSpPr>
        <p:spPr>
          <a:xfrm flipV="1">
            <a:off x="741940" y="1590942"/>
            <a:ext cx="874595" cy="1636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EA7BB818-9EDF-E945-A6B2-FDEB97BB7E6E}"/>
              </a:ext>
            </a:extLst>
          </p:cNvPr>
          <p:cNvCxnSpPr>
            <a:cxnSpLocks/>
            <a:stCxn id="2097152" idx="3"/>
            <a:endCxn id="36" idx="1"/>
          </p:cNvCxnSpPr>
          <p:nvPr/>
        </p:nvCxnSpPr>
        <p:spPr>
          <a:xfrm flipV="1">
            <a:off x="1136099" y="3489820"/>
            <a:ext cx="1053873" cy="245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1A87F363-AFC7-6DD3-1AB2-373C950CB571}"/>
              </a:ext>
            </a:extLst>
          </p:cNvPr>
          <p:cNvCxnSpPr>
            <a:endCxn id="37" idx="1"/>
          </p:cNvCxnSpPr>
          <p:nvPr/>
        </p:nvCxnSpPr>
        <p:spPr>
          <a:xfrm>
            <a:off x="764224" y="4035218"/>
            <a:ext cx="1193631" cy="1597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图片 41">
            <a:extLst>
              <a:ext uri="{FF2B5EF4-FFF2-40B4-BE49-F238E27FC236}">
                <a16:creationId xmlns:a16="http://schemas.microsoft.com/office/drawing/2014/main" id="{65645B2F-A950-A3B1-2CC4-1D8B31695F4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106" r="8272"/>
          <a:stretch/>
        </p:blipFill>
        <p:spPr>
          <a:xfrm>
            <a:off x="4722387" y="686931"/>
            <a:ext cx="3362826" cy="1722184"/>
          </a:xfrm>
          <a:prstGeom prst="rect">
            <a:avLst/>
          </a:prstGeom>
        </p:spPr>
      </p:pic>
      <p:cxnSp>
        <p:nvCxnSpPr>
          <p:cNvPr id="43" name="直接箭头连接符 42">
            <a:extLst>
              <a:ext uri="{FF2B5EF4-FFF2-40B4-BE49-F238E27FC236}">
                <a16:creationId xmlns:a16="http://schemas.microsoft.com/office/drawing/2014/main" id="{5613682D-372F-119B-643E-2F7BAA013C41}"/>
              </a:ext>
            </a:extLst>
          </p:cNvPr>
          <p:cNvCxnSpPr>
            <a:cxnSpLocks/>
          </p:cNvCxnSpPr>
          <p:nvPr/>
        </p:nvCxnSpPr>
        <p:spPr>
          <a:xfrm>
            <a:off x="2853831" y="1169889"/>
            <a:ext cx="2422008" cy="463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AFFA96D5-A7A5-BA46-DEF9-37D0F731826E}"/>
              </a:ext>
            </a:extLst>
          </p:cNvPr>
          <p:cNvCxnSpPr/>
          <p:nvPr/>
        </p:nvCxnSpPr>
        <p:spPr>
          <a:xfrm>
            <a:off x="3705718" y="1590941"/>
            <a:ext cx="1570121" cy="42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47BD9184-4129-54E3-736A-886D7F3F867C}"/>
              </a:ext>
            </a:extLst>
          </p:cNvPr>
          <p:cNvSpPr/>
          <p:nvPr/>
        </p:nvSpPr>
        <p:spPr>
          <a:xfrm>
            <a:off x="2664986" y="1043557"/>
            <a:ext cx="188845" cy="216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F14E5AD1-0137-E3C7-E8E0-62A3EB2EAB16}"/>
              </a:ext>
            </a:extLst>
          </p:cNvPr>
          <p:cNvSpPr/>
          <p:nvPr/>
        </p:nvSpPr>
        <p:spPr>
          <a:xfrm>
            <a:off x="3498650" y="1482656"/>
            <a:ext cx="188845" cy="216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DA3BE5A9-7987-A765-8137-5448CA975848}"/>
              </a:ext>
            </a:extLst>
          </p:cNvPr>
          <p:cNvSpPr/>
          <p:nvPr/>
        </p:nvSpPr>
        <p:spPr>
          <a:xfrm>
            <a:off x="8381690" y="890141"/>
            <a:ext cx="198521" cy="1443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825DC539-1981-2B29-FF23-4163E3D7D581}"/>
              </a:ext>
            </a:extLst>
          </p:cNvPr>
          <p:cNvSpPr txBox="1"/>
          <p:nvPr/>
        </p:nvSpPr>
        <p:spPr>
          <a:xfrm>
            <a:off x="8040093" y="2409115"/>
            <a:ext cx="1200151" cy="276999"/>
          </a:xfrm>
          <a:prstGeom prst="rect">
            <a:avLst/>
          </a:prstGeom>
          <a:noFill/>
        </p:spPr>
        <p:txBody>
          <a:bodyPr wrap="square">
            <a:spAutoFit/>
          </a:bodyPr>
          <a:lstStyle/>
          <a:p>
            <a:r>
              <a:rPr lang="zh-CN" altLang="en-US" sz="1200" dirty="0">
                <a:latin typeface="黑体" panose="02010609060101010101" pitchFamily="49" charset="-122"/>
                <a:ea typeface="黑体" panose="02010609060101010101" pitchFamily="49" charset="-122"/>
              </a:rPr>
              <a:t>图片特征向量</a:t>
            </a:r>
          </a:p>
        </p:txBody>
      </p:sp>
      <p:sp>
        <p:nvSpPr>
          <p:cNvPr id="49" name="箭头: 右 48">
            <a:extLst>
              <a:ext uri="{FF2B5EF4-FFF2-40B4-BE49-F238E27FC236}">
                <a16:creationId xmlns:a16="http://schemas.microsoft.com/office/drawing/2014/main" id="{959F1D44-90E2-D44F-174C-57E0B89EB04F}"/>
              </a:ext>
            </a:extLst>
          </p:cNvPr>
          <p:cNvSpPr/>
          <p:nvPr/>
        </p:nvSpPr>
        <p:spPr>
          <a:xfrm>
            <a:off x="3884886" y="3585280"/>
            <a:ext cx="733926" cy="15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36153B8A-7509-C844-85A2-E2BE64EE9FDE}"/>
              </a:ext>
            </a:extLst>
          </p:cNvPr>
          <p:cNvSpPr/>
          <p:nvPr/>
        </p:nvSpPr>
        <p:spPr>
          <a:xfrm>
            <a:off x="4656412" y="2978131"/>
            <a:ext cx="192506" cy="1364689"/>
          </a:xfrm>
          <a:prstGeom prst="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176CC9C5-DCE4-CD21-6A84-82AB0EF96CAD}"/>
              </a:ext>
            </a:extLst>
          </p:cNvPr>
          <p:cNvSpPr txBox="1"/>
          <p:nvPr/>
        </p:nvSpPr>
        <p:spPr>
          <a:xfrm>
            <a:off x="4203061" y="4408063"/>
            <a:ext cx="961526" cy="276999"/>
          </a:xfrm>
          <a:prstGeom prst="rect">
            <a:avLst/>
          </a:prstGeom>
          <a:noFill/>
        </p:spPr>
        <p:txBody>
          <a:bodyPr wrap="square">
            <a:spAutoFit/>
          </a:bodyPr>
          <a:lstStyle/>
          <a:p>
            <a:r>
              <a:rPr lang="zh-CN" altLang="en-US" sz="1200" dirty="0">
                <a:latin typeface="黑体" panose="02010609060101010101" pitchFamily="49" charset="-122"/>
                <a:ea typeface="黑体" panose="02010609060101010101" pitchFamily="49" charset="-122"/>
              </a:rPr>
              <a:t>词编号向量</a:t>
            </a:r>
          </a:p>
        </p:txBody>
      </p:sp>
      <p:pic>
        <p:nvPicPr>
          <p:cNvPr id="52" name="图片 51">
            <a:extLst>
              <a:ext uri="{FF2B5EF4-FFF2-40B4-BE49-F238E27FC236}">
                <a16:creationId xmlns:a16="http://schemas.microsoft.com/office/drawing/2014/main" id="{76B6C9FD-2238-54CA-16EA-B8A3B336E49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15658" y="2850414"/>
            <a:ext cx="2591206" cy="1757050"/>
          </a:xfrm>
          <a:prstGeom prst="rect">
            <a:avLst/>
          </a:prstGeom>
        </p:spPr>
      </p:pic>
      <p:cxnSp>
        <p:nvCxnSpPr>
          <p:cNvPr id="53" name="连接符: 肘形 52">
            <a:extLst>
              <a:ext uri="{FF2B5EF4-FFF2-40B4-BE49-F238E27FC236}">
                <a16:creationId xmlns:a16="http://schemas.microsoft.com/office/drawing/2014/main" id="{FF0B9760-CE28-A6FB-7368-D571DB92F29E}"/>
              </a:ext>
            </a:extLst>
          </p:cNvPr>
          <p:cNvCxnSpPr>
            <a:cxnSpLocks/>
            <a:stCxn id="50" idx="3"/>
            <a:endCxn id="52" idx="2"/>
          </p:cNvCxnSpPr>
          <p:nvPr/>
        </p:nvCxnSpPr>
        <p:spPr>
          <a:xfrm>
            <a:off x="4848918" y="3660476"/>
            <a:ext cx="1762343" cy="946988"/>
          </a:xfrm>
          <a:prstGeom prst="bentConnector4">
            <a:avLst>
              <a:gd name="adj1" fmla="val 13242"/>
              <a:gd name="adj2" fmla="val 12414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613F6252-F433-C898-5496-8958BD554C0F}"/>
              </a:ext>
            </a:extLst>
          </p:cNvPr>
          <p:cNvSpPr/>
          <p:nvPr/>
        </p:nvSpPr>
        <p:spPr>
          <a:xfrm>
            <a:off x="8373604" y="2863398"/>
            <a:ext cx="198521" cy="1443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4C7B03AD-1E75-388A-9645-280D832B43C4}"/>
              </a:ext>
            </a:extLst>
          </p:cNvPr>
          <p:cNvSpPr txBox="1"/>
          <p:nvPr/>
        </p:nvSpPr>
        <p:spPr>
          <a:xfrm>
            <a:off x="8032007" y="4382372"/>
            <a:ext cx="1200151" cy="276999"/>
          </a:xfrm>
          <a:prstGeom prst="rect">
            <a:avLst/>
          </a:prstGeom>
          <a:noFill/>
        </p:spPr>
        <p:txBody>
          <a:bodyPr wrap="square">
            <a:spAutoFit/>
          </a:bodyPr>
          <a:lstStyle/>
          <a:p>
            <a:r>
              <a:rPr lang="zh-CN" altLang="en-US" sz="1200" dirty="0">
                <a:latin typeface="黑体" panose="02010609060101010101" pitchFamily="49" charset="-122"/>
                <a:ea typeface="黑体" panose="02010609060101010101" pitchFamily="49" charset="-122"/>
              </a:rPr>
              <a:t>内容特征向量</a:t>
            </a:r>
          </a:p>
        </p:txBody>
      </p:sp>
      <p:graphicFrame>
        <p:nvGraphicFramePr>
          <p:cNvPr id="56" name="图示 55">
            <a:extLst>
              <a:ext uri="{FF2B5EF4-FFF2-40B4-BE49-F238E27FC236}">
                <a16:creationId xmlns:a16="http://schemas.microsoft.com/office/drawing/2014/main" id="{EA3FD630-EF76-3392-0273-4D0F506C4629}"/>
              </a:ext>
            </a:extLst>
          </p:cNvPr>
          <p:cNvGraphicFramePr/>
          <p:nvPr>
            <p:extLst>
              <p:ext uri="{D42A27DB-BD31-4B8C-83A1-F6EECF244321}">
                <p14:modId xmlns:p14="http://schemas.microsoft.com/office/powerpoint/2010/main" val="2114126145"/>
              </p:ext>
            </p:extLst>
          </p:nvPr>
        </p:nvGraphicFramePr>
        <p:xfrm>
          <a:off x="4618811" y="5233218"/>
          <a:ext cx="3466401" cy="96350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7" name="矩形 56">
            <a:extLst>
              <a:ext uri="{FF2B5EF4-FFF2-40B4-BE49-F238E27FC236}">
                <a16:creationId xmlns:a16="http://schemas.microsoft.com/office/drawing/2014/main" id="{4E7BB8B2-BBA4-C759-CB8F-7C952ECC4822}"/>
              </a:ext>
            </a:extLst>
          </p:cNvPr>
          <p:cNvSpPr/>
          <p:nvPr/>
        </p:nvSpPr>
        <p:spPr>
          <a:xfrm>
            <a:off x="8420292" y="4803620"/>
            <a:ext cx="198521" cy="1443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9A58C652-7DFF-09A7-EB2D-A598AB786562}"/>
              </a:ext>
            </a:extLst>
          </p:cNvPr>
          <p:cNvSpPr txBox="1"/>
          <p:nvPr/>
        </p:nvSpPr>
        <p:spPr>
          <a:xfrm>
            <a:off x="8078695" y="6322594"/>
            <a:ext cx="1200151" cy="276999"/>
          </a:xfrm>
          <a:prstGeom prst="rect">
            <a:avLst/>
          </a:prstGeom>
          <a:noFill/>
        </p:spPr>
        <p:txBody>
          <a:bodyPr wrap="square">
            <a:spAutoFit/>
          </a:bodyPr>
          <a:lstStyle/>
          <a:p>
            <a:r>
              <a:rPr lang="zh-CN" altLang="en-US" sz="1200" dirty="0">
                <a:latin typeface="黑体" panose="02010609060101010101" pitchFamily="49" charset="-122"/>
                <a:ea typeface="黑体" panose="02010609060101010101" pitchFamily="49" charset="-122"/>
              </a:rPr>
              <a:t>主机特征向量</a:t>
            </a:r>
          </a:p>
        </p:txBody>
      </p:sp>
      <p:sp>
        <p:nvSpPr>
          <p:cNvPr id="59" name="矩形 58">
            <a:extLst>
              <a:ext uri="{FF2B5EF4-FFF2-40B4-BE49-F238E27FC236}">
                <a16:creationId xmlns:a16="http://schemas.microsoft.com/office/drawing/2014/main" id="{54587C2A-8A14-7DD4-734F-8D24D9E97BCB}"/>
              </a:ext>
            </a:extLst>
          </p:cNvPr>
          <p:cNvSpPr/>
          <p:nvPr/>
        </p:nvSpPr>
        <p:spPr>
          <a:xfrm>
            <a:off x="9100481" y="2813882"/>
            <a:ext cx="229149" cy="14437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762D52AE-1D40-0744-CE8A-030DA51EA82E}"/>
              </a:ext>
            </a:extLst>
          </p:cNvPr>
          <p:cNvSpPr/>
          <p:nvPr/>
        </p:nvSpPr>
        <p:spPr>
          <a:xfrm>
            <a:off x="9173472" y="2895107"/>
            <a:ext cx="198521" cy="14437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969495FA-9DEC-C3DF-985D-FF14336C3997}"/>
              </a:ext>
            </a:extLst>
          </p:cNvPr>
          <p:cNvSpPr/>
          <p:nvPr/>
        </p:nvSpPr>
        <p:spPr>
          <a:xfrm>
            <a:off x="9255303" y="2964300"/>
            <a:ext cx="198521" cy="14437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2" name="图片 61">
            <a:extLst>
              <a:ext uri="{FF2B5EF4-FFF2-40B4-BE49-F238E27FC236}">
                <a16:creationId xmlns:a16="http://schemas.microsoft.com/office/drawing/2014/main" id="{5D1F729C-06F9-93F7-5E38-A706ACC85947}"/>
              </a:ext>
            </a:extLst>
          </p:cNvPr>
          <p:cNvPicPr>
            <a:picLocks noChangeAspect="1"/>
          </p:cNvPicPr>
          <p:nvPr/>
        </p:nvPicPr>
        <p:blipFill rotWithShape="1">
          <a:blip r:embed="rId11">
            <a:extLst>
              <a:ext uri="{28A0092B-C50C-407E-A947-70E740481C1C}">
                <a14:useLocalDpi xmlns:a14="http://schemas.microsoft.com/office/drawing/2010/main" val="0"/>
              </a:ext>
            </a:extLst>
          </a:blip>
          <a:srcRect l="26971" t="8407" r="25055"/>
          <a:stretch/>
        </p:blipFill>
        <p:spPr>
          <a:xfrm>
            <a:off x="9754498" y="2636989"/>
            <a:ext cx="1974087" cy="2032465"/>
          </a:xfrm>
          <a:prstGeom prst="rect">
            <a:avLst/>
          </a:prstGeom>
        </p:spPr>
      </p:pic>
      <p:sp>
        <p:nvSpPr>
          <p:cNvPr id="63" name="箭头: 右 62">
            <a:extLst>
              <a:ext uri="{FF2B5EF4-FFF2-40B4-BE49-F238E27FC236}">
                <a16:creationId xmlns:a16="http://schemas.microsoft.com/office/drawing/2014/main" id="{6AE54586-C459-A1DF-CD3D-185ADD165AF5}"/>
              </a:ext>
            </a:extLst>
          </p:cNvPr>
          <p:cNvSpPr/>
          <p:nvPr/>
        </p:nvSpPr>
        <p:spPr>
          <a:xfrm>
            <a:off x="9535655" y="3416836"/>
            <a:ext cx="395321" cy="279784"/>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97152" name="图形 2097151" descr="蜘蛛网">
            <a:extLst>
              <a:ext uri="{FF2B5EF4-FFF2-40B4-BE49-F238E27FC236}">
                <a16:creationId xmlns:a16="http://schemas.microsoft.com/office/drawing/2014/main" id="{7DAC9B2A-74D1-A4B5-C055-C1CE1AAB7FB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1699" y="3278473"/>
            <a:ext cx="914400" cy="914400"/>
          </a:xfrm>
          <a:prstGeom prst="rect">
            <a:avLst/>
          </a:prstGeom>
        </p:spPr>
      </p:pic>
    </p:spTree>
    <p:extLst>
      <p:ext uri="{BB962C8B-B14F-4D97-AF65-F5344CB8AC3E}">
        <p14:creationId xmlns:p14="http://schemas.microsoft.com/office/powerpoint/2010/main" val="327609642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538435" y="835045"/>
            <a:ext cx="2241443" cy="238399"/>
          </a:xfrm>
          <a:prstGeom prst="rect">
            <a:avLst/>
          </a:prstGeom>
        </p:spPr>
        <p:txBody>
          <a:bodyPr wrap="square">
            <a:spAutoFit/>
          </a:bodyPr>
          <a:lstStyle/>
          <a:p>
            <a:r>
              <a:rPr lang="en-US" altLang="zh-CN" sz="949" dirty="0">
                <a:solidFill>
                  <a:schemeClr val="tx1">
                    <a:lumMod val="50000"/>
                    <a:lumOff val="50000"/>
                  </a:schemeClr>
                </a:solidFill>
                <a:latin typeface="思源黑体" panose="020B0500000000000000" pitchFamily="34" charset="-122"/>
                <a:ea typeface="思源黑体" panose="020B0500000000000000" pitchFamily="34" charset="-122"/>
                <a:cs typeface="Segoe UI Semilight" panose="020B0402040204020203" pitchFamily="34" charset="0"/>
                <a:sym typeface="思源黑体" panose="020B0500000000000000" pitchFamily="34" charset="-122"/>
              </a:rPr>
              <a:t>MODEL Effect</a:t>
            </a:r>
          </a:p>
        </p:txBody>
      </p:sp>
      <p:sp>
        <p:nvSpPr>
          <p:cNvPr id="2" name="文本框 1">
            <a:extLst>
              <a:ext uri="{FF2B5EF4-FFF2-40B4-BE49-F238E27FC236}">
                <a16:creationId xmlns:a16="http://schemas.microsoft.com/office/drawing/2014/main" id="{73AF51A1-FCE3-55B2-8393-1CBCE7041B37}"/>
              </a:ext>
            </a:extLst>
          </p:cNvPr>
          <p:cNvSpPr txBox="1"/>
          <p:nvPr/>
        </p:nvSpPr>
        <p:spPr>
          <a:xfrm>
            <a:off x="538435" y="368926"/>
            <a:ext cx="2241444" cy="546753"/>
          </a:xfrm>
          <a:prstGeom prst="rect">
            <a:avLst/>
          </a:prstGeom>
          <a:noFill/>
        </p:spPr>
        <p:txBody>
          <a:bodyPr wrap="square" rtlCol="0">
            <a:spAutoFit/>
          </a:bodyPr>
          <a:lstStyle/>
          <a:p>
            <a:r>
              <a:rPr lang="zh-CN" altLang="en-US" sz="2953" b="1" dirty="0">
                <a:solidFill>
                  <a:schemeClr val="tx1">
                    <a:lumMod val="65000"/>
                    <a:lumOff val="35000"/>
                  </a:schemeClr>
                </a:solidFill>
                <a:latin typeface="思源黑体" panose="020B0500000000000000" pitchFamily="34" charset="-122"/>
                <a:ea typeface="思源黑体" panose="020B0500000000000000" pitchFamily="34" charset="-122"/>
                <a:sym typeface="思源黑体" panose="020B0500000000000000" pitchFamily="34" charset="-122"/>
              </a:rPr>
              <a:t>模型效果</a:t>
            </a:r>
          </a:p>
        </p:txBody>
      </p:sp>
      <p:pic>
        <p:nvPicPr>
          <p:cNvPr id="3" name="图片 33">
            <a:extLst>
              <a:ext uri="{FF2B5EF4-FFF2-40B4-BE49-F238E27FC236}">
                <a16:creationId xmlns:a16="http://schemas.microsoft.com/office/drawing/2014/main" id="{CF70517C-C440-098C-4FCF-E19D3F7F8DDC}"/>
              </a:ext>
            </a:extLst>
          </p:cNvPr>
          <p:cNvPicPr>
            <a:picLocks noChangeAspect="1"/>
          </p:cNvPicPr>
          <p:nvPr/>
        </p:nvPicPr>
        <p:blipFill>
          <a:blip r:embed="rId2" cstate="print"/>
          <a:stretch>
            <a:fillRect/>
          </a:stretch>
        </p:blipFill>
        <p:spPr>
          <a:xfrm>
            <a:off x="10040941" y="14472"/>
            <a:ext cx="2059340" cy="696169"/>
          </a:xfrm>
          <a:prstGeom prst="rect">
            <a:avLst/>
          </a:prstGeom>
        </p:spPr>
      </p:pic>
      <p:grpSp>
        <p:nvGrpSpPr>
          <p:cNvPr id="4" name="组合 2">
            <a:extLst>
              <a:ext uri="{FF2B5EF4-FFF2-40B4-BE49-F238E27FC236}">
                <a16:creationId xmlns:a16="http://schemas.microsoft.com/office/drawing/2014/main" id="{12AA3355-1A47-94F2-3C98-21C4F668A53F}"/>
              </a:ext>
            </a:extLst>
          </p:cNvPr>
          <p:cNvGrpSpPr/>
          <p:nvPr/>
        </p:nvGrpSpPr>
        <p:grpSpPr>
          <a:xfrm flipH="1">
            <a:off x="-4" y="400958"/>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5" name="平行四边形 4">
              <a:extLst>
                <a:ext uri="{FF2B5EF4-FFF2-40B4-BE49-F238E27FC236}">
                  <a16:creationId xmlns:a16="http://schemas.microsoft.com/office/drawing/2014/main" id="{2F850C02-F159-DDE5-97AB-F3636A0BEE7A}"/>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平行四边形 4">
              <a:extLst>
                <a:ext uri="{FF2B5EF4-FFF2-40B4-BE49-F238E27FC236}">
                  <a16:creationId xmlns:a16="http://schemas.microsoft.com/office/drawing/2014/main" id="{A0BD03D3-B106-98EC-C86F-5534C7F81528}"/>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7">
            <a:extLst>
              <a:ext uri="{FF2B5EF4-FFF2-40B4-BE49-F238E27FC236}">
                <a16:creationId xmlns:a16="http://schemas.microsoft.com/office/drawing/2014/main" id="{B9EAEF9B-DA85-F723-2021-8C1B17A620EF}"/>
              </a:ext>
            </a:extLst>
          </p:cNvPr>
          <p:cNvCxnSpPr/>
          <p:nvPr/>
        </p:nvCxnSpPr>
        <p:spPr>
          <a:xfrm>
            <a:off x="620106" y="1039512"/>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8" name="文本框 16">
            <a:extLst>
              <a:ext uri="{FF2B5EF4-FFF2-40B4-BE49-F238E27FC236}">
                <a16:creationId xmlns:a16="http://schemas.microsoft.com/office/drawing/2014/main" id="{085E3FCC-7C07-AF40-7C27-928CCF848C8C}"/>
              </a:ext>
            </a:extLst>
          </p:cNvPr>
          <p:cNvSpPr txBox="1"/>
          <p:nvPr/>
        </p:nvSpPr>
        <p:spPr>
          <a:xfrm>
            <a:off x="9977219" y="1263043"/>
            <a:ext cx="1699062" cy="521970"/>
          </a:xfrm>
          <a:prstGeom prst="rect">
            <a:avLst/>
          </a:prstGeom>
          <a:noFill/>
        </p:spPr>
        <p:txBody>
          <a:bodyPr wrap="square">
            <a:spAutoFit/>
          </a:bodyPr>
          <a:lstStyle/>
          <a:p>
            <a:r>
              <a:rPr lang="zh-CN" altLang="en-US" sz="2800" b="1" spc="100" dirty="0">
                <a:solidFill>
                  <a:srgbClr val="325885"/>
                </a:solidFill>
                <a:latin typeface="Arial" panose="020B0604020202020204" pitchFamily="34" charset="0"/>
                <a:ea typeface="微软雅黑" panose="020B0503020204020204" pitchFamily="34" charset="-122"/>
                <a:cs typeface="+mn-ea"/>
                <a:sym typeface="Arial" panose="020B0604020202020204" pitchFamily="34" charset="0"/>
              </a:rPr>
              <a:t>模型效果</a:t>
            </a:r>
          </a:p>
        </p:txBody>
      </p:sp>
      <p:sp>
        <p:nvSpPr>
          <p:cNvPr id="9" name="矩形 17">
            <a:extLst>
              <a:ext uri="{FF2B5EF4-FFF2-40B4-BE49-F238E27FC236}">
                <a16:creationId xmlns:a16="http://schemas.microsoft.com/office/drawing/2014/main" id="{48C88157-76BC-B2BC-5B10-61F02AF4754B}"/>
              </a:ext>
            </a:extLst>
          </p:cNvPr>
          <p:cNvSpPr/>
          <p:nvPr/>
        </p:nvSpPr>
        <p:spPr>
          <a:xfrm>
            <a:off x="1365250" y="1263650"/>
            <a:ext cx="10535285" cy="5516245"/>
          </a:xfrm>
          <a:prstGeom prst="rect">
            <a:avLst/>
          </a:prstGeom>
          <a:noFill/>
          <a:ln w="47625">
            <a:gradFill flip="none" rotWithShape="1">
              <a:gsLst>
                <a:gs pos="15000">
                  <a:schemeClr val="accent1">
                    <a:lumMod val="5000"/>
                    <a:lumOff val="95000"/>
                    <a:alpha val="0"/>
                  </a:schemeClr>
                </a:gs>
                <a:gs pos="77000">
                  <a:schemeClr val="accent1">
                    <a:lumMod val="60000"/>
                    <a:lumOff val="40000"/>
                    <a:alpha val="80000"/>
                  </a:schemeClr>
                </a:gs>
                <a:gs pos="100000">
                  <a:schemeClr val="accent1">
                    <a:alpha val="7600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0" name="直接连接符 14">
            <a:extLst>
              <a:ext uri="{FF2B5EF4-FFF2-40B4-BE49-F238E27FC236}">
                <a16:creationId xmlns:a16="http://schemas.microsoft.com/office/drawing/2014/main" id="{11A9DDA7-4D4F-C1F9-FDB3-93D8807428B0}"/>
              </a:ext>
            </a:extLst>
          </p:cNvPr>
          <p:cNvCxnSpPr/>
          <p:nvPr/>
        </p:nvCxnSpPr>
        <p:spPr>
          <a:xfrm>
            <a:off x="10535436" y="1785013"/>
            <a:ext cx="911546" cy="0"/>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observation-tool_18366">
            <a:extLst>
              <a:ext uri="{FF2B5EF4-FFF2-40B4-BE49-F238E27FC236}">
                <a16:creationId xmlns:a16="http://schemas.microsoft.com/office/drawing/2014/main" id="{D0A4C2F1-99DF-DB58-A6DE-23C2143A3FDA}"/>
              </a:ext>
            </a:extLst>
          </p:cNvPr>
          <p:cNvSpPr>
            <a:spLocks noChangeAspect="1"/>
          </p:cNvSpPr>
          <p:nvPr/>
        </p:nvSpPr>
        <p:spPr bwMode="auto">
          <a:xfrm flipH="1">
            <a:off x="9625170" y="1347835"/>
            <a:ext cx="352483" cy="351959"/>
          </a:xfrm>
          <a:custGeom>
            <a:avLst/>
            <a:gdLst>
              <a:gd name="T0" fmla="*/ 2078 w 5401"/>
              <a:gd name="T1" fmla="*/ 4156 h 5401"/>
              <a:gd name="T2" fmla="*/ 2959 w 5401"/>
              <a:gd name="T3" fmla="*/ 3957 h 5401"/>
              <a:gd name="T4" fmla="*/ 4127 w 5401"/>
              <a:gd name="T5" fmla="*/ 5126 h 5401"/>
              <a:gd name="T6" fmla="*/ 5125 w 5401"/>
              <a:gd name="T7" fmla="*/ 5126 h 5401"/>
              <a:gd name="T8" fmla="*/ 5125 w 5401"/>
              <a:gd name="T9" fmla="*/ 4127 h 5401"/>
              <a:gd name="T10" fmla="*/ 3958 w 5401"/>
              <a:gd name="T11" fmla="*/ 2959 h 5401"/>
              <a:gd name="T12" fmla="*/ 4156 w 5401"/>
              <a:gd name="T13" fmla="*/ 2078 h 5401"/>
              <a:gd name="T14" fmla="*/ 2078 w 5401"/>
              <a:gd name="T15" fmla="*/ 0 h 5401"/>
              <a:gd name="T16" fmla="*/ 0 w 5401"/>
              <a:gd name="T17" fmla="*/ 2078 h 5401"/>
              <a:gd name="T18" fmla="*/ 2078 w 5401"/>
              <a:gd name="T19" fmla="*/ 4156 h 5401"/>
              <a:gd name="T20" fmla="*/ 2078 w 5401"/>
              <a:gd name="T21" fmla="*/ 606 h 5401"/>
              <a:gd name="T22" fmla="*/ 3551 w 5401"/>
              <a:gd name="T23" fmla="*/ 2078 h 5401"/>
              <a:gd name="T24" fmla="*/ 2078 w 5401"/>
              <a:gd name="T25" fmla="*/ 3551 h 5401"/>
              <a:gd name="T26" fmla="*/ 606 w 5401"/>
              <a:gd name="T27" fmla="*/ 2078 h 5401"/>
              <a:gd name="T28" fmla="*/ 2078 w 5401"/>
              <a:gd name="T29" fmla="*/ 606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01" h="5401">
                <a:moveTo>
                  <a:pt x="2078" y="4156"/>
                </a:moveTo>
                <a:cubicBezTo>
                  <a:pt x="2393" y="4156"/>
                  <a:pt x="2691" y="4084"/>
                  <a:pt x="2959" y="3957"/>
                </a:cubicBezTo>
                <a:lnTo>
                  <a:pt x="4127" y="5126"/>
                </a:lnTo>
                <a:cubicBezTo>
                  <a:pt x="4403" y="5401"/>
                  <a:pt x="4850" y="5401"/>
                  <a:pt x="5125" y="5126"/>
                </a:cubicBezTo>
                <a:cubicBezTo>
                  <a:pt x="5401" y="4850"/>
                  <a:pt x="5401" y="4403"/>
                  <a:pt x="5125" y="4127"/>
                </a:cubicBezTo>
                <a:lnTo>
                  <a:pt x="3958" y="2959"/>
                </a:lnTo>
                <a:cubicBezTo>
                  <a:pt x="4084" y="2691"/>
                  <a:pt x="4156" y="2393"/>
                  <a:pt x="4156" y="2078"/>
                </a:cubicBezTo>
                <a:cubicBezTo>
                  <a:pt x="4156" y="932"/>
                  <a:pt x="3224" y="0"/>
                  <a:pt x="2078" y="0"/>
                </a:cubicBezTo>
                <a:cubicBezTo>
                  <a:pt x="933" y="0"/>
                  <a:pt x="0" y="932"/>
                  <a:pt x="0" y="2078"/>
                </a:cubicBezTo>
                <a:cubicBezTo>
                  <a:pt x="0" y="3224"/>
                  <a:pt x="933" y="4156"/>
                  <a:pt x="2078" y="4156"/>
                </a:cubicBezTo>
                <a:close/>
                <a:moveTo>
                  <a:pt x="2078" y="606"/>
                </a:moveTo>
                <a:cubicBezTo>
                  <a:pt x="2890" y="606"/>
                  <a:pt x="3551" y="1266"/>
                  <a:pt x="3551" y="2078"/>
                </a:cubicBezTo>
                <a:cubicBezTo>
                  <a:pt x="3551" y="2891"/>
                  <a:pt x="2890" y="3551"/>
                  <a:pt x="2078" y="3551"/>
                </a:cubicBezTo>
                <a:cubicBezTo>
                  <a:pt x="1266" y="3551"/>
                  <a:pt x="606" y="2891"/>
                  <a:pt x="606" y="2078"/>
                </a:cubicBezTo>
                <a:cubicBezTo>
                  <a:pt x="606" y="1266"/>
                  <a:pt x="1266" y="606"/>
                  <a:pt x="2078" y="606"/>
                </a:cubicBezTo>
                <a:close/>
              </a:path>
            </a:pathLst>
          </a:custGeom>
          <a:blipFill dpi="0" rotWithShape="1">
            <a:blip r:embed="rId3">
              <a:alphaModFix amt="89000"/>
              <a:duotone>
                <a:prstClr val="black"/>
                <a:schemeClr val="accent1">
                  <a:lumMod val="40000"/>
                  <a:lumOff val="60000"/>
                  <a:tint val="45000"/>
                  <a:satMod val="400000"/>
                </a:schemeClr>
              </a:duotone>
            </a:blip>
            <a:srcRect/>
            <a:stretch>
              <a:fillRect/>
            </a:stretch>
          </a:blipFill>
          <a:ln>
            <a:noFill/>
          </a:ln>
        </p:spPr>
        <p:txBody>
          <a:bodyPr/>
          <a:lstStyle/>
          <a:p>
            <a:endParaRPr lang="zh-CN" altLang="en-US">
              <a:solidFill>
                <a:schemeClr val="accent5">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文本框 11">
            <a:extLst>
              <a:ext uri="{FF2B5EF4-FFF2-40B4-BE49-F238E27FC236}">
                <a16:creationId xmlns:a16="http://schemas.microsoft.com/office/drawing/2014/main" id="{CCAA3109-935D-247C-C828-153048ADCBDB}"/>
              </a:ext>
            </a:extLst>
          </p:cNvPr>
          <p:cNvSpPr txBox="1"/>
          <p:nvPr/>
        </p:nvSpPr>
        <p:spPr>
          <a:xfrm>
            <a:off x="1436849" y="4865711"/>
            <a:ext cx="9555001" cy="1947777"/>
          </a:xfrm>
          <a:prstGeom prst="rect">
            <a:avLst/>
          </a:prstGeom>
          <a:noFill/>
        </p:spPr>
        <p:txBody>
          <a:bodyPr wrap="square" rtlCol="0" anchor="t">
            <a:spAutoFit/>
          </a:bodyPr>
          <a:lstStyle/>
          <a:p>
            <a:pPr marL="285750" indent="-285750" algn="just">
              <a:lnSpc>
                <a:spcPct val="120000"/>
              </a:lnSpc>
              <a:buFont typeface="Arial" panose="020B0604020202020204" pitchFamily="34" charset="0"/>
              <a:buChar char="•"/>
            </a:pPr>
            <a:r>
              <a:rPr lang="zh-CN" altLang="en-US" sz="2400" b="1" dirty="0">
                <a:latin typeface="+mn-ea"/>
                <a:sym typeface="+mn-ea"/>
              </a:rPr>
              <a:t>精确率：</a:t>
            </a:r>
            <a:r>
              <a:rPr lang="zh-CN" altLang="en-US" b="0" i="0" dirty="0">
                <a:solidFill>
                  <a:srgbClr val="24292F"/>
                </a:solidFill>
                <a:effectLst/>
                <a:latin typeface="-apple-system"/>
              </a:rPr>
              <a:t>通过交叉验证，公式 </a:t>
            </a:r>
            <a:r>
              <a:rPr lang="en-US" altLang="zh-CN" b="0" i="0" dirty="0">
                <a:solidFill>
                  <a:srgbClr val="24292F"/>
                </a:solidFill>
                <a:effectLst/>
                <a:latin typeface="-apple-system"/>
              </a:rPr>
              <a:t>Precision = TP / (TP+FP) </a:t>
            </a:r>
            <a:r>
              <a:rPr lang="zh-CN" altLang="en-US" b="0" i="0" dirty="0">
                <a:solidFill>
                  <a:srgbClr val="24292F"/>
                </a:solidFill>
                <a:effectLst/>
                <a:latin typeface="-apple-system"/>
              </a:rPr>
              <a:t>，模型的精确率达到了</a:t>
            </a:r>
            <a:r>
              <a:rPr lang="en-US" altLang="zh-CN" b="0" i="0" dirty="0">
                <a:solidFill>
                  <a:srgbClr val="24292F"/>
                </a:solidFill>
                <a:effectLst/>
                <a:latin typeface="-apple-system"/>
              </a:rPr>
              <a:t>90%</a:t>
            </a:r>
            <a:r>
              <a:rPr lang="zh-CN" altLang="en-US" b="0" i="0" dirty="0">
                <a:solidFill>
                  <a:srgbClr val="24292F"/>
                </a:solidFill>
                <a:effectLst/>
                <a:latin typeface="-apple-system"/>
              </a:rPr>
              <a:t>以上。</a:t>
            </a:r>
            <a:endParaRPr lang="en-US" altLang="zh-CN" dirty="0">
              <a:latin typeface="+mn-ea"/>
              <a:sym typeface="+mn-ea"/>
            </a:endParaRPr>
          </a:p>
          <a:p>
            <a:pPr algn="just">
              <a:lnSpc>
                <a:spcPct val="120000"/>
              </a:lnSpc>
            </a:pPr>
            <a:endParaRPr lang="en-US" altLang="zh-CN" dirty="0">
              <a:latin typeface="+mn-ea"/>
              <a:sym typeface="+mn-ea"/>
            </a:endParaRPr>
          </a:p>
          <a:p>
            <a:pPr marL="285750" indent="-285750" algn="just">
              <a:lnSpc>
                <a:spcPct val="120000"/>
              </a:lnSpc>
              <a:buFont typeface="Arial" panose="020B0604020202020204" pitchFamily="34" charset="0"/>
              <a:buChar char="•"/>
            </a:pPr>
            <a:r>
              <a:rPr lang="zh-CN" altLang="en-US" sz="2400" b="1" dirty="0">
                <a:latin typeface="+mn-ea"/>
                <a:sym typeface="+mn-ea"/>
              </a:rPr>
              <a:t>可解释性</a:t>
            </a:r>
            <a:r>
              <a:rPr lang="zh-CN" altLang="en-US" sz="2400" dirty="0">
                <a:latin typeface="+mn-ea"/>
                <a:sym typeface="+mn-ea"/>
              </a:rPr>
              <a:t>：</a:t>
            </a:r>
            <a:r>
              <a:rPr lang="zh-CN" altLang="en-US" dirty="0">
                <a:latin typeface="+mn-ea"/>
                <a:sym typeface="+mn-ea"/>
              </a:rPr>
              <a:t>该模型是根据输入文本的上下文联系参数输出，因此可以提供一定的可解释性。但是相对于传统的机器学习方法在解释性上存在一定的不足。</a:t>
            </a:r>
          </a:p>
          <a:p>
            <a:pPr marL="285750" indent="-285750" algn="just">
              <a:lnSpc>
                <a:spcPct val="120000"/>
              </a:lnSpc>
              <a:buFont typeface="Arial" panose="020B0604020202020204" pitchFamily="34" charset="0"/>
              <a:buChar char="•"/>
            </a:pPr>
            <a:endParaRPr lang="zh-CN" altLang="en-US" dirty="0">
              <a:latin typeface="+mn-ea"/>
              <a:sym typeface="+mn-ea"/>
            </a:endParaRPr>
          </a:p>
        </p:txBody>
      </p:sp>
      <p:pic>
        <p:nvPicPr>
          <p:cNvPr id="13" name="图片 12">
            <a:extLst>
              <a:ext uri="{FF2B5EF4-FFF2-40B4-BE49-F238E27FC236}">
                <a16:creationId xmlns:a16="http://schemas.microsoft.com/office/drawing/2014/main" id="{BA58F446-901D-4078-4595-38272A8F52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8575" y="1354698"/>
            <a:ext cx="4843536" cy="3632652"/>
          </a:xfrm>
          <a:prstGeom prst="rect">
            <a:avLst/>
          </a:prstGeom>
        </p:spPr>
      </p:pic>
    </p:spTree>
    <p:extLst>
      <p:ext uri="{BB962C8B-B14F-4D97-AF65-F5344CB8AC3E}">
        <p14:creationId xmlns:p14="http://schemas.microsoft.com/office/powerpoint/2010/main" val="649673470"/>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538435" y="835045"/>
            <a:ext cx="2241443" cy="238399"/>
          </a:xfrm>
          <a:prstGeom prst="rect">
            <a:avLst/>
          </a:prstGeom>
        </p:spPr>
        <p:txBody>
          <a:bodyPr wrap="square">
            <a:spAutoFit/>
          </a:bodyPr>
          <a:lstStyle/>
          <a:p>
            <a:r>
              <a:rPr lang="en-US" altLang="zh-CN" sz="949" dirty="0">
                <a:solidFill>
                  <a:schemeClr val="tx1">
                    <a:lumMod val="50000"/>
                    <a:lumOff val="50000"/>
                  </a:schemeClr>
                </a:solidFill>
                <a:latin typeface="思源黑体" panose="020B0500000000000000" pitchFamily="34" charset="-122"/>
                <a:ea typeface="思源黑体" panose="020B0500000000000000" pitchFamily="34" charset="-122"/>
                <a:cs typeface="Segoe UI Semilight" panose="020B0402040204020203" pitchFamily="34" charset="0"/>
                <a:sym typeface="思源黑体" panose="020B0500000000000000" pitchFamily="34" charset="-122"/>
              </a:rPr>
              <a:t>MODEL Effect</a:t>
            </a:r>
          </a:p>
        </p:txBody>
      </p:sp>
      <p:sp>
        <p:nvSpPr>
          <p:cNvPr id="2" name="文本框 1">
            <a:extLst>
              <a:ext uri="{FF2B5EF4-FFF2-40B4-BE49-F238E27FC236}">
                <a16:creationId xmlns:a16="http://schemas.microsoft.com/office/drawing/2014/main" id="{73AF51A1-FCE3-55B2-8393-1CBCE7041B37}"/>
              </a:ext>
            </a:extLst>
          </p:cNvPr>
          <p:cNvSpPr txBox="1"/>
          <p:nvPr/>
        </p:nvSpPr>
        <p:spPr>
          <a:xfrm>
            <a:off x="538435" y="368926"/>
            <a:ext cx="2241444" cy="546753"/>
          </a:xfrm>
          <a:prstGeom prst="rect">
            <a:avLst/>
          </a:prstGeom>
          <a:noFill/>
        </p:spPr>
        <p:txBody>
          <a:bodyPr wrap="square" rtlCol="0">
            <a:spAutoFit/>
          </a:bodyPr>
          <a:lstStyle/>
          <a:p>
            <a:r>
              <a:rPr lang="zh-CN" altLang="en-US" sz="2953" b="1" dirty="0">
                <a:solidFill>
                  <a:schemeClr val="tx1">
                    <a:lumMod val="65000"/>
                    <a:lumOff val="35000"/>
                  </a:schemeClr>
                </a:solidFill>
                <a:latin typeface="思源黑体" panose="020B0500000000000000" pitchFamily="34" charset="-122"/>
                <a:ea typeface="思源黑体" panose="020B0500000000000000" pitchFamily="34" charset="-122"/>
                <a:sym typeface="思源黑体" panose="020B0500000000000000" pitchFamily="34" charset="-122"/>
              </a:rPr>
              <a:t>模型效果</a:t>
            </a:r>
          </a:p>
        </p:txBody>
      </p:sp>
      <p:pic>
        <p:nvPicPr>
          <p:cNvPr id="3" name="图片 33">
            <a:extLst>
              <a:ext uri="{FF2B5EF4-FFF2-40B4-BE49-F238E27FC236}">
                <a16:creationId xmlns:a16="http://schemas.microsoft.com/office/drawing/2014/main" id="{CF70517C-C440-098C-4FCF-E19D3F7F8DDC}"/>
              </a:ext>
            </a:extLst>
          </p:cNvPr>
          <p:cNvPicPr>
            <a:picLocks noChangeAspect="1"/>
          </p:cNvPicPr>
          <p:nvPr/>
        </p:nvPicPr>
        <p:blipFill>
          <a:blip r:embed="rId2" cstate="print"/>
          <a:stretch>
            <a:fillRect/>
          </a:stretch>
        </p:blipFill>
        <p:spPr>
          <a:xfrm>
            <a:off x="10040941" y="14472"/>
            <a:ext cx="2059340" cy="696169"/>
          </a:xfrm>
          <a:prstGeom prst="rect">
            <a:avLst/>
          </a:prstGeom>
        </p:spPr>
      </p:pic>
      <p:grpSp>
        <p:nvGrpSpPr>
          <p:cNvPr id="4" name="组合 2">
            <a:extLst>
              <a:ext uri="{FF2B5EF4-FFF2-40B4-BE49-F238E27FC236}">
                <a16:creationId xmlns:a16="http://schemas.microsoft.com/office/drawing/2014/main" id="{12AA3355-1A47-94F2-3C98-21C4F668A53F}"/>
              </a:ext>
            </a:extLst>
          </p:cNvPr>
          <p:cNvGrpSpPr/>
          <p:nvPr/>
        </p:nvGrpSpPr>
        <p:grpSpPr>
          <a:xfrm flipH="1">
            <a:off x="-4" y="400958"/>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5" name="平行四边形 4">
              <a:extLst>
                <a:ext uri="{FF2B5EF4-FFF2-40B4-BE49-F238E27FC236}">
                  <a16:creationId xmlns:a16="http://schemas.microsoft.com/office/drawing/2014/main" id="{2F850C02-F159-DDE5-97AB-F3636A0BEE7A}"/>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平行四边形 4">
              <a:extLst>
                <a:ext uri="{FF2B5EF4-FFF2-40B4-BE49-F238E27FC236}">
                  <a16:creationId xmlns:a16="http://schemas.microsoft.com/office/drawing/2014/main" id="{A0BD03D3-B106-98EC-C86F-5534C7F81528}"/>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7">
            <a:extLst>
              <a:ext uri="{FF2B5EF4-FFF2-40B4-BE49-F238E27FC236}">
                <a16:creationId xmlns:a16="http://schemas.microsoft.com/office/drawing/2014/main" id="{B9EAEF9B-DA85-F723-2021-8C1B17A620EF}"/>
              </a:ext>
            </a:extLst>
          </p:cNvPr>
          <p:cNvCxnSpPr/>
          <p:nvPr/>
        </p:nvCxnSpPr>
        <p:spPr>
          <a:xfrm>
            <a:off x="620106" y="1039512"/>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4" name="文本框 16">
            <a:extLst>
              <a:ext uri="{FF2B5EF4-FFF2-40B4-BE49-F238E27FC236}">
                <a16:creationId xmlns:a16="http://schemas.microsoft.com/office/drawing/2014/main" id="{76D1B79E-A904-3FC1-E674-825AEEC6A506}"/>
              </a:ext>
            </a:extLst>
          </p:cNvPr>
          <p:cNvSpPr txBox="1"/>
          <p:nvPr/>
        </p:nvSpPr>
        <p:spPr>
          <a:xfrm>
            <a:off x="9977219" y="1263043"/>
            <a:ext cx="1699062" cy="521970"/>
          </a:xfrm>
          <a:prstGeom prst="rect">
            <a:avLst/>
          </a:prstGeom>
          <a:noFill/>
        </p:spPr>
        <p:txBody>
          <a:bodyPr wrap="square">
            <a:spAutoFit/>
          </a:bodyPr>
          <a:lstStyle/>
          <a:p>
            <a:r>
              <a:rPr lang="zh-CN" altLang="en-US" sz="2800" b="1" spc="100" dirty="0">
                <a:solidFill>
                  <a:srgbClr val="325885"/>
                </a:solidFill>
                <a:latin typeface="Arial" panose="020B0604020202020204" pitchFamily="34" charset="0"/>
                <a:ea typeface="微软雅黑" panose="020B0503020204020204" pitchFamily="34" charset="-122"/>
                <a:cs typeface="+mn-ea"/>
                <a:sym typeface="Arial" panose="020B0604020202020204" pitchFamily="34" charset="0"/>
              </a:rPr>
              <a:t>模型效果</a:t>
            </a:r>
          </a:p>
        </p:txBody>
      </p:sp>
      <p:sp>
        <p:nvSpPr>
          <p:cNvPr id="15" name="矩形 17">
            <a:extLst>
              <a:ext uri="{FF2B5EF4-FFF2-40B4-BE49-F238E27FC236}">
                <a16:creationId xmlns:a16="http://schemas.microsoft.com/office/drawing/2014/main" id="{4130DA82-9F89-9775-2BCA-BA713BE17563}"/>
              </a:ext>
            </a:extLst>
          </p:cNvPr>
          <p:cNvSpPr/>
          <p:nvPr/>
        </p:nvSpPr>
        <p:spPr>
          <a:xfrm>
            <a:off x="1365250" y="1263650"/>
            <a:ext cx="10535285" cy="5516245"/>
          </a:xfrm>
          <a:prstGeom prst="rect">
            <a:avLst/>
          </a:prstGeom>
          <a:noFill/>
          <a:ln w="47625">
            <a:gradFill flip="none" rotWithShape="1">
              <a:gsLst>
                <a:gs pos="15000">
                  <a:schemeClr val="accent1">
                    <a:lumMod val="5000"/>
                    <a:lumOff val="95000"/>
                    <a:alpha val="0"/>
                  </a:schemeClr>
                </a:gs>
                <a:gs pos="77000">
                  <a:schemeClr val="accent1">
                    <a:lumMod val="60000"/>
                    <a:lumOff val="40000"/>
                    <a:alpha val="80000"/>
                  </a:schemeClr>
                </a:gs>
                <a:gs pos="100000">
                  <a:schemeClr val="accent1">
                    <a:alpha val="7600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6" name="直接连接符 14">
            <a:extLst>
              <a:ext uri="{FF2B5EF4-FFF2-40B4-BE49-F238E27FC236}">
                <a16:creationId xmlns:a16="http://schemas.microsoft.com/office/drawing/2014/main" id="{CBD79348-E2CB-FB5B-83CC-8A64D857A887}"/>
              </a:ext>
            </a:extLst>
          </p:cNvPr>
          <p:cNvCxnSpPr/>
          <p:nvPr/>
        </p:nvCxnSpPr>
        <p:spPr>
          <a:xfrm>
            <a:off x="10535436" y="1785013"/>
            <a:ext cx="911546" cy="0"/>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observation-tool_18366">
            <a:extLst>
              <a:ext uri="{FF2B5EF4-FFF2-40B4-BE49-F238E27FC236}">
                <a16:creationId xmlns:a16="http://schemas.microsoft.com/office/drawing/2014/main" id="{CC5800BA-D151-B071-2F75-F30D0D6F1FDE}"/>
              </a:ext>
            </a:extLst>
          </p:cNvPr>
          <p:cNvSpPr>
            <a:spLocks noChangeAspect="1"/>
          </p:cNvSpPr>
          <p:nvPr/>
        </p:nvSpPr>
        <p:spPr bwMode="auto">
          <a:xfrm flipH="1">
            <a:off x="9625170" y="1347835"/>
            <a:ext cx="352483" cy="351959"/>
          </a:xfrm>
          <a:custGeom>
            <a:avLst/>
            <a:gdLst>
              <a:gd name="T0" fmla="*/ 2078 w 5401"/>
              <a:gd name="T1" fmla="*/ 4156 h 5401"/>
              <a:gd name="T2" fmla="*/ 2959 w 5401"/>
              <a:gd name="T3" fmla="*/ 3957 h 5401"/>
              <a:gd name="T4" fmla="*/ 4127 w 5401"/>
              <a:gd name="T5" fmla="*/ 5126 h 5401"/>
              <a:gd name="T6" fmla="*/ 5125 w 5401"/>
              <a:gd name="T7" fmla="*/ 5126 h 5401"/>
              <a:gd name="T8" fmla="*/ 5125 w 5401"/>
              <a:gd name="T9" fmla="*/ 4127 h 5401"/>
              <a:gd name="T10" fmla="*/ 3958 w 5401"/>
              <a:gd name="T11" fmla="*/ 2959 h 5401"/>
              <a:gd name="T12" fmla="*/ 4156 w 5401"/>
              <a:gd name="T13" fmla="*/ 2078 h 5401"/>
              <a:gd name="T14" fmla="*/ 2078 w 5401"/>
              <a:gd name="T15" fmla="*/ 0 h 5401"/>
              <a:gd name="T16" fmla="*/ 0 w 5401"/>
              <a:gd name="T17" fmla="*/ 2078 h 5401"/>
              <a:gd name="T18" fmla="*/ 2078 w 5401"/>
              <a:gd name="T19" fmla="*/ 4156 h 5401"/>
              <a:gd name="T20" fmla="*/ 2078 w 5401"/>
              <a:gd name="T21" fmla="*/ 606 h 5401"/>
              <a:gd name="T22" fmla="*/ 3551 w 5401"/>
              <a:gd name="T23" fmla="*/ 2078 h 5401"/>
              <a:gd name="T24" fmla="*/ 2078 w 5401"/>
              <a:gd name="T25" fmla="*/ 3551 h 5401"/>
              <a:gd name="T26" fmla="*/ 606 w 5401"/>
              <a:gd name="T27" fmla="*/ 2078 h 5401"/>
              <a:gd name="T28" fmla="*/ 2078 w 5401"/>
              <a:gd name="T29" fmla="*/ 606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01" h="5401">
                <a:moveTo>
                  <a:pt x="2078" y="4156"/>
                </a:moveTo>
                <a:cubicBezTo>
                  <a:pt x="2393" y="4156"/>
                  <a:pt x="2691" y="4084"/>
                  <a:pt x="2959" y="3957"/>
                </a:cubicBezTo>
                <a:lnTo>
                  <a:pt x="4127" y="5126"/>
                </a:lnTo>
                <a:cubicBezTo>
                  <a:pt x="4403" y="5401"/>
                  <a:pt x="4850" y="5401"/>
                  <a:pt x="5125" y="5126"/>
                </a:cubicBezTo>
                <a:cubicBezTo>
                  <a:pt x="5401" y="4850"/>
                  <a:pt x="5401" y="4403"/>
                  <a:pt x="5125" y="4127"/>
                </a:cubicBezTo>
                <a:lnTo>
                  <a:pt x="3958" y="2959"/>
                </a:lnTo>
                <a:cubicBezTo>
                  <a:pt x="4084" y="2691"/>
                  <a:pt x="4156" y="2393"/>
                  <a:pt x="4156" y="2078"/>
                </a:cubicBezTo>
                <a:cubicBezTo>
                  <a:pt x="4156" y="932"/>
                  <a:pt x="3224" y="0"/>
                  <a:pt x="2078" y="0"/>
                </a:cubicBezTo>
                <a:cubicBezTo>
                  <a:pt x="933" y="0"/>
                  <a:pt x="0" y="932"/>
                  <a:pt x="0" y="2078"/>
                </a:cubicBezTo>
                <a:cubicBezTo>
                  <a:pt x="0" y="3224"/>
                  <a:pt x="933" y="4156"/>
                  <a:pt x="2078" y="4156"/>
                </a:cubicBezTo>
                <a:close/>
                <a:moveTo>
                  <a:pt x="2078" y="606"/>
                </a:moveTo>
                <a:cubicBezTo>
                  <a:pt x="2890" y="606"/>
                  <a:pt x="3551" y="1266"/>
                  <a:pt x="3551" y="2078"/>
                </a:cubicBezTo>
                <a:cubicBezTo>
                  <a:pt x="3551" y="2891"/>
                  <a:pt x="2890" y="3551"/>
                  <a:pt x="2078" y="3551"/>
                </a:cubicBezTo>
                <a:cubicBezTo>
                  <a:pt x="1266" y="3551"/>
                  <a:pt x="606" y="2891"/>
                  <a:pt x="606" y="2078"/>
                </a:cubicBezTo>
                <a:cubicBezTo>
                  <a:pt x="606" y="1266"/>
                  <a:pt x="1266" y="606"/>
                  <a:pt x="2078" y="606"/>
                </a:cubicBezTo>
                <a:close/>
              </a:path>
            </a:pathLst>
          </a:custGeom>
          <a:blipFill dpi="0" rotWithShape="1">
            <a:blip r:embed="rId3">
              <a:alphaModFix amt="89000"/>
              <a:duotone>
                <a:prstClr val="black"/>
                <a:schemeClr val="accent1">
                  <a:lumMod val="40000"/>
                  <a:lumOff val="60000"/>
                  <a:tint val="45000"/>
                  <a:satMod val="400000"/>
                </a:schemeClr>
              </a:duotone>
            </a:blip>
            <a:srcRect/>
            <a:stretch>
              <a:fillRect/>
            </a:stretch>
          </a:blipFill>
          <a:ln>
            <a:noFill/>
          </a:ln>
        </p:spPr>
        <p:txBody>
          <a:bodyPr/>
          <a:lstStyle/>
          <a:p>
            <a:endParaRPr lang="zh-CN" altLang="en-US">
              <a:solidFill>
                <a:schemeClr val="accent5">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文本框 17">
            <a:extLst>
              <a:ext uri="{FF2B5EF4-FFF2-40B4-BE49-F238E27FC236}">
                <a16:creationId xmlns:a16="http://schemas.microsoft.com/office/drawing/2014/main" id="{7FD7DA9F-0FBA-DEED-F925-34871276005C}"/>
              </a:ext>
            </a:extLst>
          </p:cNvPr>
          <p:cNvSpPr txBox="1"/>
          <p:nvPr/>
        </p:nvSpPr>
        <p:spPr>
          <a:xfrm>
            <a:off x="720312" y="4799258"/>
            <a:ext cx="9575165" cy="1947777"/>
          </a:xfrm>
          <a:prstGeom prst="rect">
            <a:avLst/>
          </a:prstGeom>
          <a:noFill/>
        </p:spPr>
        <p:txBody>
          <a:bodyPr wrap="square" rtlCol="0" anchor="t">
            <a:spAutoFit/>
          </a:bodyPr>
          <a:lstStyle/>
          <a:p>
            <a:pPr marL="285750" indent="-285750" algn="just">
              <a:lnSpc>
                <a:spcPct val="120000"/>
              </a:lnSpc>
              <a:buFont typeface="Arial" panose="020B0604020202020204" pitchFamily="34" charset="0"/>
              <a:buChar char="•"/>
            </a:pPr>
            <a:r>
              <a:rPr lang="zh-CN" altLang="en-US" sz="2400" b="1" dirty="0">
                <a:latin typeface="+mn-ea"/>
                <a:sym typeface="+mn-ea"/>
              </a:rPr>
              <a:t>召回率</a:t>
            </a:r>
            <a:r>
              <a:rPr lang="zh-CN" altLang="en-US" sz="2400" dirty="0">
                <a:latin typeface="+mn-ea"/>
                <a:sym typeface="+mn-ea"/>
              </a:rPr>
              <a:t>：</a:t>
            </a:r>
            <a:r>
              <a:rPr lang="zh-CN" altLang="en-US" b="0" i="0" dirty="0">
                <a:solidFill>
                  <a:srgbClr val="24292F"/>
                </a:solidFill>
                <a:effectLst/>
                <a:latin typeface="-apple-system"/>
              </a:rPr>
              <a:t>通过公式 </a:t>
            </a:r>
            <a:r>
              <a:rPr lang="en-US" altLang="zh-CN" b="0" i="0" dirty="0">
                <a:solidFill>
                  <a:srgbClr val="24292F"/>
                </a:solidFill>
                <a:effectLst/>
                <a:latin typeface="-apple-system"/>
              </a:rPr>
              <a:t>Recall = TP / (TP+FN)</a:t>
            </a:r>
            <a:r>
              <a:rPr lang="zh-CN" altLang="en-US" b="0" i="0" dirty="0">
                <a:solidFill>
                  <a:srgbClr val="24292F"/>
                </a:solidFill>
                <a:effectLst/>
                <a:latin typeface="-apple-system"/>
              </a:rPr>
              <a:t>，模型的召回率也较高</a:t>
            </a:r>
            <a:endParaRPr lang="en-US" altLang="zh-CN" dirty="0">
              <a:latin typeface="+mn-ea"/>
              <a:sym typeface="+mn-ea"/>
            </a:endParaRPr>
          </a:p>
          <a:p>
            <a:pPr marL="285750" indent="-285750" algn="just">
              <a:lnSpc>
                <a:spcPct val="120000"/>
              </a:lnSpc>
              <a:buFont typeface="Arial" panose="020B0604020202020204" pitchFamily="34" charset="0"/>
              <a:buChar char="•"/>
            </a:pPr>
            <a:endParaRPr lang="en-US" altLang="zh-CN" dirty="0">
              <a:latin typeface="+mn-ea"/>
              <a:sym typeface="+mn-ea"/>
            </a:endParaRPr>
          </a:p>
          <a:p>
            <a:pPr marL="285750" indent="-285750" algn="just">
              <a:lnSpc>
                <a:spcPct val="120000"/>
              </a:lnSpc>
              <a:buFont typeface="Arial" panose="020B0604020202020204" pitchFamily="34" charset="0"/>
              <a:buChar char="•"/>
            </a:pPr>
            <a:r>
              <a:rPr lang="zh-CN" altLang="en-US" sz="2400" b="1" dirty="0">
                <a:latin typeface="+mn-ea"/>
                <a:sym typeface="+mn-ea"/>
              </a:rPr>
              <a:t>鲁棒性</a:t>
            </a:r>
            <a:r>
              <a:rPr lang="zh-CN" altLang="en-US" sz="2400" dirty="0">
                <a:latin typeface="+mn-ea"/>
                <a:sym typeface="+mn-ea"/>
              </a:rPr>
              <a:t>：</a:t>
            </a:r>
            <a:r>
              <a:rPr lang="zh-CN" altLang="en-US" dirty="0">
                <a:latin typeface="+mn-ea"/>
                <a:sym typeface="+mn-ea"/>
              </a:rPr>
              <a:t>我们</a:t>
            </a:r>
            <a:r>
              <a:rPr lang="zh-CN" altLang="en-US" b="0" i="0" dirty="0">
                <a:solidFill>
                  <a:srgbClr val="24292F"/>
                </a:solidFill>
                <a:effectLst/>
                <a:latin typeface="-apple-system"/>
              </a:rPr>
              <a:t>采用动态特征和黑名单特征等方式进行改进，以提高模型的鲁棒性。但是对于攻击者有意制造的特殊情况，比如使用恶意语言或构造恶意链接，它可能无法进行有效的分类。</a:t>
            </a:r>
            <a:endParaRPr lang="en-US" altLang="zh-CN" dirty="0">
              <a:latin typeface="+mn-ea"/>
              <a:sym typeface="+mn-ea"/>
            </a:endParaRPr>
          </a:p>
        </p:txBody>
      </p:sp>
      <p:pic>
        <p:nvPicPr>
          <p:cNvPr id="19" name="图片 18">
            <a:extLst>
              <a:ext uri="{FF2B5EF4-FFF2-40B4-BE49-F238E27FC236}">
                <a16:creationId xmlns:a16="http://schemas.microsoft.com/office/drawing/2014/main" id="{4E072A46-D6FF-C6ED-7593-89C6F35327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312" y="1241030"/>
            <a:ext cx="4370573" cy="3277930"/>
          </a:xfrm>
          <a:prstGeom prst="rect">
            <a:avLst/>
          </a:prstGeom>
        </p:spPr>
      </p:pic>
      <p:pic>
        <p:nvPicPr>
          <p:cNvPr id="20" name="图片 19">
            <a:extLst>
              <a:ext uri="{FF2B5EF4-FFF2-40B4-BE49-F238E27FC236}">
                <a16:creationId xmlns:a16="http://schemas.microsoft.com/office/drawing/2014/main" id="{D5CD5A7D-004E-DC20-F01F-888B6E86A4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44301" y="1291943"/>
            <a:ext cx="4379365" cy="3284524"/>
          </a:xfrm>
          <a:prstGeom prst="rect">
            <a:avLst/>
          </a:prstGeom>
        </p:spPr>
      </p:pic>
    </p:spTree>
    <p:extLst>
      <p:ext uri="{BB962C8B-B14F-4D97-AF65-F5344CB8AC3E}">
        <p14:creationId xmlns:p14="http://schemas.microsoft.com/office/powerpoint/2010/main" val="272948627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7820AB6A-192E-22BD-5C84-A44C140572B9}"/>
              </a:ext>
            </a:extLst>
          </p:cNvPr>
          <p:cNvSpPr/>
          <p:nvPr/>
        </p:nvSpPr>
        <p:spPr>
          <a:xfrm>
            <a:off x="7511992" y="2751234"/>
            <a:ext cx="4527607" cy="1785254"/>
          </a:xfrm>
          <a:prstGeom prst="rect">
            <a:avLst/>
          </a:prstGeom>
          <a:solidFill>
            <a:schemeClr val="accent4">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FD8337D1-75A1-BC91-A209-CA0831838298}"/>
              </a:ext>
            </a:extLst>
          </p:cNvPr>
          <p:cNvSpPr/>
          <p:nvPr/>
        </p:nvSpPr>
        <p:spPr>
          <a:xfrm>
            <a:off x="7479403" y="4693002"/>
            <a:ext cx="4560196" cy="1377749"/>
          </a:xfrm>
          <a:prstGeom prst="rect">
            <a:avLst/>
          </a:prstGeom>
          <a:solidFill>
            <a:schemeClr val="accent4">
              <a:lumMod val="75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33F20D7-CDA9-8532-D42D-F83EBB7A7F9E}"/>
              </a:ext>
            </a:extLst>
          </p:cNvPr>
          <p:cNvSpPr/>
          <p:nvPr/>
        </p:nvSpPr>
        <p:spPr>
          <a:xfrm>
            <a:off x="7498656" y="1281953"/>
            <a:ext cx="4540944" cy="1290918"/>
          </a:xfrm>
          <a:prstGeom prst="rect">
            <a:avLst/>
          </a:prstGeom>
          <a:solidFill>
            <a:schemeClr val="accent4">
              <a:lumMod val="75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78" name="灯片编号占位符 1"/>
          <p:cNvSpPr txBox="1">
            <a:spLocks noGrp="1" noChangeArrowheads="1"/>
          </p:cNvSpPr>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r" eaLnBrk="1" hangingPunct="1">
              <a:lnSpc>
                <a:spcPct val="150000"/>
              </a:lnSpc>
              <a:buFont typeface="Arial" panose="020B0604020202020204" pitchFamily="34" charset="0"/>
              <a:buNone/>
            </a:pPr>
            <a:fld id="{DAAEB3A0-9F6A-40C2-83A1-2661A492686F}" type="slidenum">
              <a:rPr lang="zh-CN" altLang="en-US" sz="800">
                <a:solidFill>
                  <a:srgbClr val="898989"/>
                </a:solidFill>
                <a:latin typeface="思源黑体" panose="020B0500000000000000" pitchFamily="34" charset="-122"/>
                <a:ea typeface="思源黑体" panose="020B0500000000000000" pitchFamily="34" charset="-122"/>
                <a:sym typeface="思源黑体" panose="020B0500000000000000" pitchFamily="34" charset="-122"/>
              </a:rPr>
              <a:pPr algn="r" eaLnBrk="1" hangingPunct="1">
                <a:lnSpc>
                  <a:spcPct val="150000"/>
                </a:lnSpc>
                <a:buFont typeface="Arial" panose="020B0604020202020204" pitchFamily="34" charset="0"/>
                <a:buNone/>
              </a:pPr>
              <a:t>13</a:t>
            </a:fld>
            <a:endParaRPr lang="zh-CN" altLang="en-US" sz="800" dirty="0">
              <a:solidFill>
                <a:srgbClr val="898989"/>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4605" name="五边形 29"/>
          <p:cNvGrpSpPr>
            <a:grpSpLocks/>
          </p:cNvGrpSpPr>
          <p:nvPr/>
        </p:nvGrpSpPr>
        <p:grpSpPr bwMode="auto">
          <a:xfrm rot="10800000">
            <a:off x="4595972" y="1500763"/>
            <a:ext cx="2743557" cy="627695"/>
            <a:chOff x="0" y="0"/>
            <a:chExt cx="2743200" cy="627888"/>
          </a:xfrm>
        </p:grpSpPr>
        <p:pic>
          <p:nvPicPr>
            <p:cNvPr id="24609" name="五边形 2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743200" cy="62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0" name="Text Box 25"/>
            <p:cNvSpPr txBox="1">
              <a:spLocks noChangeArrowheads="1"/>
            </p:cNvSpPr>
            <p:nvPr/>
          </p:nvSpPr>
          <p:spPr bwMode="auto">
            <a:xfrm>
              <a:off x="-1016" y="2037"/>
              <a:ext cx="2745302" cy="62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ctr" eaLnBrk="1" hangingPunct="1">
                <a:lnSpc>
                  <a:spcPct val="150000"/>
                </a:lnSpc>
                <a:buFont typeface="Arial" panose="020B0604020202020204" pitchFamily="34" charset="0"/>
                <a:buNone/>
              </a:pPr>
              <a:endParaRPr lang="zh-CN" altLang="en-US" sz="1050">
                <a:solidFill>
                  <a:srgbClr val="FFFFFF"/>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4607" name="五边形 4192"/>
          <p:cNvSpPr>
            <a:spLocks noChangeArrowheads="1"/>
          </p:cNvSpPr>
          <p:nvPr/>
        </p:nvSpPr>
        <p:spPr bwMode="auto">
          <a:xfrm rot="10800000">
            <a:off x="4772267" y="1493277"/>
            <a:ext cx="2587401" cy="505252"/>
          </a:xfrm>
          <a:prstGeom prst="homePlate">
            <a:avLst>
              <a:gd name="adj" fmla="val 37135"/>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ctr" eaLnBrk="1" hangingPunct="1">
              <a:lnSpc>
                <a:spcPct val="150000"/>
              </a:lnSpc>
              <a:buFont typeface="Arial" panose="020B0604020202020204" pitchFamily="34" charset="0"/>
              <a:buNone/>
            </a:pPr>
            <a:endParaRPr lang="zh-CN" altLang="en-US" sz="1050">
              <a:solidFill>
                <a:srgbClr val="FFFFFF"/>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4588" name="组合 4203"/>
          <p:cNvGrpSpPr>
            <a:grpSpLocks/>
          </p:cNvGrpSpPr>
          <p:nvPr/>
        </p:nvGrpSpPr>
        <p:grpSpPr bwMode="auto">
          <a:xfrm>
            <a:off x="238488" y="1797182"/>
            <a:ext cx="3955021" cy="4149705"/>
            <a:chOff x="0" y="0"/>
            <a:chExt cx="4354245" cy="4316016"/>
          </a:xfrm>
        </p:grpSpPr>
        <p:sp>
          <p:nvSpPr>
            <p:cNvPr id="24591" name="任意多边形 4164"/>
            <p:cNvSpPr>
              <a:spLocks/>
            </p:cNvSpPr>
            <p:nvPr/>
          </p:nvSpPr>
          <p:spPr bwMode="auto">
            <a:xfrm>
              <a:off x="0" y="2511"/>
              <a:ext cx="2114283" cy="2109263"/>
            </a:xfrm>
            <a:custGeom>
              <a:avLst/>
              <a:gdLst>
                <a:gd name="T0" fmla="*/ 2114283 w 2114283"/>
                <a:gd name="T1" fmla="*/ 0 h 2109263"/>
                <a:gd name="T2" fmla="*/ 2114283 w 2114283"/>
                <a:gd name="T3" fmla="*/ 2109263 h 2109263"/>
                <a:gd name="T4" fmla="*/ 0 w 2114283"/>
                <a:gd name="T5" fmla="*/ 2109263 h 2109263"/>
                <a:gd name="T6" fmla="*/ 10650 w 2114283"/>
                <a:gd name="T7" fmla="*/ 1898351 h 2109263"/>
                <a:gd name="T8" fmla="*/ 2114283 w 2114283"/>
                <a:gd name="T9" fmla="*/ 0 h 2109263"/>
                <a:gd name="T10" fmla="*/ 0 60000 65536"/>
                <a:gd name="T11" fmla="*/ 0 60000 65536"/>
                <a:gd name="T12" fmla="*/ 0 60000 65536"/>
                <a:gd name="T13" fmla="*/ 0 60000 65536"/>
                <a:gd name="T14" fmla="*/ 0 60000 65536"/>
                <a:gd name="T15" fmla="*/ 0 w 2114283"/>
                <a:gd name="T16" fmla="*/ 0 h 2109263"/>
                <a:gd name="T17" fmla="*/ 2114283 w 2114283"/>
                <a:gd name="T18" fmla="*/ 2109263 h 2109263"/>
              </a:gdLst>
              <a:ahLst/>
              <a:cxnLst>
                <a:cxn ang="T10">
                  <a:pos x="T0" y="T1"/>
                </a:cxn>
                <a:cxn ang="T11">
                  <a:pos x="T2" y="T3"/>
                </a:cxn>
                <a:cxn ang="T12">
                  <a:pos x="T4" y="T5"/>
                </a:cxn>
                <a:cxn ang="T13">
                  <a:pos x="T6" y="T7"/>
                </a:cxn>
                <a:cxn ang="T14">
                  <a:pos x="T8" y="T9"/>
                </a:cxn>
              </a:cxnLst>
              <a:rect l="T15" t="T16" r="T17" b="T18"/>
              <a:pathLst>
                <a:path w="2114283" h="2109263">
                  <a:moveTo>
                    <a:pt x="2114283" y="0"/>
                  </a:moveTo>
                  <a:lnTo>
                    <a:pt x="2114283" y="2109263"/>
                  </a:lnTo>
                  <a:lnTo>
                    <a:pt x="0" y="2109263"/>
                  </a:lnTo>
                  <a:lnTo>
                    <a:pt x="10650" y="1898350"/>
                  </a:lnTo>
                  <a:cubicBezTo>
                    <a:pt x="118936" y="832075"/>
                    <a:pt x="1019439" y="0"/>
                    <a:pt x="211428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nSpc>
                  <a:spcPct val="150000"/>
                </a:lnSpc>
              </a:pPr>
              <a:endParaRPr lang="zh-CN" altLang="en-US" sz="105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4592" name="任意多边形 4165"/>
            <p:cNvSpPr>
              <a:spLocks/>
            </p:cNvSpPr>
            <p:nvPr/>
          </p:nvSpPr>
          <p:spPr bwMode="auto">
            <a:xfrm rot="-5400000">
              <a:off x="2509" y="2204242"/>
              <a:ext cx="2114283" cy="2109263"/>
            </a:xfrm>
            <a:custGeom>
              <a:avLst/>
              <a:gdLst>
                <a:gd name="T0" fmla="*/ 2114283 w 2114283"/>
                <a:gd name="T1" fmla="*/ 0 h 2109263"/>
                <a:gd name="T2" fmla="*/ 2114283 w 2114283"/>
                <a:gd name="T3" fmla="*/ 2109263 h 2109263"/>
                <a:gd name="T4" fmla="*/ 0 w 2114283"/>
                <a:gd name="T5" fmla="*/ 2109263 h 2109263"/>
                <a:gd name="T6" fmla="*/ 10650 w 2114283"/>
                <a:gd name="T7" fmla="*/ 1898351 h 2109263"/>
                <a:gd name="T8" fmla="*/ 2114283 w 2114283"/>
                <a:gd name="T9" fmla="*/ 0 h 2109263"/>
                <a:gd name="T10" fmla="*/ 0 60000 65536"/>
                <a:gd name="T11" fmla="*/ 0 60000 65536"/>
                <a:gd name="T12" fmla="*/ 0 60000 65536"/>
                <a:gd name="T13" fmla="*/ 0 60000 65536"/>
                <a:gd name="T14" fmla="*/ 0 60000 65536"/>
                <a:gd name="T15" fmla="*/ 0 w 2114283"/>
                <a:gd name="T16" fmla="*/ 0 h 2109263"/>
                <a:gd name="T17" fmla="*/ 2114283 w 2114283"/>
                <a:gd name="T18" fmla="*/ 2109263 h 2109263"/>
              </a:gdLst>
              <a:ahLst/>
              <a:cxnLst>
                <a:cxn ang="T10">
                  <a:pos x="T0" y="T1"/>
                </a:cxn>
                <a:cxn ang="T11">
                  <a:pos x="T2" y="T3"/>
                </a:cxn>
                <a:cxn ang="T12">
                  <a:pos x="T4" y="T5"/>
                </a:cxn>
                <a:cxn ang="T13">
                  <a:pos x="T6" y="T7"/>
                </a:cxn>
                <a:cxn ang="T14">
                  <a:pos x="T8" y="T9"/>
                </a:cxn>
              </a:cxnLst>
              <a:rect l="T15" t="T16" r="T17" b="T18"/>
              <a:pathLst>
                <a:path w="2114283" h="2109263">
                  <a:moveTo>
                    <a:pt x="2114283" y="0"/>
                  </a:moveTo>
                  <a:lnTo>
                    <a:pt x="2114283" y="2109263"/>
                  </a:lnTo>
                  <a:lnTo>
                    <a:pt x="0" y="2109263"/>
                  </a:lnTo>
                  <a:lnTo>
                    <a:pt x="10650" y="1898350"/>
                  </a:lnTo>
                  <a:cubicBezTo>
                    <a:pt x="118936" y="832075"/>
                    <a:pt x="1019439" y="0"/>
                    <a:pt x="2114283" y="0"/>
                  </a:cubicBezTo>
                  <a:close/>
                </a:path>
              </a:pathLst>
            </a:custGeom>
            <a:solidFill>
              <a:srgbClr val="4454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nSpc>
                  <a:spcPct val="150000"/>
                </a:lnSpc>
              </a:pPr>
              <a:endParaRPr lang="zh-CN" altLang="en-US" sz="105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4593" name="任意多边形 4166"/>
            <p:cNvSpPr>
              <a:spLocks/>
            </p:cNvSpPr>
            <p:nvPr/>
          </p:nvSpPr>
          <p:spPr bwMode="auto">
            <a:xfrm rot="10800000">
              <a:off x="2239962" y="2201732"/>
              <a:ext cx="2114283" cy="2109263"/>
            </a:xfrm>
            <a:custGeom>
              <a:avLst/>
              <a:gdLst>
                <a:gd name="T0" fmla="*/ 2114283 w 2114283"/>
                <a:gd name="T1" fmla="*/ 0 h 2109263"/>
                <a:gd name="T2" fmla="*/ 2114283 w 2114283"/>
                <a:gd name="T3" fmla="*/ 2109263 h 2109263"/>
                <a:gd name="T4" fmla="*/ 0 w 2114283"/>
                <a:gd name="T5" fmla="*/ 2109263 h 2109263"/>
                <a:gd name="T6" fmla="*/ 10650 w 2114283"/>
                <a:gd name="T7" fmla="*/ 1898351 h 2109263"/>
                <a:gd name="T8" fmla="*/ 2114283 w 2114283"/>
                <a:gd name="T9" fmla="*/ 0 h 2109263"/>
                <a:gd name="T10" fmla="*/ 0 60000 65536"/>
                <a:gd name="T11" fmla="*/ 0 60000 65536"/>
                <a:gd name="T12" fmla="*/ 0 60000 65536"/>
                <a:gd name="T13" fmla="*/ 0 60000 65536"/>
                <a:gd name="T14" fmla="*/ 0 60000 65536"/>
                <a:gd name="T15" fmla="*/ 0 w 2114283"/>
                <a:gd name="T16" fmla="*/ 0 h 2109263"/>
                <a:gd name="T17" fmla="*/ 2114283 w 2114283"/>
                <a:gd name="T18" fmla="*/ 2109263 h 2109263"/>
              </a:gdLst>
              <a:ahLst/>
              <a:cxnLst>
                <a:cxn ang="T10">
                  <a:pos x="T0" y="T1"/>
                </a:cxn>
                <a:cxn ang="T11">
                  <a:pos x="T2" y="T3"/>
                </a:cxn>
                <a:cxn ang="T12">
                  <a:pos x="T4" y="T5"/>
                </a:cxn>
                <a:cxn ang="T13">
                  <a:pos x="T6" y="T7"/>
                </a:cxn>
                <a:cxn ang="T14">
                  <a:pos x="T8" y="T9"/>
                </a:cxn>
              </a:cxnLst>
              <a:rect l="T15" t="T16" r="T17" b="T18"/>
              <a:pathLst>
                <a:path w="2114283" h="2109263">
                  <a:moveTo>
                    <a:pt x="2114283" y="0"/>
                  </a:moveTo>
                  <a:lnTo>
                    <a:pt x="2114283" y="2109263"/>
                  </a:lnTo>
                  <a:lnTo>
                    <a:pt x="0" y="2109263"/>
                  </a:lnTo>
                  <a:lnTo>
                    <a:pt x="10650" y="1898350"/>
                  </a:lnTo>
                  <a:cubicBezTo>
                    <a:pt x="118936" y="832075"/>
                    <a:pt x="1019439" y="0"/>
                    <a:pt x="211428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nSpc>
                  <a:spcPct val="150000"/>
                </a:lnSpc>
              </a:pPr>
              <a:endParaRPr lang="zh-CN" altLang="en-US" sz="105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4594" name="任意多边形 4167"/>
            <p:cNvSpPr>
              <a:spLocks/>
            </p:cNvSpPr>
            <p:nvPr/>
          </p:nvSpPr>
          <p:spPr bwMode="auto">
            <a:xfrm rot="5400000">
              <a:off x="2237450" y="2510"/>
              <a:ext cx="2114283" cy="2109263"/>
            </a:xfrm>
            <a:custGeom>
              <a:avLst/>
              <a:gdLst>
                <a:gd name="T0" fmla="*/ 2114283 w 2114283"/>
                <a:gd name="T1" fmla="*/ 0 h 2109263"/>
                <a:gd name="T2" fmla="*/ 2114283 w 2114283"/>
                <a:gd name="T3" fmla="*/ 2109263 h 2109263"/>
                <a:gd name="T4" fmla="*/ 0 w 2114283"/>
                <a:gd name="T5" fmla="*/ 2109263 h 2109263"/>
                <a:gd name="T6" fmla="*/ 10650 w 2114283"/>
                <a:gd name="T7" fmla="*/ 1898351 h 2109263"/>
                <a:gd name="T8" fmla="*/ 2114283 w 2114283"/>
                <a:gd name="T9" fmla="*/ 0 h 2109263"/>
                <a:gd name="T10" fmla="*/ 0 60000 65536"/>
                <a:gd name="T11" fmla="*/ 0 60000 65536"/>
                <a:gd name="T12" fmla="*/ 0 60000 65536"/>
                <a:gd name="T13" fmla="*/ 0 60000 65536"/>
                <a:gd name="T14" fmla="*/ 0 60000 65536"/>
                <a:gd name="T15" fmla="*/ 0 w 2114283"/>
                <a:gd name="T16" fmla="*/ 0 h 2109263"/>
                <a:gd name="T17" fmla="*/ 2114283 w 2114283"/>
                <a:gd name="T18" fmla="*/ 2109263 h 2109263"/>
              </a:gdLst>
              <a:ahLst/>
              <a:cxnLst>
                <a:cxn ang="T10">
                  <a:pos x="T0" y="T1"/>
                </a:cxn>
                <a:cxn ang="T11">
                  <a:pos x="T2" y="T3"/>
                </a:cxn>
                <a:cxn ang="T12">
                  <a:pos x="T4" y="T5"/>
                </a:cxn>
                <a:cxn ang="T13">
                  <a:pos x="T6" y="T7"/>
                </a:cxn>
                <a:cxn ang="T14">
                  <a:pos x="T8" y="T9"/>
                </a:cxn>
              </a:cxnLst>
              <a:rect l="T15" t="T16" r="T17" b="T18"/>
              <a:pathLst>
                <a:path w="2114283" h="2109263">
                  <a:moveTo>
                    <a:pt x="2114283" y="0"/>
                  </a:moveTo>
                  <a:lnTo>
                    <a:pt x="2114283" y="2109263"/>
                  </a:lnTo>
                  <a:lnTo>
                    <a:pt x="0" y="2109263"/>
                  </a:lnTo>
                  <a:lnTo>
                    <a:pt x="10650" y="1898350"/>
                  </a:lnTo>
                  <a:cubicBezTo>
                    <a:pt x="118936" y="832075"/>
                    <a:pt x="1019439" y="0"/>
                    <a:pt x="2114283" y="0"/>
                  </a:cubicBezTo>
                  <a:close/>
                </a:path>
              </a:pathLst>
            </a:custGeom>
            <a:solidFill>
              <a:srgbClr val="4454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nSpc>
                  <a:spcPct val="150000"/>
                </a:lnSpc>
              </a:pPr>
              <a:endParaRPr lang="zh-CN" altLang="en-US" sz="1050" dirty="0">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24589" name="图片 41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455" y="2422837"/>
            <a:ext cx="1816985" cy="286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0" name="文本框 4204"/>
          <p:cNvSpPr txBox="1">
            <a:spLocks noChangeArrowheads="1"/>
          </p:cNvSpPr>
          <p:nvPr/>
        </p:nvSpPr>
        <p:spPr bwMode="auto">
          <a:xfrm>
            <a:off x="1685616" y="2882592"/>
            <a:ext cx="1107996"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ctr" eaLnBrk="1" hangingPunct="1">
              <a:lnSpc>
                <a:spcPct val="150000"/>
              </a:lnSpc>
              <a:buFont typeface="Arial" panose="020B0604020202020204" pitchFamily="34" charset="0"/>
              <a:buNone/>
            </a:pPr>
            <a:r>
              <a:rPr lang="zh-CN" altLang="en-US" sz="36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亮点</a:t>
            </a:r>
          </a:p>
        </p:txBody>
      </p:sp>
      <p:sp>
        <p:nvSpPr>
          <p:cNvPr id="52" name="矩形 51"/>
          <p:cNvSpPr/>
          <p:nvPr/>
        </p:nvSpPr>
        <p:spPr>
          <a:xfrm>
            <a:off x="7498656" y="1395645"/>
            <a:ext cx="4450297" cy="1045351"/>
          </a:xfrm>
          <a:prstGeom prst="rect">
            <a:avLst/>
          </a:prstGeom>
        </p:spPr>
        <p:txBody>
          <a:bodyPr wrap="square">
            <a:spAutoFit/>
          </a:bodyPr>
          <a:lstStyle/>
          <a:p>
            <a:pPr indent="432000" algn="just">
              <a:lnSpc>
                <a:spcPct val="120000"/>
              </a:lnSpc>
            </a:pPr>
            <a:r>
              <a:rPr lang="zh-CN" altLang="en-US" b="1" dirty="0">
                <a:latin typeface="宋体" panose="02010600030101010101" pitchFamily="2" charset="-122"/>
                <a:ea typeface="宋体" panose="02010600030101010101" pitchFamily="2" charset="-122"/>
                <a:sym typeface="+mn-ea"/>
              </a:rPr>
              <a:t>该模型是在大规模跨语言数据集上进行预训练得到的，因此具有较强的多语言支持能力。</a:t>
            </a:r>
          </a:p>
        </p:txBody>
      </p:sp>
      <p:sp>
        <p:nvSpPr>
          <p:cNvPr id="55" name="文本框 54"/>
          <p:cNvSpPr txBox="1"/>
          <p:nvPr/>
        </p:nvSpPr>
        <p:spPr>
          <a:xfrm>
            <a:off x="5700722" y="4416708"/>
            <a:ext cx="1342212" cy="418191"/>
          </a:xfrm>
          <a:prstGeom prst="rect">
            <a:avLst/>
          </a:prstGeom>
          <a:noFill/>
        </p:spPr>
        <p:txBody>
          <a:bodyPr wrap="square" rtlCol="0">
            <a:spAutoFit/>
          </a:bodyPr>
          <a:lstStyle>
            <a:defPPr>
              <a:defRPr lang="zh-CN"/>
            </a:defPPr>
            <a:lvl1pPr>
              <a:lnSpc>
                <a:spcPct val="150000"/>
              </a:lnSpc>
              <a:defRPr sz="1050" b="1">
                <a:solidFill>
                  <a:srgbClr val="18478F"/>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开发和运营</a:t>
            </a:r>
          </a:p>
        </p:txBody>
      </p:sp>
      <p:sp>
        <p:nvSpPr>
          <p:cNvPr id="57" name="文本框 56"/>
          <p:cNvSpPr txBox="1"/>
          <p:nvPr/>
        </p:nvSpPr>
        <p:spPr>
          <a:xfrm>
            <a:off x="4978677" y="1497265"/>
            <a:ext cx="2360852" cy="499624"/>
          </a:xfrm>
          <a:prstGeom prst="rect">
            <a:avLst/>
          </a:prstGeom>
          <a:noFill/>
        </p:spPr>
        <p:txBody>
          <a:bodyPr wrap="square" rtlCol="0">
            <a:spAutoFit/>
          </a:bodyPr>
          <a:lstStyle>
            <a:defPPr>
              <a:defRPr lang="zh-CN"/>
            </a:defPPr>
            <a:lvl1pPr>
              <a:lnSpc>
                <a:spcPct val="150000"/>
              </a:lnSpc>
              <a:defRPr sz="1050" b="1">
                <a:solidFill>
                  <a:srgbClr val="18478F"/>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多语言支持</a:t>
            </a:r>
          </a:p>
        </p:txBody>
      </p:sp>
      <p:sp>
        <p:nvSpPr>
          <p:cNvPr id="43" name="矩形 42"/>
          <p:cNvSpPr/>
          <p:nvPr/>
        </p:nvSpPr>
        <p:spPr>
          <a:xfrm>
            <a:off x="538435" y="835045"/>
            <a:ext cx="2241443" cy="246221"/>
          </a:xfrm>
          <a:prstGeom prst="rect">
            <a:avLst/>
          </a:prstGeom>
        </p:spPr>
        <p:txBody>
          <a:bodyPr wrap="square">
            <a:spAutoFit/>
          </a:bodyPr>
          <a:lstStyle/>
          <a:p>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Segoe UI Semilight" panose="020B0402040204020203" pitchFamily="34" charset="0"/>
                <a:sym typeface="思源黑体" panose="020B0500000000000000" pitchFamily="34" charset="-122"/>
              </a:rPr>
              <a:t>Project Highlights</a:t>
            </a:r>
            <a:endParaRPr lang="en-US" altLang="zh-CN" sz="949" dirty="0">
              <a:solidFill>
                <a:schemeClr val="tx1">
                  <a:lumMod val="50000"/>
                  <a:lumOff val="50000"/>
                </a:schemeClr>
              </a:solidFill>
              <a:latin typeface="思源黑体" panose="020B0500000000000000" pitchFamily="34" charset="-122"/>
              <a:ea typeface="思源黑体" panose="020B0500000000000000" pitchFamily="34" charset="-122"/>
              <a:cs typeface="Segoe UI Semilight" panose="020B0402040204020203" pitchFamily="34" charset="0"/>
              <a:sym typeface="思源黑体" panose="020B0500000000000000" pitchFamily="34" charset="-122"/>
            </a:endParaRPr>
          </a:p>
        </p:txBody>
      </p:sp>
      <p:sp>
        <p:nvSpPr>
          <p:cNvPr id="44" name="文本框 43"/>
          <p:cNvSpPr txBox="1"/>
          <p:nvPr/>
        </p:nvSpPr>
        <p:spPr>
          <a:xfrm>
            <a:off x="538435" y="368926"/>
            <a:ext cx="2241444" cy="546753"/>
          </a:xfrm>
          <a:prstGeom prst="rect">
            <a:avLst/>
          </a:prstGeom>
          <a:noFill/>
        </p:spPr>
        <p:txBody>
          <a:bodyPr wrap="square" rtlCol="0">
            <a:spAutoFit/>
          </a:bodyPr>
          <a:lstStyle/>
          <a:p>
            <a:r>
              <a:rPr lang="zh-CN" altLang="en-US" sz="2953" b="1" dirty="0">
                <a:solidFill>
                  <a:schemeClr val="tx1">
                    <a:lumMod val="65000"/>
                    <a:lumOff val="35000"/>
                  </a:schemeClr>
                </a:solidFill>
                <a:latin typeface="思源黑体" panose="020B0500000000000000" pitchFamily="34" charset="-122"/>
                <a:ea typeface="思源黑体" panose="020B0500000000000000" pitchFamily="34" charset="-122"/>
                <a:sym typeface="思源黑体" panose="020B0500000000000000" pitchFamily="34" charset="-122"/>
              </a:rPr>
              <a:t>方案亮点</a:t>
            </a:r>
          </a:p>
        </p:txBody>
      </p:sp>
      <p:grpSp>
        <p:nvGrpSpPr>
          <p:cNvPr id="2" name="五边形 29">
            <a:extLst>
              <a:ext uri="{FF2B5EF4-FFF2-40B4-BE49-F238E27FC236}">
                <a16:creationId xmlns:a16="http://schemas.microsoft.com/office/drawing/2014/main" id="{6067AF2A-6238-2258-EF51-F18745852063}"/>
              </a:ext>
            </a:extLst>
          </p:cNvPr>
          <p:cNvGrpSpPr>
            <a:grpSpLocks/>
          </p:cNvGrpSpPr>
          <p:nvPr/>
        </p:nvGrpSpPr>
        <p:grpSpPr bwMode="auto">
          <a:xfrm rot="10800000">
            <a:off x="4595972" y="3199887"/>
            <a:ext cx="2743557" cy="627695"/>
            <a:chOff x="0" y="0"/>
            <a:chExt cx="2743200" cy="627888"/>
          </a:xfrm>
        </p:grpSpPr>
        <p:pic>
          <p:nvPicPr>
            <p:cNvPr id="3" name="五边形 29">
              <a:extLst>
                <a:ext uri="{FF2B5EF4-FFF2-40B4-BE49-F238E27FC236}">
                  <a16:creationId xmlns:a16="http://schemas.microsoft.com/office/drawing/2014/main" id="{66CB874F-2591-972C-63E3-1B8611EC5D2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743200" cy="62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5">
              <a:extLst>
                <a:ext uri="{FF2B5EF4-FFF2-40B4-BE49-F238E27FC236}">
                  <a16:creationId xmlns:a16="http://schemas.microsoft.com/office/drawing/2014/main" id="{04505DF0-F485-DE7C-58FD-40D45A93FE8F}"/>
                </a:ext>
              </a:extLst>
            </p:cNvPr>
            <p:cNvSpPr txBox="1">
              <a:spLocks noChangeArrowheads="1"/>
            </p:cNvSpPr>
            <p:nvPr/>
          </p:nvSpPr>
          <p:spPr bwMode="auto">
            <a:xfrm>
              <a:off x="-1016" y="2037"/>
              <a:ext cx="2745302" cy="62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ctr" eaLnBrk="1" hangingPunct="1">
                <a:lnSpc>
                  <a:spcPct val="150000"/>
                </a:lnSpc>
                <a:buFont typeface="Arial" panose="020B0604020202020204" pitchFamily="34" charset="0"/>
                <a:buNone/>
              </a:pPr>
              <a:endParaRPr lang="zh-CN" altLang="en-US" sz="1050">
                <a:solidFill>
                  <a:srgbClr val="FFFFFF"/>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 name="五边形 4192">
            <a:extLst>
              <a:ext uri="{FF2B5EF4-FFF2-40B4-BE49-F238E27FC236}">
                <a16:creationId xmlns:a16="http://schemas.microsoft.com/office/drawing/2014/main" id="{DFF4DE33-0EFE-B11D-EDD3-4120A5F1F6B9}"/>
              </a:ext>
            </a:extLst>
          </p:cNvPr>
          <p:cNvSpPr>
            <a:spLocks noChangeArrowheads="1"/>
          </p:cNvSpPr>
          <p:nvPr/>
        </p:nvSpPr>
        <p:spPr bwMode="auto">
          <a:xfrm rot="10800000">
            <a:off x="4772267" y="3192401"/>
            <a:ext cx="2587401" cy="505252"/>
          </a:xfrm>
          <a:prstGeom prst="homePlate">
            <a:avLst>
              <a:gd name="adj" fmla="val 37135"/>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ctr" eaLnBrk="1" hangingPunct="1">
              <a:lnSpc>
                <a:spcPct val="150000"/>
              </a:lnSpc>
              <a:buFont typeface="Arial" panose="020B0604020202020204" pitchFamily="34" charset="0"/>
              <a:buNone/>
            </a:pPr>
            <a:endParaRPr lang="zh-CN" altLang="en-US" sz="1050">
              <a:solidFill>
                <a:srgbClr val="FFFFFF"/>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文本框 5">
            <a:extLst>
              <a:ext uri="{FF2B5EF4-FFF2-40B4-BE49-F238E27FC236}">
                <a16:creationId xmlns:a16="http://schemas.microsoft.com/office/drawing/2014/main" id="{1E06F4A8-73A5-07CC-307C-03D207AC4507}"/>
              </a:ext>
            </a:extLst>
          </p:cNvPr>
          <p:cNvSpPr txBox="1"/>
          <p:nvPr/>
        </p:nvSpPr>
        <p:spPr>
          <a:xfrm>
            <a:off x="4978677" y="3196388"/>
            <a:ext cx="1915874" cy="499624"/>
          </a:xfrm>
          <a:prstGeom prst="rect">
            <a:avLst/>
          </a:prstGeom>
          <a:noFill/>
        </p:spPr>
        <p:txBody>
          <a:bodyPr wrap="square" rtlCol="0">
            <a:spAutoFit/>
          </a:bodyPr>
          <a:lstStyle>
            <a:defPPr>
              <a:defRPr lang="zh-CN"/>
            </a:defPPr>
            <a:lvl1pPr>
              <a:lnSpc>
                <a:spcPct val="150000"/>
              </a:lnSpc>
              <a:defRPr sz="1050" b="1">
                <a:solidFill>
                  <a:srgbClr val="18478F"/>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自动学习特征</a:t>
            </a:r>
          </a:p>
        </p:txBody>
      </p:sp>
      <p:grpSp>
        <p:nvGrpSpPr>
          <p:cNvPr id="7" name="五边形 29">
            <a:extLst>
              <a:ext uri="{FF2B5EF4-FFF2-40B4-BE49-F238E27FC236}">
                <a16:creationId xmlns:a16="http://schemas.microsoft.com/office/drawing/2014/main" id="{AB9BB1A7-0E88-BA87-ED11-A86D331D2825}"/>
              </a:ext>
            </a:extLst>
          </p:cNvPr>
          <p:cNvGrpSpPr>
            <a:grpSpLocks/>
          </p:cNvGrpSpPr>
          <p:nvPr/>
        </p:nvGrpSpPr>
        <p:grpSpPr bwMode="auto">
          <a:xfrm rot="10800000">
            <a:off x="4555694" y="4946043"/>
            <a:ext cx="2743557" cy="627695"/>
            <a:chOff x="0" y="0"/>
            <a:chExt cx="2743200" cy="627888"/>
          </a:xfrm>
        </p:grpSpPr>
        <p:pic>
          <p:nvPicPr>
            <p:cNvPr id="8" name="五边形 29">
              <a:extLst>
                <a:ext uri="{FF2B5EF4-FFF2-40B4-BE49-F238E27FC236}">
                  <a16:creationId xmlns:a16="http://schemas.microsoft.com/office/drawing/2014/main" id="{D72C6FAE-CF91-E867-A4C3-FDCCD8A95F2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743200" cy="62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5">
              <a:extLst>
                <a:ext uri="{FF2B5EF4-FFF2-40B4-BE49-F238E27FC236}">
                  <a16:creationId xmlns:a16="http://schemas.microsoft.com/office/drawing/2014/main" id="{D3CA276C-34D4-B7C8-31BA-8271F643717F}"/>
                </a:ext>
              </a:extLst>
            </p:cNvPr>
            <p:cNvSpPr txBox="1">
              <a:spLocks noChangeArrowheads="1"/>
            </p:cNvSpPr>
            <p:nvPr/>
          </p:nvSpPr>
          <p:spPr bwMode="auto">
            <a:xfrm>
              <a:off x="-1016" y="2037"/>
              <a:ext cx="2745302" cy="62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ctr" eaLnBrk="1" hangingPunct="1">
                <a:lnSpc>
                  <a:spcPct val="150000"/>
                </a:lnSpc>
                <a:buFont typeface="Arial" panose="020B0604020202020204" pitchFamily="34" charset="0"/>
                <a:buNone/>
              </a:pPr>
              <a:endParaRPr lang="zh-CN" altLang="en-US" sz="1050">
                <a:solidFill>
                  <a:srgbClr val="FFFFFF"/>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0" name="五边形 4192">
            <a:extLst>
              <a:ext uri="{FF2B5EF4-FFF2-40B4-BE49-F238E27FC236}">
                <a16:creationId xmlns:a16="http://schemas.microsoft.com/office/drawing/2014/main" id="{0ABCB531-EF6C-D4AA-0EFC-0392C83BA470}"/>
              </a:ext>
            </a:extLst>
          </p:cNvPr>
          <p:cNvSpPr>
            <a:spLocks noChangeArrowheads="1"/>
          </p:cNvSpPr>
          <p:nvPr/>
        </p:nvSpPr>
        <p:spPr bwMode="auto">
          <a:xfrm rot="10800000">
            <a:off x="4731989" y="4938557"/>
            <a:ext cx="2587401" cy="505252"/>
          </a:xfrm>
          <a:prstGeom prst="homePlate">
            <a:avLst>
              <a:gd name="adj" fmla="val 37135"/>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ctr" eaLnBrk="1" hangingPunct="1">
              <a:lnSpc>
                <a:spcPct val="150000"/>
              </a:lnSpc>
              <a:buFont typeface="Arial" panose="020B0604020202020204" pitchFamily="34" charset="0"/>
              <a:buNone/>
            </a:pPr>
            <a:endParaRPr lang="zh-CN" altLang="en-US" sz="1050">
              <a:solidFill>
                <a:srgbClr val="FFFFFF"/>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文本框 10">
            <a:extLst>
              <a:ext uri="{FF2B5EF4-FFF2-40B4-BE49-F238E27FC236}">
                <a16:creationId xmlns:a16="http://schemas.microsoft.com/office/drawing/2014/main" id="{8C75D9E6-2D76-DA6B-9656-3F42DAB9B86B}"/>
              </a:ext>
            </a:extLst>
          </p:cNvPr>
          <p:cNvSpPr txBox="1"/>
          <p:nvPr/>
        </p:nvSpPr>
        <p:spPr>
          <a:xfrm>
            <a:off x="4938399" y="4942544"/>
            <a:ext cx="2380991" cy="961289"/>
          </a:xfrm>
          <a:prstGeom prst="rect">
            <a:avLst/>
          </a:prstGeom>
          <a:noFill/>
        </p:spPr>
        <p:txBody>
          <a:bodyPr wrap="square" rtlCol="0">
            <a:spAutoFit/>
          </a:bodyPr>
          <a:lstStyle>
            <a:defPPr>
              <a:defRPr lang="zh-CN"/>
            </a:defPPr>
            <a:lvl1pPr>
              <a:lnSpc>
                <a:spcPct val="150000"/>
              </a:lnSpc>
              <a:defRPr sz="1050" b="1">
                <a:solidFill>
                  <a:srgbClr val="18478F"/>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应对复杂自然语言场景</a:t>
            </a:r>
          </a:p>
        </p:txBody>
      </p:sp>
      <p:sp>
        <p:nvSpPr>
          <p:cNvPr id="12" name="矩形 11">
            <a:extLst>
              <a:ext uri="{FF2B5EF4-FFF2-40B4-BE49-F238E27FC236}">
                <a16:creationId xmlns:a16="http://schemas.microsoft.com/office/drawing/2014/main" id="{83D895B1-AEFD-4E19-A5AA-C702607AF991}"/>
              </a:ext>
            </a:extLst>
          </p:cNvPr>
          <p:cNvSpPr/>
          <p:nvPr/>
        </p:nvSpPr>
        <p:spPr>
          <a:xfrm>
            <a:off x="7498656" y="2751234"/>
            <a:ext cx="4382876" cy="1889556"/>
          </a:xfrm>
          <a:prstGeom prst="rect">
            <a:avLst/>
          </a:prstGeom>
        </p:spPr>
        <p:txBody>
          <a:bodyPr wrap="square">
            <a:spAutoFit/>
          </a:bodyPr>
          <a:lstStyle/>
          <a:p>
            <a:pPr indent="432000" algn="just">
              <a:lnSpc>
                <a:spcPct val="120000"/>
              </a:lnSpc>
            </a:pPr>
            <a:r>
              <a:rPr lang="zh-CN" altLang="en-US" sz="1600" dirty="0">
                <a:latin typeface="+mn-ea"/>
                <a:sym typeface="+mn-ea"/>
              </a:rPr>
              <a:t>  </a:t>
            </a:r>
            <a:r>
              <a:rPr lang="zh-CN" altLang="en-US" b="1" dirty="0">
                <a:latin typeface="宋体" panose="02010600030101010101" pitchFamily="2" charset="-122"/>
                <a:ea typeface="宋体" panose="02010600030101010101" pitchFamily="2" charset="-122"/>
                <a:sym typeface="+mn-ea"/>
              </a:rPr>
              <a:t>该模型采用的是自监督学习的方法进行预训练，无需人工标注数据，通过自动化的方式从海量的文本数据中获取语义信息，这种方式不仅高效，而且具有较强的普适性。</a:t>
            </a:r>
          </a:p>
          <a:p>
            <a:pPr marL="285750" indent="-285750" algn="just">
              <a:lnSpc>
                <a:spcPct val="120000"/>
              </a:lnSpc>
              <a:buFont typeface="Arial" panose="020B0604020202020204" pitchFamily="34" charset="0"/>
              <a:buChar char="•"/>
            </a:pPr>
            <a:endParaRPr lang="zh-CN" altLang="en-US" sz="800" b="1" dirty="0">
              <a:latin typeface="+mn-ea"/>
              <a:sym typeface="+mn-ea"/>
            </a:endParaRPr>
          </a:p>
        </p:txBody>
      </p:sp>
      <p:sp>
        <p:nvSpPr>
          <p:cNvPr id="13" name="矩形 12">
            <a:extLst>
              <a:ext uri="{FF2B5EF4-FFF2-40B4-BE49-F238E27FC236}">
                <a16:creationId xmlns:a16="http://schemas.microsoft.com/office/drawing/2014/main" id="{5E837EF1-EBCE-4236-C256-0FA222C3A467}"/>
              </a:ext>
            </a:extLst>
          </p:cNvPr>
          <p:cNvSpPr/>
          <p:nvPr/>
        </p:nvSpPr>
        <p:spPr>
          <a:xfrm>
            <a:off x="7475546" y="4668363"/>
            <a:ext cx="4334131" cy="1377749"/>
          </a:xfrm>
          <a:prstGeom prst="rect">
            <a:avLst/>
          </a:prstGeom>
        </p:spPr>
        <p:txBody>
          <a:bodyPr wrap="square">
            <a:spAutoFit/>
          </a:bodyPr>
          <a:lstStyle/>
          <a:p>
            <a:pPr indent="432000" algn="just">
              <a:lnSpc>
                <a:spcPct val="120000"/>
              </a:lnSpc>
            </a:pPr>
            <a:r>
              <a:rPr lang="zh-CN" altLang="en-US" b="1" dirty="0">
                <a:latin typeface="宋体" panose="02010600030101010101" pitchFamily="2" charset="-122"/>
                <a:ea typeface="宋体" panose="02010600030101010101" pitchFamily="2" charset="-122"/>
                <a:sym typeface="+mn-ea"/>
              </a:rPr>
              <a:t>与传统的基于规则或特征工程的恶意网址检测方法相比，该模型通过对文本数据的深层次理解，能够更好地应对复杂的自然语言场景。</a:t>
            </a:r>
          </a:p>
        </p:txBody>
      </p:sp>
      <p:pic>
        <p:nvPicPr>
          <p:cNvPr id="17" name="图片 33">
            <a:extLst>
              <a:ext uri="{FF2B5EF4-FFF2-40B4-BE49-F238E27FC236}">
                <a16:creationId xmlns:a16="http://schemas.microsoft.com/office/drawing/2014/main" id="{B917900D-2531-28B4-12AD-63B7062CFBF4}"/>
              </a:ext>
            </a:extLst>
          </p:cNvPr>
          <p:cNvPicPr>
            <a:picLocks noChangeAspect="1"/>
          </p:cNvPicPr>
          <p:nvPr/>
        </p:nvPicPr>
        <p:blipFill>
          <a:blip r:embed="rId4" cstate="print"/>
          <a:stretch>
            <a:fillRect/>
          </a:stretch>
        </p:blipFill>
        <p:spPr>
          <a:xfrm>
            <a:off x="10040941" y="14472"/>
            <a:ext cx="2059340" cy="696169"/>
          </a:xfrm>
          <a:prstGeom prst="rect">
            <a:avLst/>
          </a:prstGeom>
        </p:spPr>
      </p:pic>
      <p:grpSp>
        <p:nvGrpSpPr>
          <p:cNvPr id="18" name="组合 2">
            <a:extLst>
              <a:ext uri="{FF2B5EF4-FFF2-40B4-BE49-F238E27FC236}">
                <a16:creationId xmlns:a16="http://schemas.microsoft.com/office/drawing/2014/main" id="{0E2A65BF-444A-0BBC-BC2D-99D16EA61E02}"/>
              </a:ext>
            </a:extLst>
          </p:cNvPr>
          <p:cNvGrpSpPr/>
          <p:nvPr/>
        </p:nvGrpSpPr>
        <p:grpSpPr>
          <a:xfrm flipH="1">
            <a:off x="-4" y="400958"/>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9" name="平行四边形 4">
              <a:extLst>
                <a:ext uri="{FF2B5EF4-FFF2-40B4-BE49-F238E27FC236}">
                  <a16:creationId xmlns:a16="http://schemas.microsoft.com/office/drawing/2014/main" id="{3D1F187D-B781-9AED-7515-1B0867C31583}"/>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平行四边形 4">
              <a:extLst>
                <a:ext uri="{FF2B5EF4-FFF2-40B4-BE49-F238E27FC236}">
                  <a16:creationId xmlns:a16="http://schemas.microsoft.com/office/drawing/2014/main" id="{75563CD5-1232-711A-4265-2F8F0B014A42}"/>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1" name="直接连接符 7">
            <a:extLst>
              <a:ext uri="{FF2B5EF4-FFF2-40B4-BE49-F238E27FC236}">
                <a16:creationId xmlns:a16="http://schemas.microsoft.com/office/drawing/2014/main" id="{843A0E02-26BE-7610-E716-D602B2AFB614}"/>
              </a:ext>
            </a:extLst>
          </p:cNvPr>
          <p:cNvCxnSpPr/>
          <p:nvPr/>
        </p:nvCxnSpPr>
        <p:spPr>
          <a:xfrm>
            <a:off x="620106" y="1039512"/>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853151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7820AB6A-192E-22BD-5C84-A44C140572B9}"/>
              </a:ext>
            </a:extLst>
          </p:cNvPr>
          <p:cNvSpPr/>
          <p:nvPr/>
        </p:nvSpPr>
        <p:spPr>
          <a:xfrm>
            <a:off x="7511262" y="3132239"/>
            <a:ext cx="4527607" cy="1221775"/>
          </a:xfrm>
          <a:prstGeom prst="rect">
            <a:avLst/>
          </a:prstGeom>
          <a:solidFill>
            <a:schemeClr val="accent4">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FD8337D1-75A1-BC91-A209-CA0831838298}"/>
              </a:ext>
            </a:extLst>
          </p:cNvPr>
          <p:cNvSpPr/>
          <p:nvPr/>
        </p:nvSpPr>
        <p:spPr>
          <a:xfrm>
            <a:off x="7479403" y="4693002"/>
            <a:ext cx="4560196" cy="1377749"/>
          </a:xfrm>
          <a:prstGeom prst="rect">
            <a:avLst/>
          </a:prstGeom>
          <a:solidFill>
            <a:schemeClr val="accent4">
              <a:lumMod val="75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33F20D7-CDA9-8532-D42D-F83EBB7A7F9E}"/>
              </a:ext>
            </a:extLst>
          </p:cNvPr>
          <p:cNvSpPr/>
          <p:nvPr/>
        </p:nvSpPr>
        <p:spPr>
          <a:xfrm>
            <a:off x="7515823" y="1081266"/>
            <a:ext cx="4527607" cy="1742549"/>
          </a:xfrm>
          <a:prstGeom prst="rect">
            <a:avLst/>
          </a:prstGeom>
          <a:solidFill>
            <a:schemeClr val="accent4">
              <a:lumMod val="75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78" name="灯片编号占位符 1"/>
          <p:cNvSpPr txBox="1">
            <a:spLocks noGrp="1" noChangeArrowheads="1"/>
          </p:cNvSpPr>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r" eaLnBrk="1" hangingPunct="1">
              <a:lnSpc>
                <a:spcPct val="150000"/>
              </a:lnSpc>
              <a:buFont typeface="Arial" panose="020B0604020202020204" pitchFamily="34" charset="0"/>
              <a:buNone/>
            </a:pPr>
            <a:fld id="{DAAEB3A0-9F6A-40C2-83A1-2661A492686F}" type="slidenum">
              <a:rPr lang="zh-CN" altLang="en-US" sz="800">
                <a:solidFill>
                  <a:srgbClr val="898989"/>
                </a:solidFill>
                <a:latin typeface="思源黑体" panose="020B0500000000000000" pitchFamily="34" charset="-122"/>
                <a:ea typeface="思源黑体" panose="020B0500000000000000" pitchFamily="34" charset="-122"/>
                <a:sym typeface="思源黑体" panose="020B0500000000000000" pitchFamily="34" charset="-122"/>
              </a:rPr>
              <a:pPr algn="r" eaLnBrk="1" hangingPunct="1">
                <a:lnSpc>
                  <a:spcPct val="150000"/>
                </a:lnSpc>
                <a:buFont typeface="Arial" panose="020B0604020202020204" pitchFamily="34" charset="0"/>
                <a:buNone/>
              </a:pPr>
              <a:t>14</a:t>
            </a:fld>
            <a:endParaRPr lang="zh-CN" altLang="en-US" sz="800" dirty="0">
              <a:solidFill>
                <a:srgbClr val="898989"/>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4605" name="五边形 29"/>
          <p:cNvGrpSpPr>
            <a:grpSpLocks/>
          </p:cNvGrpSpPr>
          <p:nvPr/>
        </p:nvGrpSpPr>
        <p:grpSpPr bwMode="auto">
          <a:xfrm rot="10800000">
            <a:off x="4595972" y="1500763"/>
            <a:ext cx="2743557" cy="627695"/>
            <a:chOff x="0" y="0"/>
            <a:chExt cx="2743200" cy="627888"/>
          </a:xfrm>
        </p:grpSpPr>
        <p:pic>
          <p:nvPicPr>
            <p:cNvPr id="24609" name="五边形 2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743200" cy="62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0" name="Text Box 25"/>
            <p:cNvSpPr txBox="1">
              <a:spLocks noChangeArrowheads="1"/>
            </p:cNvSpPr>
            <p:nvPr/>
          </p:nvSpPr>
          <p:spPr bwMode="auto">
            <a:xfrm>
              <a:off x="-1016" y="2037"/>
              <a:ext cx="2745302" cy="62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ctr" eaLnBrk="1" hangingPunct="1">
                <a:lnSpc>
                  <a:spcPct val="150000"/>
                </a:lnSpc>
                <a:buFont typeface="Arial" panose="020B0604020202020204" pitchFamily="34" charset="0"/>
                <a:buNone/>
              </a:pPr>
              <a:endParaRPr lang="zh-CN" altLang="en-US" sz="1050">
                <a:solidFill>
                  <a:srgbClr val="FFFFFF"/>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24607" name="五边形 4192"/>
          <p:cNvSpPr>
            <a:spLocks noChangeArrowheads="1"/>
          </p:cNvSpPr>
          <p:nvPr/>
        </p:nvSpPr>
        <p:spPr bwMode="auto">
          <a:xfrm rot="10800000">
            <a:off x="4772267" y="1493277"/>
            <a:ext cx="2587401" cy="505252"/>
          </a:xfrm>
          <a:prstGeom prst="homePlate">
            <a:avLst>
              <a:gd name="adj" fmla="val 37135"/>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ctr" eaLnBrk="1" hangingPunct="1">
              <a:lnSpc>
                <a:spcPct val="150000"/>
              </a:lnSpc>
              <a:buFont typeface="Arial" panose="020B0604020202020204" pitchFamily="34" charset="0"/>
              <a:buNone/>
            </a:pPr>
            <a:endParaRPr lang="zh-CN" altLang="en-US" sz="1050">
              <a:solidFill>
                <a:srgbClr val="FFFFFF"/>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24588" name="组合 4203"/>
          <p:cNvGrpSpPr>
            <a:grpSpLocks/>
          </p:cNvGrpSpPr>
          <p:nvPr/>
        </p:nvGrpSpPr>
        <p:grpSpPr bwMode="auto">
          <a:xfrm>
            <a:off x="238488" y="1797182"/>
            <a:ext cx="3955021" cy="4149705"/>
            <a:chOff x="0" y="0"/>
            <a:chExt cx="4354245" cy="4316016"/>
          </a:xfrm>
        </p:grpSpPr>
        <p:sp>
          <p:nvSpPr>
            <p:cNvPr id="24591" name="任意多边形 4164"/>
            <p:cNvSpPr>
              <a:spLocks/>
            </p:cNvSpPr>
            <p:nvPr/>
          </p:nvSpPr>
          <p:spPr bwMode="auto">
            <a:xfrm>
              <a:off x="0" y="2511"/>
              <a:ext cx="2114283" cy="2109263"/>
            </a:xfrm>
            <a:custGeom>
              <a:avLst/>
              <a:gdLst>
                <a:gd name="T0" fmla="*/ 2114283 w 2114283"/>
                <a:gd name="T1" fmla="*/ 0 h 2109263"/>
                <a:gd name="T2" fmla="*/ 2114283 w 2114283"/>
                <a:gd name="T3" fmla="*/ 2109263 h 2109263"/>
                <a:gd name="T4" fmla="*/ 0 w 2114283"/>
                <a:gd name="T5" fmla="*/ 2109263 h 2109263"/>
                <a:gd name="T6" fmla="*/ 10650 w 2114283"/>
                <a:gd name="T7" fmla="*/ 1898351 h 2109263"/>
                <a:gd name="T8" fmla="*/ 2114283 w 2114283"/>
                <a:gd name="T9" fmla="*/ 0 h 2109263"/>
                <a:gd name="T10" fmla="*/ 0 60000 65536"/>
                <a:gd name="T11" fmla="*/ 0 60000 65536"/>
                <a:gd name="T12" fmla="*/ 0 60000 65536"/>
                <a:gd name="T13" fmla="*/ 0 60000 65536"/>
                <a:gd name="T14" fmla="*/ 0 60000 65536"/>
                <a:gd name="T15" fmla="*/ 0 w 2114283"/>
                <a:gd name="T16" fmla="*/ 0 h 2109263"/>
                <a:gd name="T17" fmla="*/ 2114283 w 2114283"/>
                <a:gd name="T18" fmla="*/ 2109263 h 2109263"/>
              </a:gdLst>
              <a:ahLst/>
              <a:cxnLst>
                <a:cxn ang="T10">
                  <a:pos x="T0" y="T1"/>
                </a:cxn>
                <a:cxn ang="T11">
                  <a:pos x="T2" y="T3"/>
                </a:cxn>
                <a:cxn ang="T12">
                  <a:pos x="T4" y="T5"/>
                </a:cxn>
                <a:cxn ang="T13">
                  <a:pos x="T6" y="T7"/>
                </a:cxn>
                <a:cxn ang="T14">
                  <a:pos x="T8" y="T9"/>
                </a:cxn>
              </a:cxnLst>
              <a:rect l="T15" t="T16" r="T17" b="T18"/>
              <a:pathLst>
                <a:path w="2114283" h="2109263">
                  <a:moveTo>
                    <a:pt x="2114283" y="0"/>
                  </a:moveTo>
                  <a:lnTo>
                    <a:pt x="2114283" y="2109263"/>
                  </a:lnTo>
                  <a:lnTo>
                    <a:pt x="0" y="2109263"/>
                  </a:lnTo>
                  <a:lnTo>
                    <a:pt x="10650" y="1898350"/>
                  </a:lnTo>
                  <a:cubicBezTo>
                    <a:pt x="118936" y="832075"/>
                    <a:pt x="1019439" y="0"/>
                    <a:pt x="211428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nSpc>
                  <a:spcPct val="150000"/>
                </a:lnSpc>
              </a:pPr>
              <a:endParaRPr lang="zh-CN" altLang="en-US" sz="105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4592" name="任意多边形 4165"/>
            <p:cNvSpPr>
              <a:spLocks/>
            </p:cNvSpPr>
            <p:nvPr/>
          </p:nvSpPr>
          <p:spPr bwMode="auto">
            <a:xfrm rot="-5400000">
              <a:off x="2509" y="2204242"/>
              <a:ext cx="2114283" cy="2109263"/>
            </a:xfrm>
            <a:custGeom>
              <a:avLst/>
              <a:gdLst>
                <a:gd name="T0" fmla="*/ 2114283 w 2114283"/>
                <a:gd name="T1" fmla="*/ 0 h 2109263"/>
                <a:gd name="T2" fmla="*/ 2114283 w 2114283"/>
                <a:gd name="T3" fmla="*/ 2109263 h 2109263"/>
                <a:gd name="T4" fmla="*/ 0 w 2114283"/>
                <a:gd name="T5" fmla="*/ 2109263 h 2109263"/>
                <a:gd name="T6" fmla="*/ 10650 w 2114283"/>
                <a:gd name="T7" fmla="*/ 1898351 h 2109263"/>
                <a:gd name="T8" fmla="*/ 2114283 w 2114283"/>
                <a:gd name="T9" fmla="*/ 0 h 2109263"/>
                <a:gd name="T10" fmla="*/ 0 60000 65536"/>
                <a:gd name="T11" fmla="*/ 0 60000 65536"/>
                <a:gd name="T12" fmla="*/ 0 60000 65536"/>
                <a:gd name="T13" fmla="*/ 0 60000 65536"/>
                <a:gd name="T14" fmla="*/ 0 60000 65536"/>
                <a:gd name="T15" fmla="*/ 0 w 2114283"/>
                <a:gd name="T16" fmla="*/ 0 h 2109263"/>
                <a:gd name="T17" fmla="*/ 2114283 w 2114283"/>
                <a:gd name="T18" fmla="*/ 2109263 h 2109263"/>
              </a:gdLst>
              <a:ahLst/>
              <a:cxnLst>
                <a:cxn ang="T10">
                  <a:pos x="T0" y="T1"/>
                </a:cxn>
                <a:cxn ang="T11">
                  <a:pos x="T2" y="T3"/>
                </a:cxn>
                <a:cxn ang="T12">
                  <a:pos x="T4" y="T5"/>
                </a:cxn>
                <a:cxn ang="T13">
                  <a:pos x="T6" y="T7"/>
                </a:cxn>
                <a:cxn ang="T14">
                  <a:pos x="T8" y="T9"/>
                </a:cxn>
              </a:cxnLst>
              <a:rect l="T15" t="T16" r="T17" b="T18"/>
              <a:pathLst>
                <a:path w="2114283" h="2109263">
                  <a:moveTo>
                    <a:pt x="2114283" y="0"/>
                  </a:moveTo>
                  <a:lnTo>
                    <a:pt x="2114283" y="2109263"/>
                  </a:lnTo>
                  <a:lnTo>
                    <a:pt x="0" y="2109263"/>
                  </a:lnTo>
                  <a:lnTo>
                    <a:pt x="10650" y="1898350"/>
                  </a:lnTo>
                  <a:cubicBezTo>
                    <a:pt x="118936" y="832075"/>
                    <a:pt x="1019439" y="0"/>
                    <a:pt x="2114283" y="0"/>
                  </a:cubicBezTo>
                  <a:close/>
                </a:path>
              </a:pathLst>
            </a:custGeom>
            <a:solidFill>
              <a:srgbClr val="4454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nSpc>
                  <a:spcPct val="150000"/>
                </a:lnSpc>
              </a:pPr>
              <a:endParaRPr lang="zh-CN" altLang="en-US" sz="105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4593" name="任意多边形 4166"/>
            <p:cNvSpPr>
              <a:spLocks/>
            </p:cNvSpPr>
            <p:nvPr/>
          </p:nvSpPr>
          <p:spPr bwMode="auto">
            <a:xfrm rot="10800000">
              <a:off x="2239962" y="2201732"/>
              <a:ext cx="2114283" cy="2109263"/>
            </a:xfrm>
            <a:custGeom>
              <a:avLst/>
              <a:gdLst>
                <a:gd name="T0" fmla="*/ 2114283 w 2114283"/>
                <a:gd name="T1" fmla="*/ 0 h 2109263"/>
                <a:gd name="T2" fmla="*/ 2114283 w 2114283"/>
                <a:gd name="T3" fmla="*/ 2109263 h 2109263"/>
                <a:gd name="T4" fmla="*/ 0 w 2114283"/>
                <a:gd name="T5" fmla="*/ 2109263 h 2109263"/>
                <a:gd name="T6" fmla="*/ 10650 w 2114283"/>
                <a:gd name="T7" fmla="*/ 1898351 h 2109263"/>
                <a:gd name="T8" fmla="*/ 2114283 w 2114283"/>
                <a:gd name="T9" fmla="*/ 0 h 2109263"/>
                <a:gd name="T10" fmla="*/ 0 60000 65536"/>
                <a:gd name="T11" fmla="*/ 0 60000 65536"/>
                <a:gd name="T12" fmla="*/ 0 60000 65536"/>
                <a:gd name="T13" fmla="*/ 0 60000 65536"/>
                <a:gd name="T14" fmla="*/ 0 60000 65536"/>
                <a:gd name="T15" fmla="*/ 0 w 2114283"/>
                <a:gd name="T16" fmla="*/ 0 h 2109263"/>
                <a:gd name="T17" fmla="*/ 2114283 w 2114283"/>
                <a:gd name="T18" fmla="*/ 2109263 h 2109263"/>
              </a:gdLst>
              <a:ahLst/>
              <a:cxnLst>
                <a:cxn ang="T10">
                  <a:pos x="T0" y="T1"/>
                </a:cxn>
                <a:cxn ang="T11">
                  <a:pos x="T2" y="T3"/>
                </a:cxn>
                <a:cxn ang="T12">
                  <a:pos x="T4" y="T5"/>
                </a:cxn>
                <a:cxn ang="T13">
                  <a:pos x="T6" y="T7"/>
                </a:cxn>
                <a:cxn ang="T14">
                  <a:pos x="T8" y="T9"/>
                </a:cxn>
              </a:cxnLst>
              <a:rect l="T15" t="T16" r="T17" b="T18"/>
              <a:pathLst>
                <a:path w="2114283" h="2109263">
                  <a:moveTo>
                    <a:pt x="2114283" y="0"/>
                  </a:moveTo>
                  <a:lnTo>
                    <a:pt x="2114283" y="2109263"/>
                  </a:lnTo>
                  <a:lnTo>
                    <a:pt x="0" y="2109263"/>
                  </a:lnTo>
                  <a:lnTo>
                    <a:pt x="10650" y="1898350"/>
                  </a:lnTo>
                  <a:cubicBezTo>
                    <a:pt x="118936" y="832075"/>
                    <a:pt x="1019439" y="0"/>
                    <a:pt x="211428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nSpc>
                  <a:spcPct val="150000"/>
                </a:lnSpc>
              </a:pPr>
              <a:endParaRPr lang="zh-CN" altLang="en-US" sz="105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4594" name="任意多边形 4167"/>
            <p:cNvSpPr>
              <a:spLocks/>
            </p:cNvSpPr>
            <p:nvPr/>
          </p:nvSpPr>
          <p:spPr bwMode="auto">
            <a:xfrm rot="5400000">
              <a:off x="2237450" y="2510"/>
              <a:ext cx="2114283" cy="2109263"/>
            </a:xfrm>
            <a:custGeom>
              <a:avLst/>
              <a:gdLst>
                <a:gd name="T0" fmla="*/ 2114283 w 2114283"/>
                <a:gd name="T1" fmla="*/ 0 h 2109263"/>
                <a:gd name="T2" fmla="*/ 2114283 w 2114283"/>
                <a:gd name="T3" fmla="*/ 2109263 h 2109263"/>
                <a:gd name="T4" fmla="*/ 0 w 2114283"/>
                <a:gd name="T5" fmla="*/ 2109263 h 2109263"/>
                <a:gd name="T6" fmla="*/ 10650 w 2114283"/>
                <a:gd name="T7" fmla="*/ 1898351 h 2109263"/>
                <a:gd name="T8" fmla="*/ 2114283 w 2114283"/>
                <a:gd name="T9" fmla="*/ 0 h 2109263"/>
                <a:gd name="T10" fmla="*/ 0 60000 65536"/>
                <a:gd name="T11" fmla="*/ 0 60000 65536"/>
                <a:gd name="T12" fmla="*/ 0 60000 65536"/>
                <a:gd name="T13" fmla="*/ 0 60000 65536"/>
                <a:gd name="T14" fmla="*/ 0 60000 65536"/>
                <a:gd name="T15" fmla="*/ 0 w 2114283"/>
                <a:gd name="T16" fmla="*/ 0 h 2109263"/>
                <a:gd name="T17" fmla="*/ 2114283 w 2114283"/>
                <a:gd name="T18" fmla="*/ 2109263 h 2109263"/>
              </a:gdLst>
              <a:ahLst/>
              <a:cxnLst>
                <a:cxn ang="T10">
                  <a:pos x="T0" y="T1"/>
                </a:cxn>
                <a:cxn ang="T11">
                  <a:pos x="T2" y="T3"/>
                </a:cxn>
                <a:cxn ang="T12">
                  <a:pos x="T4" y="T5"/>
                </a:cxn>
                <a:cxn ang="T13">
                  <a:pos x="T6" y="T7"/>
                </a:cxn>
                <a:cxn ang="T14">
                  <a:pos x="T8" y="T9"/>
                </a:cxn>
              </a:cxnLst>
              <a:rect l="T15" t="T16" r="T17" b="T18"/>
              <a:pathLst>
                <a:path w="2114283" h="2109263">
                  <a:moveTo>
                    <a:pt x="2114283" y="0"/>
                  </a:moveTo>
                  <a:lnTo>
                    <a:pt x="2114283" y="2109263"/>
                  </a:lnTo>
                  <a:lnTo>
                    <a:pt x="0" y="2109263"/>
                  </a:lnTo>
                  <a:lnTo>
                    <a:pt x="10650" y="1898350"/>
                  </a:lnTo>
                  <a:cubicBezTo>
                    <a:pt x="118936" y="832075"/>
                    <a:pt x="1019439" y="0"/>
                    <a:pt x="2114283" y="0"/>
                  </a:cubicBezTo>
                  <a:close/>
                </a:path>
              </a:pathLst>
            </a:custGeom>
            <a:solidFill>
              <a:srgbClr val="4454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nSpc>
                  <a:spcPct val="150000"/>
                </a:lnSpc>
              </a:pPr>
              <a:endParaRPr lang="zh-CN" altLang="en-US" sz="1050" dirty="0">
                <a:latin typeface="思源黑体" panose="020B0500000000000000" pitchFamily="34" charset="-122"/>
                <a:ea typeface="思源黑体" panose="020B0500000000000000" pitchFamily="34" charset="-122"/>
                <a:sym typeface="思源黑体" panose="020B0500000000000000" pitchFamily="34" charset="-122"/>
              </a:endParaRPr>
            </a:p>
          </p:txBody>
        </p:sp>
      </p:grpSp>
      <p:pic>
        <p:nvPicPr>
          <p:cNvPr id="24589" name="图片 41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455" y="2422837"/>
            <a:ext cx="1816985" cy="286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0" name="文本框 4204"/>
          <p:cNvSpPr txBox="1">
            <a:spLocks noChangeArrowheads="1"/>
          </p:cNvSpPr>
          <p:nvPr/>
        </p:nvSpPr>
        <p:spPr bwMode="auto">
          <a:xfrm>
            <a:off x="1454783" y="2882592"/>
            <a:ext cx="1569660"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ctr" eaLnBrk="1" hangingPunct="1">
              <a:lnSpc>
                <a:spcPct val="150000"/>
              </a:lnSpc>
              <a:buFont typeface="Arial" panose="020B0604020202020204" pitchFamily="34" charset="0"/>
              <a:buNone/>
            </a:pPr>
            <a:r>
              <a:rPr lang="zh-CN" altLang="en-US" sz="3600" dirty="0">
                <a:solidFill>
                  <a:schemeClr val="tx2"/>
                </a:solidFill>
                <a:latin typeface="思源黑体" panose="020B0500000000000000" pitchFamily="34" charset="-122"/>
                <a:ea typeface="思源黑体" panose="020B0500000000000000" pitchFamily="34" charset="-122"/>
                <a:sym typeface="思源黑体" panose="020B0500000000000000" pitchFamily="34" charset="-122"/>
              </a:rPr>
              <a:t>创新点</a:t>
            </a:r>
          </a:p>
        </p:txBody>
      </p:sp>
      <p:sp>
        <p:nvSpPr>
          <p:cNvPr id="52" name="矩形 51"/>
          <p:cNvSpPr/>
          <p:nvPr/>
        </p:nvSpPr>
        <p:spPr>
          <a:xfrm>
            <a:off x="7448402" y="1026072"/>
            <a:ext cx="4450297" cy="1710148"/>
          </a:xfrm>
          <a:prstGeom prst="rect">
            <a:avLst/>
          </a:prstGeom>
        </p:spPr>
        <p:txBody>
          <a:bodyPr wrap="square">
            <a:spAutoFit/>
          </a:bodyPr>
          <a:lstStyle/>
          <a:p>
            <a:pPr indent="432000" algn="just">
              <a:lnSpc>
                <a:spcPct val="120000"/>
              </a:lnSpc>
            </a:pPr>
            <a:r>
              <a:rPr lang="en-US" altLang="zh-CN" b="1" dirty="0">
                <a:latin typeface="宋体" panose="02010600030101010101" pitchFamily="2" charset="-122"/>
                <a:ea typeface="宋体" panose="02010600030101010101" pitchFamily="2" charset="-122"/>
                <a:sym typeface="+mn-ea"/>
              </a:rPr>
              <a:t>BERT</a:t>
            </a:r>
            <a:r>
              <a:rPr lang="zh-CN" altLang="en-US" b="1" dirty="0">
                <a:latin typeface="宋体" panose="02010600030101010101" pitchFamily="2" charset="-122"/>
                <a:ea typeface="宋体" panose="02010600030101010101" pitchFamily="2" charset="-122"/>
                <a:sym typeface="+mn-ea"/>
              </a:rPr>
              <a:t>是一种新型的预训练语言模型，其采用的是</a:t>
            </a:r>
            <a:r>
              <a:rPr lang="en-US" altLang="zh-CN" b="1" dirty="0">
                <a:latin typeface="宋体" panose="02010600030101010101" pitchFamily="2" charset="-122"/>
                <a:ea typeface="宋体" panose="02010600030101010101" pitchFamily="2" charset="-122"/>
                <a:sym typeface="+mn-ea"/>
              </a:rPr>
              <a:t>Transformer</a:t>
            </a:r>
            <a:r>
              <a:rPr lang="zh-CN" altLang="en-US" b="1" dirty="0">
                <a:latin typeface="宋体" panose="02010600030101010101" pitchFamily="2" charset="-122"/>
                <a:ea typeface="宋体" panose="02010600030101010101" pitchFamily="2" charset="-122"/>
                <a:sym typeface="+mn-ea"/>
              </a:rPr>
              <a:t>网络结构，可以学习到更多、更深层次的语义信息，因此可以更好地解决一些自然语言处理任务，包括恶意网址分类。</a:t>
            </a:r>
          </a:p>
        </p:txBody>
      </p:sp>
      <p:sp>
        <p:nvSpPr>
          <p:cNvPr id="55" name="文本框 54"/>
          <p:cNvSpPr txBox="1"/>
          <p:nvPr/>
        </p:nvSpPr>
        <p:spPr>
          <a:xfrm>
            <a:off x="5700722" y="4416708"/>
            <a:ext cx="1342212" cy="418191"/>
          </a:xfrm>
          <a:prstGeom prst="rect">
            <a:avLst/>
          </a:prstGeom>
          <a:noFill/>
        </p:spPr>
        <p:txBody>
          <a:bodyPr wrap="square" rtlCol="0">
            <a:spAutoFit/>
          </a:bodyPr>
          <a:lstStyle>
            <a:defPPr>
              <a:defRPr lang="zh-CN"/>
            </a:defPPr>
            <a:lvl1pPr>
              <a:lnSpc>
                <a:spcPct val="150000"/>
              </a:lnSpc>
              <a:defRPr sz="1050" b="1">
                <a:solidFill>
                  <a:srgbClr val="18478F"/>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开发和运营</a:t>
            </a:r>
          </a:p>
        </p:txBody>
      </p:sp>
      <p:sp>
        <p:nvSpPr>
          <p:cNvPr id="57" name="文本框 56"/>
          <p:cNvSpPr txBox="1"/>
          <p:nvPr/>
        </p:nvSpPr>
        <p:spPr>
          <a:xfrm>
            <a:off x="4978677" y="1497265"/>
            <a:ext cx="2360852" cy="499624"/>
          </a:xfrm>
          <a:prstGeom prst="rect">
            <a:avLst/>
          </a:prstGeom>
          <a:noFill/>
        </p:spPr>
        <p:txBody>
          <a:bodyPr wrap="square" rtlCol="0">
            <a:spAutoFit/>
          </a:bodyPr>
          <a:lstStyle>
            <a:defPPr>
              <a:defRPr lang="zh-CN"/>
            </a:defPPr>
            <a:lvl1pPr>
              <a:lnSpc>
                <a:spcPct val="150000"/>
              </a:lnSpc>
              <a:defRPr sz="1050" b="1">
                <a:solidFill>
                  <a:srgbClr val="18478F"/>
                </a:solidFill>
                <a:latin typeface="微软雅黑" panose="020B0503020204020204" pitchFamily="34" charset="-122"/>
                <a:ea typeface="微软雅黑" panose="020B0503020204020204" pitchFamily="34" charset="-122"/>
              </a:defRPr>
            </a:lvl1pPr>
          </a:lstStyle>
          <a:p>
            <a:r>
              <a:rPr lang="en-US" altLang="zh-CN" sz="20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BERT</a:t>
            </a:r>
            <a:r>
              <a:rPr lang="zh-CN" altLang="en-US" sz="20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模型分类</a:t>
            </a:r>
          </a:p>
        </p:txBody>
      </p:sp>
      <p:sp>
        <p:nvSpPr>
          <p:cNvPr id="43" name="矩形 42"/>
          <p:cNvSpPr/>
          <p:nvPr/>
        </p:nvSpPr>
        <p:spPr>
          <a:xfrm>
            <a:off x="538435" y="835045"/>
            <a:ext cx="2241443" cy="246221"/>
          </a:xfrm>
          <a:prstGeom prst="rect">
            <a:avLst/>
          </a:prstGeom>
        </p:spPr>
        <p:txBody>
          <a:bodyPr wrap="square">
            <a:spAutoFit/>
          </a:bodyPr>
          <a:lstStyle/>
          <a:p>
            <a:r>
              <a:rPr lang="en-US" altLang="zh-CN" sz="1000" dirty="0">
                <a:solidFill>
                  <a:schemeClr val="tx1">
                    <a:lumMod val="50000"/>
                    <a:lumOff val="50000"/>
                  </a:schemeClr>
                </a:solidFill>
                <a:latin typeface="思源黑体" panose="020B0500000000000000" pitchFamily="34" charset="-122"/>
                <a:ea typeface="思源黑体" panose="020B0500000000000000" pitchFamily="34" charset="-122"/>
                <a:cs typeface="Segoe UI Semilight" panose="020B0402040204020203" pitchFamily="34" charset="0"/>
                <a:sym typeface="思源黑体" panose="020B0500000000000000" pitchFamily="34" charset="-122"/>
              </a:rPr>
              <a:t>Project Innovation</a:t>
            </a:r>
            <a:endParaRPr lang="en-US" altLang="zh-CN" sz="949" dirty="0">
              <a:solidFill>
                <a:schemeClr val="tx1">
                  <a:lumMod val="50000"/>
                  <a:lumOff val="50000"/>
                </a:schemeClr>
              </a:solidFill>
              <a:latin typeface="思源黑体" panose="020B0500000000000000" pitchFamily="34" charset="-122"/>
              <a:ea typeface="思源黑体" panose="020B0500000000000000" pitchFamily="34" charset="-122"/>
              <a:cs typeface="Segoe UI Semilight" panose="020B0402040204020203" pitchFamily="34" charset="0"/>
              <a:sym typeface="思源黑体" panose="020B0500000000000000" pitchFamily="34" charset="-122"/>
            </a:endParaRPr>
          </a:p>
        </p:txBody>
      </p:sp>
      <p:sp>
        <p:nvSpPr>
          <p:cNvPr id="44" name="文本框 43"/>
          <p:cNvSpPr txBox="1"/>
          <p:nvPr/>
        </p:nvSpPr>
        <p:spPr>
          <a:xfrm>
            <a:off x="538435" y="368926"/>
            <a:ext cx="2241444" cy="546753"/>
          </a:xfrm>
          <a:prstGeom prst="rect">
            <a:avLst/>
          </a:prstGeom>
          <a:noFill/>
        </p:spPr>
        <p:txBody>
          <a:bodyPr wrap="square" rtlCol="0">
            <a:spAutoFit/>
          </a:bodyPr>
          <a:lstStyle/>
          <a:p>
            <a:r>
              <a:rPr lang="zh-CN" altLang="en-US" sz="2953" b="1" dirty="0">
                <a:solidFill>
                  <a:schemeClr val="tx1">
                    <a:lumMod val="65000"/>
                    <a:lumOff val="35000"/>
                  </a:schemeClr>
                </a:solidFill>
                <a:latin typeface="思源黑体" panose="020B0500000000000000" pitchFamily="34" charset="-122"/>
                <a:ea typeface="思源黑体" panose="020B0500000000000000" pitchFamily="34" charset="-122"/>
                <a:sym typeface="思源黑体" panose="020B0500000000000000" pitchFamily="34" charset="-122"/>
              </a:rPr>
              <a:t>方案创新点</a:t>
            </a:r>
          </a:p>
        </p:txBody>
      </p:sp>
      <p:grpSp>
        <p:nvGrpSpPr>
          <p:cNvPr id="2" name="五边形 29">
            <a:extLst>
              <a:ext uri="{FF2B5EF4-FFF2-40B4-BE49-F238E27FC236}">
                <a16:creationId xmlns:a16="http://schemas.microsoft.com/office/drawing/2014/main" id="{6067AF2A-6238-2258-EF51-F18745852063}"/>
              </a:ext>
            </a:extLst>
          </p:cNvPr>
          <p:cNvGrpSpPr>
            <a:grpSpLocks/>
          </p:cNvGrpSpPr>
          <p:nvPr/>
        </p:nvGrpSpPr>
        <p:grpSpPr bwMode="auto">
          <a:xfrm rot="10800000">
            <a:off x="4583751" y="3230630"/>
            <a:ext cx="2743557" cy="916352"/>
            <a:chOff x="0" y="0"/>
            <a:chExt cx="2743200" cy="627888"/>
          </a:xfrm>
        </p:grpSpPr>
        <p:pic>
          <p:nvPicPr>
            <p:cNvPr id="3" name="五边形 29">
              <a:extLst>
                <a:ext uri="{FF2B5EF4-FFF2-40B4-BE49-F238E27FC236}">
                  <a16:creationId xmlns:a16="http://schemas.microsoft.com/office/drawing/2014/main" id="{66CB874F-2591-972C-63E3-1B8611EC5D2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743200" cy="62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5">
              <a:extLst>
                <a:ext uri="{FF2B5EF4-FFF2-40B4-BE49-F238E27FC236}">
                  <a16:creationId xmlns:a16="http://schemas.microsoft.com/office/drawing/2014/main" id="{04505DF0-F485-DE7C-58FD-40D45A93FE8F}"/>
                </a:ext>
              </a:extLst>
            </p:cNvPr>
            <p:cNvSpPr txBox="1">
              <a:spLocks noChangeArrowheads="1"/>
            </p:cNvSpPr>
            <p:nvPr/>
          </p:nvSpPr>
          <p:spPr bwMode="auto">
            <a:xfrm>
              <a:off x="-1016" y="2037"/>
              <a:ext cx="2745302" cy="62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ctr" eaLnBrk="1" hangingPunct="1">
                <a:lnSpc>
                  <a:spcPct val="150000"/>
                </a:lnSpc>
                <a:buFont typeface="Arial" panose="020B0604020202020204" pitchFamily="34" charset="0"/>
                <a:buNone/>
              </a:pPr>
              <a:endParaRPr lang="zh-CN" altLang="en-US" sz="1050">
                <a:solidFill>
                  <a:srgbClr val="FFFFFF"/>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5" name="五边形 4192">
            <a:extLst>
              <a:ext uri="{FF2B5EF4-FFF2-40B4-BE49-F238E27FC236}">
                <a16:creationId xmlns:a16="http://schemas.microsoft.com/office/drawing/2014/main" id="{DFF4DE33-0EFE-B11D-EDD3-4120A5F1F6B9}"/>
              </a:ext>
            </a:extLst>
          </p:cNvPr>
          <p:cNvSpPr>
            <a:spLocks noChangeArrowheads="1"/>
          </p:cNvSpPr>
          <p:nvPr/>
        </p:nvSpPr>
        <p:spPr bwMode="auto">
          <a:xfrm rot="10800000">
            <a:off x="4752128" y="3303599"/>
            <a:ext cx="2587401" cy="635181"/>
          </a:xfrm>
          <a:prstGeom prst="homePlate">
            <a:avLst>
              <a:gd name="adj" fmla="val 37135"/>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ctr" eaLnBrk="1" hangingPunct="1">
              <a:lnSpc>
                <a:spcPct val="150000"/>
              </a:lnSpc>
              <a:buFont typeface="Arial" panose="020B0604020202020204" pitchFamily="34" charset="0"/>
              <a:buNone/>
            </a:pPr>
            <a:endParaRPr lang="zh-CN" altLang="en-US" sz="1050">
              <a:solidFill>
                <a:srgbClr val="FFFFFF"/>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6" name="文本框 5">
            <a:extLst>
              <a:ext uri="{FF2B5EF4-FFF2-40B4-BE49-F238E27FC236}">
                <a16:creationId xmlns:a16="http://schemas.microsoft.com/office/drawing/2014/main" id="{1E06F4A8-73A5-07CC-307C-03D207AC4507}"/>
              </a:ext>
            </a:extLst>
          </p:cNvPr>
          <p:cNvSpPr txBox="1"/>
          <p:nvPr/>
        </p:nvSpPr>
        <p:spPr>
          <a:xfrm>
            <a:off x="4902471" y="3230894"/>
            <a:ext cx="2000353" cy="707886"/>
          </a:xfrm>
          <a:prstGeom prst="rect">
            <a:avLst/>
          </a:prstGeom>
          <a:noFill/>
        </p:spPr>
        <p:txBody>
          <a:bodyPr wrap="square" rtlCol="0">
            <a:spAutoFit/>
          </a:bodyPr>
          <a:lstStyle>
            <a:defPPr>
              <a:defRPr lang="zh-CN"/>
            </a:defPPr>
            <a:lvl1pPr>
              <a:lnSpc>
                <a:spcPct val="150000"/>
              </a:lnSpc>
              <a:defRPr sz="1050" b="1">
                <a:solidFill>
                  <a:srgbClr val="18478F"/>
                </a:solidFill>
                <a:latin typeface="微软雅黑" panose="020B0503020204020204" pitchFamily="34" charset="-122"/>
                <a:ea typeface="微软雅黑" panose="020B0503020204020204" pitchFamily="34" charset="-122"/>
              </a:defRPr>
            </a:lvl1pPr>
          </a:lstStyle>
          <a:p>
            <a:pPr>
              <a:lnSpc>
                <a:spcPct val="100000"/>
              </a:lnSpc>
            </a:pPr>
            <a:r>
              <a:rPr lang="zh-CN" altLang="en-US" sz="20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多语言</a:t>
            </a:r>
            <a:r>
              <a:rPr lang="en-US" altLang="zh-CN" sz="20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BERT</a:t>
            </a:r>
          </a:p>
          <a:p>
            <a:pPr>
              <a:lnSpc>
                <a:spcPct val="100000"/>
              </a:lnSpc>
            </a:pPr>
            <a:r>
              <a:rPr lang="zh-CN" altLang="en-US" sz="20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提高泛化能力</a:t>
            </a:r>
          </a:p>
        </p:txBody>
      </p:sp>
      <p:grpSp>
        <p:nvGrpSpPr>
          <p:cNvPr id="7" name="五边形 29">
            <a:extLst>
              <a:ext uri="{FF2B5EF4-FFF2-40B4-BE49-F238E27FC236}">
                <a16:creationId xmlns:a16="http://schemas.microsoft.com/office/drawing/2014/main" id="{AB9BB1A7-0E88-BA87-ED11-A86D331D2825}"/>
              </a:ext>
            </a:extLst>
          </p:cNvPr>
          <p:cNvGrpSpPr>
            <a:grpSpLocks/>
          </p:cNvGrpSpPr>
          <p:nvPr/>
        </p:nvGrpSpPr>
        <p:grpSpPr bwMode="auto">
          <a:xfrm rot="10800000">
            <a:off x="4555694" y="4946043"/>
            <a:ext cx="2743557" cy="627695"/>
            <a:chOff x="0" y="0"/>
            <a:chExt cx="2743200" cy="627888"/>
          </a:xfrm>
        </p:grpSpPr>
        <p:pic>
          <p:nvPicPr>
            <p:cNvPr id="8" name="五边形 29">
              <a:extLst>
                <a:ext uri="{FF2B5EF4-FFF2-40B4-BE49-F238E27FC236}">
                  <a16:creationId xmlns:a16="http://schemas.microsoft.com/office/drawing/2014/main" id="{D72C6FAE-CF91-E867-A4C3-FDCCD8A95F2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743200" cy="62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5">
              <a:extLst>
                <a:ext uri="{FF2B5EF4-FFF2-40B4-BE49-F238E27FC236}">
                  <a16:creationId xmlns:a16="http://schemas.microsoft.com/office/drawing/2014/main" id="{D3CA276C-34D4-B7C8-31BA-8271F643717F}"/>
                </a:ext>
              </a:extLst>
            </p:cNvPr>
            <p:cNvSpPr txBox="1">
              <a:spLocks noChangeArrowheads="1"/>
            </p:cNvSpPr>
            <p:nvPr/>
          </p:nvSpPr>
          <p:spPr bwMode="auto">
            <a:xfrm>
              <a:off x="-1016" y="2037"/>
              <a:ext cx="2745302" cy="62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ctr" eaLnBrk="1" hangingPunct="1">
                <a:lnSpc>
                  <a:spcPct val="150000"/>
                </a:lnSpc>
                <a:buFont typeface="Arial" panose="020B0604020202020204" pitchFamily="34" charset="0"/>
                <a:buNone/>
              </a:pPr>
              <a:endParaRPr lang="zh-CN" altLang="en-US" sz="1050">
                <a:solidFill>
                  <a:srgbClr val="FFFFFF"/>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10" name="五边形 4192">
            <a:extLst>
              <a:ext uri="{FF2B5EF4-FFF2-40B4-BE49-F238E27FC236}">
                <a16:creationId xmlns:a16="http://schemas.microsoft.com/office/drawing/2014/main" id="{0ABCB531-EF6C-D4AA-0EFC-0392C83BA470}"/>
              </a:ext>
            </a:extLst>
          </p:cNvPr>
          <p:cNvSpPr>
            <a:spLocks noChangeArrowheads="1"/>
          </p:cNvSpPr>
          <p:nvPr/>
        </p:nvSpPr>
        <p:spPr bwMode="auto">
          <a:xfrm rot="10800000">
            <a:off x="4731989" y="4938557"/>
            <a:ext cx="2587401" cy="505252"/>
          </a:xfrm>
          <a:prstGeom prst="homePlate">
            <a:avLst>
              <a:gd name="adj" fmla="val 37135"/>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ctr" eaLnBrk="1" hangingPunct="1">
              <a:lnSpc>
                <a:spcPct val="150000"/>
              </a:lnSpc>
              <a:buFont typeface="Arial" panose="020B0604020202020204" pitchFamily="34" charset="0"/>
              <a:buNone/>
            </a:pPr>
            <a:endParaRPr lang="zh-CN" altLang="en-US" sz="1050">
              <a:solidFill>
                <a:srgbClr val="FFFFFF"/>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文本框 10">
            <a:extLst>
              <a:ext uri="{FF2B5EF4-FFF2-40B4-BE49-F238E27FC236}">
                <a16:creationId xmlns:a16="http://schemas.microsoft.com/office/drawing/2014/main" id="{8C75D9E6-2D76-DA6B-9656-3F42DAB9B86B}"/>
              </a:ext>
            </a:extLst>
          </p:cNvPr>
          <p:cNvSpPr txBox="1"/>
          <p:nvPr/>
        </p:nvSpPr>
        <p:spPr>
          <a:xfrm>
            <a:off x="4938399" y="4942544"/>
            <a:ext cx="2380991" cy="499624"/>
          </a:xfrm>
          <a:prstGeom prst="rect">
            <a:avLst/>
          </a:prstGeom>
          <a:noFill/>
        </p:spPr>
        <p:txBody>
          <a:bodyPr wrap="square" rtlCol="0">
            <a:spAutoFit/>
          </a:bodyPr>
          <a:lstStyle>
            <a:defPPr>
              <a:defRPr lang="zh-CN"/>
            </a:defPPr>
            <a:lvl1pPr>
              <a:lnSpc>
                <a:spcPct val="150000"/>
              </a:lnSpc>
              <a:defRPr sz="1050" b="1">
                <a:solidFill>
                  <a:srgbClr val="18478F"/>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深度学习特征提取</a:t>
            </a:r>
          </a:p>
        </p:txBody>
      </p:sp>
      <p:sp>
        <p:nvSpPr>
          <p:cNvPr id="12" name="矩形 11">
            <a:extLst>
              <a:ext uri="{FF2B5EF4-FFF2-40B4-BE49-F238E27FC236}">
                <a16:creationId xmlns:a16="http://schemas.microsoft.com/office/drawing/2014/main" id="{83D895B1-AEFD-4E19-A5AA-C702607AF991}"/>
              </a:ext>
            </a:extLst>
          </p:cNvPr>
          <p:cNvSpPr/>
          <p:nvPr/>
        </p:nvSpPr>
        <p:spPr>
          <a:xfrm>
            <a:off x="7515823" y="3167679"/>
            <a:ext cx="4382876" cy="1224759"/>
          </a:xfrm>
          <a:prstGeom prst="rect">
            <a:avLst/>
          </a:prstGeom>
        </p:spPr>
        <p:txBody>
          <a:bodyPr wrap="square">
            <a:spAutoFit/>
          </a:bodyPr>
          <a:lstStyle/>
          <a:p>
            <a:pPr indent="432000" algn="just">
              <a:lnSpc>
                <a:spcPct val="120000"/>
              </a:lnSpc>
            </a:pPr>
            <a:r>
              <a:rPr lang="zh-CN" altLang="en-US" b="1" dirty="0">
                <a:latin typeface="宋体" panose="02010600030101010101" pitchFamily="2" charset="-122"/>
                <a:ea typeface="宋体" panose="02010600030101010101" pitchFamily="2" charset="-122"/>
                <a:sym typeface="+mn-ea"/>
              </a:rPr>
              <a:t>相比于单一语言的模型，多语言</a:t>
            </a:r>
            <a:r>
              <a:rPr lang="en-US" altLang="zh-CN" b="1" dirty="0">
                <a:latin typeface="宋体" panose="02010600030101010101" pitchFamily="2" charset="-122"/>
                <a:ea typeface="宋体" panose="02010600030101010101" pitchFamily="2" charset="-122"/>
                <a:sym typeface="+mn-ea"/>
              </a:rPr>
              <a:t>BERT</a:t>
            </a:r>
            <a:r>
              <a:rPr lang="zh-CN" altLang="en-US" b="1" dirty="0">
                <a:latin typeface="宋体" panose="02010600030101010101" pitchFamily="2" charset="-122"/>
                <a:ea typeface="宋体" panose="02010600030101010101" pitchFamily="2" charset="-122"/>
                <a:sym typeface="+mn-ea"/>
              </a:rPr>
              <a:t>能够处理多种语言数据，提高了模型的泛化能力。</a:t>
            </a:r>
          </a:p>
          <a:p>
            <a:pPr marL="285750" indent="-285750" algn="just">
              <a:lnSpc>
                <a:spcPct val="120000"/>
              </a:lnSpc>
              <a:buFont typeface="Arial" panose="020B0604020202020204" pitchFamily="34" charset="0"/>
              <a:buChar char="•"/>
            </a:pPr>
            <a:endParaRPr lang="zh-CN" altLang="en-US" sz="800" b="1" dirty="0">
              <a:latin typeface="+mn-ea"/>
              <a:sym typeface="+mn-ea"/>
            </a:endParaRPr>
          </a:p>
        </p:txBody>
      </p:sp>
      <p:sp>
        <p:nvSpPr>
          <p:cNvPr id="13" name="矩形 12">
            <a:extLst>
              <a:ext uri="{FF2B5EF4-FFF2-40B4-BE49-F238E27FC236}">
                <a16:creationId xmlns:a16="http://schemas.microsoft.com/office/drawing/2014/main" id="{5E837EF1-EBCE-4236-C256-0FA222C3A467}"/>
              </a:ext>
            </a:extLst>
          </p:cNvPr>
          <p:cNvSpPr/>
          <p:nvPr/>
        </p:nvSpPr>
        <p:spPr>
          <a:xfrm>
            <a:off x="7475546" y="4668363"/>
            <a:ext cx="4334131" cy="1377749"/>
          </a:xfrm>
          <a:prstGeom prst="rect">
            <a:avLst/>
          </a:prstGeom>
        </p:spPr>
        <p:txBody>
          <a:bodyPr wrap="square">
            <a:spAutoFit/>
          </a:bodyPr>
          <a:lstStyle/>
          <a:p>
            <a:pPr indent="432000" algn="just">
              <a:lnSpc>
                <a:spcPct val="120000"/>
              </a:lnSpc>
            </a:pPr>
            <a:r>
              <a:rPr lang="zh-CN" altLang="en-US" b="1" dirty="0">
                <a:latin typeface="宋体" panose="02010600030101010101" pitchFamily="2" charset="-122"/>
                <a:ea typeface="宋体" panose="02010600030101010101" pitchFamily="2" charset="-122"/>
                <a:sym typeface="+mn-ea"/>
              </a:rPr>
              <a:t>该模型采用深度学习方法进行特征提取，从而避免了传统方法中人工设计特征所带来的不足，可以更好地发掘数据中的隐藏信息。</a:t>
            </a:r>
          </a:p>
        </p:txBody>
      </p:sp>
      <p:pic>
        <p:nvPicPr>
          <p:cNvPr id="17" name="图片 33">
            <a:extLst>
              <a:ext uri="{FF2B5EF4-FFF2-40B4-BE49-F238E27FC236}">
                <a16:creationId xmlns:a16="http://schemas.microsoft.com/office/drawing/2014/main" id="{6BA984C5-8497-00DB-CB51-28ABBD2E6D9F}"/>
              </a:ext>
            </a:extLst>
          </p:cNvPr>
          <p:cNvPicPr>
            <a:picLocks noChangeAspect="1"/>
          </p:cNvPicPr>
          <p:nvPr/>
        </p:nvPicPr>
        <p:blipFill>
          <a:blip r:embed="rId4" cstate="print"/>
          <a:stretch>
            <a:fillRect/>
          </a:stretch>
        </p:blipFill>
        <p:spPr>
          <a:xfrm>
            <a:off x="10040941" y="14472"/>
            <a:ext cx="2059340" cy="696169"/>
          </a:xfrm>
          <a:prstGeom prst="rect">
            <a:avLst/>
          </a:prstGeom>
        </p:spPr>
      </p:pic>
      <p:grpSp>
        <p:nvGrpSpPr>
          <p:cNvPr id="18" name="组合 2">
            <a:extLst>
              <a:ext uri="{FF2B5EF4-FFF2-40B4-BE49-F238E27FC236}">
                <a16:creationId xmlns:a16="http://schemas.microsoft.com/office/drawing/2014/main" id="{E2D5DE0C-6225-D4F0-A6CB-0F98A94DFD23}"/>
              </a:ext>
            </a:extLst>
          </p:cNvPr>
          <p:cNvGrpSpPr/>
          <p:nvPr/>
        </p:nvGrpSpPr>
        <p:grpSpPr>
          <a:xfrm flipH="1">
            <a:off x="-4" y="400958"/>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9" name="平行四边形 4">
              <a:extLst>
                <a:ext uri="{FF2B5EF4-FFF2-40B4-BE49-F238E27FC236}">
                  <a16:creationId xmlns:a16="http://schemas.microsoft.com/office/drawing/2014/main" id="{B41E3C8C-B5D2-13C4-C4A2-0FA0676DE9C5}"/>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平行四边形 4">
              <a:extLst>
                <a:ext uri="{FF2B5EF4-FFF2-40B4-BE49-F238E27FC236}">
                  <a16:creationId xmlns:a16="http://schemas.microsoft.com/office/drawing/2014/main" id="{C8FF1E87-81F8-8001-EF79-5E66F436F5DD}"/>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1" name="直接连接符 7">
            <a:extLst>
              <a:ext uri="{FF2B5EF4-FFF2-40B4-BE49-F238E27FC236}">
                <a16:creationId xmlns:a16="http://schemas.microsoft.com/office/drawing/2014/main" id="{548BEAD6-6DF1-C13F-9539-F450FF59C249}"/>
              </a:ext>
            </a:extLst>
          </p:cNvPr>
          <p:cNvCxnSpPr/>
          <p:nvPr/>
        </p:nvCxnSpPr>
        <p:spPr>
          <a:xfrm>
            <a:off x="620106" y="1039512"/>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76343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9553      _1"/>
          <p:cNvSpPr/>
          <p:nvPr/>
        </p:nvSpPr>
        <p:spPr bwMode="auto">
          <a:xfrm>
            <a:off x="354" y="0"/>
            <a:ext cx="453157" cy="904082"/>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50000"/>
              <a:lumOff val="50000"/>
            </a:schemeClr>
          </a:solidFill>
          <a:ln w="6350" cap="flat">
            <a:noFill/>
            <a:prstDash val="solid"/>
            <a:miter lim="800000"/>
          </a:ln>
        </p:spPr>
        <p:txBody>
          <a:bodyPr/>
          <a:lstStyle/>
          <a:p>
            <a:pPr>
              <a:defRPr/>
            </a:pP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1" name="553      _2"/>
          <p:cNvSpPr>
            <a:spLocks/>
          </p:cNvSpPr>
          <p:nvPr/>
        </p:nvSpPr>
        <p:spPr bwMode="auto">
          <a:xfrm>
            <a:off x="140988" y="316987"/>
            <a:ext cx="303593" cy="609418"/>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rgbClr val="178AA1"/>
          </a:solidFill>
          <a:ln>
            <a:noFill/>
          </a:ln>
        </p:spPr>
        <p:txBody>
          <a:bodyPr/>
          <a:lstStyle/>
          <a:p>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 name="文本框 2">
            <a:extLst>
              <a:ext uri="{FF2B5EF4-FFF2-40B4-BE49-F238E27FC236}">
                <a16:creationId xmlns:a16="http://schemas.microsoft.com/office/drawing/2014/main" id="{5EADE141-8535-4F19-3E75-A448936BEB98}"/>
              </a:ext>
            </a:extLst>
          </p:cNvPr>
          <p:cNvSpPr txBox="1"/>
          <p:nvPr/>
        </p:nvSpPr>
        <p:spPr>
          <a:xfrm>
            <a:off x="2115989" y="2233976"/>
            <a:ext cx="3153011" cy="1861185"/>
          </a:xfrm>
          <a:prstGeom prst="rect">
            <a:avLst/>
          </a:prstGeom>
          <a:noFill/>
        </p:spPr>
        <p:txBody>
          <a:bodyPr vert="horz" wrap="square" rtlCol="0">
            <a:spAutoFit/>
          </a:bodyPr>
          <a:lstStyle/>
          <a:p>
            <a:pPr marL="0" marR="0" lvl="0" indent="0" defTabSz="12192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04</a:t>
            </a:r>
          </a:p>
        </p:txBody>
      </p:sp>
      <p:sp>
        <p:nvSpPr>
          <p:cNvPr id="4" name="文本框 3">
            <a:extLst>
              <a:ext uri="{FF2B5EF4-FFF2-40B4-BE49-F238E27FC236}">
                <a16:creationId xmlns:a16="http://schemas.microsoft.com/office/drawing/2014/main" id="{60C6A587-8B98-CC5F-1469-BFF7A5FD712E}"/>
              </a:ext>
            </a:extLst>
          </p:cNvPr>
          <p:cNvSpPr txBox="1"/>
          <p:nvPr/>
        </p:nvSpPr>
        <p:spPr>
          <a:xfrm>
            <a:off x="4275918" y="3457767"/>
            <a:ext cx="3528392" cy="430246"/>
          </a:xfrm>
          <a:prstGeom prst="rect">
            <a:avLst/>
          </a:prstGeom>
          <a:noFill/>
        </p:spPr>
        <p:txBody>
          <a:bodyPr wrap="square">
            <a:spAutoFit/>
          </a:bodyPr>
          <a:lstStyle/>
          <a:p>
            <a:pPr marL="0" marR="0" lvl="0" indent="0" defTabSz="1219200" rtl="0" eaLnBrk="1" fontAlgn="auto" latinLnBrk="0" hangingPunct="1">
              <a:lnSpc>
                <a:spcPts val="1800"/>
              </a:lnSpc>
              <a:spcBef>
                <a:spcPts val="0"/>
              </a:spcBef>
              <a:spcAft>
                <a:spcPts val="0"/>
              </a:spcAft>
              <a:buClrTx/>
              <a:buSzTx/>
              <a:buFontTx/>
              <a:buNone/>
              <a:defRPr/>
            </a:pPr>
            <a:r>
              <a:rPr kumimoji="0" lang="zh-CN" altLang="en-US" sz="54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ea"/>
                <a:sym typeface="+mn-lt"/>
              </a:rPr>
              <a:t>项目</a:t>
            </a:r>
            <a:r>
              <a:rPr lang="zh-CN" altLang="en-US" sz="5400" b="1" dirty="0">
                <a:solidFill>
                  <a:srgbClr val="002060"/>
                </a:solidFill>
                <a:latin typeface="微软雅黑" panose="020B0503020204020204" pitchFamily="34" charset="-122"/>
                <a:ea typeface="微软雅黑" panose="020B0503020204020204" pitchFamily="34" charset="-122"/>
                <a:cs typeface="+mn-ea"/>
                <a:sym typeface="+mn-lt"/>
              </a:rPr>
              <a:t>意义</a:t>
            </a:r>
            <a:endParaRPr kumimoji="0" lang="zh-CN" altLang="en-US" sz="54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44DD1D63-D7F8-6E55-18B4-294EFCA0E791}"/>
              </a:ext>
            </a:extLst>
          </p:cNvPr>
          <p:cNvSpPr txBox="1"/>
          <p:nvPr/>
        </p:nvSpPr>
        <p:spPr>
          <a:xfrm>
            <a:off x="4563745" y="2027323"/>
            <a:ext cx="1712713" cy="1231106"/>
          </a:xfrm>
          <a:prstGeom prst="rect">
            <a:avLst/>
          </a:prstGeom>
          <a:noFill/>
        </p:spPr>
        <p:txBody>
          <a:bodyPr wrap="none" rtlCol="0">
            <a:spAutoFit/>
          </a:bodyPr>
          <a:lstStyle/>
          <a:p>
            <a:pPr algn="l"/>
            <a:endParaRPr lang="en-US" altLang="zh-CN" dirty="0">
              <a:latin typeface="Arial" panose="020B0604020202020204" pitchFamily="34" charset="0"/>
              <a:cs typeface="Arial" panose="020B0604020202020204" pitchFamily="34" charset="0"/>
              <a:sym typeface="+mn-ea"/>
            </a:endParaRPr>
          </a:p>
          <a:p>
            <a:pPr algn="l"/>
            <a:r>
              <a:rPr lang="en-US" altLang="zh-CN" sz="2800" dirty="0">
                <a:solidFill>
                  <a:srgbClr val="002060"/>
                </a:solidFill>
                <a:latin typeface="微软雅黑" panose="020B0503020204020204" pitchFamily="34" charset="-122"/>
                <a:ea typeface="微软雅黑" panose="020B0503020204020204" pitchFamily="34" charset="-122"/>
                <a:cs typeface="Arial" panose="020B0604020202020204" pitchFamily="34" charset="0"/>
                <a:sym typeface="+mn-ea"/>
              </a:rPr>
              <a:t>Part</a:t>
            </a:r>
            <a:r>
              <a:rPr lang="en-US" altLang="zh-CN" sz="2800" dirty="0">
                <a:solidFill>
                  <a:srgbClr val="002060"/>
                </a:solidFill>
                <a:latin typeface="Arial" panose="020B0604020202020204" pitchFamily="34" charset="0"/>
                <a:cs typeface="Arial" panose="020B0604020202020204" pitchFamily="34" charset="0"/>
                <a:sym typeface="+mn-ea"/>
              </a:rPr>
              <a:t> Four</a:t>
            </a:r>
            <a:endParaRPr lang="zh-CN" altLang="en-US" sz="2800" dirty="0">
              <a:solidFill>
                <a:srgbClr val="002060"/>
              </a:solidFill>
              <a:latin typeface="Arial" panose="020B0604020202020204" pitchFamily="34" charset="0"/>
              <a:cs typeface="Arial" panose="020B0604020202020204" pitchFamily="34" charset="0"/>
            </a:endParaRPr>
          </a:p>
          <a:p>
            <a:endParaRPr lang="zh-CN" altLang="en-US" sz="280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文本框 9">
            <a:extLst>
              <a:ext uri="{FF2B5EF4-FFF2-40B4-BE49-F238E27FC236}">
                <a16:creationId xmlns:a16="http://schemas.microsoft.com/office/drawing/2014/main" id="{65CA0AFD-8D30-96C1-DD76-F8EB2A1B1AD6}"/>
              </a:ext>
            </a:extLst>
          </p:cNvPr>
          <p:cNvSpPr txBox="1"/>
          <p:nvPr/>
        </p:nvSpPr>
        <p:spPr>
          <a:xfrm>
            <a:off x="720422" y="157118"/>
            <a:ext cx="3160097" cy="677108"/>
          </a:xfrm>
          <a:prstGeom prst="rect">
            <a:avLst/>
          </a:prstGeom>
        </p:spPr>
        <p:txBody>
          <a:bodyPr wrap="non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anose="020B0604020202020204" pitchFamily="34" charset="0"/>
              <a:buNone/>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en-US" altLang="zh-CN" sz="44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CONTENTS</a:t>
            </a:r>
          </a:p>
        </p:txBody>
      </p:sp>
      <p:cxnSp>
        <p:nvCxnSpPr>
          <p:cNvPr id="11" name="直接连接符 10">
            <a:extLst>
              <a:ext uri="{FF2B5EF4-FFF2-40B4-BE49-F238E27FC236}">
                <a16:creationId xmlns:a16="http://schemas.microsoft.com/office/drawing/2014/main" id="{304F3326-6739-7431-0702-E2FB13128B8A}"/>
              </a:ext>
            </a:extLst>
          </p:cNvPr>
          <p:cNvCxnSpPr/>
          <p:nvPr/>
        </p:nvCxnSpPr>
        <p:spPr>
          <a:xfrm>
            <a:off x="720422" y="904082"/>
            <a:ext cx="505319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13" name="图片 12" descr="02bcaa362d6804f58d9d4b20ea001f71">
            <a:extLst>
              <a:ext uri="{FF2B5EF4-FFF2-40B4-BE49-F238E27FC236}">
                <a16:creationId xmlns:a16="http://schemas.microsoft.com/office/drawing/2014/main" id="{948DC845-7E59-66DF-9F44-94A333FE1258}"/>
              </a:ext>
            </a:extLst>
          </p:cNvPr>
          <p:cNvPicPr>
            <a:picLocks noChangeAspect="1"/>
          </p:cNvPicPr>
          <p:nvPr/>
        </p:nvPicPr>
        <p:blipFill>
          <a:blip r:embed="rId3">
            <a:duotone>
              <a:prstClr val="black"/>
              <a:schemeClr val="accent2">
                <a:tint val="45000"/>
                <a:satMod val="400000"/>
              </a:schemeClr>
            </a:duotone>
          </a:blip>
          <a:srcRect b="21821"/>
          <a:stretch>
            <a:fillRect/>
          </a:stretch>
        </p:blipFill>
        <p:spPr>
          <a:xfrm flipH="1">
            <a:off x="6893385" y="1362423"/>
            <a:ext cx="6868413" cy="5644055"/>
          </a:xfrm>
          <a:prstGeom prst="rect">
            <a:avLst/>
          </a:prstGeom>
          <a:noFill/>
        </p:spPr>
      </p:pic>
      <p:cxnSp>
        <p:nvCxnSpPr>
          <p:cNvPr id="14" name="Straight Connector 13">
            <a:extLst>
              <a:ext uri="{FF2B5EF4-FFF2-40B4-BE49-F238E27FC236}">
                <a16:creationId xmlns:a16="http://schemas.microsoft.com/office/drawing/2014/main" id="{B4789C80-014E-320C-02D9-9505C783B70C}"/>
              </a:ext>
            </a:extLst>
          </p:cNvPr>
          <p:cNvCxnSpPr>
            <a:cxnSpLocks/>
          </p:cNvCxnSpPr>
          <p:nvPr/>
        </p:nvCxnSpPr>
        <p:spPr>
          <a:xfrm flipH="1" flipV="1">
            <a:off x="-24765" y="4078605"/>
            <a:ext cx="7904741" cy="16556"/>
          </a:xfrm>
          <a:prstGeom prst="line">
            <a:avLst/>
          </a:prstGeom>
          <a:ln w="19050" cap="sq">
            <a:solidFill>
              <a:schemeClr val="accent2"/>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6EA70B1-D3FB-6035-F422-AD2756520256}"/>
              </a:ext>
            </a:extLst>
          </p:cNvPr>
          <p:cNvSpPr txBox="1"/>
          <p:nvPr/>
        </p:nvSpPr>
        <p:spPr>
          <a:xfrm>
            <a:off x="4274826" y="4457362"/>
            <a:ext cx="3605010" cy="1308884"/>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endParaRPr lang="en-US" altLang="zh-CN" sz="2800" dirty="0">
              <a:solidFill>
                <a:srgbClr val="002060"/>
              </a:solidFill>
              <a:latin typeface="微软雅黑" panose="020B0503020204020204" pitchFamily="34" charset="-122"/>
              <a:ea typeface="微软雅黑" panose="020B0503020204020204" pitchFamily="34" charset="-122"/>
              <a:cs typeface="+mn-ea"/>
            </a:endParaRPr>
          </a:p>
          <a:p>
            <a:pPr>
              <a:lnSpc>
                <a:spcPct val="150000"/>
              </a:lnSpc>
            </a:pPr>
            <a:r>
              <a:rPr lang="zh-CN" altLang="en-US" sz="2800" dirty="0">
                <a:solidFill>
                  <a:srgbClr val="002060"/>
                </a:solidFill>
                <a:latin typeface="微软雅黑" panose="020B0503020204020204" pitchFamily="34" charset="-122"/>
                <a:ea typeface="微软雅黑" panose="020B0503020204020204" pitchFamily="34" charset="-122"/>
                <a:cs typeface="+mn-ea"/>
              </a:rPr>
              <a:t> </a:t>
            </a:r>
          </a:p>
        </p:txBody>
      </p:sp>
      <p:pic>
        <p:nvPicPr>
          <p:cNvPr id="2" name="图片 33">
            <a:extLst>
              <a:ext uri="{FF2B5EF4-FFF2-40B4-BE49-F238E27FC236}">
                <a16:creationId xmlns:a16="http://schemas.microsoft.com/office/drawing/2014/main" id="{98326FEA-8D9F-81AF-1507-C3C5BE2DA16F}"/>
              </a:ext>
            </a:extLst>
          </p:cNvPr>
          <p:cNvPicPr>
            <a:picLocks noChangeAspect="1"/>
          </p:cNvPicPr>
          <p:nvPr/>
        </p:nvPicPr>
        <p:blipFill>
          <a:blip r:embed="rId4" cstate="print"/>
          <a:stretch>
            <a:fillRect/>
          </a:stretch>
        </p:blipFill>
        <p:spPr>
          <a:xfrm>
            <a:off x="10040941" y="14472"/>
            <a:ext cx="2059340" cy="696169"/>
          </a:xfrm>
          <a:prstGeom prst="rect">
            <a:avLst/>
          </a:prstGeom>
        </p:spPr>
      </p:pic>
    </p:spTree>
    <p:extLst>
      <p:ext uri="{BB962C8B-B14F-4D97-AF65-F5344CB8AC3E}">
        <p14:creationId xmlns:p14="http://schemas.microsoft.com/office/powerpoint/2010/main" val="716869325"/>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89DA09E9-FF20-107D-98EF-38A77C73FA79}"/>
              </a:ext>
            </a:extLst>
          </p:cNvPr>
          <p:cNvSpPr/>
          <p:nvPr/>
        </p:nvSpPr>
        <p:spPr>
          <a:xfrm>
            <a:off x="5481323" y="3362324"/>
            <a:ext cx="6569689" cy="3049349"/>
          </a:xfrm>
          <a:prstGeom prst="rect">
            <a:avLst/>
          </a:prstGeom>
          <a:solidFill>
            <a:schemeClr val="accent3">
              <a:lumMod val="50000"/>
            </a:schemeClr>
          </a:solidFill>
          <a:ln>
            <a:noFill/>
          </a:ln>
          <a:effectLst>
            <a:outerShdw blurRad="50800" dir="5400000" algn="ctr" rotWithShape="0">
              <a:schemeClr val="accent3">
                <a:lumMod val="50000"/>
              </a:scheme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38435" y="835045"/>
            <a:ext cx="2241443" cy="238399"/>
          </a:xfrm>
          <a:prstGeom prst="rect">
            <a:avLst/>
          </a:prstGeom>
        </p:spPr>
        <p:txBody>
          <a:bodyPr wrap="square">
            <a:spAutoFit/>
          </a:bodyPr>
          <a:lstStyle/>
          <a:p>
            <a:r>
              <a:rPr lang="en-US" altLang="zh-CN" sz="949" dirty="0">
                <a:solidFill>
                  <a:schemeClr val="tx1">
                    <a:lumMod val="50000"/>
                    <a:lumOff val="50000"/>
                  </a:schemeClr>
                </a:solidFill>
                <a:latin typeface="思源黑体" panose="020B0500000000000000" pitchFamily="34" charset="-122"/>
                <a:ea typeface="思源黑体" panose="020B0500000000000000" pitchFamily="34" charset="-122"/>
                <a:cs typeface="Segoe UI Semilight" panose="020B0402040204020203" pitchFamily="34" charset="0"/>
                <a:sym typeface="思源黑体" panose="020B0500000000000000" pitchFamily="34" charset="-122"/>
              </a:rPr>
              <a:t>Project Significance</a:t>
            </a:r>
          </a:p>
        </p:txBody>
      </p:sp>
      <p:sp>
        <p:nvSpPr>
          <p:cNvPr id="25" name="文本框 24"/>
          <p:cNvSpPr txBox="1"/>
          <p:nvPr/>
        </p:nvSpPr>
        <p:spPr>
          <a:xfrm>
            <a:off x="538435" y="379652"/>
            <a:ext cx="2745339" cy="546753"/>
          </a:xfrm>
          <a:prstGeom prst="rect">
            <a:avLst/>
          </a:prstGeom>
          <a:noFill/>
        </p:spPr>
        <p:txBody>
          <a:bodyPr wrap="square" rtlCol="0">
            <a:spAutoFit/>
          </a:bodyPr>
          <a:lstStyle/>
          <a:p>
            <a:r>
              <a:rPr lang="zh-CN" altLang="en-US" sz="2953" b="1" dirty="0">
                <a:solidFill>
                  <a:schemeClr val="tx1">
                    <a:lumMod val="65000"/>
                    <a:lumOff val="35000"/>
                  </a:schemeClr>
                </a:solidFill>
                <a:latin typeface="思源黑体" panose="020B0500000000000000" pitchFamily="34" charset="-122"/>
                <a:ea typeface="思源黑体" panose="020B0500000000000000" pitchFamily="34" charset="-122"/>
                <a:sym typeface="思源黑体" panose="020B0500000000000000" pitchFamily="34" charset="-122"/>
              </a:rPr>
              <a:t>项目意义</a:t>
            </a:r>
          </a:p>
        </p:txBody>
      </p:sp>
      <p:pic>
        <p:nvPicPr>
          <p:cNvPr id="2" name="图片 33">
            <a:extLst>
              <a:ext uri="{FF2B5EF4-FFF2-40B4-BE49-F238E27FC236}">
                <a16:creationId xmlns:a16="http://schemas.microsoft.com/office/drawing/2014/main" id="{F3A76055-530F-7919-FFEC-56A37BE32FB7}"/>
              </a:ext>
            </a:extLst>
          </p:cNvPr>
          <p:cNvPicPr>
            <a:picLocks noChangeAspect="1"/>
          </p:cNvPicPr>
          <p:nvPr/>
        </p:nvPicPr>
        <p:blipFill>
          <a:blip r:embed="rId3" cstate="print"/>
          <a:stretch>
            <a:fillRect/>
          </a:stretch>
        </p:blipFill>
        <p:spPr>
          <a:xfrm>
            <a:off x="10040941" y="14472"/>
            <a:ext cx="2059340" cy="696169"/>
          </a:xfrm>
          <a:prstGeom prst="rect">
            <a:avLst/>
          </a:prstGeom>
        </p:spPr>
      </p:pic>
      <p:pic>
        <p:nvPicPr>
          <p:cNvPr id="10" name="图片 9">
            <a:extLst>
              <a:ext uri="{FF2B5EF4-FFF2-40B4-BE49-F238E27FC236}">
                <a16:creationId xmlns:a16="http://schemas.microsoft.com/office/drawing/2014/main" id="{161C3AA3-77C9-EA5B-C4E3-7D483287EDB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40988" y="1835886"/>
            <a:ext cx="5059662" cy="4642462"/>
          </a:xfrm>
          <a:prstGeom prst="rect">
            <a:avLst/>
          </a:prstGeom>
        </p:spPr>
      </p:pic>
      <p:sp>
        <p:nvSpPr>
          <p:cNvPr id="11" name="文本框 10">
            <a:extLst>
              <a:ext uri="{FF2B5EF4-FFF2-40B4-BE49-F238E27FC236}">
                <a16:creationId xmlns:a16="http://schemas.microsoft.com/office/drawing/2014/main" id="{102CAA73-0E6C-E6CD-4EBF-EE9B6560D40A}"/>
              </a:ext>
            </a:extLst>
          </p:cNvPr>
          <p:cNvSpPr txBox="1"/>
          <p:nvPr/>
        </p:nvSpPr>
        <p:spPr>
          <a:xfrm>
            <a:off x="5481323" y="3362324"/>
            <a:ext cx="6217264" cy="1384225"/>
          </a:xfrm>
          <a:prstGeom prst="rect">
            <a:avLst/>
          </a:prstGeom>
          <a:noFill/>
        </p:spPr>
        <p:txBody>
          <a:bodyPr wrap="square" rtlCol="0">
            <a:spAutoFit/>
          </a:bodyPr>
          <a:lstStyle/>
          <a:p>
            <a:pPr indent="266700">
              <a:lnSpc>
                <a:spcPct val="140000"/>
              </a:lnSpc>
              <a:spcBef>
                <a:spcPts val="240"/>
              </a:spcBef>
              <a:spcAft>
                <a:spcPts val="240"/>
              </a:spcAft>
            </a:pPr>
            <a:r>
              <a:rPr lang="zh-CN" altLang="en-US" sz="20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将多模态融合与特定损失函数应用于涉诈网站的检测中，可以提高模型的性能，准确地识别诈骗网站，避免更多的人受到骗局的影响。</a:t>
            </a:r>
            <a:endParaRPr lang="zh-CN" altLang="en-US" dirty="0"/>
          </a:p>
        </p:txBody>
      </p:sp>
      <p:sp>
        <p:nvSpPr>
          <p:cNvPr id="26" name="文本框 25">
            <a:extLst>
              <a:ext uri="{FF2B5EF4-FFF2-40B4-BE49-F238E27FC236}">
                <a16:creationId xmlns:a16="http://schemas.microsoft.com/office/drawing/2014/main" id="{E11F1B04-5574-70F4-FCF5-12F310592450}"/>
              </a:ext>
            </a:extLst>
          </p:cNvPr>
          <p:cNvSpPr txBox="1"/>
          <p:nvPr/>
        </p:nvSpPr>
        <p:spPr>
          <a:xfrm>
            <a:off x="5481323" y="1922544"/>
            <a:ext cx="829627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110" normalizeH="0" baseline="0" noProof="0" dirty="0">
                <a:ln>
                  <a:noFill/>
                </a:ln>
                <a:solidFill>
                  <a:schemeClr val="tx2">
                    <a:lumMod val="50000"/>
                  </a:schemeClr>
                </a:solidFill>
                <a:effectLst/>
                <a:uLnTx/>
                <a:uFillTx/>
                <a:latin typeface="黑体" panose="02010609060101010101" pitchFamily="49" charset="-122"/>
                <a:ea typeface="黑体" panose="02010609060101010101" pitchFamily="49" charset="-122"/>
                <a:cs typeface="+mn-ea"/>
              </a:rPr>
              <a:t>多模态融合及特定损失函数设计</a:t>
            </a:r>
            <a:endParaRPr lang="en-US" altLang="zh-CN" sz="2000" b="1" spc="110" dirty="0">
              <a:solidFill>
                <a:schemeClr val="tx2">
                  <a:lumMod val="50000"/>
                </a:schemeClr>
              </a:solidFill>
              <a:latin typeface="黑体" panose="02010609060101010101" pitchFamily="49" charset="-122"/>
              <a:ea typeface="黑体" panose="02010609060101010101" pitchFamily="49" charset="-122"/>
              <a:cs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110" normalizeH="0" baseline="0" noProof="0" dirty="0">
                <a:ln>
                  <a:noFill/>
                </a:ln>
                <a:solidFill>
                  <a:schemeClr val="tx2">
                    <a:lumMod val="50000"/>
                  </a:schemeClr>
                </a:solidFill>
                <a:effectLst/>
                <a:uLnTx/>
                <a:uFillTx/>
                <a:latin typeface="黑体" panose="02010609060101010101" pitchFamily="49" charset="-122"/>
                <a:ea typeface="黑体" panose="02010609060101010101" pitchFamily="49" charset="-122"/>
                <a:cs typeface="+mn-ea"/>
              </a:rPr>
              <a:t>在涉诈网站中的应用</a:t>
            </a:r>
          </a:p>
        </p:txBody>
      </p:sp>
      <p:grpSp>
        <p:nvGrpSpPr>
          <p:cNvPr id="30" name="组合 2">
            <a:extLst>
              <a:ext uri="{FF2B5EF4-FFF2-40B4-BE49-F238E27FC236}">
                <a16:creationId xmlns:a16="http://schemas.microsoft.com/office/drawing/2014/main" id="{FB7BC5C4-0639-5B69-F537-BC1A80B6395B}"/>
              </a:ext>
            </a:extLst>
          </p:cNvPr>
          <p:cNvGrpSpPr/>
          <p:nvPr/>
        </p:nvGrpSpPr>
        <p:grpSpPr>
          <a:xfrm flipH="1">
            <a:off x="-4" y="400958"/>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31" name="平行四边形 4">
              <a:extLst>
                <a:ext uri="{FF2B5EF4-FFF2-40B4-BE49-F238E27FC236}">
                  <a16:creationId xmlns:a16="http://schemas.microsoft.com/office/drawing/2014/main" id="{FCED7806-256E-BAB1-406B-4A06AA859757}"/>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平行四边形 4">
              <a:extLst>
                <a:ext uri="{FF2B5EF4-FFF2-40B4-BE49-F238E27FC236}">
                  <a16:creationId xmlns:a16="http://schemas.microsoft.com/office/drawing/2014/main" id="{6C70D9C9-695D-F5C4-8C92-8671EA4BB7DF}"/>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3" name="直接连接符 7">
            <a:extLst>
              <a:ext uri="{FF2B5EF4-FFF2-40B4-BE49-F238E27FC236}">
                <a16:creationId xmlns:a16="http://schemas.microsoft.com/office/drawing/2014/main" id="{5BD1A65F-81DA-64CA-F45B-5E855EC4EF85}"/>
              </a:ext>
            </a:extLst>
          </p:cNvPr>
          <p:cNvCxnSpPr/>
          <p:nvPr/>
        </p:nvCxnSpPr>
        <p:spPr>
          <a:xfrm>
            <a:off x="620106" y="1039512"/>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3" name="文本框 2">
            <a:extLst>
              <a:ext uri="{FF2B5EF4-FFF2-40B4-BE49-F238E27FC236}">
                <a16:creationId xmlns:a16="http://schemas.microsoft.com/office/drawing/2014/main" id="{3A66FE39-04DD-109D-CCCC-1509F2531543}"/>
              </a:ext>
            </a:extLst>
          </p:cNvPr>
          <p:cNvSpPr txBox="1"/>
          <p:nvPr/>
        </p:nvSpPr>
        <p:spPr>
          <a:xfrm>
            <a:off x="5481323" y="4886998"/>
            <a:ext cx="6217264" cy="1334276"/>
          </a:xfrm>
          <a:prstGeom prst="rect">
            <a:avLst/>
          </a:prstGeom>
          <a:noFill/>
        </p:spPr>
        <p:txBody>
          <a:bodyPr wrap="square" rtlCol="0">
            <a:spAutoFit/>
          </a:bodyPr>
          <a:lstStyle/>
          <a:p>
            <a:pPr indent="266700">
              <a:lnSpc>
                <a:spcPct val="140000"/>
              </a:lnSpc>
              <a:spcBef>
                <a:spcPts val="240"/>
              </a:spcBef>
              <a:spcAft>
                <a:spcPts val="240"/>
              </a:spcAft>
            </a:pPr>
            <a:r>
              <a:rPr lang="zh-CN" altLang="en-US" sz="20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通过使用机器学习算法实现对涉诈网站的自动化检测和预警，能够提高防范涉诈活动的效率和准确性，并为打击网络诈骗提供有力的技术保障。</a:t>
            </a:r>
          </a:p>
        </p:txBody>
      </p:sp>
      <p:cxnSp>
        <p:nvCxnSpPr>
          <p:cNvPr id="5" name="直接连接符 4">
            <a:extLst>
              <a:ext uri="{FF2B5EF4-FFF2-40B4-BE49-F238E27FC236}">
                <a16:creationId xmlns:a16="http://schemas.microsoft.com/office/drawing/2014/main" id="{F8A6D44C-075F-6A3E-5CC3-267B7C4988B2}"/>
              </a:ext>
            </a:extLst>
          </p:cNvPr>
          <p:cNvCxnSpPr>
            <a:cxnSpLocks/>
          </p:cNvCxnSpPr>
          <p:nvPr/>
        </p:nvCxnSpPr>
        <p:spPr>
          <a:xfrm>
            <a:off x="5572125" y="3067050"/>
            <a:ext cx="5248275" cy="0"/>
          </a:xfrm>
          <a:prstGeom prst="line">
            <a:avLst/>
          </a:prstGeom>
          <a:noFill/>
          <a:ln w="38100"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5227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占位符 10">
            <a:extLst>
              <a:ext uri="{FF2B5EF4-FFF2-40B4-BE49-F238E27FC236}">
                <a16:creationId xmlns:a16="http://schemas.microsoft.com/office/drawing/2014/main" id="{F4FA3199-C080-7A19-AA09-17CD75372844}"/>
              </a:ext>
            </a:extLst>
          </p:cNvPr>
          <p:cNvPicPr>
            <a:picLocks noChangeAspect="1"/>
          </p:cNvPicPr>
          <p:nvPr/>
        </p:nvPicPr>
        <p:blipFill rotWithShape="1">
          <a:blip r:embed="rId2"/>
          <a:srcRect t="8356" r="1467" b="8356"/>
          <a:stretch>
            <a:fillRect/>
          </a:stretch>
        </p:blipFill>
        <p:spPr>
          <a:xfrm>
            <a:off x="3162025" y="0"/>
            <a:ext cx="9032515" cy="6858000"/>
          </a:xfrm>
          <a:prstGeom prst="rect">
            <a:avLst/>
          </a:prstGeom>
        </p:spPr>
      </p:pic>
      <p:sp>
        <p:nvSpPr>
          <p:cNvPr id="18" name="矩形 3">
            <a:extLst>
              <a:ext uri="{FF2B5EF4-FFF2-40B4-BE49-F238E27FC236}">
                <a16:creationId xmlns:a16="http://schemas.microsoft.com/office/drawing/2014/main" id="{7D0B712F-E946-A6A2-C673-6FB7F49C0660}"/>
              </a:ext>
            </a:extLst>
          </p:cNvPr>
          <p:cNvSpPr/>
          <p:nvPr/>
        </p:nvSpPr>
        <p:spPr>
          <a:xfrm>
            <a:off x="-5882" y="-12700"/>
            <a:ext cx="12181840" cy="6870700"/>
          </a:xfrm>
          <a:prstGeom prst="rect">
            <a:avLst/>
          </a:prstGeom>
          <a:gradFill flip="none" rotWithShape="1">
            <a:gsLst>
              <a:gs pos="0">
                <a:schemeClr val="accent5">
                  <a:lumMod val="5000"/>
                  <a:lumOff val="95000"/>
                  <a:alpha val="0"/>
                </a:schemeClr>
              </a:gs>
              <a:gs pos="78000">
                <a:schemeClr val="accent5">
                  <a:lumMod val="45000"/>
                  <a:lumOff val="55000"/>
                </a:schemeClr>
              </a:gs>
              <a:gs pos="100000">
                <a:schemeClr val="accent5">
                  <a:lumMod val="45000"/>
                  <a:lumOff val="5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矩形 2">
            <a:extLst>
              <a:ext uri="{FF2B5EF4-FFF2-40B4-BE49-F238E27FC236}">
                <a16:creationId xmlns:a16="http://schemas.microsoft.com/office/drawing/2014/main" id="{6C6AA7AE-984C-0A0D-1851-3098E15E74C2}"/>
              </a:ext>
            </a:extLst>
          </p:cNvPr>
          <p:cNvSpPr/>
          <p:nvPr/>
        </p:nvSpPr>
        <p:spPr>
          <a:xfrm>
            <a:off x="16042" y="0"/>
            <a:ext cx="12181840" cy="6858000"/>
          </a:xfrm>
          <a:prstGeom prst="rect">
            <a:avLst/>
          </a:prstGeom>
          <a:gradFill flip="none" rotWithShape="1">
            <a:gsLst>
              <a:gs pos="0">
                <a:schemeClr val="bg1"/>
              </a:gs>
              <a:gs pos="100000">
                <a:schemeClr val="bg1">
                  <a:alpha val="43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组合 2">
            <a:extLst>
              <a:ext uri="{FF2B5EF4-FFF2-40B4-BE49-F238E27FC236}">
                <a16:creationId xmlns:a16="http://schemas.microsoft.com/office/drawing/2014/main" id="{5664FFA5-9F0B-4F45-B57C-B38D54AD9072}"/>
              </a:ext>
            </a:extLst>
          </p:cNvPr>
          <p:cNvGrpSpPr/>
          <p:nvPr/>
        </p:nvGrpSpPr>
        <p:grpSpPr>
          <a:xfrm>
            <a:off x="0" y="1543050"/>
            <a:ext cx="12199749" cy="3893554"/>
            <a:chOff x="1587" y="1710169"/>
            <a:chExt cx="12188826" cy="3790305"/>
          </a:xfrm>
        </p:grpSpPr>
        <p:sp>
          <p:nvSpPr>
            <p:cNvPr id="23" name="矩形 22"/>
            <p:cNvSpPr/>
            <p:nvPr/>
          </p:nvSpPr>
          <p:spPr>
            <a:xfrm>
              <a:off x="1588" y="1710169"/>
              <a:ext cx="12188825" cy="3779900"/>
            </a:xfrm>
            <a:prstGeom prst="rect">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endParaRPr lang="zh-CN" altLang="en-US" dirty="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3" name="矩形 12"/>
            <p:cNvSpPr/>
            <p:nvPr/>
          </p:nvSpPr>
          <p:spPr>
            <a:xfrm>
              <a:off x="1587" y="1720574"/>
              <a:ext cx="12188826" cy="3779900"/>
            </a:xfrm>
            <a:prstGeom prst="rect">
              <a:avLst/>
            </a:prstGeom>
            <a:gradFill>
              <a:gsLst>
                <a:gs pos="0">
                  <a:srgbClr val="2C5777">
                    <a:alpha val="9000"/>
                  </a:srgbClr>
                </a:gs>
                <a:gs pos="100000">
                  <a:srgbClr val="4C4477">
                    <a:alpha val="88000"/>
                  </a:srgbClr>
                </a:gs>
              </a:gsLst>
              <a:lin ang="3000000" scaled="0"/>
            </a:gradFill>
            <a:ln w="12700" cap="flat" cmpd="sng" algn="ctr">
              <a:noFill/>
              <a:prstDash val="solid"/>
              <a:miter lim="800000"/>
            </a:ln>
            <a:effectLst/>
          </p:spPr>
          <p:txBody>
            <a:bodyPr rtlCol="0" anchor="ctr"/>
            <a:lstStyle/>
            <a:p>
              <a:pPr algn="ctr" defTabSz="685937"/>
              <a:endParaRPr lang="zh-CN" altLang="en-US" sz="1351" kern="0" dirty="0">
                <a:solidFill>
                  <a:prstClr val="white"/>
                </a:solidFill>
                <a:latin typeface="思源黑体" panose="020B0500000000000000" pitchFamily="34" charset="-122"/>
                <a:ea typeface="思源黑体" panose="020B0500000000000000" pitchFamily="34" charset="-122"/>
                <a:sym typeface="思源黑体" panose="020B0500000000000000" pitchFamily="34" charset="-122"/>
              </a:endParaRPr>
            </a:p>
          </p:txBody>
        </p:sp>
      </p:grpSp>
      <p:sp>
        <p:nvSpPr>
          <p:cNvPr id="41" name="文本框 3"/>
          <p:cNvSpPr txBox="1"/>
          <p:nvPr/>
        </p:nvSpPr>
        <p:spPr>
          <a:xfrm>
            <a:off x="4010593" y="6004870"/>
            <a:ext cx="655206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1F487C"/>
                </a:solidFill>
                <a:ea typeface="思源黑体" panose="020B0500000000000000" pitchFamily="34" charset="-122"/>
                <a:cs typeface="+mn-ea"/>
                <a:sym typeface="Arial" panose="020B0604020202020204" pitchFamily="34" charset="0"/>
              </a:rPr>
              <a:t>华中科技大学计算机科学与技术学院 </a:t>
            </a:r>
          </a:p>
        </p:txBody>
      </p:sp>
      <p:sp>
        <p:nvSpPr>
          <p:cNvPr id="45" name="矩形 259"/>
          <p:cNvSpPr>
            <a:spLocks noChangeArrowheads="1"/>
          </p:cNvSpPr>
          <p:nvPr/>
        </p:nvSpPr>
        <p:spPr bwMode="auto">
          <a:xfrm>
            <a:off x="2279276" y="2919115"/>
            <a:ext cx="7611523" cy="22159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914172">
              <a:buNone/>
            </a:pPr>
            <a:r>
              <a:rPr lang="en-US" altLang="zh-CN" sz="7200" b="1" cap="all" dirty="0">
                <a:solidFill>
                  <a:srgbClr val="FFFFFF"/>
                </a:solidFill>
                <a:latin typeface="思源黑体" panose="020B0500000000000000" pitchFamily="34" charset="-122"/>
                <a:ea typeface="思源黑体" panose="020B0500000000000000" pitchFamily="34" charset="-122"/>
                <a:cs typeface="Arial" panose="020B0604020202020204" pitchFamily="34" charset="0"/>
                <a:sym typeface="思源黑体" panose="020B0500000000000000" pitchFamily="34" charset="-122"/>
              </a:rPr>
              <a:t>Thanks!</a:t>
            </a:r>
            <a:endParaRPr lang="zh-CN" altLang="en-US" sz="7200" b="1" cap="all" dirty="0">
              <a:solidFill>
                <a:srgbClr val="FFFFFF"/>
              </a:solidFill>
              <a:latin typeface="思源黑体" panose="020B0500000000000000" pitchFamily="34" charset="-122"/>
              <a:ea typeface="思源黑体" panose="020B0500000000000000" pitchFamily="34" charset="-122"/>
              <a:cs typeface="Arial" panose="020B0604020202020204" pitchFamily="34" charset="0"/>
              <a:sym typeface="思源黑体" panose="020B0500000000000000" pitchFamily="34" charset="-122"/>
            </a:endParaRPr>
          </a:p>
          <a:p>
            <a:pPr algn="ctr" defTabSz="914172">
              <a:buNone/>
            </a:pPr>
            <a:endParaRPr lang="zh-CN" altLang="en-US" sz="6000" b="1" cap="all" dirty="0">
              <a:solidFill>
                <a:srgbClr val="FFFFFF"/>
              </a:solidFill>
              <a:latin typeface="思源黑体" panose="020B0500000000000000" pitchFamily="34" charset="-122"/>
              <a:ea typeface="思源黑体" panose="020B0500000000000000" pitchFamily="34" charset="-122"/>
              <a:cs typeface="Arial" panose="020B0604020202020204" pitchFamily="34" charset="0"/>
              <a:sym typeface="思源黑体" panose="020B0500000000000000" pitchFamily="34" charset="-122"/>
            </a:endParaRPr>
          </a:p>
        </p:txBody>
      </p:sp>
      <p:pic>
        <p:nvPicPr>
          <p:cNvPr id="15" name="图片 4">
            <a:extLst>
              <a:ext uri="{FF2B5EF4-FFF2-40B4-BE49-F238E27FC236}">
                <a16:creationId xmlns:a16="http://schemas.microsoft.com/office/drawing/2014/main" id="{8D3DDED2-F1C2-6EDA-AF20-0CB4281AA0E0}"/>
              </a:ext>
            </a:extLst>
          </p:cNvPr>
          <p:cNvPicPr>
            <a:picLocks noChangeAspect="1"/>
          </p:cNvPicPr>
          <p:nvPr/>
        </p:nvPicPr>
        <p:blipFill>
          <a:blip r:embed="rId3" cstate="print"/>
          <a:stretch>
            <a:fillRect/>
          </a:stretch>
        </p:blipFill>
        <p:spPr>
          <a:xfrm>
            <a:off x="0" y="139653"/>
            <a:ext cx="3823147" cy="1292431"/>
          </a:xfrm>
          <a:prstGeom prst="rect">
            <a:avLst/>
          </a:prstGeom>
        </p:spPr>
      </p:pic>
      <p:sp>
        <p:nvSpPr>
          <p:cNvPr id="17" name="文本框 11">
            <a:extLst>
              <a:ext uri="{FF2B5EF4-FFF2-40B4-BE49-F238E27FC236}">
                <a16:creationId xmlns:a16="http://schemas.microsoft.com/office/drawing/2014/main" id="{8B9349A3-F06A-A83B-B7DB-4C7709D11961}"/>
              </a:ext>
            </a:extLst>
          </p:cNvPr>
          <p:cNvSpPr txBox="1"/>
          <p:nvPr/>
        </p:nvSpPr>
        <p:spPr>
          <a:xfrm>
            <a:off x="0" y="6404980"/>
            <a:ext cx="2920186" cy="369332"/>
          </a:xfrm>
          <a:prstGeom prst="rect">
            <a:avLst/>
          </a:prstGeom>
          <a:noFill/>
        </p:spPr>
        <p:txBody>
          <a:bodyPr wrap="square" rtlCol="0">
            <a:spAutoFit/>
          </a:bodyPr>
          <a:lstStyle/>
          <a:p>
            <a:r>
              <a:rPr lang="zh-CN" altLang="en-US"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明德厚学   求是创新</a:t>
            </a:r>
          </a:p>
        </p:txBody>
      </p:sp>
    </p:spTree>
    <p:extLst>
      <p:ext uri="{BB962C8B-B14F-4D97-AF65-F5344CB8AC3E}">
        <p14:creationId xmlns:p14="http://schemas.microsoft.com/office/powerpoint/2010/main" val="310790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圆角 34">
            <a:extLst>
              <a:ext uri="{FF2B5EF4-FFF2-40B4-BE49-F238E27FC236}">
                <a16:creationId xmlns:a16="http://schemas.microsoft.com/office/drawing/2014/main" id="{4717BD55-6886-0718-90FF-9C7CB2A10C77}"/>
              </a:ext>
            </a:extLst>
          </p:cNvPr>
          <p:cNvSpPr/>
          <p:nvPr/>
        </p:nvSpPr>
        <p:spPr>
          <a:xfrm>
            <a:off x="7157235" y="2753821"/>
            <a:ext cx="904809" cy="587082"/>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21B2C5B2-76C4-0BC3-3B1C-1769DF8D0D24}"/>
              </a:ext>
            </a:extLst>
          </p:cNvPr>
          <p:cNvSpPr/>
          <p:nvPr/>
        </p:nvSpPr>
        <p:spPr>
          <a:xfrm>
            <a:off x="7137683" y="4348088"/>
            <a:ext cx="904809" cy="587082"/>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B84E4FC4-017B-0B49-7AE1-98E36759D407}"/>
              </a:ext>
            </a:extLst>
          </p:cNvPr>
          <p:cNvSpPr/>
          <p:nvPr/>
        </p:nvSpPr>
        <p:spPr>
          <a:xfrm>
            <a:off x="7137683" y="5922053"/>
            <a:ext cx="904809" cy="587082"/>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108C1C11-60DD-058E-A863-17B60B3ACBC1}"/>
              </a:ext>
            </a:extLst>
          </p:cNvPr>
          <p:cNvSpPr/>
          <p:nvPr/>
        </p:nvSpPr>
        <p:spPr>
          <a:xfrm>
            <a:off x="7114935" y="1075740"/>
            <a:ext cx="904809" cy="587082"/>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4452688" cy="68580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文本框 9"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7075958" y="976122"/>
            <a:ext cx="1028255" cy="848246"/>
          </a:xfrm>
          <a:prstGeom prst="rect">
            <a:avLst/>
          </a:prstGeom>
          <a:noFill/>
        </p:spPr>
        <p:txBody>
          <a:bodyPr wrap="square" rtlCol="0">
            <a:spAutoFit/>
          </a:bodyPr>
          <a:lstStyle/>
          <a:p>
            <a:pPr algn="ctr">
              <a:lnSpc>
                <a:spcPct val="110000"/>
              </a:lnSpc>
            </a:pPr>
            <a:r>
              <a:rPr lang="en-US" altLang="zh-CN" sz="48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01</a:t>
            </a:r>
          </a:p>
        </p:txBody>
      </p:sp>
      <p:sp>
        <p:nvSpPr>
          <p:cNvPr id="16" name="文本框 15"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7137682" y="2619379"/>
            <a:ext cx="904809" cy="848246"/>
          </a:xfrm>
          <a:prstGeom prst="rect">
            <a:avLst/>
          </a:prstGeom>
          <a:noFill/>
        </p:spPr>
        <p:txBody>
          <a:bodyPr wrap="square" rtlCol="0">
            <a:spAutoFit/>
          </a:bodyPr>
          <a:lstStyle/>
          <a:p>
            <a:pPr algn="ctr">
              <a:lnSpc>
                <a:spcPct val="110000"/>
              </a:lnSpc>
            </a:pPr>
            <a:r>
              <a:rPr lang="en-US" altLang="zh-CN" sz="48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02</a:t>
            </a:r>
          </a:p>
        </p:txBody>
      </p:sp>
      <p:sp>
        <p:nvSpPr>
          <p:cNvPr id="21" name="文本框 20"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7152693" y="4228504"/>
            <a:ext cx="913890" cy="848246"/>
          </a:xfrm>
          <a:prstGeom prst="rect">
            <a:avLst/>
          </a:prstGeom>
          <a:noFill/>
        </p:spPr>
        <p:txBody>
          <a:bodyPr wrap="square" rtlCol="0">
            <a:spAutoFit/>
          </a:bodyPr>
          <a:lstStyle/>
          <a:p>
            <a:pPr algn="ctr">
              <a:lnSpc>
                <a:spcPct val="110000"/>
              </a:lnSpc>
            </a:pPr>
            <a:r>
              <a:rPr lang="en-US" altLang="zh-CN" sz="48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03</a:t>
            </a:r>
          </a:p>
        </p:txBody>
      </p:sp>
      <p:sp>
        <p:nvSpPr>
          <p:cNvPr id="26" name="Text Placeholder 33"/>
          <p:cNvSpPr txBox="1"/>
          <p:nvPr/>
        </p:nvSpPr>
        <p:spPr>
          <a:xfrm>
            <a:off x="8010078" y="863892"/>
            <a:ext cx="2276918" cy="825419"/>
          </a:xfrm>
          <a:prstGeom prst="rect">
            <a:avLst/>
          </a:prstGeom>
          <a:noFill/>
        </p:spPr>
        <p:txBody>
          <a:bodyPr wrap="square" rtlCol="0">
            <a:spAutoFit/>
          </a:bodyPr>
          <a:lstStyle>
            <a:defPPr>
              <a:defRPr lang="zh-CN"/>
            </a:defPPr>
            <a:lvl1pPr defTabSz="1219078">
              <a:lnSpc>
                <a:spcPct val="150000"/>
              </a:lnSpc>
              <a:spcBef>
                <a:spcPct val="20000"/>
              </a:spcBef>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3600" dirty="0">
                <a:latin typeface="思源黑体" panose="020B0500000000000000" pitchFamily="34" charset="-122"/>
                <a:ea typeface="思源黑体" panose="020B0500000000000000" pitchFamily="34" charset="-122"/>
                <a:sym typeface="思源黑体" panose="020B0500000000000000" pitchFamily="34" charset="-122"/>
              </a:rPr>
              <a:t>项目背景</a:t>
            </a:r>
            <a:endParaRPr lang="en-AU" sz="3600"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0" name="Text Placeholder 33"/>
          <p:cNvSpPr txBox="1"/>
          <p:nvPr/>
        </p:nvSpPr>
        <p:spPr>
          <a:xfrm>
            <a:off x="8019160" y="4106535"/>
            <a:ext cx="2468320" cy="825419"/>
          </a:xfrm>
          <a:prstGeom prst="rect">
            <a:avLst/>
          </a:prstGeom>
          <a:noFill/>
        </p:spPr>
        <p:txBody>
          <a:bodyPr wrap="square" rtlCol="0">
            <a:spAutoFit/>
          </a:bodyPr>
          <a:lstStyle>
            <a:defPPr>
              <a:defRPr lang="zh-CN"/>
            </a:defPPr>
            <a:lvl1pPr defTabSz="1219078">
              <a:lnSpc>
                <a:spcPct val="150000"/>
              </a:lnSpc>
              <a:spcBef>
                <a:spcPct val="20000"/>
              </a:spcBef>
              <a:defRPr sz="80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3600" b="1" dirty="0">
                <a:solidFill>
                  <a:schemeClr val="tx1">
                    <a:lumMod val="75000"/>
                    <a:lumOff val="25000"/>
                  </a:schemeClr>
                </a:solidFill>
                <a:ea typeface="思源黑体" panose="020B0500000000000000" pitchFamily="34" charset="-122"/>
                <a:sym typeface="思源黑体" panose="020B0500000000000000" pitchFamily="34" charset="-122"/>
              </a:rPr>
              <a:t>实现方案</a:t>
            </a:r>
            <a:endParaRPr lang="en-AU" altLang="zh-CN" sz="3600" b="1" dirty="0">
              <a:solidFill>
                <a:schemeClr val="tx1">
                  <a:lumMod val="75000"/>
                  <a:lumOff val="25000"/>
                </a:schemeClr>
              </a:solidFill>
              <a:ea typeface="思源黑体" panose="020B0500000000000000" pitchFamily="34" charset="-122"/>
              <a:sym typeface="思源黑体" panose="020B0500000000000000" pitchFamily="34" charset="-122"/>
            </a:endParaRPr>
          </a:p>
        </p:txBody>
      </p:sp>
      <p:cxnSp>
        <p:nvCxnSpPr>
          <p:cNvPr id="20" name="直接连接符 19"/>
          <p:cNvCxnSpPr>
            <a:cxnSpLocks/>
          </p:cNvCxnSpPr>
          <p:nvPr/>
        </p:nvCxnSpPr>
        <p:spPr>
          <a:xfrm>
            <a:off x="509574" y="350746"/>
            <a:ext cx="94775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97572" y="1502313"/>
            <a:ext cx="2138963" cy="743986"/>
          </a:xfrm>
          <a:prstGeom prst="rect">
            <a:avLst/>
          </a:prstGeom>
        </p:spPr>
        <p:txBody>
          <a:bodyPr wrap="square">
            <a:spAutoFit/>
          </a:bodyPr>
          <a:lstStyle/>
          <a:p>
            <a:pPr>
              <a:lnSpc>
                <a:spcPct val="150000"/>
              </a:lnSpc>
            </a:pPr>
            <a:r>
              <a:rPr lang="en-US" altLang="zh-CN" sz="3200" dirty="0">
                <a:solidFill>
                  <a:schemeClr val="bg1"/>
                </a:solidFill>
                <a:latin typeface="思源黑体" panose="020B0500000000000000" pitchFamily="34" charset="-122"/>
                <a:ea typeface="思源黑体" panose="020B0500000000000000" pitchFamily="34" charset="-122"/>
                <a:cs typeface="Segoe UI Semilight" panose="020B0402040204020203" pitchFamily="34" charset="0"/>
                <a:sym typeface="思源黑体" panose="020B0500000000000000" pitchFamily="34" charset="-122"/>
              </a:rPr>
              <a:t>Contents</a:t>
            </a:r>
          </a:p>
        </p:txBody>
      </p:sp>
      <p:sp>
        <p:nvSpPr>
          <p:cNvPr id="24" name="文本框 23"/>
          <p:cNvSpPr txBox="1"/>
          <p:nvPr/>
        </p:nvSpPr>
        <p:spPr>
          <a:xfrm>
            <a:off x="197574" y="500822"/>
            <a:ext cx="2621826" cy="1200329"/>
          </a:xfrm>
          <a:prstGeom prst="rect">
            <a:avLst/>
          </a:prstGeom>
          <a:noFill/>
        </p:spPr>
        <p:txBody>
          <a:bodyPr wrap="square" rtlCol="0">
            <a:spAutoFit/>
          </a:bodyPr>
          <a:lstStyle>
            <a:defPPr>
              <a:defRPr lang="en-US"/>
            </a:defPPr>
            <a:lvl1pPr>
              <a:defRPr sz="2800" b="1">
                <a:solidFill>
                  <a:schemeClr val="bg2">
                    <a:lumMod val="25000"/>
                  </a:schemeClr>
                </a:solidFill>
                <a:latin typeface="微软雅黑" panose="020B0503020204020204" pitchFamily="34" charset="-122"/>
                <a:ea typeface="微软雅黑" panose="020B0503020204020204" pitchFamily="34" charset="-122"/>
              </a:defRPr>
            </a:lvl1pPr>
          </a:lstStyle>
          <a:p>
            <a:r>
              <a:rPr lang="zh-CN" altLang="en-US" sz="72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目录</a:t>
            </a:r>
          </a:p>
        </p:txBody>
      </p:sp>
      <p:sp>
        <p:nvSpPr>
          <p:cNvPr id="8" name="文本框 7" descr="e7d195523061f1c0214d268728035a112e1f1a63855fa0d5B3BC3571FB2346650E40B27C71D4ADB669896543E409C0762562804D99F14164E036E91A4D200FB459B9C67F1066513BDCC2663F2655ED5A2F3E64E50905ECC13FD08E412A2449DFC0DEA4732AF4E76A12DAA23714D9A24C7EAC7F7CD8FF94AEC7D4E9162B55FEA74E289784371BE33B">
            <a:extLst>
              <a:ext uri="{FF2B5EF4-FFF2-40B4-BE49-F238E27FC236}">
                <a16:creationId xmlns:a16="http://schemas.microsoft.com/office/drawing/2014/main" id="{307A965E-E665-D5BA-F670-90B57F9E5496}"/>
              </a:ext>
            </a:extLst>
          </p:cNvPr>
          <p:cNvSpPr txBox="1"/>
          <p:nvPr/>
        </p:nvSpPr>
        <p:spPr>
          <a:xfrm>
            <a:off x="7096188" y="5791471"/>
            <a:ext cx="913890" cy="848246"/>
          </a:xfrm>
          <a:prstGeom prst="rect">
            <a:avLst/>
          </a:prstGeom>
          <a:noFill/>
        </p:spPr>
        <p:txBody>
          <a:bodyPr wrap="square" rtlCol="0">
            <a:spAutoFit/>
          </a:bodyPr>
          <a:lstStyle/>
          <a:p>
            <a:pPr algn="ctr">
              <a:lnSpc>
                <a:spcPct val="110000"/>
              </a:lnSpc>
            </a:pPr>
            <a:r>
              <a:rPr lang="en-US" altLang="zh-CN" sz="48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04</a:t>
            </a:r>
          </a:p>
        </p:txBody>
      </p:sp>
      <p:sp>
        <p:nvSpPr>
          <p:cNvPr id="12" name="Text Placeholder 33">
            <a:extLst>
              <a:ext uri="{FF2B5EF4-FFF2-40B4-BE49-F238E27FC236}">
                <a16:creationId xmlns:a16="http://schemas.microsoft.com/office/drawing/2014/main" id="{2F4C7BED-81D1-35F1-5A90-65B028E8AE6B}"/>
              </a:ext>
            </a:extLst>
          </p:cNvPr>
          <p:cNvSpPr txBox="1"/>
          <p:nvPr/>
        </p:nvSpPr>
        <p:spPr>
          <a:xfrm>
            <a:off x="8042492" y="2571416"/>
            <a:ext cx="2276917" cy="825419"/>
          </a:xfrm>
          <a:prstGeom prst="rect">
            <a:avLst/>
          </a:prstGeom>
          <a:noFill/>
        </p:spPr>
        <p:txBody>
          <a:bodyPr wrap="square" rtlCol="0">
            <a:spAutoFit/>
          </a:bodyPr>
          <a:lstStyle>
            <a:defPPr>
              <a:defRPr lang="zh-CN"/>
            </a:defPPr>
            <a:lvl1pPr defTabSz="1219078">
              <a:lnSpc>
                <a:spcPct val="150000"/>
              </a:lnSpc>
              <a:spcBef>
                <a:spcPct val="20000"/>
              </a:spcBef>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3600" dirty="0">
                <a:ea typeface="思源黑体" panose="020B0500000000000000" pitchFamily="34" charset="-122"/>
                <a:sym typeface="思源黑体" panose="020B0500000000000000" pitchFamily="34" charset="-122"/>
              </a:rPr>
              <a:t>问题分析</a:t>
            </a:r>
            <a:endParaRPr lang="en-AU" sz="3600" dirty="0">
              <a:ea typeface="思源黑体" panose="020B0500000000000000" pitchFamily="34" charset="-122"/>
              <a:sym typeface="思源黑体" panose="020B0500000000000000" pitchFamily="34" charset="-122"/>
            </a:endParaRPr>
          </a:p>
        </p:txBody>
      </p:sp>
      <p:sp>
        <p:nvSpPr>
          <p:cNvPr id="13" name="Text Placeholder 33">
            <a:extLst>
              <a:ext uri="{FF2B5EF4-FFF2-40B4-BE49-F238E27FC236}">
                <a16:creationId xmlns:a16="http://schemas.microsoft.com/office/drawing/2014/main" id="{DA725278-DBF9-9D21-B338-EA5978259EDB}"/>
              </a:ext>
            </a:extLst>
          </p:cNvPr>
          <p:cNvSpPr txBox="1"/>
          <p:nvPr/>
        </p:nvSpPr>
        <p:spPr>
          <a:xfrm>
            <a:off x="8010080" y="5690147"/>
            <a:ext cx="2468320" cy="825419"/>
          </a:xfrm>
          <a:prstGeom prst="rect">
            <a:avLst/>
          </a:prstGeom>
          <a:noFill/>
        </p:spPr>
        <p:txBody>
          <a:bodyPr wrap="square" rtlCol="0">
            <a:spAutoFit/>
          </a:bodyPr>
          <a:lstStyle>
            <a:defPPr>
              <a:defRPr lang="zh-CN"/>
            </a:defPPr>
            <a:lvl1pPr defTabSz="1219078">
              <a:lnSpc>
                <a:spcPct val="150000"/>
              </a:lnSpc>
              <a:spcBef>
                <a:spcPct val="20000"/>
              </a:spcBef>
              <a:defRPr sz="80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3600" b="1" dirty="0">
                <a:solidFill>
                  <a:schemeClr val="tx1">
                    <a:lumMod val="75000"/>
                    <a:lumOff val="25000"/>
                  </a:schemeClr>
                </a:solidFill>
                <a:ea typeface="思源黑体" panose="020B0500000000000000" pitchFamily="34" charset="-122"/>
                <a:sym typeface="思源黑体" panose="020B0500000000000000" pitchFamily="34" charset="-122"/>
              </a:rPr>
              <a:t>项目意义</a:t>
            </a:r>
            <a:endParaRPr lang="en-AU" altLang="zh-CN" sz="3600" b="1" dirty="0">
              <a:solidFill>
                <a:schemeClr val="tx1">
                  <a:lumMod val="75000"/>
                  <a:lumOff val="25000"/>
                </a:schemeClr>
              </a:solidFill>
              <a:ea typeface="思源黑体" panose="020B0500000000000000" pitchFamily="34" charset="-122"/>
              <a:sym typeface="思源黑体" panose="020B0500000000000000" pitchFamily="34" charset="-122"/>
            </a:endParaRPr>
          </a:p>
        </p:txBody>
      </p:sp>
      <p:grpSp>
        <p:nvGrpSpPr>
          <p:cNvPr id="15" name="组合 14">
            <a:extLst>
              <a:ext uri="{FF2B5EF4-FFF2-40B4-BE49-F238E27FC236}">
                <a16:creationId xmlns:a16="http://schemas.microsoft.com/office/drawing/2014/main" id="{8D410B99-2E80-9C88-FA3F-263212E7C278}"/>
              </a:ext>
            </a:extLst>
          </p:cNvPr>
          <p:cNvGrpSpPr/>
          <p:nvPr/>
        </p:nvGrpSpPr>
        <p:grpSpPr>
          <a:xfrm>
            <a:off x="340499" y="2869987"/>
            <a:ext cx="1907816" cy="3188379"/>
            <a:chOff x="-4527174" y="3984603"/>
            <a:chExt cx="2923181" cy="4885280"/>
          </a:xfrm>
        </p:grpSpPr>
        <p:sp>
          <p:nvSpPr>
            <p:cNvPr id="17" name="Freeform 13">
              <a:extLst>
                <a:ext uri="{FF2B5EF4-FFF2-40B4-BE49-F238E27FC236}">
                  <a16:creationId xmlns:a16="http://schemas.microsoft.com/office/drawing/2014/main" id="{B8458965-3AFF-0F34-CFAE-AF8C49460440}"/>
                </a:ext>
              </a:extLst>
            </p:cNvPr>
            <p:cNvSpPr>
              <a:spLocks noEditPoints="1"/>
            </p:cNvSpPr>
            <p:nvPr/>
          </p:nvSpPr>
          <p:spPr bwMode="auto">
            <a:xfrm>
              <a:off x="-4527174" y="3984603"/>
              <a:ext cx="2923181" cy="3455963"/>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bg1"/>
            </a:solidFill>
            <a:ln>
              <a:noFill/>
            </a:ln>
          </p:spPr>
          <p:txBody>
            <a:bodyPr vert="horz" wrap="square" lIns="91435" tIns="45718" rIns="91435" bIns="45718" numCol="1" anchor="t" anchorCtr="0" compatLnSpc="1">
              <a:prstTxWarp prst="textNoShape">
                <a:avLst/>
              </a:prstTxWarp>
            </a:bodyPr>
            <a:lstStyle/>
            <a:p>
              <a:pPr algn="just" defTabSz="866943" fontAlgn="base">
                <a:lnSpc>
                  <a:spcPct val="120000"/>
                </a:lnSpc>
              </a:pPr>
              <a:endParaRPr lang="id-ID" sz="758"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sp>
          <p:nvSpPr>
            <p:cNvPr id="18" name="Freeform 16">
              <a:extLst>
                <a:ext uri="{FF2B5EF4-FFF2-40B4-BE49-F238E27FC236}">
                  <a16:creationId xmlns:a16="http://schemas.microsoft.com/office/drawing/2014/main" id="{6D52E9A1-EB60-612C-0344-FCADC59D1FDE}"/>
                </a:ext>
              </a:extLst>
            </p:cNvPr>
            <p:cNvSpPr>
              <a:spLocks noEditPoints="1"/>
            </p:cNvSpPr>
            <p:nvPr/>
          </p:nvSpPr>
          <p:spPr bwMode="auto">
            <a:xfrm>
              <a:off x="-3813438" y="7671521"/>
              <a:ext cx="1494000" cy="119836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bg1"/>
            </a:solidFill>
            <a:ln>
              <a:noFill/>
            </a:ln>
          </p:spPr>
          <p:txBody>
            <a:bodyPr vert="horz" wrap="square" lIns="91435" tIns="45718" rIns="91435" bIns="45718" numCol="1" anchor="t" anchorCtr="0" compatLnSpc="1">
              <a:prstTxWarp prst="textNoShape">
                <a:avLst/>
              </a:prstTxWarp>
            </a:bodyPr>
            <a:lstStyle/>
            <a:p>
              <a:pPr algn="just" defTabSz="866943" fontAlgn="base">
                <a:lnSpc>
                  <a:spcPct val="120000"/>
                </a:lnSpc>
              </a:pPr>
              <a:endParaRPr lang="id-ID" sz="758"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grpSp>
          <p:nvGrpSpPr>
            <p:cNvPr id="19" name="Group 12">
              <a:extLst>
                <a:ext uri="{FF2B5EF4-FFF2-40B4-BE49-F238E27FC236}">
                  <a16:creationId xmlns:a16="http://schemas.microsoft.com/office/drawing/2014/main" id="{20F3478A-3910-5E6E-98D3-827C4C09723E}"/>
                </a:ext>
              </a:extLst>
            </p:cNvPr>
            <p:cNvGrpSpPr/>
            <p:nvPr/>
          </p:nvGrpSpPr>
          <p:grpSpPr>
            <a:xfrm>
              <a:off x="-4218078" y="4386634"/>
              <a:ext cx="2300613" cy="2059155"/>
              <a:chOff x="-1313443" y="5265325"/>
              <a:chExt cx="3781424" cy="3384550"/>
            </a:xfrm>
            <a:solidFill>
              <a:srgbClr val="E9CCA9"/>
            </a:solidFill>
          </p:grpSpPr>
          <p:sp>
            <p:nvSpPr>
              <p:cNvPr id="25" name="Freeform 10">
                <a:extLst>
                  <a:ext uri="{FF2B5EF4-FFF2-40B4-BE49-F238E27FC236}">
                    <a16:creationId xmlns:a16="http://schemas.microsoft.com/office/drawing/2014/main" id="{A09D5753-CD7A-FA79-C287-07BAA358E28C}"/>
                  </a:ext>
                </a:extLst>
              </p:cNvPr>
              <p:cNvSpPr>
                <a:spLocks/>
              </p:cNvSpPr>
              <p:nvPr/>
            </p:nvSpPr>
            <p:spPr bwMode="auto">
              <a:xfrm>
                <a:off x="-159324" y="5825383"/>
                <a:ext cx="1392237" cy="1004887"/>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35" tIns="45718" rIns="91435" bIns="45718" numCol="1" anchor="t" anchorCtr="0" compatLnSpc="1">
                <a:prstTxWarp prst="textNoShape">
                  <a:avLst/>
                </a:prstTxWarp>
              </a:bodyPr>
              <a:lstStyle/>
              <a:p>
                <a:pPr algn="just" defTabSz="866943" fontAlgn="base">
                  <a:lnSpc>
                    <a:spcPct val="120000"/>
                  </a:lnSpc>
                </a:pPr>
                <a:endParaRPr lang="id-ID" sz="758"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sp>
            <p:nvSpPr>
              <p:cNvPr id="27" name="Freeform 11">
                <a:extLst>
                  <a:ext uri="{FF2B5EF4-FFF2-40B4-BE49-F238E27FC236}">
                    <a16:creationId xmlns:a16="http://schemas.microsoft.com/office/drawing/2014/main" id="{737325B3-8487-941D-B1F2-D73D5A7743BE}"/>
                  </a:ext>
                </a:extLst>
              </p:cNvPr>
              <p:cNvSpPr>
                <a:spLocks/>
              </p:cNvSpPr>
              <p:nvPr/>
            </p:nvSpPr>
            <p:spPr bwMode="auto">
              <a:xfrm>
                <a:off x="-1313443" y="5265325"/>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35" tIns="45718" rIns="91435" bIns="45718" numCol="1" anchor="t" anchorCtr="0" compatLnSpc="1">
                <a:prstTxWarp prst="textNoShape">
                  <a:avLst/>
                </a:prstTxWarp>
              </a:bodyPr>
              <a:lstStyle/>
              <a:p>
                <a:pPr algn="just" defTabSz="866943" fontAlgn="base">
                  <a:lnSpc>
                    <a:spcPct val="120000"/>
                  </a:lnSpc>
                </a:pPr>
                <a:endParaRPr lang="id-ID" sz="758"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grpSp>
      </p:grpSp>
      <p:pic>
        <p:nvPicPr>
          <p:cNvPr id="38" name="图片 33">
            <a:extLst>
              <a:ext uri="{FF2B5EF4-FFF2-40B4-BE49-F238E27FC236}">
                <a16:creationId xmlns:a16="http://schemas.microsoft.com/office/drawing/2014/main" id="{82244202-9DCD-1925-7AAA-0DE4B5FBEDC4}"/>
              </a:ext>
            </a:extLst>
          </p:cNvPr>
          <p:cNvPicPr>
            <a:picLocks noChangeAspect="1"/>
          </p:cNvPicPr>
          <p:nvPr/>
        </p:nvPicPr>
        <p:blipFill>
          <a:blip r:embed="rId3" cstate="print"/>
          <a:stretch>
            <a:fillRect/>
          </a:stretch>
        </p:blipFill>
        <p:spPr>
          <a:xfrm>
            <a:off x="10040941" y="14472"/>
            <a:ext cx="2059340" cy="696169"/>
          </a:xfrm>
          <a:prstGeom prst="rect">
            <a:avLst/>
          </a:prstGeom>
        </p:spPr>
      </p:pic>
    </p:spTree>
    <p:extLst>
      <p:ext uri="{BB962C8B-B14F-4D97-AF65-F5344CB8AC3E}">
        <p14:creationId xmlns:p14="http://schemas.microsoft.com/office/powerpoint/2010/main" val="210686739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9553      _1"/>
          <p:cNvSpPr/>
          <p:nvPr/>
        </p:nvSpPr>
        <p:spPr bwMode="auto">
          <a:xfrm>
            <a:off x="354" y="0"/>
            <a:ext cx="453157" cy="904082"/>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50000"/>
              <a:lumOff val="50000"/>
            </a:schemeClr>
          </a:solidFill>
          <a:ln w="6350" cap="flat">
            <a:noFill/>
            <a:prstDash val="solid"/>
            <a:miter lim="800000"/>
          </a:ln>
        </p:spPr>
        <p:txBody>
          <a:bodyPr/>
          <a:lstStyle/>
          <a:p>
            <a:pPr>
              <a:defRPr/>
            </a:pP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1" name="553      _2"/>
          <p:cNvSpPr>
            <a:spLocks/>
          </p:cNvSpPr>
          <p:nvPr/>
        </p:nvSpPr>
        <p:spPr bwMode="auto">
          <a:xfrm>
            <a:off x="140988" y="316987"/>
            <a:ext cx="303593" cy="609418"/>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rgbClr val="178AA1"/>
          </a:solidFill>
          <a:ln>
            <a:noFill/>
          </a:ln>
        </p:spPr>
        <p:txBody>
          <a:bodyPr/>
          <a:lstStyle/>
          <a:p>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 name="文本框 2">
            <a:extLst>
              <a:ext uri="{FF2B5EF4-FFF2-40B4-BE49-F238E27FC236}">
                <a16:creationId xmlns:a16="http://schemas.microsoft.com/office/drawing/2014/main" id="{5EADE141-8535-4F19-3E75-A448936BEB98}"/>
              </a:ext>
            </a:extLst>
          </p:cNvPr>
          <p:cNvSpPr txBox="1"/>
          <p:nvPr/>
        </p:nvSpPr>
        <p:spPr>
          <a:xfrm>
            <a:off x="2115989" y="2233976"/>
            <a:ext cx="3153011" cy="1861185"/>
          </a:xfrm>
          <a:prstGeom prst="rect">
            <a:avLst/>
          </a:prstGeom>
          <a:noFill/>
        </p:spPr>
        <p:txBody>
          <a:bodyPr vert="horz" wrap="square" rtlCol="0">
            <a:spAutoFit/>
          </a:bodyPr>
          <a:lstStyle/>
          <a:p>
            <a:pPr marL="0" marR="0" lvl="0" indent="0" defTabSz="12192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01</a:t>
            </a:r>
          </a:p>
        </p:txBody>
      </p:sp>
      <p:sp>
        <p:nvSpPr>
          <p:cNvPr id="4" name="文本框 3">
            <a:extLst>
              <a:ext uri="{FF2B5EF4-FFF2-40B4-BE49-F238E27FC236}">
                <a16:creationId xmlns:a16="http://schemas.microsoft.com/office/drawing/2014/main" id="{60C6A587-8B98-CC5F-1469-BFF7A5FD712E}"/>
              </a:ext>
            </a:extLst>
          </p:cNvPr>
          <p:cNvSpPr txBox="1"/>
          <p:nvPr/>
        </p:nvSpPr>
        <p:spPr>
          <a:xfrm>
            <a:off x="4275918" y="3457767"/>
            <a:ext cx="3528392" cy="430246"/>
          </a:xfrm>
          <a:prstGeom prst="rect">
            <a:avLst/>
          </a:prstGeom>
          <a:noFill/>
        </p:spPr>
        <p:txBody>
          <a:bodyPr wrap="square">
            <a:spAutoFit/>
          </a:bodyPr>
          <a:lstStyle/>
          <a:p>
            <a:pPr marL="0" marR="0" lvl="0" indent="0" defTabSz="1219200" rtl="0" eaLnBrk="1" fontAlgn="auto" latinLnBrk="0" hangingPunct="1">
              <a:lnSpc>
                <a:spcPts val="1800"/>
              </a:lnSpc>
              <a:spcBef>
                <a:spcPts val="0"/>
              </a:spcBef>
              <a:spcAft>
                <a:spcPts val="0"/>
              </a:spcAft>
              <a:buClrTx/>
              <a:buSzTx/>
              <a:buFontTx/>
              <a:buNone/>
              <a:defRPr/>
            </a:pPr>
            <a:r>
              <a:rPr kumimoji="0" lang="zh-CN" altLang="en-US" sz="54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ea"/>
                <a:sym typeface="+mn-lt"/>
              </a:rPr>
              <a:t>项目背景</a:t>
            </a:r>
          </a:p>
        </p:txBody>
      </p:sp>
      <p:sp>
        <p:nvSpPr>
          <p:cNvPr id="9" name="文本框 8">
            <a:extLst>
              <a:ext uri="{FF2B5EF4-FFF2-40B4-BE49-F238E27FC236}">
                <a16:creationId xmlns:a16="http://schemas.microsoft.com/office/drawing/2014/main" id="{44DD1D63-D7F8-6E55-18B4-294EFCA0E791}"/>
              </a:ext>
            </a:extLst>
          </p:cNvPr>
          <p:cNvSpPr txBox="1"/>
          <p:nvPr/>
        </p:nvSpPr>
        <p:spPr>
          <a:xfrm>
            <a:off x="4563745" y="2027323"/>
            <a:ext cx="1651799" cy="1231106"/>
          </a:xfrm>
          <a:prstGeom prst="rect">
            <a:avLst/>
          </a:prstGeom>
          <a:noFill/>
        </p:spPr>
        <p:txBody>
          <a:bodyPr wrap="none" rtlCol="0">
            <a:spAutoFit/>
          </a:bodyPr>
          <a:lstStyle/>
          <a:p>
            <a:pPr algn="l"/>
            <a:endParaRPr lang="en-US" altLang="zh-CN" dirty="0">
              <a:latin typeface="Arial" panose="020B0604020202020204" pitchFamily="34" charset="0"/>
              <a:cs typeface="Arial" panose="020B0604020202020204" pitchFamily="34" charset="0"/>
              <a:sym typeface="+mn-ea"/>
            </a:endParaRPr>
          </a:p>
          <a:p>
            <a:pPr algn="l"/>
            <a:r>
              <a:rPr lang="en-US" altLang="zh-CN" sz="2800" dirty="0">
                <a:solidFill>
                  <a:srgbClr val="002060"/>
                </a:solidFill>
                <a:latin typeface="微软雅黑" panose="020B0503020204020204" pitchFamily="34" charset="-122"/>
                <a:ea typeface="微软雅黑" panose="020B0503020204020204" pitchFamily="34" charset="-122"/>
                <a:cs typeface="Arial" panose="020B0604020202020204" pitchFamily="34" charset="0"/>
                <a:sym typeface="+mn-ea"/>
              </a:rPr>
              <a:t>Part</a:t>
            </a:r>
            <a:r>
              <a:rPr lang="en-US" altLang="zh-CN" sz="2800" dirty="0">
                <a:solidFill>
                  <a:srgbClr val="002060"/>
                </a:solidFill>
                <a:latin typeface="Arial" panose="020B0604020202020204" pitchFamily="34" charset="0"/>
                <a:cs typeface="Arial" panose="020B0604020202020204" pitchFamily="34" charset="0"/>
                <a:sym typeface="+mn-ea"/>
              </a:rPr>
              <a:t> One</a:t>
            </a:r>
            <a:endParaRPr lang="zh-CN" altLang="en-US" sz="2800" dirty="0">
              <a:solidFill>
                <a:srgbClr val="002060"/>
              </a:solidFill>
              <a:latin typeface="Arial" panose="020B0604020202020204" pitchFamily="34" charset="0"/>
              <a:cs typeface="Arial" panose="020B0604020202020204" pitchFamily="34" charset="0"/>
            </a:endParaRPr>
          </a:p>
          <a:p>
            <a:endParaRPr lang="zh-CN" altLang="en-US" sz="280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文本框 9">
            <a:extLst>
              <a:ext uri="{FF2B5EF4-FFF2-40B4-BE49-F238E27FC236}">
                <a16:creationId xmlns:a16="http://schemas.microsoft.com/office/drawing/2014/main" id="{65CA0AFD-8D30-96C1-DD76-F8EB2A1B1AD6}"/>
              </a:ext>
            </a:extLst>
          </p:cNvPr>
          <p:cNvSpPr txBox="1"/>
          <p:nvPr/>
        </p:nvSpPr>
        <p:spPr>
          <a:xfrm>
            <a:off x="720422" y="157118"/>
            <a:ext cx="3160097" cy="677108"/>
          </a:xfrm>
          <a:prstGeom prst="rect">
            <a:avLst/>
          </a:prstGeom>
        </p:spPr>
        <p:txBody>
          <a:bodyPr wrap="non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anose="020B0604020202020204" pitchFamily="34" charset="0"/>
              <a:buNone/>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en-US" altLang="zh-CN" sz="44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CONTENTS</a:t>
            </a:r>
          </a:p>
        </p:txBody>
      </p:sp>
      <p:cxnSp>
        <p:nvCxnSpPr>
          <p:cNvPr id="11" name="直接连接符 10">
            <a:extLst>
              <a:ext uri="{FF2B5EF4-FFF2-40B4-BE49-F238E27FC236}">
                <a16:creationId xmlns:a16="http://schemas.microsoft.com/office/drawing/2014/main" id="{304F3326-6739-7431-0702-E2FB13128B8A}"/>
              </a:ext>
            </a:extLst>
          </p:cNvPr>
          <p:cNvCxnSpPr/>
          <p:nvPr/>
        </p:nvCxnSpPr>
        <p:spPr>
          <a:xfrm>
            <a:off x="720422" y="904082"/>
            <a:ext cx="505319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13" name="图片 12" descr="02bcaa362d6804f58d9d4b20ea001f71">
            <a:extLst>
              <a:ext uri="{FF2B5EF4-FFF2-40B4-BE49-F238E27FC236}">
                <a16:creationId xmlns:a16="http://schemas.microsoft.com/office/drawing/2014/main" id="{948DC845-7E59-66DF-9F44-94A333FE1258}"/>
              </a:ext>
            </a:extLst>
          </p:cNvPr>
          <p:cNvPicPr>
            <a:picLocks noChangeAspect="1"/>
          </p:cNvPicPr>
          <p:nvPr/>
        </p:nvPicPr>
        <p:blipFill>
          <a:blip r:embed="rId3">
            <a:duotone>
              <a:prstClr val="black"/>
              <a:schemeClr val="accent2">
                <a:tint val="45000"/>
                <a:satMod val="400000"/>
              </a:schemeClr>
            </a:duotone>
          </a:blip>
          <a:srcRect b="21821"/>
          <a:stretch>
            <a:fillRect/>
          </a:stretch>
        </p:blipFill>
        <p:spPr>
          <a:xfrm flipH="1">
            <a:off x="6893385" y="1362423"/>
            <a:ext cx="6868413" cy="5644055"/>
          </a:xfrm>
          <a:prstGeom prst="rect">
            <a:avLst/>
          </a:prstGeom>
          <a:noFill/>
        </p:spPr>
      </p:pic>
      <p:cxnSp>
        <p:nvCxnSpPr>
          <p:cNvPr id="14" name="Straight Connector 13">
            <a:extLst>
              <a:ext uri="{FF2B5EF4-FFF2-40B4-BE49-F238E27FC236}">
                <a16:creationId xmlns:a16="http://schemas.microsoft.com/office/drawing/2014/main" id="{B4789C80-014E-320C-02D9-9505C783B70C}"/>
              </a:ext>
            </a:extLst>
          </p:cNvPr>
          <p:cNvCxnSpPr>
            <a:cxnSpLocks/>
          </p:cNvCxnSpPr>
          <p:nvPr/>
        </p:nvCxnSpPr>
        <p:spPr>
          <a:xfrm flipH="1" flipV="1">
            <a:off x="-24765" y="4078605"/>
            <a:ext cx="7904741" cy="16556"/>
          </a:xfrm>
          <a:prstGeom prst="line">
            <a:avLst/>
          </a:prstGeom>
          <a:ln w="19050" cap="sq">
            <a:solidFill>
              <a:schemeClr val="accent2"/>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6EA70B1-D3FB-6035-F422-AD2756520256}"/>
              </a:ext>
            </a:extLst>
          </p:cNvPr>
          <p:cNvSpPr txBox="1"/>
          <p:nvPr/>
        </p:nvSpPr>
        <p:spPr>
          <a:xfrm>
            <a:off x="4274826" y="4457362"/>
            <a:ext cx="3605010" cy="1308884"/>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800" dirty="0">
                <a:solidFill>
                  <a:srgbClr val="002060"/>
                </a:solidFill>
                <a:latin typeface="微软雅黑" panose="020B0503020204020204" pitchFamily="34" charset="-122"/>
                <a:ea typeface="微软雅黑" panose="020B0503020204020204" pitchFamily="34" charset="-122"/>
                <a:cs typeface="+mn-ea"/>
              </a:rPr>
              <a:t>整体背景</a:t>
            </a:r>
            <a:endParaRPr lang="en-US" altLang="zh-CN" sz="2800" dirty="0">
              <a:solidFill>
                <a:srgbClr val="002060"/>
              </a:solidFill>
              <a:latin typeface="微软雅黑" panose="020B0503020204020204" pitchFamily="34" charset="-122"/>
              <a:ea typeface="微软雅黑" panose="020B0503020204020204" pitchFamily="34" charset="-122"/>
              <a:cs typeface="+mn-ea"/>
            </a:endParaRPr>
          </a:p>
          <a:p>
            <a:pPr>
              <a:lnSpc>
                <a:spcPct val="150000"/>
              </a:lnSpc>
            </a:pPr>
            <a:r>
              <a:rPr lang="zh-CN" altLang="en-US" sz="2800" dirty="0">
                <a:solidFill>
                  <a:srgbClr val="002060"/>
                </a:solidFill>
                <a:latin typeface="微软雅黑" panose="020B0503020204020204" pitchFamily="34" charset="-122"/>
                <a:ea typeface="微软雅黑" panose="020B0503020204020204" pitchFamily="34" charset="-122"/>
                <a:cs typeface="+mn-ea"/>
              </a:rPr>
              <a:t> </a:t>
            </a:r>
          </a:p>
        </p:txBody>
      </p:sp>
      <p:pic>
        <p:nvPicPr>
          <p:cNvPr id="2" name="图片 33">
            <a:extLst>
              <a:ext uri="{FF2B5EF4-FFF2-40B4-BE49-F238E27FC236}">
                <a16:creationId xmlns:a16="http://schemas.microsoft.com/office/drawing/2014/main" id="{98326FEA-8D9F-81AF-1507-C3C5BE2DA16F}"/>
              </a:ext>
            </a:extLst>
          </p:cNvPr>
          <p:cNvPicPr>
            <a:picLocks noChangeAspect="1"/>
          </p:cNvPicPr>
          <p:nvPr/>
        </p:nvPicPr>
        <p:blipFill>
          <a:blip r:embed="rId4" cstate="print"/>
          <a:stretch>
            <a:fillRect/>
          </a:stretch>
        </p:blipFill>
        <p:spPr>
          <a:xfrm>
            <a:off x="10040941" y="14472"/>
            <a:ext cx="2059340" cy="696169"/>
          </a:xfrm>
          <a:prstGeom prst="rect">
            <a:avLst/>
          </a:prstGeom>
        </p:spPr>
      </p:pic>
    </p:spTree>
    <p:extLst>
      <p:ext uri="{BB962C8B-B14F-4D97-AF65-F5344CB8AC3E}">
        <p14:creationId xmlns:p14="http://schemas.microsoft.com/office/powerpoint/2010/main" val="362100058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8376" y="3762003"/>
            <a:ext cx="12192000" cy="3096000"/>
          </a:xfrm>
          <a:prstGeom prst="rect">
            <a:avLst/>
          </a:prstGeom>
          <a:blipFill>
            <a:blip r:embed="rId2"/>
            <a:srcRect/>
            <a:stretch>
              <a:fillRect t="-1" b="-338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5" name="矩形 24"/>
          <p:cNvSpPr/>
          <p:nvPr/>
        </p:nvSpPr>
        <p:spPr>
          <a:xfrm>
            <a:off x="4577127" y="817804"/>
            <a:ext cx="3037744" cy="830997"/>
          </a:xfrm>
          <a:prstGeom prst="rect">
            <a:avLst/>
          </a:prstGeom>
        </p:spPr>
        <p:txBody>
          <a:bodyPr wrap="square">
            <a:spAutoFit/>
          </a:bodyPr>
          <a:lstStyle/>
          <a:p>
            <a:pPr algn="ctr"/>
            <a:r>
              <a:rPr lang="zh-CN" altLang="en-US" sz="4800" b="1"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思源黑体" panose="020B0500000000000000" pitchFamily="34" charset="-122"/>
              </a:rPr>
              <a:t>整体背景</a:t>
            </a:r>
            <a:endParaRPr lang="en-US" altLang="zh-CN" sz="4800" b="1" dirty="0">
              <a:solidFill>
                <a:schemeClr val="tx1">
                  <a:lumMod val="75000"/>
                  <a:lumOff val="25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4" name="Text Placeholder 33"/>
          <p:cNvSpPr txBox="1"/>
          <p:nvPr/>
        </p:nvSpPr>
        <p:spPr>
          <a:xfrm>
            <a:off x="10113250" y="4288680"/>
            <a:ext cx="1893998" cy="499624"/>
          </a:xfrm>
          <a:prstGeom prst="rect">
            <a:avLst/>
          </a:prstGeom>
          <a:noFill/>
        </p:spPr>
        <p:txBody>
          <a:bodyPr wrap="square" rtlCol="0">
            <a:spAutoFit/>
          </a:bodyPr>
          <a:lstStyle>
            <a:defPPr>
              <a:defRPr lang="zh-CN"/>
            </a:defPPr>
            <a:lvl1pPr defTabSz="1219078">
              <a:lnSpc>
                <a:spcPct val="150000"/>
              </a:lnSpc>
              <a:spcBef>
                <a:spcPct val="20000"/>
              </a:spcBef>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刷单兼职诈骗</a:t>
            </a:r>
            <a:endParaRPr lang="en-AU" sz="20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7" name="Text Placeholder 33"/>
          <p:cNvSpPr txBox="1"/>
          <p:nvPr/>
        </p:nvSpPr>
        <p:spPr>
          <a:xfrm>
            <a:off x="2810175" y="4364800"/>
            <a:ext cx="1890907" cy="499624"/>
          </a:xfrm>
          <a:prstGeom prst="rect">
            <a:avLst/>
          </a:prstGeom>
          <a:noFill/>
        </p:spPr>
        <p:txBody>
          <a:bodyPr wrap="square" rtlCol="0">
            <a:spAutoFit/>
          </a:bodyPr>
          <a:lstStyle>
            <a:defPPr>
              <a:defRPr lang="zh-CN"/>
            </a:defPPr>
            <a:lvl1pPr defTabSz="1219078">
              <a:lnSpc>
                <a:spcPct val="150000"/>
              </a:lnSpc>
              <a:spcBef>
                <a:spcPct val="20000"/>
              </a:spcBef>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贷款诈骗</a:t>
            </a:r>
            <a:endParaRPr lang="en-AU" sz="20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8" name="Text Placeholder 33"/>
          <p:cNvSpPr txBox="1"/>
          <p:nvPr/>
        </p:nvSpPr>
        <p:spPr>
          <a:xfrm>
            <a:off x="282872" y="4343752"/>
            <a:ext cx="1890907" cy="499624"/>
          </a:xfrm>
          <a:prstGeom prst="rect">
            <a:avLst/>
          </a:prstGeom>
          <a:noFill/>
        </p:spPr>
        <p:txBody>
          <a:bodyPr wrap="square" rtlCol="0">
            <a:spAutoFit/>
          </a:bodyPr>
          <a:lstStyle>
            <a:defPPr>
              <a:defRPr lang="zh-CN"/>
            </a:defPPr>
            <a:lvl1pPr defTabSz="1219078">
              <a:lnSpc>
                <a:spcPct val="150000"/>
              </a:lnSpc>
              <a:spcBef>
                <a:spcPct val="20000"/>
              </a:spcBef>
              <a:defRPr sz="800">
                <a:solidFill>
                  <a:schemeClr val="bg1">
                    <a:lumMod val="50000"/>
                  </a:schemeClr>
                </a:solidFill>
                <a:latin typeface="微软雅黑" panose="020B0503020204020204" pitchFamily="34" charset="-122"/>
                <a:ea typeface="微软雅黑" panose="020B0503020204020204" pitchFamily="34" charset="-122"/>
              </a:defRPr>
            </a:lvl1pPr>
          </a:lstStyle>
          <a:p>
            <a:pPr algn="ctr"/>
            <a:r>
              <a:rPr lang="zh-CN" altLang="en-US"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网络退款诈骗</a:t>
            </a:r>
            <a:endParaRPr lang="en-AU" altLang="zh-CN"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2" name="TextBox 20"/>
          <p:cNvSpPr txBox="1"/>
          <p:nvPr/>
        </p:nvSpPr>
        <p:spPr>
          <a:xfrm>
            <a:off x="776927" y="1865036"/>
            <a:ext cx="10638145" cy="1569660"/>
          </a:xfrm>
          <a:prstGeom prst="rect">
            <a:avLst/>
          </a:prstGeom>
          <a:noFill/>
        </p:spPr>
        <p:txBody>
          <a:bodyPr wrap="square" rtlCol="0">
            <a:spAutoFit/>
          </a:bodyPr>
          <a:lstStyle/>
          <a:p>
            <a:pPr indent="720000" defTabSz="1219078">
              <a:spcBef>
                <a:spcPct val="20000"/>
              </a:spcBef>
              <a:defRPr/>
            </a:pPr>
            <a:r>
              <a:rPr lang="zh-CN" altLang="en-US" sz="2400" dirty="0">
                <a:solidFill>
                  <a:schemeClr val="tx1">
                    <a:lumMod val="50000"/>
                    <a:lumOff val="50000"/>
                  </a:schemeClr>
                </a:solidFill>
                <a:ea typeface="思源黑体" panose="020B0500000000000000" pitchFamily="34" charset="-122"/>
                <a:sym typeface="思源黑体" panose="020B0500000000000000" pitchFamily="34" charset="-122"/>
              </a:rPr>
              <a:t>在电信网络诈骗案件中，网络诈骗占比逐年升高，占比达</a:t>
            </a:r>
            <a:r>
              <a:rPr lang="en-US" altLang="zh-CN" sz="2400" dirty="0">
                <a:solidFill>
                  <a:schemeClr val="tx1">
                    <a:lumMod val="50000"/>
                    <a:lumOff val="50000"/>
                  </a:schemeClr>
                </a:solidFill>
                <a:ea typeface="思源黑体" panose="020B0500000000000000" pitchFamily="34" charset="-122"/>
                <a:sym typeface="思源黑体" panose="020B0500000000000000" pitchFamily="34" charset="-122"/>
              </a:rPr>
              <a:t>85%</a:t>
            </a:r>
            <a:r>
              <a:rPr lang="zh-CN" altLang="en-US" sz="2400" dirty="0">
                <a:solidFill>
                  <a:schemeClr val="tx1">
                    <a:lumMod val="50000"/>
                    <a:lumOff val="50000"/>
                  </a:schemeClr>
                </a:solidFill>
                <a:ea typeface="思源黑体" panose="020B0500000000000000" pitchFamily="34" charset="-122"/>
                <a:sym typeface="思源黑体" panose="020B0500000000000000" pitchFamily="34" charset="-122"/>
              </a:rPr>
              <a:t>；诈骗分子紧跟社会热点，编造诈骗素材，诈骗手段层出不穷；诈骗信息传播网址，</a:t>
            </a:r>
            <a:r>
              <a:rPr lang="en-US" altLang="zh-CN" sz="2400" dirty="0">
                <a:solidFill>
                  <a:schemeClr val="tx1">
                    <a:lumMod val="50000"/>
                    <a:lumOff val="50000"/>
                  </a:schemeClr>
                </a:solidFill>
                <a:ea typeface="思源黑体" panose="020B0500000000000000" pitchFamily="34" charset="-122"/>
                <a:sym typeface="思源黑体" panose="020B0500000000000000" pitchFamily="34" charset="-122"/>
              </a:rPr>
              <a:t>App</a:t>
            </a:r>
            <a:r>
              <a:rPr lang="zh-CN" altLang="en-US" sz="2400" dirty="0">
                <a:solidFill>
                  <a:schemeClr val="tx1">
                    <a:lumMod val="50000"/>
                    <a:lumOff val="50000"/>
                  </a:schemeClr>
                </a:solidFill>
                <a:ea typeface="思源黑体" panose="020B0500000000000000" pitchFamily="34" charset="-122"/>
                <a:sym typeface="思源黑体" panose="020B0500000000000000" pitchFamily="34" charset="-122"/>
              </a:rPr>
              <a:t>等存货周期短，更新快，如何快速智能识别诈骗网址成为反欺诈的技术核心。</a:t>
            </a:r>
            <a:endParaRPr lang="en-US" altLang="zh-CN" sz="2400" dirty="0">
              <a:solidFill>
                <a:schemeClr val="tx1">
                  <a:lumMod val="50000"/>
                  <a:lumOff val="50000"/>
                </a:schemeClr>
              </a:solidFill>
              <a:ea typeface="思源黑体" panose="020B0500000000000000" pitchFamily="34" charset="-122"/>
              <a:sym typeface="思源黑体" panose="020B0500000000000000" pitchFamily="34" charset="-122"/>
            </a:endParaRPr>
          </a:p>
        </p:txBody>
      </p:sp>
      <p:sp>
        <p:nvSpPr>
          <p:cNvPr id="2" name="TextBox 9">
            <a:extLst>
              <a:ext uri="{FF2B5EF4-FFF2-40B4-BE49-F238E27FC236}">
                <a16:creationId xmlns:a16="http://schemas.microsoft.com/office/drawing/2014/main" id="{5BEDEA58-A168-C147-9FE5-2F30FA7C7963}"/>
              </a:ext>
            </a:extLst>
          </p:cNvPr>
          <p:cNvSpPr txBox="1"/>
          <p:nvPr/>
        </p:nvSpPr>
        <p:spPr>
          <a:xfrm>
            <a:off x="76200" y="63500"/>
            <a:ext cx="453651" cy="118430"/>
          </a:xfrm>
          <a:prstGeom prst="rect">
            <a:avLst/>
          </a:prstGeom>
          <a:noFill/>
        </p:spPr>
        <p:txBody>
          <a:bodyPr wrap="square" rtlCol="0">
            <a:spAutoFit/>
          </a:bodyPr>
          <a:lstStyle/>
          <a:p>
            <a:pPr>
              <a:lnSpc>
                <a:spcPct val="200000"/>
              </a:lnSpc>
            </a:pPr>
            <a:r>
              <a:rPr lang="en-US" altLang="zh-CN" sz="100" dirty="0">
                <a:solidFill>
                  <a:schemeClr val="bg1"/>
                </a:solidFill>
                <a:latin typeface="微软雅黑" panose="020B0503020204020204" pitchFamily="34" charset="-122"/>
              </a:rPr>
              <a:t>PPT</a:t>
            </a:r>
            <a:r>
              <a:rPr lang="zh-CN" altLang="en-US" sz="100" dirty="0">
                <a:solidFill>
                  <a:schemeClr val="bg1"/>
                </a:solidFill>
                <a:latin typeface="微软雅黑" panose="020B0503020204020204" pitchFamily="34" charset="-122"/>
              </a:rPr>
              <a:t>下载 </a:t>
            </a:r>
            <a:r>
              <a:rPr lang="en-US" altLang="zh-CN" sz="100" dirty="0">
                <a:solidFill>
                  <a:schemeClr val="bg1"/>
                </a:solidFill>
                <a:latin typeface="微软雅黑" panose="020B0503020204020204" pitchFamily="34" charset="-122"/>
              </a:rPr>
              <a:t>http://www.1ppt.com/xiazai/</a:t>
            </a:r>
          </a:p>
        </p:txBody>
      </p:sp>
      <p:sp>
        <p:nvSpPr>
          <p:cNvPr id="3" name="矩形 2">
            <a:extLst>
              <a:ext uri="{FF2B5EF4-FFF2-40B4-BE49-F238E27FC236}">
                <a16:creationId xmlns:a16="http://schemas.microsoft.com/office/drawing/2014/main" id="{85017879-9D97-339E-D826-10093AB3083D}"/>
              </a:ext>
            </a:extLst>
          </p:cNvPr>
          <p:cNvSpPr/>
          <p:nvPr/>
        </p:nvSpPr>
        <p:spPr>
          <a:xfrm>
            <a:off x="324658" y="4164547"/>
            <a:ext cx="1800000" cy="1080000"/>
          </a:xfrm>
          <a:prstGeom prst="rect">
            <a:avLst/>
          </a:prstGeom>
          <a:noFill/>
          <a:ln w="2540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Placeholder 33">
            <a:extLst>
              <a:ext uri="{FF2B5EF4-FFF2-40B4-BE49-F238E27FC236}">
                <a16:creationId xmlns:a16="http://schemas.microsoft.com/office/drawing/2014/main" id="{325409B9-E5F8-6031-3353-6CECD3221F91}"/>
              </a:ext>
            </a:extLst>
          </p:cNvPr>
          <p:cNvSpPr txBox="1"/>
          <p:nvPr/>
        </p:nvSpPr>
        <p:spPr>
          <a:xfrm>
            <a:off x="5261066" y="4214211"/>
            <a:ext cx="1890907" cy="1022844"/>
          </a:xfrm>
          <a:prstGeom prst="rect">
            <a:avLst/>
          </a:prstGeom>
          <a:noFill/>
        </p:spPr>
        <p:txBody>
          <a:bodyPr wrap="square" rtlCol="0">
            <a:spAutoFit/>
          </a:bodyPr>
          <a:lstStyle>
            <a:defPPr>
              <a:defRPr lang="zh-CN"/>
            </a:defPPr>
            <a:lvl1pPr defTabSz="1219078">
              <a:lnSpc>
                <a:spcPct val="150000"/>
              </a:lnSpc>
              <a:spcBef>
                <a:spcPct val="20000"/>
              </a:spcBef>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“杀猪盘”</a:t>
            </a:r>
            <a:endParaRPr lang="en-US" altLang="zh-CN" sz="20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a:p>
            <a:pPr algn="ctr"/>
            <a:r>
              <a:rPr lang="zh-CN" altLang="en-US" sz="20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类诈骗</a:t>
            </a:r>
            <a:endParaRPr lang="en-AU" sz="20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Text Placeholder 33">
            <a:extLst>
              <a:ext uri="{FF2B5EF4-FFF2-40B4-BE49-F238E27FC236}">
                <a16:creationId xmlns:a16="http://schemas.microsoft.com/office/drawing/2014/main" id="{EA77B118-7C4C-1FF9-BFC2-0D288DEA9770}"/>
              </a:ext>
            </a:extLst>
          </p:cNvPr>
          <p:cNvSpPr txBox="1"/>
          <p:nvPr/>
        </p:nvSpPr>
        <p:spPr>
          <a:xfrm>
            <a:off x="7698958" y="4364800"/>
            <a:ext cx="1890907" cy="499624"/>
          </a:xfrm>
          <a:prstGeom prst="rect">
            <a:avLst/>
          </a:prstGeom>
          <a:noFill/>
        </p:spPr>
        <p:txBody>
          <a:bodyPr wrap="square" rtlCol="0">
            <a:spAutoFit/>
          </a:bodyPr>
          <a:lstStyle>
            <a:defPPr>
              <a:defRPr lang="zh-CN"/>
            </a:defPPr>
            <a:lvl1pPr defTabSz="1219078">
              <a:lnSpc>
                <a:spcPct val="150000"/>
              </a:lnSpc>
              <a:spcBef>
                <a:spcPct val="20000"/>
              </a:spcBef>
              <a:defRPr sz="1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存款</a:t>
            </a:r>
            <a:endParaRPr lang="en-AU" sz="20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矩形 7">
            <a:extLst>
              <a:ext uri="{FF2B5EF4-FFF2-40B4-BE49-F238E27FC236}">
                <a16:creationId xmlns:a16="http://schemas.microsoft.com/office/drawing/2014/main" id="{1A94FBDE-97D0-C5F1-7B3F-43BE55120A7E}"/>
              </a:ext>
            </a:extLst>
          </p:cNvPr>
          <p:cNvSpPr/>
          <p:nvPr/>
        </p:nvSpPr>
        <p:spPr>
          <a:xfrm>
            <a:off x="2812013" y="4164547"/>
            <a:ext cx="1800000" cy="1080000"/>
          </a:xfrm>
          <a:prstGeom prst="rect">
            <a:avLst/>
          </a:prstGeom>
          <a:noFill/>
          <a:ln w="2540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17FABE5-7519-EB1C-F3A8-8B8B75C47DEF}"/>
              </a:ext>
            </a:extLst>
          </p:cNvPr>
          <p:cNvSpPr/>
          <p:nvPr/>
        </p:nvSpPr>
        <p:spPr>
          <a:xfrm>
            <a:off x="5297530" y="4185633"/>
            <a:ext cx="1800000" cy="1080000"/>
          </a:xfrm>
          <a:prstGeom prst="rect">
            <a:avLst/>
          </a:prstGeom>
          <a:noFill/>
          <a:ln w="2540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5C8B76C-F034-488E-D601-3DA13BABB99B}"/>
              </a:ext>
            </a:extLst>
          </p:cNvPr>
          <p:cNvSpPr/>
          <p:nvPr/>
        </p:nvSpPr>
        <p:spPr>
          <a:xfrm>
            <a:off x="7744411" y="4185633"/>
            <a:ext cx="1800000" cy="1080000"/>
          </a:xfrm>
          <a:prstGeom prst="rect">
            <a:avLst/>
          </a:prstGeom>
          <a:noFill/>
          <a:ln w="2540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3D04CB6C-4570-5FA2-356F-D8EAE1262A42}"/>
              </a:ext>
            </a:extLst>
          </p:cNvPr>
          <p:cNvSpPr/>
          <p:nvPr/>
        </p:nvSpPr>
        <p:spPr>
          <a:xfrm>
            <a:off x="10109128" y="4185633"/>
            <a:ext cx="1800000" cy="1080000"/>
          </a:xfrm>
          <a:prstGeom prst="rect">
            <a:avLst/>
          </a:prstGeom>
          <a:noFill/>
          <a:ln w="2540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圆角 47">
            <a:extLst>
              <a:ext uri="{FF2B5EF4-FFF2-40B4-BE49-F238E27FC236}">
                <a16:creationId xmlns:a16="http://schemas.microsoft.com/office/drawing/2014/main" id="{993E039D-909B-4DED-CCC7-814C022E9EE5}"/>
              </a:ext>
            </a:extLst>
          </p:cNvPr>
          <p:cNvSpPr/>
          <p:nvPr/>
        </p:nvSpPr>
        <p:spPr>
          <a:xfrm>
            <a:off x="5025419" y="6040196"/>
            <a:ext cx="2362200" cy="561975"/>
          </a:xfrm>
          <a:prstGeom prst="round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ea typeface="思源黑体" panose="020B0500000000000000" pitchFamily="34" charset="-122"/>
              </a:rPr>
              <a:t>网络诈骗</a:t>
            </a:r>
          </a:p>
        </p:txBody>
      </p:sp>
      <p:cxnSp>
        <p:nvCxnSpPr>
          <p:cNvPr id="50" name="直接连接符 49">
            <a:extLst>
              <a:ext uri="{FF2B5EF4-FFF2-40B4-BE49-F238E27FC236}">
                <a16:creationId xmlns:a16="http://schemas.microsoft.com/office/drawing/2014/main" id="{6A8C3BFE-81ED-A5BA-E6BE-72CF179975A5}"/>
              </a:ext>
            </a:extLst>
          </p:cNvPr>
          <p:cNvCxnSpPr>
            <a:stCxn id="3" idx="2"/>
            <a:endCxn id="48" idx="0"/>
          </p:cNvCxnSpPr>
          <p:nvPr/>
        </p:nvCxnSpPr>
        <p:spPr>
          <a:xfrm>
            <a:off x="1224658" y="5244547"/>
            <a:ext cx="4981861" cy="795649"/>
          </a:xfrm>
          <a:prstGeom prst="line">
            <a:avLst/>
          </a:prstGeom>
          <a:noFill/>
          <a:ln w="2540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52" name="直接连接符 51">
            <a:extLst>
              <a:ext uri="{FF2B5EF4-FFF2-40B4-BE49-F238E27FC236}">
                <a16:creationId xmlns:a16="http://schemas.microsoft.com/office/drawing/2014/main" id="{F6937DFA-12E9-2A6E-1A88-24217C179992}"/>
              </a:ext>
            </a:extLst>
          </p:cNvPr>
          <p:cNvCxnSpPr>
            <a:stCxn id="8" idx="2"/>
            <a:endCxn id="48" idx="0"/>
          </p:cNvCxnSpPr>
          <p:nvPr/>
        </p:nvCxnSpPr>
        <p:spPr>
          <a:xfrm>
            <a:off x="3712013" y="5244547"/>
            <a:ext cx="2494506" cy="795649"/>
          </a:xfrm>
          <a:prstGeom prst="line">
            <a:avLst/>
          </a:prstGeom>
          <a:noFill/>
          <a:ln w="2540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0" name="直接连接符 59">
            <a:extLst>
              <a:ext uri="{FF2B5EF4-FFF2-40B4-BE49-F238E27FC236}">
                <a16:creationId xmlns:a16="http://schemas.microsoft.com/office/drawing/2014/main" id="{3EC2734D-C9D9-7D6C-30BA-1BA78850A393}"/>
              </a:ext>
            </a:extLst>
          </p:cNvPr>
          <p:cNvCxnSpPr>
            <a:stCxn id="9" idx="2"/>
            <a:endCxn id="48" idx="0"/>
          </p:cNvCxnSpPr>
          <p:nvPr/>
        </p:nvCxnSpPr>
        <p:spPr>
          <a:xfrm>
            <a:off x="6197530" y="5265633"/>
            <a:ext cx="8989" cy="774563"/>
          </a:xfrm>
          <a:prstGeom prst="line">
            <a:avLst/>
          </a:prstGeom>
          <a:noFill/>
          <a:ln w="2540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2" name="直接连接符 61">
            <a:extLst>
              <a:ext uri="{FF2B5EF4-FFF2-40B4-BE49-F238E27FC236}">
                <a16:creationId xmlns:a16="http://schemas.microsoft.com/office/drawing/2014/main" id="{C43B598C-F651-637A-1065-0A03887FD9BC}"/>
              </a:ext>
            </a:extLst>
          </p:cNvPr>
          <p:cNvCxnSpPr>
            <a:stCxn id="10" idx="2"/>
          </p:cNvCxnSpPr>
          <p:nvPr/>
        </p:nvCxnSpPr>
        <p:spPr>
          <a:xfrm flipH="1">
            <a:off x="6206519" y="5265633"/>
            <a:ext cx="2437892" cy="774563"/>
          </a:xfrm>
          <a:prstGeom prst="line">
            <a:avLst/>
          </a:prstGeom>
          <a:noFill/>
          <a:ln w="2540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4" name="直接连接符 63">
            <a:extLst>
              <a:ext uri="{FF2B5EF4-FFF2-40B4-BE49-F238E27FC236}">
                <a16:creationId xmlns:a16="http://schemas.microsoft.com/office/drawing/2014/main" id="{2580BC40-FA6B-87BA-D557-C0A023AFF36D}"/>
              </a:ext>
            </a:extLst>
          </p:cNvPr>
          <p:cNvCxnSpPr>
            <a:stCxn id="11" idx="2"/>
            <a:endCxn id="48" idx="0"/>
          </p:cNvCxnSpPr>
          <p:nvPr/>
        </p:nvCxnSpPr>
        <p:spPr>
          <a:xfrm flipH="1">
            <a:off x="6206519" y="5265633"/>
            <a:ext cx="4802609" cy="774563"/>
          </a:xfrm>
          <a:prstGeom prst="line">
            <a:avLst/>
          </a:prstGeom>
          <a:noFill/>
          <a:ln w="25400" cmpd="sng">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66" name="直接连接符 65">
            <a:extLst>
              <a:ext uri="{FF2B5EF4-FFF2-40B4-BE49-F238E27FC236}">
                <a16:creationId xmlns:a16="http://schemas.microsoft.com/office/drawing/2014/main" id="{185B2B6D-7FB9-31A8-ED44-FF09B4DD2400}"/>
              </a:ext>
            </a:extLst>
          </p:cNvPr>
          <p:cNvCxnSpPr>
            <a:cxnSpLocks/>
          </p:cNvCxnSpPr>
          <p:nvPr/>
        </p:nvCxnSpPr>
        <p:spPr>
          <a:xfrm>
            <a:off x="4402396" y="1640965"/>
            <a:ext cx="3387207" cy="0"/>
          </a:xfrm>
          <a:prstGeom prst="line">
            <a:avLst/>
          </a:prstGeom>
          <a:ln w="41275">
            <a:solidFill>
              <a:schemeClr val="accent4">
                <a:lumMod val="50000"/>
              </a:schemeClr>
            </a:solidFill>
          </a:ln>
        </p:spPr>
        <p:style>
          <a:lnRef idx="3">
            <a:schemeClr val="accent3"/>
          </a:lnRef>
          <a:fillRef idx="0">
            <a:schemeClr val="accent3"/>
          </a:fillRef>
          <a:effectRef idx="2">
            <a:schemeClr val="accent3"/>
          </a:effectRef>
          <a:fontRef idx="minor">
            <a:schemeClr val="tx1"/>
          </a:fontRef>
        </p:style>
      </p:cxnSp>
      <p:pic>
        <p:nvPicPr>
          <p:cNvPr id="71" name="图片 33">
            <a:extLst>
              <a:ext uri="{FF2B5EF4-FFF2-40B4-BE49-F238E27FC236}">
                <a16:creationId xmlns:a16="http://schemas.microsoft.com/office/drawing/2014/main" id="{52A63DF3-CFA4-D227-CFB1-892B88254E59}"/>
              </a:ext>
            </a:extLst>
          </p:cNvPr>
          <p:cNvPicPr>
            <a:picLocks noChangeAspect="1"/>
          </p:cNvPicPr>
          <p:nvPr/>
        </p:nvPicPr>
        <p:blipFill>
          <a:blip r:embed="rId3" cstate="print"/>
          <a:stretch>
            <a:fillRect/>
          </a:stretch>
        </p:blipFill>
        <p:spPr>
          <a:xfrm>
            <a:off x="10040941" y="14472"/>
            <a:ext cx="2059340" cy="696169"/>
          </a:xfrm>
          <a:prstGeom prst="rect">
            <a:avLst/>
          </a:prstGeom>
        </p:spPr>
      </p:pic>
      <p:grpSp>
        <p:nvGrpSpPr>
          <p:cNvPr id="72" name="组合 2">
            <a:extLst>
              <a:ext uri="{FF2B5EF4-FFF2-40B4-BE49-F238E27FC236}">
                <a16:creationId xmlns:a16="http://schemas.microsoft.com/office/drawing/2014/main" id="{2D85A3C8-3A8B-EF35-F692-11387BA06666}"/>
              </a:ext>
            </a:extLst>
          </p:cNvPr>
          <p:cNvGrpSpPr/>
          <p:nvPr/>
        </p:nvGrpSpPr>
        <p:grpSpPr>
          <a:xfrm flipH="1">
            <a:off x="-4" y="96158"/>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73" name="平行四边形 4">
              <a:extLst>
                <a:ext uri="{FF2B5EF4-FFF2-40B4-BE49-F238E27FC236}">
                  <a16:creationId xmlns:a16="http://schemas.microsoft.com/office/drawing/2014/main" id="{2081051E-310F-AB1E-D496-4E26BC4D8709}"/>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平行四边形 4">
              <a:extLst>
                <a:ext uri="{FF2B5EF4-FFF2-40B4-BE49-F238E27FC236}">
                  <a16:creationId xmlns:a16="http://schemas.microsoft.com/office/drawing/2014/main" id="{2367F08C-3121-5445-6936-F4D483796C32}"/>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5" name="直接连接符 7">
            <a:extLst>
              <a:ext uri="{FF2B5EF4-FFF2-40B4-BE49-F238E27FC236}">
                <a16:creationId xmlns:a16="http://schemas.microsoft.com/office/drawing/2014/main" id="{A806861E-A180-06FF-5F50-9EDA541BEDB8}"/>
              </a:ext>
            </a:extLst>
          </p:cNvPr>
          <p:cNvCxnSpPr/>
          <p:nvPr/>
        </p:nvCxnSpPr>
        <p:spPr>
          <a:xfrm>
            <a:off x="620106" y="734712"/>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37598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9553      _1"/>
          <p:cNvSpPr/>
          <p:nvPr/>
        </p:nvSpPr>
        <p:spPr bwMode="auto">
          <a:xfrm>
            <a:off x="354" y="0"/>
            <a:ext cx="453157" cy="904082"/>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50000"/>
              <a:lumOff val="50000"/>
            </a:schemeClr>
          </a:solidFill>
          <a:ln w="6350" cap="flat">
            <a:noFill/>
            <a:prstDash val="solid"/>
            <a:miter lim="800000"/>
          </a:ln>
        </p:spPr>
        <p:txBody>
          <a:bodyPr/>
          <a:lstStyle/>
          <a:p>
            <a:pPr>
              <a:defRPr/>
            </a:pP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1" name="553      _2"/>
          <p:cNvSpPr>
            <a:spLocks/>
          </p:cNvSpPr>
          <p:nvPr/>
        </p:nvSpPr>
        <p:spPr bwMode="auto">
          <a:xfrm>
            <a:off x="140988" y="316987"/>
            <a:ext cx="303593" cy="609418"/>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rgbClr val="178AA1"/>
          </a:solidFill>
          <a:ln>
            <a:noFill/>
          </a:ln>
        </p:spPr>
        <p:txBody>
          <a:bodyPr/>
          <a:lstStyle/>
          <a:p>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 name="文本框 2">
            <a:extLst>
              <a:ext uri="{FF2B5EF4-FFF2-40B4-BE49-F238E27FC236}">
                <a16:creationId xmlns:a16="http://schemas.microsoft.com/office/drawing/2014/main" id="{5EADE141-8535-4F19-3E75-A448936BEB98}"/>
              </a:ext>
            </a:extLst>
          </p:cNvPr>
          <p:cNvSpPr txBox="1"/>
          <p:nvPr/>
        </p:nvSpPr>
        <p:spPr>
          <a:xfrm>
            <a:off x="2115989" y="2233976"/>
            <a:ext cx="3153011" cy="1861185"/>
          </a:xfrm>
          <a:prstGeom prst="rect">
            <a:avLst/>
          </a:prstGeom>
          <a:noFill/>
        </p:spPr>
        <p:txBody>
          <a:bodyPr vert="horz" wrap="square" rtlCol="0">
            <a:spAutoFit/>
          </a:bodyPr>
          <a:lstStyle/>
          <a:p>
            <a:pPr marL="0" marR="0" lvl="0" indent="0" defTabSz="12192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02</a:t>
            </a:r>
          </a:p>
        </p:txBody>
      </p:sp>
      <p:sp>
        <p:nvSpPr>
          <p:cNvPr id="4" name="文本框 3">
            <a:extLst>
              <a:ext uri="{FF2B5EF4-FFF2-40B4-BE49-F238E27FC236}">
                <a16:creationId xmlns:a16="http://schemas.microsoft.com/office/drawing/2014/main" id="{60C6A587-8B98-CC5F-1469-BFF7A5FD712E}"/>
              </a:ext>
            </a:extLst>
          </p:cNvPr>
          <p:cNvSpPr txBox="1"/>
          <p:nvPr/>
        </p:nvSpPr>
        <p:spPr>
          <a:xfrm>
            <a:off x="4275917" y="3457767"/>
            <a:ext cx="5228443" cy="430246"/>
          </a:xfrm>
          <a:prstGeom prst="rect">
            <a:avLst/>
          </a:prstGeom>
          <a:noFill/>
        </p:spPr>
        <p:txBody>
          <a:bodyPr wrap="square">
            <a:spAutoFit/>
          </a:bodyPr>
          <a:lstStyle/>
          <a:p>
            <a:pPr marL="0" marR="0" lvl="0" indent="0" defTabSz="1219200" rtl="0" eaLnBrk="1" fontAlgn="auto" latinLnBrk="0" hangingPunct="1">
              <a:lnSpc>
                <a:spcPts val="1800"/>
              </a:lnSpc>
              <a:spcBef>
                <a:spcPts val="0"/>
              </a:spcBef>
              <a:spcAft>
                <a:spcPts val="0"/>
              </a:spcAft>
              <a:buClrTx/>
              <a:buSzTx/>
              <a:buFontTx/>
              <a:buNone/>
              <a:defRPr/>
            </a:pPr>
            <a:r>
              <a:rPr lang="zh-CN" altLang="en-US" sz="5400" b="1" dirty="0">
                <a:solidFill>
                  <a:srgbClr val="002060"/>
                </a:solidFill>
                <a:latin typeface="微软雅黑" panose="020B0503020204020204" pitchFamily="34" charset="-122"/>
                <a:ea typeface="微软雅黑" panose="020B0503020204020204" pitchFamily="34" charset="-122"/>
                <a:cs typeface="+mn-ea"/>
                <a:sym typeface="+mn-lt"/>
              </a:rPr>
              <a:t>问题分析</a:t>
            </a:r>
            <a:endParaRPr kumimoji="0" lang="zh-CN" altLang="en-US" sz="54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44DD1D63-D7F8-6E55-18B4-294EFCA0E791}"/>
              </a:ext>
            </a:extLst>
          </p:cNvPr>
          <p:cNvSpPr txBox="1"/>
          <p:nvPr/>
        </p:nvSpPr>
        <p:spPr>
          <a:xfrm>
            <a:off x="4563745" y="2027323"/>
            <a:ext cx="1625510" cy="1231106"/>
          </a:xfrm>
          <a:prstGeom prst="rect">
            <a:avLst/>
          </a:prstGeom>
          <a:noFill/>
        </p:spPr>
        <p:txBody>
          <a:bodyPr wrap="none" rtlCol="0">
            <a:spAutoFit/>
          </a:bodyPr>
          <a:lstStyle/>
          <a:p>
            <a:pPr algn="l"/>
            <a:endParaRPr lang="en-US" altLang="zh-CN" dirty="0">
              <a:latin typeface="Arial" panose="020B0604020202020204" pitchFamily="34" charset="0"/>
              <a:cs typeface="Arial" panose="020B0604020202020204" pitchFamily="34" charset="0"/>
              <a:sym typeface="+mn-ea"/>
            </a:endParaRPr>
          </a:p>
          <a:p>
            <a:pPr algn="l"/>
            <a:r>
              <a:rPr lang="en-US" altLang="zh-CN" sz="2800" dirty="0">
                <a:solidFill>
                  <a:srgbClr val="002060"/>
                </a:solidFill>
                <a:latin typeface="微软雅黑" panose="020B0503020204020204" pitchFamily="34" charset="-122"/>
                <a:ea typeface="微软雅黑" panose="020B0503020204020204" pitchFamily="34" charset="-122"/>
                <a:cs typeface="Arial" panose="020B0604020202020204" pitchFamily="34" charset="0"/>
                <a:sym typeface="+mn-ea"/>
              </a:rPr>
              <a:t>Part</a:t>
            </a:r>
            <a:r>
              <a:rPr lang="en-US" altLang="zh-CN" sz="2800" dirty="0">
                <a:solidFill>
                  <a:srgbClr val="002060"/>
                </a:solidFill>
                <a:latin typeface="Arial" panose="020B0604020202020204" pitchFamily="34" charset="0"/>
                <a:cs typeface="Arial" panose="020B0604020202020204" pitchFamily="34" charset="0"/>
                <a:sym typeface="+mn-ea"/>
              </a:rPr>
              <a:t> Two</a:t>
            </a:r>
            <a:endParaRPr lang="zh-CN" altLang="en-US" sz="2800" dirty="0">
              <a:solidFill>
                <a:srgbClr val="002060"/>
              </a:solidFill>
              <a:latin typeface="Arial" panose="020B0604020202020204" pitchFamily="34" charset="0"/>
              <a:cs typeface="Arial" panose="020B0604020202020204" pitchFamily="34" charset="0"/>
            </a:endParaRPr>
          </a:p>
          <a:p>
            <a:endParaRPr lang="zh-CN" altLang="en-US" sz="280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文本框 9">
            <a:extLst>
              <a:ext uri="{FF2B5EF4-FFF2-40B4-BE49-F238E27FC236}">
                <a16:creationId xmlns:a16="http://schemas.microsoft.com/office/drawing/2014/main" id="{65CA0AFD-8D30-96C1-DD76-F8EB2A1B1AD6}"/>
              </a:ext>
            </a:extLst>
          </p:cNvPr>
          <p:cNvSpPr txBox="1"/>
          <p:nvPr/>
        </p:nvSpPr>
        <p:spPr>
          <a:xfrm>
            <a:off x="720422" y="157118"/>
            <a:ext cx="3160097" cy="677108"/>
          </a:xfrm>
          <a:prstGeom prst="rect">
            <a:avLst/>
          </a:prstGeom>
        </p:spPr>
        <p:txBody>
          <a:bodyPr wrap="non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anose="020B0604020202020204" pitchFamily="34" charset="0"/>
              <a:buNone/>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en-US" altLang="zh-CN" sz="44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CONTENTS</a:t>
            </a:r>
          </a:p>
        </p:txBody>
      </p:sp>
      <p:cxnSp>
        <p:nvCxnSpPr>
          <p:cNvPr id="11" name="直接连接符 10">
            <a:extLst>
              <a:ext uri="{FF2B5EF4-FFF2-40B4-BE49-F238E27FC236}">
                <a16:creationId xmlns:a16="http://schemas.microsoft.com/office/drawing/2014/main" id="{304F3326-6739-7431-0702-E2FB13128B8A}"/>
              </a:ext>
            </a:extLst>
          </p:cNvPr>
          <p:cNvCxnSpPr/>
          <p:nvPr/>
        </p:nvCxnSpPr>
        <p:spPr>
          <a:xfrm>
            <a:off x="720422" y="904082"/>
            <a:ext cx="505319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13" name="图片 12" descr="02bcaa362d6804f58d9d4b20ea001f71">
            <a:extLst>
              <a:ext uri="{FF2B5EF4-FFF2-40B4-BE49-F238E27FC236}">
                <a16:creationId xmlns:a16="http://schemas.microsoft.com/office/drawing/2014/main" id="{948DC845-7E59-66DF-9F44-94A333FE1258}"/>
              </a:ext>
            </a:extLst>
          </p:cNvPr>
          <p:cNvPicPr>
            <a:picLocks noChangeAspect="1"/>
          </p:cNvPicPr>
          <p:nvPr/>
        </p:nvPicPr>
        <p:blipFill>
          <a:blip r:embed="rId3">
            <a:duotone>
              <a:prstClr val="black"/>
              <a:schemeClr val="accent2">
                <a:tint val="45000"/>
                <a:satMod val="400000"/>
              </a:schemeClr>
            </a:duotone>
          </a:blip>
          <a:srcRect b="21821"/>
          <a:stretch>
            <a:fillRect/>
          </a:stretch>
        </p:blipFill>
        <p:spPr>
          <a:xfrm flipH="1">
            <a:off x="6893385" y="1362423"/>
            <a:ext cx="6868413" cy="5644055"/>
          </a:xfrm>
          <a:prstGeom prst="rect">
            <a:avLst/>
          </a:prstGeom>
          <a:noFill/>
        </p:spPr>
      </p:pic>
      <p:cxnSp>
        <p:nvCxnSpPr>
          <p:cNvPr id="14" name="Straight Connector 13">
            <a:extLst>
              <a:ext uri="{FF2B5EF4-FFF2-40B4-BE49-F238E27FC236}">
                <a16:creationId xmlns:a16="http://schemas.microsoft.com/office/drawing/2014/main" id="{B4789C80-014E-320C-02D9-9505C783B70C}"/>
              </a:ext>
            </a:extLst>
          </p:cNvPr>
          <p:cNvCxnSpPr>
            <a:cxnSpLocks/>
          </p:cNvCxnSpPr>
          <p:nvPr/>
        </p:nvCxnSpPr>
        <p:spPr>
          <a:xfrm flipH="1" flipV="1">
            <a:off x="-24765" y="4078605"/>
            <a:ext cx="7904741" cy="16556"/>
          </a:xfrm>
          <a:prstGeom prst="line">
            <a:avLst/>
          </a:prstGeom>
          <a:ln w="19050" cap="sq">
            <a:solidFill>
              <a:schemeClr val="accent2"/>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6EA70B1-D3FB-6035-F422-AD2756520256}"/>
              </a:ext>
            </a:extLst>
          </p:cNvPr>
          <p:cNvSpPr txBox="1"/>
          <p:nvPr/>
        </p:nvSpPr>
        <p:spPr>
          <a:xfrm>
            <a:off x="4274826" y="4457362"/>
            <a:ext cx="3605010" cy="195521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800" dirty="0">
                <a:solidFill>
                  <a:srgbClr val="002060"/>
                </a:solidFill>
                <a:latin typeface="微软雅黑" panose="020B0503020204020204" pitchFamily="34" charset="-122"/>
                <a:ea typeface="微软雅黑" panose="020B0503020204020204" pitchFamily="34" charset="-122"/>
                <a:cs typeface="+mn-ea"/>
              </a:rPr>
              <a:t>问题定义</a:t>
            </a:r>
            <a:endParaRPr lang="en-US" altLang="zh-CN" sz="2800" dirty="0">
              <a:solidFill>
                <a:srgbClr val="002060"/>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Wingdings" panose="05000000000000000000" pitchFamily="2" charset="2"/>
              <a:buChar char="l"/>
            </a:pPr>
            <a:r>
              <a:rPr lang="zh-CN" altLang="en-US" sz="2800" dirty="0">
                <a:solidFill>
                  <a:srgbClr val="002060"/>
                </a:solidFill>
                <a:latin typeface="微软雅黑" panose="020B0503020204020204" pitchFamily="34" charset="-122"/>
                <a:ea typeface="微软雅黑" panose="020B0503020204020204" pitchFamily="34" charset="-122"/>
                <a:cs typeface="+mn-ea"/>
              </a:rPr>
              <a:t>问题分析</a:t>
            </a:r>
            <a:endParaRPr lang="en-US" altLang="zh-CN" sz="2800" dirty="0">
              <a:solidFill>
                <a:srgbClr val="002060"/>
              </a:solidFill>
              <a:latin typeface="微软雅黑" panose="020B0503020204020204" pitchFamily="34" charset="-122"/>
              <a:ea typeface="微软雅黑" panose="020B0503020204020204" pitchFamily="34" charset="-122"/>
              <a:cs typeface="+mn-ea"/>
            </a:endParaRPr>
          </a:p>
          <a:p>
            <a:pPr>
              <a:lnSpc>
                <a:spcPct val="150000"/>
              </a:lnSpc>
            </a:pPr>
            <a:r>
              <a:rPr lang="zh-CN" altLang="en-US" sz="2800" dirty="0">
                <a:solidFill>
                  <a:srgbClr val="002060"/>
                </a:solidFill>
                <a:latin typeface="微软雅黑" panose="020B0503020204020204" pitchFamily="34" charset="-122"/>
                <a:ea typeface="微软雅黑" panose="020B0503020204020204" pitchFamily="34" charset="-122"/>
                <a:cs typeface="+mn-ea"/>
              </a:rPr>
              <a:t> </a:t>
            </a:r>
          </a:p>
        </p:txBody>
      </p:sp>
      <p:pic>
        <p:nvPicPr>
          <p:cNvPr id="2" name="图片 33">
            <a:extLst>
              <a:ext uri="{FF2B5EF4-FFF2-40B4-BE49-F238E27FC236}">
                <a16:creationId xmlns:a16="http://schemas.microsoft.com/office/drawing/2014/main" id="{98326FEA-8D9F-81AF-1507-C3C5BE2DA16F}"/>
              </a:ext>
            </a:extLst>
          </p:cNvPr>
          <p:cNvPicPr>
            <a:picLocks noChangeAspect="1"/>
          </p:cNvPicPr>
          <p:nvPr/>
        </p:nvPicPr>
        <p:blipFill>
          <a:blip r:embed="rId4" cstate="print"/>
          <a:stretch>
            <a:fillRect/>
          </a:stretch>
        </p:blipFill>
        <p:spPr>
          <a:xfrm>
            <a:off x="10040941" y="14472"/>
            <a:ext cx="2059340" cy="696169"/>
          </a:xfrm>
          <a:prstGeom prst="rect">
            <a:avLst/>
          </a:prstGeom>
        </p:spPr>
      </p:pic>
    </p:spTree>
    <p:extLst>
      <p:ext uri="{BB962C8B-B14F-4D97-AF65-F5344CB8AC3E}">
        <p14:creationId xmlns:p14="http://schemas.microsoft.com/office/powerpoint/2010/main" val="43649270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63568" y="292789"/>
            <a:ext cx="6093912" cy="460375"/>
          </a:xfrm>
          <a:prstGeom prst="rect">
            <a:avLst/>
          </a:prstGeom>
          <a:noFill/>
        </p:spPr>
        <p:txBody>
          <a:bodyPr wrap="square">
            <a:spAutoFit/>
          </a:bodyPr>
          <a:lstStyle/>
          <a:p>
            <a:pPr fontAlgn="base">
              <a:spcBef>
                <a:spcPct val="0"/>
              </a:spcBef>
              <a:spcAft>
                <a:spcPct val="0"/>
              </a:spcAft>
            </a:pPr>
            <a:r>
              <a:rPr lang="zh-CN" altLang="en-US" sz="2400" dirty="0">
                <a:blipFill dpi="0" rotWithShape="1">
                  <a:blip r:embed="rId2"/>
                  <a:srcRect/>
                  <a:tile tx="0" ty="0" sx="100000" sy="100000" flip="none" algn="br"/>
                </a:blipFill>
                <a:latin typeface="华光标题宋_CNKI" panose="02000500000000000000" pitchFamily="2" charset="-122"/>
                <a:ea typeface="华光标题宋_CNKI" panose="02000500000000000000" pitchFamily="2" charset="-122"/>
                <a:sym typeface="+mn-ea"/>
              </a:rPr>
              <a:t>问题定义</a:t>
            </a:r>
          </a:p>
        </p:txBody>
      </p:sp>
      <p:sp>
        <p:nvSpPr>
          <p:cNvPr id="1048623" name="文本框 16"/>
          <p:cNvSpPr txBox="1"/>
          <p:nvPr/>
        </p:nvSpPr>
        <p:spPr>
          <a:xfrm>
            <a:off x="8944412" y="1549482"/>
            <a:ext cx="6093912" cy="523220"/>
          </a:xfrm>
          <a:prstGeom prst="rect">
            <a:avLst/>
          </a:prstGeom>
          <a:noFill/>
        </p:spPr>
        <p:txBody>
          <a:bodyPr wrap="square">
            <a:spAutoFit/>
          </a:bodyPr>
          <a:lstStyle/>
          <a:p>
            <a:r>
              <a:rPr lang="zh-CN" altLang="en-US" sz="2800" b="1" spc="100" dirty="0">
                <a:solidFill>
                  <a:srgbClr val="325885"/>
                </a:solidFill>
                <a:latin typeface="Arial" panose="020B0604020202020204" pitchFamily="34" charset="0"/>
                <a:ea typeface="微软雅黑" panose="020B0503020204020204" pitchFamily="34" charset="-122"/>
                <a:cs typeface="+mn-ea"/>
                <a:sym typeface="Arial" panose="020B0604020202020204" pitchFamily="34" charset="0"/>
              </a:rPr>
              <a:t>问题定义</a:t>
            </a:r>
          </a:p>
        </p:txBody>
      </p:sp>
      <p:sp>
        <p:nvSpPr>
          <p:cNvPr id="1048624" name="矩形 17"/>
          <p:cNvSpPr/>
          <p:nvPr/>
        </p:nvSpPr>
        <p:spPr>
          <a:xfrm>
            <a:off x="1365250" y="2604770"/>
            <a:ext cx="10231755" cy="3285490"/>
          </a:xfrm>
          <a:prstGeom prst="rect">
            <a:avLst/>
          </a:prstGeom>
          <a:noFill/>
          <a:ln w="47625">
            <a:gradFill flip="none" rotWithShape="1">
              <a:gsLst>
                <a:gs pos="15000">
                  <a:schemeClr val="accent1">
                    <a:lumMod val="5000"/>
                    <a:lumOff val="95000"/>
                    <a:alpha val="0"/>
                  </a:schemeClr>
                </a:gs>
                <a:gs pos="77000">
                  <a:schemeClr val="accent1">
                    <a:lumMod val="60000"/>
                    <a:lumOff val="40000"/>
                    <a:alpha val="80000"/>
                  </a:schemeClr>
                </a:gs>
                <a:gs pos="100000">
                  <a:schemeClr val="accent1">
                    <a:alpha val="7600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25" name="文本框 13"/>
          <p:cNvSpPr txBox="1"/>
          <p:nvPr/>
        </p:nvSpPr>
        <p:spPr>
          <a:xfrm>
            <a:off x="4580064" y="3016077"/>
            <a:ext cx="6812915" cy="3209290"/>
          </a:xfrm>
          <a:prstGeom prst="rect">
            <a:avLst/>
          </a:prstGeom>
          <a:noFill/>
        </p:spPr>
        <p:txBody>
          <a:bodyPr wrap="square">
            <a:noAutofit/>
          </a:bodyPr>
          <a:lstStyle/>
          <a:p>
            <a:pPr marL="285750" indent="-285750" algn="just">
              <a:buFont typeface="Wingdings" panose="05000000000000000000" pitchFamily="2" charset="2"/>
              <a:buChar char="l"/>
            </a:pPr>
            <a:r>
              <a:rPr lang="zh-CN" altLang="en-US" sz="2000" b="0" i="0" dirty="0">
                <a:solidFill>
                  <a:srgbClr val="24292F"/>
                </a:solidFill>
                <a:effectLst/>
                <a:latin typeface="+mj-ea"/>
                <a:ea typeface="+mj-ea"/>
              </a:rPr>
              <a:t>通过机器学习技术实现对涉诈骗网址的自动分类识别，以此提高网络反欺诈能力，减少因网络诈骗导致的经济损失。</a:t>
            </a:r>
            <a:endParaRPr lang="en-US" altLang="zh-CN" sz="2000" b="0" i="0" dirty="0">
              <a:solidFill>
                <a:srgbClr val="24292F"/>
              </a:solidFill>
              <a:effectLst/>
              <a:latin typeface="+mj-ea"/>
              <a:ea typeface="+mj-ea"/>
            </a:endParaRPr>
          </a:p>
          <a:p>
            <a:pPr marL="285750" indent="-285750" algn="just">
              <a:buFont typeface="Wingdings" panose="05000000000000000000" pitchFamily="2" charset="2"/>
              <a:buChar char="l"/>
            </a:pPr>
            <a:endParaRPr lang="en-US" altLang="zh-CN" sz="2000" dirty="0">
              <a:solidFill>
                <a:srgbClr val="24292F"/>
              </a:solidFill>
              <a:latin typeface="+mj-ea"/>
              <a:ea typeface="+mj-ea"/>
            </a:endParaRPr>
          </a:p>
          <a:p>
            <a:pPr marL="285750" indent="-285750" algn="just">
              <a:buFont typeface="Wingdings" panose="05000000000000000000" pitchFamily="2" charset="2"/>
              <a:buChar char="l"/>
            </a:pPr>
            <a:r>
              <a:rPr lang="zh-CN" altLang="en-US" sz="2000" dirty="0">
                <a:solidFill>
                  <a:srgbClr val="24292F"/>
                </a:solidFill>
                <a:latin typeface="+mj-ea"/>
                <a:ea typeface="+mj-ea"/>
              </a:rPr>
              <a:t>我们</a:t>
            </a:r>
            <a:r>
              <a:rPr lang="zh-CN" altLang="en-US" sz="2000" b="0" i="0" dirty="0">
                <a:solidFill>
                  <a:srgbClr val="24292F"/>
                </a:solidFill>
                <a:effectLst/>
                <a:latin typeface="+mj-ea"/>
                <a:ea typeface="+mj-ea"/>
              </a:rPr>
              <a:t>需要基于有限的带标注样本建立模型，对大量的未知网址进行多分类处理，能够快速、准确地识别涉诈骗网址，从而为用户提供更加安全可靠的网络环境。</a:t>
            </a:r>
            <a:endParaRPr lang="zh-CN" altLang="en-US" sz="2000" dirty="0">
              <a:latin typeface="+mj-ea"/>
              <a:ea typeface="+mj-ea"/>
              <a:sym typeface="+mn-ea"/>
            </a:endParaRPr>
          </a:p>
        </p:txBody>
      </p:sp>
      <p:sp>
        <p:nvSpPr>
          <p:cNvPr id="2" name="文本框 1">
            <a:extLst>
              <a:ext uri="{FF2B5EF4-FFF2-40B4-BE49-F238E27FC236}">
                <a16:creationId xmlns:a16="http://schemas.microsoft.com/office/drawing/2014/main" id="{5C070DBE-A43F-93A7-A0A6-D95719ED3966}"/>
              </a:ext>
            </a:extLst>
          </p:cNvPr>
          <p:cNvSpPr txBox="1"/>
          <p:nvPr/>
        </p:nvSpPr>
        <p:spPr>
          <a:xfrm>
            <a:off x="763568" y="702690"/>
            <a:ext cx="2238375" cy="238399"/>
          </a:xfrm>
          <a:prstGeom prst="rect">
            <a:avLst/>
          </a:prstGeom>
          <a:noFill/>
        </p:spPr>
        <p:txBody>
          <a:bodyPr wrap="square" rtlCol="0">
            <a:spAutoFit/>
          </a:bodyPr>
          <a:lstStyle/>
          <a:p>
            <a:r>
              <a:rPr lang="en-US" altLang="zh-CN" sz="949" dirty="0">
                <a:solidFill>
                  <a:schemeClr val="tx1">
                    <a:lumMod val="50000"/>
                    <a:lumOff val="50000"/>
                  </a:schemeClr>
                </a:solidFill>
                <a:ea typeface="思源黑体" panose="020B0500000000000000" pitchFamily="34" charset="-122"/>
                <a:cs typeface="Segoe UI Semilight" panose="020B0402040204020203" pitchFamily="34" charset="0"/>
              </a:rPr>
              <a:t>Problem Definition</a:t>
            </a:r>
            <a:endParaRPr lang="zh-CN" altLang="en-US" sz="949" dirty="0">
              <a:solidFill>
                <a:schemeClr val="tx1">
                  <a:lumMod val="50000"/>
                  <a:lumOff val="50000"/>
                </a:schemeClr>
              </a:solidFill>
              <a:ea typeface="思源黑体" panose="020B0500000000000000" pitchFamily="34" charset="-122"/>
              <a:cs typeface="Segoe UI Semilight" panose="020B0402040204020203" pitchFamily="34" charset="0"/>
            </a:endParaRPr>
          </a:p>
        </p:txBody>
      </p:sp>
      <p:cxnSp>
        <p:nvCxnSpPr>
          <p:cNvPr id="3" name="直接连接符 14">
            <a:extLst>
              <a:ext uri="{FF2B5EF4-FFF2-40B4-BE49-F238E27FC236}">
                <a16:creationId xmlns:a16="http://schemas.microsoft.com/office/drawing/2014/main" id="{0DCA201C-D798-2E5C-1322-C0B7416D5D54}"/>
              </a:ext>
            </a:extLst>
          </p:cNvPr>
          <p:cNvCxnSpPr/>
          <p:nvPr/>
        </p:nvCxnSpPr>
        <p:spPr>
          <a:xfrm>
            <a:off x="9129395" y="2111929"/>
            <a:ext cx="911546" cy="0"/>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bservation-tool_18366">
            <a:extLst>
              <a:ext uri="{FF2B5EF4-FFF2-40B4-BE49-F238E27FC236}">
                <a16:creationId xmlns:a16="http://schemas.microsoft.com/office/drawing/2014/main" id="{BC441A7A-20B8-8AF9-B663-3FF531097345}"/>
              </a:ext>
            </a:extLst>
          </p:cNvPr>
          <p:cNvSpPr>
            <a:spLocks noChangeAspect="1"/>
          </p:cNvSpPr>
          <p:nvPr/>
        </p:nvSpPr>
        <p:spPr bwMode="auto">
          <a:xfrm flipH="1">
            <a:off x="8525103" y="1759970"/>
            <a:ext cx="352483" cy="351959"/>
          </a:xfrm>
          <a:custGeom>
            <a:avLst/>
            <a:gdLst>
              <a:gd name="T0" fmla="*/ 2078 w 5401"/>
              <a:gd name="T1" fmla="*/ 4156 h 5401"/>
              <a:gd name="T2" fmla="*/ 2959 w 5401"/>
              <a:gd name="T3" fmla="*/ 3957 h 5401"/>
              <a:gd name="T4" fmla="*/ 4127 w 5401"/>
              <a:gd name="T5" fmla="*/ 5126 h 5401"/>
              <a:gd name="T6" fmla="*/ 5125 w 5401"/>
              <a:gd name="T7" fmla="*/ 5126 h 5401"/>
              <a:gd name="T8" fmla="*/ 5125 w 5401"/>
              <a:gd name="T9" fmla="*/ 4127 h 5401"/>
              <a:gd name="T10" fmla="*/ 3958 w 5401"/>
              <a:gd name="T11" fmla="*/ 2959 h 5401"/>
              <a:gd name="T12" fmla="*/ 4156 w 5401"/>
              <a:gd name="T13" fmla="*/ 2078 h 5401"/>
              <a:gd name="T14" fmla="*/ 2078 w 5401"/>
              <a:gd name="T15" fmla="*/ 0 h 5401"/>
              <a:gd name="T16" fmla="*/ 0 w 5401"/>
              <a:gd name="T17" fmla="*/ 2078 h 5401"/>
              <a:gd name="T18" fmla="*/ 2078 w 5401"/>
              <a:gd name="T19" fmla="*/ 4156 h 5401"/>
              <a:gd name="T20" fmla="*/ 2078 w 5401"/>
              <a:gd name="T21" fmla="*/ 606 h 5401"/>
              <a:gd name="T22" fmla="*/ 3551 w 5401"/>
              <a:gd name="T23" fmla="*/ 2078 h 5401"/>
              <a:gd name="T24" fmla="*/ 2078 w 5401"/>
              <a:gd name="T25" fmla="*/ 3551 h 5401"/>
              <a:gd name="T26" fmla="*/ 606 w 5401"/>
              <a:gd name="T27" fmla="*/ 2078 h 5401"/>
              <a:gd name="T28" fmla="*/ 2078 w 5401"/>
              <a:gd name="T29" fmla="*/ 606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01" h="5401">
                <a:moveTo>
                  <a:pt x="2078" y="4156"/>
                </a:moveTo>
                <a:cubicBezTo>
                  <a:pt x="2393" y="4156"/>
                  <a:pt x="2691" y="4084"/>
                  <a:pt x="2959" y="3957"/>
                </a:cubicBezTo>
                <a:lnTo>
                  <a:pt x="4127" y="5126"/>
                </a:lnTo>
                <a:cubicBezTo>
                  <a:pt x="4403" y="5401"/>
                  <a:pt x="4850" y="5401"/>
                  <a:pt x="5125" y="5126"/>
                </a:cubicBezTo>
                <a:cubicBezTo>
                  <a:pt x="5401" y="4850"/>
                  <a:pt x="5401" y="4403"/>
                  <a:pt x="5125" y="4127"/>
                </a:cubicBezTo>
                <a:lnTo>
                  <a:pt x="3958" y="2959"/>
                </a:lnTo>
                <a:cubicBezTo>
                  <a:pt x="4084" y="2691"/>
                  <a:pt x="4156" y="2393"/>
                  <a:pt x="4156" y="2078"/>
                </a:cubicBezTo>
                <a:cubicBezTo>
                  <a:pt x="4156" y="932"/>
                  <a:pt x="3224" y="0"/>
                  <a:pt x="2078" y="0"/>
                </a:cubicBezTo>
                <a:cubicBezTo>
                  <a:pt x="933" y="0"/>
                  <a:pt x="0" y="932"/>
                  <a:pt x="0" y="2078"/>
                </a:cubicBezTo>
                <a:cubicBezTo>
                  <a:pt x="0" y="3224"/>
                  <a:pt x="933" y="4156"/>
                  <a:pt x="2078" y="4156"/>
                </a:cubicBezTo>
                <a:close/>
                <a:moveTo>
                  <a:pt x="2078" y="606"/>
                </a:moveTo>
                <a:cubicBezTo>
                  <a:pt x="2890" y="606"/>
                  <a:pt x="3551" y="1266"/>
                  <a:pt x="3551" y="2078"/>
                </a:cubicBezTo>
                <a:cubicBezTo>
                  <a:pt x="3551" y="2891"/>
                  <a:pt x="2890" y="3551"/>
                  <a:pt x="2078" y="3551"/>
                </a:cubicBezTo>
                <a:cubicBezTo>
                  <a:pt x="1266" y="3551"/>
                  <a:pt x="606" y="2891"/>
                  <a:pt x="606" y="2078"/>
                </a:cubicBezTo>
                <a:cubicBezTo>
                  <a:pt x="606" y="1266"/>
                  <a:pt x="1266" y="606"/>
                  <a:pt x="2078" y="606"/>
                </a:cubicBezTo>
                <a:close/>
              </a:path>
            </a:pathLst>
          </a:custGeom>
          <a:blipFill dpi="0" rotWithShape="1">
            <a:blip r:embed="rId3">
              <a:alphaModFix amt="89000"/>
              <a:duotone>
                <a:prstClr val="black"/>
                <a:schemeClr val="accent1">
                  <a:lumMod val="40000"/>
                  <a:lumOff val="60000"/>
                  <a:tint val="45000"/>
                  <a:satMod val="400000"/>
                </a:schemeClr>
              </a:duotone>
            </a:blip>
            <a:srcRect/>
            <a:stretch>
              <a:fillRect/>
            </a:stretch>
          </a:blipFill>
          <a:ln>
            <a:noFill/>
          </a:ln>
        </p:spPr>
        <p:txBody>
          <a:bodyPr/>
          <a:lstStyle/>
          <a:p>
            <a:endParaRPr lang="zh-CN" altLang="en-US">
              <a:solidFill>
                <a:schemeClr val="accent5">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5" name="图片 4">
            <a:extLst>
              <a:ext uri="{FF2B5EF4-FFF2-40B4-BE49-F238E27FC236}">
                <a16:creationId xmlns:a16="http://schemas.microsoft.com/office/drawing/2014/main" id="{E0003B15-70F6-3C54-3A6F-CC3E24A563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886" y="1515536"/>
            <a:ext cx="3992345" cy="4985563"/>
          </a:xfrm>
          <a:prstGeom prst="rect">
            <a:avLst/>
          </a:prstGeom>
        </p:spPr>
      </p:pic>
      <p:pic>
        <p:nvPicPr>
          <p:cNvPr id="6" name="图片 33">
            <a:extLst>
              <a:ext uri="{FF2B5EF4-FFF2-40B4-BE49-F238E27FC236}">
                <a16:creationId xmlns:a16="http://schemas.microsoft.com/office/drawing/2014/main" id="{0AE652FE-45F8-AFB6-5790-6E568AE92255}"/>
              </a:ext>
            </a:extLst>
          </p:cNvPr>
          <p:cNvPicPr>
            <a:picLocks noChangeAspect="1"/>
          </p:cNvPicPr>
          <p:nvPr/>
        </p:nvPicPr>
        <p:blipFill>
          <a:blip r:embed="rId5" cstate="print"/>
          <a:stretch>
            <a:fillRect/>
          </a:stretch>
        </p:blipFill>
        <p:spPr>
          <a:xfrm>
            <a:off x="10040941" y="14472"/>
            <a:ext cx="2059340" cy="696169"/>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6F65050A-8670-AE43-925F-9491C83F2AED}"/>
              </a:ext>
            </a:extLst>
          </p:cNvPr>
          <p:cNvSpPr/>
          <p:nvPr/>
        </p:nvSpPr>
        <p:spPr>
          <a:xfrm>
            <a:off x="1137624" y="4226754"/>
            <a:ext cx="4608635" cy="859349"/>
          </a:xfrm>
          <a:prstGeom prst="rect">
            <a:avLst/>
          </a:prstGeom>
          <a:solidFill>
            <a:schemeClr val="accent4">
              <a:lumMod val="40000"/>
              <a:lumOff val="60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97EC52B6-26F4-5D6C-B3DC-2FD7AF8A0822}"/>
              </a:ext>
            </a:extLst>
          </p:cNvPr>
          <p:cNvSpPr/>
          <p:nvPr/>
        </p:nvSpPr>
        <p:spPr>
          <a:xfrm>
            <a:off x="1142685" y="5631974"/>
            <a:ext cx="4608635" cy="859349"/>
          </a:xfrm>
          <a:prstGeom prst="rect">
            <a:avLst/>
          </a:prstGeom>
          <a:solidFill>
            <a:schemeClr val="accent4">
              <a:lumMod val="40000"/>
              <a:lumOff val="60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E9D9F59-9CF2-CAB9-D668-6C6EE1948C7B}"/>
              </a:ext>
            </a:extLst>
          </p:cNvPr>
          <p:cNvSpPr/>
          <p:nvPr/>
        </p:nvSpPr>
        <p:spPr>
          <a:xfrm>
            <a:off x="1137159" y="2789013"/>
            <a:ext cx="4608635" cy="859349"/>
          </a:xfrm>
          <a:prstGeom prst="rect">
            <a:avLst/>
          </a:prstGeom>
          <a:solidFill>
            <a:schemeClr val="accent4">
              <a:lumMod val="40000"/>
              <a:lumOff val="60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63568" y="292789"/>
            <a:ext cx="6093912" cy="460375"/>
          </a:xfrm>
          <a:prstGeom prst="rect">
            <a:avLst/>
          </a:prstGeom>
          <a:noFill/>
        </p:spPr>
        <p:txBody>
          <a:bodyPr wrap="square">
            <a:spAutoFit/>
          </a:bodyPr>
          <a:lstStyle/>
          <a:p>
            <a:pPr fontAlgn="base">
              <a:spcBef>
                <a:spcPct val="0"/>
              </a:spcBef>
              <a:spcAft>
                <a:spcPct val="0"/>
              </a:spcAft>
            </a:pPr>
            <a:r>
              <a:rPr lang="zh-CN" altLang="en-US" sz="2400" dirty="0">
                <a:blipFill dpi="0" rotWithShape="1">
                  <a:blip r:embed="rId2"/>
                  <a:srcRect/>
                  <a:tile tx="0" ty="0" sx="100000" sy="100000" flip="none" algn="br"/>
                </a:blipFill>
                <a:latin typeface="华光标题宋_CNKI" panose="02000500000000000000" pitchFamily="2" charset="-122"/>
                <a:ea typeface="华光标题宋_CNKI" panose="02000500000000000000" pitchFamily="2" charset="-122"/>
                <a:sym typeface="+mn-ea"/>
              </a:rPr>
              <a:t>问题分析</a:t>
            </a:r>
          </a:p>
        </p:txBody>
      </p:sp>
      <p:sp>
        <p:nvSpPr>
          <p:cNvPr id="2" name="文本框 1">
            <a:extLst>
              <a:ext uri="{FF2B5EF4-FFF2-40B4-BE49-F238E27FC236}">
                <a16:creationId xmlns:a16="http://schemas.microsoft.com/office/drawing/2014/main" id="{5C070DBE-A43F-93A7-A0A6-D95719ED3966}"/>
              </a:ext>
            </a:extLst>
          </p:cNvPr>
          <p:cNvSpPr txBox="1"/>
          <p:nvPr/>
        </p:nvSpPr>
        <p:spPr>
          <a:xfrm>
            <a:off x="763568" y="702690"/>
            <a:ext cx="2238375" cy="238399"/>
          </a:xfrm>
          <a:prstGeom prst="rect">
            <a:avLst/>
          </a:prstGeom>
          <a:noFill/>
        </p:spPr>
        <p:txBody>
          <a:bodyPr wrap="square" rtlCol="0">
            <a:spAutoFit/>
          </a:bodyPr>
          <a:lstStyle/>
          <a:p>
            <a:r>
              <a:rPr lang="en-US" altLang="zh-CN" sz="949" dirty="0">
                <a:solidFill>
                  <a:schemeClr val="tx1">
                    <a:lumMod val="50000"/>
                    <a:lumOff val="50000"/>
                  </a:schemeClr>
                </a:solidFill>
                <a:ea typeface="思源黑体" panose="020B0500000000000000" pitchFamily="34" charset="-122"/>
                <a:cs typeface="Segoe UI Semilight" panose="020B0402040204020203" pitchFamily="34" charset="0"/>
              </a:rPr>
              <a:t>Problem Analyze</a:t>
            </a:r>
            <a:endParaRPr lang="zh-CN" altLang="en-US" sz="949" dirty="0">
              <a:solidFill>
                <a:schemeClr val="tx1">
                  <a:lumMod val="50000"/>
                  <a:lumOff val="50000"/>
                </a:schemeClr>
              </a:solidFill>
              <a:ea typeface="思源黑体" panose="020B0500000000000000" pitchFamily="34" charset="-122"/>
              <a:cs typeface="Segoe UI Semilight" panose="020B0402040204020203" pitchFamily="34" charset="0"/>
            </a:endParaRPr>
          </a:p>
        </p:txBody>
      </p:sp>
      <p:pic>
        <p:nvPicPr>
          <p:cNvPr id="6" name="图片 33">
            <a:extLst>
              <a:ext uri="{FF2B5EF4-FFF2-40B4-BE49-F238E27FC236}">
                <a16:creationId xmlns:a16="http://schemas.microsoft.com/office/drawing/2014/main" id="{0AE652FE-45F8-AFB6-5790-6E568AE92255}"/>
              </a:ext>
            </a:extLst>
          </p:cNvPr>
          <p:cNvPicPr>
            <a:picLocks noChangeAspect="1"/>
          </p:cNvPicPr>
          <p:nvPr/>
        </p:nvPicPr>
        <p:blipFill>
          <a:blip r:embed="rId3" cstate="print"/>
          <a:stretch>
            <a:fillRect/>
          </a:stretch>
        </p:blipFill>
        <p:spPr>
          <a:xfrm>
            <a:off x="10040941" y="14472"/>
            <a:ext cx="2059340" cy="696169"/>
          </a:xfrm>
          <a:prstGeom prst="rect">
            <a:avLst/>
          </a:prstGeom>
        </p:spPr>
      </p:pic>
      <p:pic>
        <p:nvPicPr>
          <p:cNvPr id="7" name="图片 6">
            <a:extLst>
              <a:ext uri="{FF2B5EF4-FFF2-40B4-BE49-F238E27FC236}">
                <a16:creationId xmlns:a16="http://schemas.microsoft.com/office/drawing/2014/main" id="{DDF6E54B-5D9E-5B78-7FCE-D09C1D5E2BF0}"/>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609165" y="710641"/>
            <a:ext cx="8707199" cy="5627914"/>
          </a:xfrm>
          <a:prstGeom prst="rect">
            <a:avLst/>
          </a:prstGeom>
        </p:spPr>
      </p:pic>
      <p:sp>
        <p:nvSpPr>
          <p:cNvPr id="8" name="矩形 7">
            <a:extLst>
              <a:ext uri="{FF2B5EF4-FFF2-40B4-BE49-F238E27FC236}">
                <a16:creationId xmlns:a16="http://schemas.microsoft.com/office/drawing/2014/main" id="{0DEEF7F8-A422-177A-3B7C-0C820D10D491}"/>
              </a:ext>
            </a:extLst>
          </p:cNvPr>
          <p:cNvSpPr/>
          <p:nvPr/>
        </p:nvSpPr>
        <p:spPr>
          <a:xfrm>
            <a:off x="7843569" y="1582057"/>
            <a:ext cx="6197600" cy="4086412"/>
          </a:xfrm>
          <a:prstGeom prst="rect">
            <a:avLst/>
          </a:prstGeom>
          <a:blipFill dpi="0" rotWithShape="1">
            <a:blip r:embed="rId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文本框 8">
            <a:extLst>
              <a:ext uri="{FF2B5EF4-FFF2-40B4-BE49-F238E27FC236}">
                <a16:creationId xmlns:a16="http://schemas.microsoft.com/office/drawing/2014/main" id="{A4E0C42A-1866-2166-B418-0EEFDA26E6CA}"/>
              </a:ext>
            </a:extLst>
          </p:cNvPr>
          <p:cNvSpPr txBox="1"/>
          <p:nvPr/>
        </p:nvSpPr>
        <p:spPr>
          <a:xfrm>
            <a:off x="1164558" y="3081714"/>
            <a:ext cx="4581236" cy="3139321"/>
          </a:xfrm>
          <a:prstGeom prst="rect">
            <a:avLst/>
          </a:prstGeom>
          <a:noFill/>
        </p:spPr>
        <p:txBody>
          <a:bodyPr wrap="square" rtlCol="0">
            <a:spAutoFit/>
          </a:bodyPr>
          <a:lstStyle/>
          <a:p>
            <a:r>
              <a:rPr lang="zh-CN" altLang="en-US" dirty="0">
                <a:solidFill>
                  <a:schemeClr val="accent4">
                    <a:lumMod val="50000"/>
                  </a:schemeClr>
                </a:solidFill>
              </a:rPr>
              <a:t>没有考虑到</a:t>
            </a:r>
            <a:r>
              <a:rPr lang="zh-CN" altLang="en-US" b="1" dirty="0">
                <a:solidFill>
                  <a:schemeClr val="accent4">
                    <a:lumMod val="50000"/>
                  </a:schemeClr>
                </a:solidFill>
              </a:rPr>
              <a:t>数据集分布</a:t>
            </a:r>
            <a:r>
              <a:rPr lang="zh-CN" altLang="en-US" dirty="0">
                <a:solidFill>
                  <a:schemeClr val="accent4">
                    <a:lumMod val="50000"/>
                  </a:schemeClr>
                </a:solidFill>
              </a:rPr>
              <a:t>对模型训练的影响。</a:t>
            </a:r>
            <a:endParaRPr lang="en-US" altLang="zh-CN" dirty="0">
              <a:solidFill>
                <a:schemeClr val="accent4">
                  <a:lumMod val="50000"/>
                </a:schemeClr>
              </a:solidFill>
            </a:endParaRPr>
          </a:p>
          <a:p>
            <a:endParaRPr lang="en-US" altLang="zh-CN" dirty="0">
              <a:solidFill>
                <a:schemeClr val="accent4">
                  <a:lumMod val="50000"/>
                </a:schemeClr>
              </a:solidFill>
            </a:endParaRPr>
          </a:p>
          <a:p>
            <a:endParaRPr lang="en-US" altLang="zh-CN" dirty="0"/>
          </a:p>
          <a:p>
            <a:endParaRPr lang="en-US" altLang="zh-CN" dirty="0"/>
          </a:p>
          <a:p>
            <a:endParaRPr lang="en-US" altLang="zh-CN" dirty="0"/>
          </a:p>
          <a:p>
            <a:r>
              <a:rPr lang="zh-CN" altLang="en-US" dirty="0">
                <a:solidFill>
                  <a:schemeClr val="accent3">
                    <a:lumMod val="50000"/>
                  </a:schemeClr>
                </a:solidFill>
              </a:rPr>
              <a:t>没有考虑到使用</a:t>
            </a:r>
            <a:r>
              <a:rPr lang="zh-CN" altLang="en-US" b="1" dirty="0">
                <a:solidFill>
                  <a:schemeClr val="accent3">
                    <a:lumMod val="50000"/>
                  </a:schemeClr>
                </a:solidFill>
              </a:rPr>
              <a:t>多模态特征</a:t>
            </a:r>
            <a:r>
              <a:rPr lang="zh-CN" altLang="en-US" dirty="0">
                <a:solidFill>
                  <a:schemeClr val="accent3">
                    <a:lumMod val="50000"/>
                  </a:schemeClr>
                </a:solidFill>
              </a:rPr>
              <a:t>分类准确率。</a:t>
            </a:r>
            <a:endParaRPr lang="en-US" altLang="zh-CN" dirty="0">
              <a:solidFill>
                <a:schemeClr val="accent3">
                  <a:lumMod val="50000"/>
                </a:schemeClr>
              </a:solidFill>
            </a:endParaRPr>
          </a:p>
          <a:p>
            <a:endParaRPr lang="en-US" altLang="zh-CN" dirty="0"/>
          </a:p>
          <a:p>
            <a:endParaRPr lang="en-US" altLang="zh-CN" dirty="0"/>
          </a:p>
          <a:p>
            <a:endParaRPr lang="en-US" altLang="zh-CN" dirty="0"/>
          </a:p>
          <a:p>
            <a:endParaRPr lang="en-US" altLang="zh-CN" dirty="0"/>
          </a:p>
          <a:p>
            <a:r>
              <a:rPr lang="zh-CN" altLang="en-US" dirty="0">
                <a:solidFill>
                  <a:schemeClr val="tx2">
                    <a:lumMod val="50000"/>
                  </a:schemeClr>
                </a:solidFill>
              </a:rPr>
              <a:t>没有考虑到使用</a:t>
            </a:r>
            <a:r>
              <a:rPr lang="zh-CN" altLang="en-US" b="1" dirty="0">
                <a:solidFill>
                  <a:schemeClr val="tx2">
                    <a:lumMod val="50000"/>
                  </a:schemeClr>
                </a:solidFill>
              </a:rPr>
              <a:t>可伸缩</a:t>
            </a:r>
            <a:r>
              <a:rPr lang="zh-CN" altLang="en-US" dirty="0">
                <a:solidFill>
                  <a:schemeClr val="tx2">
                    <a:lumMod val="50000"/>
                  </a:schemeClr>
                </a:solidFill>
              </a:rPr>
              <a:t>的网站预测模式。</a:t>
            </a:r>
          </a:p>
        </p:txBody>
      </p:sp>
      <p:sp>
        <p:nvSpPr>
          <p:cNvPr id="10" name="文本框 9">
            <a:extLst>
              <a:ext uri="{FF2B5EF4-FFF2-40B4-BE49-F238E27FC236}">
                <a16:creationId xmlns:a16="http://schemas.microsoft.com/office/drawing/2014/main" id="{2DF2EA93-6BC5-CA2C-99DA-3292AF02651B}"/>
              </a:ext>
            </a:extLst>
          </p:cNvPr>
          <p:cNvSpPr txBox="1"/>
          <p:nvPr/>
        </p:nvSpPr>
        <p:spPr>
          <a:xfrm>
            <a:off x="1320800" y="1291943"/>
            <a:ext cx="4724366" cy="943256"/>
          </a:xfrm>
          <a:prstGeom prst="rect">
            <a:avLst/>
          </a:prstGeom>
          <a:noFill/>
        </p:spPr>
        <p:txBody>
          <a:bodyPr wrap="square" rtlCol="0">
            <a:spAutoFit/>
          </a:bodyPr>
          <a:lstStyle/>
          <a:p>
            <a:endParaRPr lang="zh-CN" altLang="en-US" dirty="0"/>
          </a:p>
        </p:txBody>
      </p:sp>
      <p:sp>
        <p:nvSpPr>
          <p:cNvPr id="11" name="文本框 10">
            <a:extLst>
              <a:ext uri="{FF2B5EF4-FFF2-40B4-BE49-F238E27FC236}">
                <a16:creationId xmlns:a16="http://schemas.microsoft.com/office/drawing/2014/main" id="{AC79D2E5-AE2D-2D6C-CE5F-7FFE6B1EB04A}"/>
              </a:ext>
            </a:extLst>
          </p:cNvPr>
          <p:cNvSpPr txBox="1"/>
          <p:nvPr/>
        </p:nvSpPr>
        <p:spPr>
          <a:xfrm>
            <a:off x="521365" y="1603247"/>
            <a:ext cx="6705002" cy="1231106"/>
          </a:xfrm>
          <a:prstGeom prst="rect">
            <a:avLst/>
          </a:prstGeom>
          <a:noFill/>
        </p:spPr>
        <p:txBody>
          <a:bodyPr wrap="square" rtlCol="0">
            <a:spAutoFit/>
          </a:bodyPr>
          <a:lstStyle/>
          <a:p>
            <a:r>
              <a:rPr lang="zh-CN" altLang="en-US" sz="2800" b="1" dirty="0">
                <a:solidFill>
                  <a:srgbClr val="002060"/>
                </a:solidFill>
                <a:latin typeface="微软雅黑" panose="020B0503020204020204" pitchFamily="34" charset="-122"/>
                <a:ea typeface="微软雅黑" panose="020B0503020204020204" pitchFamily="34" charset="-122"/>
                <a:cs typeface="+mn-ea"/>
              </a:rPr>
              <a:t>现有关于涉嫌诈骗网站识别的模型</a:t>
            </a:r>
            <a:endParaRPr lang="en-US" altLang="zh-CN" sz="2800" b="1" dirty="0">
              <a:solidFill>
                <a:srgbClr val="002060"/>
              </a:solidFill>
              <a:latin typeface="微软雅黑" panose="020B0503020204020204" pitchFamily="34" charset="-122"/>
              <a:ea typeface="微软雅黑" panose="020B0503020204020204" pitchFamily="34" charset="-122"/>
              <a:cs typeface="+mn-ea"/>
            </a:endParaRPr>
          </a:p>
          <a:p>
            <a:r>
              <a:rPr lang="zh-CN" altLang="en-US" sz="2800" b="1" dirty="0">
                <a:solidFill>
                  <a:srgbClr val="002060"/>
                </a:solidFill>
                <a:latin typeface="微软雅黑" panose="020B0503020204020204" pitchFamily="34" charset="-122"/>
                <a:ea typeface="微软雅黑" panose="020B0503020204020204" pitchFamily="34" charset="-122"/>
                <a:cs typeface="+mn-ea"/>
              </a:rPr>
              <a:t>大多数存在以下几个问题： </a:t>
            </a:r>
            <a:endParaRPr lang="en-US" altLang="zh-CN" sz="2800" b="1" dirty="0">
              <a:solidFill>
                <a:srgbClr val="002060"/>
              </a:solidFill>
              <a:latin typeface="微软雅黑" panose="020B0503020204020204" pitchFamily="34" charset="-122"/>
              <a:ea typeface="微软雅黑" panose="020B0503020204020204" pitchFamily="34" charset="-122"/>
              <a:cs typeface="+mn-ea"/>
            </a:endParaRPr>
          </a:p>
          <a:p>
            <a:endParaRPr lang="zh-CN" altLang="en-US" dirty="0"/>
          </a:p>
        </p:txBody>
      </p:sp>
      <p:grpSp>
        <p:nvGrpSpPr>
          <p:cNvPr id="12" name="组合 37">
            <a:extLst>
              <a:ext uri="{FF2B5EF4-FFF2-40B4-BE49-F238E27FC236}">
                <a16:creationId xmlns:a16="http://schemas.microsoft.com/office/drawing/2014/main" id="{36E80A29-355E-2E6A-E70D-525FEF1A8BA8}"/>
              </a:ext>
            </a:extLst>
          </p:cNvPr>
          <p:cNvGrpSpPr>
            <a:grpSpLocks/>
          </p:cNvGrpSpPr>
          <p:nvPr/>
        </p:nvGrpSpPr>
        <p:grpSpPr bwMode="auto">
          <a:xfrm>
            <a:off x="620104" y="3092566"/>
            <a:ext cx="396875" cy="396875"/>
            <a:chOff x="0" y="0"/>
            <a:chExt cx="812800" cy="812800"/>
          </a:xfrm>
        </p:grpSpPr>
        <p:sp>
          <p:nvSpPr>
            <p:cNvPr id="13" name="椭圆 38">
              <a:extLst>
                <a:ext uri="{FF2B5EF4-FFF2-40B4-BE49-F238E27FC236}">
                  <a16:creationId xmlns:a16="http://schemas.microsoft.com/office/drawing/2014/main" id="{27F4CFC8-4BD3-F94E-B8F6-EE461836F5D0}"/>
                </a:ext>
              </a:extLst>
            </p:cNvPr>
            <p:cNvSpPr>
              <a:spLocks noChangeArrowheads="1"/>
            </p:cNvSpPr>
            <p:nvPr/>
          </p:nvSpPr>
          <p:spPr bwMode="auto">
            <a:xfrm>
              <a:off x="0" y="0"/>
              <a:ext cx="812800" cy="812800"/>
            </a:xfrm>
            <a:prstGeom prst="ellipse">
              <a:avLst/>
            </a:prstGeom>
            <a:solidFill>
              <a:srgbClr val="178A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ctr" eaLnBrk="1" hangingPunct="1">
                <a:lnSpc>
                  <a:spcPct val="150000"/>
                </a:lnSpc>
                <a:buFont typeface="Arial" panose="020B0604020202020204" pitchFamily="34" charset="0"/>
                <a:buNone/>
              </a:pPr>
              <a:endParaRPr lang="zh-CN" altLang="en-US" sz="1050" dirty="0">
                <a:solidFill>
                  <a:srgbClr val="FFFFFF"/>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任意多边形 39">
              <a:extLst>
                <a:ext uri="{FF2B5EF4-FFF2-40B4-BE49-F238E27FC236}">
                  <a16:creationId xmlns:a16="http://schemas.microsoft.com/office/drawing/2014/main" id="{9FBBCA1F-BC86-5645-1B05-7C61456BFB12}"/>
                </a:ext>
              </a:extLst>
            </p:cNvPr>
            <p:cNvSpPr>
              <a:spLocks/>
            </p:cNvSpPr>
            <p:nvPr/>
          </p:nvSpPr>
          <p:spPr bwMode="auto">
            <a:xfrm rot="5400000">
              <a:off x="120456" y="120456"/>
              <a:ext cx="571888" cy="571888"/>
            </a:xfrm>
            <a:custGeom>
              <a:avLst/>
              <a:gdLst>
                <a:gd name="T0" fmla="*/ 0 w 692642"/>
                <a:gd name="T1" fmla="*/ 236092 h 692642"/>
                <a:gd name="T2" fmla="*/ 46600 w 692642"/>
                <a:gd name="T3" fmla="*/ 189492 h 692642"/>
                <a:gd name="T4" fmla="*/ 189493 w 692642"/>
                <a:gd name="T5" fmla="*/ 189492 h 692642"/>
                <a:gd name="T6" fmla="*/ 189493 w 692642"/>
                <a:gd name="T7" fmla="*/ 46600 h 692642"/>
                <a:gd name="T8" fmla="*/ 236093 w 692642"/>
                <a:gd name="T9" fmla="*/ 0 h 692642"/>
                <a:gd name="T10" fmla="*/ 282693 w 692642"/>
                <a:gd name="T11" fmla="*/ 46600 h 692642"/>
                <a:gd name="T12" fmla="*/ 282693 w 692642"/>
                <a:gd name="T13" fmla="*/ 189493 h 692642"/>
                <a:gd name="T14" fmla="*/ 425586 w 692642"/>
                <a:gd name="T15" fmla="*/ 189493 h 692642"/>
                <a:gd name="T16" fmla="*/ 472186 w 692642"/>
                <a:gd name="T17" fmla="*/ 236093 h 692642"/>
                <a:gd name="T18" fmla="*/ 472185 w 692642"/>
                <a:gd name="T19" fmla="*/ 236092 h 692642"/>
                <a:gd name="T20" fmla="*/ 425585 w 692642"/>
                <a:gd name="T21" fmla="*/ 282693 h 692642"/>
                <a:gd name="T22" fmla="*/ 282693 w 692642"/>
                <a:gd name="T23" fmla="*/ 282693 h 692642"/>
                <a:gd name="T24" fmla="*/ 282693 w 692642"/>
                <a:gd name="T25" fmla="*/ 425586 h 692642"/>
                <a:gd name="T26" fmla="*/ 236092 w 692642"/>
                <a:gd name="T27" fmla="*/ 472186 h 692642"/>
                <a:gd name="T28" fmla="*/ 236093 w 692642"/>
                <a:gd name="T29" fmla="*/ 472185 h 692642"/>
                <a:gd name="T30" fmla="*/ 189493 w 692642"/>
                <a:gd name="T31" fmla="*/ 425585 h 692642"/>
                <a:gd name="T32" fmla="*/ 189493 w 692642"/>
                <a:gd name="T33" fmla="*/ 282693 h 692642"/>
                <a:gd name="T34" fmla="*/ 46600 w 692642"/>
                <a:gd name="T35" fmla="*/ 282693 h 692642"/>
                <a:gd name="T36" fmla="*/ 0 w 692642"/>
                <a:gd name="T37" fmla="*/ 236092 h 6926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92642"/>
                <a:gd name="T58" fmla="*/ 0 h 692642"/>
                <a:gd name="T59" fmla="*/ 692642 w 692642"/>
                <a:gd name="T60" fmla="*/ 692642 h 6926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92642" h="692642">
                  <a:moveTo>
                    <a:pt x="0" y="346320"/>
                  </a:moveTo>
                  <a:cubicBezTo>
                    <a:pt x="0" y="308567"/>
                    <a:pt x="30604" y="277963"/>
                    <a:pt x="68357" y="277963"/>
                  </a:cubicBezTo>
                  <a:lnTo>
                    <a:pt x="277964" y="277963"/>
                  </a:lnTo>
                  <a:lnTo>
                    <a:pt x="277964" y="68357"/>
                  </a:lnTo>
                  <a:cubicBezTo>
                    <a:pt x="277964" y="30604"/>
                    <a:pt x="308568" y="0"/>
                    <a:pt x="346321" y="0"/>
                  </a:cubicBezTo>
                  <a:cubicBezTo>
                    <a:pt x="384074" y="0"/>
                    <a:pt x="414678" y="30604"/>
                    <a:pt x="414678" y="68357"/>
                  </a:cubicBezTo>
                  <a:lnTo>
                    <a:pt x="414678" y="277964"/>
                  </a:lnTo>
                  <a:lnTo>
                    <a:pt x="624285" y="277964"/>
                  </a:lnTo>
                  <a:cubicBezTo>
                    <a:pt x="662038" y="277964"/>
                    <a:pt x="692642" y="308568"/>
                    <a:pt x="692642" y="346321"/>
                  </a:cubicBezTo>
                  <a:lnTo>
                    <a:pt x="692641" y="346320"/>
                  </a:lnTo>
                  <a:cubicBezTo>
                    <a:pt x="692641" y="384073"/>
                    <a:pt x="662037" y="414677"/>
                    <a:pt x="624284" y="414677"/>
                  </a:cubicBezTo>
                  <a:lnTo>
                    <a:pt x="414677" y="414677"/>
                  </a:lnTo>
                  <a:lnTo>
                    <a:pt x="414677" y="624285"/>
                  </a:lnTo>
                  <a:cubicBezTo>
                    <a:pt x="414677" y="662038"/>
                    <a:pt x="384073" y="692642"/>
                    <a:pt x="346320" y="692642"/>
                  </a:cubicBezTo>
                  <a:lnTo>
                    <a:pt x="346321" y="692641"/>
                  </a:lnTo>
                  <a:cubicBezTo>
                    <a:pt x="308568" y="692641"/>
                    <a:pt x="277964" y="662037"/>
                    <a:pt x="277964" y="624284"/>
                  </a:cubicBezTo>
                  <a:lnTo>
                    <a:pt x="277964" y="414677"/>
                  </a:lnTo>
                  <a:lnTo>
                    <a:pt x="68357" y="414677"/>
                  </a:lnTo>
                  <a:cubicBezTo>
                    <a:pt x="30604" y="414677"/>
                    <a:pt x="0" y="384073"/>
                    <a:pt x="0" y="3463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nSpc>
                  <a:spcPct val="150000"/>
                </a:lnSpc>
              </a:pPr>
              <a:endParaRPr lang="zh-CN" altLang="en-US" sz="1050" dirty="0">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16" name="组合 31">
            <a:extLst>
              <a:ext uri="{FF2B5EF4-FFF2-40B4-BE49-F238E27FC236}">
                <a16:creationId xmlns:a16="http://schemas.microsoft.com/office/drawing/2014/main" id="{841C093D-1C16-041F-3022-76371C8F35D4}"/>
              </a:ext>
            </a:extLst>
          </p:cNvPr>
          <p:cNvGrpSpPr>
            <a:grpSpLocks/>
          </p:cNvGrpSpPr>
          <p:nvPr/>
        </p:nvGrpSpPr>
        <p:grpSpPr bwMode="auto">
          <a:xfrm>
            <a:off x="620103" y="4489595"/>
            <a:ext cx="396875" cy="396875"/>
            <a:chOff x="0" y="0"/>
            <a:chExt cx="812800" cy="812800"/>
          </a:xfrm>
        </p:grpSpPr>
        <p:sp>
          <p:nvSpPr>
            <p:cNvPr id="17" name="椭圆 32">
              <a:extLst>
                <a:ext uri="{FF2B5EF4-FFF2-40B4-BE49-F238E27FC236}">
                  <a16:creationId xmlns:a16="http://schemas.microsoft.com/office/drawing/2014/main" id="{2E601E93-03B9-987B-1B76-4C7622472C0A}"/>
                </a:ext>
              </a:extLst>
            </p:cNvPr>
            <p:cNvSpPr>
              <a:spLocks noChangeArrowheads="1"/>
            </p:cNvSpPr>
            <p:nvPr/>
          </p:nvSpPr>
          <p:spPr bwMode="auto">
            <a:xfrm>
              <a:off x="0" y="0"/>
              <a:ext cx="812800" cy="8128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ctr" eaLnBrk="1" hangingPunct="1">
                <a:lnSpc>
                  <a:spcPct val="150000"/>
                </a:lnSpc>
                <a:buFont typeface="Arial" panose="020B0604020202020204" pitchFamily="34" charset="0"/>
                <a:buNone/>
              </a:pPr>
              <a:endParaRPr lang="zh-CN" altLang="en-US" sz="1050" dirty="0">
                <a:solidFill>
                  <a:srgbClr val="FFFFFF"/>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任意多边形 33">
              <a:extLst>
                <a:ext uri="{FF2B5EF4-FFF2-40B4-BE49-F238E27FC236}">
                  <a16:creationId xmlns:a16="http://schemas.microsoft.com/office/drawing/2014/main" id="{4E260DF1-24F5-68FF-375B-4A4A86415CA8}"/>
                </a:ext>
              </a:extLst>
            </p:cNvPr>
            <p:cNvSpPr>
              <a:spLocks/>
            </p:cNvSpPr>
            <p:nvPr/>
          </p:nvSpPr>
          <p:spPr bwMode="auto">
            <a:xfrm rot="5400000">
              <a:off x="120456" y="120456"/>
              <a:ext cx="571888" cy="571888"/>
            </a:xfrm>
            <a:custGeom>
              <a:avLst/>
              <a:gdLst>
                <a:gd name="T0" fmla="*/ 0 w 692642"/>
                <a:gd name="T1" fmla="*/ 236092 h 692642"/>
                <a:gd name="T2" fmla="*/ 46600 w 692642"/>
                <a:gd name="T3" fmla="*/ 189492 h 692642"/>
                <a:gd name="T4" fmla="*/ 189493 w 692642"/>
                <a:gd name="T5" fmla="*/ 189492 h 692642"/>
                <a:gd name="T6" fmla="*/ 189493 w 692642"/>
                <a:gd name="T7" fmla="*/ 46600 h 692642"/>
                <a:gd name="T8" fmla="*/ 236093 w 692642"/>
                <a:gd name="T9" fmla="*/ 0 h 692642"/>
                <a:gd name="T10" fmla="*/ 282693 w 692642"/>
                <a:gd name="T11" fmla="*/ 46600 h 692642"/>
                <a:gd name="T12" fmla="*/ 282693 w 692642"/>
                <a:gd name="T13" fmla="*/ 189493 h 692642"/>
                <a:gd name="T14" fmla="*/ 425586 w 692642"/>
                <a:gd name="T15" fmla="*/ 189493 h 692642"/>
                <a:gd name="T16" fmla="*/ 472186 w 692642"/>
                <a:gd name="T17" fmla="*/ 236093 h 692642"/>
                <a:gd name="T18" fmla="*/ 472185 w 692642"/>
                <a:gd name="T19" fmla="*/ 236092 h 692642"/>
                <a:gd name="T20" fmla="*/ 425585 w 692642"/>
                <a:gd name="T21" fmla="*/ 282693 h 692642"/>
                <a:gd name="T22" fmla="*/ 282693 w 692642"/>
                <a:gd name="T23" fmla="*/ 282693 h 692642"/>
                <a:gd name="T24" fmla="*/ 282693 w 692642"/>
                <a:gd name="T25" fmla="*/ 425586 h 692642"/>
                <a:gd name="T26" fmla="*/ 236092 w 692642"/>
                <a:gd name="T27" fmla="*/ 472186 h 692642"/>
                <a:gd name="T28" fmla="*/ 236093 w 692642"/>
                <a:gd name="T29" fmla="*/ 472185 h 692642"/>
                <a:gd name="T30" fmla="*/ 189493 w 692642"/>
                <a:gd name="T31" fmla="*/ 425585 h 692642"/>
                <a:gd name="T32" fmla="*/ 189493 w 692642"/>
                <a:gd name="T33" fmla="*/ 282693 h 692642"/>
                <a:gd name="T34" fmla="*/ 46600 w 692642"/>
                <a:gd name="T35" fmla="*/ 282693 h 692642"/>
                <a:gd name="T36" fmla="*/ 0 w 692642"/>
                <a:gd name="T37" fmla="*/ 236092 h 6926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92642"/>
                <a:gd name="T58" fmla="*/ 0 h 692642"/>
                <a:gd name="T59" fmla="*/ 692642 w 692642"/>
                <a:gd name="T60" fmla="*/ 692642 h 6926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92642" h="692642">
                  <a:moveTo>
                    <a:pt x="0" y="346320"/>
                  </a:moveTo>
                  <a:cubicBezTo>
                    <a:pt x="0" y="308567"/>
                    <a:pt x="30604" y="277963"/>
                    <a:pt x="68357" y="277963"/>
                  </a:cubicBezTo>
                  <a:lnTo>
                    <a:pt x="277964" y="277963"/>
                  </a:lnTo>
                  <a:lnTo>
                    <a:pt x="277964" y="68357"/>
                  </a:lnTo>
                  <a:cubicBezTo>
                    <a:pt x="277964" y="30604"/>
                    <a:pt x="308568" y="0"/>
                    <a:pt x="346321" y="0"/>
                  </a:cubicBezTo>
                  <a:cubicBezTo>
                    <a:pt x="384074" y="0"/>
                    <a:pt x="414678" y="30604"/>
                    <a:pt x="414678" y="68357"/>
                  </a:cubicBezTo>
                  <a:lnTo>
                    <a:pt x="414678" y="277964"/>
                  </a:lnTo>
                  <a:lnTo>
                    <a:pt x="624285" y="277964"/>
                  </a:lnTo>
                  <a:cubicBezTo>
                    <a:pt x="662038" y="277964"/>
                    <a:pt x="692642" y="308568"/>
                    <a:pt x="692642" y="346321"/>
                  </a:cubicBezTo>
                  <a:lnTo>
                    <a:pt x="692641" y="346320"/>
                  </a:lnTo>
                  <a:cubicBezTo>
                    <a:pt x="692641" y="384073"/>
                    <a:pt x="662037" y="414677"/>
                    <a:pt x="624284" y="414677"/>
                  </a:cubicBezTo>
                  <a:lnTo>
                    <a:pt x="414677" y="414677"/>
                  </a:lnTo>
                  <a:lnTo>
                    <a:pt x="414677" y="624285"/>
                  </a:lnTo>
                  <a:cubicBezTo>
                    <a:pt x="414677" y="662038"/>
                    <a:pt x="384073" y="692642"/>
                    <a:pt x="346320" y="692642"/>
                  </a:cubicBezTo>
                  <a:lnTo>
                    <a:pt x="346321" y="692641"/>
                  </a:lnTo>
                  <a:cubicBezTo>
                    <a:pt x="308568" y="692641"/>
                    <a:pt x="277964" y="662037"/>
                    <a:pt x="277964" y="624284"/>
                  </a:cubicBezTo>
                  <a:lnTo>
                    <a:pt x="277964" y="414677"/>
                  </a:lnTo>
                  <a:lnTo>
                    <a:pt x="68357" y="414677"/>
                  </a:lnTo>
                  <a:cubicBezTo>
                    <a:pt x="30604" y="414677"/>
                    <a:pt x="0" y="384073"/>
                    <a:pt x="0" y="3463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nSpc>
                  <a:spcPct val="150000"/>
                </a:lnSpc>
              </a:pPr>
              <a:endParaRPr lang="zh-CN" altLang="en-US" sz="1050" dirty="0">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19" name="组合 34">
            <a:extLst>
              <a:ext uri="{FF2B5EF4-FFF2-40B4-BE49-F238E27FC236}">
                <a16:creationId xmlns:a16="http://schemas.microsoft.com/office/drawing/2014/main" id="{9F34FE9A-E139-8DF0-32A4-EE6FEE752BC9}"/>
              </a:ext>
            </a:extLst>
          </p:cNvPr>
          <p:cNvGrpSpPr>
            <a:grpSpLocks/>
          </p:cNvGrpSpPr>
          <p:nvPr/>
        </p:nvGrpSpPr>
        <p:grpSpPr bwMode="auto">
          <a:xfrm>
            <a:off x="620102" y="5876763"/>
            <a:ext cx="396875" cy="396875"/>
            <a:chOff x="0" y="0"/>
            <a:chExt cx="812800" cy="812800"/>
          </a:xfrm>
        </p:grpSpPr>
        <p:sp>
          <p:nvSpPr>
            <p:cNvPr id="20" name="椭圆 35">
              <a:extLst>
                <a:ext uri="{FF2B5EF4-FFF2-40B4-BE49-F238E27FC236}">
                  <a16:creationId xmlns:a16="http://schemas.microsoft.com/office/drawing/2014/main" id="{2758494B-9929-4989-B56A-B1EC24CBF6CC}"/>
                </a:ext>
              </a:extLst>
            </p:cNvPr>
            <p:cNvSpPr>
              <a:spLocks noChangeArrowheads="1"/>
            </p:cNvSpPr>
            <p:nvPr/>
          </p:nvSpPr>
          <p:spPr bwMode="auto">
            <a:xfrm>
              <a:off x="0" y="0"/>
              <a:ext cx="812800" cy="812800"/>
            </a:xfrm>
            <a:prstGeom prst="ellipse">
              <a:avLst/>
            </a:prstGeom>
            <a:solidFill>
              <a:srgbClr val="5268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ctr" eaLnBrk="1" hangingPunct="1">
                <a:lnSpc>
                  <a:spcPct val="150000"/>
                </a:lnSpc>
                <a:buFont typeface="Arial" panose="020B0604020202020204" pitchFamily="34" charset="0"/>
                <a:buNone/>
              </a:pPr>
              <a:endParaRPr lang="zh-CN" altLang="en-US" sz="1050" dirty="0">
                <a:solidFill>
                  <a:srgbClr val="FFFFFF"/>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21" name="任意多边形 36">
              <a:extLst>
                <a:ext uri="{FF2B5EF4-FFF2-40B4-BE49-F238E27FC236}">
                  <a16:creationId xmlns:a16="http://schemas.microsoft.com/office/drawing/2014/main" id="{343467D8-3E9F-4FE1-A967-24393824DCFD}"/>
                </a:ext>
              </a:extLst>
            </p:cNvPr>
            <p:cNvSpPr>
              <a:spLocks/>
            </p:cNvSpPr>
            <p:nvPr/>
          </p:nvSpPr>
          <p:spPr bwMode="auto">
            <a:xfrm rot="5400000">
              <a:off x="120456" y="120456"/>
              <a:ext cx="571888" cy="571888"/>
            </a:xfrm>
            <a:custGeom>
              <a:avLst/>
              <a:gdLst>
                <a:gd name="T0" fmla="*/ 0 w 692642"/>
                <a:gd name="T1" fmla="*/ 236092 h 692642"/>
                <a:gd name="T2" fmla="*/ 46600 w 692642"/>
                <a:gd name="T3" fmla="*/ 189492 h 692642"/>
                <a:gd name="T4" fmla="*/ 189493 w 692642"/>
                <a:gd name="T5" fmla="*/ 189492 h 692642"/>
                <a:gd name="T6" fmla="*/ 189493 w 692642"/>
                <a:gd name="T7" fmla="*/ 46600 h 692642"/>
                <a:gd name="T8" fmla="*/ 236093 w 692642"/>
                <a:gd name="T9" fmla="*/ 0 h 692642"/>
                <a:gd name="T10" fmla="*/ 282693 w 692642"/>
                <a:gd name="T11" fmla="*/ 46600 h 692642"/>
                <a:gd name="T12" fmla="*/ 282693 w 692642"/>
                <a:gd name="T13" fmla="*/ 189493 h 692642"/>
                <a:gd name="T14" fmla="*/ 425586 w 692642"/>
                <a:gd name="T15" fmla="*/ 189493 h 692642"/>
                <a:gd name="T16" fmla="*/ 472186 w 692642"/>
                <a:gd name="T17" fmla="*/ 236093 h 692642"/>
                <a:gd name="T18" fmla="*/ 472185 w 692642"/>
                <a:gd name="T19" fmla="*/ 236092 h 692642"/>
                <a:gd name="T20" fmla="*/ 425585 w 692642"/>
                <a:gd name="T21" fmla="*/ 282693 h 692642"/>
                <a:gd name="T22" fmla="*/ 282693 w 692642"/>
                <a:gd name="T23" fmla="*/ 282693 h 692642"/>
                <a:gd name="T24" fmla="*/ 282693 w 692642"/>
                <a:gd name="T25" fmla="*/ 425586 h 692642"/>
                <a:gd name="T26" fmla="*/ 236092 w 692642"/>
                <a:gd name="T27" fmla="*/ 472186 h 692642"/>
                <a:gd name="T28" fmla="*/ 236093 w 692642"/>
                <a:gd name="T29" fmla="*/ 472185 h 692642"/>
                <a:gd name="T30" fmla="*/ 189493 w 692642"/>
                <a:gd name="T31" fmla="*/ 425585 h 692642"/>
                <a:gd name="T32" fmla="*/ 189493 w 692642"/>
                <a:gd name="T33" fmla="*/ 282693 h 692642"/>
                <a:gd name="T34" fmla="*/ 46600 w 692642"/>
                <a:gd name="T35" fmla="*/ 282693 h 692642"/>
                <a:gd name="T36" fmla="*/ 0 w 692642"/>
                <a:gd name="T37" fmla="*/ 236092 h 6926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92642"/>
                <a:gd name="T58" fmla="*/ 0 h 692642"/>
                <a:gd name="T59" fmla="*/ 692642 w 692642"/>
                <a:gd name="T60" fmla="*/ 692642 h 6926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92642" h="692642">
                  <a:moveTo>
                    <a:pt x="0" y="346320"/>
                  </a:moveTo>
                  <a:cubicBezTo>
                    <a:pt x="0" y="308567"/>
                    <a:pt x="30604" y="277963"/>
                    <a:pt x="68357" y="277963"/>
                  </a:cubicBezTo>
                  <a:lnTo>
                    <a:pt x="277964" y="277963"/>
                  </a:lnTo>
                  <a:lnTo>
                    <a:pt x="277964" y="68357"/>
                  </a:lnTo>
                  <a:cubicBezTo>
                    <a:pt x="277964" y="30604"/>
                    <a:pt x="308568" y="0"/>
                    <a:pt x="346321" y="0"/>
                  </a:cubicBezTo>
                  <a:cubicBezTo>
                    <a:pt x="384074" y="0"/>
                    <a:pt x="414678" y="30604"/>
                    <a:pt x="414678" y="68357"/>
                  </a:cubicBezTo>
                  <a:lnTo>
                    <a:pt x="414678" y="277964"/>
                  </a:lnTo>
                  <a:lnTo>
                    <a:pt x="624285" y="277964"/>
                  </a:lnTo>
                  <a:cubicBezTo>
                    <a:pt x="662038" y="277964"/>
                    <a:pt x="692642" y="308568"/>
                    <a:pt x="692642" y="346321"/>
                  </a:cubicBezTo>
                  <a:lnTo>
                    <a:pt x="692641" y="346320"/>
                  </a:lnTo>
                  <a:cubicBezTo>
                    <a:pt x="692641" y="384073"/>
                    <a:pt x="662037" y="414677"/>
                    <a:pt x="624284" y="414677"/>
                  </a:cubicBezTo>
                  <a:lnTo>
                    <a:pt x="414677" y="414677"/>
                  </a:lnTo>
                  <a:lnTo>
                    <a:pt x="414677" y="624285"/>
                  </a:lnTo>
                  <a:cubicBezTo>
                    <a:pt x="414677" y="662038"/>
                    <a:pt x="384073" y="692642"/>
                    <a:pt x="346320" y="692642"/>
                  </a:cubicBezTo>
                  <a:lnTo>
                    <a:pt x="346321" y="692641"/>
                  </a:lnTo>
                  <a:cubicBezTo>
                    <a:pt x="308568" y="692641"/>
                    <a:pt x="277964" y="662037"/>
                    <a:pt x="277964" y="624284"/>
                  </a:cubicBezTo>
                  <a:lnTo>
                    <a:pt x="277964" y="414677"/>
                  </a:lnTo>
                  <a:lnTo>
                    <a:pt x="68357" y="414677"/>
                  </a:lnTo>
                  <a:cubicBezTo>
                    <a:pt x="30604" y="414677"/>
                    <a:pt x="0" y="384073"/>
                    <a:pt x="0" y="3463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nSpc>
                  <a:spcPct val="150000"/>
                </a:lnSpc>
              </a:pPr>
              <a:endParaRPr lang="zh-CN" altLang="en-US" sz="1050" dirty="0">
                <a:latin typeface="思源黑体" panose="020B0500000000000000" pitchFamily="34" charset="-122"/>
                <a:ea typeface="思源黑体" panose="020B0500000000000000" pitchFamily="34" charset="-122"/>
                <a:sym typeface="思源黑体" panose="020B0500000000000000" pitchFamily="34" charset="-122"/>
              </a:endParaRPr>
            </a:p>
          </p:txBody>
        </p:sp>
      </p:grpSp>
      <p:cxnSp>
        <p:nvCxnSpPr>
          <p:cNvPr id="26" name="直接连接符 25">
            <a:extLst>
              <a:ext uri="{FF2B5EF4-FFF2-40B4-BE49-F238E27FC236}">
                <a16:creationId xmlns:a16="http://schemas.microsoft.com/office/drawing/2014/main" id="{C60F3B9E-42B0-12CB-0261-936D05280E34}"/>
              </a:ext>
            </a:extLst>
          </p:cNvPr>
          <p:cNvCxnSpPr>
            <a:cxnSpLocks/>
          </p:cNvCxnSpPr>
          <p:nvPr/>
        </p:nvCxnSpPr>
        <p:spPr>
          <a:xfrm>
            <a:off x="620102" y="2631999"/>
            <a:ext cx="5371861" cy="0"/>
          </a:xfrm>
          <a:prstGeom prst="line">
            <a:avLst/>
          </a:prstGeom>
          <a:ln w="34925"/>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0821994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ppt_w</p:attrName>
                                        </p:attrNameLst>
                                      </p:cBhvr>
                                      <p:tavLst>
                                        <p:tav tm="0">
                                          <p:val>
                                            <p:fltVal val="0"/>
                                          </p:val>
                                        </p:tav>
                                        <p:tav tm="100000">
                                          <p:val>
                                            <p:strVal val="#ppt_w"/>
                                          </p:val>
                                        </p:tav>
                                      </p:tavLst>
                                    </p:anim>
                                    <p:anim calcmode="lin" valueType="num">
                                      <p:cBhvr>
                                        <p:cTn id="8" dur="250" fill="hold"/>
                                        <p:tgtEl>
                                          <p:spTgt spid="12"/>
                                        </p:tgtEl>
                                        <p:attrNameLst>
                                          <p:attrName>ppt_h</p:attrName>
                                        </p:attrNameLst>
                                      </p:cBhvr>
                                      <p:tavLst>
                                        <p:tav tm="0">
                                          <p:val>
                                            <p:fltVal val="0"/>
                                          </p:val>
                                        </p:tav>
                                        <p:tav tm="100000">
                                          <p:val>
                                            <p:strVal val="#ppt_h"/>
                                          </p:val>
                                        </p:tav>
                                      </p:tavLst>
                                    </p:anim>
                                    <p:animEffect transition="in" filter="fade">
                                      <p:cBhvr>
                                        <p:cTn id="9" dur="250"/>
                                        <p:tgtEl>
                                          <p:spTgt spid="12"/>
                                        </p:tgtEl>
                                      </p:cBhvr>
                                    </p:animEffect>
                                  </p:childTnLst>
                                </p:cTn>
                              </p:par>
                            </p:childTnLst>
                          </p:cTn>
                        </p:par>
                        <p:par>
                          <p:cTn id="10" fill="hold">
                            <p:stCondLst>
                              <p:cond delay="250"/>
                            </p:stCondLst>
                            <p:childTnLst>
                              <p:par>
                                <p:cTn id="11" presetID="10"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250" fill="hold"/>
                                        <p:tgtEl>
                                          <p:spTgt spid="16"/>
                                        </p:tgtEl>
                                        <p:attrNameLst>
                                          <p:attrName>ppt_w</p:attrName>
                                        </p:attrNameLst>
                                      </p:cBhvr>
                                      <p:tavLst>
                                        <p:tav tm="0">
                                          <p:val>
                                            <p:fltVal val="0"/>
                                          </p:val>
                                        </p:tav>
                                        <p:tav tm="100000">
                                          <p:val>
                                            <p:strVal val="#ppt_w"/>
                                          </p:val>
                                        </p:tav>
                                      </p:tavLst>
                                    </p:anim>
                                    <p:anim calcmode="lin" valueType="num">
                                      <p:cBhvr>
                                        <p:cTn id="14" dur="250" fill="hold"/>
                                        <p:tgtEl>
                                          <p:spTgt spid="16"/>
                                        </p:tgtEl>
                                        <p:attrNameLst>
                                          <p:attrName>ppt_h</p:attrName>
                                        </p:attrNameLst>
                                      </p:cBhvr>
                                      <p:tavLst>
                                        <p:tav tm="0">
                                          <p:val>
                                            <p:fltVal val="0"/>
                                          </p:val>
                                        </p:tav>
                                        <p:tav tm="100000">
                                          <p:val>
                                            <p:strVal val="#ppt_h"/>
                                          </p:val>
                                        </p:tav>
                                      </p:tavLst>
                                    </p:anim>
                                    <p:animEffect transition="in" filter="fade">
                                      <p:cBhvr>
                                        <p:cTn id="15" dur="250"/>
                                        <p:tgtEl>
                                          <p:spTgt spid="16"/>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250" fill="hold"/>
                                        <p:tgtEl>
                                          <p:spTgt spid="19"/>
                                        </p:tgtEl>
                                        <p:attrNameLst>
                                          <p:attrName>ppt_w</p:attrName>
                                        </p:attrNameLst>
                                      </p:cBhvr>
                                      <p:tavLst>
                                        <p:tav tm="0">
                                          <p:val>
                                            <p:fltVal val="0"/>
                                          </p:val>
                                        </p:tav>
                                        <p:tav tm="100000">
                                          <p:val>
                                            <p:strVal val="#ppt_w"/>
                                          </p:val>
                                        </p:tav>
                                      </p:tavLst>
                                    </p:anim>
                                    <p:anim calcmode="lin" valueType="num">
                                      <p:cBhvr>
                                        <p:cTn id="20" dur="250" fill="hold"/>
                                        <p:tgtEl>
                                          <p:spTgt spid="19"/>
                                        </p:tgtEl>
                                        <p:attrNameLst>
                                          <p:attrName>ppt_h</p:attrName>
                                        </p:attrNameLst>
                                      </p:cBhvr>
                                      <p:tavLst>
                                        <p:tav tm="0">
                                          <p:val>
                                            <p:fltVal val="0"/>
                                          </p:val>
                                        </p:tav>
                                        <p:tav tm="100000">
                                          <p:val>
                                            <p:strVal val="#ppt_h"/>
                                          </p:val>
                                        </p:tav>
                                      </p:tavLst>
                                    </p:anim>
                                    <p:animEffect transition="in" filter="fade">
                                      <p:cBhvr>
                                        <p:cTn id="21"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9553      _1"/>
          <p:cNvSpPr/>
          <p:nvPr/>
        </p:nvSpPr>
        <p:spPr bwMode="auto">
          <a:xfrm>
            <a:off x="354" y="0"/>
            <a:ext cx="453157" cy="904082"/>
          </a:xfrm>
          <a:custGeom>
            <a:avLst/>
            <a:gdLst>
              <a:gd name="T0" fmla="*/ 0 w 286"/>
              <a:gd name="T1" fmla="*/ 0 h 571"/>
              <a:gd name="T2" fmla="*/ 286 w 286"/>
              <a:gd name="T3" fmla="*/ 287 h 571"/>
              <a:gd name="T4" fmla="*/ 0 w 286"/>
              <a:gd name="T5" fmla="*/ 571 h 571"/>
              <a:gd name="T6" fmla="*/ 0 w 286"/>
              <a:gd name="T7" fmla="*/ 0 h 571"/>
            </a:gdLst>
            <a:ahLst/>
            <a:cxnLst>
              <a:cxn ang="0">
                <a:pos x="T0" y="T1"/>
              </a:cxn>
              <a:cxn ang="0">
                <a:pos x="T2" y="T3"/>
              </a:cxn>
              <a:cxn ang="0">
                <a:pos x="T4" y="T5"/>
              </a:cxn>
              <a:cxn ang="0">
                <a:pos x="T6" y="T7"/>
              </a:cxn>
            </a:cxnLst>
            <a:rect l="0" t="0" r="r" b="b"/>
            <a:pathLst>
              <a:path w="286" h="571">
                <a:moveTo>
                  <a:pt x="0" y="0"/>
                </a:moveTo>
                <a:lnTo>
                  <a:pt x="286" y="287"/>
                </a:lnTo>
                <a:lnTo>
                  <a:pt x="0" y="571"/>
                </a:lnTo>
                <a:lnTo>
                  <a:pt x="0" y="0"/>
                </a:lnTo>
                <a:close/>
              </a:path>
            </a:pathLst>
          </a:custGeom>
          <a:solidFill>
            <a:schemeClr val="tx1">
              <a:lumMod val="50000"/>
              <a:lumOff val="50000"/>
            </a:schemeClr>
          </a:solidFill>
          <a:ln w="6350" cap="flat">
            <a:noFill/>
            <a:prstDash val="solid"/>
            <a:miter lim="800000"/>
          </a:ln>
        </p:spPr>
        <p:txBody>
          <a:bodyPr/>
          <a:lstStyle/>
          <a:p>
            <a:pPr>
              <a:defRPr/>
            </a:pPr>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41" name="553      _2"/>
          <p:cNvSpPr>
            <a:spLocks/>
          </p:cNvSpPr>
          <p:nvPr/>
        </p:nvSpPr>
        <p:spPr bwMode="auto">
          <a:xfrm>
            <a:off x="140988" y="316987"/>
            <a:ext cx="303593" cy="609418"/>
          </a:xfrm>
          <a:custGeom>
            <a:avLst/>
            <a:gdLst>
              <a:gd name="T0" fmla="*/ 0 w 278"/>
              <a:gd name="T1" fmla="*/ 0 h 557"/>
              <a:gd name="T2" fmla="*/ 2147483646 w 278"/>
              <a:gd name="T3" fmla="*/ 2147483646 h 557"/>
              <a:gd name="T4" fmla="*/ 0 w 278"/>
              <a:gd name="T5" fmla="*/ 2147483646 h 557"/>
              <a:gd name="T6" fmla="*/ 0 w 278"/>
              <a:gd name="T7" fmla="*/ 0 h 5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8" h="557">
                <a:moveTo>
                  <a:pt x="0" y="0"/>
                </a:moveTo>
                <a:lnTo>
                  <a:pt x="278" y="278"/>
                </a:lnTo>
                <a:lnTo>
                  <a:pt x="0" y="557"/>
                </a:lnTo>
                <a:lnTo>
                  <a:pt x="0" y="0"/>
                </a:lnTo>
                <a:close/>
              </a:path>
            </a:pathLst>
          </a:custGeom>
          <a:solidFill>
            <a:srgbClr val="178AA1"/>
          </a:solidFill>
          <a:ln>
            <a:noFill/>
          </a:ln>
        </p:spPr>
        <p:txBody>
          <a:bodyPr/>
          <a:lstStyle/>
          <a:p>
            <a:endParaRPr lang="zh-CN" altLang="en-US" dirty="0">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 name="文本框 2">
            <a:extLst>
              <a:ext uri="{FF2B5EF4-FFF2-40B4-BE49-F238E27FC236}">
                <a16:creationId xmlns:a16="http://schemas.microsoft.com/office/drawing/2014/main" id="{5EADE141-8535-4F19-3E75-A448936BEB98}"/>
              </a:ext>
            </a:extLst>
          </p:cNvPr>
          <p:cNvSpPr txBox="1"/>
          <p:nvPr/>
        </p:nvSpPr>
        <p:spPr>
          <a:xfrm>
            <a:off x="2115989" y="2233976"/>
            <a:ext cx="3153011" cy="1861185"/>
          </a:xfrm>
          <a:prstGeom prst="rect">
            <a:avLst/>
          </a:prstGeom>
          <a:noFill/>
        </p:spPr>
        <p:txBody>
          <a:bodyPr vert="horz" wrap="square" rtlCol="0">
            <a:spAutoFit/>
          </a:bodyPr>
          <a:lstStyle/>
          <a:p>
            <a:pPr marL="0" marR="0" lvl="0" indent="0" defTabSz="12192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cs typeface="+mn-cs"/>
              </a:rPr>
              <a:t>03</a:t>
            </a:r>
          </a:p>
        </p:txBody>
      </p:sp>
      <p:sp>
        <p:nvSpPr>
          <p:cNvPr id="4" name="文本框 3">
            <a:extLst>
              <a:ext uri="{FF2B5EF4-FFF2-40B4-BE49-F238E27FC236}">
                <a16:creationId xmlns:a16="http://schemas.microsoft.com/office/drawing/2014/main" id="{60C6A587-8B98-CC5F-1469-BFF7A5FD712E}"/>
              </a:ext>
            </a:extLst>
          </p:cNvPr>
          <p:cNvSpPr txBox="1"/>
          <p:nvPr/>
        </p:nvSpPr>
        <p:spPr>
          <a:xfrm>
            <a:off x="4266953" y="3457767"/>
            <a:ext cx="3528392" cy="430246"/>
          </a:xfrm>
          <a:prstGeom prst="rect">
            <a:avLst/>
          </a:prstGeom>
          <a:noFill/>
        </p:spPr>
        <p:txBody>
          <a:bodyPr wrap="square">
            <a:spAutoFit/>
          </a:bodyPr>
          <a:lstStyle/>
          <a:p>
            <a:pPr marL="0" marR="0" lvl="0" indent="0" defTabSz="1219200" rtl="0" eaLnBrk="1" fontAlgn="auto" latinLnBrk="0" hangingPunct="1">
              <a:lnSpc>
                <a:spcPts val="1800"/>
              </a:lnSpc>
              <a:spcBef>
                <a:spcPts val="0"/>
              </a:spcBef>
              <a:spcAft>
                <a:spcPts val="0"/>
              </a:spcAft>
              <a:buClrTx/>
              <a:buSzTx/>
              <a:buFontTx/>
              <a:buNone/>
              <a:defRPr/>
            </a:pPr>
            <a:r>
              <a:rPr lang="zh-CN" altLang="en-US" sz="5400" b="1" dirty="0">
                <a:solidFill>
                  <a:srgbClr val="002060"/>
                </a:solidFill>
                <a:latin typeface="微软雅黑" panose="020B0503020204020204" pitchFamily="34" charset="-122"/>
                <a:ea typeface="微软雅黑" panose="020B0503020204020204" pitchFamily="34" charset="-122"/>
                <a:cs typeface="+mn-ea"/>
                <a:sym typeface="+mn-lt"/>
              </a:rPr>
              <a:t>实现方案</a:t>
            </a:r>
            <a:endParaRPr kumimoji="0" lang="zh-CN" altLang="en-US" sz="54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44DD1D63-D7F8-6E55-18B4-294EFCA0E791}"/>
              </a:ext>
            </a:extLst>
          </p:cNvPr>
          <p:cNvSpPr txBox="1"/>
          <p:nvPr/>
        </p:nvSpPr>
        <p:spPr>
          <a:xfrm>
            <a:off x="4563745" y="2027323"/>
            <a:ext cx="1906612" cy="1231106"/>
          </a:xfrm>
          <a:prstGeom prst="rect">
            <a:avLst/>
          </a:prstGeom>
          <a:noFill/>
        </p:spPr>
        <p:txBody>
          <a:bodyPr wrap="none" rtlCol="0">
            <a:spAutoFit/>
          </a:bodyPr>
          <a:lstStyle/>
          <a:p>
            <a:pPr algn="l"/>
            <a:endParaRPr lang="en-US" altLang="zh-CN" dirty="0">
              <a:latin typeface="Arial" panose="020B0604020202020204" pitchFamily="34" charset="0"/>
              <a:cs typeface="Arial" panose="020B0604020202020204" pitchFamily="34" charset="0"/>
              <a:sym typeface="+mn-ea"/>
            </a:endParaRPr>
          </a:p>
          <a:p>
            <a:pPr algn="l"/>
            <a:r>
              <a:rPr lang="en-US" altLang="zh-CN" sz="2800" dirty="0">
                <a:solidFill>
                  <a:srgbClr val="002060"/>
                </a:solidFill>
                <a:latin typeface="微软雅黑" panose="020B0503020204020204" pitchFamily="34" charset="-122"/>
                <a:ea typeface="微软雅黑" panose="020B0503020204020204" pitchFamily="34" charset="-122"/>
                <a:cs typeface="Arial" panose="020B0604020202020204" pitchFamily="34" charset="0"/>
                <a:sym typeface="+mn-ea"/>
              </a:rPr>
              <a:t>Part</a:t>
            </a:r>
            <a:r>
              <a:rPr lang="en-US" altLang="zh-CN" sz="2800" dirty="0">
                <a:solidFill>
                  <a:srgbClr val="002060"/>
                </a:solidFill>
                <a:latin typeface="Arial" panose="020B0604020202020204" pitchFamily="34" charset="0"/>
                <a:cs typeface="Arial" panose="020B0604020202020204" pitchFamily="34" charset="0"/>
                <a:sym typeface="+mn-ea"/>
              </a:rPr>
              <a:t> Three</a:t>
            </a:r>
            <a:endParaRPr lang="zh-CN" altLang="en-US" sz="2800" dirty="0">
              <a:solidFill>
                <a:srgbClr val="002060"/>
              </a:solidFill>
              <a:latin typeface="Arial" panose="020B0604020202020204" pitchFamily="34" charset="0"/>
              <a:cs typeface="Arial" panose="020B0604020202020204" pitchFamily="34" charset="0"/>
            </a:endParaRPr>
          </a:p>
          <a:p>
            <a:endParaRPr lang="zh-CN" altLang="en-US" sz="280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文本框 9">
            <a:extLst>
              <a:ext uri="{FF2B5EF4-FFF2-40B4-BE49-F238E27FC236}">
                <a16:creationId xmlns:a16="http://schemas.microsoft.com/office/drawing/2014/main" id="{65CA0AFD-8D30-96C1-DD76-F8EB2A1B1AD6}"/>
              </a:ext>
            </a:extLst>
          </p:cNvPr>
          <p:cNvSpPr txBox="1"/>
          <p:nvPr/>
        </p:nvSpPr>
        <p:spPr>
          <a:xfrm>
            <a:off x="720422" y="157118"/>
            <a:ext cx="3160097" cy="677108"/>
          </a:xfrm>
          <a:prstGeom prst="rect">
            <a:avLst/>
          </a:prstGeom>
        </p:spPr>
        <p:txBody>
          <a:bodyPr wrap="non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anose="020B0604020202020204" pitchFamily="34" charset="0"/>
              <a:buNone/>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en-US" altLang="zh-CN" sz="44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CONTENTS</a:t>
            </a:r>
          </a:p>
        </p:txBody>
      </p:sp>
      <p:cxnSp>
        <p:nvCxnSpPr>
          <p:cNvPr id="11" name="直接连接符 10">
            <a:extLst>
              <a:ext uri="{FF2B5EF4-FFF2-40B4-BE49-F238E27FC236}">
                <a16:creationId xmlns:a16="http://schemas.microsoft.com/office/drawing/2014/main" id="{304F3326-6739-7431-0702-E2FB13128B8A}"/>
              </a:ext>
            </a:extLst>
          </p:cNvPr>
          <p:cNvCxnSpPr/>
          <p:nvPr/>
        </p:nvCxnSpPr>
        <p:spPr>
          <a:xfrm>
            <a:off x="720422" y="904082"/>
            <a:ext cx="505319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13" name="图片 12" descr="02bcaa362d6804f58d9d4b20ea001f71">
            <a:extLst>
              <a:ext uri="{FF2B5EF4-FFF2-40B4-BE49-F238E27FC236}">
                <a16:creationId xmlns:a16="http://schemas.microsoft.com/office/drawing/2014/main" id="{948DC845-7E59-66DF-9F44-94A333FE1258}"/>
              </a:ext>
            </a:extLst>
          </p:cNvPr>
          <p:cNvPicPr>
            <a:picLocks noChangeAspect="1"/>
          </p:cNvPicPr>
          <p:nvPr/>
        </p:nvPicPr>
        <p:blipFill>
          <a:blip r:embed="rId3">
            <a:duotone>
              <a:prstClr val="black"/>
              <a:schemeClr val="accent2">
                <a:tint val="45000"/>
                <a:satMod val="400000"/>
              </a:schemeClr>
            </a:duotone>
          </a:blip>
          <a:srcRect b="21821"/>
          <a:stretch>
            <a:fillRect/>
          </a:stretch>
        </p:blipFill>
        <p:spPr>
          <a:xfrm flipH="1">
            <a:off x="6893385" y="1362423"/>
            <a:ext cx="6868413" cy="5644055"/>
          </a:xfrm>
          <a:prstGeom prst="rect">
            <a:avLst/>
          </a:prstGeom>
          <a:noFill/>
        </p:spPr>
      </p:pic>
      <p:cxnSp>
        <p:nvCxnSpPr>
          <p:cNvPr id="14" name="Straight Connector 13">
            <a:extLst>
              <a:ext uri="{FF2B5EF4-FFF2-40B4-BE49-F238E27FC236}">
                <a16:creationId xmlns:a16="http://schemas.microsoft.com/office/drawing/2014/main" id="{B4789C80-014E-320C-02D9-9505C783B70C}"/>
              </a:ext>
            </a:extLst>
          </p:cNvPr>
          <p:cNvCxnSpPr>
            <a:cxnSpLocks/>
          </p:cNvCxnSpPr>
          <p:nvPr/>
        </p:nvCxnSpPr>
        <p:spPr>
          <a:xfrm flipH="1" flipV="1">
            <a:off x="0" y="4087351"/>
            <a:ext cx="7904741" cy="16556"/>
          </a:xfrm>
          <a:prstGeom prst="line">
            <a:avLst/>
          </a:prstGeom>
          <a:ln w="19050" cap="sq">
            <a:solidFill>
              <a:schemeClr val="accent2"/>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6EA70B1-D3FB-6035-F422-AD2756520256}"/>
              </a:ext>
            </a:extLst>
          </p:cNvPr>
          <p:cNvSpPr txBox="1"/>
          <p:nvPr/>
        </p:nvSpPr>
        <p:spPr>
          <a:xfrm>
            <a:off x="4190335" y="4124281"/>
            <a:ext cx="3605010" cy="2601546"/>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800" dirty="0">
                <a:solidFill>
                  <a:srgbClr val="002060"/>
                </a:solidFill>
                <a:latin typeface="微软雅黑" panose="020B0503020204020204" pitchFamily="34" charset="-122"/>
                <a:ea typeface="微软雅黑" panose="020B0503020204020204" pitchFamily="34" charset="-122"/>
                <a:cs typeface="+mn-ea"/>
              </a:rPr>
              <a:t>特征工程</a:t>
            </a:r>
            <a:endParaRPr lang="en-US" altLang="zh-CN" sz="2800" dirty="0">
              <a:solidFill>
                <a:srgbClr val="002060"/>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Wingdings" panose="05000000000000000000" pitchFamily="2" charset="2"/>
              <a:buChar char="l"/>
            </a:pPr>
            <a:r>
              <a:rPr lang="zh-CN" altLang="en-US" sz="2800" dirty="0">
                <a:solidFill>
                  <a:srgbClr val="002060"/>
                </a:solidFill>
                <a:latin typeface="微软雅黑" panose="020B0503020204020204" pitchFamily="34" charset="-122"/>
                <a:ea typeface="微软雅黑" panose="020B0503020204020204" pitchFamily="34" charset="-122"/>
                <a:cs typeface="+mn-ea"/>
              </a:rPr>
              <a:t>模型框架</a:t>
            </a:r>
            <a:endParaRPr lang="en-US" altLang="zh-CN" sz="2800" dirty="0">
              <a:solidFill>
                <a:srgbClr val="002060"/>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Wingdings" panose="05000000000000000000" pitchFamily="2" charset="2"/>
              <a:buChar char="l"/>
            </a:pPr>
            <a:r>
              <a:rPr lang="zh-CN" altLang="en-US" sz="2800" dirty="0">
                <a:solidFill>
                  <a:srgbClr val="002060"/>
                </a:solidFill>
                <a:latin typeface="微软雅黑" panose="020B0503020204020204" pitchFamily="34" charset="-122"/>
                <a:ea typeface="微软雅黑" panose="020B0503020204020204" pitchFamily="34" charset="-122"/>
                <a:cs typeface="+mn-ea"/>
              </a:rPr>
              <a:t>模型效果</a:t>
            </a:r>
            <a:endParaRPr lang="en-US" altLang="zh-CN" sz="2800" dirty="0">
              <a:solidFill>
                <a:srgbClr val="002060"/>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Wingdings" panose="05000000000000000000" pitchFamily="2" charset="2"/>
              <a:buChar char="l"/>
            </a:pPr>
            <a:r>
              <a:rPr lang="zh-CN" altLang="en-US" sz="2800" dirty="0">
                <a:solidFill>
                  <a:srgbClr val="002060"/>
                </a:solidFill>
                <a:latin typeface="微软雅黑" panose="020B0503020204020204" pitchFamily="34" charset="-122"/>
                <a:ea typeface="微软雅黑" panose="020B0503020204020204" pitchFamily="34" charset="-122"/>
                <a:cs typeface="+mn-ea"/>
              </a:rPr>
              <a:t>方案亮点，创新点</a:t>
            </a:r>
          </a:p>
        </p:txBody>
      </p:sp>
      <p:pic>
        <p:nvPicPr>
          <p:cNvPr id="2" name="图片 33">
            <a:extLst>
              <a:ext uri="{FF2B5EF4-FFF2-40B4-BE49-F238E27FC236}">
                <a16:creationId xmlns:a16="http://schemas.microsoft.com/office/drawing/2014/main" id="{98326FEA-8D9F-81AF-1507-C3C5BE2DA16F}"/>
              </a:ext>
            </a:extLst>
          </p:cNvPr>
          <p:cNvPicPr>
            <a:picLocks noChangeAspect="1"/>
          </p:cNvPicPr>
          <p:nvPr/>
        </p:nvPicPr>
        <p:blipFill>
          <a:blip r:embed="rId4" cstate="print"/>
          <a:stretch>
            <a:fillRect/>
          </a:stretch>
        </p:blipFill>
        <p:spPr>
          <a:xfrm>
            <a:off x="10040941" y="14472"/>
            <a:ext cx="2059340" cy="696169"/>
          </a:xfrm>
          <a:prstGeom prst="rect">
            <a:avLst/>
          </a:prstGeom>
        </p:spPr>
      </p:pic>
    </p:spTree>
    <p:extLst>
      <p:ext uri="{BB962C8B-B14F-4D97-AF65-F5344CB8AC3E}">
        <p14:creationId xmlns:p14="http://schemas.microsoft.com/office/powerpoint/2010/main" val="152339254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579270" y="834287"/>
            <a:ext cx="2241443" cy="238399"/>
          </a:xfrm>
          <a:prstGeom prst="rect">
            <a:avLst/>
          </a:prstGeom>
        </p:spPr>
        <p:txBody>
          <a:bodyPr wrap="square">
            <a:spAutoFit/>
          </a:bodyPr>
          <a:lstStyle/>
          <a:p>
            <a:r>
              <a:rPr lang="en-US" altLang="zh-CN" sz="949" dirty="0">
                <a:solidFill>
                  <a:schemeClr val="tx1">
                    <a:lumMod val="50000"/>
                    <a:lumOff val="50000"/>
                  </a:schemeClr>
                </a:solidFill>
                <a:latin typeface="思源黑体" panose="020B0500000000000000" pitchFamily="34" charset="-122"/>
                <a:ea typeface="思源黑体" panose="020B0500000000000000" pitchFamily="34" charset="-122"/>
                <a:cs typeface="Segoe UI Semilight" panose="020B0402040204020203" pitchFamily="34" charset="0"/>
                <a:sym typeface="思源黑体" panose="020B0500000000000000" pitchFamily="34" charset="-122"/>
              </a:rPr>
              <a:t>Feature Project</a:t>
            </a:r>
          </a:p>
        </p:txBody>
      </p:sp>
      <p:sp>
        <p:nvSpPr>
          <p:cNvPr id="2" name="文本框 1">
            <a:extLst>
              <a:ext uri="{FF2B5EF4-FFF2-40B4-BE49-F238E27FC236}">
                <a16:creationId xmlns:a16="http://schemas.microsoft.com/office/drawing/2014/main" id="{73AF51A1-FCE3-55B2-8393-1CBCE7041B37}"/>
              </a:ext>
            </a:extLst>
          </p:cNvPr>
          <p:cNvSpPr txBox="1"/>
          <p:nvPr/>
        </p:nvSpPr>
        <p:spPr>
          <a:xfrm>
            <a:off x="585546" y="379636"/>
            <a:ext cx="2241444" cy="546753"/>
          </a:xfrm>
          <a:prstGeom prst="rect">
            <a:avLst/>
          </a:prstGeom>
          <a:noFill/>
        </p:spPr>
        <p:txBody>
          <a:bodyPr wrap="square" rtlCol="0">
            <a:spAutoFit/>
          </a:bodyPr>
          <a:lstStyle/>
          <a:p>
            <a:r>
              <a:rPr lang="zh-CN" altLang="en-US" sz="2953" b="1" dirty="0">
                <a:solidFill>
                  <a:schemeClr val="tx1">
                    <a:lumMod val="65000"/>
                    <a:lumOff val="35000"/>
                  </a:schemeClr>
                </a:solidFill>
                <a:latin typeface="思源黑体" panose="020B0500000000000000" pitchFamily="34" charset="-122"/>
                <a:ea typeface="思源黑体" panose="020B0500000000000000" pitchFamily="34" charset="-122"/>
                <a:sym typeface="思源黑体" panose="020B0500000000000000" pitchFamily="34" charset="-122"/>
              </a:rPr>
              <a:t>特征工程</a:t>
            </a:r>
          </a:p>
        </p:txBody>
      </p:sp>
      <p:pic>
        <p:nvPicPr>
          <p:cNvPr id="3" name="图片 33">
            <a:extLst>
              <a:ext uri="{FF2B5EF4-FFF2-40B4-BE49-F238E27FC236}">
                <a16:creationId xmlns:a16="http://schemas.microsoft.com/office/drawing/2014/main" id="{AA56367C-5D15-93A1-942F-A93DC4BFA288}"/>
              </a:ext>
            </a:extLst>
          </p:cNvPr>
          <p:cNvPicPr>
            <a:picLocks noChangeAspect="1"/>
          </p:cNvPicPr>
          <p:nvPr/>
        </p:nvPicPr>
        <p:blipFill>
          <a:blip r:embed="rId2" cstate="print"/>
          <a:stretch>
            <a:fillRect/>
          </a:stretch>
        </p:blipFill>
        <p:spPr>
          <a:xfrm>
            <a:off x="10040941" y="14472"/>
            <a:ext cx="2059340" cy="696169"/>
          </a:xfrm>
          <a:prstGeom prst="rect">
            <a:avLst/>
          </a:prstGeom>
        </p:spPr>
      </p:pic>
      <p:grpSp>
        <p:nvGrpSpPr>
          <p:cNvPr id="4" name="组合 2">
            <a:extLst>
              <a:ext uri="{FF2B5EF4-FFF2-40B4-BE49-F238E27FC236}">
                <a16:creationId xmlns:a16="http://schemas.microsoft.com/office/drawing/2014/main" id="{BBCFBFD5-FB98-A05A-EFBF-656427D41182}"/>
              </a:ext>
            </a:extLst>
          </p:cNvPr>
          <p:cNvGrpSpPr/>
          <p:nvPr/>
        </p:nvGrpSpPr>
        <p:grpSpPr>
          <a:xfrm flipH="1">
            <a:off x="-4" y="400958"/>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5" name="平行四边形 4">
              <a:extLst>
                <a:ext uri="{FF2B5EF4-FFF2-40B4-BE49-F238E27FC236}">
                  <a16:creationId xmlns:a16="http://schemas.microsoft.com/office/drawing/2014/main" id="{4C961022-36D1-DFA7-DE81-1079C50D375F}"/>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 name="connsiteX0-101" fmla="*/ 0 w 1778000"/>
                <a:gd name="connsiteY0-102" fmla="*/ 932309 h 932312"/>
                <a:gd name="connsiteX1-103" fmla="*/ 914403 w 1778000"/>
                <a:gd name="connsiteY1-104" fmla="*/ 0 h 932312"/>
                <a:gd name="connsiteX2-105" fmla="*/ 1778000 w 1778000"/>
                <a:gd name="connsiteY2-106" fmla="*/ 976 h 932312"/>
                <a:gd name="connsiteX3-107" fmla="*/ 814919 w 1778000"/>
                <a:gd name="connsiteY3-108" fmla="*/ 932312 h 932312"/>
                <a:gd name="connsiteX4-109" fmla="*/ 0 w 1778000"/>
                <a:gd name="connsiteY4-110" fmla="*/ 932309 h 93231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平行四边形 4">
              <a:extLst>
                <a:ext uri="{FF2B5EF4-FFF2-40B4-BE49-F238E27FC236}">
                  <a16:creationId xmlns:a16="http://schemas.microsoft.com/office/drawing/2014/main" id="{BE3B47D0-861F-A5D7-8168-E9E411C2B9FD}"/>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1" fmla="*/ 0 w 1515534"/>
                <a:gd name="connsiteY0-2" fmla="*/ 1540933 h 1540936"/>
                <a:gd name="connsiteX1-3" fmla="*/ 802218 w 1515534"/>
                <a:gd name="connsiteY1-4" fmla="*/ 0 h 1540936"/>
                <a:gd name="connsiteX2-5" fmla="*/ 1515534 w 1515534"/>
                <a:gd name="connsiteY2-6" fmla="*/ 0 h 1540936"/>
                <a:gd name="connsiteX3-7" fmla="*/ 823386 w 1515534"/>
                <a:gd name="connsiteY3-8" fmla="*/ 1540936 h 1540936"/>
                <a:gd name="connsiteX4-9" fmla="*/ 0 w 1515534"/>
                <a:gd name="connsiteY4-10" fmla="*/ 1540933 h 1540936"/>
                <a:gd name="connsiteX0-11" fmla="*/ 0 w 1794934"/>
                <a:gd name="connsiteY0-12" fmla="*/ 1540933 h 1540936"/>
                <a:gd name="connsiteX1-13" fmla="*/ 802218 w 1794934"/>
                <a:gd name="connsiteY1-14" fmla="*/ 0 h 1540936"/>
                <a:gd name="connsiteX2-15" fmla="*/ 1794934 w 1794934"/>
                <a:gd name="connsiteY2-16" fmla="*/ 609600 h 1540936"/>
                <a:gd name="connsiteX3-17" fmla="*/ 823386 w 1794934"/>
                <a:gd name="connsiteY3-18" fmla="*/ 1540936 h 1540936"/>
                <a:gd name="connsiteX4-19" fmla="*/ 0 w 1794934"/>
                <a:gd name="connsiteY4-20" fmla="*/ 1540933 h 1540936"/>
                <a:gd name="connsiteX0-21" fmla="*/ 0 w 1794934"/>
                <a:gd name="connsiteY0-22" fmla="*/ 931333 h 931336"/>
                <a:gd name="connsiteX1-23" fmla="*/ 785284 w 1794934"/>
                <a:gd name="connsiteY1-24" fmla="*/ 42333 h 931336"/>
                <a:gd name="connsiteX2-25" fmla="*/ 1794934 w 1794934"/>
                <a:gd name="connsiteY2-26" fmla="*/ 0 h 931336"/>
                <a:gd name="connsiteX3-27" fmla="*/ 823386 w 1794934"/>
                <a:gd name="connsiteY3-28" fmla="*/ 931336 h 931336"/>
                <a:gd name="connsiteX4-29" fmla="*/ 0 w 1794934"/>
                <a:gd name="connsiteY4-30" fmla="*/ 931333 h 931336"/>
                <a:gd name="connsiteX0-31" fmla="*/ 0 w 1794934"/>
                <a:gd name="connsiteY0-32" fmla="*/ 931333 h 931336"/>
                <a:gd name="connsiteX1-33" fmla="*/ 912284 w 1794934"/>
                <a:gd name="connsiteY1-34" fmla="*/ 16933 h 931336"/>
                <a:gd name="connsiteX2-35" fmla="*/ 1794934 w 1794934"/>
                <a:gd name="connsiteY2-36" fmla="*/ 0 h 931336"/>
                <a:gd name="connsiteX3-37" fmla="*/ 823386 w 1794934"/>
                <a:gd name="connsiteY3-38" fmla="*/ 931336 h 931336"/>
                <a:gd name="connsiteX4-39" fmla="*/ 0 w 1794934"/>
                <a:gd name="connsiteY4-40" fmla="*/ 931333 h 931336"/>
                <a:gd name="connsiteX0-41" fmla="*/ 0 w 1778000"/>
                <a:gd name="connsiteY0-42" fmla="*/ 931333 h 931336"/>
                <a:gd name="connsiteX1-43" fmla="*/ 895350 w 1778000"/>
                <a:gd name="connsiteY1-44" fmla="*/ 16933 h 931336"/>
                <a:gd name="connsiteX2-45" fmla="*/ 1778000 w 1778000"/>
                <a:gd name="connsiteY2-46" fmla="*/ 0 h 931336"/>
                <a:gd name="connsiteX3-47" fmla="*/ 806452 w 1778000"/>
                <a:gd name="connsiteY3-48" fmla="*/ 931336 h 931336"/>
                <a:gd name="connsiteX4-49" fmla="*/ 0 w 1778000"/>
                <a:gd name="connsiteY4-50" fmla="*/ 931333 h 931336"/>
                <a:gd name="connsiteX0-51" fmla="*/ 0 w 1778000"/>
                <a:gd name="connsiteY0-52" fmla="*/ 905933 h 931336"/>
                <a:gd name="connsiteX1-53" fmla="*/ 895350 w 1778000"/>
                <a:gd name="connsiteY1-54" fmla="*/ 16933 h 931336"/>
                <a:gd name="connsiteX2-55" fmla="*/ 1778000 w 1778000"/>
                <a:gd name="connsiteY2-56" fmla="*/ 0 h 931336"/>
                <a:gd name="connsiteX3-57" fmla="*/ 806452 w 1778000"/>
                <a:gd name="connsiteY3-58" fmla="*/ 931336 h 931336"/>
                <a:gd name="connsiteX4-59" fmla="*/ 0 w 1778000"/>
                <a:gd name="connsiteY4-60" fmla="*/ 905933 h 931336"/>
                <a:gd name="connsiteX0-61" fmla="*/ 0 w 1778000"/>
                <a:gd name="connsiteY0-62" fmla="*/ 905933 h 931336"/>
                <a:gd name="connsiteX1-63" fmla="*/ 895350 w 1778000"/>
                <a:gd name="connsiteY1-64" fmla="*/ 8466 h 931336"/>
                <a:gd name="connsiteX2-65" fmla="*/ 1778000 w 1778000"/>
                <a:gd name="connsiteY2-66" fmla="*/ 0 h 931336"/>
                <a:gd name="connsiteX3-67" fmla="*/ 806452 w 1778000"/>
                <a:gd name="connsiteY3-68" fmla="*/ 931336 h 931336"/>
                <a:gd name="connsiteX4-69" fmla="*/ 0 w 1778000"/>
                <a:gd name="connsiteY4-70" fmla="*/ 905933 h 931336"/>
                <a:gd name="connsiteX0-71" fmla="*/ 0 w 1778000"/>
                <a:gd name="connsiteY0-72" fmla="*/ 905933 h 931336"/>
                <a:gd name="connsiteX1-73" fmla="*/ 895350 w 1778000"/>
                <a:gd name="connsiteY1-74" fmla="*/ 8466 h 931336"/>
                <a:gd name="connsiteX2-75" fmla="*/ 1778000 w 1778000"/>
                <a:gd name="connsiteY2-76" fmla="*/ 0 h 931336"/>
                <a:gd name="connsiteX3-77" fmla="*/ 814919 w 1778000"/>
                <a:gd name="connsiteY3-78" fmla="*/ 931336 h 931336"/>
                <a:gd name="connsiteX4-79" fmla="*/ 0 w 1778000"/>
                <a:gd name="connsiteY4-80" fmla="*/ 905933 h 931336"/>
                <a:gd name="connsiteX0-81" fmla="*/ 0 w 1778000"/>
                <a:gd name="connsiteY0-82" fmla="*/ 931333 h 931336"/>
                <a:gd name="connsiteX1-83" fmla="*/ 895350 w 1778000"/>
                <a:gd name="connsiteY1-84" fmla="*/ 8466 h 931336"/>
                <a:gd name="connsiteX2-85" fmla="*/ 1778000 w 1778000"/>
                <a:gd name="connsiteY2-86" fmla="*/ 0 h 931336"/>
                <a:gd name="connsiteX3-87" fmla="*/ 814919 w 1778000"/>
                <a:gd name="connsiteY3-88" fmla="*/ 931336 h 931336"/>
                <a:gd name="connsiteX4-89" fmla="*/ 0 w 1778000"/>
                <a:gd name="connsiteY4-90" fmla="*/ 931333 h 931336"/>
                <a:gd name="connsiteX0-91" fmla="*/ 0 w 1778000"/>
                <a:gd name="connsiteY0-92" fmla="*/ 931333 h 931336"/>
                <a:gd name="connsiteX1-93" fmla="*/ 895350 w 1778000"/>
                <a:gd name="connsiteY1-94" fmla="*/ 8466 h 931336"/>
                <a:gd name="connsiteX2-95" fmla="*/ 1778000 w 1778000"/>
                <a:gd name="connsiteY2-96" fmla="*/ 0 h 931336"/>
                <a:gd name="connsiteX3-97" fmla="*/ 814919 w 1778000"/>
                <a:gd name="connsiteY3-98" fmla="*/ 931336 h 931336"/>
                <a:gd name="connsiteX4-99" fmla="*/ 0 w 1778000"/>
                <a:gd name="connsiteY4-100" fmla="*/ 931333 h 9313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7">
            <a:extLst>
              <a:ext uri="{FF2B5EF4-FFF2-40B4-BE49-F238E27FC236}">
                <a16:creationId xmlns:a16="http://schemas.microsoft.com/office/drawing/2014/main" id="{2A239205-A04E-13BA-237E-54EA4D4A46B4}"/>
              </a:ext>
            </a:extLst>
          </p:cNvPr>
          <p:cNvCxnSpPr/>
          <p:nvPr/>
        </p:nvCxnSpPr>
        <p:spPr>
          <a:xfrm>
            <a:off x="620106" y="1039512"/>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pic>
        <p:nvPicPr>
          <p:cNvPr id="9" name="图片 8">
            <a:extLst>
              <a:ext uri="{FF2B5EF4-FFF2-40B4-BE49-F238E27FC236}">
                <a16:creationId xmlns:a16="http://schemas.microsoft.com/office/drawing/2014/main" id="{49975EFB-E53D-252A-0D3B-FDE9D7AA1BF7}"/>
              </a:ext>
            </a:extLst>
          </p:cNvPr>
          <p:cNvPicPr>
            <a:picLocks noChangeAspect="1"/>
          </p:cNvPicPr>
          <p:nvPr/>
        </p:nvPicPr>
        <p:blipFill>
          <a:blip r:embed="rId3"/>
          <a:stretch>
            <a:fillRect/>
          </a:stretch>
        </p:blipFill>
        <p:spPr>
          <a:xfrm>
            <a:off x="109270" y="1244738"/>
            <a:ext cx="7840457" cy="5308460"/>
          </a:xfrm>
          <a:prstGeom prst="rect">
            <a:avLst/>
          </a:prstGeom>
          <a:effectLst>
            <a:outerShdw blurRad="50800" dist="114300" dir="8100000" algn="tr" rotWithShape="0">
              <a:prstClr val="black">
                <a:alpha val="40000"/>
              </a:prstClr>
            </a:outerShdw>
            <a:softEdge rad="12700"/>
          </a:effectLst>
        </p:spPr>
      </p:pic>
      <p:sp>
        <p:nvSpPr>
          <p:cNvPr id="10" name="文本框 9">
            <a:extLst>
              <a:ext uri="{FF2B5EF4-FFF2-40B4-BE49-F238E27FC236}">
                <a16:creationId xmlns:a16="http://schemas.microsoft.com/office/drawing/2014/main" id="{A540BD76-EC6A-8901-DA7F-28772BA7FD0E}"/>
              </a:ext>
            </a:extLst>
          </p:cNvPr>
          <p:cNvSpPr txBox="1"/>
          <p:nvPr/>
        </p:nvSpPr>
        <p:spPr>
          <a:xfrm>
            <a:off x="7723560" y="2535798"/>
            <a:ext cx="4267808" cy="3756413"/>
          </a:xfrm>
          <a:prstGeom prst="rect">
            <a:avLst/>
          </a:prstGeom>
          <a:noFill/>
        </p:spPr>
        <p:txBody>
          <a:bodyPr wrap="square" rtlCol="0">
            <a:spAutoFit/>
          </a:bodyPr>
          <a:lstStyle/>
          <a:p>
            <a:pPr indent="304800" algn="just">
              <a:lnSpc>
                <a:spcPct val="150000"/>
              </a:lnSpc>
              <a:spcBef>
                <a:spcPts val="240"/>
              </a:spcBef>
              <a:spcAft>
                <a:spcPts val="240"/>
              </a:spcAft>
            </a:pPr>
            <a:r>
              <a:rPr lang="zh-CN" altLang="zh-CN" sz="2000" b="1" dirty="0">
                <a:solidFill>
                  <a:schemeClr val="tx1">
                    <a:lumMod val="75000"/>
                    <a:lumOff val="25000"/>
                  </a:schemeClr>
                </a:solidFill>
                <a:ea typeface="思源黑体" panose="020B0500000000000000" pitchFamily="34" charset="-122"/>
              </a:rPr>
              <a:t>为进行有效的涉嫌诈骗的网址自动分类识别，获取足够的特征</a:t>
            </a:r>
            <a:r>
              <a:rPr lang="zh-CN" altLang="en-US" sz="2000" b="1" dirty="0">
                <a:solidFill>
                  <a:schemeClr val="tx1">
                    <a:lumMod val="75000"/>
                    <a:lumOff val="25000"/>
                  </a:schemeClr>
                </a:solidFill>
                <a:ea typeface="思源黑体" panose="020B0500000000000000" pitchFamily="34" charset="-122"/>
              </a:rPr>
              <a:t>至关重要</a:t>
            </a:r>
            <a:r>
              <a:rPr lang="zh-CN" altLang="zh-CN" sz="2000" b="1" dirty="0">
                <a:solidFill>
                  <a:schemeClr val="tx1">
                    <a:lumMod val="75000"/>
                    <a:lumOff val="25000"/>
                  </a:schemeClr>
                </a:solidFill>
                <a:ea typeface="思源黑体" panose="020B0500000000000000" pitchFamily="34" charset="-122"/>
              </a:rPr>
              <a:t>，在大量数据的基础上才可以获得更好的模型。</a:t>
            </a:r>
            <a:r>
              <a:rPr lang="zh-CN" altLang="en-US" sz="2000" b="1" dirty="0">
                <a:solidFill>
                  <a:schemeClr val="tx1">
                    <a:lumMod val="75000"/>
                    <a:lumOff val="25000"/>
                  </a:schemeClr>
                </a:solidFill>
                <a:ea typeface="思源黑体" panose="020B0500000000000000" pitchFamily="34" charset="-122"/>
              </a:rPr>
              <a:t>因此</a:t>
            </a:r>
            <a:r>
              <a:rPr lang="zh-CN" altLang="zh-CN" sz="2000" b="1" dirty="0">
                <a:solidFill>
                  <a:schemeClr val="tx1">
                    <a:lumMod val="75000"/>
                    <a:lumOff val="25000"/>
                  </a:schemeClr>
                </a:solidFill>
                <a:ea typeface="思源黑体" panose="020B0500000000000000" pitchFamily="34" charset="-122"/>
              </a:rPr>
              <a:t>，我</a:t>
            </a:r>
            <a:r>
              <a:rPr lang="zh-CN" altLang="en-US" sz="2000" b="1" dirty="0">
                <a:solidFill>
                  <a:schemeClr val="tx1">
                    <a:lumMod val="75000"/>
                    <a:lumOff val="25000"/>
                  </a:schemeClr>
                </a:solidFill>
                <a:ea typeface="思源黑体" panose="020B0500000000000000" pitchFamily="34" charset="-122"/>
              </a:rPr>
              <a:t>们</a:t>
            </a:r>
            <a:r>
              <a:rPr lang="zh-CN" altLang="zh-CN" sz="2000" b="1" dirty="0">
                <a:solidFill>
                  <a:schemeClr val="tx1">
                    <a:lumMod val="75000"/>
                    <a:lumOff val="25000"/>
                  </a:schemeClr>
                </a:solidFill>
                <a:ea typeface="思源黑体" panose="020B0500000000000000" pitchFamily="34" charset="-122"/>
              </a:rPr>
              <a:t>获取</a:t>
            </a:r>
            <a:r>
              <a:rPr lang="zh-CN" altLang="en-US" sz="2000" b="1" dirty="0">
                <a:solidFill>
                  <a:schemeClr val="tx1">
                    <a:lumMod val="75000"/>
                    <a:lumOff val="25000"/>
                  </a:schemeClr>
                </a:solidFill>
                <a:ea typeface="思源黑体" panose="020B0500000000000000" pitchFamily="34" charset="-122"/>
              </a:rPr>
              <a:t>了左图所示的多维特征：</a:t>
            </a:r>
            <a:endParaRPr lang="en-US" altLang="zh-CN" sz="2000" b="1" dirty="0">
              <a:solidFill>
                <a:schemeClr val="tx1">
                  <a:lumMod val="75000"/>
                  <a:lumOff val="25000"/>
                </a:schemeClr>
              </a:solidFill>
              <a:ea typeface="思源黑体" panose="020B0500000000000000" pitchFamily="34" charset="-122"/>
            </a:endParaRPr>
          </a:p>
          <a:p>
            <a:pPr marL="342900" indent="-342900">
              <a:lnSpc>
                <a:spcPct val="150000"/>
              </a:lnSpc>
              <a:buFont typeface="Wingdings" panose="05000000000000000000" pitchFamily="2" charset="2"/>
              <a:buChar char="l"/>
            </a:pPr>
            <a:r>
              <a:rPr lang="zh-CN" altLang="zh-CN" sz="2000" b="1" dirty="0">
                <a:solidFill>
                  <a:schemeClr val="tx1">
                    <a:lumMod val="75000"/>
                    <a:lumOff val="25000"/>
                  </a:schemeClr>
                </a:solidFill>
                <a:ea typeface="思源黑体" panose="020B0500000000000000" pitchFamily="34" charset="-122"/>
              </a:rPr>
              <a:t>词法特征</a:t>
            </a:r>
            <a:endParaRPr lang="en-US" altLang="zh-CN" sz="2000" b="1" dirty="0">
              <a:solidFill>
                <a:schemeClr val="tx1">
                  <a:lumMod val="75000"/>
                  <a:lumOff val="25000"/>
                </a:schemeClr>
              </a:solidFill>
              <a:ea typeface="思源黑体" panose="020B0500000000000000" pitchFamily="34" charset="-122"/>
            </a:endParaRPr>
          </a:p>
          <a:p>
            <a:pPr marL="342900" indent="-342900">
              <a:lnSpc>
                <a:spcPct val="150000"/>
              </a:lnSpc>
              <a:buFont typeface="Wingdings" panose="05000000000000000000" pitchFamily="2" charset="2"/>
              <a:buChar char="l"/>
            </a:pPr>
            <a:r>
              <a:rPr lang="zh-CN" altLang="zh-CN" sz="2000" b="1" dirty="0">
                <a:solidFill>
                  <a:schemeClr val="tx1">
                    <a:lumMod val="75000"/>
                    <a:lumOff val="25000"/>
                  </a:schemeClr>
                </a:solidFill>
                <a:ea typeface="思源黑体" panose="020B0500000000000000" pitchFamily="34" charset="-122"/>
              </a:rPr>
              <a:t>主机特征</a:t>
            </a:r>
            <a:endParaRPr lang="en-US" altLang="zh-CN" sz="2000" b="1" dirty="0">
              <a:solidFill>
                <a:schemeClr val="tx1">
                  <a:lumMod val="75000"/>
                  <a:lumOff val="25000"/>
                </a:schemeClr>
              </a:solidFill>
              <a:ea typeface="思源黑体" panose="020B0500000000000000" pitchFamily="34" charset="-122"/>
            </a:endParaRPr>
          </a:p>
          <a:p>
            <a:pPr marL="342900" indent="-342900">
              <a:lnSpc>
                <a:spcPct val="150000"/>
              </a:lnSpc>
              <a:buFont typeface="Wingdings" panose="05000000000000000000" pitchFamily="2" charset="2"/>
              <a:buChar char="l"/>
            </a:pPr>
            <a:r>
              <a:rPr lang="zh-CN" altLang="zh-CN" sz="2000" b="1" dirty="0">
                <a:solidFill>
                  <a:schemeClr val="tx1">
                    <a:lumMod val="75000"/>
                    <a:lumOff val="25000"/>
                  </a:schemeClr>
                </a:solidFill>
                <a:ea typeface="思源黑体" panose="020B0500000000000000" pitchFamily="34" charset="-122"/>
              </a:rPr>
              <a:t>内容特征</a:t>
            </a:r>
            <a:endParaRPr lang="zh-CN" altLang="en-US" sz="2000" b="1" dirty="0">
              <a:solidFill>
                <a:schemeClr val="tx1">
                  <a:lumMod val="75000"/>
                  <a:lumOff val="25000"/>
                </a:schemeClr>
              </a:solidFill>
              <a:ea typeface="思源黑体" panose="020B0500000000000000" pitchFamily="34" charset="-122"/>
            </a:endParaRPr>
          </a:p>
        </p:txBody>
      </p:sp>
      <p:cxnSp>
        <p:nvCxnSpPr>
          <p:cNvPr id="11" name="直接连接符 14">
            <a:extLst>
              <a:ext uri="{FF2B5EF4-FFF2-40B4-BE49-F238E27FC236}">
                <a16:creationId xmlns:a16="http://schemas.microsoft.com/office/drawing/2014/main" id="{79A4DF52-9D83-79D0-AC58-D762D6E44B51}"/>
              </a:ext>
            </a:extLst>
          </p:cNvPr>
          <p:cNvCxnSpPr/>
          <p:nvPr/>
        </p:nvCxnSpPr>
        <p:spPr>
          <a:xfrm>
            <a:off x="9129395" y="2111929"/>
            <a:ext cx="911546" cy="0"/>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observation-tool_18366">
            <a:extLst>
              <a:ext uri="{FF2B5EF4-FFF2-40B4-BE49-F238E27FC236}">
                <a16:creationId xmlns:a16="http://schemas.microsoft.com/office/drawing/2014/main" id="{24E0D636-8EDD-173E-04BD-95933159A5A0}"/>
              </a:ext>
            </a:extLst>
          </p:cNvPr>
          <p:cNvSpPr>
            <a:spLocks noChangeAspect="1"/>
          </p:cNvSpPr>
          <p:nvPr/>
        </p:nvSpPr>
        <p:spPr bwMode="auto">
          <a:xfrm flipH="1">
            <a:off x="8525103" y="1759970"/>
            <a:ext cx="352483" cy="351959"/>
          </a:xfrm>
          <a:custGeom>
            <a:avLst/>
            <a:gdLst>
              <a:gd name="T0" fmla="*/ 2078 w 5401"/>
              <a:gd name="T1" fmla="*/ 4156 h 5401"/>
              <a:gd name="T2" fmla="*/ 2959 w 5401"/>
              <a:gd name="T3" fmla="*/ 3957 h 5401"/>
              <a:gd name="T4" fmla="*/ 4127 w 5401"/>
              <a:gd name="T5" fmla="*/ 5126 h 5401"/>
              <a:gd name="T6" fmla="*/ 5125 w 5401"/>
              <a:gd name="T7" fmla="*/ 5126 h 5401"/>
              <a:gd name="T8" fmla="*/ 5125 w 5401"/>
              <a:gd name="T9" fmla="*/ 4127 h 5401"/>
              <a:gd name="T10" fmla="*/ 3958 w 5401"/>
              <a:gd name="T11" fmla="*/ 2959 h 5401"/>
              <a:gd name="T12" fmla="*/ 4156 w 5401"/>
              <a:gd name="T13" fmla="*/ 2078 h 5401"/>
              <a:gd name="T14" fmla="*/ 2078 w 5401"/>
              <a:gd name="T15" fmla="*/ 0 h 5401"/>
              <a:gd name="T16" fmla="*/ 0 w 5401"/>
              <a:gd name="T17" fmla="*/ 2078 h 5401"/>
              <a:gd name="T18" fmla="*/ 2078 w 5401"/>
              <a:gd name="T19" fmla="*/ 4156 h 5401"/>
              <a:gd name="T20" fmla="*/ 2078 w 5401"/>
              <a:gd name="T21" fmla="*/ 606 h 5401"/>
              <a:gd name="T22" fmla="*/ 3551 w 5401"/>
              <a:gd name="T23" fmla="*/ 2078 h 5401"/>
              <a:gd name="T24" fmla="*/ 2078 w 5401"/>
              <a:gd name="T25" fmla="*/ 3551 h 5401"/>
              <a:gd name="T26" fmla="*/ 606 w 5401"/>
              <a:gd name="T27" fmla="*/ 2078 h 5401"/>
              <a:gd name="T28" fmla="*/ 2078 w 5401"/>
              <a:gd name="T29" fmla="*/ 606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01" h="5401">
                <a:moveTo>
                  <a:pt x="2078" y="4156"/>
                </a:moveTo>
                <a:cubicBezTo>
                  <a:pt x="2393" y="4156"/>
                  <a:pt x="2691" y="4084"/>
                  <a:pt x="2959" y="3957"/>
                </a:cubicBezTo>
                <a:lnTo>
                  <a:pt x="4127" y="5126"/>
                </a:lnTo>
                <a:cubicBezTo>
                  <a:pt x="4403" y="5401"/>
                  <a:pt x="4850" y="5401"/>
                  <a:pt x="5125" y="5126"/>
                </a:cubicBezTo>
                <a:cubicBezTo>
                  <a:pt x="5401" y="4850"/>
                  <a:pt x="5401" y="4403"/>
                  <a:pt x="5125" y="4127"/>
                </a:cubicBezTo>
                <a:lnTo>
                  <a:pt x="3958" y="2959"/>
                </a:lnTo>
                <a:cubicBezTo>
                  <a:pt x="4084" y="2691"/>
                  <a:pt x="4156" y="2393"/>
                  <a:pt x="4156" y="2078"/>
                </a:cubicBezTo>
                <a:cubicBezTo>
                  <a:pt x="4156" y="932"/>
                  <a:pt x="3224" y="0"/>
                  <a:pt x="2078" y="0"/>
                </a:cubicBezTo>
                <a:cubicBezTo>
                  <a:pt x="933" y="0"/>
                  <a:pt x="0" y="932"/>
                  <a:pt x="0" y="2078"/>
                </a:cubicBezTo>
                <a:cubicBezTo>
                  <a:pt x="0" y="3224"/>
                  <a:pt x="933" y="4156"/>
                  <a:pt x="2078" y="4156"/>
                </a:cubicBezTo>
                <a:close/>
                <a:moveTo>
                  <a:pt x="2078" y="606"/>
                </a:moveTo>
                <a:cubicBezTo>
                  <a:pt x="2890" y="606"/>
                  <a:pt x="3551" y="1266"/>
                  <a:pt x="3551" y="2078"/>
                </a:cubicBezTo>
                <a:cubicBezTo>
                  <a:pt x="3551" y="2891"/>
                  <a:pt x="2890" y="3551"/>
                  <a:pt x="2078" y="3551"/>
                </a:cubicBezTo>
                <a:cubicBezTo>
                  <a:pt x="1266" y="3551"/>
                  <a:pt x="606" y="2891"/>
                  <a:pt x="606" y="2078"/>
                </a:cubicBezTo>
                <a:cubicBezTo>
                  <a:pt x="606" y="1266"/>
                  <a:pt x="1266" y="606"/>
                  <a:pt x="2078" y="606"/>
                </a:cubicBezTo>
                <a:close/>
              </a:path>
            </a:pathLst>
          </a:custGeom>
          <a:blipFill dpi="0" rotWithShape="1">
            <a:blip r:embed="rId4">
              <a:alphaModFix amt="89000"/>
              <a:duotone>
                <a:prstClr val="black"/>
                <a:schemeClr val="accent1">
                  <a:lumMod val="40000"/>
                  <a:lumOff val="60000"/>
                  <a:tint val="45000"/>
                  <a:satMod val="400000"/>
                </a:schemeClr>
              </a:duotone>
            </a:blip>
            <a:srcRect/>
            <a:stretch>
              <a:fillRect/>
            </a:stretch>
          </a:blipFill>
          <a:ln>
            <a:noFill/>
          </a:ln>
        </p:spPr>
        <p:txBody>
          <a:bodyPr/>
          <a:lstStyle/>
          <a:p>
            <a:endParaRPr lang="zh-CN" altLang="en-US">
              <a:solidFill>
                <a:schemeClr val="accent5">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文本框 12">
            <a:extLst>
              <a:ext uri="{FF2B5EF4-FFF2-40B4-BE49-F238E27FC236}">
                <a16:creationId xmlns:a16="http://schemas.microsoft.com/office/drawing/2014/main" id="{BE95CD79-FA67-A585-657C-6C16806E6D1E}"/>
              </a:ext>
            </a:extLst>
          </p:cNvPr>
          <p:cNvSpPr txBox="1"/>
          <p:nvPr/>
        </p:nvSpPr>
        <p:spPr>
          <a:xfrm>
            <a:off x="9000357" y="1614402"/>
            <a:ext cx="1714214" cy="461665"/>
          </a:xfrm>
          <a:prstGeom prst="rect">
            <a:avLst/>
          </a:prstGeom>
          <a:noFill/>
        </p:spPr>
        <p:txBody>
          <a:bodyPr wrap="square" rtlCol="0">
            <a:spAutoFit/>
          </a:bodyPr>
          <a:lstStyle/>
          <a:p>
            <a:r>
              <a:rPr lang="zh-CN" altLang="en-US" sz="2400" b="1" dirty="0">
                <a:solidFill>
                  <a:schemeClr val="tx1">
                    <a:lumMod val="65000"/>
                    <a:lumOff val="35000"/>
                  </a:schemeClr>
                </a:solidFill>
                <a:latin typeface="思源黑体" panose="020B0500000000000000" pitchFamily="34" charset="-122"/>
                <a:ea typeface="思源黑体" panose="020B0500000000000000" pitchFamily="34" charset="-122"/>
                <a:sym typeface="思源黑体" panose="020B0500000000000000" pitchFamily="34" charset="-122"/>
              </a:rPr>
              <a:t>特征工程</a:t>
            </a:r>
          </a:p>
        </p:txBody>
      </p:sp>
    </p:spTree>
    <p:extLst>
      <p:ext uri="{BB962C8B-B14F-4D97-AF65-F5344CB8AC3E}">
        <p14:creationId xmlns:p14="http://schemas.microsoft.com/office/powerpoint/2010/main" val="818805264"/>
      </p:ext>
    </p:extLst>
  </p:cSld>
  <p:clrMapOvr>
    <a:masterClrMapping/>
  </p:clrMapOvr>
  <p:transition spd="slow">
    <p:push/>
  </p:transition>
</p:sld>
</file>

<file path=ppt/theme/theme1.xml><?xml version="1.0" encoding="utf-8"?>
<a:theme xmlns:a="http://schemas.openxmlformats.org/drawingml/2006/main" name="第一PPT，www.1ppt.com">
  <a:themeElements>
    <a:clrScheme name="自定义 262">
      <a:dk1>
        <a:srgbClr val="000000"/>
      </a:dk1>
      <a:lt1>
        <a:srgbClr val="FFFFFF"/>
      </a:lt1>
      <a:dk2>
        <a:srgbClr val="44546A"/>
      </a:dk2>
      <a:lt2>
        <a:srgbClr val="E7E6E6"/>
      </a:lt2>
      <a:accent1>
        <a:srgbClr val="44546A"/>
      </a:accent1>
      <a:accent2>
        <a:srgbClr val="4276AA"/>
      </a:accent2>
      <a:accent3>
        <a:srgbClr val="4276AA"/>
      </a:accent3>
      <a:accent4>
        <a:srgbClr val="40A693"/>
      </a:accent4>
      <a:accent5>
        <a:srgbClr val="44546A"/>
      </a:accent5>
      <a:accent6>
        <a:srgbClr val="323F4F"/>
      </a:accent6>
      <a:hlink>
        <a:srgbClr val="1F487C"/>
      </a:hlink>
      <a:folHlink>
        <a:srgbClr val="7F7F7F"/>
      </a:folHlink>
    </a:clrScheme>
    <a:fontScheme name="elrckjqx">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25400" cmpd="sng">
          <a:solidFill>
            <a:schemeClr val="bg1"/>
          </a:solidFill>
          <a:prstDash val="dash"/>
        </a:ln>
      </a:spPr>
      <a:bodyPr/>
      <a:lstStyle/>
      <a:style>
        <a:lnRef idx="2">
          <a:schemeClr val="accent1">
            <a:shade val="50000"/>
          </a:schemeClr>
        </a:lnRef>
        <a:fillRef idx="1">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1075</Words>
  <Application>Microsoft Office PowerPoint</Application>
  <PresentationFormat>宽屏</PresentationFormat>
  <Paragraphs>163</Paragraphs>
  <Slides>17</Slides>
  <Notes>6</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17</vt:i4>
      </vt:variant>
    </vt:vector>
  </HeadingPairs>
  <TitlesOfParts>
    <vt:vector size="29" baseType="lpstr">
      <vt:lpstr>-apple-system</vt:lpstr>
      <vt:lpstr>黑体</vt:lpstr>
      <vt:lpstr>华光标题宋_CNKI</vt:lpstr>
      <vt:lpstr>思源黑体</vt:lpstr>
      <vt:lpstr>宋体</vt:lpstr>
      <vt:lpstr>微软雅黑</vt:lpstr>
      <vt:lpstr>Arial</vt:lpstr>
      <vt:lpstr>Calibri</vt:lpstr>
      <vt:lpstr>Times New Roman</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工作汇报项目计划</dc:title>
  <dc:creator/>
  <cp:keywords>www.1ppt.com</cp:keywords>
  <dc:description>www.1ppt.com</dc:description>
  <cp:lastModifiedBy/>
  <cp:revision>1</cp:revision>
  <dcterms:created xsi:type="dcterms:W3CDTF">2021-07-31T06:45:18Z</dcterms:created>
  <dcterms:modified xsi:type="dcterms:W3CDTF">2023-04-17T08:51:27Z</dcterms:modified>
</cp:coreProperties>
</file>