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0" r:id="rId4"/>
    <p:sldId id="262" r:id="rId5"/>
    <p:sldId id="264" r:id="rId6"/>
    <p:sldId id="298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295" r:id="rId35"/>
  </p:sldIdLst>
  <p:sldSz cx="9144000" cy="5715000" type="screen16x1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8ECFE"/>
    <a:srgbClr val="FF0066"/>
    <a:srgbClr val="C24BE7"/>
    <a:srgbClr val="FF33CC"/>
    <a:srgbClr val="00FF00"/>
    <a:srgbClr val="FCCD36"/>
    <a:srgbClr val="B9B9B9"/>
    <a:srgbClr val="33CC33"/>
    <a:srgbClr val="013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9" autoAdjust="0"/>
    <p:restoredTop sz="94660"/>
  </p:normalViewPr>
  <p:slideViewPr>
    <p:cSldViewPr>
      <p:cViewPr varScale="1">
        <p:scale>
          <a:sx n="75" d="100"/>
          <a:sy n="75" d="100"/>
        </p:scale>
        <p:origin x="428" y="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63E5B-2D58-41D2-9CFC-4FAD3FDF0C1C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3365-06B4-4012-B953-1700809A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365-06B4-4012-B953-1700809AF8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55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25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736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389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99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9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510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9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212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719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29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CFEB2-F9BF-404D-9C55-D4A27C8180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86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95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81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203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81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394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965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259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972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903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8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365-06B4-4012-B953-1700809AF8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91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479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003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69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610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CFEB2-F9BF-404D-9C55-D4A27C81807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365-06B4-4012-B953-1700809AF8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9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33365-06B4-4012-B953-1700809AF8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19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64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54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33365-06B4-4012-B953-1700809AF8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93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">
        <p:random/>
      </p:transition>
    </mc:Choice>
    <mc:Fallback xmlns="">
      <p:transition spd="slow" advClick="0" advTm="12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">
        <p:random/>
      </p:transition>
    </mc:Choice>
    <mc:Fallback xmlns="">
      <p:transition spd="slow" advClick="0" advTm="12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">
        <p:random/>
      </p:transition>
    </mc:Choice>
    <mc:Fallback xmlns="">
      <p:transition spd="slow" advClick="0" advTm="12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1200">
        <p:random/>
      </p:transition>
    </mc:Choice>
    <mc:Fallback xmlns="">
      <p:transition spd="slow" advClick="0" advTm="12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3"/>
          <p:cNvSpPr/>
          <p:nvPr/>
        </p:nvSpPr>
        <p:spPr>
          <a:xfrm>
            <a:off x="0" y="3001516"/>
            <a:ext cx="9144000" cy="906512"/>
          </a:xfrm>
          <a:prstGeom prst="rect">
            <a:avLst/>
          </a:prstGeom>
          <a:solidFill>
            <a:srgbClr val="013B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dirty="0">
              <a:solidFill>
                <a:schemeClr val="bg1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19672" y="2109256"/>
            <a:ext cx="649208" cy="622646"/>
            <a:chOff x="683568" y="1489348"/>
            <a:chExt cx="2638425" cy="2530475"/>
          </a:xfrm>
        </p:grpSpPr>
        <p:sp>
          <p:nvSpPr>
            <p:cNvPr id="4" name="Freeform 7"/>
            <p:cNvSpPr>
              <a:spLocks/>
            </p:cNvSpPr>
            <p:nvPr/>
          </p:nvSpPr>
          <p:spPr bwMode="auto">
            <a:xfrm>
              <a:off x="683568" y="1489348"/>
              <a:ext cx="2638425" cy="1771650"/>
            </a:xfrm>
            <a:custGeom>
              <a:avLst/>
              <a:gdLst>
                <a:gd name="T0" fmla="*/ 0 w 16620"/>
                <a:gd name="T1" fmla="*/ 4462 h 11158"/>
                <a:gd name="T2" fmla="*/ 65 w 16620"/>
                <a:gd name="T3" fmla="*/ 4480 h 11158"/>
                <a:gd name="T4" fmla="*/ 128 w 16620"/>
                <a:gd name="T5" fmla="*/ 4494 h 11158"/>
                <a:gd name="T6" fmla="*/ 188 w 16620"/>
                <a:gd name="T7" fmla="*/ 4509 h 11158"/>
                <a:gd name="T8" fmla="*/ 246 w 16620"/>
                <a:gd name="T9" fmla="*/ 4521 h 11158"/>
                <a:gd name="T10" fmla="*/ 353 w 16620"/>
                <a:gd name="T11" fmla="*/ 4545 h 11158"/>
                <a:gd name="T12" fmla="*/ 450 w 16620"/>
                <a:gd name="T13" fmla="*/ 4568 h 11158"/>
                <a:gd name="T14" fmla="*/ 495 w 16620"/>
                <a:gd name="T15" fmla="*/ 4580 h 11158"/>
                <a:gd name="T16" fmla="*/ 538 w 16620"/>
                <a:gd name="T17" fmla="*/ 4591 h 11158"/>
                <a:gd name="T18" fmla="*/ 579 w 16620"/>
                <a:gd name="T19" fmla="*/ 4603 h 11158"/>
                <a:gd name="T20" fmla="*/ 616 w 16620"/>
                <a:gd name="T21" fmla="*/ 4616 h 11158"/>
                <a:gd name="T22" fmla="*/ 652 w 16620"/>
                <a:gd name="T23" fmla="*/ 4631 h 11158"/>
                <a:gd name="T24" fmla="*/ 686 w 16620"/>
                <a:gd name="T25" fmla="*/ 4645 h 11158"/>
                <a:gd name="T26" fmla="*/ 717 w 16620"/>
                <a:gd name="T27" fmla="*/ 4663 h 11158"/>
                <a:gd name="T28" fmla="*/ 747 w 16620"/>
                <a:gd name="T29" fmla="*/ 4682 h 11158"/>
                <a:gd name="T30" fmla="*/ 774 w 16620"/>
                <a:gd name="T31" fmla="*/ 4702 h 11158"/>
                <a:gd name="T32" fmla="*/ 799 w 16620"/>
                <a:gd name="T33" fmla="*/ 4725 h 11158"/>
                <a:gd name="T34" fmla="*/ 822 w 16620"/>
                <a:gd name="T35" fmla="*/ 4750 h 11158"/>
                <a:gd name="T36" fmla="*/ 843 w 16620"/>
                <a:gd name="T37" fmla="*/ 4779 h 11158"/>
                <a:gd name="T38" fmla="*/ 862 w 16620"/>
                <a:gd name="T39" fmla="*/ 4810 h 11158"/>
                <a:gd name="T40" fmla="*/ 880 w 16620"/>
                <a:gd name="T41" fmla="*/ 4845 h 11158"/>
                <a:gd name="T42" fmla="*/ 895 w 16620"/>
                <a:gd name="T43" fmla="*/ 4882 h 11158"/>
                <a:gd name="T44" fmla="*/ 909 w 16620"/>
                <a:gd name="T45" fmla="*/ 4924 h 11158"/>
                <a:gd name="T46" fmla="*/ 921 w 16620"/>
                <a:gd name="T47" fmla="*/ 4969 h 11158"/>
                <a:gd name="T48" fmla="*/ 932 w 16620"/>
                <a:gd name="T49" fmla="*/ 5019 h 11158"/>
                <a:gd name="T50" fmla="*/ 940 w 16620"/>
                <a:gd name="T51" fmla="*/ 5073 h 11158"/>
                <a:gd name="T52" fmla="*/ 947 w 16620"/>
                <a:gd name="T53" fmla="*/ 5133 h 11158"/>
                <a:gd name="T54" fmla="*/ 953 w 16620"/>
                <a:gd name="T55" fmla="*/ 5196 h 11158"/>
                <a:gd name="T56" fmla="*/ 956 w 16620"/>
                <a:gd name="T57" fmla="*/ 5264 h 11158"/>
                <a:gd name="T58" fmla="*/ 958 w 16620"/>
                <a:gd name="T59" fmla="*/ 5339 h 11158"/>
                <a:gd name="T60" fmla="*/ 959 w 16620"/>
                <a:gd name="T61" fmla="*/ 5419 h 11158"/>
                <a:gd name="T62" fmla="*/ 959 w 16620"/>
                <a:gd name="T63" fmla="*/ 11158 h 11158"/>
                <a:gd name="T64" fmla="*/ 1598 w 16620"/>
                <a:gd name="T65" fmla="*/ 11158 h 11158"/>
                <a:gd name="T66" fmla="*/ 1598 w 16620"/>
                <a:gd name="T67" fmla="*/ 5419 h 11158"/>
                <a:gd name="T68" fmla="*/ 8330 w 16620"/>
                <a:gd name="T69" fmla="*/ 9211 h 11158"/>
                <a:gd name="T70" fmla="*/ 16517 w 16620"/>
                <a:gd name="T71" fmla="*/ 4292 h 11158"/>
                <a:gd name="T72" fmla="*/ 16620 w 16620"/>
                <a:gd name="T73" fmla="*/ 3825 h 11158"/>
                <a:gd name="T74" fmla="*/ 8310 w 16620"/>
                <a:gd name="T75" fmla="*/ 0 h 11158"/>
                <a:gd name="T76" fmla="*/ 0 w 16620"/>
                <a:gd name="T77" fmla="*/ 3825 h 11158"/>
                <a:gd name="T78" fmla="*/ 0 w 16620"/>
                <a:gd name="T79" fmla="*/ 4462 h 1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20" h="11158">
                  <a:moveTo>
                    <a:pt x="0" y="4462"/>
                  </a:moveTo>
                  <a:lnTo>
                    <a:pt x="65" y="4480"/>
                  </a:lnTo>
                  <a:lnTo>
                    <a:pt x="128" y="4494"/>
                  </a:lnTo>
                  <a:lnTo>
                    <a:pt x="188" y="4509"/>
                  </a:lnTo>
                  <a:lnTo>
                    <a:pt x="246" y="4521"/>
                  </a:lnTo>
                  <a:lnTo>
                    <a:pt x="353" y="4545"/>
                  </a:lnTo>
                  <a:lnTo>
                    <a:pt x="450" y="4568"/>
                  </a:lnTo>
                  <a:lnTo>
                    <a:pt x="495" y="4580"/>
                  </a:lnTo>
                  <a:lnTo>
                    <a:pt x="538" y="4591"/>
                  </a:lnTo>
                  <a:lnTo>
                    <a:pt x="579" y="4603"/>
                  </a:lnTo>
                  <a:lnTo>
                    <a:pt x="616" y="4616"/>
                  </a:lnTo>
                  <a:lnTo>
                    <a:pt x="652" y="4631"/>
                  </a:lnTo>
                  <a:lnTo>
                    <a:pt x="686" y="4645"/>
                  </a:lnTo>
                  <a:lnTo>
                    <a:pt x="717" y="4663"/>
                  </a:lnTo>
                  <a:lnTo>
                    <a:pt x="747" y="4682"/>
                  </a:lnTo>
                  <a:lnTo>
                    <a:pt x="774" y="4702"/>
                  </a:lnTo>
                  <a:lnTo>
                    <a:pt x="799" y="4725"/>
                  </a:lnTo>
                  <a:lnTo>
                    <a:pt x="822" y="4750"/>
                  </a:lnTo>
                  <a:lnTo>
                    <a:pt x="843" y="4779"/>
                  </a:lnTo>
                  <a:lnTo>
                    <a:pt x="862" y="4810"/>
                  </a:lnTo>
                  <a:lnTo>
                    <a:pt x="880" y="4845"/>
                  </a:lnTo>
                  <a:lnTo>
                    <a:pt x="895" y="4882"/>
                  </a:lnTo>
                  <a:lnTo>
                    <a:pt x="909" y="4924"/>
                  </a:lnTo>
                  <a:lnTo>
                    <a:pt x="921" y="4969"/>
                  </a:lnTo>
                  <a:lnTo>
                    <a:pt x="932" y="5019"/>
                  </a:lnTo>
                  <a:lnTo>
                    <a:pt x="940" y="5073"/>
                  </a:lnTo>
                  <a:lnTo>
                    <a:pt x="947" y="5133"/>
                  </a:lnTo>
                  <a:lnTo>
                    <a:pt x="953" y="5196"/>
                  </a:lnTo>
                  <a:lnTo>
                    <a:pt x="956" y="5264"/>
                  </a:lnTo>
                  <a:lnTo>
                    <a:pt x="958" y="5339"/>
                  </a:lnTo>
                  <a:lnTo>
                    <a:pt x="959" y="5419"/>
                  </a:lnTo>
                  <a:lnTo>
                    <a:pt x="959" y="11158"/>
                  </a:lnTo>
                  <a:lnTo>
                    <a:pt x="1598" y="11158"/>
                  </a:lnTo>
                  <a:lnTo>
                    <a:pt x="1598" y="5419"/>
                  </a:lnTo>
                  <a:lnTo>
                    <a:pt x="8330" y="9211"/>
                  </a:lnTo>
                  <a:lnTo>
                    <a:pt x="16517" y="4292"/>
                  </a:lnTo>
                  <a:lnTo>
                    <a:pt x="16620" y="3825"/>
                  </a:lnTo>
                  <a:lnTo>
                    <a:pt x="8310" y="0"/>
                  </a:lnTo>
                  <a:lnTo>
                    <a:pt x="0" y="3825"/>
                  </a:lnTo>
                  <a:lnTo>
                    <a:pt x="0" y="4462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1039168" y="2502173"/>
              <a:ext cx="1927225" cy="1517650"/>
            </a:xfrm>
            <a:custGeom>
              <a:avLst/>
              <a:gdLst>
                <a:gd name="T0" fmla="*/ 11030 w 12146"/>
                <a:gd name="T1" fmla="*/ 4122 h 9555"/>
                <a:gd name="T2" fmla="*/ 11252 w 12146"/>
                <a:gd name="T3" fmla="*/ 4107 h 9555"/>
                <a:gd name="T4" fmla="*/ 11385 w 12146"/>
                <a:gd name="T5" fmla="*/ 4096 h 9555"/>
                <a:gd name="T6" fmla="*/ 11507 w 12146"/>
                <a:gd name="T7" fmla="*/ 4083 h 9555"/>
                <a:gd name="T8" fmla="*/ 11617 w 12146"/>
                <a:gd name="T9" fmla="*/ 4065 h 9555"/>
                <a:gd name="T10" fmla="*/ 11717 w 12146"/>
                <a:gd name="T11" fmla="*/ 4041 h 9555"/>
                <a:gd name="T12" fmla="*/ 11805 w 12146"/>
                <a:gd name="T13" fmla="*/ 4010 h 9555"/>
                <a:gd name="T14" fmla="*/ 11883 w 12146"/>
                <a:gd name="T15" fmla="*/ 3968 h 9555"/>
                <a:gd name="T16" fmla="*/ 11949 w 12146"/>
                <a:gd name="T17" fmla="*/ 3916 h 9555"/>
                <a:gd name="T18" fmla="*/ 12006 w 12146"/>
                <a:gd name="T19" fmla="*/ 3851 h 9555"/>
                <a:gd name="T20" fmla="*/ 12053 w 12146"/>
                <a:gd name="T21" fmla="*/ 3771 h 9555"/>
                <a:gd name="T22" fmla="*/ 12090 w 12146"/>
                <a:gd name="T23" fmla="*/ 3673 h 9555"/>
                <a:gd name="T24" fmla="*/ 12117 w 12146"/>
                <a:gd name="T25" fmla="*/ 3559 h 9555"/>
                <a:gd name="T26" fmla="*/ 12136 w 12146"/>
                <a:gd name="T27" fmla="*/ 3423 h 9555"/>
                <a:gd name="T28" fmla="*/ 12144 w 12146"/>
                <a:gd name="T29" fmla="*/ 3266 h 9555"/>
                <a:gd name="T30" fmla="*/ 12146 w 12146"/>
                <a:gd name="T31" fmla="*/ 309 h 9555"/>
                <a:gd name="T32" fmla="*/ 6081 w 12146"/>
                <a:gd name="T33" fmla="*/ 3512 h 9555"/>
                <a:gd name="T34" fmla="*/ 0 w 12146"/>
                <a:gd name="T35" fmla="*/ 309 h 9555"/>
                <a:gd name="T36" fmla="*/ 0 w 12146"/>
                <a:gd name="T37" fmla="*/ 3259 h 9555"/>
                <a:gd name="T38" fmla="*/ 7 w 12146"/>
                <a:gd name="T39" fmla="*/ 3402 h 9555"/>
                <a:gd name="T40" fmla="*/ 19 w 12146"/>
                <a:gd name="T41" fmla="*/ 3524 h 9555"/>
                <a:gd name="T42" fmla="*/ 38 w 12146"/>
                <a:gd name="T43" fmla="*/ 3628 h 9555"/>
                <a:gd name="T44" fmla="*/ 64 w 12146"/>
                <a:gd name="T45" fmla="*/ 3715 h 9555"/>
                <a:gd name="T46" fmla="*/ 97 w 12146"/>
                <a:gd name="T47" fmla="*/ 3788 h 9555"/>
                <a:gd name="T48" fmla="*/ 137 w 12146"/>
                <a:gd name="T49" fmla="*/ 3847 h 9555"/>
                <a:gd name="T50" fmla="*/ 185 w 12146"/>
                <a:gd name="T51" fmla="*/ 3896 h 9555"/>
                <a:gd name="T52" fmla="*/ 241 w 12146"/>
                <a:gd name="T53" fmla="*/ 3935 h 9555"/>
                <a:gd name="T54" fmla="*/ 307 w 12146"/>
                <a:gd name="T55" fmla="*/ 3967 h 9555"/>
                <a:gd name="T56" fmla="*/ 381 w 12146"/>
                <a:gd name="T57" fmla="*/ 3994 h 9555"/>
                <a:gd name="T58" fmla="*/ 464 w 12146"/>
                <a:gd name="T59" fmla="*/ 4018 h 9555"/>
                <a:gd name="T60" fmla="*/ 606 w 12146"/>
                <a:gd name="T61" fmla="*/ 4051 h 9555"/>
                <a:gd name="T62" fmla="*/ 771 w 12146"/>
                <a:gd name="T63" fmla="*/ 4089 h 9555"/>
                <a:gd name="T64" fmla="*/ 894 w 12146"/>
                <a:gd name="T65" fmla="*/ 4118 h 9555"/>
                <a:gd name="T66" fmla="*/ 959 w 12146"/>
                <a:gd name="T67" fmla="*/ 7005 h 9555"/>
                <a:gd name="T68" fmla="*/ 2557 w 12146"/>
                <a:gd name="T69" fmla="*/ 9555 h 9555"/>
                <a:gd name="T70" fmla="*/ 4794 w 12146"/>
                <a:gd name="T71" fmla="*/ 7005 h 9555"/>
                <a:gd name="T72" fmla="*/ 7352 w 12146"/>
                <a:gd name="T73" fmla="*/ 9555 h 9555"/>
                <a:gd name="T74" fmla="*/ 9589 w 12146"/>
                <a:gd name="T75" fmla="*/ 7005 h 9555"/>
                <a:gd name="T76" fmla="*/ 10867 w 12146"/>
                <a:gd name="T77" fmla="*/ 4135 h 9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46" h="9555">
                  <a:moveTo>
                    <a:pt x="10867" y="4135"/>
                  </a:moveTo>
                  <a:lnTo>
                    <a:pt x="11030" y="4122"/>
                  </a:lnTo>
                  <a:lnTo>
                    <a:pt x="11182" y="4112"/>
                  </a:lnTo>
                  <a:lnTo>
                    <a:pt x="11252" y="4107"/>
                  </a:lnTo>
                  <a:lnTo>
                    <a:pt x="11321" y="4101"/>
                  </a:lnTo>
                  <a:lnTo>
                    <a:pt x="11385" y="4096"/>
                  </a:lnTo>
                  <a:lnTo>
                    <a:pt x="11447" y="4090"/>
                  </a:lnTo>
                  <a:lnTo>
                    <a:pt x="11507" y="4083"/>
                  </a:lnTo>
                  <a:lnTo>
                    <a:pt x="11564" y="4074"/>
                  </a:lnTo>
                  <a:lnTo>
                    <a:pt x="11617" y="4065"/>
                  </a:lnTo>
                  <a:lnTo>
                    <a:pt x="11669" y="4054"/>
                  </a:lnTo>
                  <a:lnTo>
                    <a:pt x="11717" y="4041"/>
                  </a:lnTo>
                  <a:lnTo>
                    <a:pt x="11762" y="4027"/>
                  </a:lnTo>
                  <a:lnTo>
                    <a:pt x="11805" y="4010"/>
                  </a:lnTo>
                  <a:lnTo>
                    <a:pt x="11845" y="3990"/>
                  </a:lnTo>
                  <a:lnTo>
                    <a:pt x="11883" y="3968"/>
                  </a:lnTo>
                  <a:lnTo>
                    <a:pt x="11917" y="3943"/>
                  </a:lnTo>
                  <a:lnTo>
                    <a:pt x="11949" y="3916"/>
                  </a:lnTo>
                  <a:lnTo>
                    <a:pt x="11979" y="3885"/>
                  </a:lnTo>
                  <a:lnTo>
                    <a:pt x="12006" y="3851"/>
                  </a:lnTo>
                  <a:lnTo>
                    <a:pt x="12031" y="3812"/>
                  </a:lnTo>
                  <a:lnTo>
                    <a:pt x="12053" y="3771"/>
                  </a:lnTo>
                  <a:lnTo>
                    <a:pt x="12073" y="3724"/>
                  </a:lnTo>
                  <a:lnTo>
                    <a:pt x="12090" y="3673"/>
                  </a:lnTo>
                  <a:lnTo>
                    <a:pt x="12105" y="3618"/>
                  </a:lnTo>
                  <a:lnTo>
                    <a:pt x="12117" y="3559"/>
                  </a:lnTo>
                  <a:lnTo>
                    <a:pt x="12128" y="3493"/>
                  </a:lnTo>
                  <a:lnTo>
                    <a:pt x="12136" y="3423"/>
                  </a:lnTo>
                  <a:lnTo>
                    <a:pt x="12141" y="3347"/>
                  </a:lnTo>
                  <a:lnTo>
                    <a:pt x="12144" y="3266"/>
                  </a:lnTo>
                  <a:lnTo>
                    <a:pt x="12146" y="3179"/>
                  </a:lnTo>
                  <a:lnTo>
                    <a:pt x="12146" y="309"/>
                  </a:lnTo>
                  <a:lnTo>
                    <a:pt x="11973" y="19"/>
                  </a:lnTo>
                  <a:lnTo>
                    <a:pt x="6081" y="3512"/>
                  </a:lnTo>
                  <a:lnTo>
                    <a:pt x="182" y="0"/>
                  </a:lnTo>
                  <a:lnTo>
                    <a:pt x="0" y="309"/>
                  </a:lnTo>
                  <a:lnTo>
                    <a:pt x="0" y="3179"/>
                  </a:lnTo>
                  <a:lnTo>
                    <a:pt x="0" y="3259"/>
                  </a:lnTo>
                  <a:lnTo>
                    <a:pt x="4" y="3332"/>
                  </a:lnTo>
                  <a:lnTo>
                    <a:pt x="7" y="3402"/>
                  </a:lnTo>
                  <a:lnTo>
                    <a:pt x="12" y="3465"/>
                  </a:lnTo>
                  <a:lnTo>
                    <a:pt x="19" y="3524"/>
                  </a:lnTo>
                  <a:lnTo>
                    <a:pt x="27" y="3579"/>
                  </a:lnTo>
                  <a:lnTo>
                    <a:pt x="38" y="3628"/>
                  </a:lnTo>
                  <a:lnTo>
                    <a:pt x="50" y="3673"/>
                  </a:lnTo>
                  <a:lnTo>
                    <a:pt x="64" y="3715"/>
                  </a:lnTo>
                  <a:lnTo>
                    <a:pt x="79" y="3753"/>
                  </a:lnTo>
                  <a:lnTo>
                    <a:pt x="97" y="3788"/>
                  </a:lnTo>
                  <a:lnTo>
                    <a:pt x="116" y="3819"/>
                  </a:lnTo>
                  <a:lnTo>
                    <a:pt x="137" y="3847"/>
                  </a:lnTo>
                  <a:lnTo>
                    <a:pt x="160" y="3873"/>
                  </a:lnTo>
                  <a:lnTo>
                    <a:pt x="185" y="3896"/>
                  </a:lnTo>
                  <a:lnTo>
                    <a:pt x="212" y="3916"/>
                  </a:lnTo>
                  <a:lnTo>
                    <a:pt x="241" y="3935"/>
                  </a:lnTo>
                  <a:lnTo>
                    <a:pt x="274" y="3952"/>
                  </a:lnTo>
                  <a:lnTo>
                    <a:pt x="307" y="3967"/>
                  </a:lnTo>
                  <a:lnTo>
                    <a:pt x="343" y="3982"/>
                  </a:lnTo>
                  <a:lnTo>
                    <a:pt x="381" y="3994"/>
                  </a:lnTo>
                  <a:lnTo>
                    <a:pt x="421" y="4007"/>
                  </a:lnTo>
                  <a:lnTo>
                    <a:pt x="464" y="4018"/>
                  </a:lnTo>
                  <a:lnTo>
                    <a:pt x="508" y="4030"/>
                  </a:lnTo>
                  <a:lnTo>
                    <a:pt x="606" y="4051"/>
                  </a:lnTo>
                  <a:lnTo>
                    <a:pt x="713" y="4075"/>
                  </a:lnTo>
                  <a:lnTo>
                    <a:pt x="771" y="4089"/>
                  </a:lnTo>
                  <a:lnTo>
                    <a:pt x="831" y="4102"/>
                  </a:lnTo>
                  <a:lnTo>
                    <a:pt x="894" y="4118"/>
                  </a:lnTo>
                  <a:lnTo>
                    <a:pt x="959" y="4135"/>
                  </a:lnTo>
                  <a:lnTo>
                    <a:pt x="959" y="7005"/>
                  </a:lnTo>
                  <a:lnTo>
                    <a:pt x="2557" y="7005"/>
                  </a:lnTo>
                  <a:lnTo>
                    <a:pt x="2557" y="9555"/>
                  </a:lnTo>
                  <a:lnTo>
                    <a:pt x="4794" y="9555"/>
                  </a:lnTo>
                  <a:lnTo>
                    <a:pt x="4794" y="7005"/>
                  </a:lnTo>
                  <a:lnTo>
                    <a:pt x="7352" y="7005"/>
                  </a:lnTo>
                  <a:lnTo>
                    <a:pt x="7352" y="9555"/>
                  </a:lnTo>
                  <a:lnTo>
                    <a:pt x="9589" y="9555"/>
                  </a:lnTo>
                  <a:lnTo>
                    <a:pt x="9589" y="7005"/>
                  </a:lnTo>
                  <a:lnTo>
                    <a:pt x="10867" y="7005"/>
                  </a:lnTo>
                  <a:lnTo>
                    <a:pt x="10867" y="413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6"/>
          <p:cNvSpPr>
            <a:spLocks noChangeArrowheads="1"/>
          </p:cNvSpPr>
          <p:nvPr/>
        </p:nvSpPr>
        <p:spPr bwMode="auto">
          <a:xfrm>
            <a:off x="2771800" y="2108654"/>
            <a:ext cx="6022198" cy="62324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3600" b="1" dirty="0">
                <a:solidFill>
                  <a:srgbClr val="505050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Python</a:t>
            </a:r>
            <a:r>
              <a:rPr lang="zh-CN" altLang="en-US" sz="3600" b="1" dirty="0">
                <a:solidFill>
                  <a:srgbClr val="505050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大作业展示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5415" y="3193162"/>
            <a:ext cx="5053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32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Fake news detection</a:t>
            </a:r>
            <a:endParaRPr lang="zh-CN" altLang="en-US" sz="32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7"/>
          <p:cNvSpPr>
            <a:spLocks noChangeArrowheads="1"/>
          </p:cNvSpPr>
          <p:nvPr/>
        </p:nvSpPr>
        <p:spPr bwMode="auto">
          <a:xfrm>
            <a:off x="1749334" y="4185819"/>
            <a:ext cx="576064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gency FB" pitchFamily="34" charset="0"/>
              </a:rPr>
              <a:t>姓名：袁铭泽                专业：信息安全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0556D-844B-4BEC-B0C4-F886A4E3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3385"/>
            <a:ext cx="1737543" cy="171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7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项目说明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数据处理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4214" y="902497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10320" y="1165511"/>
            <a:ext cx="3123179" cy="15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zh-CN" sz="1800" b="1" dirty="0"/>
              <a:t>过采样处理真假数据不平衡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1FF898-DA3D-4967-9663-B4B9F021742F}"/>
              </a:ext>
            </a:extLst>
          </p:cNvPr>
          <p:cNvSpPr/>
          <p:nvPr/>
        </p:nvSpPr>
        <p:spPr>
          <a:xfrm>
            <a:off x="702947" y="1349062"/>
            <a:ext cx="3289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画出柱状图</a:t>
            </a:r>
          </a:p>
        </p:txBody>
      </p: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08254858-73EF-470F-9998-40FACDABB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4" y="1883130"/>
            <a:ext cx="5490845" cy="234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图表, 条形图&#10;&#10;描述已自动生成">
            <a:extLst>
              <a:ext uri="{FF2B5EF4-FFF2-40B4-BE49-F238E27FC236}">
                <a16:creationId xmlns:a16="http://schemas.microsoft.com/office/drawing/2014/main" id="{20BF9410-51BB-4BA2-887C-27E2C7E5C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4" y="217809"/>
            <a:ext cx="5943600" cy="54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287D874-40AA-4D5F-832F-4D39F010FD2F}"/>
              </a:ext>
            </a:extLst>
          </p:cNvPr>
          <p:cNvSpPr/>
          <p:nvPr/>
        </p:nvSpPr>
        <p:spPr>
          <a:xfrm>
            <a:off x="6127709" y="1171505"/>
            <a:ext cx="1905272" cy="31981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/>
              <a:t>可以看到真假数据数量不太平衡，处理方法有过采样和欠采样，以及用多个分类器进行分类。由于 </a:t>
            </a:r>
            <a:r>
              <a:rPr lang="en-US" altLang="zh-CN" sz="1600" dirty="0"/>
              <a:t>fake news </a:t>
            </a:r>
            <a:r>
              <a:rPr lang="zh-CN" altLang="en-US" sz="1600" dirty="0"/>
              <a:t>数量较少，这里采取过采样。后续使用多个分类器。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项目说明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数据处理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4214" y="844508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59758" y="1083777"/>
            <a:ext cx="3123179" cy="15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zh-CN" sz="1800" b="1" dirty="0"/>
              <a:t>过采样处理真假数据不平衡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1FF898-DA3D-4967-9663-B4B9F021742F}"/>
              </a:ext>
            </a:extLst>
          </p:cNvPr>
          <p:cNvSpPr/>
          <p:nvPr/>
        </p:nvSpPr>
        <p:spPr>
          <a:xfrm>
            <a:off x="555020" y="1206767"/>
            <a:ext cx="7613469" cy="1058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zh-CN" dirty="0"/>
              <a:t>使用的是朴素随机过采样，优点是简单，缺点是过采样后的数据集会反复出现一些样本，可能产生过拟合现象。但在本实验后续的</a:t>
            </a:r>
            <a:r>
              <a:rPr lang="en-US" altLang="zh-CN" dirty="0"/>
              <a:t>loss</a:t>
            </a:r>
            <a:r>
              <a:rPr lang="zh-CN" altLang="zh-CN" dirty="0"/>
              <a:t>函数图中可以看到，由于真假数据相差不是很大，几乎不存在过拟合现象。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 descr="图形用户界面, 文本, 应用程序&#10;&#10;描述已自动生成">
            <a:extLst>
              <a:ext uri="{FF2B5EF4-FFF2-40B4-BE49-F238E27FC236}">
                <a16:creationId xmlns:a16="http://schemas.microsoft.com/office/drawing/2014/main" id="{7D207C93-1123-4E88-A56E-C8235A46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93" y="2318722"/>
            <a:ext cx="6202895" cy="334709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C169FF5-AC37-44B5-8EB1-475DB0684630}"/>
              </a:ext>
            </a:extLst>
          </p:cNvPr>
          <p:cNvSpPr/>
          <p:nvPr/>
        </p:nvSpPr>
        <p:spPr>
          <a:xfrm>
            <a:off x="6948264" y="2672212"/>
            <a:ext cx="17281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实现了真假数据平衡。后面数据对比可发现，此步骤对各参数提升有一定作用，但影响不大。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874E08-C655-4215-B01D-0084D4CB33E1}"/>
              </a:ext>
            </a:extLst>
          </p:cNvPr>
          <p:cNvSpPr txBox="1"/>
          <p:nvPr/>
        </p:nvSpPr>
        <p:spPr>
          <a:xfrm>
            <a:off x="5065783" y="435774"/>
            <a:ext cx="287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0" dirty="0">
                <a:solidFill>
                  <a:srgbClr val="1A1A1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实际上没有为模型引入更多数据，过分强调数据，会放大噪音对模型的影响。模型学习到的信息过于特别而不够泛化</a:t>
            </a:r>
            <a:r>
              <a:rPr lang="zh-CN" altLang="en-US" sz="1200" i="0" dirty="0">
                <a:solidFill>
                  <a:srgbClr val="1A1A1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GB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C88ADD5-222B-47D2-9D53-2B731B3405E8}"/>
              </a:ext>
            </a:extLst>
          </p:cNvPr>
          <p:cNvSpPr/>
          <p:nvPr/>
        </p:nvSpPr>
        <p:spPr>
          <a:xfrm>
            <a:off x="4932040" y="370412"/>
            <a:ext cx="3010152" cy="78276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577271-65EB-4687-B410-1D97AE7FDD50}"/>
              </a:ext>
            </a:extLst>
          </p:cNvPr>
          <p:cNvSpPr/>
          <p:nvPr/>
        </p:nvSpPr>
        <p:spPr>
          <a:xfrm>
            <a:off x="1588430" y="1205095"/>
            <a:ext cx="1615418" cy="3990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F90A99C-1337-41A9-82AE-E5692BC3F192}"/>
              </a:ext>
            </a:extLst>
          </p:cNvPr>
          <p:cNvCxnSpPr>
            <a:endCxn id="13" idx="1"/>
          </p:cNvCxnSpPr>
          <p:nvPr/>
        </p:nvCxnSpPr>
        <p:spPr>
          <a:xfrm flipV="1">
            <a:off x="3203848" y="761796"/>
            <a:ext cx="1728192" cy="480075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5" grpId="0"/>
      <p:bldP spid="11" grpId="0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89018"/>
            <a:ext cx="1475656" cy="1152128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19872" y="1389018"/>
            <a:ext cx="5724127" cy="1152128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63980" y="16726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方法选择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80698" y="1526656"/>
            <a:ext cx="914260" cy="876852"/>
            <a:chOff x="683568" y="1489348"/>
            <a:chExt cx="2638425" cy="2530475"/>
          </a:xfrm>
          <a:solidFill>
            <a:schemeClr val="bg1"/>
          </a:solidFill>
        </p:grpSpPr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683568" y="1489348"/>
              <a:ext cx="2638425" cy="1771650"/>
            </a:xfrm>
            <a:custGeom>
              <a:avLst/>
              <a:gdLst>
                <a:gd name="T0" fmla="*/ 0 w 16620"/>
                <a:gd name="T1" fmla="*/ 4462 h 11158"/>
                <a:gd name="T2" fmla="*/ 65 w 16620"/>
                <a:gd name="T3" fmla="*/ 4480 h 11158"/>
                <a:gd name="T4" fmla="*/ 128 w 16620"/>
                <a:gd name="T5" fmla="*/ 4494 h 11158"/>
                <a:gd name="T6" fmla="*/ 188 w 16620"/>
                <a:gd name="T7" fmla="*/ 4509 h 11158"/>
                <a:gd name="T8" fmla="*/ 246 w 16620"/>
                <a:gd name="T9" fmla="*/ 4521 h 11158"/>
                <a:gd name="T10" fmla="*/ 353 w 16620"/>
                <a:gd name="T11" fmla="*/ 4545 h 11158"/>
                <a:gd name="T12" fmla="*/ 450 w 16620"/>
                <a:gd name="T13" fmla="*/ 4568 h 11158"/>
                <a:gd name="T14" fmla="*/ 495 w 16620"/>
                <a:gd name="T15" fmla="*/ 4580 h 11158"/>
                <a:gd name="T16" fmla="*/ 538 w 16620"/>
                <a:gd name="T17" fmla="*/ 4591 h 11158"/>
                <a:gd name="T18" fmla="*/ 579 w 16620"/>
                <a:gd name="T19" fmla="*/ 4603 h 11158"/>
                <a:gd name="T20" fmla="*/ 616 w 16620"/>
                <a:gd name="T21" fmla="*/ 4616 h 11158"/>
                <a:gd name="T22" fmla="*/ 652 w 16620"/>
                <a:gd name="T23" fmla="*/ 4631 h 11158"/>
                <a:gd name="T24" fmla="*/ 686 w 16620"/>
                <a:gd name="T25" fmla="*/ 4645 h 11158"/>
                <a:gd name="T26" fmla="*/ 717 w 16620"/>
                <a:gd name="T27" fmla="*/ 4663 h 11158"/>
                <a:gd name="T28" fmla="*/ 747 w 16620"/>
                <a:gd name="T29" fmla="*/ 4682 h 11158"/>
                <a:gd name="T30" fmla="*/ 774 w 16620"/>
                <a:gd name="T31" fmla="*/ 4702 h 11158"/>
                <a:gd name="T32" fmla="*/ 799 w 16620"/>
                <a:gd name="T33" fmla="*/ 4725 h 11158"/>
                <a:gd name="T34" fmla="*/ 822 w 16620"/>
                <a:gd name="T35" fmla="*/ 4750 h 11158"/>
                <a:gd name="T36" fmla="*/ 843 w 16620"/>
                <a:gd name="T37" fmla="*/ 4779 h 11158"/>
                <a:gd name="T38" fmla="*/ 862 w 16620"/>
                <a:gd name="T39" fmla="*/ 4810 h 11158"/>
                <a:gd name="T40" fmla="*/ 880 w 16620"/>
                <a:gd name="T41" fmla="*/ 4845 h 11158"/>
                <a:gd name="T42" fmla="*/ 895 w 16620"/>
                <a:gd name="T43" fmla="*/ 4882 h 11158"/>
                <a:gd name="T44" fmla="*/ 909 w 16620"/>
                <a:gd name="T45" fmla="*/ 4924 h 11158"/>
                <a:gd name="T46" fmla="*/ 921 w 16620"/>
                <a:gd name="T47" fmla="*/ 4969 h 11158"/>
                <a:gd name="T48" fmla="*/ 932 w 16620"/>
                <a:gd name="T49" fmla="*/ 5019 h 11158"/>
                <a:gd name="T50" fmla="*/ 940 w 16620"/>
                <a:gd name="T51" fmla="*/ 5073 h 11158"/>
                <a:gd name="T52" fmla="*/ 947 w 16620"/>
                <a:gd name="T53" fmla="*/ 5133 h 11158"/>
                <a:gd name="T54" fmla="*/ 953 w 16620"/>
                <a:gd name="T55" fmla="*/ 5196 h 11158"/>
                <a:gd name="T56" fmla="*/ 956 w 16620"/>
                <a:gd name="T57" fmla="*/ 5264 h 11158"/>
                <a:gd name="T58" fmla="*/ 958 w 16620"/>
                <a:gd name="T59" fmla="*/ 5339 h 11158"/>
                <a:gd name="T60" fmla="*/ 959 w 16620"/>
                <a:gd name="T61" fmla="*/ 5419 h 11158"/>
                <a:gd name="T62" fmla="*/ 959 w 16620"/>
                <a:gd name="T63" fmla="*/ 11158 h 11158"/>
                <a:gd name="T64" fmla="*/ 1598 w 16620"/>
                <a:gd name="T65" fmla="*/ 11158 h 11158"/>
                <a:gd name="T66" fmla="*/ 1598 w 16620"/>
                <a:gd name="T67" fmla="*/ 5419 h 11158"/>
                <a:gd name="T68" fmla="*/ 8330 w 16620"/>
                <a:gd name="T69" fmla="*/ 9211 h 11158"/>
                <a:gd name="T70" fmla="*/ 16517 w 16620"/>
                <a:gd name="T71" fmla="*/ 4292 h 11158"/>
                <a:gd name="T72" fmla="*/ 16620 w 16620"/>
                <a:gd name="T73" fmla="*/ 3825 h 11158"/>
                <a:gd name="T74" fmla="*/ 8310 w 16620"/>
                <a:gd name="T75" fmla="*/ 0 h 11158"/>
                <a:gd name="T76" fmla="*/ 0 w 16620"/>
                <a:gd name="T77" fmla="*/ 3825 h 11158"/>
                <a:gd name="T78" fmla="*/ 0 w 16620"/>
                <a:gd name="T79" fmla="*/ 4462 h 1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20" h="11158">
                  <a:moveTo>
                    <a:pt x="0" y="4462"/>
                  </a:moveTo>
                  <a:lnTo>
                    <a:pt x="65" y="4480"/>
                  </a:lnTo>
                  <a:lnTo>
                    <a:pt x="128" y="4494"/>
                  </a:lnTo>
                  <a:lnTo>
                    <a:pt x="188" y="4509"/>
                  </a:lnTo>
                  <a:lnTo>
                    <a:pt x="246" y="4521"/>
                  </a:lnTo>
                  <a:lnTo>
                    <a:pt x="353" y="4545"/>
                  </a:lnTo>
                  <a:lnTo>
                    <a:pt x="450" y="4568"/>
                  </a:lnTo>
                  <a:lnTo>
                    <a:pt x="495" y="4580"/>
                  </a:lnTo>
                  <a:lnTo>
                    <a:pt x="538" y="4591"/>
                  </a:lnTo>
                  <a:lnTo>
                    <a:pt x="579" y="4603"/>
                  </a:lnTo>
                  <a:lnTo>
                    <a:pt x="616" y="4616"/>
                  </a:lnTo>
                  <a:lnTo>
                    <a:pt x="652" y="4631"/>
                  </a:lnTo>
                  <a:lnTo>
                    <a:pt x="686" y="4645"/>
                  </a:lnTo>
                  <a:lnTo>
                    <a:pt x="717" y="4663"/>
                  </a:lnTo>
                  <a:lnTo>
                    <a:pt x="747" y="4682"/>
                  </a:lnTo>
                  <a:lnTo>
                    <a:pt x="774" y="4702"/>
                  </a:lnTo>
                  <a:lnTo>
                    <a:pt x="799" y="4725"/>
                  </a:lnTo>
                  <a:lnTo>
                    <a:pt x="822" y="4750"/>
                  </a:lnTo>
                  <a:lnTo>
                    <a:pt x="843" y="4779"/>
                  </a:lnTo>
                  <a:lnTo>
                    <a:pt x="862" y="4810"/>
                  </a:lnTo>
                  <a:lnTo>
                    <a:pt x="880" y="4845"/>
                  </a:lnTo>
                  <a:lnTo>
                    <a:pt x="895" y="4882"/>
                  </a:lnTo>
                  <a:lnTo>
                    <a:pt x="909" y="4924"/>
                  </a:lnTo>
                  <a:lnTo>
                    <a:pt x="921" y="4969"/>
                  </a:lnTo>
                  <a:lnTo>
                    <a:pt x="932" y="5019"/>
                  </a:lnTo>
                  <a:lnTo>
                    <a:pt x="940" y="5073"/>
                  </a:lnTo>
                  <a:lnTo>
                    <a:pt x="947" y="5133"/>
                  </a:lnTo>
                  <a:lnTo>
                    <a:pt x="953" y="5196"/>
                  </a:lnTo>
                  <a:lnTo>
                    <a:pt x="956" y="5264"/>
                  </a:lnTo>
                  <a:lnTo>
                    <a:pt x="958" y="5339"/>
                  </a:lnTo>
                  <a:lnTo>
                    <a:pt x="959" y="5419"/>
                  </a:lnTo>
                  <a:lnTo>
                    <a:pt x="959" y="11158"/>
                  </a:lnTo>
                  <a:lnTo>
                    <a:pt x="1598" y="11158"/>
                  </a:lnTo>
                  <a:lnTo>
                    <a:pt x="1598" y="5419"/>
                  </a:lnTo>
                  <a:lnTo>
                    <a:pt x="8330" y="9211"/>
                  </a:lnTo>
                  <a:lnTo>
                    <a:pt x="16517" y="4292"/>
                  </a:lnTo>
                  <a:lnTo>
                    <a:pt x="16620" y="3825"/>
                  </a:lnTo>
                  <a:lnTo>
                    <a:pt x="8310" y="0"/>
                  </a:lnTo>
                  <a:lnTo>
                    <a:pt x="0" y="3825"/>
                  </a:lnTo>
                  <a:lnTo>
                    <a:pt x="0" y="44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1039168" y="2502173"/>
              <a:ext cx="1927225" cy="1517650"/>
            </a:xfrm>
            <a:custGeom>
              <a:avLst/>
              <a:gdLst>
                <a:gd name="T0" fmla="*/ 11030 w 12146"/>
                <a:gd name="T1" fmla="*/ 4122 h 9555"/>
                <a:gd name="T2" fmla="*/ 11252 w 12146"/>
                <a:gd name="T3" fmla="*/ 4107 h 9555"/>
                <a:gd name="T4" fmla="*/ 11385 w 12146"/>
                <a:gd name="T5" fmla="*/ 4096 h 9555"/>
                <a:gd name="T6" fmla="*/ 11507 w 12146"/>
                <a:gd name="T7" fmla="*/ 4083 h 9555"/>
                <a:gd name="T8" fmla="*/ 11617 w 12146"/>
                <a:gd name="T9" fmla="*/ 4065 h 9555"/>
                <a:gd name="T10" fmla="*/ 11717 w 12146"/>
                <a:gd name="T11" fmla="*/ 4041 h 9555"/>
                <a:gd name="T12" fmla="*/ 11805 w 12146"/>
                <a:gd name="T13" fmla="*/ 4010 h 9555"/>
                <a:gd name="T14" fmla="*/ 11883 w 12146"/>
                <a:gd name="T15" fmla="*/ 3968 h 9555"/>
                <a:gd name="T16" fmla="*/ 11949 w 12146"/>
                <a:gd name="T17" fmla="*/ 3916 h 9555"/>
                <a:gd name="T18" fmla="*/ 12006 w 12146"/>
                <a:gd name="T19" fmla="*/ 3851 h 9555"/>
                <a:gd name="T20" fmla="*/ 12053 w 12146"/>
                <a:gd name="T21" fmla="*/ 3771 h 9555"/>
                <a:gd name="T22" fmla="*/ 12090 w 12146"/>
                <a:gd name="T23" fmla="*/ 3673 h 9555"/>
                <a:gd name="T24" fmla="*/ 12117 w 12146"/>
                <a:gd name="T25" fmla="*/ 3559 h 9555"/>
                <a:gd name="T26" fmla="*/ 12136 w 12146"/>
                <a:gd name="T27" fmla="*/ 3423 h 9555"/>
                <a:gd name="T28" fmla="*/ 12144 w 12146"/>
                <a:gd name="T29" fmla="*/ 3266 h 9555"/>
                <a:gd name="T30" fmla="*/ 12146 w 12146"/>
                <a:gd name="T31" fmla="*/ 309 h 9555"/>
                <a:gd name="T32" fmla="*/ 6081 w 12146"/>
                <a:gd name="T33" fmla="*/ 3512 h 9555"/>
                <a:gd name="T34" fmla="*/ 0 w 12146"/>
                <a:gd name="T35" fmla="*/ 309 h 9555"/>
                <a:gd name="T36" fmla="*/ 0 w 12146"/>
                <a:gd name="T37" fmla="*/ 3259 h 9555"/>
                <a:gd name="T38" fmla="*/ 7 w 12146"/>
                <a:gd name="T39" fmla="*/ 3402 h 9555"/>
                <a:gd name="T40" fmla="*/ 19 w 12146"/>
                <a:gd name="T41" fmla="*/ 3524 h 9555"/>
                <a:gd name="T42" fmla="*/ 38 w 12146"/>
                <a:gd name="T43" fmla="*/ 3628 h 9555"/>
                <a:gd name="T44" fmla="*/ 64 w 12146"/>
                <a:gd name="T45" fmla="*/ 3715 h 9555"/>
                <a:gd name="T46" fmla="*/ 97 w 12146"/>
                <a:gd name="T47" fmla="*/ 3788 h 9555"/>
                <a:gd name="T48" fmla="*/ 137 w 12146"/>
                <a:gd name="T49" fmla="*/ 3847 h 9555"/>
                <a:gd name="T50" fmla="*/ 185 w 12146"/>
                <a:gd name="T51" fmla="*/ 3896 h 9555"/>
                <a:gd name="T52" fmla="*/ 241 w 12146"/>
                <a:gd name="T53" fmla="*/ 3935 h 9555"/>
                <a:gd name="T54" fmla="*/ 307 w 12146"/>
                <a:gd name="T55" fmla="*/ 3967 h 9555"/>
                <a:gd name="T56" fmla="*/ 381 w 12146"/>
                <a:gd name="T57" fmla="*/ 3994 h 9555"/>
                <a:gd name="T58" fmla="*/ 464 w 12146"/>
                <a:gd name="T59" fmla="*/ 4018 h 9555"/>
                <a:gd name="T60" fmla="*/ 606 w 12146"/>
                <a:gd name="T61" fmla="*/ 4051 h 9555"/>
                <a:gd name="T62" fmla="*/ 771 w 12146"/>
                <a:gd name="T63" fmla="*/ 4089 h 9555"/>
                <a:gd name="T64" fmla="*/ 894 w 12146"/>
                <a:gd name="T65" fmla="*/ 4118 h 9555"/>
                <a:gd name="T66" fmla="*/ 959 w 12146"/>
                <a:gd name="T67" fmla="*/ 7005 h 9555"/>
                <a:gd name="T68" fmla="*/ 2557 w 12146"/>
                <a:gd name="T69" fmla="*/ 9555 h 9555"/>
                <a:gd name="T70" fmla="*/ 4794 w 12146"/>
                <a:gd name="T71" fmla="*/ 7005 h 9555"/>
                <a:gd name="T72" fmla="*/ 7352 w 12146"/>
                <a:gd name="T73" fmla="*/ 9555 h 9555"/>
                <a:gd name="T74" fmla="*/ 9589 w 12146"/>
                <a:gd name="T75" fmla="*/ 7005 h 9555"/>
                <a:gd name="T76" fmla="*/ 10867 w 12146"/>
                <a:gd name="T77" fmla="*/ 4135 h 9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46" h="9555">
                  <a:moveTo>
                    <a:pt x="10867" y="4135"/>
                  </a:moveTo>
                  <a:lnTo>
                    <a:pt x="11030" y="4122"/>
                  </a:lnTo>
                  <a:lnTo>
                    <a:pt x="11182" y="4112"/>
                  </a:lnTo>
                  <a:lnTo>
                    <a:pt x="11252" y="4107"/>
                  </a:lnTo>
                  <a:lnTo>
                    <a:pt x="11321" y="4101"/>
                  </a:lnTo>
                  <a:lnTo>
                    <a:pt x="11385" y="4096"/>
                  </a:lnTo>
                  <a:lnTo>
                    <a:pt x="11447" y="4090"/>
                  </a:lnTo>
                  <a:lnTo>
                    <a:pt x="11507" y="4083"/>
                  </a:lnTo>
                  <a:lnTo>
                    <a:pt x="11564" y="4074"/>
                  </a:lnTo>
                  <a:lnTo>
                    <a:pt x="11617" y="4065"/>
                  </a:lnTo>
                  <a:lnTo>
                    <a:pt x="11669" y="4054"/>
                  </a:lnTo>
                  <a:lnTo>
                    <a:pt x="11717" y="4041"/>
                  </a:lnTo>
                  <a:lnTo>
                    <a:pt x="11762" y="4027"/>
                  </a:lnTo>
                  <a:lnTo>
                    <a:pt x="11805" y="4010"/>
                  </a:lnTo>
                  <a:lnTo>
                    <a:pt x="11845" y="3990"/>
                  </a:lnTo>
                  <a:lnTo>
                    <a:pt x="11883" y="3968"/>
                  </a:lnTo>
                  <a:lnTo>
                    <a:pt x="11917" y="3943"/>
                  </a:lnTo>
                  <a:lnTo>
                    <a:pt x="11949" y="3916"/>
                  </a:lnTo>
                  <a:lnTo>
                    <a:pt x="11979" y="3885"/>
                  </a:lnTo>
                  <a:lnTo>
                    <a:pt x="12006" y="3851"/>
                  </a:lnTo>
                  <a:lnTo>
                    <a:pt x="12031" y="3812"/>
                  </a:lnTo>
                  <a:lnTo>
                    <a:pt x="12053" y="3771"/>
                  </a:lnTo>
                  <a:lnTo>
                    <a:pt x="12073" y="3724"/>
                  </a:lnTo>
                  <a:lnTo>
                    <a:pt x="12090" y="3673"/>
                  </a:lnTo>
                  <a:lnTo>
                    <a:pt x="12105" y="3618"/>
                  </a:lnTo>
                  <a:lnTo>
                    <a:pt x="12117" y="3559"/>
                  </a:lnTo>
                  <a:lnTo>
                    <a:pt x="12128" y="3493"/>
                  </a:lnTo>
                  <a:lnTo>
                    <a:pt x="12136" y="3423"/>
                  </a:lnTo>
                  <a:lnTo>
                    <a:pt x="12141" y="3347"/>
                  </a:lnTo>
                  <a:lnTo>
                    <a:pt x="12144" y="3266"/>
                  </a:lnTo>
                  <a:lnTo>
                    <a:pt x="12146" y="3179"/>
                  </a:lnTo>
                  <a:lnTo>
                    <a:pt x="12146" y="309"/>
                  </a:lnTo>
                  <a:lnTo>
                    <a:pt x="11973" y="19"/>
                  </a:lnTo>
                  <a:lnTo>
                    <a:pt x="6081" y="3512"/>
                  </a:lnTo>
                  <a:lnTo>
                    <a:pt x="182" y="0"/>
                  </a:lnTo>
                  <a:lnTo>
                    <a:pt x="0" y="309"/>
                  </a:lnTo>
                  <a:lnTo>
                    <a:pt x="0" y="3179"/>
                  </a:lnTo>
                  <a:lnTo>
                    <a:pt x="0" y="3259"/>
                  </a:lnTo>
                  <a:lnTo>
                    <a:pt x="4" y="3332"/>
                  </a:lnTo>
                  <a:lnTo>
                    <a:pt x="7" y="3402"/>
                  </a:lnTo>
                  <a:lnTo>
                    <a:pt x="12" y="3465"/>
                  </a:lnTo>
                  <a:lnTo>
                    <a:pt x="19" y="3524"/>
                  </a:lnTo>
                  <a:lnTo>
                    <a:pt x="27" y="3579"/>
                  </a:lnTo>
                  <a:lnTo>
                    <a:pt x="38" y="3628"/>
                  </a:lnTo>
                  <a:lnTo>
                    <a:pt x="50" y="3673"/>
                  </a:lnTo>
                  <a:lnTo>
                    <a:pt x="64" y="3715"/>
                  </a:lnTo>
                  <a:lnTo>
                    <a:pt x="79" y="3753"/>
                  </a:lnTo>
                  <a:lnTo>
                    <a:pt x="97" y="3788"/>
                  </a:lnTo>
                  <a:lnTo>
                    <a:pt x="116" y="3819"/>
                  </a:lnTo>
                  <a:lnTo>
                    <a:pt x="137" y="3847"/>
                  </a:lnTo>
                  <a:lnTo>
                    <a:pt x="160" y="3873"/>
                  </a:lnTo>
                  <a:lnTo>
                    <a:pt x="185" y="3896"/>
                  </a:lnTo>
                  <a:lnTo>
                    <a:pt x="212" y="3916"/>
                  </a:lnTo>
                  <a:lnTo>
                    <a:pt x="241" y="3935"/>
                  </a:lnTo>
                  <a:lnTo>
                    <a:pt x="274" y="3952"/>
                  </a:lnTo>
                  <a:lnTo>
                    <a:pt x="307" y="3967"/>
                  </a:lnTo>
                  <a:lnTo>
                    <a:pt x="343" y="3982"/>
                  </a:lnTo>
                  <a:lnTo>
                    <a:pt x="381" y="3994"/>
                  </a:lnTo>
                  <a:lnTo>
                    <a:pt x="421" y="4007"/>
                  </a:lnTo>
                  <a:lnTo>
                    <a:pt x="464" y="4018"/>
                  </a:lnTo>
                  <a:lnTo>
                    <a:pt x="508" y="4030"/>
                  </a:lnTo>
                  <a:lnTo>
                    <a:pt x="606" y="4051"/>
                  </a:lnTo>
                  <a:lnTo>
                    <a:pt x="713" y="4075"/>
                  </a:lnTo>
                  <a:lnTo>
                    <a:pt x="771" y="4089"/>
                  </a:lnTo>
                  <a:lnTo>
                    <a:pt x="831" y="4102"/>
                  </a:lnTo>
                  <a:lnTo>
                    <a:pt x="894" y="4118"/>
                  </a:lnTo>
                  <a:lnTo>
                    <a:pt x="959" y="4135"/>
                  </a:lnTo>
                  <a:lnTo>
                    <a:pt x="959" y="7005"/>
                  </a:lnTo>
                  <a:lnTo>
                    <a:pt x="2557" y="7005"/>
                  </a:lnTo>
                  <a:lnTo>
                    <a:pt x="2557" y="9555"/>
                  </a:lnTo>
                  <a:lnTo>
                    <a:pt x="4794" y="9555"/>
                  </a:lnTo>
                  <a:lnTo>
                    <a:pt x="4794" y="7005"/>
                  </a:lnTo>
                  <a:lnTo>
                    <a:pt x="7352" y="7005"/>
                  </a:lnTo>
                  <a:lnTo>
                    <a:pt x="7352" y="9555"/>
                  </a:lnTo>
                  <a:lnTo>
                    <a:pt x="9589" y="9555"/>
                  </a:lnTo>
                  <a:lnTo>
                    <a:pt x="9589" y="7005"/>
                  </a:lnTo>
                  <a:lnTo>
                    <a:pt x="10867" y="7005"/>
                  </a:lnTo>
                  <a:lnTo>
                    <a:pt x="10867" y="4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D71F567-458D-4200-8A55-5DC90D0D830E}"/>
              </a:ext>
            </a:extLst>
          </p:cNvPr>
          <p:cNvGrpSpPr/>
          <p:nvPr/>
        </p:nvGrpSpPr>
        <p:grpSpPr>
          <a:xfrm>
            <a:off x="1465177" y="3153931"/>
            <a:ext cx="4364024" cy="583568"/>
            <a:chOff x="4420480" y="1346031"/>
            <a:chExt cx="4364024" cy="58356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CCB10E7-C82E-4F4E-AE2B-D7C9EA8249AA}"/>
                </a:ext>
              </a:extLst>
            </p:cNvPr>
            <p:cNvGrpSpPr/>
            <p:nvPr/>
          </p:nvGrpSpPr>
          <p:grpSpPr>
            <a:xfrm>
              <a:off x="4420480" y="1346031"/>
              <a:ext cx="583568" cy="583568"/>
              <a:chOff x="4820276" y="1417340"/>
              <a:chExt cx="792088" cy="792088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B8D7C00-B11C-4C08-A545-BE00E745B487}"/>
                  </a:ext>
                </a:extLst>
              </p:cNvPr>
              <p:cNvSpPr/>
              <p:nvPr/>
            </p:nvSpPr>
            <p:spPr>
              <a:xfrm>
                <a:off x="4820276" y="1417340"/>
                <a:ext cx="792088" cy="792088"/>
              </a:xfrm>
              <a:prstGeom prst="ellipse">
                <a:avLst/>
              </a:prstGeom>
              <a:solidFill>
                <a:srgbClr val="013B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7" name="组合 52">
                <a:extLst>
                  <a:ext uri="{FF2B5EF4-FFF2-40B4-BE49-F238E27FC236}">
                    <a16:creationId xmlns:a16="http://schemas.microsoft.com/office/drawing/2014/main" id="{A6782C64-8284-433F-9A67-2BF0F5CCA57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874" y="1561356"/>
                <a:ext cx="324892" cy="4373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7FA8D54C-EE7C-4D8D-BCB3-A460CCCEB186}"/>
                </a:ext>
              </a:extLst>
            </p:cNvPr>
            <p:cNvSpPr txBox="1"/>
            <p:nvPr/>
          </p:nvSpPr>
          <p:spPr>
            <a:xfrm>
              <a:off x="5112418" y="1364265"/>
              <a:ext cx="3672086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传统方法</a:t>
              </a:r>
              <a:endParaRPr kumimoji="0" lang="zh-CN" alt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1CD2053-4926-49BF-BC7B-048148D991A6}"/>
              </a:ext>
            </a:extLst>
          </p:cNvPr>
          <p:cNvGrpSpPr/>
          <p:nvPr/>
        </p:nvGrpSpPr>
        <p:grpSpPr>
          <a:xfrm>
            <a:off x="1500883" y="4296659"/>
            <a:ext cx="4328318" cy="583568"/>
            <a:chOff x="4420480" y="3360555"/>
            <a:chExt cx="4328318" cy="58356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49A91E5-5844-48A5-BA53-FA971C24645F}"/>
                </a:ext>
              </a:extLst>
            </p:cNvPr>
            <p:cNvGrpSpPr/>
            <p:nvPr/>
          </p:nvGrpSpPr>
          <p:grpSpPr>
            <a:xfrm>
              <a:off x="4420480" y="3360555"/>
              <a:ext cx="583568" cy="583568"/>
              <a:chOff x="4820276" y="3289548"/>
              <a:chExt cx="792088" cy="792088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79EEDA2-F2AC-48C4-A1AC-4FEED844D746}"/>
                  </a:ext>
                </a:extLst>
              </p:cNvPr>
              <p:cNvSpPr/>
              <p:nvPr/>
            </p:nvSpPr>
            <p:spPr>
              <a:xfrm>
                <a:off x="4820276" y="3289548"/>
                <a:ext cx="792088" cy="792088"/>
              </a:xfrm>
              <a:prstGeom prst="ellipse">
                <a:avLst/>
              </a:prstGeom>
              <a:solidFill>
                <a:srgbClr val="013B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33" name="组合 61">
                <a:extLst>
                  <a:ext uri="{FF2B5EF4-FFF2-40B4-BE49-F238E27FC236}">
                    <a16:creationId xmlns:a16="http://schemas.microsoft.com/office/drawing/2014/main" id="{1419E3EE-1E6E-4C66-AA7E-BB77857BB6C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9929" y="3446175"/>
                <a:ext cx="352660" cy="3812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6D7A38B7-1021-4CD4-90B8-8DBBDE1828EB}"/>
                </a:ext>
              </a:extLst>
            </p:cNvPr>
            <p:cNvSpPr txBox="1"/>
            <p:nvPr/>
          </p:nvSpPr>
          <p:spPr>
            <a:xfrm>
              <a:off x="5076712" y="3393555"/>
              <a:ext cx="3672086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spc="-1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深度学习方法</a:t>
              </a:r>
              <a:endParaRPr kumimoji="0" lang="zh-CN" altLang="en-US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3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传统方法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1168315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28741" y="1211870"/>
            <a:ext cx="100811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特征构建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17" name="文本框 57">
            <a:extLst>
              <a:ext uri="{FF2B5EF4-FFF2-40B4-BE49-F238E27FC236}">
                <a16:creationId xmlns:a16="http://schemas.microsoft.com/office/drawing/2014/main" id="{98D97843-3D9B-4663-8167-8890F3AACBDC}"/>
              </a:ext>
            </a:extLst>
          </p:cNvPr>
          <p:cNvSpPr txBox="1"/>
          <p:nvPr/>
        </p:nvSpPr>
        <p:spPr>
          <a:xfrm>
            <a:off x="2147663" y="1108967"/>
            <a:ext cx="6527409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TfidfVectorizer</a:t>
            </a:r>
            <a:r>
              <a:rPr lang="zh-CN" altLang="en-US" sz="1600" dirty="0"/>
              <a:t>可以把原始文本内容变换为以 </a:t>
            </a:r>
            <a:r>
              <a:rPr lang="en-US" altLang="zh-CN" sz="1600" dirty="0"/>
              <a:t>TF-IDF </a:t>
            </a:r>
            <a:r>
              <a:rPr lang="zh-CN" altLang="en-US" sz="1600" dirty="0"/>
              <a:t>组成的特征矩阵。</a:t>
            </a:r>
            <a:endParaRPr lang="en-US" altLang="zh-CN" sz="1600" dirty="0"/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dirty="0"/>
              <a:t>TF-</a:t>
            </a:r>
            <a:r>
              <a:rPr lang="zh-CN" altLang="en-US" sz="1600" dirty="0"/>
              <a:t>词频，</a:t>
            </a:r>
            <a:r>
              <a:rPr lang="en-US" altLang="zh-CN" sz="1600" dirty="0"/>
              <a:t>IDF-</a:t>
            </a:r>
            <a:r>
              <a:rPr lang="zh-CN" altLang="en-US" sz="1600" dirty="0"/>
              <a:t>逆文档频率。</a:t>
            </a:r>
            <a:r>
              <a:rPr lang="en-GB" altLang="zh-CN" sz="1600" dirty="0"/>
              <a:t>TF-IDF = TF * IDF</a:t>
            </a:r>
            <a:r>
              <a:rPr lang="zh-CN" altLang="en-US" sz="1600" dirty="0"/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图形用户界面, 文本, 应用程序&#10;&#10;描述已自动生成">
            <a:extLst>
              <a:ext uri="{FF2B5EF4-FFF2-40B4-BE49-F238E27FC236}">
                <a16:creationId xmlns:a16="http://schemas.microsoft.com/office/drawing/2014/main" id="{33756125-BB07-469C-A472-D00B3362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97" y="3556822"/>
            <a:ext cx="6264696" cy="14431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612388" y="2185162"/>
            <a:ext cx="7920052" cy="95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/>
              <a:t>在训练集上调用 </a:t>
            </a:r>
            <a:r>
              <a:rPr lang="en-US" altLang="zh-CN" sz="1600" dirty="0" err="1"/>
              <a:t>fit_transform</a:t>
            </a:r>
            <a:r>
              <a:rPr lang="en-US" altLang="zh-CN" sz="1600" dirty="0"/>
              <a:t>()</a:t>
            </a:r>
            <a:r>
              <a:rPr lang="zh-CN" altLang="en-US" sz="1600" dirty="0"/>
              <a:t>，先拟合数据，然后转化它将其转化为标准形式。 测试集调用 </a:t>
            </a:r>
            <a:r>
              <a:rPr lang="en-US" altLang="zh-CN" sz="1600" dirty="0"/>
              <a:t>transform(), </a:t>
            </a:r>
            <a:r>
              <a:rPr lang="zh-CN" altLang="en-US" sz="1600" dirty="0"/>
              <a:t>因为通过训练集我们已经找到了转换规则，可以直接将其运用到测试集上。所以在测试集上的处理，我们只需要标准化数据而不需要再次拟合数据。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9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传统方法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1452" y="954038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842235" y="983891"/>
            <a:ext cx="2043059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分类器（共五个）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550822" y="2484137"/>
            <a:ext cx="2303428" cy="243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 dirty="0"/>
              <a:t>fit(</a:t>
            </a:r>
            <a:r>
              <a:rPr lang="en-US" altLang="zh-CN" sz="1600" dirty="0" err="1"/>
              <a:t>xv_train,y_train</a:t>
            </a:r>
            <a:r>
              <a:rPr lang="en-US" altLang="zh-CN" sz="1600" dirty="0"/>
              <a:t>)</a:t>
            </a:r>
            <a:r>
              <a:rPr lang="zh-CN" altLang="en-US" sz="1600"/>
              <a:t>对数据</a:t>
            </a:r>
            <a:r>
              <a:rPr lang="zh-CN" altLang="en-US" sz="1600" dirty="0"/>
              <a:t>进行回归预测；</a:t>
            </a:r>
            <a:r>
              <a:rPr lang="en-US" altLang="zh-CN" sz="1600" dirty="0"/>
              <a:t>score :</a:t>
            </a:r>
            <a:r>
              <a:rPr lang="zh-CN" altLang="en-US" sz="1600" dirty="0"/>
              <a:t>评价模型，逻辑回归模型返回平均准确度，用测试数据检验已建立的模型好不好；</a:t>
            </a:r>
            <a:r>
              <a:rPr lang="en-US" altLang="zh-CN" sz="1600" dirty="0"/>
              <a:t>predict()</a:t>
            </a:r>
            <a:r>
              <a:rPr lang="zh-CN" altLang="en-US" sz="1600" dirty="0"/>
              <a:t>预测方法，返回 </a:t>
            </a:r>
            <a:r>
              <a:rPr lang="en-US" altLang="zh-CN" sz="1600" dirty="0" err="1"/>
              <a:t>xv_test</a:t>
            </a:r>
            <a:r>
              <a:rPr lang="en-US" altLang="zh-CN" sz="1600" dirty="0"/>
              <a:t> </a:t>
            </a:r>
            <a:r>
              <a:rPr lang="zh-CN" altLang="en-US" sz="1600" dirty="0"/>
              <a:t>的预测值。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3B0F911-B99E-4F3A-9C02-ED2E303CEB91}"/>
              </a:ext>
            </a:extLst>
          </p:cNvPr>
          <p:cNvGrpSpPr/>
          <p:nvPr/>
        </p:nvGrpSpPr>
        <p:grpSpPr>
          <a:xfrm>
            <a:off x="501477" y="1565652"/>
            <a:ext cx="2131794" cy="646331"/>
            <a:chOff x="1046573" y="3059407"/>
            <a:chExt cx="2131794" cy="544408"/>
          </a:xfrm>
        </p:grpSpPr>
        <p:sp>
          <p:nvSpPr>
            <p:cNvPr id="16" name="Freeform 976">
              <a:extLst>
                <a:ext uri="{FF2B5EF4-FFF2-40B4-BE49-F238E27FC236}">
                  <a16:creationId xmlns:a16="http://schemas.microsoft.com/office/drawing/2014/main" id="{7EC83560-05BB-4533-89E6-B444B40A20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3" y="3183793"/>
              <a:ext cx="236723" cy="213105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" name="TextBox 62">
              <a:extLst>
                <a:ext uri="{FF2B5EF4-FFF2-40B4-BE49-F238E27FC236}">
                  <a16:creationId xmlns:a16="http://schemas.microsoft.com/office/drawing/2014/main" id="{37D348FC-9307-4542-A5E9-A2374E41D9E0}"/>
                </a:ext>
              </a:extLst>
            </p:cNvPr>
            <p:cNvSpPr txBox="1"/>
            <p:nvPr/>
          </p:nvSpPr>
          <p:spPr>
            <a:xfrm>
              <a:off x="1283296" y="3059407"/>
              <a:ext cx="1895071" cy="54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 err="1"/>
                <a:t>LogisticRegression</a:t>
              </a:r>
              <a:endParaRPr lang="en-GB" altLang="zh-CN" dirty="0"/>
            </a:p>
            <a:p>
              <a:r>
                <a:rPr lang="en-GB" altLang="zh-CN" dirty="0"/>
                <a:t> </a:t>
              </a:r>
              <a:r>
                <a:rPr lang="zh-CN" altLang="en-US" dirty="0"/>
                <a:t>逻辑回归 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" name="图片 20" descr="表格&#10;&#10;描述已自动生成">
            <a:extLst>
              <a:ext uri="{FF2B5EF4-FFF2-40B4-BE49-F238E27FC236}">
                <a16:creationId xmlns:a16="http://schemas.microsoft.com/office/drawing/2014/main" id="{29FAC187-A6E4-4E2D-8262-C56779A4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96" y="719203"/>
            <a:ext cx="5708650" cy="46826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88C480-505E-41A5-B129-948FF88D1441}"/>
              </a:ext>
            </a:extLst>
          </p:cNvPr>
          <p:cNvSpPr/>
          <p:nvPr/>
        </p:nvSpPr>
        <p:spPr>
          <a:xfrm>
            <a:off x="4572000" y="3289548"/>
            <a:ext cx="720080" cy="288032"/>
          </a:xfrm>
          <a:prstGeom prst="rect">
            <a:avLst/>
          </a:prstGeom>
          <a:noFill/>
          <a:ln>
            <a:solidFill>
              <a:srgbClr val="C24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24BE7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2FC03-50F2-4006-AE82-D5CEBCE095CD}"/>
              </a:ext>
            </a:extLst>
          </p:cNvPr>
          <p:cNvSpPr/>
          <p:nvPr/>
        </p:nvSpPr>
        <p:spPr>
          <a:xfrm>
            <a:off x="6901739" y="3877330"/>
            <a:ext cx="2392104" cy="312319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300" b="1" dirty="0">
                <a:solidFill>
                  <a:srgbClr val="FCCD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=TP+TN/TP+TN+FP+FN</a:t>
            </a:r>
            <a:endParaRPr lang="zh-CN" altLang="en-US" sz="1300" b="1" dirty="0">
              <a:solidFill>
                <a:srgbClr val="FCCD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E4546D-932C-4662-A8E4-816776C6D998}"/>
              </a:ext>
            </a:extLst>
          </p:cNvPr>
          <p:cNvSpPr/>
          <p:nvPr/>
        </p:nvSpPr>
        <p:spPr>
          <a:xfrm>
            <a:off x="5381111" y="3289548"/>
            <a:ext cx="415025" cy="2880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1F484B8-9492-4414-A8CE-6C510F57B5D2}"/>
              </a:ext>
            </a:extLst>
          </p:cNvPr>
          <p:cNvSpPr/>
          <p:nvPr/>
        </p:nvSpPr>
        <p:spPr>
          <a:xfrm>
            <a:off x="5864070" y="3289549"/>
            <a:ext cx="537819" cy="288032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3CC33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68B160F-7C2B-448F-A350-C410A416C2A0}"/>
              </a:ext>
            </a:extLst>
          </p:cNvPr>
          <p:cNvSpPr/>
          <p:nvPr/>
        </p:nvSpPr>
        <p:spPr>
          <a:xfrm>
            <a:off x="6482453" y="3277096"/>
            <a:ext cx="504056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6CDD70-722F-4780-A00D-8F00F8EEB2AF}"/>
              </a:ext>
            </a:extLst>
          </p:cNvPr>
          <p:cNvSpPr/>
          <p:nvPr/>
        </p:nvSpPr>
        <p:spPr>
          <a:xfrm>
            <a:off x="5272856" y="1736618"/>
            <a:ext cx="3838269" cy="338119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250" b="1" dirty="0">
                <a:solidFill>
                  <a:srgbClr val="FF33CC"/>
                </a:solidFill>
              </a:rPr>
              <a:t>召回率</a:t>
            </a:r>
            <a:r>
              <a:rPr lang="en-US" altLang="zh-CN" sz="1250" b="1" dirty="0">
                <a:solidFill>
                  <a:srgbClr val="FF33CC"/>
                </a:solidFill>
              </a:rPr>
              <a:t>=</a:t>
            </a:r>
            <a:r>
              <a:rPr lang="zh-CN" altLang="en-US" sz="1250" b="1" dirty="0">
                <a:solidFill>
                  <a:srgbClr val="FF33CC"/>
                </a:solidFill>
              </a:rPr>
              <a:t>正确预测的个数</a:t>
            </a:r>
            <a:r>
              <a:rPr lang="en-US" altLang="zh-CN" sz="1250" b="1" dirty="0">
                <a:solidFill>
                  <a:srgbClr val="FF33CC"/>
                </a:solidFill>
              </a:rPr>
              <a:t>(TP)/</a:t>
            </a:r>
            <a:r>
              <a:rPr lang="zh-CN" altLang="en-US" sz="1250" b="1" dirty="0">
                <a:solidFill>
                  <a:srgbClr val="FF33CC"/>
                </a:solidFill>
              </a:rPr>
              <a:t>预测个数</a:t>
            </a:r>
            <a:r>
              <a:rPr lang="en-US" altLang="zh-CN" sz="1250" b="1" dirty="0">
                <a:solidFill>
                  <a:srgbClr val="FF33CC"/>
                </a:solidFill>
              </a:rPr>
              <a:t>(TP+FN)</a:t>
            </a:r>
            <a:r>
              <a:rPr lang="zh-CN" altLang="en-US" sz="1200" b="1" dirty="0">
                <a:solidFill>
                  <a:srgbClr val="FF33CC"/>
                </a:solidFill>
              </a:rPr>
              <a:t>；</a:t>
            </a:r>
            <a:endParaRPr lang="zh-CN" altLang="en-US" sz="1200" b="1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CFAA0E-BC41-44F5-8E92-66D07BA491C3}"/>
              </a:ext>
            </a:extLst>
          </p:cNvPr>
          <p:cNvSpPr/>
          <p:nvPr/>
        </p:nvSpPr>
        <p:spPr>
          <a:xfrm>
            <a:off x="5305731" y="2000550"/>
            <a:ext cx="3838269" cy="338119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250" b="1" dirty="0">
                <a:solidFill>
                  <a:srgbClr val="00CC00"/>
                </a:solidFill>
              </a:rPr>
              <a:t>f1 = 2*</a:t>
            </a:r>
            <a:r>
              <a:rPr lang="zh-CN" altLang="zh-CN" sz="1250" b="1" dirty="0">
                <a:solidFill>
                  <a:srgbClr val="00CC00"/>
                </a:solidFill>
              </a:rPr>
              <a:t>精度</a:t>
            </a:r>
            <a:r>
              <a:rPr lang="en-US" altLang="zh-CN" sz="1250" b="1" dirty="0">
                <a:solidFill>
                  <a:srgbClr val="00CC00"/>
                </a:solidFill>
              </a:rPr>
              <a:t>*</a:t>
            </a:r>
            <a:r>
              <a:rPr lang="zh-CN" altLang="zh-CN" sz="1250" b="1" dirty="0">
                <a:solidFill>
                  <a:srgbClr val="00CC00"/>
                </a:solidFill>
              </a:rPr>
              <a:t>召回率</a:t>
            </a:r>
            <a:r>
              <a:rPr lang="en-US" altLang="zh-CN" sz="1250" b="1" dirty="0">
                <a:solidFill>
                  <a:srgbClr val="00CC00"/>
                </a:solidFill>
              </a:rPr>
              <a:t>/(</a:t>
            </a:r>
            <a:r>
              <a:rPr lang="zh-CN" altLang="zh-CN" sz="1250" b="1" dirty="0">
                <a:solidFill>
                  <a:srgbClr val="00CC00"/>
                </a:solidFill>
              </a:rPr>
              <a:t>精度</a:t>
            </a:r>
            <a:r>
              <a:rPr lang="en-US" altLang="zh-CN" sz="1250" b="1" dirty="0">
                <a:solidFill>
                  <a:srgbClr val="00CC00"/>
                </a:solidFill>
              </a:rPr>
              <a:t>+</a:t>
            </a:r>
            <a:r>
              <a:rPr lang="zh-CN" altLang="zh-CN" sz="1250" b="1" dirty="0">
                <a:solidFill>
                  <a:srgbClr val="00CC00"/>
                </a:solidFill>
              </a:rPr>
              <a:t>召回率</a:t>
            </a:r>
            <a:r>
              <a:rPr lang="en-US" altLang="zh-CN" sz="1250" b="1" dirty="0">
                <a:solidFill>
                  <a:srgbClr val="00CC00"/>
                </a:solidFill>
              </a:rPr>
              <a:t>)</a:t>
            </a:r>
            <a:r>
              <a:rPr lang="zh-CN" altLang="en-US" sz="1200" b="1" dirty="0">
                <a:solidFill>
                  <a:srgbClr val="00CC00"/>
                </a:solidFill>
              </a:rPr>
              <a:t>；</a:t>
            </a:r>
            <a:endParaRPr lang="zh-CN" altLang="en-US" sz="1200" b="1" dirty="0">
              <a:solidFill>
                <a:srgbClr val="00C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41A518-8704-4BE5-9995-07BB0E3D60CA}"/>
              </a:ext>
            </a:extLst>
          </p:cNvPr>
          <p:cNvSpPr/>
          <p:nvPr/>
        </p:nvSpPr>
        <p:spPr>
          <a:xfrm>
            <a:off x="5272856" y="2314174"/>
            <a:ext cx="3838269" cy="338119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250" b="1" dirty="0">
                <a:solidFill>
                  <a:srgbClr val="00B0F0"/>
                </a:solidFill>
              </a:rPr>
              <a:t>当前行的类别在测试数据中的样本总量</a:t>
            </a:r>
            <a:endParaRPr lang="zh-CN" altLang="en-US" sz="125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混淆矩阵图 的图像结果">
            <a:extLst>
              <a:ext uri="{FF2B5EF4-FFF2-40B4-BE49-F238E27FC236}">
                <a16:creationId xmlns:a16="http://schemas.microsoft.com/office/drawing/2014/main" id="{9F535208-74FC-4117-9192-C895156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" y="3123150"/>
            <a:ext cx="3676365" cy="18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5DFCA0-C7D3-4728-BC61-D4DAD275B69A}"/>
              </a:ext>
            </a:extLst>
          </p:cNvPr>
          <p:cNvCxnSpPr>
            <a:cxnSpLocks/>
          </p:cNvCxnSpPr>
          <p:nvPr/>
        </p:nvCxnSpPr>
        <p:spPr>
          <a:xfrm>
            <a:off x="4716016" y="4081636"/>
            <a:ext cx="2270493" cy="0"/>
          </a:xfrm>
          <a:prstGeom prst="straightConnector1">
            <a:avLst/>
          </a:prstGeom>
          <a:ln w="19050" cmpd="sng">
            <a:solidFill>
              <a:srgbClr val="FCCD3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DE4128D2-F68A-4AFD-B03D-65BAEFB736C1}"/>
              </a:ext>
            </a:extLst>
          </p:cNvPr>
          <p:cNvCxnSpPr>
            <a:cxnSpLocks/>
          </p:cNvCxnSpPr>
          <p:nvPr/>
        </p:nvCxnSpPr>
        <p:spPr>
          <a:xfrm>
            <a:off x="4716016" y="4297660"/>
            <a:ext cx="227049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直接箭头连接符 2053">
            <a:extLst>
              <a:ext uri="{FF2B5EF4-FFF2-40B4-BE49-F238E27FC236}">
                <a16:creationId xmlns:a16="http://schemas.microsoft.com/office/drawing/2014/main" id="{620E8D50-D5C2-47FB-B6E5-198D09DBABD5}"/>
              </a:ext>
            </a:extLst>
          </p:cNvPr>
          <p:cNvCxnSpPr>
            <a:cxnSpLocks/>
          </p:cNvCxnSpPr>
          <p:nvPr/>
        </p:nvCxnSpPr>
        <p:spPr>
          <a:xfrm>
            <a:off x="4716016" y="4513684"/>
            <a:ext cx="2247690" cy="0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764C2D83-2A56-47ED-8D00-A00ABAC7911F}"/>
              </a:ext>
            </a:extLst>
          </p:cNvPr>
          <p:cNvSpPr/>
          <p:nvPr/>
        </p:nvSpPr>
        <p:spPr>
          <a:xfrm>
            <a:off x="5288140" y="1459547"/>
            <a:ext cx="3838269" cy="338119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250" b="1" dirty="0">
                <a:solidFill>
                  <a:srgbClr val="C24BE7"/>
                </a:solidFill>
              </a:rPr>
              <a:t>精度</a:t>
            </a:r>
            <a:r>
              <a:rPr lang="en-US" altLang="zh-CN" sz="1250" b="1" dirty="0">
                <a:solidFill>
                  <a:srgbClr val="C24BE7"/>
                </a:solidFill>
              </a:rPr>
              <a:t>=</a:t>
            </a:r>
            <a:r>
              <a:rPr lang="zh-CN" altLang="en-US" sz="1250" b="1" dirty="0">
                <a:solidFill>
                  <a:srgbClr val="C24BE7"/>
                </a:solidFill>
              </a:rPr>
              <a:t>正确预测的个数</a:t>
            </a:r>
            <a:r>
              <a:rPr lang="en-US" altLang="zh-CN" sz="1250" b="1" dirty="0">
                <a:solidFill>
                  <a:srgbClr val="C24BE7"/>
                </a:solidFill>
              </a:rPr>
              <a:t>(TP)/</a:t>
            </a:r>
            <a:r>
              <a:rPr lang="zh-CN" altLang="en-US" sz="1250" b="1" dirty="0">
                <a:solidFill>
                  <a:srgbClr val="C24BE7"/>
                </a:solidFill>
              </a:rPr>
              <a:t>被预测正确的个数</a:t>
            </a:r>
            <a:r>
              <a:rPr lang="en-US" altLang="zh-CN" sz="1250" b="1" dirty="0">
                <a:solidFill>
                  <a:srgbClr val="C24BE7"/>
                </a:solidFill>
              </a:rPr>
              <a:t>(TP+FP)</a:t>
            </a:r>
            <a:endParaRPr lang="zh-CN" altLang="en-US" sz="1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3AEFE73-BFBF-43E7-8238-350CBEEED884}"/>
              </a:ext>
            </a:extLst>
          </p:cNvPr>
          <p:cNvSpPr/>
          <p:nvPr/>
        </p:nvSpPr>
        <p:spPr>
          <a:xfrm>
            <a:off x="6963706" y="4116864"/>
            <a:ext cx="2392104" cy="312319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rgbClr val="00B0F0"/>
                </a:solidFill>
              </a:rPr>
              <a:t>未加权的平均值</a:t>
            </a:r>
            <a:endParaRPr lang="zh-CN" altLang="en-US" sz="13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40857C9-0A19-4229-870C-F46480E56188}"/>
              </a:ext>
            </a:extLst>
          </p:cNvPr>
          <p:cNvSpPr/>
          <p:nvPr/>
        </p:nvSpPr>
        <p:spPr>
          <a:xfrm>
            <a:off x="6952160" y="4393838"/>
            <a:ext cx="2392104" cy="312319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rgbClr val="00FF00"/>
                </a:solidFill>
              </a:rPr>
              <a:t>加权的平均值</a:t>
            </a:r>
            <a:endParaRPr lang="zh-CN" altLang="en-US" sz="1300" b="1" dirty="0">
              <a:solidFill>
                <a:srgbClr val="00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1" name="矩形 2060">
            <a:extLst>
              <a:ext uri="{FF2B5EF4-FFF2-40B4-BE49-F238E27FC236}">
                <a16:creationId xmlns:a16="http://schemas.microsoft.com/office/drawing/2014/main" id="{8BF5694F-BA7D-4486-B1A8-82EA6843A718}"/>
              </a:ext>
            </a:extLst>
          </p:cNvPr>
          <p:cNvSpPr/>
          <p:nvPr/>
        </p:nvSpPr>
        <p:spPr>
          <a:xfrm>
            <a:off x="3923928" y="4046410"/>
            <a:ext cx="792088" cy="155072"/>
          </a:xfrm>
          <a:prstGeom prst="rect">
            <a:avLst/>
          </a:prstGeom>
          <a:noFill/>
          <a:ln>
            <a:solidFill>
              <a:srgbClr val="FCC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2" name="矩形 2061">
            <a:extLst>
              <a:ext uri="{FF2B5EF4-FFF2-40B4-BE49-F238E27FC236}">
                <a16:creationId xmlns:a16="http://schemas.microsoft.com/office/drawing/2014/main" id="{AF0C040D-1282-443D-9F58-0289EFB1FC99}"/>
              </a:ext>
            </a:extLst>
          </p:cNvPr>
          <p:cNvSpPr/>
          <p:nvPr/>
        </p:nvSpPr>
        <p:spPr>
          <a:xfrm>
            <a:off x="4034848" y="4236707"/>
            <a:ext cx="681168" cy="1198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3" name="矩形 2062">
            <a:extLst>
              <a:ext uri="{FF2B5EF4-FFF2-40B4-BE49-F238E27FC236}">
                <a16:creationId xmlns:a16="http://schemas.microsoft.com/office/drawing/2014/main" id="{53472E1E-0028-4730-8242-057F1A7B3CE4}"/>
              </a:ext>
            </a:extLst>
          </p:cNvPr>
          <p:cNvSpPr/>
          <p:nvPr/>
        </p:nvSpPr>
        <p:spPr>
          <a:xfrm flipH="1" flipV="1">
            <a:off x="3763913" y="4393835"/>
            <a:ext cx="952103" cy="15507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6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19" grpId="1"/>
      <p:bldP spid="7" grpId="0" animBg="1"/>
      <p:bldP spid="23" grpId="0"/>
      <p:bldP spid="30" grpId="0" animBg="1"/>
      <p:bldP spid="33" grpId="0" animBg="1"/>
      <p:bldP spid="34" grpId="0" animBg="1"/>
      <p:bldP spid="35" grpId="0"/>
      <p:bldP spid="36" grpId="0"/>
      <p:bldP spid="37" grpId="0"/>
      <p:bldP spid="71" grpId="0"/>
      <p:bldP spid="76" grpId="0"/>
      <p:bldP spid="78" grpId="0"/>
      <p:bldP spid="2061" grpId="0" animBg="1"/>
      <p:bldP spid="2062" grpId="0" animBg="1"/>
      <p:bldP spid="20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传统方法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1452" y="927580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63415" y="975686"/>
            <a:ext cx="100811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分类器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pic>
        <p:nvPicPr>
          <p:cNvPr id="15" name="图片 14" descr="表格&#10;&#10;中度可信度描述已自动生成">
            <a:extLst>
              <a:ext uri="{FF2B5EF4-FFF2-40B4-BE49-F238E27FC236}">
                <a16:creationId xmlns:a16="http://schemas.microsoft.com/office/drawing/2014/main" id="{14B4BFC1-5BE1-4EDA-819F-DCA460A08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12" y="920257"/>
            <a:ext cx="6444643" cy="4559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F0059F-EF8D-46A1-B875-D704FC108C50}"/>
              </a:ext>
            </a:extLst>
          </p:cNvPr>
          <p:cNvGrpSpPr/>
          <p:nvPr/>
        </p:nvGrpSpPr>
        <p:grpSpPr>
          <a:xfrm>
            <a:off x="274214" y="1583997"/>
            <a:ext cx="2364317" cy="369331"/>
            <a:chOff x="1046573" y="3059407"/>
            <a:chExt cx="2364317" cy="311090"/>
          </a:xfrm>
        </p:grpSpPr>
        <p:sp>
          <p:nvSpPr>
            <p:cNvPr id="20" name="Freeform 976">
              <a:extLst>
                <a:ext uri="{FF2B5EF4-FFF2-40B4-BE49-F238E27FC236}">
                  <a16:creationId xmlns:a16="http://schemas.microsoft.com/office/drawing/2014/main" id="{1D777CF3-9D64-401E-A79C-DAAD501A2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3" y="3108399"/>
              <a:ext cx="236723" cy="213105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" name="TextBox 62">
              <a:extLst>
                <a:ext uri="{FF2B5EF4-FFF2-40B4-BE49-F238E27FC236}">
                  <a16:creationId xmlns:a16="http://schemas.microsoft.com/office/drawing/2014/main" id="{225F8602-B526-4466-9318-83B03FDA19EF}"/>
                </a:ext>
              </a:extLst>
            </p:cNvPr>
            <p:cNvSpPr txBox="1"/>
            <p:nvPr/>
          </p:nvSpPr>
          <p:spPr>
            <a:xfrm>
              <a:off x="1283295" y="3059407"/>
              <a:ext cx="2127595" cy="311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/>
                <a:t>D</a:t>
              </a:r>
              <a:r>
                <a:rPr lang="en-US" altLang="zh-CN" dirty="0" err="1"/>
                <a:t>ecisionTree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决策树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5D0949-C238-4CBE-8546-835CE8707FF8}"/>
              </a:ext>
            </a:extLst>
          </p:cNvPr>
          <p:cNvSpPr/>
          <p:nvPr/>
        </p:nvSpPr>
        <p:spPr>
          <a:xfrm>
            <a:off x="3131840" y="4801716"/>
            <a:ext cx="3240360" cy="677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文本框 59">
            <a:extLst>
              <a:ext uri="{FF2B5EF4-FFF2-40B4-BE49-F238E27FC236}">
                <a16:creationId xmlns:a16="http://schemas.microsoft.com/office/drawing/2014/main" id="{8958FAE6-EE6B-454C-9ABE-F7FA883A216D}"/>
              </a:ext>
            </a:extLst>
          </p:cNvPr>
          <p:cNvSpPr txBox="1"/>
          <p:nvPr/>
        </p:nvSpPr>
        <p:spPr>
          <a:xfrm>
            <a:off x="255674" y="2131189"/>
            <a:ext cx="2127596" cy="3583811"/>
          </a:xfrm>
          <a:prstGeom prst="rect">
            <a:avLst/>
          </a:prstGeom>
          <a:noFill/>
        </p:spPr>
        <p:txBody>
          <a:bodyPr lIns="90000" tIns="90000" rIns="90000" bIns="90000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使用 </a:t>
            </a:r>
            <a:r>
              <a:rPr lang="en-US" altLang="zh-CN" sz="1400" dirty="0" err="1"/>
              <a:t>roc_auc_score</a:t>
            </a:r>
            <a:r>
              <a:rPr lang="en-US" altLang="zh-CN" sz="1400" dirty="0"/>
              <a:t>()</a:t>
            </a:r>
            <a:r>
              <a:rPr lang="zh-CN" altLang="en-US" sz="1400" dirty="0"/>
              <a:t>的时候，输入为真实标签与预测概率，如果输入为预测标签，得到的结果会变差，所以提前将预测标签用 </a:t>
            </a:r>
            <a:r>
              <a:rPr lang="en-US" altLang="zh-CN" sz="1400" dirty="0" err="1"/>
              <a:t>predict_proba</a:t>
            </a:r>
            <a:r>
              <a:rPr lang="en-US" altLang="zh-CN" sz="1400" dirty="0"/>
              <a:t> </a:t>
            </a:r>
            <a:r>
              <a:rPr lang="zh-CN" altLang="en-US" sz="1400" dirty="0"/>
              <a:t>函数改为预测概率。</a:t>
            </a:r>
            <a:r>
              <a:rPr lang="en-US" altLang="zh-CN" sz="1400" dirty="0" err="1"/>
              <a:t>roc_curve</a:t>
            </a:r>
            <a:r>
              <a:rPr lang="en-US" altLang="zh-CN" sz="1400" dirty="0"/>
              <a:t> </a:t>
            </a:r>
            <a:r>
              <a:rPr lang="zh-CN" altLang="en-US" sz="1400" dirty="0"/>
              <a:t>得到混淆矩阵中的 </a:t>
            </a:r>
            <a:r>
              <a:rPr lang="en-US" altLang="zh-CN" sz="1400" dirty="0"/>
              <a:t>FP </a:t>
            </a:r>
            <a:r>
              <a:rPr lang="zh-CN" altLang="en-US" sz="1400" dirty="0"/>
              <a:t>和 </a:t>
            </a:r>
            <a:r>
              <a:rPr lang="en-US" altLang="zh-CN" sz="1400" dirty="0"/>
              <a:t>TP </a:t>
            </a:r>
            <a:r>
              <a:rPr lang="zh-CN" altLang="en-US" sz="1400" dirty="0"/>
              <a:t>的值，</a:t>
            </a:r>
            <a:r>
              <a:rPr lang="en-US" altLang="zh-CN" sz="1400" dirty="0" err="1"/>
              <a:t>auc</a:t>
            </a:r>
            <a:r>
              <a:rPr lang="en-US" altLang="zh-CN" sz="1400" dirty="0"/>
              <a:t> </a:t>
            </a:r>
            <a:r>
              <a:rPr lang="zh-CN" altLang="en-US" sz="1400" dirty="0"/>
              <a:t>函数计算 </a:t>
            </a:r>
            <a:r>
              <a:rPr lang="en-US" altLang="zh-CN" sz="1400" dirty="0" err="1"/>
              <a:t>auc</a:t>
            </a:r>
            <a:r>
              <a:rPr lang="en-US" altLang="zh-CN" sz="1400" dirty="0"/>
              <a:t> </a:t>
            </a:r>
            <a:r>
              <a:rPr lang="zh-CN" altLang="en-US" sz="1400" dirty="0"/>
              <a:t>值（即 </a:t>
            </a:r>
            <a:r>
              <a:rPr lang="en-US" altLang="zh-CN" sz="1400" dirty="0"/>
              <a:t>ROC </a:t>
            </a:r>
            <a:r>
              <a:rPr lang="zh-CN" altLang="en-US" sz="1400" dirty="0"/>
              <a:t>曲线下的面积。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37C04C-AA7E-4923-98F0-B22CEE999EE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426626" y="3761673"/>
            <a:ext cx="705216" cy="10400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93A5548-F50E-45AF-A95E-2ADC6984898F}"/>
              </a:ext>
            </a:extLst>
          </p:cNvPr>
          <p:cNvSpPr/>
          <p:nvPr/>
        </p:nvSpPr>
        <p:spPr>
          <a:xfrm>
            <a:off x="212319" y="2159348"/>
            <a:ext cx="2214307" cy="3204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852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传统方法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1452" y="927580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63415" y="975686"/>
            <a:ext cx="100811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分类器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F0059F-EF8D-46A1-B875-D704FC108C50}"/>
              </a:ext>
            </a:extLst>
          </p:cNvPr>
          <p:cNvGrpSpPr/>
          <p:nvPr/>
        </p:nvGrpSpPr>
        <p:grpSpPr>
          <a:xfrm>
            <a:off x="274214" y="1583997"/>
            <a:ext cx="2364317" cy="646331"/>
            <a:chOff x="1046573" y="3059407"/>
            <a:chExt cx="2364317" cy="544409"/>
          </a:xfrm>
        </p:grpSpPr>
        <p:sp>
          <p:nvSpPr>
            <p:cNvPr id="20" name="Freeform 976">
              <a:extLst>
                <a:ext uri="{FF2B5EF4-FFF2-40B4-BE49-F238E27FC236}">
                  <a16:creationId xmlns:a16="http://schemas.microsoft.com/office/drawing/2014/main" id="{1D777CF3-9D64-401E-A79C-DAAD501A2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3" y="3108399"/>
              <a:ext cx="236723" cy="213105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" name="TextBox 62">
              <a:extLst>
                <a:ext uri="{FF2B5EF4-FFF2-40B4-BE49-F238E27FC236}">
                  <a16:creationId xmlns:a16="http://schemas.microsoft.com/office/drawing/2014/main" id="{225F8602-B526-4466-9318-83B03FDA19EF}"/>
                </a:ext>
              </a:extLst>
            </p:cNvPr>
            <p:cNvSpPr txBox="1"/>
            <p:nvPr/>
          </p:nvSpPr>
          <p:spPr>
            <a:xfrm>
              <a:off x="1283295" y="3059407"/>
              <a:ext cx="2127595" cy="54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err="1"/>
                <a:t>GradientBoosting</a:t>
              </a:r>
              <a:r>
                <a:rPr lang="en-GB" altLang="zh-CN" dirty="0"/>
                <a:t> </a:t>
              </a:r>
            </a:p>
            <a:p>
              <a:r>
                <a:rPr lang="zh-CN" altLang="en-US" dirty="0"/>
                <a:t>梯度提升 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表格&#10;&#10;描述已自动生成">
            <a:extLst>
              <a:ext uri="{FF2B5EF4-FFF2-40B4-BE49-F238E27FC236}">
                <a16:creationId xmlns:a16="http://schemas.microsoft.com/office/drawing/2014/main" id="{A4A89274-5802-4556-8FE7-6F3BD75CD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89" y="927580"/>
            <a:ext cx="5892775" cy="4412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235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传统方法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1452" y="927580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63415" y="975686"/>
            <a:ext cx="100811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分类器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F0059F-EF8D-46A1-B875-D704FC108C50}"/>
              </a:ext>
            </a:extLst>
          </p:cNvPr>
          <p:cNvGrpSpPr/>
          <p:nvPr/>
        </p:nvGrpSpPr>
        <p:grpSpPr>
          <a:xfrm>
            <a:off x="274214" y="1583997"/>
            <a:ext cx="2364317" cy="646331"/>
            <a:chOff x="1046573" y="3059407"/>
            <a:chExt cx="2364317" cy="544409"/>
          </a:xfrm>
        </p:grpSpPr>
        <p:sp>
          <p:nvSpPr>
            <p:cNvPr id="20" name="Freeform 976">
              <a:extLst>
                <a:ext uri="{FF2B5EF4-FFF2-40B4-BE49-F238E27FC236}">
                  <a16:creationId xmlns:a16="http://schemas.microsoft.com/office/drawing/2014/main" id="{1D777CF3-9D64-401E-A79C-DAAD501A2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3" y="3108399"/>
              <a:ext cx="236723" cy="213105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" name="TextBox 62">
              <a:extLst>
                <a:ext uri="{FF2B5EF4-FFF2-40B4-BE49-F238E27FC236}">
                  <a16:creationId xmlns:a16="http://schemas.microsoft.com/office/drawing/2014/main" id="{225F8602-B526-4466-9318-83B03FDA19EF}"/>
                </a:ext>
              </a:extLst>
            </p:cNvPr>
            <p:cNvSpPr txBox="1"/>
            <p:nvPr/>
          </p:nvSpPr>
          <p:spPr>
            <a:xfrm>
              <a:off x="1283295" y="3059407"/>
              <a:ext cx="2127595" cy="54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err="1"/>
                <a:t>RandomForest</a:t>
              </a:r>
              <a:r>
                <a:rPr lang="en-GB" altLang="zh-CN" dirty="0"/>
                <a:t> </a:t>
              </a:r>
            </a:p>
            <a:p>
              <a:r>
                <a:rPr lang="zh-CN" altLang="en-US" dirty="0"/>
                <a:t>随机森林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7" name="图片 16" descr="表格&#10;&#10;描述已自动生成">
            <a:extLst>
              <a:ext uri="{FF2B5EF4-FFF2-40B4-BE49-F238E27FC236}">
                <a16:creationId xmlns:a16="http://schemas.microsoft.com/office/drawing/2014/main" id="{F89C9A09-4182-4EB2-AD35-FC43C7DD8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1" y="975686"/>
            <a:ext cx="5852292" cy="4503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17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传统方法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1452" y="927580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63415" y="975686"/>
            <a:ext cx="100811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分类器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F0059F-EF8D-46A1-B875-D704FC108C50}"/>
              </a:ext>
            </a:extLst>
          </p:cNvPr>
          <p:cNvGrpSpPr/>
          <p:nvPr/>
        </p:nvGrpSpPr>
        <p:grpSpPr>
          <a:xfrm>
            <a:off x="274214" y="1583997"/>
            <a:ext cx="2364317" cy="646331"/>
            <a:chOff x="1046573" y="3059407"/>
            <a:chExt cx="2364317" cy="544409"/>
          </a:xfrm>
        </p:grpSpPr>
        <p:sp>
          <p:nvSpPr>
            <p:cNvPr id="20" name="Freeform 976">
              <a:extLst>
                <a:ext uri="{FF2B5EF4-FFF2-40B4-BE49-F238E27FC236}">
                  <a16:creationId xmlns:a16="http://schemas.microsoft.com/office/drawing/2014/main" id="{1D777CF3-9D64-401E-A79C-DAAD501A2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3" y="3108399"/>
              <a:ext cx="236723" cy="213105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" name="TextBox 62">
              <a:extLst>
                <a:ext uri="{FF2B5EF4-FFF2-40B4-BE49-F238E27FC236}">
                  <a16:creationId xmlns:a16="http://schemas.microsoft.com/office/drawing/2014/main" id="{225F8602-B526-4466-9318-83B03FDA19EF}"/>
                </a:ext>
              </a:extLst>
            </p:cNvPr>
            <p:cNvSpPr txBox="1"/>
            <p:nvPr/>
          </p:nvSpPr>
          <p:spPr>
            <a:xfrm>
              <a:off x="1283295" y="3059407"/>
              <a:ext cx="2127595" cy="54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err="1"/>
                <a:t>RidgeRegression</a:t>
              </a:r>
              <a:endParaRPr lang="en-GB" altLang="zh-CN" dirty="0"/>
            </a:p>
            <a:p>
              <a:r>
                <a:rPr lang="zh-CN" altLang="en-US" dirty="0"/>
                <a:t>岭回归 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8" name="图片 17" descr="表格&#10;&#10;低可信度描述已自动生成">
            <a:extLst>
              <a:ext uri="{FF2B5EF4-FFF2-40B4-BE49-F238E27FC236}">
                <a16:creationId xmlns:a16="http://schemas.microsoft.com/office/drawing/2014/main" id="{76B045E4-B1C9-469E-A2E8-66974CA5E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86" y="866775"/>
            <a:ext cx="5999936" cy="4612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185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传统方法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1452" y="927580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63415" y="975686"/>
            <a:ext cx="100811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ROC</a:t>
            </a: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曲线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7AC563-B902-4171-B370-FA49896B51A5}"/>
              </a:ext>
            </a:extLst>
          </p:cNvPr>
          <p:cNvSpPr txBox="1"/>
          <p:nvPr/>
        </p:nvSpPr>
        <p:spPr>
          <a:xfrm>
            <a:off x="363365" y="1489348"/>
            <a:ext cx="25390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ROC </a:t>
            </a:r>
            <a:r>
              <a:rPr lang="zh-CN" altLang="en-US" sz="1600" dirty="0"/>
              <a:t>曲线可以查出一个分类器在某个阈值时对样本的识别能力。</a:t>
            </a:r>
            <a:r>
              <a:rPr lang="en-US" altLang="zh-CN" sz="1600" dirty="0"/>
              <a:t>ROC </a:t>
            </a:r>
            <a:r>
              <a:rPr lang="zh-CN" altLang="en-US" sz="1600" dirty="0"/>
              <a:t>曲线越是靠近 左上角，试验的 </a:t>
            </a:r>
            <a:r>
              <a:rPr lang="en-US" altLang="zh-CN" sz="1600" dirty="0"/>
              <a:t>TPR </a:t>
            </a:r>
            <a:r>
              <a:rPr lang="zh-CN" altLang="en-US" sz="1600" dirty="0"/>
              <a:t>越高和 </a:t>
            </a:r>
            <a:r>
              <a:rPr lang="en-US" altLang="zh-CN" sz="1600" dirty="0"/>
              <a:t>FPR </a:t>
            </a:r>
            <a:r>
              <a:rPr lang="zh-CN" altLang="en-US" sz="1600" dirty="0"/>
              <a:t>越低，即灵敏度越高，误判率越低，则诊断方法的性能越好。 </a:t>
            </a:r>
            <a:endParaRPr lang="en-GB" sz="1600" dirty="0"/>
          </a:p>
        </p:txBody>
      </p:sp>
      <p:pic>
        <p:nvPicPr>
          <p:cNvPr id="19" name="图片 18" descr="文本, 散点图&#10;&#10;描述已自动生成">
            <a:extLst>
              <a:ext uri="{FF2B5EF4-FFF2-40B4-BE49-F238E27FC236}">
                <a16:creationId xmlns:a16="http://schemas.microsoft.com/office/drawing/2014/main" id="{A4E781C9-B7FA-46A8-B0A2-4CDB34D06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6751"/>
            <a:ext cx="48323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 descr="图表&#10;&#10;描述已自动生成">
            <a:extLst>
              <a:ext uri="{FF2B5EF4-FFF2-40B4-BE49-F238E27FC236}">
                <a16:creationId xmlns:a16="http://schemas.microsoft.com/office/drawing/2014/main" id="{E3A376AC-5D6E-4471-97E8-1C26F90CAB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14" y="1430726"/>
            <a:ext cx="5683275" cy="42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9365D3-80CA-499E-8231-2E3BD03D9C02}"/>
              </a:ext>
            </a:extLst>
          </p:cNvPr>
          <p:cNvSpPr txBox="1"/>
          <p:nvPr/>
        </p:nvSpPr>
        <p:spPr>
          <a:xfrm>
            <a:off x="335474" y="3447956"/>
            <a:ext cx="2624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其中纵轴 </a:t>
            </a:r>
            <a:r>
              <a:rPr lang="en-GB" altLang="zh-CN" sz="1600" dirty="0"/>
              <a:t>True Positive Rate = TP/(TP + FN) </a:t>
            </a:r>
            <a:r>
              <a:rPr lang="zh-CN" altLang="en-US" sz="1600" dirty="0"/>
              <a:t>横轴 </a:t>
            </a:r>
            <a:r>
              <a:rPr lang="en-GB" altLang="zh-CN" sz="1600" dirty="0"/>
              <a:t>False Positive Rate = FP/(FP + TN) </a:t>
            </a:r>
            <a:r>
              <a:rPr lang="zh-CN" altLang="en-US" sz="1600" dirty="0"/>
              <a:t>图中可以看出，在此实验中，随机森林的性能最好，性能最差的是岭回归。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056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/>
          <p:nvPr/>
        </p:nvSpPr>
        <p:spPr>
          <a:xfrm>
            <a:off x="-12700" y="0"/>
            <a:ext cx="2424460" cy="5715000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txBody>
          <a:bodyPr anchor="ctr"/>
          <a:lstStyle/>
          <a:p>
            <a:pPr algn="ctr"/>
            <a:endParaRPr lang="en-US" dirty="0">
              <a:solidFill>
                <a:schemeClr val="bg1"/>
              </a:solidFill>
              <a:latin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0181" y="2510939"/>
            <a:ext cx="1798699" cy="1066641"/>
            <a:chOff x="300181" y="2087602"/>
            <a:chExt cx="1798699" cy="1066641"/>
          </a:xfrm>
        </p:grpSpPr>
        <p:sp>
          <p:nvSpPr>
            <p:cNvPr id="3" name="矩形 2"/>
            <p:cNvSpPr/>
            <p:nvPr/>
          </p:nvSpPr>
          <p:spPr>
            <a:xfrm>
              <a:off x="635914" y="2087602"/>
              <a:ext cx="11272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62"/>
              <a:r>
                <a:rPr lang="zh-CN" altLang="en-US" sz="3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目 录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0181" y="2569468"/>
              <a:ext cx="1798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62"/>
              <a:r>
                <a:rPr lang="en-US" altLang="zh-CN" sz="3200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Contens</a:t>
              </a:r>
              <a:endParaRPr lang="zh-CN" altLang="en-US" sz="3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17660" y="534588"/>
            <a:ext cx="566400" cy="566400"/>
            <a:chOff x="2195736" y="5157192"/>
            <a:chExt cx="864096" cy="864096"/>
          </a:xfrm>
        </p:grpSpPr>
        <p:sp>
          <p:nvSpPr>
            <p:cNvPr id="6" name="椭圆 5"/>
            <p:cNvSpPr/>
            <p:nvPr/>
          </p:nvSpPr>
          <p:spPr>
            <a:xfrm>
              <a:off x="2195736" y="5157192"/>
              <a:ext cx="864096" cy="864096"/>
            </a:xfrm>
            <a:prstGeom prst="ellipse">
              <a:avLst/>
            </a:prstGeom>
            <a:solidFill>
              <a:srgbClr val="013B6D"/>
            </a:solidFill>
            <a:ln w="19050"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62"/>
              <a:endParaRPr lang="zh-CN" altLang="en-US" sz="3000">
                <a:solidFill>
                  <a:prstClr val="white"/>
                </a:solidFill>
              </a:endParaRPr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2420939" y="5327612"/>
              <a:ext cx="437585" cy="528084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425657" y="586956"/>
            <a:ext cx="1415772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项目说明</a:t>
            </a:r>
          </a:p>
        </p:txBody>
      </p:sp>
      <p:sp>
        <p:nvSpPr>
          <p:cNvPr id="9" name="矩形 8"/>
          <p:cNvSpPr/>
          <p:nvPr/>
        </p:nvSpPr>
        <p:spPr>
          <a:xfrm>
            <a:off x="4442209" y="2172281"/>
            <a:ext cx="1415772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方法选择</a:t>
            </a:r>
          </a:p>
        </p:txBody>
      </p:sp>
      <p:sp>
        <p:nvSpPr>
          <p:cNvPr id="10" name="矩形 9"/>
          <p:cNvSpPr/>
          <p:nvPr/>
        </p:nvSpPr>
        <p:spPr>
          <a:xfrm>
            <a:off x="4476308" y="3766974"/>
            <a:ext cx="1415772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指标分析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725491" y="2093663"/>
            <a:ext cx="566400" cy="566400"/>
            <a:chOff x="2267143" y="2492896"/>
            <a:chExt cx="864096" cy="864096"/>
          </a:xfrm>
        </p:grpSpPr>
        <p:sp>
          <p:nvSpPr>
            <p:cNvPr id="14" name="椭圆 13"/>
            <p:cNvSpPr/>
            <p:nvPr/>
          </p:nvSpPr>
          <p:spPr>
            <a:xfrm>
              <a:off x="2267143" y="2492896"/>
              <a:ext cx="864096" cy="864096"/>
            </a:xfrm>
            <a:prstGeom prst="ellipse">
              <a:avLst/>
            </a:prstGeom>
            <a:solidFill>
              <a:srgbClr val="013B6D"/>
            </a:solidFill>
            <a:ln w="19050"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62"/>
              <a:endParaRPr lang="zh-CN" altLang="en-US" sz="3000">
                <a:solidFill>
                  <a:prstClr val="white"/>
                </a:solidFill>
              </a:endParaRPr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black">
            <a:xfrm>
              <a:off x="2496467" y="2693855"/>
              <a:ext cx="423965" cy="470210"/>
            </a:xfrm>
            <a:custGeom>
              <a:avLst/>
              <a:gdLst>
                <a:gd name="T0" fmla="*/ 129 w 246"/>
                <a:gd name="T1" fmla="*/ 192 h 300"/>
                <a:gd name="T2" fmla="*/ 43 w 246"/>
                <a:gd name="T3" fmla="*/ 202 h 300"/>
                <a:gd name="T4" fmla="*/ 129 w 246"/>
                <a:gd name="T5" fmla="*/ 126 h 300"/>
                <a:gd name="T6" fmla="*/ 43 w 246"/>
                <a:gd name="T7" fmla="*/ 135 h 300"/>
                <a:gd name="T8" fmla="*/ 129 w 246"/>
                <a:gd name="T9" fmla="*/ 126 h 300"/>
                <a:gd name="T10" fmla="*/ 215 w 246"/>
                <a:gd name="T11" fmla="*/ 101 h 300"/>
                <a:gd name="T12" fmla="*/ 219 w 246"/>
                <a:gd name="T13" fmla="*/ 90 h 300"/>
                <a:gd name="T14" fmla="*/ 208 w 246"/>
                <a:gd name="T15" fmla="*/ 111 h 300"/>
                <a:gd name="T16" fmla="*/ 43 w 246"/>
                <a:gd name="T17" fmla="*/ 92 h 300"/>
                <a:gd name="T18" fmla="*/ 117 w 246"/>
                <a:gd name="T19" fmla="*/ 102 h 300"/>
                <a:gd name="T20" fmla="*/ 43 w 246"/>
                <a:gd name="T21" fmla="*/ 235 h 300"/>
                <a:gd name="T22" fmla="*/ 117 w 246"/>
                <a:gd name="T23" fmla="*/ 226 h 300"/>
                <a:gd name="T24" fmla="*/ 43 w 246"/>
                <a:gd name="T25" fmla="*/ 235 h 300"/>
                <a:gd name="T26" fmla="*/ 11 w 246"/>
                <a:gd name="T27" fmla="*/ 287 h 300"/>
                <a:gd name="T28" fmla="*/ 35 w 246"/>
                <a:gd name="T29" fmla="*/ 36 h 300"/>
                <a:gd name="T30" fmla="*/ 0 w 246"/>
                <a:gd name="T31" fmla="*/ 22 h 300"/>
                <a:gd name="T32" fmla="*/ 219 w 246"/>
                <a:gd name="T33" fmla="*/ 300 h 300"/>
                <a:gd name="T34" fmla="*/ 208 w 246"/>
                <a:gd name="T35" fmla="*/ 173 h 300"/>
                <a:gd name="T36" fmla="*/ 117 w 246"/>
                <a:gd name="T37" fmla="*/ 159 h 300"/>
                <a:gd name="T38" fmla="*/ 43 w 246"/>
                <a:gd name="T39" fmla="*/ 169 h 300"/>
                <a:gd name="T40" fmla="*/ 117 w 246"/>
                <a:gd name="T41" fmla="*/ 159 h 300"/>
                <a:gd name="T42" fmla="*/ 57 w 246"/>
                <a:gd name="T43" fmla="*/ 22 h 300"/>
                <a:gd name="T44" fmla="*/ 86 w 246"/>
                <a:gd name="T45" fmla="*/ 20 h 300"/>
                <a:gd name="T46" fmla="*/ 110 w 246"/>
                <a:gd name="T47" fmla="*/ 0 h 300"/>
                <a:gd name="T48" fmla="*/ 133 w 246"/>
                <a:gd name="T49" fmla="*/ 20 h 300"/>
                <a:gd name="T50" fmla="*/ 162 w 246"/>
                <a:gd name="T51" fmla="*/ 22 h 300"/>
                <a:gd name="T52" fmla="*/ 179 w 246"/>
                <a:gd name="T53" fmla="*/ 43 h 300"/>
                <a:gd name="T54" fmla="*/ 41 w 246"/>
                <a:gd name="T55" fmla="*/ 36 h 300"/>
                <a:gd name="T56" fmla="*/ 110 w 246"/>
                <a:gd name="T57" fmla="*/ 20 h 300"/>
                <a:gd name="T58" fmla="*/ 110 w 246"/>
                <a:gd name="T59" fmla="*/ 11 h 300"/>
                <a:gd name="T60" fmla="*/ 190 w 246"/>
                <a:gd name="T61" fmla="*/ 269 h 300"/>
                <a:gd name="T62" fmla="*/ 29 w 246"/>
                <a:gd name="T63" fmla="*/ 59 h 300"/>
                <a:gd name="T64" fmla="*/ 190 w 246"/>
                <a:gd name="T65" fmla="*/ 71 h 300"/>
                <a:gd name="T66" fmla="*/ 200 w 246"/>
                <a:gd name="T67" fmla="*/ 49 h 300"/>
                <a:gd name="T68" fmla="*/ 19 w 246"/>
                <a:gd name="T69" fmla="*/ 278 h 300"/>
                <a:gd name="T70" fmla="*/ 200 w 246"/>
                <a:gd name="T71" fmla="*/ 185 h 300"/>
                <a:gd name="T72" fmla="*/ 190 w 246"/>
                <a:gd name="T73" fmla="*/ 269 h 300"/>
                <a:gd name="T74" fmla="*/ 190 w 246"/>
                <a:gd name="T75" fmla="*/ 133 h 300"/>
                <a:gd name="T76" fmla="*/ 200 w 246"/>
                <a:gd name="T77" fmla="*/ 124 h 300"/>
                <a:gd name="T78" fmla="*/ 215 w 246"/>
                <a:gd name="T79" fmla="*/ 35 h 300"/>
                <a:gd name="T80" fmla="*/ 219 w 246"/>
                <a:gd name="T81" fmla="*/ 22 h 300"/>
                <a:gd name="T82" fmla="*/ 184 w 246"/>
                <a:gd name="T83" fmla="*/ 36 h 300"/>
                <a:gd name="T84" fmla="*/ 208 w 246"/>
                <a:gd name="T85" fmla="*/ 44 h 300"/>
                <a:gd name="T86" fmla="*/ 246 w 246"/>
                <a:gd name="T87" fmla="*/ 41 h 300"/>
                <a:gd name="T88" fmla="*/ 155 w 246"/>
                <a:gd name="T89" fmla="*/ 134 h 300"/>
                <a:gd name="T90" fmla="*/ 156 w 246"/>
                <a:gd name="T91" fmla="*/ 92 h 300"/>
                <a:gd name="T92" fmla="*/ 218 w 246"/>
                <a:gd name="T93" fmla="*/ 41 h 300"/>
                <a:gd name="T94" fmla="*/ 246 w 246"/>
                <a:gd name="T95" fmla="*/ 107 h 300"/>
                <a:gd name="T96" fmla="*/ 155 w 246"/>
                <a:gd name="T97" fmla="*/ 201 h 300"/>
                <a:gd name="T98" fmla="*/ 156 w 246"/>
                <a:gd name="T99" fmla="*/ 159 h 300"/>
                <a:gd name="T100" fmla="*/ 218 w 246"/>
                <a:gd name="T101" fmla="*/ 10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83629" y="3669520"/>
            <a:ext cx="566400" cy="566400"/>
            <a:chOff x="3994734" y="2492896"/>
            <a:chExt cx="864096" cy="864096"/>
          </a:xfrm>
        </p:grpSpPr>
        <p:sp>
          <p:nvSpPr>
            <p:cNvPr id="17" name="椭圆 16"/>
            <p:cNvSpPr/>
            <p:nvPr/>
          </p:nvSpPr>
          <p:spPr>
            <a:xfrm>
              <a:off x="3994734" y="2492896"/>
              <a:ext cx="864096" cy="864096"/>
            </a:xfrm>
            <a:prstGeom prst="ellipse">
              <a:avLst/>
            </a:prstGeom>
            <a:solidFill>
              <a:srgbClr val="013B6D"/>
            </a:solidFill>
            <a:ln w="19050"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62"/>
              <a:endParaRPr lang="zh-CN" altLang="en-US" sz="3000">
                <a:solidFill>
                  <a:prstClr val="white"/>
                </a:solidFill>
              </a:endParaRPr>
            </a:p>
          </p:txBody>
        </p:sp>
        <p:sp>
          <p:nvSpPr>
            <p:cNvPr id="18" name="Freeform 72"/>
            <p:cNvSpPr>
              <a:spLocks noEditPoints="1"/>
            </p:cNvSpPr>
            <p:nvPr/>
          </p:nvSpPr>
          <p:spPr bwMode="auto">
            <a:xfrm>
              <a:off x="4187385" y="2675055"/>
              <a:ext cx="530015" cy="530008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71" tIns="34286" rIns="68571" bIns="34286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24541" y="1849388"/>
            <a:ext cx="549978" cy="527475"/>
            <a:chOff x="683568" y="1489348"/>
            <a:chExt cx="2638425" cy="2530475"/>
          </a:xfrm>
          <a:solidFill>
            <a:schemeClr val="bg1"/>
          </a:solidFill>
        </p:grpSpPr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683568" y="1489348"/>
              <a:ext cx="2638425" cy="1771650"/>
            </a:xfrm>
            <a:custGeom>
              <a:avLst/>
              <a:gdLst>
                <a:gd name="T0" fmla="*/ 0 w 16620"/>
                <a:gd name="T1" fmla="*/ 4462 h 11158"/>
                <a:gd name="T2" fmla="*/ 65 w 16620"/>
                <a:gd name="T3" fmla="*/ 4480 h 11158"/>
                <a:gd name="T4" fmla="*/ 128 w 16620"/>
                <a:gd name="T5" fmla="*/ 4494 h 11158"/>
                <a:gd name="T6" fmla="*/ 188 w 16620"/>
                <a:gd name="T7" fmla="*/ 4509 h 11158"/>
                <a:gd name="T8" fmla="*/ 246 w 16620"/>
                <a:gd name="T9" fmla="*/ 4521 h 11158"/>
                <a:gd name="T10" fmla="*/ 353 w 16620"/>
                <a:gd name="T11" fmla="*/ 4545 h 11158"/>
                <a:gd name="T12" fmla="*/ 450 w 16620"/>
                <a:gd name="T13" fmla="*/ 4568 h 11158"/>
                <a:gd name="T14" fmla="*/ 495 w 16620"/>
                <a:gd name="T15" fmla="*/ 4580 h 11158"/>
                <a:gd name="T16" fmla="*/ 538 w 16620"/>
                <a:gd name="T17" fmla="*/ 4591 h 11158"/>
                <a:gd name="T18" fmla="*/ 579 w 16620"/>
                <a:gd name="T19" fmla="*/ 4603 h 11158"/>
                <a:gd name="T20" fmla="*/ 616 w 16620"/>
                <a:gd name="T21" fmla="*/ 4616 h 11158"/>
                <a:gd name="T22" fmla="*/ 652 w 16620"/>
                <a:gd name="T23" fmla="*/ 4631 h 11158"/>
                <a:gd name="T24" fmla="*/ 686 w 16620"/>
                <a:gd name="T25" fmla="*/ 4645 h 11158"/>
                <a:gd name="T26" fmla="*/ 717 w 16620"/>
                <a:gd name="T27" fmla="*/ 4663 h 11158"/>
                <a:gd name="T28" fmla="*/ 747 w 16620"/>
                <a:gd name="T29" fmla="*/ 4682 h 11158"/>
                <a:gd name="T30" fmla="*/ 774 w 16620"/>
                <a:gd name="T31" fmla="*/ 4702 h 11158"/>
                <a:gd name="T32" fmla="*/ 799 w 16620"/>
                <a:gd name="T33" fmla="*/ 4725 h 11158"/>
                <a:gd name="T34" fmla="*/ 822 w 16620"/>
                <a:gd name="T35" fmla="*/ 4750 h 11158"/>
                <a:gd name="T36" fmla="*/ 843 w 16620"/>
                <a:gd name="T37" fmla="*/ 4779 h 11158"/>
                <a:gd name="T38" fmla="*/ 862 w 16620"/>
                <a:gd name="T39" fmla="*/ 4810 h 11158"/>
                <a:gd name="T40" fmla="*/ 880 w 16620"/>
                <a:gd name="T41" fmla="*/ 4845 h 11158"/>
                <a:gd name="T42" fmla="*/ 895 w 16620"/>
                <a:gd name="T43" fmla="*/ 4882 h 11158"/>
                <a:gd name="T44" fmla="*/ 909 w 16620"/>
                <a:gd name="T45" fmla="*/ 4924 h 11158"/>
                <a:gd name="T46" fmla="*/ 921 w 16620"/>
                <a:gd name="T47" fmla="*/ 4969 h 11158"/>
                <a:gd name="T48" fmla="*/ 932 w 16620"/>
                <a:gd name="T49" fmla="*/ 5019 h 11158"/>
                <a:gd name="T50" fmla="*/ 940 w 16620"/>
                <a:gd name="T51" fmla="*/ 5073 h 11158"/>
                <a:gd name="T52" fmla="*/ 947 w 16620"/>
                <a:gd name="T53" fmla="*/ 5133 h 11158"/>
                <a:gd name="T54" fmla="*/ 953 w 16620"/>
                <a:gd name="T55" fmla="*/ 5196 h 11158"/>
                <a:gd name="T56" fmla="*/ 956 w 16620"/>
                <a:gd name="T57" fmla="*/ 5264 h 11158"/>
                <a:gd name="T58" fmla="*/ 958 w 16620"/>
                <a:gd name="T59" fmla="*/ 5339 h 11158"/>
                <a:gd name="T60" fmla="*/ 959 w 16620"/>
                <a:gd name="T61" fmla="*/ 5419 h 11158"/>
                <a:gd name="T62" fmla="*/ 959 w 16620"/>
                <a:gd name="T63" fmla="*/ 11158 h 11158"/>
                <a:gd name="T64" fmla="*/ 1598 w 16620"/>
                <a:gd name="T65" fmla="*/ 11158 h 11158"/>
                <a:gd name="T66" fmla="*/ 1598 w 16620"/>
                <a:gd name="T67" fmla="*/ 5419 h 11158"/>
                <a:gd name="T68" fmla="*/ 8330 w 16620"/>
                <a:gd name="T69" fmla="*/ 9211 h 11158"/>
                <a:gd name="T70" fmla="*/ 16517 w 16620"/>
                <a:gd name="T71" fmla="*/ 4292 h 11158"/>
                <a:gd name="T72" fmla="*/ 16620 w 16620"/>
                <a:gd name="T73" fmla="*/ 3825 h 11158"/>
                <a:gd name="T74" fmla="*/ 8310 w 16620"/>
                <a:gd name="T75" fmla="*/ 0 h 11158"/>
                <a:gd name="T76" fmla="*/ 0 w 16620"/>
                <a:gd name="T77" fmla="*/ 3825 h 11158"/>
                <a:gd name="T78" fmla="*/ 0 w 16620"/>
                <a:gd name="T79" fmla="*/ 4462 h 1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20" h="11158">
                  <a:moveTo>
                    <a:pt x="0" y="4462"/>
                  </a:moveTo>
                  <a:lnTo>
                    <a:pt x="65" y="4480"/>
                  </a:lnTo>
                  <a:lnTo>
                    <a:pt x="128" y="4494"/>
                  </a:lnTo>
                  <a:lnTo>
                    <a:pt x="188" y="4509"/>
                  </a:lnTo>
                  <a:lnTo>
                    <a:pt x="246" y="4521"/>
                  </a:lnTo>
                  <a:lnTo>
                    <a:pt x="353" y="4545"/>
                  </a:lnTo>
                  <a:lnTo>
                    <a:pt x="450" y="4568"/>
                  </a:lnTo>
                  <a:lnTo>
                    <a:pt x="495" y="4580"/>
                  </a:lnTo>
                  <a:lnTo>
                    <a:pt x="538" y="4591"/>
                  </a:lnTo>
                  <a:lnTo>
                    <a:pt x="579" y="4603"/>
                  </a:lnTo>
                  <a:lnTo>
                    <a:pt x="616" y="4616"/>
                  </a:lnTo>
                  <a:lnTo>
                    <a:pt x="652" y="4631"/>
                  </a:lnTo>
                  <a:lnTo>
                    <a:pt x="686" y="4645"/>
                  </a:lnTo>
                  <a:lnTo>
                    <a:pt x="717" y="4663"/>
                  </a:lnTo>
                  <a:lnTo>
                    <a:pt x="747" y="4682"/>
                  </a:lnTo>
                  <a:lnTo>
                    <a:pt x="774" y="4702"/>
                  </a:lnTo>
                  <a:lnTo>
                    <a:pt x="799" y="4725"/>
                  </a:lnTo>
                  <a:lnTo>
                    <a:pt x="822" y="4750"/>
                  </a:lnTo>
                  <a:lnTo>
                    <a:pt x="843" y="4779"/>
                  </a:lnTo>
                  <a:lnTo>
                    <a:pt x="862" y="4810"/>
                  </a:lnTo>
                  <a:lnTo>
                    <a:pt x="880" y="4845"/>
                  </a:lnTo>
                  <a:lnTo>
                    <a:pt x="895" y="4882"/>
                  </a:lnTo>
                  <a:lnTo>
                    <a:pt x="909" y="4924"/>
                  </a:lnTo>
                  <a:lnTo>
                    <a:pt x="921" y="4969"/>
                  </a:lnTo>
                  <a:lnTo>
                    <a:pt x="932" y="5019"/>
                  </a:lnTo>
                  <a:lnTo>
                    <a:pt x="940" y="5073"/>
                  </a:lnTo>
                  <a:lnTo>
                    <a:pt x="947" y="5133"/>
                  </a:lnTo>
                  <a:lnTo>
                    <a:pt x="953" y="5196"/>
                  </a:lnTo>
                  <a:lnTo>
                    <a:pt x="956" y="5264"/>
                  </a:lnTo>
                  <a:lnTo>
                    <a:pt x="958" y="5339"/>
                  </a:lnTo>
                  <a:lnTo>
                    <a:pt x="959" y="5419"/>
                  </a:lnTo>
                  <a:lnTo>
                    <a:pt x="959" y="11158"/>
                  </a:lnTo>
                  <a:lnTo>
                    <a:pt x="1598" y="11158"/>
                  </a:lnTo>
                  <a:lnTo>
                    <a:pt x="1598" y="5419"/>
                  </a:lnTo>
                  <a:lnTo>
                    <a:pt x="8330" y="9211"/>
                  </a:lnTo>
                  <a:lnTo>
                    <a:pt x="16517" y="4292"/>
                  </a:lnTo>
                  <a:lnTo>
                    <a:pt x="16620" y="3825"/>
                  </a:lnTo>
                  <a:lnTo>
                    <a:pt x="8310" y="0"/>
                  </a:lnTo>
                  <a:lnTo>
                    <a:pt x="0" y="3825"/>
                  </a:lnTo>
                  <a:lnTo>
                    <a:pt x="0" y="44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1039168" y="2502173"/>
              <a:ext cx="1927225" cy="1517650"/>
            </a:xfrm>
            <a:custGeom>
              <a:avLst/>
              <a:gdLst>
                <a:gd name="T0" fmla="*/ 11030 w 12146"/>
                <a:gd name="T1" fmla="*/ 4122 h 9555"/>
                <a:gd name="T2" fmla="*/ 11252 w 12146"/>
                <a:gd name="T3" fmla="*/ 4107 h 9555"/>
                <a:gd name="T4" fmla="*/ 11385 w 12146"/>
                <a:gd name="T5" fmla="*/ 4096 h 9555"/>
                <a:gd name="T6" fmla="*/ 11507 w 12146"/>
                <a:gd name="T7" fmla="*/ 4083 h 9555"/>
                <a:gd name="T8" fmla="*/ 11617 w 12146"/>
                <a:gd name="T9" fmla="*/ 4065 h 9555"/>
                <a:gd name="T10" fmla="*/ 11717 w 12146"/>
                <a:gd name="T11" fmla="*/ 4041 h 9555"/>
                <a:gd name="T12" fmla="*/ 11805 w 12146"/>
                <a:gd name="T13" fmla="*/ 4010 h 9555"/>
                <a:gd name="T14" fmla="*/ 11883 w 12146"/>
                <a:gd name="T15" fmla="*/ 3968 h 9555"/>
                <a:gd name="T16" fmla="*/ 11949 w 12146"/>
                <a:gd name="T17" fmla="*/ 3916 h 9555"/>
                <a:gd name="T18" fmla="*/ 12006 w 12146"/>
                <a:gd name="T19" fmla="*/ 3851 h 9555"/>
                <a:gd name="T20" fmla="*/ 12053 w 12146"/>
                <a:gd name="T21" fmla="*/ 3771 h 9555"/>
                <a:gd name="T22" fmla="*/ 12090 w 12146"/>
                <a:gd name="T23" fmla="*/ 3673 h 9555"/>
                <a:gd name="T24" fmla="*/ 12117 w 12146"/>
                <a:gd name="T25" fmla="*/ 3559 h 9555"/>
                <a:gd name="T26" fmla="*/ 12136 w 12146"/>
                <a:gd name="T27" fmla="*/ 3423 h 9555"/>
                <a:gd name="T28" fmla="*/ 12144 w 12146"/>
                <a:gd name="T29" fmla="*/ 3266 h 9555"/>
                <a:gd name="T30" fmla="*/ 12146 w 12146"/>
                <a:gd name="T31" fmla="*/ 309 h 9555"/>
                <a:gd name="T32" fmla="*/ 6081 w 12146"/>
                <a:gd name="T33" fmla="*/ 3512 h 9555"/>
                <a:gd name="T34" fmla="*/ 0 w 12146"/>
                <a:gd name="T35" fmla="*/ 309 h 9555"/>
                <a:gd name="T36" fmla="*/ 0 w 12146"/>
                <a:gd name="T37" fmla="*/ 3259 h 9555"/>
                <a:gd name="T38" fmla="*/ 7 w 12146"/>
                <a:gd name="T39" fmla="*/ 3402 h 9555"/>
                <a:gd name="T40" fmla="*/ 19 w 12146"/>
                <a:gd name="T41" fmla="*/ 3524 h 9555"/>
                <a:gd name="T42" fmla="*/ 38 w 12146"/>
                <a:gd name="T43" fmla="*/ 3628 h 9555"/>
                <a:gd name="T44" fmla="*/ 64 w 12146"/>
                <a:gd name="T45" fmla="*/ 3715 h 9555"/>
                <a:gd name="T46" fmla="*/ 97 w 12146"/>
                <a:gd name="T47" fmla="*/ 3788 h 9555"/>
                <a:gd name="T48" fmla="*/ 137 w 12146"/>
                <a:gd name="T49" fmla="*/ 3847 h 9555"/>
                <a:gd name="T50" fmla="*/ 185 w 12146"/>
                <a:gd name="T51" fmla="*/ 3896 h 9555"/>
                <a:gd name="T52" fmla="*/ 241 w 12146"/>
                <a:gd name="T53" fmla="*/ 3935 h 9555"/>
                <a:gd name="T54" fmla="*/ 307 w 12146"/>
                <a:gd name="T55" fmla="*/ 3967 h 9555"/>
                <a:gd name="T56" fmla="*/ 381 w 12146"/>
                <a:gd name="T57" fmla="*/ 3994 h 9555"/>
                <a:gd name="T58" fmla="*/ 464 w 12146"/>
                <a:gd name="T59" fmla="*/ 4018 h 9555"/>
                <a:gd name="T60" fmla="*/ 606 w 12146"/>
                <a:gd name="T61" fmla="*/ 4051 h 9555"/>
                <a:gd name="T62" fmla="*/ 771 w 12146"/>
                <a:gd name="T63" fmla="*/ 4089 h 9555"/>
                <a:gd name="T64" fmla="*/ 894 w 12146"/>
                <a:gd name="T65" fmla="*/ 4118 h 9555"/>
                <a:gd name="T66" fmla="*/ 959 w 12146"/>
                <a:gd name="T67" fmla="*/ 7005 h 9555"/>
                <a:gd name="T68" fmla="*/ 2557 w 12146"/>
                <a:gd name="T69" fmla="*/ 9555 h 9555"/>
                <a:gd name="T70" fmla="*/ 4794 w 12146"/>
                <a:gd name="T71" fmla="*/ 7005 h 9555"/>
                <a:gd name="T72" fmla="*/ 7352 w 12146"/>
                <a:gd name="T73" fmla="*/ 9555 h 9555"/>
                <a:gd name="T74" fmla="*/ 9589 w 12146"/>
                <a:gd name="T75" fmla="*/ 7005 h 9555"/>
                <a:gd name="T76" fmla="*/ 10867 w 12146"/>
                <a:gd name="T77" fmla="*/ 4135 h 9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46" h="9555">
                  <a:moveTo>
                    <a:pt x="10867" y="4135"/>
                  </a:moveTo>
                  <a:lnTo>
                    <a:pt x="11030" y="4122"/>
                  </a:lnTo>
                  <a:lnTo>
                    <a:pt x="11182" y="4112"/>
                  </a:lnTo>
                  <a:lnTo>
                    <a:pt x="11252" y="4107"/>
                  </a:lnTo>
                  <a:lnTo>
                    <a:pt x="11321" y="4101"/>
                  </a:lnTo>
                  <a:lnTo>
                    <a:pt x="11385" y="4096"/>
                  </a:lnTo>
                  <a:lnTo>
                    <a:pt x="11447" y="4090"/>
                  </a:lnTo>
                  <a:lnTo>
                    <a:pt x="11507" y="4083"/>
                  </a:lnTo>
                  <a:lnTo>
                    <a:pt x="11564" y="4074"/>
                  </a:lnTo>
                  <a:lnTo>
                    <a:pt x="11617" y="4065"/>
                  </a:lnTo>
                  <a:lnTo>
                    <a:pt x="11669" y="4054"/>
                  </a:lnTo>
                  <a:lnTo>
                    <a:pt x="11717" y="4041"/>
                  </a:lnTo>
                  <a:lnTo>
                    <a:pt x="11762" y="4027"/>
                  </a:lnTo>
                  <a:lnTo>
                    <a:pt x="11805" y="4010"/>
                  </a:lnTo>
                  <a:lnTo>
                    <a:pt x="11845" y="3990"/>
                  </a:lnTo>
                  <a:lnTo>
                    <a:pt x="11883" y="3968"/>
                  </a:lnTo>
                  <a:lnTo>
                    <a:pt x="11917" y="3943"/>
                  </a:lnTo>
                  <a:lnTo>
                    <a:pt x="11949" y="3916"/>
                  </a:lnTo>
                  <a:lnTo>
                    <a:pt x="11979" y="3885"/>
                  </a:lnTo>
                  <a:lnTo>
                    <a:pt x="12006" y="3851"/>
                  </a:lnTo>
                  <a:lnTo>
                    <a:pt x="12031" y="3812"/>
                  </a:lnTo>
                  <a:lnTo>
                    <a:pt x="12053" y="3771"/>
                  </a:lnTo>
                  <a:lnTo>
                    <a:pt x="12073" y="3724"/>
                  </a:lnTo>
                  <a:lnTo>
                    <a:pt x="12090" y="3673"/>
                  </a:lnTo>
                  <a:lnTo>
                    <a:pt x="12105" y="3618"/>
                  </a:lnTo>
                  <a:lnTo>
                    <a:pt x="12117" y="3559"/>
                  </a:lnTo>
                  <a:lnTo>
                    <a:pt x="12128" y="3493"/>
                  </a:lnTo>
                  <a:lnTo>
                    <a:pt x="12136" y="3423"/>
                  </a:lnTo>
                  <a:lnTo>
                    <a:pt x="12141" y="3347"/>
                  </a:lnTo>
                  <a:lnTo>
                    <a:pt x="12144" y="3266"/>
                  </a:lnTo>
                  <a:lnTo>
                    <a:pt x="12146" y="3179"/>
                  </a:lnTo>
                  <a:lnTo>
                    <a:pt x="12146" y="309"/>
                  </a:lnTo>
                  <a:lnTo>
                    <a:pt x="11973" y="19"/>
                  </a:lnTo>
                  <a:lnTo>
                    <a:pt x="6081" y="3512"/>
                  </a:lnTo>
                  <a:lnTo>
                    <a:pt x="182" y="0"/>
                  </a:lnTo>
                  <a:lnTo>
                    <a:pt x="0" y="309"/>
                  </a:lnTo>
                  <a:lnTo>
                    <a:pt x="0" y="3179"/>
                  </a:lnTo>
                  <a:lnTo>
                    <a:pt x="0" y="3259"/>
                  </a:lnTo>
                  <a:lnTo>
                    <a:pt x="4" y="3332"/>
                  </a:lnTo>
                  <a:lnTo>
                    <a:pt x="7" y="3402"/>
                  </a:lnTo>
                  <a:lnTo>
                    <a:pt x="12" y="3465"/>
                  </a:lnTo>
                  <a:lnTo>
                    <a:pt x="19" y="3524"/>
                  </a:lnTo>
                  <a:lnTo>
                    <a:pt x="27" y="3579"/>
                  </a:lnTo>
                  <a:lnTo>
                    <a:pt x="38" y="3628"/>
                  </a:lnTo>
                  <a:lnTo>
                    <a:pt x="50" y="3673"/>
                  </a:lnTo>
                  <a:lnTo>
                    <a:pt x="64" y="3715"/>
                  </a:lnTo>
                  <a:lnTo>
                    <a:pt x="79" y="3753"/>
                  </a:lnTo>
                  <a:lnTo>
                    <a:pt x="97" y="3788"/>
                  </a:lnTo>
                  <a:lnTo>
                    <a:pt x="116" y="3819"/>
                  </a:lnTo>
                  <a:lnTo>
                    <a:pt x="137" y="3847"/>
                  </a:lnTo>
                  <a:lnTo>
                    <a:pt x="160" y="3873"/>
                  </a:lnTo>
                  <a:lnTo>
                    <a:pt x="185" y="3896"/>
                  </a:lnTo>
                  <a:lnTo>
                    <a:pt x="212" y="3916"/>
                  </a:lnTo>
                  <a:lnTo>
                    <a:pt x="241" y="3935"/>
                  </a:lnTo>
                  <a:lnTo>
                    <a:pt x="274" y="3952"/>
                  </a:lnTo>
                  <a:lnTo>
                    <a:pt x="307" y="3967"/>
                  </a:lnTo>
                  <a:lnTo>
                    <a:pt x="343" y="3982"/>
                  </a:lnTo>
                  <a:lnTo>
                    <a:pt x="381" y="3994"/>
                  </a:lnTo>
                  <a:lnTo>
                    <a:pt x="421" y="4007"/>
                  </a:lnTo>
                  <a:lnTo>
                    <a:pt x="464" y="4018"/>
                  </a:lnTo>
                  <a:lnTo>
                    <a:pt x="508" y="4030"/>
                  </a:lnTo>
                  <a:lnTo>
                    <a:pt x="606" y="4051"/>
                  </a:lnTo>
                  <a:lnTo>
                    <a:pt x="713" y="4075"/>
                  </a:lnTo>
                  <a:lnTo>
                    <a:pt x="771" y="4089"/>
                  </a:lnTo>
                  <a:lnTo>
                    <a:pt x="831" y="4102"/>
                  </a:lnTo>
                  <a:lnTo>
                    <a:pt x="894" y="4118"/>
                  </a:lnTo>
                  <a:lnTo>
                    <a:pt x="959" y="4135"/>
                  </a:lnTo>
                  <a:lnTo>
                    <a:pt x="959" y="7005"/>
                  </a:lnTo>
                  <a:lnTo>
                    <a:pt x="2557" y="7005"/>
                  </a:lnTo>
                  <a:lnTo>
                    <a:pt x="2557" y="9555"/>
                  </a:lnTo>
                  <a:lnTo>
                    <a:pt x="4794" y="9555"/>
                  </a:lnTo>
                  <a:lnTo>
                    <a:pt x="4794" y="7005"/>
                  </a:lnTo>
                  <a:lnTo>
                    <a:pt x="7352" y="7005"/>
                  </a:lnTo>
                  <a:lnTo>
                    <a:pt x="7352" y="9555"/>
                  </a:lnTo>
                  <a:lnTo>
                    <a:pt x="9589" y="9555"/>
                  </a:lnTo>
                  <a:lnTo>
                    <a:pt x="9589" y="7005"/>
                  </a:lnTo>
                  <a:lnTo>
                    <a:pt x="10867" y="7005"/>
                  </a:lnTo>
                  <a:lnTo>
                    <a:pt x="10867" y="4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DF11D9D-E7F1-4B7F-A2CD-5B82DD9327EE}"/>
              </a:ext>
            </a:extLst>
          </p:cNvPr>
          <p:cNvGrpSpPr/>
          <p:nvPr/>
        </p:nvGrpSpPr>
        <p:grpSpPr>
          <a:xfrm>
            <a:off x="4317097" y="1165005"/>
            <a:ext cx="1447310" cy="400110"/>
            <a:chOff x="1046574" y="3059407"/>
            <a:chExt cx="1447310" cy="400110"/>
          </a:xfrm>
        </p:grpSpPr>
        <p:sp>
          <p:nvSpPr>
            <p:cNvPr id="36" name="Freeform 976">
              <a:extLst>
                <a:ext uri="{FF2B5EF4-FFF2-40B4-BE49-F238E27FC236}">
                  <a16:creationId xmlns:a16="http://schemas.microsoft.com/office/drawing/2014/main" id="{423AEC0F-8BB6-47A0-82DD-44C7B2297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4" y="3139821"/>
              <a:ext cx="236722" cy="239282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37" name="TextBox 62">
              <a:extLst>
                <a:ext uri="{FF2B5EF4-FFF2-40B4-BE49-F238E27FC236}">
                  <a16:creationId xmlns:a16="http://schemas.microsoft.com/office/drawing/2014/main" id="{A24F3778-9760-4FC0-8744-0A768979B0F2}"/>
                </a:ext>
              </a:extLst>
            </p:cNvPr>
            <p:cNvSpPr txBox="1"/>
            <p:nvPr/>
          </p:nvSpPr>
          <p:spPr>
            <a:xfrm>
              <a:off x="1283296" y="305940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问题描述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A361BA7-096D-459F-B579-D3D45BDB11F9}"/>
              </a:ext>
            </a:extLst>
          </p:cNvPr>
          <p:cNvGrpSpPr/>
          <p:nvPr/>
        </p:nvGrpSpPr>
        <p:grpSpPr>
          <a:xfrm>
            <a:off x="4333188" y="1679621"/>
            <a:ext cx="1447310" cy="400110"/>
            <a:chOff x="1046574" y="3059407"/>
            <a:chExt cx="1447310" cy="400110"/>
          </a:xfrm>
        </p:grpSpPr>
        <p:sp>
          <p:nvSpPr>
            <p:cNvPr id="39" name="Freeform 976">
              <a:extLst>
                <a:ext uri="{FF2B5EF4-FFF2-40B4-BE49-F238E27FC236}">
                  <a16:creationId xmlns:a16="http://schemas.microsoft.com/office/drawing/2014/main" id="{EA02C5D3-A6F9-4BDC-8A90-C7A5179538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4" y="3139821"/>
              <a:ext cx="236722" cy="239282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0" name="TextBox 62">
              <a:extLst>
                <a:ext uri="{FF2B5EF4-FFF2-40B4-BE49-F238E27FC236}">
                  <a16:creationId xmlns:a16="http://schemas.microsoft.com/office/drawing/2014/main" id="{C25B7981-F876-4826-B3C1-706AABD44742}"/>
                </a:ext>
              </a:extLst>
            </p:cNvPr>
            <p:cNvSpPr txBox="1"/>
            <p:nvPr/>
          </p:nvSpPr>
          <p:spPr>
            <a:xfrm>
              <a:off x="1283296" y="305940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数据处理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97738C6-BE6D-4F33-8BEE-D5480BA79477}"/>
              </a:ext>
            </a:extLst>
          </p:cNvPr>
          <p:cNvGrpSpPr/>
          <p:nvPr/>
        </p:nvGrpSpPr>
        <p:grpSpPr>
          <a:xfrm>
            <a:off x="4350029" y="2722867"/>
            <a:ext cx="1447310" cy="400110"/>
            <a:chOff x="1046574" y="3059407"/>
            <a:chExt cx="1447310" cy="400110"/>
          </a:xfrm>
        </p:grpSpPr>
        <p:sp>
          <p:nvSpPr>
            <p:cNvPr id="42" name="Freeform 976">
              <a:extLst>
                <a:ext uri="{FF2B5EF4-FFF2-40B4-BE49-F238E27FC236}">
                  <a16:creationId xmlns:a16="http://schemas.microsoft.com/office/drawing/2014/main" id="{703FB9DD-D579-4046-9D95-E6777DE4AB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4" y="3139821"/>
              <a:ext cx="236722" cy="239282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" name="TextBox 62">
              <a:extLst>
                <a:ext uri="{FF2B5EF4-FFF2-40B4-BE49-F238E27FC236}">
                  <a16:creationId xmlns:a16="http://schemas.microsoft.com/office/drawing/2014/main" id="{C650534E-C762-4BC3-817D-3EDF87B0EA0E}"/>
                </a:ext>
              </a:extLst>
            </p:cNvPr>
            <p:cNvSpPr txBox="1"/>
            <p:nvPr/>
          </p:nvSpPr>
          <p:spPr>
            <a:xfrm>
              <a:off x="1283296" y="305940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传统方法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33BA818-4D29-4EC4-850B-47FB247B3595}"/>
              </a:ext>
            </a:extLst>
          </p:cNvPr>
          <p:cNvGrpSpPr/>
          <p:nvPr/>
        </p:nvGrpSpPr>
        <p:grpSpPr>
          <a:xfrm>
            <a:off x="4333188" y="3244920"/>
            <a:ext cx="1960271" cy="400110"/>
            <a:chOff x="1046574" y="3059407"/>
            <a:chExt cx="1960271" cy="400110"/>
          </a:xfrm>
        </p:grpSpPr>
        <p:sp>
          <p:nvSpPr>
            <p:cNvPr id="45" name="Freeform 976">
              <a:extLst>
                <a:ext uri="{FF2B5EF4-FFF2-40B4-BE49-F238E27FC236}">
                  <a16:creationId xmlns:a16="http://schemas.microsoft.com/office/drawing/2014/main" id="{4B98DCED-1606-4AE2-B8F3-590E22895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4" y="3139821"/>
              <a:ext cx="236722" cy="239282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" name="TextBox 62">
              <a:extLst>
                <a:ext uri="{FF2B5EF4-FFF2-40B4-BE49-F238E27FC236}">
                  <a16:creationId xmlns:a16="http://schemas.microsoft.com/office/drawing/2014/main" id="{59D57538-7C92-475C-B634-89746B6EDABB}"/>
                </a:ext>
              </a:extLst>
            </p:cNvPr>
            <p:cNvSpPr txBox="1"/>
            <p:nvPr/>
          </p:nvSpPr>
          <p:spPr>
            <a:xfrm>
              <a:off x="1283296" y="305940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深度学习方法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CF64EFF-8ECD-4534-AC9A-381CF7198C00}"/>
              </a:ext>
            </a:extLst>
          </p:cNvPr>
          <p:cNvGrpSpPr/>
          <p:nvPr/>
        </p:nvGrpSpPr>
        <p:grpSpPr>
          <a:xfrm>
            <a:off x="4350029" y="4312656"/>
            <a:ext cx="3499154" cy="400110"/>
            <a:chOff x="1046574" y="3059407"/>
            <a:chExt cx="3499154" cy="400110"/>
          </a:xfrm>
        </p:grpSpPr>
        <p:sp>
          <p:nvSpPr>
            <p:cNvPr id="48" name="Freeform 976">
              <a:extLst>
                <a:ext uri="{FF2B5EF4-FFF2-40B4-BE49-F238E27FC236}">
                  <a16:creationId xmlns:a16="http://schemas.microsoft.com/office/drawing/2014/main" id="{1BE36E16-5745-43D0-A7FA-66725E21A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4" y="3139821"/>
              <a:ext cx="236722" cy="239282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" name="TextBox 62">
              <a:extLst>
                <a:ext uri="{FF2B5EF4-FFF2-40B4-BE49-F238E27FC236}">
                  <a16:creationId xmlns:a16="http://schemas.microsoft.com/office/drawing/2014/main" id="{054E5898-F67F-4251-903D-319140764A7F}"/>
                </a:ext>
              </a:extLst>
            </p:cNvPr>
            <p:cNvSpPr txBox="1"/>
            <p:nvPr/>
          </p:nvSpPr>
          <p:spPr>
            <a:xfrm>
              <a:off x="1283296" y="3059407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是否平衡真假数据指标对比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D82AF3-8374-4D46-8E21-7FD98F4ACEFE}"/>
              </a:ext>
            </a:extLst>
          </p:cNvPr>
          <p:cNvGrpSpPr/>
          <p:nvPr/>
        </p:nvGrpSpPr>
        <p:grpSpPr>
          <a:xfrm>
            <a:off x="4350029" y="4779393"/>
            <a:ext cx="3035886" cy="400110"/>
            <a:chOff x="1046574" y="3059407"/>
            <a:chExt cx="3035886" cy="400110"/>
          </a:xfrm>
        </p:grpSpPr>
        <p:sp>
          <p:nvSpPr>
            <p:cNvPr id="51" name="Freeform 976">
              <a:extLst>
                <a:ext uri="{FF2B5EF4-FFF2-40B4-BE49-F238E27FC236}">
                  <a16:creationId xmlns:a16="http://schemas.microsoft.com/office/drawing/2014/main" id="{5FBC5D39-747C-4252-A269-A3F162F4EF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574" y="3139821"/>
              <a:ext cx="236722" cy="239282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013B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" name="TextBox 62">
              <a:extLst>
                <a:ext uri="{FF2B5EF4-FFF2-40B4-BE49-F238E27FC236}">
                  <a16:creationId xmlns:a16="http://schemas.microsoft.com/office/drawing/2014/main" id="{79F076BB-18CB-49F3-A1F7-15886BACFAAD}"/>
                </a:ext>
              </a:extLst>
            </p:cNvPr>
            <p:cNvSpPr txBox="1"/>
            <p:nvPr/>
          </p:nvSpPr>
          <p:spPr>
            <a:xfrm>
              <a:off x="1283296" y="3059407"/>
              <a:ext cx="2799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Loss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曲线分析拟合效果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深度学习方法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1168315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47325" y="1177390"/>
            <a:ext cx="141892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处理数据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207035" y="1849388"/>
            <a:ext cx="1959212" cy="331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/>
              <a:t>首先，将中文文本数据转换为数字。有很多方法，前面的 </a:t>
            </a:r>
            <a:r>
              <a:rPr lang="en-US" altLang="zh-CN" sz="1600" dirty="0"/>
              <a:t>TF-IDF </a:t>
            </a:r>
            <a:r>
              <a:rPr lang="zh-CN" altLang="en-US" sz="1600" dirty="0"/>
              <a:t>就是其中一种方法。这里换一种方法：使用 </a:t>
            </a:r>
            <a:r>
              <a:rPr lang="en-US" altLang="zh-CN" sz="1600" dirty="0"/>
              <a:t>Tokenizer </a:t>
            </a:r>
            <a:r>
              <a:rPr lang="zh-CN" altLang="en-US" sz="1600" dirty="0"/>
              <a:t>按照分词出现的次数排序建立字典， 排序前 </a:t>
            </a:r>
            <a:r>
              <a:rPr lang="en-US" altLang="zh-CN" sz="1600" dirty="0"/>
              <a:t>10000 </a:t>
            </a:r>
            <a:r>
              <a:rPr lang="zh-CN" altLang="en-US" sz="1600" dirty="0"/>
              <a:t>的列入字典中。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F89FE0D-930F-438A-9CEF-7E7403780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65322"/>
            <a:ext cx="6803452" cy="4528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5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深度学习方法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1168315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47325" y="1177390"/>
            <a:ext cx="141892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处理数据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293686" y="1849388"/>
            <a:ext cx="1959212" cy="95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/>
              <a:t>再将其转化为列表，这样就得到数字信息了。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55E41A0-5D40-49D5-9E5E-5F5E2C37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47368"/>
            <a:ext cx="6619231" cy="4003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6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深度学习方法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1168315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47325" y="1177390"/>
            <a:ext cx="141892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处理数据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667481" y="1820197"/>
            <a:ext cx="6870602" cy="36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/>
              <a:t>再统一长度，保证每个文本都是同样的长度，避免不必要的错误。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2D8C53-CDAF-4140-8322-9A2EAFFE1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" y="2702102"/>
            <a:ext cx="8587928" cy="75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2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深度学习方法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986566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819416" y="1015251"/>
            <a:ext cx="141892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搭建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RNN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1979712" y="923813"/>
            <a:ext cx="6532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400" b="1" dirty="0" err="1">
                <a:latin typeface="+mn-ea"/>
              </a:rPr>
              <a:t>tf.keras</a:t>
            </a:r>
            <a:r>
              <a:rPr lang="en-GB" altLang="zh-CN" sz="1400" dirty="0">
                <a:latin typeface="+mn-ea"/>
              </a:rPr>
              <a:t> </a:t>
            </a:r>
            <a:r>
              <a:rPr lang="zh-CN" altLang="en-US" sz="1400" dirty="0">
                <a:latin typeface="+mn-ea"/>
              </a:rPr>
              <a:t>可以快速搭建神经网络模型。</a:t>
            </a:r>
            <a:r>
              <a:rPr lang="en-US" altLang="zh-CN" sz="1400" b="1" dirty="0">
                <a:latin typeface="+mn-ea"/>
              </a:rPr>
              <a:t>Sequential()</a:t>
            </a:r>
            <a:r>
              <a:rPr lang="zh-CN" altLang="en-US" sz="1400" dirty="0">
                <a:latin typeface="+mn-ea"/>
              </a:rPr>
              <a:t>可以认为是一种容器，这个容器封装了一个神经网络结构。在 </a:t>
            </a:r>
            <a:r>
              <a:rPr lang="en-US" altLang="zh-CN" sz="1400" dirty="0">
                <a:latin typeface="+mn-ea"/>
              </a:rPr>
              <a:t>Sequential() </a:t>
            </a:r>
            <a:r>
              <a:rPr lang="zh-CN" altLang="en-US" sz="1400" dirty="0">
                <a:latin typeface="+mn-ea"/>
              </a:rPr>
              <a:t>中描述每一层的网络结构。</a:t>
            </a:r>
          </a:p>
        </p:txBody>
      </p:sp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E6DFCB38-98BF-479F-A296-A85C2B94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6" y="1483438"/>
            <a:ext cx="6479892" cy="40582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C0946A8-62AF-4D21-A83B-A719387625BC}"/>
              </a:ext>
            </a:extLst>
          </p:cNvPr>
          <p:cNvSpPr/>
          <p:nvPr/>
        </p:nvSpPr>
        <p:spPr>
          <a:xfrm>
            <a:off x="2549717" y="1744029"/>
            <a:ext cx="589481" cy="144016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6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EC6FCA-27DE-4180-B596-7FD429FAAFB5}"/>
              </a:ext>
            </a:extLst>
          </p:cNvPr>
          <p:cNvSpPr txBox="1"/>
          <p:nvPr/>
        </p:nvSpPr>
        <p:spPr>
          <a:xfrm>
            <a:off x="3851920" y="1651477"/>
            <a:ext cx="447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66"/>
                </a:solidFill>
              </a:rPr>
              <a:t>Embedding </a:t>
            </a:r>
            <a:r>
              <a:rPr lang="zh-CN" altLang="en-US" sz="1400" dirty="0">
                <a:solidFill>
                  <a:srgbClr val="FF0066"/>
                </a:solidFill>
              </a:rPr>
              <a:t>嵌入层将数字列表转化为向量列表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GB" dirty="0">
              <a:solidFill>
                <a:srgbClr val="FF0066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31F0923-4C01-4EF9-897C-B8A973220F28}"/>
              </a:ext>
            </a:extLst>
          </p:cNvPr>
          <p:cNvCxnSpPr/>
          <p:nvPr/>
        </p:nvCxnSpPr>
        <p:spPr>
          <a:xfrm>
            <a:off x="3139198" y="1816037"/>
            <a:ext cx="784730" cy="0"/>
          </a:xfrm>
          <a:prstGeom prst="straightConnector1">
            <a:avLst/>
          </a:prstGeom>
          <a:ln w="158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0776AF2-AD2B-4131-A605-56B421562121}"/>
              </a:ext>
            </a:extLst>
          </p:cNvPr>
          <p:cNvSpPr/>
          <p:nvPr/>
        </p:nvSpPr>
        <p:spPr>
          <a:xfrm>
            <a:off x="2549717" y="2034257"/>
            <a:ext cx="784730" cy="1351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3CEABDB-7431-4867-969E-3951BB7B9FE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34447" y="2101824"/>
            <a:ext cx="1525585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7D24825-5E89-4544-9AB6-913C22AF7E36}"/>
              </a:ext>
            </a:extLst>
          </p:cNvPr>
          <p:cNvSpPr txBox="1"/>
          <p:nvPr/>
        </p:nvSpPr>
        <p:spPr>
          <a:xfrm>
            <a:off x="4860032" y="1986865"/>
            <a:ext cx="2832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solidFill>
                  <a:srgbClr val="00B0F0"/>
                </a:solidFill>
                <a:effectLst/>
                <a:latin typeface="-apple-system"/>
              </a:rPr>
              <a:t>实现</a:t>
            </a:r>
            <a:r>
              <a:rPr lang="en-US" altLang="zh-CN" sz="1400" b="0" i="0" dirty="0">
                <a:solidFill>
                  <a:srgbClr val="00B0F0"/>
                </a:solidFill>
                <a:effectLst/>
                <a:latin typeface="-apple-system"/>
              </a:rPr>
              <a:t>RNN</a:t>
            </a:r>
            <a:r>
              <a:rPr lang="zh-CN" altLang="en-US" sz="1400" b="0" i="0" dirty="0">
                <a:solidFill>
                  <a:srgbClr val="00B0F0"/>
                </a:solidFill>
                <a:effectLst/>
                <a:latin typeface="-apple-system"/>
              </a:rPr>
              <a:t>类型神经网络的双向构造</a:t>
            </a:r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7EBCF3-719A-4973-9371-0DD5953560CE}"/>
              </a:ext>
            </a:extLst>
          </p:cNvPr>
          <p:cNvSpPr/>
          <p:nvPr/>
        </p:nvSpPr>
        <p:spPr>
          <a:xfrm>
            <a:off x="2549717" y="2294641"/>
            <a:ext cx="366099" cy="1715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06B64C5-7BAC-4295-9631-FEE47DB97984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2915816" y="2380411"/>
            <a:ext cx="936104" cy="452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78E000B-3A6A-4B86-B16D-85D6B97C2C44}"/>
              </a:ext>
            </a:extLst>
          </p:cNvPr>
          <p:cNvSpPr txBox="1"/>
          <p:nvPr/>
        </p:nvSpPr>
        <p:spPr>
          <a:xfrm>
            <a:off x="3851920" y="223104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FFC000"/>
                </a:solidFill>
                <a:effectLst/>
                <a:latin typeface="Source Code Pro" panose="020B0509030403020204" pitchFamily="49" charset="0"/>
              </a:rPr>
              <a:t>防止过拟合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6DBB06-760A-4848-AF7B-0F1DBA977543}"/>
              </a:ext>
            </a:extLst>
          </p:cNvPr>
          <p:cNvSpPr/>
          <p:nvPr/>
        </p:nvSpPr>
        <p:spPr>
          <a:xfrm>
            <a:off x="2549716" y="2466180"/>
            <a:ext cx="294091" cy="171539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974473B-1941-4292-92EB-C8CCED6851B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843807" y="2551950"/>
            <a:ext cx="792089" cy="4520"/>
          </a:xfrm>
          <a:prstGeom prst="straightConnector1">
            <a:avLst/>
          </a:prstGeom>
          <a:ln w="158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E5A624-4A92-44D0-B88D-2B5BD1B41ED6}"/>
              </a:ext>
            </a:extLst>
          </p:cNvPr>
          <p:cNvSpPr txBox="1"/>
          <p:nvPr/>
        </p:nvSpPr>
        <p:spPr>
          <a:xfrm>
            <a:off x="3635896" y="2468440"/>
            <a:ext cx="296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CC00"/>
                </a:solidFill>
              </a:rPr>
              <a:t>全连接层</a:t>
            </a:r>
            <a:endParaRPr lang="en-GB" sz="14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6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7" grpId="0" animBg="1"/>
      <p:bldP spid="10" grpId="0"/>
      <p:bldP spid="13" grpId="0" animBg="1"/>
      <p:bldP spid="21" grpId="0"/>
      <p:bldP spid="22" grpId="0" animBg="1"/>
      <p:bldP spid="30" grpId="0"/>
      <p:bldP spid="36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深度学习方法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986566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90403" y="1016419"/>
            <a:ext cx="141892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模型训练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6787820" y="370019"/>
            <a:ext cx="2039623" cy="1182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200" dirty="0"/>
              <a:t>当发生 </a:t>
            </a:r>
            <a:r>
              <a:rPr lang="en-US" altLang="zh-CN" sz="1200" dirty="0" err="1"/>
              <a:t>EarlyStopping</a:t>
            </a:r>
            <a:r>
              <a:rPr lang="en-US" altLang="zh-CN" sz="1200" dirty="0"/>
              <a:t> </a:t>
            </a:r>
            <a:r>
              <a:rPr lang="zh-CN" altLang="en-US" sz="1200" dirty="0"/>
              <a:t>时，模型的参数未必是最优的，将其设置为 </a:t>
            </a:r>
            <a:r>
              <a:rPr lang="en-US" altLang="zh-CN" sz="1200" dirty="0"/>
              <a:t>True</a:t>
            </a:r>
            <a:r>
              <a:rPr lang="zh-CN" altLang="en-US" sz="1200" dirty="0"/>
              <a:t>，则自动查找最优的 </a:t>
            </a:r>
            <a:r>
              <a:rPr lang="en-US" altLang="zh-CN" sz="1200" dirty="0"/>
              <a:t>monitor </a:t>
            </a:r>
            <a:r>
              <a:rPr lang="zh-CN" altLang="en-US" sz="1200" dirty="0"/>
              <a:t>指标时的模型参数。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96D6CE8D-9E05-49F7-9F0A-8AB724AEB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5" y="1993079"/>
            <a:ext cx="8692790" cy="31881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84B6D26-03A3-4D70-95B5-1A19E735793D}"/>
              </a:ext>
            </a:extLst>
          </p:cNvPr>
          <p:cNvSpPr/>
          <p:nvPr/>
        </p:nvSpPr>
        <p:spPr>
          <a:xfrm>
            <a:off x="2699792" y="2020438"/>
            <a:ext cx="720080" cy="23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8516A5-DF58-42AF-833C-B46698152D8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43808" y="1386616"/>
            <a:ext cx="216024" cy="63382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B559418-83EF-4348-9D53-9BBC5FCBCCF1}"/>
              </a:ext>
            </a:extLst>
          </p:cNvPr>
          <p:cNvSpPr txBox="1"/>
          <p:nvPr/>
        </p:nvSpPr>
        <p:spPr>
          <a:xfrm>
            <a:off x="2008767" y="706202"/>
            <a:ext cx="1483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EarlyStopping</a:t>
            </a:r>
            <a:r>
              <a:rPr lang="en-US" altLang="zh-CN" sz="1400" dirty="0"/>
              <a:t> </a:t>
            </a:r>
            <a:r>
              <a:rPr lang="zh-CN" altLang="en-US" sz="1400" dirty="0"/>
              <a:t>当监测数量停止改善时停止训练</a:t>
            </a:r>
            <a:endParaRPr lang="en-GB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0B2EB8-D334-4A9D-9F87-70805DDF337E}"/>
              </a:ext>
            </a:extLst>
          </p:cNvPr>
          <p:cNvSpPr/>
          <p:nvPr/>
        </p:nvSpPr>
        <p:spPr>
          <a:xfrm>
            <a:off x="3491880" y="2044064"/>
            <a:ext cx="1080120" cy="21374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7C82462-ED53-4E21-956D-1D5B77041B5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031940" y="1530846"/>
            <a:ext cx="0" cy="513218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3A3B8EA-EBD9-4C2E-817C-A1BE736400D6}"/>
              </a:ext>
            </a:extLst>
          </p:cNvPr>
          <p:cNvSpPr txBox="1"/>
          <p:nvPr/>
        </p:nvSpPr>
        <p:spPr>
          <a:xfrm>
            <a:off x="3451887" y="598480"/>
            <a:ext cx="130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要监测的数据是 </a:t>
            </a:r>
            <a:r>
              <a:rPr lang="en-US" altLang="zh-CN" sz="1400" dirty="0" err="1"/>
              <a:t>val_loss</a:t>
            </a:r>
            <a:r>
              <a:rPr lang="en-US" altLang="zh-CN" sz="1400" dirty="0"/>
              <a:t> </a:t>
            </a:r>
            <a:r>
              <a:rPr lang="zh-CN" altLang="en-US" sz="1400" dirty="0"/>
              <a:t>验证集的损失函数（误差）</a:t>
            </a:r>
            <a:endParaRPr lang="en-GB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3DEB7B-9533-4674-91E1-4207EEAE1736}"/>
              </a:ext>
            </a:extLst>
          </p:cNvPr>
          <p:cNvSpPr/>
          <p:nvPr/>
        </p:nvSpPr>
        <p:spPr>
          <a:xfrm>
            <a:off x="4644008" y="2020438"/>
            <a:ext cx="648072" cy="23737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6CC1F8-D4C3-4786-AEED-6008AA7C55C1}"/>
              </a:ext>
            </a:extLst>
          </p:cNvPr>
          <p:cNvCxnSpPr>
            <a:cxnSpLocks/>
          </p:cNvCxnSpPr>
          <p:nvPr/>
        </p:nvCxnSpPr>
        <p:spPr>
          <a:xfrm flipV="1">
            <a:off x="4957955" y="1552587"/>
            <a:ext cx="334125" cy="467851"/>
          </a:xfrm>
          <a:prstGeom prst="straightConnector1">
            <a:avLst/>
          </a:prstGeom>
          <a:ln w="158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01A6357-20C7-4C60-B5EC-4756DF37B0CB}"/>
              </a:ext>
            </a:extLst>
          </p:cNvPr>
          <p:cNvSpPr txBox="1"/>
          <p:nvPr/>
        </p:nvSpPr>
        <p:spPr>
          <a:xfrm>
            <a:off x="4734442" y="386401"/>
            <a:ext cx="185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对于设置的 </a:t>
            </a:r>
            <a:r>
              <a:rPr lang="en-US" altLang="zh-CN" sz="1200" dirty="0"/>
              <a:t>monitor</a:t>
            </a:r>
            <a:r>
              <a:rPr lang="zh-CN" altLang="en-US" sz="1200" dirty="0"/>
              <a:t>，可以忍受在多少个 </a:t>
            </a:r>
            <a:r>
              <a:rPr lang="en-US" altLang="zh-CN" sz="1200" dirty="0"/>
              <a:t>epoch </a:t>
            </a:r>
            <a:r>
              <a:rPr lang="zh-CN" altLang="en-US" sz="1200" dirty="0"/>
              <a:t>内没有改进，不宜设置过小，防止因为前期抖动导致过早停止训练，也不宜设置的过大</a:t>
            </a:r>
            <a:endParaRPr lang="en-GB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F9EF0A-0F99-4740-935D-0EF741EC7870}"/>
              </a:ext>
            </a:extLst>
          </p:cNvPr>
          <p:cNvSpPr/>
          <p:nvPr/>
        </p:nvSpPr>
        <p:spPr>
          <a:xfrm>
            <a:off x="5365873" y="2044064"/>
            <a:ext cx="1582391" cy="213746"/>
          </a:xfrm>
          <a:prstGeom prst="rect">
            <a:avLst/>
          </a:prstGeom>
          <a:noFill/>
          <a:ln>
            <a:solidFill>
              <a:srgbClr val="08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D84A4B4-7804-4D39-80D7-9D8498E2A925}"/>
              </a:ext>
            </a:extLst>
          </p:cNvPr>
          <p:cNvCxnSpPr>
            <a:cxnSpLocks/>
          </p:cNvCxnSpPr>
          <p:nvPr/>
        </p:nvCxnSpPr>
        <p:spPr>
          <a:xfrm flipV="1">
            <a:off x="6196925" y="1530846"/>
            <a:ext cx="751339" cy="489592"/>
          </a:xfrm>
          <a:prstGeom prst="straightConnector1">
            <a:avLst/>
          </a:prstGeom>
          <a:ln w="15875">
            <a:solidFill>
              <a:srgbClr val="08EC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D938EF0-3AF0-480D-96DD-CBB9025F99B4}"/>
              </a:ext>
            </a:extLst>
          </p:cNvPr>
          <p:cNvSpPr/>
          <p:nvPr/>
        </p:nvSpPr>
        <p:spPr>
          <a:xfrm>
            <a:off x="747325" y="2305475"/>
            <a:ext cx="4213644" cy="459756"/>
          </a:xfrm>
          <a:prstGeom prst="rect">
            <a:avLst/>
          </a:prstGeom>
          <a:noFill/>
          <a:ln>
            <a:solidFill>
              <a:srgbClr val="C24B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E756320-2E07-4C8F-B785-63E0F805CA1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960969" y="2535353"/>
            <a:ext cx="361826" cy="7162"/>
          </a:xfrm>
          <a:prstGeom prst="straightConnector1">
            <a:avLst/>
          </a:prstGeom>
          <a:ln>
            <a:solidFill>
              <a:srgbClr val="C24B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BD3D564-1EBB-4678-88EE-571123787D23}"/>
              </a:ext>
            </a:extLst>
          </p:cNvPr>
          <p:cNvSpPr txBox="1"/>
          <p:nvPr/>
        </p:nvSpPr>
        <p:spPr>
          <a:xfrm>
            <a:off x="5292080" y="230157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i="0" dirty="0">
                <a:solidFill>
                  <a:srgbClr val="C24BE7"/>
                </a:solidFill>
                <a:effectLst/>
                <a:latin typeface="-apple-system"/>
              </a:rPr>
              <a:t>网络模型搭建完后，需要对网络的学习过程进行配置</a:t>
            </a:r>
            <a:endParaRPr lang="en-GB" sz="1200" dirty="0">
              <a:solidFill>
                <a:srgbClr val="C24BE7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E72D8E-68C7-466F-A5D9-893CDFE14033}"/>
              </a:ext>
            </a:extLst>
          </p:cNvPr>
          <p:cNvSpPr/>
          <p:nvPr/>
        </p:nvSpPr>
        <p:spPr>
          <a:xfrm>
            <a:off x="790403" y="2806999"/>
            <a:ext cx="7237981" cy="26556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66"/>
              </a:solidFill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E2EFD8A-D257-45AE-BFB6-DF4638DC1971}"/>
              </a:ext>
            </a:extLst>
          </p:cNvPr>
          <p:cNvCxnSpPr/>
          <p:nvPr/>
        </p:nvCxnSpPr>
        <p:spPr>
          <a:xfrm>
            <a:off x="790403" y="3072562"/>
            <a:ext cx="0" cy="2108713"/>
          </a:xfrm>
          <a:prstGeom prst="line">
            <a:avLst/>
          </a:prstGeom>
          <a:ln w="158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1B673CE-953A-412A-A833-C351DA074BD9}"/>
              </a:ext>
            </a:extLst>
          </p:cNvPr>
          <p:cNvCxnSpPr>
            <a:cxnSpLocks/>
          </p:cNvCxnSpPr>
          <p:nvPr/>
        </p:nvCxnSpPr>
        <p:spPr>
          <a:xfrm>
            <a:off x="790403" y="5181275"/>
            <a:ext cx="469229" cy="0"/>
          </a:xfrm>
          <a:prstGeom prst="straightConnector1">
            <a:avLst/>
          </a:prstGeom>
          <a:ln w="158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676CA91-87F4-4B65-A91F-AA642E93F9CB}"/>
              </a:ext>
            </a:extLst>
          </p:cNvPr>
          <p:cNvSpPr txBox="1"/>
          <p:nvPr/>
        </p:nvSpPr>
        <p:spPr>
          <a:xfrm>
            <a:off x="1321945" y="5083157"/>
            <a:ext cx="368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66"/>
                </a:solidFill>
              </a:rPr>
              <a:t>执行训练过程，每一批 </a:t>
            </a:r>
            <a:r>
              <a:rPr lang="en-US" altLang="zh-CN" sz="1200" dirty="0">
                <a:solidFill>
                  <a:srgbClr val="FF0066"/>
                </a:solidFill>
              </a:rPr>
              <a:t>batch </a:t>
            </a:r>
            <a:r>
              <a:rPr lang="zh-CN" altLang="en-US" sz="1200" dirty="0">
                <a:solidFill>
                  <a:srgbClr val="FF0066"/>
                </a:solidFill>
              </a:rPr>
              <a:t>的大小为 </a:t>
            </a:r>
            <a:r>
              <a:rPr lang="en-US" altLang="zh-CN" sz="1200" dirty="0">
                <a:solidFill>
                  <a:srgbClr val="FF0066"/>
                </a:solidFill>
              </a:rPr>
              <a:t>30</a:t>
            </a:r>
            <a:r>
              <a:rPr lang="zh-CN" altLang="en-US" sz="1200" dirty="0">
                <a:solidFill>
                  <a:srgbClr val="FF0066"/>
                </a:solidFill>
              </a:rPr>
              <a:t>，迭代次数 </a:t>
            </a:r>
            <a:r>
              <a:rPr lang="en-US" altLang="zh-CN" sz="1200" dirty="0">
                <a:solidFill>
                  <a:srgbClr val="FF0066"/>
                </a:solidFill>
              </a:rPr>
              <a:t>epochs </a:t>
            </a:r>
            <a:r>
              <a:rPr lang="zh-CN" altLang="en-US" sz="1200" dirty="0">
                <a:solidFill>
                  <a:srgbClr val="FF0066"/>
                </a:solidFill>
              </a:rPr>
              <a:t>为 </a:t>
            </a:r>
            <a:r>
              <a:rPr lang="en-US" altLang="zh-CN" sz="1200" dirty="0">
                <a:solidFill>
                  <a:srgbClr val="FF0066"/>
                </a:solidFill>
              </a:rPr>
              <a:t>10</a:t>
            </a:r>
            <a:r>
              <a:rPr lang="zh-CN" altLang="en-US" sz="1200" dirty="0">
                <a:solidFill>
                  <a:srgbClr val="FF0066"/>
                </a:solidFill>
              </a:rPr>
              <a:t>，从测试集中划分 </a:t>
            </a:r>
            <a:r>
              <a:rPr lang="en-US" altLang="zh-CN" sz="1200" dirty="0">
                <a:solidFill>
                  <a:srgbClr val="FF0066"/>
                </a:solidFill>
              </a:rPr>
              <a:t>90%</a:t>
            </a:r>
            <a:r>
              <a:rPr lang="zh-CN" altLang="en-US" sz="1200" dirty="0">
                <a:solidFill>
                  <a:srgbClr val="FF0066"/>
                </a:solidFill>
              </a:rPr>
              <a:t>给训练集。</a:t>
            </a:r>
            <a:endParaRPr lang="en-GB" sz="1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  <p:bldP spid="7" grpId="0" animBg="1"/>
      <p:bldP spid="12" grpId="0"/>
      <p:bldP spid="13" grpId="0" animBg="1"/>
      <p:bldP spid="20" grpId="0"/>
      <p:bldP spid="22" grpId="0" animBg="1"/>
      <p:bldP spid="30" grpId="0"/>
      <p:bldP spid="32" grpId="0" animBg="1"/>
      <p:bldP spid="35" grpId="0" animBg="1"/>
      <p:bldP spid="42" grpId="0"/>
      <p:bldP spid="45" grpId="0" animBg="1"/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深度学习方法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986566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90402" y="1016419"/>
            <a:ext cx="3061517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>
              <a:spcBef>
                <a:spcPct val="0"/>
              </a:spcBef>
              <a:buNone/>
              <a:defRPr/>
            </a:pPr>
            <a:r>
              <a:rPr lang="en-GB" altLang="zh-CN" sz="1800" b="1" dirty="0"/>
              <a:t>loss </a:t>
            </a:r>
            <a:r>
              <a:rPr lang="zh-CN" altLang="en-US" sz="1800" b="1" dirty="0"/>
              <a:t>和 </a:t>
            </a:r>
            <a:r>
              <a:rPr lang="en-GB" altLang="zh-CN" sz="1800" b="1" dirty="0"/>
              <a:t>accuracy </a:t>
            </a:r>
            <a:r>
              <a:rPr lang="zh-CN" altLang="en-US" sz="1800" b="1" dirty="0"/>
              <a:t>曲线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3275856" y="850450"/>
            <a:ext cx="4174619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en-GB" altLang="zh-CN" sz="1600" dirty="0"/>
              <a:t>fit </a:t>
            </a:r>
            <a:r>
              <a:rPr lang="zh-CN" altLang="en-US" sz="1600" dirty="0"/>
              <a:t>函数返回 </a:t>
            </a:r>
            <a:r>
              <a:rPr lang="en-GB" altLang="zh-CN" sz="1600" dirty="0"/>
              <a:t>History </a:t>
            </a:r>
            <a:r>
              <a:rPr lang="zh-CN" altLang="en-US" sz="1600" dirty="0"/>
              <a:t>对象，调出 </a:t>
            </a:r>
            <a:r>
              <a:rPr lang="en-GB" altLang="zh-CN" sz="1600" dirty="0"/>
              <a:t>history </a:t>
            </a:r>
            <a:r>
              <a:rPr lang="zh-CN" altLang="en-US" sz="1600" dirty="0"/>
              <a:t>中记录的各指标画出 </a:t>
            </a:r>
            <a:r>
              <a:rPr lang="en-GB" altLang="zh-CN" sz="1600" dirty="0"/>
              <a:t>loss </a:t>
            </a:r>
            <a:r>
              <a:rPr lang="zh-CN" altLang="en-US" sz="1600" dirty="0"/>
              <a:t>函数和 </a:t>
            </a:r>
            <a:r>
              <a:rPr lang="en-GB" altLang="zh-CN" sz="1600" dirty="0"/>
              <a:t>accuracy </a:t>
            </a:r>
            <a:r>
              <a:rPr lang="zh-CN" altLang="en-US" sz="1600" dirty="0"/>
              <a:t>函数。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680A7363-3ED6-4747-870B-D91E38AA5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76112"/>
            <a:ext cx="5912908" cy="391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图表, 折线图&#10;&#10;描述已自动生成">
            <a:extLst>
              <a:ext uri="{FF2B5EF4-FFF2-40B4-BE49-F238E27FC236}">
                <a16:creationId xmlns:a16="http://schemas.microsoft.com/office/drawing/2014/main" id="{1625B946-E5EB-4BA7-B2CB-E4B67260CD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4" y="1595715"/>
            <a:ext cx="8897012" cy="3942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1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深度学习方法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986566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90402" y="1016419"/>
            <a:ext cx="3061517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>
              <a:spcBef>
                <a:spcPct val="0"/>
              </a:spcBef>
              <a:buNone/>
              <a:defRPr/>
            </a:pPr>
            <a:r>
              <a:rPr lang="en-GB" altLang="zh-CN" sz="1800" b="1" dirty="0"/>
              <a:t>loss </a:t>
            </a:r>
            <a:r>
              <a:rPr lang="zh-CN" altLang="en-US" sz="1800" b="1" dirty="0"/>
              <a:t>和 </a:t>
            </a:r>
            <a:r>
              <a:rPr lang="en-GB" altLang="zh-CN" sz="1800" b="1" dirty="0"/>
              <a:t>accuracy </a:t>
            </a:r>
            <a:r>
              <a:rPr lang="zh-CN" altLang="en-US" sz="1800" b="1" dirty="0"/>
              <a:t>曲线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790402" y="1633364"/>
            <a:ext cx="4174619" cy="36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/>
              <a:t>也能看到深度学习的各指标是较好的：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图片 16" descr="图片包含 文本&#10;&#10;描述已自动生成">
            <a:extLst>
              <a:ext uri="{FF2B5EF4-FFF2-40B4-BE49-F238E27FC236}">
                <a16:creationId xmlns:a16="http://schemas.microsoft.com/office/drawing/2014/main" id="{6D505F1F-6C20-40FE-ABF8-8121EA40F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1" y="2322239"/>
            <a:ext cx="8443946" cy="1566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6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方法选择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深度学习方法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3221" y="1362852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944321" y="1409796"/>
            <a:ext cx="1787797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lvl="0">
              <a:spcBef>
                <a:spcPct val="0"/>
              </a:spcBef>
              <a:buNone/>
              <a:defRPr/>
            </a:pPr>
            <a:r>
              <a:rPr lang="zh-CN" altLang="en-US" sz="1800" b="1" dirty="0"/>
              <a:t>混淆矩阵绘图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168261" y="2091301"/>
            <a:ext cx="2644907" cy="36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/>
              <a:t>这里矩阵各块显示的是概率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30BB7CDF-10F4-48C1-80BF-F7F149C0F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68" y="705309"/>
            <a:ext cx="5921644" cy="1715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图表, 树状图&#10;&#10;描述已自动生成">
            <a:extLst>
              <a:ext uri="{FF2B5EF4-FFF2-40B4-BE49-F238E27FC236}">
                <a16:creationId xmlns:a16="http://schemas.microsoft.com/office/drawing/2014/main" id="{052D8290-047C-4CE9-AAE9-761D22C5C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12184"/>
            <a:ext cx="5112568" cy="3268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89018"/>
            <a:ext cx="1475656" cy="1152128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19872" y="1389018"/>
            <a:ext cx="5724127" cy="1152128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63980" y="16726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指标分析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280698" y="1526656"/>
            <a:ext cx="914260" cy="876852"/>
            <a:chOff x="683568" y="1489348"/>
            <a:chExt cx="2638425" cy="2530475"/>
          </a:xfrm>
          <a:solidFill>
            <a:schemeClr val="bg1"/>
          </a:solidFill>
        </p:grpSpPr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683568" y="1489348"/>
              <a:ext cx="2638425" cy="1771650"/>
            </a:xfrm>
            <a:custGeom>
              <a:avLst/>
              <a:gdLst>
                <a:gd name="T0" fmla="*/ 0 w 16620"/>
                <a:gd name="T1" fmla="*/ 4462 h 11158"/>
                <a:gd name="T2" fmla="*/ 65 w 16620"/>
                <a:gd name="T3" fmla="*/ 4480 h 11158"/>
                <a:gd name="T4" fmla="*/ 128 w 16620"/>
                <a:gd name="T5" fmla="*/ 4494 h 11158"/>
                <a:gd name="T6" fmla="*/ 188 w 16620"/>
                <a:gd name="T7" fmla="*/ 4509 h 11158"/>
                <a:gd name="T8" fmla="*/ 246 w 16620"/>
                <a:gd name="T9" fmla="*/ 4521 h 11158"/>
                <a:gd name="T10" fmla="*/ 353 w 16620"/>
                <a:gd name="T11" fmla="*/ 4545 h 11158"/>
                <a:gd name="T12" fmla="*/ 450 w 16620"/>
                <a:gd name="T13" fmla="*/ 4568 h 11158"/>
                <a:gd name="T14" fmla="*/ 495 w 16620"/>
                <a:gd name="T15" fmla="*/ 4580 h 11158"/>
                <a:gd name="T16" fmla="*/ 538 w 16620"/>
                <a:gd name="T17" fmla="*/ 4591 h 11158"/>
                <a:gd name="T18" fmla="*/ 579 w 16620"/>
                <a:gd name="T19" fmla="*/ 4603 h 11158"/>
                <a:gd name="T20" fmla="*/ 616 w 16620"/>
                <a:gd name="T21" fmla="*/ 4616 h 11158"/>
                <a:gd name="T22" fmla="*/ 652 w 16620"/>
                <a:gd name="T23" fmla="*/ 4631 h 11158"/>
                <a:gd name="T24" fmla="*/ 686 w 16620"/>
                <a:gd name="T25" fmla="*/ 4645 h 11158"/>
                <a:gd name="T26" fmla="*/ 717 w 16620"/>
                <a:gd name="T27" fmla="*/ 4663 h 11158"/>
                <a:gd name="T28" fmla="*/ 747 w 16620"/>
                <a:gd name="T29" fmla="*/ 4682 h 11158"/>
                <a:gd name="T30" fmla="*/ 774 w 16620"/>
                <a:gd name="T31" fmla="*/ 4702 h 11158"/>
                <a:gd name="T32" fmla="*/ 799 w 16620"/>
                <a:gd name="T33" fmla="*/ 4725 h 11158"/>
                <a:gd name="T34" fmla="*/ 822 w 16620"/>
                <a:gd name="T35" fmla="*/ 4750 h 11158"/>
                <a:gd name="T36" fmla="*/ 843 w 16620"/>
                <a:gd name="T37" fmla="*/ 4779 h 11158"/>
                <a:gd name="T38" fmla="*/ 862 w 16620"/>
                <a:gd name="T39" fmla="*/ 4810 h 11158"/>
                <a:gd name="T40" fmla="*/ 880 w 16620"/>
                <a:gd name="T41" fmla="*/ 4845 h 11158"/>
                <a:gd name="T42" fmla="*/ 895 w 16620"/>
                <a:gd name="T43" fmla="*/ 4882 h 11158"/>
                <a:gd name="T44" fmla="*/ 909 w 16620"/>
                <a:gd name="T45" fmla="*/ 4924 h 11158"/>
                <a:gd name="T46" fmla="*/ 921 w 16620"/>
                <a:gd name="T47" fmla="*/ 4969 h 11158"/>
                <a:gd name="T48" fmla="*/ 932 w 16620"/>
                <a:gd name="T49" fmla="*/ 5019 h 11158"/>
                <a:gd name="T50" fmla="*/ 940 w 16620"/>
                <a:gd name="T51" fmla="*/ 5073 h 11158"/>
                <a:gd name="T52" fmla="*/ 947 w 16620"/>
                <a:gd name="T53" fmla="*/ 5133 h 11158"/>
                <a:gd name="T54" fmla="*/ 953 w 16620"/>
                <a:gd name="T55" fmla="*/ 5196 h 11158"/>
                <a:gd name="T56" fmla="*/ 956 w 16620"/>
                <a:gd name="T57" fmla="*/ 5264 h 11158"/>
                <a:gd name="T58" fmla="*/ 958 w 16620"/>
                <a:gd name="T59" fmla="*/ 5339 h 11158"/>
                <a:gd name="T60" fmla="*/ 959 w 16620"/>
                <a:gd name="T61" fmla="*/ 5419 h 11158"/>
                <a:gd name="T62" fmla="*/ 959 w 16620"/>
                <a:gd name="T63" fmla="*/ 11158 h 11158"/>
                <a:gd name="T64" fmla="*/ 1598 w 16620"/>
                <a:gd name="T65" fmla="*/ 11158 h 11158"/>
                <a:gd name="T66" fmla="*/ 1598 w 16620"/>
                <a:gd name="T67" fmla="*/ 5419 h 11158"/>
                <a:gd name="T68" fmla="*/ 8330 w 16620"/>
                <a:gd name="T69" fmla="*/ 9211 h 11158"/>
                <a:gd name="T70" fmla="*/ 16517 w 16620"/>
                <a:gd name="T71" fmla="*/ 4292 h 11158"/>
                <a:gd name="T72" fmla="*/ 16620 w 16620"/>
                <a:gd name="T73" fmla="*/ 3825 h 11158"/>
                <a:gd name="T74" fmla="*/ 8310 w 16620"/>
                <a:gd name="T75" fmla="*/ 0 h 11158"/>
                <a:gd name="T76" fmla="*/ 0 w 16620"/>
                <a:gd name="T77" fmla="*/ 3825 h 11158"/>
                <a:gd name="T78" fmla="*/ 0 w 16620"/>
                <a:gd name="T79" fmla="*/ 4462 h 1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20" h="11158">
                  <a:moveTo>
                    <a:pt x="0" y="4462"/>
                  </a:moveTo>
                  <a:lnTo>
                    <a:pt x="65" y="4480"/>
                  </a:lnTo>
                  <a:lnTo>
                    <a:pt x="128" y="4494"/>
                  </a:lnTo>
                  <a:lnTo>
                    <a:pt x="188" y="4509"/>
                  </a:lnTo>
                  <a:lnTo>
                    <a:pt x="246" y="4521"/>
                  </a:lnTo>
                  <a:lnTo>
                    <a:pt x="353" y="4545"/>
                  </a:lnTo>
                  <a:lnTo>
                    <a:pt x="450" y="4568"/>
                  </a:lnTo>
                  <a:lnTo>
                    <a:pt x="495" y="4580"/>
                  </a:lnTo>
                  <a:lnTo>
                    <a:pt x="538" y="4591"/>
                  </a:lnTo>
                  <a:lnTo>
                    <a:pt x="579" y="4603"/>
                  </a:lnTo>
                  <a:lnTo>
                    <a:pt x="616" y="4616"/>
                  </a:lnTo>
                  <a:lnTo>
                    <a:pt x="652" y="4631"/>
                  </a:lnTo>
                  <a:lnTo>
                    <a:pt x="686" y="4645"/>
                  </a:lnTo>
                  <a:lnTo>
                    <a:pt x="717" y="4663"/>
                  </a:lnTo>
                  <a:lnTo>
                    <a:pt x="747" y="4682"/>
                  </a:lnTo>
                  <a:lnTo>
                    <a:pt x="774" y="4702"/>
                  </a:lnTo>
                  <a:lnTo>
                    <a:pt x="799" y="4725"/>
                  </a:lnTo>
                  <a:lnTo>
                    <a:pt x="822" y="4750"/>
                  </a:lnTo>
                  <a:lnTo>
                    <a:pt x="843" y="4779"/>
                  </a:lnTo>
                  <a:lnTo>
                    <a:pt x="862" y="4810"/>
                  </a:lnTo>
                  <a:lnTo>
                    <a:pt x="880" y="4845"/>
                  </a:lnTo>
                  <a:lnTo>
                    <a:pt x="895" y="4882"/>
                  </a:lnTo>
                  <a:lnTo>
                    <a:pt x="909" y="4924"/>
                  </a:lnTo>
                  <a:lnTo>
                    <a:pt x="921" y="4969"/>
                  </a:lnTo>
                  <a:lnTo>
                    <a:pt x="932" y="5019"/>
                  </a:lnTo>
                  <a:lnTo>
                    <a:pt x="940" y="5073"/>
                  </a:lnTo>
                  <a:lnTo>
                    <a:pt x="947" y="5133"/>
                  </a:lnTo>
                  <a:lnTo>
                    <a:pt x="953" y="5196"/>
                  </a:lnTo>
                  <a:lnTo>
                    <a:pt x="956" y="5264"/>
                  </a:lnTo>
                  <a:lnTo>
                    <a:pt x="958" y="5339"/>
                  </a:lnTo>
                  <a:lnTo>
                    <a:pt x="959" y="5419"/>
                  </a:lnTo>
                  <a:lnTo>
                    <a:pt x="959" y="11158"/>
                  </a:lnTo>
                  <a:lnTo>
                    <a:pt x="1598" y="11158"/>
                  </a:lnTo>
                  <a:lnTo>
                    <a:pt x="1598" y="5419"/>
                  </a:lnTo>
                  <a:lnTo>
                    <a:pt x="8330" y="9211"/>
                  </a:lnTo>
                  <a:lnTo>
                    <a:pt x="16517" y="4292"/>
                  </a:lnTo>
                  <a:lnTo>
                    <a:pt x="16620" y="3825"/>
                  </a:lnTo>
                  <a:lnTo>
                    <a:pt x="8310" y="0"/>
                  </a:lnTo>
                  <a:lnTo>
                    <a:pt x="0" y="3825"/>
                  </a:lnTo>
                  <a:lnTo>
                    <a:pt x="0" y="44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1039168" y="2502173"/>
              <a:ext cx="1927225" cy="1517650"/>
            </a:xfrm>
            <a:custGeom>
              <a:avLst/>
              <a:gdLst>
                <a:gd name="T0" fmla="*/ 11030 w 12146"/>
                <a:gd name="T1" fmla="*/ 4122 h 9555"/>
                <a:gd name="T2" fmla="*/ 11252 w 12146"/>
                <a:gd name="T3" fmla="*/ 4107 h 9555"/>
                <a:gd name="T4" fmla="*/ 11385 w 12146"/>
                <a:gd name="T5" fmla="*/ 4096 h 9555"/>
                <a:gd name="T6" fmla="*/ 11507 w 12146"/>
                <a:gd name="T7" fmla="*/ 4083 h 9555"/>
                <a:gd name="T8" fmla="*/ 11617 w 12146"/>
                <a:gd name="T9" fmla="*/ 4065 h 9555"/>
                <a:gd name="T10" fmla="*/ 11717 w 12146"/>
                <a:gd name="T11" fmla="*/ 4041 h 9555"/>
                <a:gd name="T12" fmla="*/ 11805 w 12146"/>
                <a:gd name="T13" fmla="*/ 4010 h 9555"/>
                <a:gd name="T14" fmla="*/ 11883 w 12146"/>
                <a:gd name="T15" fmla="*/ 3968 h 9555"/>
                <a:gd name="T16" fmla="*/ 11949 w 12146"/>
                <a:gd name="T17" fmla="*/ 3916 h 9555"/>
                <a:gd name="T18" fmla="*/ 12006 w 12146"/>
                <a:gd name="T19" fmla="*/ 3851 h 9555"/>
                <a:gd name="T20" fmla="*/ 12053 w 12146"/>
                <a:gd name="T21" fmla="*/ 3771 h 9555"/>
                <a:gd name="T22" fmla="*/ 12090 w 12146"/>
                <a:gd name="T23" fmla="*/ 3673 h 9555"/>
                <a:gd name="T24" fmla="*/ 12117 w 12146"/>
                <a:gd name="T25" fmla="*/ 3559 h 9555"/>
                <a:gd name="T26" fmla="*/ 12136 w 12146"/>
                <a:gd name="T27" fmla="*/ 3423 h 9555"/>
                <a:gd name="T28" fmla="*/ 12144 w 12146"/>
                <a:gd name="T29" fmla="*/ 3266 h 9555"/>
                <a:gd name="T30" fmla="*/ 12146 w 12146"/>
                <a:gd name="T31" fmla="*/ 309 h 9555"/>
                <a:gd name="T32" fmla="*/ 6081 w 12146"/>
                <a:gd name="T33" fmla="*/ 3512 h 9555"/>
                <a:gd name="T34" fmla="*/ 0 w 12146"/>
                <a:gd name="T35" fmla="*/ 309 h 9555"/>
                <a:gd name="T36" fmla="*/ 0 w 12146"/>
                <a:gd name="T37" fmla="*/ 3259 h 9555"/>
                <a:gd name="T38" fmla="*/ 7 w 12146"/>
                <a:gd name="T39" fmla="*/ 3402 h 9555"/>
                <a:gd name="T40" fmla="*/ 19 w 12146"/>
                <a:gd name="T41" fmla="*/ 3524 h 9555"/>
                <a:gd name="T42" fmla="*/ 38 w 12146"/>
                <a:gd name="T43" fmla="*/ 3628 h 9555"/>
                <a:gd name="T44" fmla="*/ 64 w 12146"/>
                <a:gd name="T45" fmla="*/ 3715 h 9555"/>
                <a:gd name="T46" fmla="*/ 97 w 12146"/>
                <a:gd name="T47" fmla="*/ 3788 h 9555"/>
                <a:gd name="T48" fmla="*/ 137 w 12146"/>
                <a:gd name="T49" fmla="*/ 3847 h 9555"/>
                <a:gd name="T50" fmla="*/ 185 w 12146"/>
                <a:gd name="T51" fmla="*/ 3896 h 9555"/>
                <a:gd name="T52" fmla="*/ 241 w 12146"/>
                <a:gd name="T53" fmla="*/ 3935 h 9555"/>
                <a:gd name="T54" fmla="*/ 307 w 12146"/>
                <a:gd name="T55" fmla="*/ 3967 h 9555"/>
                <a:gd name="T56" fmla="*/ 381 w 12146"/>
                <a:gd name="T57" fmla="*/ 3994 h 9555"/>
                <a:gd name="T58" fmla="*/ 464 w 12146"/>
                <a:gd name="T59" fmla="*/ 4018 h 9555"/>
                <a:gd name="T60" fmla="*/ 606 w 12146"/>
                <a:gd name="T61" fmla="*/ 4051 h 9555"/>
                <a:gd name="T62" fmla="*/ 771 w 12146"/>
                <a:gd name="T63" fmla="*/ 4089 h 9555"/>
                <a:gd name="T64" fmla="*/ 894 w 12146"/>
                <a:gd name="T65" fmla="*/ 4118 h 9555"/>
                <a:gd name="T66" fmla="*/ 959 w 12146"/>
                <a:gd name="T67" fmla="*/ 7005 h 9555"/>
                <a:gd name="T68" fmla="*/ 2557 w 12146"/>
                <a:gd name="T69" fmla="*/ 9555 h 9555"/>
                <a:gd name="T70" fmla="*/ 4794 w 12146"/>
                <a:gd name="T71" fmla="*/ 7005 h 9555"/>
                <a:gd name="T72" fmla="*/ 7352 w 12146"/>
                <a:gd name="T73" fmla="*/ 9555 h 9555"/>
                <a:gd name="T74" fmla="*/ 9589 w 12146"/>
                <a:gd name="T75" fmla="*/ 7005 h 9555"/>
                <a:gd name="T76" fmla="*/ 10867 w 12146"/>
                <a:gd name="T77" fmla="*/ 4135 h 9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46" h="9555">
                  <a:moveTo>
                    <a:pt x="10867" y="4135"/>
                  </a:moveTo>
                  <a:lnTo>
                    <a:pt x="11030" y="4122"/>
                  </a:lnTo>
                  <a:lnTo>
                    <a:pt x="11182" y="4112"/>
                  </a:lnTo>
                  <a:lnTo>
                    <a:pt x="11252" y="4107"/>
                  </a:lnTo>
                  <a:lnTo>
                    <a:pt x="11321" y="4101"/>
                  </a:lnTo>
                  <a:lnTo>
                    <a:pt x="11385" y="4096"/>
                  </a:lnTo>
                  <a:lnTo>
                    <a:pt x="11447" y="4090"/>
                  </a:lnTo>
                  <a:lnTo>
                    <a:pt x="11507" y="4083"/>
                  </a:lnTo>
                  <a:lnTo>
                    <a:pt x="11564" y="4074"/>
                  </a:lnTo>
                  <a:lnTo>
                    <a:pt x="11617" y="4065"/>
                  </a:lnTo>
                  <a:lnTo>
                    <a:pt x="11669" y="4054"/>
                  </a:lnTo>
                  <a:lnTo>
                    <a:pt x="11717" y="4041"/>
                  </a:lnTo>
                  <a:lnTo>
                    <a:pt x="11762" y="4027"/>
                  </a:lnTo>
                  <a:lnTo>
                    <a:pt x="11805" y="4010"/>
                  </a:lnTo>
                  <a:lnTo>
                    <a:pt x="11845" y="3990"/>
                  </a:lnTo>
                  <a:lnTo>
                    <a:pt x="11883" y="3968"/>
                  </a:lnTo>
                  <a:lnTo>
                    <a:pt x="11917" y="3943"/>
                  </a:lnTo>
                  <a:lnTo>
                    <a:pt x="11949" y="3916"/>
                  </a:lnTo>
                  <a:lnTo>
                    <a:pt x="11979" y="3885"/>
                  </a:lnTo>
                  <a:lnTo>
                    <a:pt x="12006" y="3851"/>
                  </a:lnTo>
                  <a:lnTo>
                    <a:pt x="12031" y="3812"/>
                  </a:lnTo>
                  <a:lnTo>
                    <a:pt x="12053" y="3771"/>
                  </a:lnTo>
                  <a:lnTo>
                    <a:pt x="12073" y="3724"/>
                  </a:lnTo>
                  <a:lnTo>
                    <a:pt x="12090" y="3673"/>
                  </a:lnTo>
                  <a:lnTo>
                    <a:pt x="12105" y="3618"/>
                  </a:lnTo>
                  <a:lnTo>
                    <a:pt x="12117" y="3559"/>
                  </a:lnTo>
                  <a:lnTo>
                    <a:pt x="12128" y="3493"/>
                  </a:lnTo>
                  <a:lnTo>
                    <a:pt x="12136" y="3423"/>
                  </a:lnTo>
                  <a:lnTo>
                    <a:pt x="12141" y="3347"/>
                  </a:lnTo>
                  <a:lnTo>
                    <a:pt x="12144" y="3266"/>
                  </a:lnTo>
                  <a:lnTo>
                    <a:pt x="12146" y="3179"/>
                  </a:lnTo>
                  <a:lnTo>
                    <a:pt x="12146" y="309"/>
                  </a:lnTo>
                  <a:lnTo>
                    <a:pt x="11973" y="19"/>
                  </a:lnTo>
                  <a:lnTo>
                    <a:pt x="6081" y="3512"/>
                  </a:lnTo>
                  <a:lnTo>
                    <a:pt x="182" y="0"/>
                  </a:lnTo>
                  <a:lnTo>
                    <a:pt x="0" y="309"/>
                  </a:lnTo>
                  <a:lnTo>
                    <a:pt x="0" y="3179"/>
                  </a:lnTo>
                  <a:lnTo>
                    <a:pt x="0" y="3259"/>
                  </a:lnTo>
                  <a:lnTo>
                    <a:pt x="4" y="3332"/>
                  </a:lnTo>
                  <a:lnTo>
                    <a:pt x="7" y="3402"/>
                  </a:lnTo>
                  <a:lnTo>
                    <a:pt x="12" y="3465"/>
                  </a:lnTo>
                  <a:lnTo>
                    <a:pt x="19" y="3524"/>
                  </a:lnTo>
                  <a:lnTo>
                    <a:pt x="27" y="3579"/>
                  </a:lnTo>
                  <a:lnTo>
                    <a:pt x="38" y="3628"/>
                  </a:lnTo>
                  <a:lnTo>
                    <a:pt x="50" y="3673"/>
                  </a:lnTo>
                  <a:lnTo>
                    <a:pt x="64" y="3715"/>
                  </a:lnTo>
                  <a:lnTo>
                    <a:pt x="79" y="3753"/>
                  </a:lnTo>
                  <a:lnTo>
                    <a:pt x="97" y="3788"/>
                  </a:lnTo>
                  <a:lnTo>
                    <a:pt x="116" y="3819"/>
                  </a:lnTo>
                  <a:lnTo>
                    <a:pt x="137" y="3847"/>
                  </a:lnTo>
                  <a:lnTo>
                    <a:pt x="160" y="3873"/>
                  </a:lnTo>
                  <a:lnTo>
                    <a:pt x="185" y="3896"/>
                  </a:lnTo>
                  <a:lnTo>
                    <a:pt x="212" y="3916"/>
                  </a:lnTo>
                  <a:lnTo>
                    <a:pt x="241" y="3935"/>
                  </a:lnTo>
                  <a:lnTo>
                    <a:pt x="274" y="3952"/>
                  </a:lnTo>
                  <a:lnTo>
                    <a:pt x="307" y="3967"/>
                  </a:lnTo>
                  <a:lnTo>
                    <a:pt x="343" y="3982"/>
                  </a:lnTo>
                  <a:lnTo>
                    <a:pt x="381" y="3994"/>
                  </a:lnTo>
                  <a:lnTo>
                    <a:pt x="421" y="4007"/>
                  </a:lnTo>
                  <a:lnTo>
                    <a:pt x="464" y="4018"/>
                  </a:lnTo>
                  <a:lnTo>
                    <a:pt x="508" y="4030"/>
                  </a:lnTo>
                  <a:lnTo>
                    <a:pt x="606" y="4051"/>
                  </a:lnTo>
                  <a:lnTo>
                    <a:pt x="713" y="4075"/>
                  </a:lnTo>
                  <a:lnTo>
                    <a:pt x="771" y="4089"/>
                  </a:lnTo>
                  <a:lnTo>
                    <a:pt x="831" y="4102"/>
                  </a:lnTo>
                  <a:lnTo>
                    <a:pt x="894" y="4118"/>
                  </a:lnTo>
                  <a:lnTo>
                    <a:pt x="959" y="4135"/>
                  </a:lnTo>
                  <a:lnTo>
                    <a:pt x="959" y="7005"/>
                  </a:lnTo>
                  <a:lnTo>
                    <a:pt x="2557" y="7005"/>
                  </a:lnTo>
                  <a:lnTo>
                    <a:pt x="2557" y="9555"/>
                  </a:lnTo>
                  <a:lnTo>
                    <a:pt x="4794" y="9555"/>
                  </a:lnTo>
                  <a:lnTo>
                    <a:pt x="4794" y="7005"/>
                  </a:lnTo>
                  <a:lnTo>
                    <a:pt x="7352" y="7005"/>
                  </a:lnTo>
                  <a:lnTo>
                    <a:pt x="7352" y="9555"/>
                  </a:lnTo>
                  <a:lnTo>
                    <a:pt x="9589" y="9555"/>
                  </a:lnTo>
                  <a:lnTo>
                    <a:pt x="9589" y="7005"/>
                  </a:lnTo>
                  <a:lnTo>
                    <a:pt x="10867" y="7005"/>
                  </a:lnTo>
                  <a:lnTo>
                    <a:pt x="10867" y="4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D71F567-458D-4200-8A55-5DC90D0D830E}"/>
              </a:ext>
            </a:extLst>
          </p:cNvPr>
          <p:cNvGrpSpPr/>
          <p:nvPr/>
        </p:nvGrpSpPr>
        <p:grpSpPr>
          <a:xfrm>
            <a:off x="1465177" y="3153931"/>
            <a:ext cx="4763006" cy="583568"/>
            <a:chOff x="4420480" y="1346031"/>
            <a:chExt cx="4763006" cy="58356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CCB10E7-C82E-4F4E-AE2B-D7C9EA8249AA}"/>
                </a:ext>
              </a:extLst>
            </p:cNvPr>
            <p:cNvGrpSpPr/>
            <p:nvPr/>
          </p:nvGrpSpPr>
          <p:grpSpPr>
            <a:xfrm>
              <a:off x="4420480" y="1346031"/>
              <a:ext cx="583568" cy="583568"/>
              <a:chOff x="4820276" y="1417340"/>
              <a:chExt cx="792088" cy="792088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B8D7C00-B11C-4C08-A545-BE00E745B487}"/>
                  </a:ext>
                </a:extLst>
              </p:cNvPr>
              <p:cNvSpPr/>
              <p:nvPr/>
            </p:nvSpPr>
            <p:spPr>
              <a:xfrm>
                <a:off x="4820276" y="1417340"/>
                <a:ext cx="792088" cy="792088"/>
              </a:xfrm>
              <a:prstGeom prst="ellipse">
                <a:avLst/>
              </a:prstGeom>
              <a:solidFill>
                <a:srgbClr val="013B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7" name="组合 52">
                <a:extLst>
                  <a:ext uri="{FF2B5EF4-FFF2-40B4-BE49-F238E27FC236}">
                    <a16:creationId xmlns:a16="http://schemas.microsoft.com/office/drawing/2014/main" id="{A6782C64-8284-433F-9A67-2BF0F5CCA57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874" y="1561356"/>
                <a:ext cx="324892" cy="4373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7FA8D54C-EE7C-4D8D-BCB3-A460CCCEB186}"/>
                </a:ext>
              </a:extLst>
            </p:cNvPr>
            <p:cNvSpPr txBox="1"/>
            <p:nvPr/>
          </p:nvSpPr>
          <p:spPr>
            <a:xfrm>
              <a:off x="5112417" y="1364265"/>
              <a:ext cx="4071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是否平衡真假数据指标对比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1CD2053-4926-49BF-BC7B-048148D991A6}"/>
              </a:ext>
            </a:extLst>
          </p:cNvPr>
          <p:cNvGrpSpPr/>
          <p:nvPr/>
        </p:nvGrpSpPr>
        <p:grpSpPr>
          <a:xfrm>
            <a:off x="1500883" y="4296659"/>
            <a:ext cx="4328318" cy="583568"/>
            <a:chOff x="4420480" y="3360555"/>
            <a:chExt cx="4328318" cy="58356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49A91E5-5844-48A5-BA53-FA971C24645F}"/>
                </a:ext>
              </a:extLst>
            </p:cNvPr>
            <p:cNvGrpSpPr/>
            <p:nvPr/>
          </p:nvGrpSpPr>
          <p:grpSpPr>
            <a:xfrm>
              <a:off x="4420480" y="3360555"/>
              <a:ext cx="583568" cy="583568"/>
              <a:chOff x="4820276" y="3289548"/>
              <a:chExt cx="792088" cy="792088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79EEDA2-F2AC-48C4-A1AC-4FEED844D746}"/>
                  </a:ext>
                </a:extLst>
              </p:cNvPr>
              <p:cNvSpPr/>
              <p:nvPr/>
            </p:nvSpPr>
            <p:spPr>
              <a:xfrm>
                <a:off x="4820276" y="3289548"/>
                <a:ext cx="792088" cy="792088"/>
              </a:xfrm>
              <a:prstGeom prst="ellipse">
                <a:avLst/>
              </a:prstGeom>
              <a:solidFill>
                <a:srgbClr val="013B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33" name="组合 61">
                <a:extLst>
                  <a:ext uri="{FF2B5EF4-FFF2-40B4-BE49-F238E27FC236}">
                    <a16:creationId xmlns:a16="http://schemas.microsoft.com/office/drawing/2014/main" id="{1419E3EE-1E6E-4C66-AA7E-BB77857BB6C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9929" y="3446175"/>
                <a:ext cx="352660" cy="3812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6D7A38B7-1021-4CD4-90B8-8DBBDE1828EB}"/>
                </a:ext>
              </a:extLst>
            </p:cNvPr>
            <p:cNvSpPr txBox="1"/>
            <p:nvPr/>
          </p:nvSpPr>
          <p:spPr>
            <a:xfrm>
              <a:off x="5076712" y="3393555"/>
              <a:ext cx="367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Loss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曲线分析拟合效果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6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5593930" cy="725796"/>
            <a:chOff x="274214" y="217809"/>
            <a:chExt cx="5593930" cy="725796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51394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指标分析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是否平衡真假数据指标对比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90402" y="1016419"/>
            <a:ext cx="3061517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1008780" y="856821"/>
            <a:ext cx="6660073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左面数据为平衡前，右面数据为平衡后。</a:t>
            </a:r>
            <a:r>
              <a:rPr lang="zh-CN" altLang="en-US" sz="1600" dirty="0"/>
              <a:t>可以看到各指标略有提升，但总体差距不大。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其他分类器效果类似。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图片 16" descr="表格&#10;&#10;描述已自动生成">
            <a:extLst>
              <a:ext uri="{FF2B5EF4-FFF2-40B4-BE49-F238E27FC236}">
                <a16:creationId xmlns:a16="http://schemas.microsoft.com/office/drawing/2014/main" id="{C9D2E9E5-BCB0-4850-B5B9-8A2947AB2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" y="1503909"/>
            <a:ext cx="7064806" cy="4007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59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89018"/>
            <a:ext cx="1475656" cy="1152128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419872" y="1389018"/>
            <a:ext cx="5724127" cy="1152128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563980" y="16726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项目说明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280698" y="1526656"/>
            <a:ext cx="914260" cy="876852"/>
            <a:chOff x="683568" y="1489348"/>
            <a:chExt cx="2638425" cy="2530475"/>
          </a:xfrm>
          <a:solidFill>
            <a:schemeClr val="bg1"/>
          </a:solidFill>
        </p:grpSpPr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683568" y="1489348"/>
              <a:ext cx="2638425" cy="1771650"/>
            </a:xfrm>
            <a:custGeom>
              <a:avLst/>
              <a:gdLst>
                <a:gd name="T0" fmla="*/ 0 w 16620"/>
                <a:gd name="T1" fmla="*/ 4462 h 11158"/>
                <a:gd name="T2" fmla="*/ 65 w 16620"/>
                <a:gd name="T3" fmla="*/ 4480 h 11158"/>
                <a:gd name="T4" fmla="*/ 128 w 16620"/>
                <a:gd name="T5" fmla="*/ 4494 h 11158"/>
                <a:gd name="T6" fmla="*/ 188 w 16620"/>
                <a:gd name="T7" fmla="*/ 4509 h 11158"/>
                <a:gd name="T8" fmla="*/ 246 w 16620"/>
                <a:gd name="T9" fmla="*/ 4521 h 11158"/>
                <a:gd name="T10" fmla="*/ 353 w 16620"/>
                <a:gd name="T11" fmla="*/ 4545 h 11158"/>
                <a:gd name="T12" fmla="*/ 450 w 16620"/>
                <a:gd name="T13" fmla="*/ 4568 h 11158"/>
                <a:gd name="T14" fmla="*/ 495 w 16620"/>
                <a:gd name="T15" fmla="*/ 4580 h 11158"/>
                <a:gd name="T16" fmla="*/ 538 w 16620"/>
                <a:gd name="T17" fmla="*/ 4591 h 11158"/>
                <a:gd name="T18" fmla="*/ 579 w 16620"/>
                <a:gd name="T19" fmla="*/ 4603 h 11158"/>
                <a:gd name="T20" fmla="*/ 616 w 16620"/>
                <a:gd name="T21" fmla="*/ 4616 h 11158"/>
                <a:gd name="T22" fmla="*/ 652 w 16620"/>
                <a:gd name="T23" fmla="*/ 4631 h 11158"/>
                <a:gd name="T24" fmla="*/ 686 w 16620"/>
                <a:gd name="T25" fmla="*/ 4645 h 11158"/>
                <a:gd name="T26" fmla="*/ 717 w 16620"/>
                <a:gd name="T27" fmla="*/ 4663 h 11158"/>
                <a:gd name="T28" fmla="*/ 747 w 16620"/>
                <a:gd name="T29" fmla="*/ 4682 h 11158"/>
                <a:gd name="T30" fmla="*/ 774 w 16620"/>
                <a:gd name="T31" fmla="*/ 4702 h 11158"/>
                <a:gd name="T32" fmla="*/ 799 w 16620"/>
                <a:gd name="T33" fmla="*/ 4725 h 11158"/>
                <a:gd name="T34" fmla="*/ 822 w 16620"/>
                <a:gd name="T35" fmla="*/ 4750 h 11158"/>
                <a:gd name="T36" fmla="*/ 843 w 16620"/>
                <a:gd name="T37" fmla="*/ 4779 h 11158"/>
                <a:gd name="T38" fmla="*/ 862 w 16620"/>
                <a:gd name="T39" fmla="*/ 4810 h 11158"/>
                <a:gd name="T40" fmla="*/ 880 w 16620"/>
                <a:gd name="T41" fmla="*/ 4845 h 11158"/>
                <a:gd name="T42" fmla="*/ 895 w 16620"/>
                <a:gd name="T43" fmla="*/ 4882 h 11158"/>
                <a:gd name="T44" fmla="*/ 909 w 16620"/>
                <a:gd name="T45" fmla="*/ 4924 h 11158"/>
                <a:gd name="T46" fmla="*/ 921 w 16620"/>
                <a:gd name="T47" fmla="*/ 4969 h 11158"/>
                <a:gd name="T48" fmla="*/ 932 w 16620"/>
                <a:gd name="T49" fmla="*/ 5019 h 11158"/>
                <a:gd name="T50" fmla="*/ 940 w 16620"/>
                <a:gd name="T51" fmla="*/ 5073 h 11158"/>
                <a:gd name="T52" fmla="*/ 947 w 16620"/>
                <a:gd name="T53" fmla="*/ 5133 h 11158"/>
                <a:gd name="T54" fmla="*/ 953 w 16620"/>
                <a:gd name="T55" fmla="*/ 5196 h 11158"/>
                <a:gd name="T56" fmla="*/ 956 w 16620"/>
                <a:gd name="T57" fmla="*/ 5264 h 11158"/>
                <a:gd name="T58" fmla="*/ 958 w 16620"/>
                <a:gd name="T59" fmla="*/ 5339 h 11158"/>
                <a:gd name="T60" fmla="*/ 959 w 16620"/>
                <a:gd name="T61" fmla="*/ 5419 h 11158"/>
                <a:gd name="T62" fmla="*/ 959 w 16620"/>
                <a:gd name="T63" fmla="*/ 11158 h 11158"/>
                <a:gd name="T64" fmla="*/ 1598 w 16620"/>
                <a:gd name="T65" fmla="*/ 11158 h 11158"/>
                <a:gd name="T66" fmla="*/ 1598 w 16620"/>
                <a:gd name="T67" fmla="*/ 5419 h 11158"/>
                <a:gd name="T68" fmla="*/ 8330 w 16620"/>
                <a:gd name="T69" fmla="*/ 9211 h 11158"/>
                <a:gd name="T70" fmla="*/ 16517 w 16620"/>
                <a:gd name="T71" fmla="*/ 4292 h 11158"/>
                <a:gd name="T72" fmla="*/ 16620 w 16620"/>
                <a:gd name="T73" fmla="*/ 3825 h 11158"/>
                <a:gd name="T74" fmla="*/ 8310 w 16620"/>
                <a:gd name="T75" fmla="*/ 0 h 11158"/>
                <a:gd name="T76" fmla="*/ 0 w 16620"/>
                <a:gd name="T77" fmla="*/ 3825 h 11158"/>
                <a:gd name="T78" fmla="*/ 0 w 16620"/>
                <a:gd name="T79" fmla="*/ 4462 h 1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20" h="11158">
                  <a:moveTo>
                    <a:pt x="0" y="4462"/>
                  </a:moveTo>
                  <a:lnTo>
                    <a:pt x="65" y="4480"/>
                  </a:lnTo>
                  <a:lnTo>
                    <a:pt x="128" y="4494"/>
                  </a:lnTo>
                  <a:lnTo>
                    <a:pt x="188" y="4509"/>
                  </a:lnTo>
                  <a:lnTo>
                    <a:pt x="246" y="4521"/>
                  </a:lnTo>
                  <a:lnTo>
                    <a:pt x="353" y="4545"/>
                  </a:lnTo>
                  <a:lnTo>
                    <a:pt x="450" y="4568"/>
                  </a:lnTo>
                  <a:lnTo>
                    <a:pt x="495" y="4580"/>
                  </a:lnTo>
                  <a:lnTo>
                    <a:pt x="538" y="4591"/>
                  </a:lnTo>
                  <a:lnTo>
                    <a:pt x="579" y="4603"/>
                  </a:lnTo>
                  <a:lnTo>
                    <a:pt x="616" y="4616"/>
                  </a:lnTo>
                  <a:lnTo>
                    <a:pt x="652" y="4631"/>
                  </a:lnTo>
                  <a:lnTo>
                    <a:pt x="686" y="4645"/>
                  </a:lnTo>
                  <a:lnTo>
                    <a:pt x="717" y="4663"/>
                  </a:lnTo>
                  <a:lnTo>
                    <a:pt x="747" y="4682"/>
                  </a:lnTo>
                  <a:lnTo>
                    <a:pt x="774" y="4702"/>
                  </a:lnTo>
                  <a:lnTo>
                    <a:pt x="799" y="4725"/>
                  </a:lnTo>
                  <a:lnTo>
                    <a:pt x="822" y="4750"/>
                  </a:lnTo>
                  <a:lnTo>
                    <a:pt x="843" y="4779"/>
                  </a:lnTo>
                  <a:lnTo>
                    <a:pt x="862" y="4810"/>
                  </a:lnTo>
                  <a:lnTo>
                    <a:pt x="880" y="4845"/>
                  </a:lnTo>
                  <a:lnTo>
                    <a:pt x="895" y="4882"/>
                  </a:lnTo>
                  <a:lnTo>
                    <a:pt x="909" y="4924"/>
                  </a:lnTo>
                  <a:lnTo>
                    <a:pt x="921" y="4969"/>
                  </a:lnTo>
                  <a:lnTo>
                    <a:pt x="932" y="5019"/>
                  </a:lnTo>
                  <a:lnTo>
                    <a:pt x="940" y="5073"/>
                  </a:lnTo>
                  <a:lnTo>
                    <a:pt x="947" y="5133"/>
                  </a:lnTo>
                  <a:lnTo>
                    <a:pt x="953" y="5196"/>
                  </a:lnTo>
                  <a:lnTo>
                    <a:pt x="956" y="5264"/>
                  </a:lnTo>
                  <a:lnTo>
                    <a:pt x="958" y="5339"/>
                  </a:lnTo>
                  <a:lnTo>
                    <a:pt x="959" y="5419"/>
                  </a:lnTo>
                  <a:lnTo>
                    <a:pt x="959" y="11158"/>
                  </a:lnTo>
                  <a:lnTo>
                    <a:pt x="1598" y="11158"/>
                  </a:lnTo>
                  <a:lnTo>
                    <a:pt x="1598" y="5419"/>
                  </a:lnTo>
                  <a:lnTo>
                    <a:pt x="8330" y="9211"/>
                  </a:lnTo>
                  <a:lnTo>
                    <a:pt x="16517" y="4292"/>
                  </a:lnTo>
                  <a:lnTo>
                    <a:pt x="16620" y="3825"/>
                  </a:lnTo>
                  <a:lnTo>
                    <a:pt x="8310" y="0"/>
                  </a:lnTo>
                  <a:lnTo>
                    <a:pt x="0" y="3825"/>
                  </a:lnTo>
                  <a:lnTo>
                    <a:pt x="0" y="44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1039168" y="2502173"/>
              <a:ext cx="1927225" cy="1517650"/>
            </a:xfrm>
            <a:custGeom>
              <a:avLst/>
              <a:gdLst>
                <a:gd name="T0" fmla="*/ 11030 w 12146"/>
                <a:gd name="T1" fmla="*/ 4122 h 9555"/>
                <a:gd name="T2" fmla="*/ 11252 w 12146"/>
                <a:gd name="T3" fmla="*/ 4107 h 9555"/>
                <a:gd name="T4" fmla="*/ 11385 w 12146"/>
                <a:gd name="T5" fmla="*/ 4096 h 9555"/>
                <a:gd name="T6" fmla="*/ 11507 w 12146"/>
                <a:gd name="T7" fmla="*/ 4083 h 9555"/>
                <a:gd name="T8" fmla="*/ 11617 w 12146"/>
                <a:gd name="T9" fmla="*/ 4065 h 9555"/>
                <a:gd name="T10" fmla="*/ 11717 w 12146"/>
                <a:gd name="T11" fmla="*/ 4041 h 9555"/>
                <a:gd name="T12" fmla="*/ 11805 w 12146"/>
                <a:gd name="T13" fmla="*/ 4010 h 9555"/>
                <a:gd name="T14" fmla="*/ 11883 w 12146"/>
                <a:gd name="T15" fmla="*/ 3968 h 9555"/>
                <a:gd name="T16" fmla="*/ 11949 w 12146"/>
                <a:gd name="T17" fmla="*/ 3916 h 9555"/>
                <a:gd name="T18" fmla="*/ 12006 w 12146"/>
                <a:gd name="T19" fmla="*/ 3851 h 9555"/>
                <a:gd name="T20" fmla="*/ 12053 w 12146"/>
                <a:gd name="T21" fmla="*/ 3771 h 9555"/>
                <a:gd name="T22" fmla="*/ 12090 w 12146"/>
                <a:gd name="T23" fmla="*/ 3673 h 9555"/>
                <a:gd name="T24" fmla="*/ 12117 w 12146"/>
                <a:gd name="T25" fmla="*/ 3559 h 9555"/>
                <a:gd name="T26" fmla="*/ 12136 w 12146"/>
                <a:gd name="T27" fmla="*/ 3423 h 9555"/>
                <a:gd name="T28" fmla="*/ 12144 w 12146"/>
                <a:gd name="T29" fmla="*/ 3266 h 9555"/>
                <a:gd name="T30" fmla="*/ 12146 w 12146"/>
                <a:gd name="T31" fmla="*/ 309 h 9555"/>
                <a:gd name="T32" fmla="*/ 6081 w 12146"/>
                <a:gd name="T33" fmla="*/ 3512 h 9555"/>
                <a:gd name="T34" fmla="*/ 0 w 12146"/>
                <a:gd name="T35" fmla="*/ 309 h 9555"/>
                <a:gd name="T36" fmla="*/ 0 w 12146"/>
                <a:gd name="T37" fmla="*/ 3259 h 9555"/>
                <a:gd name="T38" fmla="*/ 7 w 12146"/>
                <a:gd name="T39" fmla="*/ 3402 h 9555"/>
                <a:gd name="T40" fmla="*/ 19 w 12146"/>
                <a:gd name="T41" fmla="*/ 3524 h 9555"/>
                <a:gd name="T42" fmla="*/ 38 w 12146"/>
                <a:gd name="T43" fmla="*/ 3628 h 9555"/>
                <a:gd name="T44" fmla="*/ 64 w 12146"/>
                <a:gd name="T45" fmla="*/ 3715 h 9555"/>
                <a:gd name="T46" fmla="*/ 97 w 12146"/>
                <a:gd name="T47" fmla="*/ 3788 h 9555"/>
                <a:gd name="T48" fmla="*/ 137 w 12146"/>
                <a:gd name="T49" fmla="*/ 3847 h 9555"/>
                <a:gd name="T50" fmla="*/ 185 w 12146"/>
                <a:gd name="T51" fmla="*/ 3896 h 9555"/>
                <a:gd name="T52" fmla="*/ 241 w 12146"/>
                <a:gd name="T53" fmla="*/ 3935 h 9555"/>
                <a:gd name="T54" fmla="*/ 307 w 12146"/>
                <a:gd name="T55" fmla="*/ 3967 h 9555"/>
                <a:gd name="T56" fmla="*/ 381 w 12146"/>
                <a:gd name="T57" fmla="*/ 3994 h 9555"/>
                <a:gd name="T58" fmla="*/ 464 w 12146"/>
                <a:gd name="T59" fmla="*/ 4018 h 9555"/>
                <a:gd name="T60" fmla="*/ 606 w 12146"/>
                <a:gd name="T61" fmla="*/ 4051 h 9555"/>
                <a:gd name="T62" fmla="*/ 771 w 12146"/>
                <a:gd name="T63" fmla="*/ 4089 h 9555"/>
                <a:gd name="T64" fmla="*/ 894 w 12146"/>
                <a:gd name="T65" fmla="*/ 4118 h 9555"/>
                <a:gd name="T66" fmla="*/ 959 w 12146"/>
                <a:gd name="T67" fmla="*/ 7005 h 9555"/>
                <a:gd name="T68" fmla="*/ 2557 w 12146"/>
                <a:gd name="T69" fmla="*/ 9555 h 9555"/>
                <a:gd name="T70" fmla="*/ 4794 w 12146"/>
                <a:gd name="T71" fmla="*/ 7005 h 9555"/>
                <a:gd name="T72" fmla="*/ 7352 w 12146"/>
                <a:gd name="T73" fmla="*/ 9555 h 9555"/>
                <a:gd name="T74" fmla="*/ 9589 w 12146"/>
                <a:gd name="T75" fmla="*/ 7005 h 9555"/>
                <a:gd name="T76" fmla="*/ 10867 w 12146"/>
                <a:gd name="T77" fmla="*/ 4135 h 9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46" h="9555">
                  <a:moveTo>
                    <a:pt x="10867" y="4135"/>
                  </a:moveTo>
                  <a:lnTo>
                    <a:pt x="11030" y="4122"/>
                  </a:lnTo>
                  <a:lnTo>
                    <a:pt x="11182" y="4112"/>
                  </a:lnTo>
                  <a:lnTo>
                    <a:pt x="11252" y="4107"/>
                  </a:lnTo>
                  <a:lnTo>
                    <a:pt x="11321" y="4101"/>
                  </a:lnTo>
                  <a:lnTo>
                    <a:pt x="11385" y="4096"/>
                  </a:lnTo>
                  <a:lnTo>
                    <a:pt x="11447" y="4090"/>
                  </a:lnTo>
                  <a:lnTo>
                    <a:pt x="11507" y="4083"/>
                  </a:lnTo>
                  <a:lnTo>
                    <a:pt x="11564" y="4074"/>
                  </a:lnTo>
                  <a:lnTo>
                    <a:pt x="11617" y="4065"/>
                  </a:lnTo>
                  <a:lnTo>
                    <a:pt x="11669" y="4054"/>
                  </a:lnTo>
                  <a:lnTo>
                    <a:pt x="11717" y="4041"/>
                  </a:lnTo>
                  <a:lnTo>
                    <a:pt x="11762" y="4027"/>
                  </a:lnTo>
                  <a:lnTo>
                    <a:pt x="11805" y="4010"/>
                  </a:lnTo>
                  <a:lnTo>
                    <a:pt x="11845" y="3990"/>
                  </a:lnTo>
                  <a:lnTo>
                    <a:pt x="11883" y="3968"/>
                  </a:lnTo>
                  <a:lnTo>
                    <a:pt x="11917" y="3943"/>
                  </a:lnTo>
                  <a:lnTo>
                    <a:pt x="11949" y="3916"/>
                  </a:lnTo>
                  <a:lnTo>
                    <a:pt x="11979" y="3885"/>
                  </a:lnTo>
                  <a:lnTo>
                    <a:pt x="12006" y="3851"/>
                  </a:lnTo>
                  <a:lnTo>
                    <a:pt x="12031" y="3812"/>
                  </a:lnTo>
                  <a:lnTo>
                    <a:pt x="12053" y="3771"/>
                  </a:lnTo>
                  <a:lnTo>
                    <a:pt x="12073" y="3724"/>
                  </a:lnTo>
                  <a:lnTo>
                    <a:pt x="12090" y="3673"/>
                  </a:lnTo>
                  <a:lnTo>
                    <a:pt x="12105" y="3618"/>
                  </a:lnTo>
                  <a:lnTo>
                    <a:pt x="12117" y="3559"/>
                  </a:lnTo>
                  <a:lnTo>
                    <a:pt x="12128" y="3493"/>
                  </a:lnTo>
                  <a:lnTo>
                    <a:pt x="12136" y="3423"/>
                  </a:lnTo>
                  <a:lnTo>
                    <a:pt x="12141" y="3347"/>
                  </a:lnTo>
                  <a:lnTo>
                    <a:pt x="12144" y="3266"/>
                  </a:lnTo>
                  <a:lnTo>
                    <a:pt x="12146" y="3179"/>
                  </a:lnTo>
                  <a:lnTo>
                    <a:pt x="12146" y="309"/>
                  </a:lnTo>
                  <a:lnTo>
                    <a:pt x="11973" y="19"/>
                  </a:lnTo>
                  <a:lnTo>
                    <a:pt x="6081" y="3512"/>
                  </a:lnTo>
                  <a:lnTo>
                    <a:pt x="182" y="0"/>
                  </a:lnTo>
                  <a:lnTo>
                    <a:pt x="0" y="309"/>
                  </a:lnTo>
                  <a:lnTo>
                    <a:pt x="0" y="3179"/>
                  </a:lnTo>
                  <a:lnTo>
                    <a:pt x="0" y="3259"/>
                  </a:lnTo>
                  <a:lnTo>
                    <a:pt x="4" y="3332"/>
                  </a:lnTo>
                  <a:lnTo>
                    <a:pt x="7" y="3402"/>
                  </a:lnTo>
                  <a:lnTo>
                    <a:pt x="12" y="3465"/>
                  </a:lnTo>
                  <a:lnTo>
                    <a:pt x="19" y="3524"/>
                  </a:lnTo>
                  <a:lnTo>
                    <a:pt x="27" y="3579"/>
                  </a:lnTo>
                  <a:lnTo>
                    <a:pt x="38" y="3628"/>
                  </a:lnTo>
                  <a:lnTo>
                    <a:pt x="50" y="3673"/>
                  </a:lnTo>
                  <a:lnTo>
                    <a:pt x="64" y="3715"/>
                  </a:lnTo>
                  <a:lnTo>
                    <a:pt x="79" y="3753"/>
                  </a:lnTo>
                  <a:lnTo>
                    <a:pt x="97" y="3788"/>
                  </a:lnTo>
                  <a:lnTo>
                    <a:pt x="116" y="3819"/>
                  </a:lnTo>
                  <a:lnTo>
                    <a:pt x="137" y="3847"/>
                  </a:lnTo>
                  <a:lnTo>
                    <a:pt x="160" y="3873"/>
                  </a:lnTo>
                  <a:lnTo>
                    <a:pt x="185" y="3896"/>
                  </a:lnTo>
                  <a:lnTo>
                    <a:pt x="212" y="3916"/>
                  </a:lnTo>
                  <a:lnTo>
                    <a:pt x="241" y="3935"/>
                  </a:lnTo>
                  <a:lnTo>
                    <a:pt x="274" y="3952"/>
                  </a:lnTo>
                  <a:lnTo>
                    <a:pt x="307" y="3967"/>
                  </a:lnTo>
                  <a:lnTo>
                    <a:pt x="343" y="3982"/>
                  </a:lnTo>
                  <a:lnTo>
                    <a:pt x="381" y="3994"/>
                  </a:lnTo>
                  <a:lnTo>
                    <a:pt x="421" y="4007"/>
                  </a:lnTo>
                  <a:lnTo>
                    <a:pt x="464" y="4018"/>
                  </a:lnTo>
                  <a:lnTo>
                    <a:pt x="508" y="4030"/>
                  </a:lnTo>
                  <a:lnTo>
                    <a:pt x="606" y="4051"/>
                  </a:lnTo>
                  <a:lnTo>
                    <a:pt x="713" y="4075"/>
                  </a:lnTo>
                  <a:lnTo>
                    <a:pt x="771" y="4089"/>
                  </a:lnTo>
                  <a:lnTo>
                    <a:pt x="831" y="4102"/>
                  </a:lnTo>
                  <a:lnTo>
                    <a:pt x="894" y="4118"/>
                  </a:lnTo>
                  <a:lnTo>
                    <a:pt x="959" y="4135"/>
                  </a:lnTo>
                  <a:lnTo>
                    <a:pt x="959" y="7005"/>
                  </a:lnTo>
                  <a:lnTo>
                    <a:pt x="2557" y="7005"/>
                  </a:lnTo>
                  <a:lnTo>
                    <a:pt x="2557" y="9555"/>
                  </a:lnTo>
                  <a:lnTo>
                    <a:pt x="4794" y="9555"/>
                  </a:lnTo>
                  <a:lnTo>
                    <a:pt x="4794" y="7005"/>
                  </a:lnTo>
                  <a:lnTo>
                    <a:pt x="7352" y="7005"/>
                  </a:lnTo>
                  <a:lnTo>
                    <a:pt x="7352" y="9555"/>
                  </a:lnTo>
                  <a:lnTo>
                    <a:pt x="9589" y="9555"/>
                  </a:lnTo>
                  <a:lnTo>
                    <a:pt x="9589" y="7005"/>
                  </a:lnTo>
                  <a:lnTo>
                    <a:pt x="10867" y="7005"/>
                  </a:lnTo>
                  <a:lnTo>
                    <a:pt x="10867" y="4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D71F567-458D-4200-8A55-5DC90D0D830E}"/>
              </a:ext>
            </a:extLst>
          </p:cNvPr>
          <p:cNvGrpSpPr/>
          <p:nvPr/>
        </p:nvGrpSpPr>
        <p:grpSpPr>
          <a:xfrm>
            <a:off x="1465177" y="3153931"/>
            <a:ext cx="4364024" cy="583568"/>
            <a:chOff x="4420480" y="1346031"/>
            <a:chExt cx="4364024" cy="58356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CCB10E7-C82E-4F4E-AE2B-D7C9EA8249AA}"/>
                </a:ext>
              </a:extLst>
            </p:cNvPr>
            <p:cNvGrpSpPr/>
            <p:nvPr/>
          </p:nvGrpSpPr>
          <p:grpSpPr>
            <a:xfrm>
              <a:off x="4420480" y="1346031"/>
              <a:ext cx="583568" cy="583568"/>
              <a:chOff x="4820276" y="1417340"/>
              <a:chExt cx="792088" cy="792088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B8D7C00-B11C-4C08-A545-BE00E745B487}"/>
                  </a:ext>
                </a:extLst>
              </p:cNvPr>
              <p:cNvSpPr/>
              <p:nvPr/>
            </p:nvSpPr>
            <p:spPr>
              <a:xfrm>
                <a:off x="4820276" y="1417340"/>
                <a:ext cx="792088" cy="792088"/>
              </a:xfrm>
              <a:prstGeom prst="ellipse">
                <a:avLst/>
              </a:prstGeom>
              <a:solidFill>
                <a:srgbClr val="013B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7" name="组合 52">
                <a:extLst>
                  <a:ext uri="{FF2B5EF4-FFF2-40B4-BE49-F238E27FC236}">
                    <a16:creationId xmlns:a16="http://schemas.microsoft.com/office/drawing/2014/main" id="{A6782C64-8284-433F-9A67-2BF0F5CCA57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874" y="1561356"/>
                <a:ext cx="324892" cy="4373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7FA8D54C-EE7C-4D8D-BCB3-A460CCCEB186}"/>
                </a:ext>
              </a:extLst>
            </p:cNvPr>
            <p:cNvSpPr txBox="1"/>
            <p:nvPr/>
          </p:nvSpPr>
          <p:spPr>
            <a:xfrm>
              <a:off x="5112418" y="1364265"/>
              <a:ext cx="3672086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问题描述</a:t>
              </a:r>
              <a:endParaRPr lang="zh-CN" altLang="en-US" sz="2400" b="1" spc="-10" dirty="0">
                <a:solidFill>
                  <a:srgbClr val="00487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1CD2053-4926-49BF-BC7B-048148D991A6}"/>
              </a:ext>
            </a:extLst>
          </p:cNvPr>
          <p:cNvGrpSpPr/>
          <p:nvPr/>
        </p:nvGrpSpPr>
        <p:grpSpPr>
          <a:xfrm>
            <a:off x="1500883" y="4296659"/>
            <a:ext cx="4328318" cy="583568"/>
            <a:chOff x="4420480" y="3360555"/>
            <a:chExt cx="4328318" cy="58356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49A91E5-5844-48A5-BA53-FA971C24645F}"/>
                </a:ext>
              </a:extLst>
            </p:cNvPr>
            <p:cNvGrpSpPr/>
            <p:nvPr/>
          </p:nvGrpSpPr>
          <p:grpSpPr>
            <a:xfrm>
              <a:off x="4420480" y="3360555"/>
              <a:ext cx="583568" cy="583568"/>
              <a:chOff x="4820276" y="3289548"/>
              <a:chExt cx="792088" cy="792088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79EEDA2-F2AC-48C4-A1AC-4FEED844D746}"/>
                  </a:ext>
                </a:extLst>
              </p:cNvPr>
              <p:cNvSpPr/>
              <p:nvPr/>
            </p:nvSpPr>
            <p:spPr>
              <a:xfrm>
                <a:off x="4820276" y="3289548"/>
                <a:ext cx="792088" cy="792088"/>
              </a:xfrm>
              <a:prstGeom prst="ellipse">
                <a:avLst/>
              </a:prstGeom>
              <a:solidFill>
                <a:srgbClr val="013B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" name="组合 61">
                <a:extLst>
                  <a:ext uri="{FF2B5EF4-FFF2-40B4-BE49-F238E27FC236}">
                    <a16:creationId xmlns:a16="http://schemas.microsoft.com/office/drawing/2014/main" id="{1419E3EE-1E6E-4C66-AA7E-BB77857BB6C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9929" y="3446175"/>
                <a:ext cx="352660" cy="3812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6D7A38B7-1021-4CD4-90B8-8DBBDE1828EB}"/>
                </a:ext>
              </a:extLst>
            </p:cNvPr>
            <p:cNvSpPr txBox="1"/>
            <p:nvPr/>
          </p:nvSpPr>
          <p:spPr>
            <a:xfrm>
              <a:off x="5076712" y="3393555"/>
              <a:ext cx="3672086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spc="-1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45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5593930" cy="725796"/>
            <a:chOff x="274214" y="217809"/>
            <a:chExt cx="5593930" cy="725796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51394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指标分析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Loss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曲线分析拟合效果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90402" y="1016419"/>
            <a:ext cx="3061517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790402" y="841276"/>
            <a:ext cx="7093966" cy="1250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）当模型</a:t>
            </a:r>
            <a:r>
              <a:rPr lang="zh-CN" altLang="en-US" sz="1600" b="1" dirty="0">
                <a:solidFill>
                  <a:srgbClr val="FF0066"/>
                </a:solidFill>
              </a:rPr>
              <a:t>欠拟合</a:t>
            </a:r>
            <a:r>
              <a:rPr lang="zh-CN" altLang="en-US" sz="1600" dirty="0"/>
              <a:t>时，</a:t>
            </a:r>
            <a:r>
              <a:rPr lang="en-US" altLang="zh-CN" sz="1600" dirty="0"/>
              <a:t>loss </a:t>
            </a:r>
            <a:r>
              <a:rPr lang="zh-CN" altLang="en-US" sz="1600" dirty="0"/>
              <a:t>函数表现为如下。左图 </a:t>
            </a:r>
            <a:r>
              <a:rPr lang="en-US" altLang="zh-CN" sz="1600" dirty="0"/>
              <a:t>training loss </a:t>
            </a:r>
            <a:r>
              <a:rPr lang="zh-CN" altLang="en-US" sz="1600" dirty="0"/>
              <a:t>下降的非常平缓以至于好像都没有下降，这说明模型没有从训练集学到什么东西。 右图特点是在训练结束时候 </a:t>
            </a:r>
            <a:r>
              <a:rPr lang="en-US" altLang="zh-CN" sz="1600" dirty="0"/>
              <a:t>training loss </a:t>
            </a:r>
            <a:r>
              <a:rPr lang="zh-CN" altLang="en-US" sz="1600" dirty="0"/>
              <a:t>还在继续下降，这说明还有学习空间， 模型还没来得及学就结束了。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 descr="图形用户界面, 图表&#10;&#10;描述已自动生成">
            <a:extLst>
              <a:ext uri="{FF2B5EF4-FFF2-40B4-BE49-F238E27FC236}">
                <a16:creationId xmlns:a16="http://schemas.microsoft.com/office/drawing/2014/main" id="{645EF8DB-3634-49E9-B790-BC56A73186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9" y="2209428"/>
            <a:ext cx="7700602" cy="2888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5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5593930" cy="725796"/>
            <a:chOff x="274214" y="217809"/>
            <a:chExt cx="5593930" cy="725796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51394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指标分析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Loss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曲线分析拟合效果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90402" y="1016419"/>
            <a:ext cx="3061517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790402" y="841276"/>
            <a:ext cx="7093966" cy="1250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）当模型</a:t>
            </a:r>
            <a:r>
              <a:rPr lang="zh-CN" altLang="en-US" sz="1600" b="1" dirty="0">
                <a:solidFill>
                  <a:srgbClr val="FF0066"/>
                </a:solidFill>
              </a:rPr>
              <a:t>过拟合</a:t>
            </a:r>
            <a:r>
              <a:rPr lang="zh-CN" altLang="en-US" sz="1600" dirty="0"/>
              <a:t>时，</a:t>
            </a:r>
            <a:r>
              <a:rPr lang="en-US" altLang="zh-CN" sz="1600" dirty="0"/>
              <a:t>loss </a:t>
            </a:r>
            <a:r>
              <a:rPr lang="zh-CN" altLang="en-US" sz="1600" dirty="0"/>
              <a:t>函数表现为下图。模型把训练集学的有点过了，以致于把一些噪音和随机波动也学进来了。过拟合有时候是因为训练太久造成的。 </a:t>
            </a:r>
            <a:r>
              <a:rPr lang="en-US" altLang="zh-CN" sz="1600" dirty="0"/>
              <a:t>training loss </a:t>
            </a:r>
            <a:r>
              <a:rPr lang="zh-CN" altLang="en-US" sz="1600" dirty="0"/>
              <a:t>一直在不断地下降，而 </a:t>
            </a:r>
            <a:r>
              <a:rPr lang="en-US" altLang="zh-CN" sz="1600" dirty="0"/>
              <a:t>validation loss </a:t>
            </a:r>
            <a:r>
              <a:rPr lang="zh-CN" altLang="en-US" sz="1600" dirty="0"/>
              <a:t>在某个点开始不再下降反而开始上升了，这就说明我们应该在这个拐点处停止训练。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194" name="Picture 2" descr="Example of Train and Validation Learning Curves Showing an Overfit Model">
            <a:extLst>
              <a:ext uri="{FF2B5EF4-FFF2-40B4-BE49-F238E27FC236}">
                <a16:creationId xmlns:a16="http://schemas.microsoft.com/office/drawing/2014/main" id="{01E8C55B-849F-49D4-BF6D-0B301ACD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81949"/>
            <a:ext cx="4890120" cy="35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6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5593930" cy="725796"/>
            <a:chOff x="274214" y="217809"/>
            <a:chExt cx="5593930" cy="725796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51394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指标分析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Loss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曲线分析拟合效果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90402" y="1016419"/>
            <a:ext cx="3061517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790402" y="841276"/>
            <a:ext cx="7093966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）当模型完美拟合时，特点是 </a:t>
            </a:r>
            <a:r>
              <a:rPr lang="en-GB" altLang="zh-CN" sz="1600" dirty="0"/>
              <a:t>training loss </a:t>
            </a:r>
            <a:r>
              <a:rPr lang="zh-CN" altLang="en-US" sz="1600" dirty="0"/>
              <a:t>和 </a:t>
            </a:r>
            <a:r>
              <a:rPr lang="en-GB" altLang="zh-CN" sz="1600" dirty="0"/>
              <a:t>validation loss </a:t>
            </a:r>
            <a:r>
              <a:rPr lang="zh-CN" altLang="en-US" sz="1600" dirty="0"/>
              <a:t>都已经收敛并且之间相差很小。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46" name="Picture 2" descr="Example of Train and Validation Learning Curves Showing a Good Fit">
            <a:extLst>
              <a:ext uri="{FF2B5EF4-FFF2-40B4-BE49-F238E27FC236}">
                <a16:creationId xmlns:a16="http://schemas.microsoft.com/office/drawing/2014/main" id="{814C88A2-1E2E-4890-95CE-F53904AB2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73630"/>
            <a:ext cx="5400600" cy="39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5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5593930" cy="725796"/>
            <a:chOff x="274214" y="217809"/>
            <a:chExt cx="5593930" cy="725796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51394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指标分析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Loss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曲线分析拟合效果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90402" y="1016419"/>
            <a:ext cx="3061517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框 57">
            <a:extLst>
              <a:ext uri="{FF2B5EF4-FFF2-40B4-BE49-F238E27FC236}">
                <a16:creationId xmlns:a16="http://schemas.microsoft.com/office/drawing/2014/main" id="{91E58B31-3082-4630-BDBF-28B64138F434}"/>
              </a:ext>
            </a:extLst>
          </p:cNvPr>
          <p:cNvSpPr txBox="1"/>
          <p:nvPr/>
        </p:nvSpPr>
        <p:spPr>
          <a:xfrm>
            <a:off x="790402" y="841276"/>
            <a:ext cx="7093966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defRPr/>
            </a:pPr>
            <a:r>
              <a:rPr lang="zh-CN" altLang="en-US" sz="1600" dirty="0"/>
              <a:t>可以看到我们的函数</a:t>
            </a:r>
            <a:r>
              <a:rPr lang="en-US" altLang="zh-CN" sz="1600" dirty="0"/>
              <a:t>training loss </a:t>
            </a:r>
            <a:r>
              <a:rPr lang="zh-CN" altLang="en-US" sz="1600" dirty="0"/>
              <a:t>和 </a:t>
            </a:r>
            <a:r>
              <a:rPr lang="en-US" altLang="zh-CN" sz="1600" dirty="0"/>
              <a:t>validation loss </a:t>
            </a:r>
            <a:r>
              <a:rPr lang="zh-CN" altLang="en-US" sz="1600" dirty="0"/>
              <a:t>相差虽然不是很小，不能算是完美的拟合，但也几乎不存在过拟合和欠拟合等问题，总体上拟合状态较好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F6CB1AE8-673A-4773-B220-A5B9DDD10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" y="2023768"/>
            <a:ext cx="4427428" cy="3298942"/>
          </a:xfrm>
          <a:prstGeom prst="rect">
            <a:avLst/>
          </a:prstGeom>
        </p:spPr>
      </p:pic>
      <p:pic>
        <p:nvPicPr>
          <p:cNvPr id="14" name="图片 13" descr="图形用户界面, 图表&#10;&#10;描述已自动生成">
            <a:extLst>
              <a:ext uri="{FF2B5EF4-FFF2-40B4-BE49-F238E27FC236}">
                <a16:creationId xmlns:a16="http://schemas.microsoft.com/office/drawing/2014/main" id="{B434311E-FD23-4CF6-9CBE-FA49FB45BA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40" y="1489348"/>
            <a:ext cx="4350147" cy="163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Example of Train and Validation Learning Curves Showing an Overfit Model">
            <a:extLst>
              <a:ext uri="{FF2B5EF4-FFF2-40B4-BE49-F238E27FC236}">
                <a16:creationId xmlns:a16="http://schemas.microsoft.com/office/drawing/2014/main" id="{A70D5C81-46E2-4572-BA5A-B91634D3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76" y="3497364"/>
            <a:ext cx="2318945" cy="16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xample of Train and Validation Learning Curves Showing a Good Fit">
            <a:extLst>
              <a:ext uri="{FF2B5EF4-FFF2-40B4-BE49-F238E27FC236}">
                <a16:creationId xmlns:a16="http://schemas.microsoft.com/office/drawing/2014/main" id="{9F725D55-BB8C-42A5-9847-A2931E174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32" y="3497364"/>
            <a:ext cx="2246458" cy="16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/>
          <p:nvPr/>
        </p:nvSpPr>
        <p:spPr>
          <a:xfrm>
            <a:off x="0" y="1273572"/>
            <a:ext cx="9144000" cy="3744168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62"/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1705" y="1417588"/>
            <a:ext cx="35605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6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83968" y="598709"/>
            <a:ext cx="566400" cy="566400"/>
            <a:chOff x="2195736" y="5157192"/>
            <a:chExt cx="864096" cy="864096"/>
          </a:xfrm>
        </p:grpSpPr>
        <p:sp>
          <p:nvSpPr>
            <p:cNvPr id="6" name="椭圆 5"/>
            <p:cNvSpPr/>
            <p:nvPr/>
          </p:nvSpPr>
          <p:spPr>
            <a:xfrm>
              <a:off x="2195736" y="5157192"/>
              <a:ext cx="864096" cy="864096"/>
            </a:xfrm>
            <a:prstGeom prst="ellipse">
              <a:avLst/>
            </a:prstGeom>
            <a:solidFill>
              <a:srgbClr val="013B6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62"/>
              <a:endParaRPr lang="zh-CN" altLang="en-US" sz="3000">
                <a:solidFill>
                  <a:prstClr val="white"/>
                </a:solidFill>
              </a:endParaRPr>
            </a:p>
          </p:txBody>
        </p:sp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2420939" y="5327612"/>
              <a:ext cx="437585" cy="528084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11656" y="598709"/>
            <a:ext cx="566400" cy="566400"/>
            <a:chOff x="2267143" y="2492896"/>
            <a:chExt cx="864096" cy="864096"/>
          </a:xfrm>
        </p:grpSpPr>
        <p:sp>
          <p:nvSpPr>
            <p:cNvPr id="9" name="椭圆 8"/>
            <p:cNvSpPr/>
            <p:nvPr/>
          </p:nvSpPr>
          <p:spPr>
            <a:xfrm>
              <a:off x="2267143" y="2492896"/>
              <a:ext cx="864096" cy="864096"/>
            </a:xfrm>
            <a:prstGeom prst="ellipse">
              <a:avLst/>
            </a:prstGeom>
            <a:solidFill>
              <a:srgbClr val="013B6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62"/>
              <a:endParaRPr lang="zh-CN" altLang="en-US" sz="3000">
                <a:solidFill>
                  <a:prstClr val="white"/>
                </a:solidFill>
              </a:endParaRPr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black">
            <a:xfrm>
              <a:off x="2496467" y="2693855"/>
              <a:ext cx="423965" cy="470210"/>
            </a:xfrm>
            <a:custGeom>
              <a:avLst/>
              <a:gdLst>
                <a:gd name="T0" fmla="*/ 129 w 246"/>
                <a:gd name="T1" fmla="*/ 192 h 300"/>
                <a:gd name="T2" fmla="*/ 43 w 246"/>
                <a:gd name="T3" fmla="*/ 202 h 300"/>
                <a:gd name="T4" fmla="*/ 129 w 246"/>
                <a:gd name="T5" fmla="*/ 126 h 300"/>
                <a:gd name="T6" fmla="*/ 43 w 246"/>
                <a:gd name="T7" fmla="*/ 135 h 300"/>
                <a:gd name="T8" fmla="*/ 129 w 246"/>
                <a:gd name="T9" fmla="*/ 126 h 300"/>
                <a:gd name="T10" fmla="*/ 215 w 246"/>
                <a:gd name="T11" fmla="*/ 101 h 300"/>
                <a:gd name="T12" fmla="*/ 219 w 246"/>
                <a:gd name="T13" fmla="*/ 90 h 300"/>
                <a:gd name="T14" fmla="*/ 208 w 246"/>
                <a:gd name="T15" fmla="*/ 111 h 300"/>
                <a:gd name="T16" fmla="*/ 43 w 246"/>
                <a:gd name="T17" fmla="*/ 92 h 300"/>
                <a:gd name="T18" fmla="*/ 117 w 246"/>
                <a:gd name="T19" fmla="*/ 102 h 300"/>
                <a:gd name="T20" fmla="*/ 43 w 246"/>
                <a:gd name="T21" fmla="*/ 235 h 300"/>
                <a:gd name="T22" fmla="*/ 117 w 246"/>
                <a:gd name="T23" fmla="*/ 226 h 300"/>
                <a:gd name="T24" fmla="*/ 43 w 246"/>
                <a:gd name="T25" fmla="*/ 235 h 300"/>
                <a:gd name="T26" fmla="*/ 11 w 246"/>
                <a:gd name="T27" fmla="*/ 287 h 300"/>
                <a:gd name="T28" fmla="*/ 35 w 246"/>
                <a:gd name="T29" fmla="*/ 36 h 300"/>
                <a:gd name="T30" fmla="*/ 0 w 246"/>
                <a:gd name="T31" fmla="*/ 22 h 300"/>
                <a:gd name="T32" fmla="*/ 219 w 246"/>
                <a:gd name="T33" fmla="*/ 300 h 300"/>
                <a:gd name="T34" fmla="*/ 208 w 246"/>
                <a:gd name="T35" fmla="*/ 173 h 300"/>
                <a:gd name="T36" fmla="*/ 117 w 246"/>
                <a:gd name="T37" fmla="*/ 159 h 300"/>
                <a:gd name="T38" fmla="*/ 43 w 246"/>
                <a:gd name="T39" fmla="*/ 169 h 300"/>
                <a:gd name="T40" fmla="*/ 117 w 246"/>
                <a:gd name="T41" fmla="*/ 159 h 300"/>
                <a:gd name="T42" fmla="*/ 57 w 246"/>
                <a:gd name="T43" fmla="*/ 22 h 300"/>
                <a:gd name="T44" fmla="*/ 86 w 246"/>
                <a:gd name="T45" fmla="*/ 20 h 300"/>
                <a:gd name="T46" fmla="*/ 110 w 246"/>
                <a:gd name="T47" fmla="*/ 0 h 300"/>
                <a:gd name="T48" fmla="*/ 133 w 246"/>
                <a:gd name="T49" fmla="*/ 20 h 300"/>
                <a:gd name="T50" fmla="*/ 162 w 246"/>
                <a:gd name="T51" fmla="*/ 22 h 300"/>
                <a:gd name="T52" fmla="*/ 179 w 246"/>
                <a:gd name="T53" fmla="*/ 43 h 300"/>
                <a:gd name="T54" fmla="*/ 41 w 246"/>
                <a:gd name="T55" fmla="*/ 36 h 300"/>
                <a:gd name="T56" fmla="*/ 110 w 246"/>
                <a:gd name="T57" fmla="*/ 20 h 300"/>
                <a:gd name="T58" fmla="*/ 110 w 246"/>
                <a:gd name="T59" fmla="*/ 11 h 300"/>
                <a:gd name="T60" fmla="*/ 190 w 246"/>
                <a:gd name="T61" fmla="*/ 269 h 300"/>
                <a:gd name="T62" fmla="*/ 29 w 246"/>
                <a:gd name="T63" fmla="*/ 59 h 300"/>
                <a:gd name="T64" fmla="*/ 190 w 246"/>
                <a:gd name="T65" fmla="*/ 71 h 300"/>
                <a:gd name="T66" fmla="*/ 200 w 246"/>
                <a:gd name="T67" fmla="*/ 49 h 300"/>
                <a:gd name="T68" fmla="*/ 19 w 246"/>
                <a:gd name="T69" fmla="*/ 278 h 300"/>
                <a:gd name="T70" fmla="*/ 200 w 246"/>
                <a:gd name="T71" fmla="*/ 185 h 300"/>
                <a:gd name="T72" fmla="*/ 190 w 246"/>
                <a:gd name="T73" fmla="*/ 269 h 300"/>
                <a:gd name="T74" fmla="*/ 190 w 246"/>
                <a:gd name="T75" fmla="*/ 133 h 300"/>
                <a:gd name="T76" fmla="*/ 200 w 246"/>
                <a:gd name="T77" fmla="*/ 124 h 300"/>
                <a:gd name="T78" fmla="*/ 215 w 246"/>
                <a:gd name="T79" fmla="*/ 35 h 300"/>
                <a:gd name="T80" fmla="*/ 219 w 246"/>
                <a:gd name="T81" fmla="*/ 22 h 300"/>
                <a:gd name="T82" fmla="*/ 184 w 246"/>
                <a:gd name="T83" fmla="*/ 36 h 300"/>
                <a:gd name="T84" fmla="*/ 208 w 246"/>
                <a:gd name="T85" fmla="*/ 44 h 300"/>
                <a:gd name="T86" fmla="*/ 246 w 246"/>
                <a:gd name="T87" fmla="*/ 41 h 300"/>
                <a:gd name="T88" fmla="*/ 155 w 246"/>
                <a:gd name="T89" fmla="*/ 134 h 300"/>
                <a:gd name="T90" fmla="*/ 156 w 246"/>
                <a:gd name="T91" fmla="*/ 92 h 300"/>
                <a:gd name="T92" fmla="*/ 218 w 246"/>
                <a:gd name="T93" fmla="*/ 41 h 300"/>
                <a:gd name="T94" fmla="*/ 246 w 246"/>
                <a:gd name="T95" fmla="*/ 107 h 300"/>
                <a:gd name="T96" fmla="*/ 155 w 246"/>
                <a:gd name="T97" fmla="*/ 201 h 300"/>
                <a:gd name="T98" fmla="*/ 156 w 246"/>
                <a:gd name="T99" fmla="*/ 159 h 300"/>
                <a:gd name="T100" fmla="*/ 218 w 246"/>
                <a:gd name="T101" fmla="*/ 10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39344" y="598709"/>
            <a:ext cx="566400" cy="566400"/>
            <a:chOff x="3994734" y="2492896"/>
            <a:chExt cx="864096" cy="864096"/>
          </a:xfrm>
        </p:grpSpPr>
        <p:sp>
          <p:nvSpPr>
            <p:cNvPr id="12" name="椭圆 11"/>
            <p:cNvSpPr/>
            <p:nvPr/>
          </p:nvSpPr>
          <p:spPr>
            <a:xfrm>
              <a:off x="3994734" y="2492896"/>
              <a:ext cx="864096" cy="864096"/>
            </a:xfrm>
            <a:prstGeom prst="ellipse">
              <a:avLst/>
            </a:prstGeom>
            <a:solidFill>
              <a:srgbClr val="013B6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62"/>
              <a:endParaRPr lang="zh-CN" altLang="en-US" sz="3000">
                <a:solidFill>
                  <a:prstClr val="white"/>
                </a:solidFill>
              </a:endParaRPr>
            </a:p>
          </p:txBody>
        </p:sp>
        <p:sp>
          <p:nvSpPr>
            <p:cNvPr id="13" name="Freeform 72"/>
            <p:cNvSpPr>
              <a:spLocks noEditPoints="1"/>
            </p:cNvSpPr>
            <p:nvPr/>
          </p:nvSpPr>
          <p:spPr bwMode="auto">
            <a:xfrm>
              <a:off x="4187385" y="2675055"/>
              <a:ext cx="530015" cy="530008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71" tIns="34286" rIns="68571" bIns="34286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67032" y="598709"/>
            <a:ext cx="566400" cy="566400"/>
            <a:chOff x="5722325" y="2492896"/>
            <a:chExt cx="864096" cy="864096"/>
          </a:xfrm>
        </p:grpSpPr>
        <p:sp>
          <p:nvSpPr>
            <p:cNvPr id="15" name="椭圆 14"/>
            <p:cNvSpPr/>
            <p:nvPr/>
          </p:nvSpPr>
          <p:spPr>
            <a:xfrm>
              <a:off x="5722325" y="2492896"/>
              <a:ext cx="864096" cy="864096"/>
            </a:xfrm>
            <a:prstGeom prst="ellipse">
              <a:avLst/>
            </a:prstGeom>
            <a:solidFill>
              <a:srgbClr val="013B6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62"/>
              <a:endParaRPr lang="zh-CN" altLang="en-US" sz="3000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906464" y="2663316"/>
              <a:ext cx="512412" cy="528084"/>
            </a:xfrm>
            <a:custGeom>
              <a:avLst/>
              <a:gdLst>
                <a:gd name="T0" fmla="*/ 46 w 353"/>
                <a:gd name="T1" fmla="*/ 420 h 460"/>
                <a:gd name="T2" fmla="*/ 36 w 353"/>
                <a:gd name="T3" fmla="*/ 254 h 460"/>
                <a:gd name="T4" fmla="*/ 61 w 353"/>
                <a:gd name="T5" fmla="*/ 211 h 460"/>
                <a:gd name="T6" fmla="*/ 107 w 353"/>
                <a:gd name="T7" fmla="*/ 199 h 460"/>
                <a:gd name="T8" fmla="*/ 117 w 353"/>
                <a:gd name="T9" fmla="*/ 239 h 460"/>
                <a:gd name="T10" fmla="*/ 107 w 353"/>
                <a:gd name="T11" fmla="*/ 251 h 460"/>
                <a:gd name="T12" fmla="*/ 75 w 353"/>
                <a:gd name="T13" fmla="*/ 277 h 460"/>
                <a:gd name="T14" fmla="*/ 63 w 353"/>
                <a:gd name="T15" fmla="*/ 420 h 460"/>
                <a:gd name="T16" fmla="*/ 81 w 353"/>
                <a:gd name="T17" fmla="*/ 419 h 460"/>
                <a:gd name="T18" fmla="*/ 279 w 353"/>
                <a:gd name="T19" fmla="*/ 297 h 460"/>
                <a:gd name="T20" fmla="*/ 114 w 353"/>
                <a:gd name="T21" fmla="*/ 129 h 460"/>
                <a:gd name="T22" fmla="*/ 189 w 353"/>
                <a:gd name="T23" fmla="*/ 66 h 460"/>
                <a:gd name="T24" fmla="*/ 230 w 353"/>
                <a:gd name="T25" fmla="*/ 130 h 460"/>
                <a:gd name="T26" fmla="*/ 241 w 353"/>
                <a:gd name="T27" fmla="*/ 36 h 460"/>
                <a:gd name="T28" fmla="*/ 106 w 353"/>
                <a:gd name="T29" fmla="*/ 30 h 460"/>
                <a:gd name="T30" fmla="*/ 114 w 353"/>
                <a:gd name="T31" fmla="*/ 129 h 460"/>
                <a:gd name="T32" fmla="*/ 303 w 353"/>
                <a:gd name="T33" fmla="*/ 438 h 460"/>
                <a:gd name="T34" fmla="*/ 68 w 353"/>
                <a:gd name="T35" fmla="*/ 460 h 460"/>
                <a:gd name="T36" fmla="*/ 317 w 353"/>
                <a:gd name="T37" fmla="*/ 254 h 460"/>
                <a:gd name="T38" fmla="*/ 307 w 353"/>
                <a:gd name="T39" fmla="*/ 420 h 460"/>
                <a:gd name="T40" fmla="*/ 298 w 353"/>
                <a:gd name="T41" fmla="*/ 291 h 460"/>
                <a:gd name="T42" fmla="*/ 234 w 353"/>
                <a:gd name="T43" fmla="*/ 277 h 460"/>
                <a:gd name="T44" fmla="*/ 250 w 353"/>
                <a:gd name="T45" fmla="*/ 250 h 460"/>
                <a:gd name="T46" fmla="*/ 252 w 353"/>
                <a:gd name="T47" fmla="*/ 241 h 460"/>
                <a:gd name="T48" fmla="*/ 293 w 353"/>
                <a:gd name="T49" fmla="*/ 211 h 460"/>
                <a:gd name="T50" fmla="*/ 298 w 353"/>
                <a:gd name="T51" fmla="*/ 214 h 460"/>
                <a:gd name="T52" fmla="*/ 317 w 353"/>
                <a:gd name="T53" fmla="*/ 254 h 460"/>
                <a:gd name="T54" fmla="*/ 243 w 353"/>
                <a:gd name="T55" fmla="*/ 251 h 460"/>
                <a:gd name="T56" fmla="*/ 231 w 353"/>
                <a:gd name="T57" fmla="*/ 233 h 460"/>
                <a:gd name="T58" fmla="*/ 245 w 353"/>
                <a:gd name="T59" fmla="*/ 199 h 460"/>
                <a:gd name="T60" fmla="*/ 218 w 353"/>
                <a:gd name="T61" fmla="*/ 204 h 460"/>
                <a:gd name="T62" fmla="*/ 228 w 353"/>
                <a:gd name="T63" fmla="*/ 277 h 460"/>
                <a:gd name="T64" fmla="*/ 110 w 353"/>
                <a:gd name="T65" fmla="*/ 235 h 460"/>
                <a:gd name="T66" fmla="*/ 127 w 353"/>
                <a:gd name="T67" fmla="*/ 238 h 460"/>
                <a:gd name="T68" fmla="*/ 127 w 353"/>
                <a:gd name="T69" fmla="*/ 277 h 460"/>
                <a:gd name="T70" fmla="*/ 135 w 353"/>
                <a:gd name="T71" fmla="*/ 204 h 460"/>
                <a:gd name="T72" fmla="*/ 111 w 353"/>
                <a:gd name="T73" fmla="*/ 198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3" h="460">
                  <a:moveTo>
                    <a:pt x="63" y="420"/>
                  </a:moveTo>
                  <a:cubicBezTo>
                    <a:pt x="46" y="420"/>
                    <a:pt x="46" y="420"/>
                    <a:pt x="46" y="420"/>
                  </a:cubicBezTo>
                  <a:cubicBezTo>
                    <a:pt x="4" y="420"/>
                    <a:pt x="0" y="394"/>
                    <a:pt x="9" y="358"/>
                  </a:cubicBezTo>
                  <a:cubicBezTo>
                    <a:pt x="36" y="254"/>
                    <a:pt x="36" y="254"/>
                    <a:pt x="36" y="254"/>
                  </a:cubicBezTo>
                  <a:cubicBezTo>
                    <a:pt x="40" y="237"/>
                    <a:pt x="48" y="223"/>
                    <a:pt x="59" y="213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4" y="241"/>
                    <a:pt x="104" y="241"/>
                    <a:pt x="104" y="241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7" y="251"/>
                    <a:pt x="107" y="251"/>
                    <a:pt x="107" y="251"/>
                  </a:cubicBezTo>
                  <a:cubicBezTo>
                    <a:pt x="107" y="252"/>
                    <a:pt x="113" y="263"/>
                    <a:pt x="121" y="277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63" y="290"/>
                    <a:pt x="63" y="290"/>
                    <a:pt x="63" y="290"/>
                  </a:cubicBezTo>
                  <a:cubicBezTo>
                    <a:pt x="63" y="420"/>
                    <a:pt x="63" y="420"/>
                    <a:pt x="63" y="420"/>
                  </a:cubicBezTo>
                  <a:close/>
                  <a:moveTo>
                    <a:pt x="81" y="297"/>
                  </a:moveTo>
                  <a:cubicBezTo>
                    <a:pt x="81" y="419"/>
                    <a:pt x="81" y="419"/>
                    <a:pt x="81" y="419"/>
                  </a:cubicBezTo>
                  <a:cubicBezTo>
                    <a:pt x="279" y="419"/>
                    <a:pt x="279" y="419"/>
                    <a:pt x="279" y="419"/>
                  </a:cubicBezTo>
                  <a:cubicBezTo>
                    <a:pt x="279" y="297"/>
                    <a:pt x="279" y="297"/>
                    <a:pt x="279" y="297"/>
                  </a:cubicBezTo>
                  <a:cubicBezTo>
                    <a:pt x="81" y="297"/>
                    <a:pt x="81" y="297"/>
                    <a:pt x="81" y="297"/>
                  </a:cubicBezTo>
                  <a:close/>
                  <a:moveTo>
                    <a:pt x="114" y="129"/>
                  </a:moveTo>
                  <a:cubicBezTo>
                    <a:pt x="112" y="104"/>
                    <a:pt x="111" y="93"/>
                    <a:pt x="119" y="68"/>
                  </a:cubicBezTo>
                  <a:cubicBezTo>
                    <a:pt x="134" y="79"/>
                    <a:pt x="172" y="73"/>
                    <a:pt x="189" y="66"/>
                  </a:cubicBezTo>
                  <a:cubicBezTo>
                    <a:pt x="197" y="79"/>
                    <a:pt x="213" y="82"/>
                    <a:pt x="227" y="77"/>
                  </a:cubicBezTo>
                  <a:cubicBezTo>
                    <a:pt x="231" y="98"/>
                    <a:pt x="231" y="101"/>
                    <a:pt x="230" y="130"/>
                  </a:cubicBezTo>
                  <a:cubicBezTo>
                    <a:pt x="230" y="130"/>
                    <a:pt x="247" y="116"/>
                    <a:pt x="249" y="104"/>
                  </a:cubicBezTo>
                  <a:cubicBezTo>
                    <a:pt x="251" y="92"/>
                    <a:pt x="247" y="44"/>
                    <a:pt x="241" y="36"/>
                  </a:cubicBezTo>
                  <a:cubicBezTo>
                    <a:pt x="234" y="19"/>
                    <a:pt x="217" y="8"/>
                    <a:pt x="186" y="12"/>
                  </a:cubicBezTo>
                  <a:cubicBezTo>
                    <a:pt x="156" y="0"/>
                    <a:pt x="120" y="13"/>
                    <a:pt x="106" y="30"/>
                  </a:cubicBezTo>
                  <a:cubicBezTo>
                    <a:pt x="99" y="38"/>
                    <a:pt x="91" y="105"/>
                    <a:pt x="98" y="115"/>
                  </a:cubicBezTo>
                  <a:cubicBezTo>
                    <a:pt x="106" y="125"/>
                    <a:pt x="114" y="129"/>
                    <a:pt x="114" y="129"/>
                  </a:cubicBezTo>
                  <a:close/>
                  <a:moveTo>
                    <a:pt x="56" y="438"/>
                  </a:moveTo>
                  <a:cubicBezTo>
                    <a:pt x="303" y="438"/>
                    <a:pt x="303" y="438"/>
                    <a:pt x="303" y="438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68" y="460"/>
                    <a:pt x="68" y="460"/>
                    <a:pt x="68" y="460"/>
                  </a:cubicBezTo>
                  <a:cubicBezTo>
                    <a:pt x="56" y="438"/>
                    <a:pt x="56" y="438"/>
                    <a:pt x="56" y="438"/>
                  </a:cubicBezTo>
                  <a:close/>
                  <a:moveTo>
                    <a:pt x="317" y="254"/>
                  </a:moveTo>
                  <a:cubicBezTo>
                    <a:pt x="344" y="358"/>
                    <a:pt x="344" y="358"/>
                    <a:pt x="344" y="358"/>
                  </a:cubicBezTo>
                  <a:cubicBezTo>
                    <a:pt x="353" y="394"/>
                    <a:pt x="349" y="420"/>
                    <a:pt x="307" y="420"/>
                  </a:cubicBezTo>
                  <a:cubicBezTo>
                    <a:pt x="298" y="420"/>
                    <a:pt x="298" y="420"/>
                    <a:pt x="298" y="420"/>
                  </a:cubicBezTo>
                  <a:cubicBezTo>
                    <a:pt x="298" y="291"/>
                    <a:pt x="298" y="291"/>
                    <a:pt x="298" y="291"/>
                  </a:cubicBezTo>
                  <a:cubicBezTo>
                    <a:pt x="283" y="277"/>
                    <a:pt x="283" y="277"/>
                    <a:pt x="283" y="277"/>
                  </a:cubicBezTo>
                  <a:cubicBezTo>
                    <a:pt x="234" y="277"/>
                    <a:pt x="234" y="277"/>
                    <a:pt x="234" y="277"/>
                  </a:cubicBezTo>
                  <a:cubicBezTo>
                    <a:pt x="243" y="263"/>
                    <a:pt x="249" y="252"/>
                    <a:pt x="249" y="25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39" y="239"/>
                    <a:pt x="239" y="239"/>
                    <a:pt x="239" y="239"/>
                  </a:cubicBezTo>
                  <a:cubicBezTo>
                    <a:pt x="252" y="241"/>
                    <a:pt x="252" y="241"/>
                    <a:pt x="252" y="241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93" y="211"/>
                    <a:pt x="293" y="211"/>
                    <a:pt x="293" y="211"/>
                  </a:cubicBezTo>
                  <a:cubicBezTo>
                    <a:pt x="296" y="211"/>
                    <a:pt x="296" y="211"/>
                    <a:pt x="296" y="211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307" y="226"/>
                    <a:pt x="313" y="240"/>
                    <a:pt x="316" y="254"/>
                  </a:cubicBezTo>
                  <a:cubicBezTo>
                    <a:pt x="317" y="254"/>
                    <a:pt x="317" y="254"/>
                    <a:pt x="317" y="254"/>
                  </a:cubicBezTo>
                  <a:close/>
                  <a:moveTo>
                    <a:pt x="228" y="277"/>
                  </a:moveTo>
                  <a:cubicBezTo>
                    <a:pt x="235" y="265"/>
                    <a:pt x="240" y="255"/>
                    <a:pt x="243" y="251"/>
                  </a:cubicBezTo>
                  <a:cubicBezTo>
                    <a:pt x="229" y="238"/>
                    <a:pt x="229" y="238"/>
                    <a:pt x="229" y="238"/>
                  </a:cubicBezTo>
                  <a:cubicBezTo>
                    <a:pt x="231" y="233"/>
                    <a:pt x="231" y="233"/>
                    <a:pt x="231" y="233"/>
                  </a:cubicBezTo>
                  <a:cubicBezTo>
                    <a:pt x="246" y="235"/>
                    <a:pt x="246" y="235"/>
                    <a:pt x="246" y="235"/>
                  </a:cubicBezTo>
                  <a:cubicBezTo>
                    <a:pt x="245" y="199"/>
                    <a:pt x="245" y="199"/>
                    <a:pt x="245" y="199"/>
                  </a:cubicBezTo>
                  <a:cubicBezTo>
                    <a:pt x="230" y="195"/>
                    <a:pt x="230" y="195"/>
                    <a:pt x="230" y="195"/>
                  </a:cubicBezTo>
                  <a:cubicBezTo>
                    <a:pt x="218" y="204"/>
                    <a:pt x="218" y="204"/>
                    <a:pt x="218" y="204"/>
                  </a:cubicBezTo>
                  <a:cubicBezTo>
                    <a:pt x="187" y="277"/>
                    <a:pt x="187" y="277"/>
                    <a:pt x="187" y="277"/>
                  </a:cubicBezTo>
                  <a:cubicBezTo>
                    <a:pt x="228" y="277"/>
                    <a:pt x="228" y="277"/>
                    <a:pt x="228" y="277"/>
                  </a:cubicBezTo>
                  <a:close/>
                  <a:moveTo>
                    <a:pt x="111" y="198"/>
                  </a:moveTo>
                  <a:cubicBezTo>
                    <a:pt x="110" y="235"/>
                    <a:pt x="110" y="235"/>
                    <a:pt x="110" y="235"/>
                  </a:cubicBezTo>
                  <a:cubicBezTo>
                    <a:pt x="124" y="233"/>
                    <a:pt x="124" y="233"/>
                    <a:pt x="124" y="233"/>
                  </a:cubicBezTo>
                  <a:cubicBezTo>
                    <a:pt x="127" y="238"/>
                    <a:pt x="127" y="238"/>
                    <a:pt x="127" y="238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5" y="255"/>
                    <a:pt x="121" y="265"/>
                    <a:pt x="127" y="277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23" y="195"/>
                    <a:pt x="123" y="195"/>
                    <a:pt x="123" y="195"/>
                  </a:cubicBezTo>
                  <a:lnTo>
                    <a:pt x="111" y="198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94720" y="598709"/>
            <a:ext cx="566400" cy="566400"/>
            <a:chOff x="7452320" y="2492896"/>
            <a:chExt cx="864096" cy="864096"/>
          </a:xfrm>
        </p:grpSpPr>
        <p:sp>
          <p:nvSpPr>
            <p:cNvPr id="18" name="椭圆 17"/>
            <p:cNvSpPr/>
            <p:nvPr/>
          </p:nvSpPr>
          <p:spPr>
            <a:xfrm>
              <a:off x="7452320" y="2492896"/>
              <a:ext cx="864096" cy="864096"/>
            </a:xfrm>
            <a:prstGeom prst="ellipse">
              <a:avLst/>
            </a:prstGeom>
            <a:solidFill>
              <a:srgbClr val="013B6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62"/>
              <a:endParaRPr lang="zh-CN" altLang="en-US" sz="3000">
                <a:solidFill>
                  <a:prstClr val="white"/>
                </a:solidFill>
              </a:endParaRPr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7622990" y="2640970"/>
              <a:ext cx="533049" cy="589156"/>
            </a:xfrm>
            <a:custGeom>
              <a:avLst/>
              <a:gdLst>
                <a:gd name="T0" fmla="*/ 448 w 1053"/>
                <a:gd name="T1" fmla="*/ 1024 h 1145"/>
                <a:gd name="T2" fmla="*/ 432 w 1053"/>
                <a:gd name="T3" fmla="*/ 1076 h 1145"/>
                <a:gd name="T4" fmla="*/ 447 w 1053"/>
                <a:gd name="T5" fmla="*/ 1101 h 1145"/>
                <a:gd name="T6" fmla="*/ 462 w 1053"/>
                <a:gd name="T7" fmla="*/ 1108 h 1145"/>
                <a:gd name="T8" fmla="*/ 492 w 1053"/>
                <a:gd name="T9" fmla="*/ 1138 h 1145"/>
                <a:gd name="T10" fmla="*/ 523 w 1053"/>
                <a:gd name="T11" fmla="*/ 1145 h 1145"/>
                <a:gd name="T12" fmla="*/ 556 w 1053"/>
                <a:gd name="T13" fmla="*/ 1140 h 1145"/>
                <a:gd name="T14" fmla="*/ 590 w 1053"/>
                <a:gd name="T15" fmla="*/ 1109 h 1145"/>
                <a:gd name="T16" fmla="*/ 597 w 1053"/>
                <a:gd name="T17" fmla="*/ 1107 h 1145"/>
                <a:gd name="T18" fmla="*/ 619 w 1053"/>
                <a:gd name="T19" fmla="*/ 1086 h 1145"/>
                <a:gd name="T20" fmla="*/ 622 w 1053"/>
                <a:gd name="T21" fmla="*/ 1040 h 1145"/>
                <a:gd name="T22" fmla="*/ 527 w 1053"/>
                <a:gd name="T23" fmla="*/ 240 h 1145"/>
                <a:gd name="T24" fmla="*/ 303 w 1053"/>
                <a:gd name="T25" fmla="*/ 705 h 1145"/>
                <a:gd name="T26" fmla="*/ 428 w 1053"/>
                <a:gd name="T27" fmla="*/ 935 h 1145"/>
                <a:gd name="T28" fmla="*/ 437 w 1053"/>
                <a:gd name="T29" fmla="*/ 996 h 1145"/>
                <a:gd name="T30" fmla="*/ 648 w 1053"/>
                <a:gd name="T31" fmla="*/ 964 h 1145"/>
                <a:gd name="T32" fmla="*/ 724 w 1053"/>
                <a:gd name="T33" fmla="*/ 739 h 1145"/>
                <a:gd name="T34" fmla="*/ 807 w 1053"/>
                <a:gd name="T35" fmla="*/ 532 h 1145"/>
                <a:gd name="T36" fmla="*/ 527 w 1053"/>
                <a:gd name="T37" fmla="*/ 240 h 1145"/>
                <a:gd name="T38" fmla="*/ 912 w 1053"/>
                <a:gd name="T39" fmla="*/ 699 h 1145"/>
                <a:gd name="T40" fmla="*/ 868 w 1053"/>
                <a:gd name="T41" fmla="*/ 775 h 1145"/>
                <a:gd name="T42" fmla="*/ 982 w 1053"/>
                <a:gd name="T43" fmla="*/ 790 h 1145"/>
                <a:gd name="T44" fmla="*/ 338 w 1053"/>
                <a:gd name="T45" fmla="*/ 200 h 1145"/>
                <a:gd name="T46" fmla="*/ 323 w 1053"/>
                <a:gd name="T47" fmla="*/ 87 h 1145"/>
                <a:gd name="T48" fmla="*/ 247 w 1053"/>
                <a:gd name="T49" fmla="*/ 130 h 1145"/>
                <a:gd name="T50" fmla="*/ 338 w 1053"/>
                <a:gd name="T51" fmla="*/ 200 h 1145"/>
                <a:gd name="T52" fmla="*/ 730 w 1053"/>
                <a:gd name="T53" fmla="*/ 87 h 1145"/>
                <a:gd name="T54" fmla="*/ 715 w 1053"/>
                <a:gd name="T55" fmla="*/ 200 h 1145"/>
                <a:gd name="T56" fmla="*/ 806 w 1053"/>
                <a:gd name="T57" fmla="*/ 130 h 1145"/>
                <a:gd name="T58" fmla="*/ 1009 w 1053"/>
                <a:gd name="T59" fmla="*/ 483 h 1145"/>
                <a:gd name="T60" fmla="*/ 903 w 1053"/>
                <a:gd name="T61" fmla="*/ 526 h 1145"/>
                <a:gd name="T62" fmla="*/ 1009 w 1053"/>
                <a:gd name="T63" fmla="*/ 570 h 1145"/>
                <a:gd name="T64" fmla="*/ 1009 w 1053"/>
                <a:gd name="T65" fmla="*/ 483 h 1145"/>
                <a:gd name="T66" fmla="*/ 570 w 1053"/>
                <a:gd name="T67" fmla="*/ 106 h 1145"/>
                <a:gd name="T68" fmla="*/ 526 w 1053"/>
                <a:gd name="T69" fmla="*/ 0 h 1145"/>
                <a:gd name="T70" fmla="*/ 483 w 1053"/>
                <a:gd name="T71" fmla="*/ 106 h 1145"/>
                <a:gd name="T72" fmla="*/ 184 w 1053"/>
                <a:gd name="T73" fmla="*/ 278 h 1145"/>
                <a:gd name="T74" fmla="*/ 70 w 1053"/>
                <a:gd name="T75" fmla="*/ 263 h 1145"/>
                <a:gd name="T76" fmla="*/ 140 w 1053"/>
                <a:gd name="T77" fmla="*/ 354 h 1145"/>
                <a:gd name="T78" fmla="*/ 184 w 1053"/>
                <a:gd name="T79" fmla="*/ 278 h 1145"/>
                <a:gd name="T80" fmla="*/ 966 w 1053"/>
                <a:gd name="T81" fmla="*/ 323 h 1145"/>
                <a:gd name="T82" fmla="*/ 923 w 1053"/>
                <a:gd name="T83" fmla="*/ 247 h 1145"/>
                <a:gd name="T84" fmla="*/ 852 w 1053"/>
                <a:gd name="T85" fmla="*/ 338 h 1145"/>
                <a:gd name="T86" fmla="*/ 140 w 1053"/>
                <a:gd name="T87" fmla="*/ 699 h 1145"/>
                <a:gd name="T88" fmla="*/ 70 w 1053"/>
                <a:gd name="T89" fmla="*/ 790 h 1145"/>
                <a:gd name="T90" fmla="*/ 184 w 1053"/>
                <a:gd name="T91" fmla="*/ 775 h 1145"/>
                <a:gd name="T92" fmla="*/ 140 w 1053"/>
                <a:gd name="T93" fmla="*/ 699 h 1145"/>
                <a:gd name="T94" fmla="*/ 106 w 1053"/>
                <a:gd name="T95" fmla="*/ 483 h 1145"/>
                <a:gd name="T96" fmla="*/ 0 w 1053"/>
                <a:gd name="T97" fmla="*/ 526 h 1145"/>
                <a:gd name="T98" fmla="*/ 106 w 1053"/>
                <a:gd name="T99" fmla="*/ 57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3" h="1145">
                  <a:moveTo>
                    <a:pt x="606" y="1024"/>
                  </a:moveTo>
                  <a:lnTo>
                    <a:pt x="448" y="1024"/>
                  </a:lnTo>
                  <a:cubicBezTo>
                    <a:pt x="439" y="1024"/>
                    <a:pt x="432" y="1031"/>
                    <a:pt x="432" y="1040"/>
                  </a:cubicBezTo>
                  <a:lnTo>
                    <a:pt x="432" y="1076"/>
                  </a:lnTo>
                  <a:cubicBezTo>
                    <a:pt x="432" y="1079"/>
                    <a:pt x="433" y="1083"/>
                    <a:pt x="435" y="1086"/>
                  </a:cubicBezTo>
                  <a:lnTo>
                    <a:pt x="447" y="1101"/>
                  </a:lnTo>
                  <a:cubicBezTo>
                    <a:pt x="449" y="1103"/>
                    <a:pt x="452" y="1105"/>
                    <a:pt x="455" y="1106"/>
                  </a:cubicBezTo>
                  <a:cubicBezTo>
                    <a:pt x="457" y="1107"/>
                    <a:pt x="459" y="1107"/>
                    <a:pt x="462" y="1108"/>
                  </a:cubicBezTo>
                  <a:cubicBezTo>
                    <a:pt x="463" y="1108"/>
                    <a:pt x="464" y="1108"/>
                    <a:pt x="465" y="1109"/>
                  </a:cubicBezTo>
                  <a:lnTo>
                    <a:pt x="492" y="1138"/>
                  </a:lnTo>
                  <a:cubicBezTo>
                    <a:pt x="494" y="1139"/>
                    <a:pt x="496" y="1141"/>
                    <a:pt x="498" y="1142"/>
                  </a:cubicBezTo>
                  <a:cubicBezTo>
                    <a:pt x="504" y="1144"/>
                    <a:pt x="513" y="1145"/>
                    <a:pt x="523" y="1145"/>
                  </a:cubicBezTo>
                  <a:lnTo>
                    <a:pt x="525" y="1145"/>
                  </a:lnTo>
                  <a:cubicBezTo>
                    <a:pt x="542" y="1145"/>
                    <a:pt x="551" y="1142"/>
                    <a:pt x="556" y="1140"/>
                  </a:cubicBezTo>
                  <a:cubicBezTo>
                    <a:pt x="558" y="1139"/>
                    <a:pt x="560" y="1138"/>
                    <a:pt x="561" y="1137"/>
                  </a:cubicBezTo>
                  <a:cubicBezTo>
                    <a:pt x="561" y="1137"/>
                    <a:pt x="589" y="1109"/>
                    <a:pt x="590" y="1109"/>
                  </a:cubicBezTo>
                  <a:cubicBezTo>
                    <a:pt x="591" y="1108"/>
                    <a:pt x="592" y="1108"/>
                    <a:pt x="593" y="1108"/>
                  </a:cubicBezTo>
                  <a:cubicBezTo>
                    <a:pt x="595" y="1108"/>
                    <a:pt x="596" y="1108"/>
                    <a:pt x="597" y="1107"/>
                  </a:cubicBezTo>
                  <a:cubicBezTo>
                    <a:pt x="602" y="1107"/>
                    <a:pt x="606" y="1105"/>
                    <a:pt x="609" y="1101"/>
                  </a:cubicBezTo>
                  <a:lnTo>
                    <a:pt x="619" y="1086"/>
                  </a:lnTo>
                  <a:cubicBezTo>
                    <a:pt x="621" y="1083"/>
                    <a:pt x="622" y="1080"/>
                    <a:pt x="622" y="1077"/>
                  </a:cubicBezTo>
                  <a:lnTo>
                    <a:pt x="622" y="1040"/>
                  </a:lnTo>
                  <a:cubicBezTo>
                    <a:pt x="622" y="1031"/>
                    <a:pt x="615" y="1024"/>
                    <a:pt x="606" y="1024"/>
                  </a:cubicBezTo>
                  <a:close/>
                  <a:moveTo>
                    <a:pt x="527" y="240"/>
                  </a:moveTo>
                  <a:cubicBezTo>
                    <a:pt x="373" y="240"/>
                    <a:pt x="248" y="370"/>
                    <a:pt x="247" y="531"/>
                  </a:cubicBezTo>
                  <a:cubicBezTo>
                    <a:pt x="247" y="594"/>
                    <a:pt x="266" y="654"/>
                    <a:pt x="303" y="705"/>
                  </a:cubicBezTo>
                  <a:cubicBezTo>
                    <a:pt x="304" y="707"/>
                    <a:pt x="322" y="730"/>
                    <a:pt x="331" y="740"/>
                  </a:cubicBezTo>
                  <a:cubicBezTo>
                    <a:pt x="396" y="820"/>
                    <a:pt x="428" y="884"/>
                    <a:pt x="428" y="935"/>
                  </a:cubicBezTo>
                  <a:cubicBezTo>
                    <a:pt x="415" y="939"/>
                    <a:pt x="406" y="950"/>
                    <a:pt x="406" y="964"/>
                  </a:cubicBezTo>
                  <a:cubicBezTo>
                    <a:pt x="406" y="982"/>
                    <a:pt x="420" y="996"/>
                    <a:pt x="437" y="996"/>
                  </a:cubicBezTo>
                  <a:lnTo>
                    <a:pt x="617" y="996"/>
                  </a:lnTo>
                  <a:cubicBezTo>
                    <a:pt x="634" y="996"/>
                    <a:pt x="648" y="982"/>
                    <a:pt x="648" y="964"/>
                  </a:cubicBezTo>
                  <a:cubicBezTo>
                    <a:pt x="648" y="954"/>
                    <a:pt x="643" y="944"/>
                    <a:pt x="635" y="939"/>
                  </a:cubicBezTo>
                  <a:cubicBezTo>
                    <a:pt x="634" y="881"/>
                    <a:pt x="663" y="815"/>
                    <a:pt x="724" y="739"/>
                  </a:cubicBezTo>
                  <a:cubicBezTo>
                    <a:pt x="733" y="729"/>
                    <a:pt x="750" y="707"/>
                    <a:pt x="751" y="706"/>
                  </a:cubicBezTo>
                  <a:cubicBezTo>
                    <a:pt x="787" y="655"/>
                    <a:pt x="807" y="595"/>
                    <a:pt x="807" y="532"/>
                  </a:cubicBezTo>
                  <a:cubicBezTo>
                    <a:pt x="807" y="454"/>
                    <a:pt x="778" y="381"/>
                    <a:pt x="726" y="326"/>
                  </a:cubicBezTo>
                  <a:cubicBezTo>
                    <a:pt x="673" y="271"/>
                    <a:pt x="603" y="240"/>
                    <a:pt x="527" y="240"/>
                  </a:cubicBezTo>
                  <a:close/>
                  <a:moveTo>
                    <a:pt x="966" y="730"/>
                  </a:moveTo>
                  <a:lnTo>
                    <a:pt x="912" y="699"/>
                  </a:lnTo>
                  <a:cubicBezTo>
                    <a:pt x="891" y="687"/>
                    <a:pt x="864" y="694"/>
                    <a:pt x="852" y="715"/>
                  </a:cubicBezTo>
                  <a:cubicBezTo>
                    <a:pt x="840" y="736"/>
                    <a:pt x="847" y="762"/>
                    <a:pt x="868" y="775"/>
                  </a:cubicBezTo>
                  <a:lnTo>
                    <a:pt x="923" y="806"/>
                  </a:lnTo>
                  <a:cubicBezTo>
                    <a:pt x="943" y="818"/>
                    <a:pt x="970" y="811"/>
                    <a:pt x="982" y="790"/>
                  </a:cubicBezTo>
                  <a:cubicBezTo>
                    <a:pt x="994" y="769"/>
                    <a:pt x="987" y="742"/>
                    <a:pt x="966" y="730"/>
                  </a:cubicBezTo>
                  <a:close/>
                  <a:moveTo>
                    <a:pt x="338" y="200"/>
                  </a:moveTo>
                  <a:cubicBezTo>
                    <a:pt x="359" y="188"/>
                    <a:pt x="366" y="162"/>
                    <a:pt x="354" y="141"/>
                  </a:cubicBezTo>
                  <a:lnTo>
                    <a:pt x="323" y="87"/>
                  </a:lnTo>
                  <a:cubicBezTo>
                    <a:pt x="311" y="66"/>
                    <a:pt x="284" y="58"/>
                    <a:pt x="263" y="71"/>
                  </a:cubicBezTo>
                  <a:cubicBezTo>
                    <a:pt x="242" y="83"/>
                    <a:pt x="235" y="109"/>
                    <a:pt x="247" y="130"/>
                  </a:cubicBezTo>
                  <a:lnTo>
                    <a:pt x="278" y="184"/>
                  </a:lnTo>
                  <a:cubicBezTo>
                    <a:pt x="290" y="205"/>
                    <a:pt x="317" y="213"/>
                    <a:pt x="338" y="200"/>
                  </a:cubicBezTo>
                  <a:close/>
                  <a:moveTo>
                    <a:pt x="790" y="71"/>
                  </a:moveTo>
                  <a:cubicBezTo>
                    <a:pt x="769" y="58"/>
                    <a:pt x="742" y="66"/>
                    <a:pt x="730" y="87"/>
                  </a:cubicBezTo>
                  <a:lnTo>
                    <a:pt x="699" y="141"/>
                  </a:lnTo>
                  <a:cubicBezTo>
                    <a:pt x="686" y="162"/>
                    <a:pt x="694" y="188"/>
                    <a:pt x="715" y="200"/>
                  </a:cubicBezTo>
                  <a:cubicBezTo>
                    <a:pt x="735" y="213"/>
                    <a:pt x="762" y="205"/>
                    <a:pt x="774" y="184"/>
                  </a:cubicBezTo>
                  <a:lnTo>
                    <a:pt x="806" y="130"/>
                  </a:lnTo>
                  <a:cubicBezTo>
                    <a:pt x="818" y="109"/>
                    <a:pt x="811" y="83"/>
                    <a:pt x="790" y="71"/>
                  </a:cubicBezTo>
                  <a:close/>
                  <a:moveTo>
                    <a:pt x="1009" y="483"/>
                  </a:moveTo>
                  <a:lnTo>
                    <a:pt x="947" y="483"/>
                  </a:lnTo>
                  <a:cubicBezTo>
                    <a:pt x="922" y="483"/>
                    <a:pt x="903" y="502"/>
                    <a:pt x="903" y="526"/>
                  </a:cubicBezTo>
                  <a:cubicBezTo>
                    <a:pt x="903" y="551"/>
                    <a:pt x="922" y="570"/>
                    <a:pt x="947" y="570"/>
                  </a:cubicBezTo>
                  <a:lnTo>
                    <a:pt x="1009" y="570"/>
                  </a:lnTo>
                  <a:cubicBezTo>
                    <a:pt x="1033" y="570"/>
                    <a:pt x="1053" y="551"/>
                    <a:pt x="1053" y="526"/>
                  </a:cubicBezTo>
                  <a:cubicBezTo>
                    <a:pt x="1053" y="502"/>
                    <a:pt x="1033" y="483"/>
                    <a:pt x="1009" y="483"/>
                  </a:cubicBezTo>
                  <a:close/>
                  <a:moveTo>
                    <a:pt x="526" y="150"/>
                  </a:moveTo>
                  <a:cubicBezTo>
                    <a:pt x="550" y="150"/>
                    <a:pt x="570" y="130"/>
                    <a:pt x="570" y="106"/>
                  </a:cubicBezTo>
                  <a:lnTo>
                    <a:pt x="570" y="44"/>
                  </a:lnTo>
                  <a:cubicBezTo>
                    <a:pt x="570" y="20"/>
                    <a:pt x="550" y="0"/>
                    <a:pt x="526" y="0"/>
                  </a:cubicBezTo>
                  <a:cubicBezTo>
                    <a:pt x="502" y="0"/>
                    <a:pt x="483" y="20"/>
                    <a:pt x="483" y="44"/>
                  </a:cubicBezTo>
                  <a:lnTo>
                    <a:pt x="483" y="106"/>
                  </a:lnTo>
                  <a:cubicBezTo>
                    <a:pt x="483" y="130"/>
                    <a:pt x="502" y="150"/>
                    <a:pt x="526" y="150"/>
                  </a:cubicBezTo>
                  <a:close/>
                  <a:moveTo>
                    <a:pt x="184" y="278"/>
                  </a:moveTo>
                  <a:lnTo>
                    <a:pt x="130" y="247"/>
                  </a:lnTo>
                  <a:cubicBezTo>
                    <a:pt x="109" y="235"/>
                    <a:pt x="82" y="242"/>
                    <a:pt x="70" y="263"/>
                  </a:cubicBezTo>
                  <a:cubicBezTo>
                    <a:pt x="58" y="284"/>
                    <a:pt x="65" y="311"/>
                    <a:pt x="86" y="323"/>
                  </a:cubicBezTo>
                  <a:lnTo>
                    <a:pt x="140" y="354"/>
                  </a:lnTo>
                  <a:cubicBezTo>
                    <a:pt x="161" y="366"/>
                    <a:pt x="188" y="359"/>
                    <a:pt x="200" y="338"/>
                  </a:cubicBezTo>
                  <a:cubicBezTo>
                    <a:pt x="212" y="317"/>
                    <a:pt x="205" y="291"/>
                    <a:pt x="184" y="278"/>
                  </a:cubicBezTo>
                  <a:close/>
                  <a:moveTo>
                    <a:pt x="912" y="354"/>
                  </a:moveTo>
                  <a:lnTo>
                    <a:pt x="966" y="323"/>
                  </a:lnTo>
                  <a:cubicBezTo>
                    <a:pt x="987" y="311"/>
                    <a:pt x="994" y="284"/>
                    <a:pt x="982" y="263"/>
                  </a:cubicBezTo>
                  <a:cubicBezTo>
                    <a:pt x="970" y="242"/>
                    <a:pt x="943" y="235"/>
                    <a:pt x="923" y="247"/>
                  </a:cubicBezTo>
                  <a:lnTo>
                    <a:pt x="868" y="278"/>
                  </a:lnTo>
                  <a:cubicBezTo>
                    <a:pt x="847" y="291"/>
                    <a:pt x="840" y="317"/>
                    <a:pt x="852" y="338"/>
                  </a:cubicBezTo>
                  <a:cubicBezTo>
                    <a:pt x="864" y="359"/>
                    <a:pt x="891" y="366"/>
                    <a:pt x="912" y="354"/>
                  </a:cubicBezTo>
                  <a:close/>
                  <a:moveTo>
                    <a:pt x="140" y="699"/>
                  </a:moveTo>
                  <a:lnTo>
                    <a:pt x="86" y="730"/>
                  </a:lnTo>
                  <a:cubicBezTo>
                    <a:pt x="65" y="742"/>
                    <a:pt x="58" y="769"/>
                    <a:pt x="70" y="790"/>
                  </a:cubicBezTo>
                  <a:cubicBezTo>
                    <a:pt x="82" y="811"/>
                    <a:pt x="109" y="818"/>
                    <a:pt x="130" y="806"/>
                  </a:cubicBezTo>
                  <a:lnTo>
                    <a:pt x="184" y="775"/>
                  </a:lnTo>
                  <a:cubicBezTo>
                    <a:pt x="205" y="762"/>
                    <a:pt x="212" y="736"/>
                    <a:pt x="200" y="715"/>
                  </a:cubicBezTo>
                  <a:cubicBezTo>
                    <a:pt x="188" y="694"/>
                    <a:pt x="161" y="687"/>
                    <a:pt x="140" y="699"/>
                  </a:cubicBezTo>
                  <a:close/>
                  <a:moveTo>
                    <a:pt x="150" y="526"/>
                  </a:moveTo>
                  <a:cubicBezTo>
                    <a:pt x="150" y="502"/>
                    <a:pt x="130" y="483"/>
                    <a:pt x="106" y="483"/>
                  </a:cubicBezTo>
                  <a:lnTo>
                    <a:pt x="44" y="483"/>
                  </a:lnTo>
                  <a:cubicBezTo>
                    <a:pt x="19" y="483"/>
                    <a:pt x="0" y="502"/>
                    <a:pt x="0" y="526"/>
                  </a:cubicBezTo>
                  <a:cubicBezTo>
                    <a:pt x="0" y="551"/>
                    <a:pt x="19" y="570"/>
                    <a:pt x="44" y="570"/>
                  </a:cubicBezTo>
                  <a:lnTo>
                    <a:pt x="106" y="570"/>
                  </a:lnTo>
                  <a:cubicBezTo>
                    <a:pt x="130" y="570"/>
                    <a:pt x="150" y="551"/>
                    <a:pt x="150" y="526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22408" y="598709"/>
            <a:ext cx="566400" cy="566400"/>
            <a:chOff x="7742596" y="2492896"/>
            <a:chExt cx="864096" cy="864096"/>
          </a:xfrm>
        </p:grpSpPr>
        <p:sp>
          <p:nvSpPr>
            <p:cNvPr id="21" name="椭圆 20"/>
            <p:cNvSpPr/>
            <p:nvPr/>
          </p:nvSpPr>
          <p:spPr>
            <a:xfrm>
              <a:off x="7742596" y="2492896"/>
              <a:ext cx="864096" cy="864096"/>
            </a:xfrm>
            <a:prstGeom prst="ellipse">
              <a:avLst/>
            </a:prstGeom>
            <a:solidFill>
              <a:srgbClr val="013B6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62"/>
              <a:endParaRPr lang="zh-CN" altLang="en-US" sz="3000">
                <a:solidFill>
                  <a:prstClr val="white"/>
                </a:solidFill>
              </a:endParaRPr>
            </a:p>
          </p:txBody>
        </p:sp>
        <p:sp>
          <p:nvSpPr>
            <p:cNvPr id="22" name="Freeform 79"/>
            <p:cNvSpPr>
              <a:spLocks noChangeAspect="1" noEditPoints="1"/>
            </p:cNvSpPr>
            <p:nvPr/>
          </p:nvSpPr>
          <p:spPr bwMode="black">
            <a:xfrm>
              <a:off x="8012942" y="2686387"/>
              <a:ext cx="344021" cy="464952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1735" tIns="30867" rIns="61735" bIns="30867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框 6">
            <a:extLst>
              <a:ext uri="{FF2B5EF4-FFF2-40B4-BE49-F238E27FC236}">
                <a16:creationId xmlns:a16="http://schemas.microsoft.com/office/drawing/2014/main" id="{C5F9C4FB-EBC3-42D7-B499-C4BA04E2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610" y="2666927"/>
            <a:ext cx="4121122" cy="62324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Python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egoe UI" pitchFamily="34" charset="0"/>
              </a:rPr>
              <a:t>大作业展示</a:t>
            </a: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8249AC86-D478-48D0-9844-188F9E50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856" y="3806183"/>
            <a:ext cx="576064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gency FB" pitchFamily="34" charset="0"/>
              </a:rPr>
              <a:t>姓名：袁铭泽                专业：信息安全</a:t>
            </a:r>
          </a:p>
        </p:txBody>
      </p:sp>
    </p:spTree>
    <p:extLst>
      <p:ext uri="{BB962C8B-B14F-4D97-AF65-F5344CB8AC3E}">
        <p14:creationId xmlns:p14="http://schemas.microsoft.com/office/powerpoint/2010/main" val="224304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">
        <p:random/>
      </p:transition>
    </mc:Choice>
    <mc:Fallback xmlns="">
      <p:transition spd="slow" advClick="0" advTm="12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项目说明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—&gt;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问题描述</a:t>
              </a:r>
            </a:p>
          </p:txBody>
        </p:sp>
      </p:grpSp>
      <p:pic>
        <p:nvPicPr>
          <p:cNvPr id="23" name="图片 11">
            <a:extLst>
              <a:ext uri="{FF2B5EF4-FFF2-40B4-BE49-F238E27FC236}">
                <a16:creationId xmlns:a16="http://schemas.microsoft.com/office/drawing/2014/main" id="{E4CE7E68-2903-49BD-B26A-F980F7C53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345332"/>
            <a:ext cx="3225874" cy="24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6573A851-A023-40AD-8A35-E4F087C28F3A}"/>
              </a:ext>
            </a:extLst>
          </p:cNvPr>
          <p:cNvGrpSpPr/>
          <p:nvPr/>
        </p:nvGrpSpPr>
        <p:grpSpPr>
          <a:xfrm>
            <a:off x="3693418" y="1345332"/>
            <a:ext cx="4622998" cy="2474514"/>
            <a:chOff x="3564814" y="1175075"/>
            <a:chExt cx="1935282" cy="3914672"/>
          </a:xfrm>
        </p:grpSpPr>
        <p:sp>
          <p:nvSpPr>
            <p:cNvPr id="26" name="矩形 10">
              <a:extLst>
                <a:ext uri="{FF2B5EF4-FFF2-40B4-BE49-F238E27FC236}">
                  <a16:creationId xmlns:a16="http://schemas.microsoft.com/office/drawing/2014/main" id="{22797DC9-2E35-48F4-81F2-936B4C056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814" y="1175075"/>
              <a:ext cx="1935282" cy="3914672"/>
            </a:xfrm>
            <a:prstGeom prst="rect">
              <a:avLst/>
            </a:prstGeom>
            <a:solidFill>
              <a:srgbClr val="013B6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7" name="矩形 15">
              <a:extLst>
                <a:ext uri="{FF2B5EF4-FFF2-40B4-BE49-F238E27FC236}">
                  <a16:creationId xmlns:a16="http://schemas.microsoft.com/office/drawing/2014/main" id="{9A1FA330-B441-480E-8330-94815BF98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937" y="1439289"/>
              <a:ext cx="1619036" cy="302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微信上有许多新闻，这些新闻有真有假。通过 </a:t>
              </a:r>
              <a:r>
                <a:rPr lang="en-US" altLang="zh-CN" sz="1600" dirty="0">
                  <a:solidFill>
                    <a:schemeClr val="bg1"/>
                  </a:solidFill>
                </a:rPr>
                <a:t>Python </a:t>
              </a:r>
              <a:r>
                <a:rPr lang="zh-CN" altLang="en-US" sz="1600" dirty="0">
                  <a:solidFill>
                    <a:schemeClr val="bg1"/>
                  </a:solidFill>
                </a:rPr>
                <a:t>建立模型，用给定的 </a:t>
              </a:r>
              <a:r>
                <a:rPr lang="en-US" altLang="zh-CN" sz="1600" dirty="0">
                  <a:solidFill>
                    <a:schemeClr val="bg1"/>
                  </a:solidFill>
                </a:rPr>
                <a:t>train </a:t>
              </a:r>
              <a:r>
                <a:rPr lang="zh-CN" altLang="en-US" sz="1600" dirty="0">
                  <a:solidFill>
                    <a:schemeClr val="bg1"/>
                  </a:solidFill>
                </a:rPr>
                <a:t>集</a:t>
              </a:r>
              <a:r>
                <a:rPr lang="en-US" altLang="zh-CN" sz="1600" dirty="0">
                  <a:solidFill>
                    <a:schemeClr val="bg1"/>
                  </a:solidFill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</a:rPr>
                <a:t>包含一系列真假新闻</a:t>
              </a:r>
              <a:r>
                <a:rPr lang="en-US" altLang="zh-CN" sz="1600" dirty="0">
                  <a:solidFill>
                    <a:schemeClr val="bg1"/>
                  </a:solidFill>
                </a:rPr>
                <a:t>)</a:t>
              </a:r>
              <a:r>
                <a:rPr lang="zh-CN" altLang="en-US" sz="1600" dirty="0">
                  <a:solidFill>
                    <a:schemeClr val="bg1"/>
                  </a:solidFill>
                </a:rPr>
                <a:t>训练模型，再用 </a:t>
              </a:r>
              <a:r>
                <a:rPr lang="en-US" altLang="zh-CN" sz="1600" dirty="0">
                  <a:solidFill>
                    <a:schemeClr val="bg1"/>
                  </a:solidFill>
                </a:rPr>
                <a:t>test </a:t>
              </a:r>
              <a:r>
                <a:rPr lang="zh-CN" altLang="en-US" sz="1600" dirty="0">
                  <a:solidFill>
                    <a:schemeClr val="bg1"/>
                  </a:solidFill>
                </a:rPr>
                <a:t>集检测模型，模型判断新闻真伪， 与真实真伪值作对比，得到一系列指标，从而判断模型的优良。本实验将从传统 方法和深度学习方法两方面进行实现。 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7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项目说明</a:t>
              </a:r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—&gt;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数据处理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1168315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28741" y="1211870"/>
            <a:ext cx="100811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微软雅黑" panose="020B0503020204020204" pitchFamily="34" charset="-122"/>
              </a:rPr>
              <a:t>数据读取 </a:t>
            </a:r>
          </a:p>
        </p:txBody>
      </p:sp>
      <p:pic>
        <p:nvPicPr>
          <p:cNvPr id="33" name="图片 32" descr="表格&#10;&#10;描述已自动生成">
            <a:extLst>
              <a:ext uri="{FF2B5EF4-FFF2-40B4-BE49-F238E27FC236}">
                <a16:creationId xmlns:a16="http://schemas.microsoft.com/office/drawing/2014/main" id="{B1657F11-CBB1-43A6-A88D-7D2CD7660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83" y="697260"/>
            <a:ext cx="7212244" cy="48803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D01FF898-DA3D-4967-9663-B4B9F021742F}"/>
              </a:ext>
            </a:extLst>
          </p:cNvPr>
          <p:cNvSpPr/>
          <p:nvPr/>
        </p:nvSpPr>
        <p:spPr>
          <a:xfrm>
            <a:off x="274214" y="1726459"/>
            <a:ext cx="1777506" cy="272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/>
              <a:t>先导出各种包，按照 </a:t>
            </a:r>
            <a:r>
              <a:rPr lang="en-US" altLang="zh-CN" sz="1600" dirty="0"/>
              <a:t>utf-8 </a:t>
            </a:r>
            <a:r>
              <a:rPr lang="zh-CN" altLang="en-US" sz="1600" dirty="0"/>
              <a:t>编码的方式来读取数据，且以字符串形式读取。（后面会将 </a:t>
            </a:r>
            <a:r>
              <a:rPr lang="en-US" altLang="zh-CN" sz="1600" dirty="0"/>
              <a:t>label </a:t>
            </a:r>
            <a:r>
              <a:rPr lang="zh-CN" altLang="en-US" sz="1600" dirty="0"/>
              <a:t>转为数字以便后续操作） 查看 </a:t>
            </a:r>
            <a:r>
              <a:rPr lang="en-US" altLang="zh-CN" sz="1600" dirty="0"/>
              <a:t>train </a:t>
            </a:r>
            <a:r>
              <a:rPr lang="zh-CN" altLang="en-US" sz="1600" dirty="0"/>
              <a:t>集的前 </a:t>
            </a:r>
            <a:r>
              <a:rPr lang="en-US" altLang="zh-CN" sz="1600" dirty="0"/>
              <a:t>5 </a:t>
            </a:r>
            <a:r>
              <a:rPr lang="zh-CN" altLang="en-US" sz="1600" dirty="0"/>
              <a:t>条新闻。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35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项目说明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数据处理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7275" y="1168315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28741" y="1211870"/>
            <a:ext cx="1008112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文本断词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1FF898-DA3D-4967-9663-B4B9F021742F}"/>
              </a:ext>
            </a:extLst>
          </p:cNvPr>
          <p:cNvSpPr/>
          <p:nvPr/>
        </p:nvSpPr>
        <p:spPr>
          <a:xfrm>
            <a:off x="274214" y="1726459"/>
            <a:ext cx="192152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600" dirty="0"/>
              <a:t>下载中文常用停用词表，用 </a:t>
            </a:r>
            <a:r>
              <a:rPr lang="en-US" altLang="zh-CN" sz="1600" dirty="0" err="1"/>
              <a:t>jieba</a:t>
            </a:r>
            <a:r>
              <a:rPr lang="en-US" altLang="zh-CN" sz="1600" dirty="0"/>
              <a:t> </a:t>
            </a:r>
            <a:r>
              <a:rPr lang="zh-CN" altLang="en-US" sz="1600" dirty="0"/>
              <a:t>分词，删除停用词。 尝试 </a:t>
            </a:r>
            <a:r>
              <a:rPr lang="en-US" altLang="zh-CN" sz="1600" dirty="0"/>
              <a:t>re </a:t>
            </a:r>
            <a:r>
              <a:rPr lang="zh-CN" altLang="en-US" sz="1600" dirty="0"/>
              <a:t>正则匹配中文字符（即只留下中文字符，其余删除），但经后续检验，模型训练效果不好，故将其注释掉。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60158EA-C179-485D-8225-936DBB0C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58" y="1377561"/>
            <a:ext cx="6552728" cy="30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项目说明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数据处理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8691" y="850100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39854" y="853410"/>
            <a:ext cx="1921521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数据合并和删除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1FF898-DA3D-4967-9663-B4B9F021742F}"/>
              </a:ext>
            </a:extLst>
          </p:cNvPr>
          <p:cNvSpPr/>
          <p:nvPr/>
        </p:nvSpPr>
        <p:spPr>
          <a:xfrm>
            <a:off x="274214" y="1259870"/>
            <a:ext cx="8669200" cy="95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600" dirty="0"/>
              <a:t>认为 </a:t>
            </a:r>
            <a:r>
              <a:rPr lang="en-GB" altLang="zh-CN" sz="1600" dirty="0"/>
              <a:t>News </a:t>
            </a:r>
            <a:r>
              <a:rPr lang="en-GB" altLang="zh-CN" sz="1600" dirty="0" err="1"/>
              <a:t>Url</a:t>
            </a:r>
            <a:r>
              <a:rPr lang="en-GB" altLang="zh-CN" sz="1600" dirty="0"/>
              <a:t> </a:t>
            </a:r>
            <a:r>
              <a:rPr lang="zh-CN" altLang="en-US" sz="1600" dirty="0"/>
              <a:t>和 </a:t>
            </a:r>
            <a:r>
              <a:rPr lang="en-GB" altLang="zh-CN" sz="1600" dirty="0"/>
              <a:t>Image </a:t>
            </a:r>
            <a:r>
              <a:rPr lang="en-GB" altLang="zh-CN" sz="1600" dirty="0" err="1"/>
              <a:t>Url</a:t>
            </a:r>
            <a:r>
              <a:rPr lang="en-GB" altLang="zh-CN" sz="1600" dirty="0"/>
              <a:t> </a:t>
            </a:r>
            <a:r>
              <a:rPr lang="zh-CN" altLang="en-US" sz="1600" dirty="0"/>
              <a:t>对判断新闻真假作用不大，删除这两列。将 </a:t>
            </a:r>
            <a:r>
              <a:rPr lang="en-GB" altLang="zh-CN" sz="1600" dirty="0" err="1"/>
              <a:t>Ofiicial</a:t>
            </a:r>
            <a:r>
              <a:rPr lang="en-GB" altLang="zh-CN" sz="1600" dirty="0"/>
              <a:t> Account Name </a:t>
            </a:r>
            <a:r>
              <a:rPr lang="zh-CN" altLang="en-US" sz="1600" dirty="0"/>
              <a:t>和 </a:t>
            </a:r>
            <a:r>
              <a:rPr lang="en-GB" altLang="zh-CN" sz="1600" dirty="0"/>
              <a:t>Report Content </a:t>
            </a:r>
            <a:r>
              <a:rPr lang="zh-CN" altLang="en-US" sz="1600" dirty="0"/>
              <a:t>合并到 </a:t>
            </a:r>
            <a:r>
              <a:rPr lang="en-GB" altLang="zh-CN" sz="1600" dirty="0"/>
              <a:t>Title </a:t>
            </a:r>
            <a:r>
              <a:rPr lang="zh-CN" altLang="en-US" sz="1600" dirty="0"/>
              <a:t>列中，将其一并作为特征加入 </a:t>
            </a:r>
            <a:r>
              <a:rPr lang="en-GB" altLang="zh-CN" sz="1600" dirty="0"/>
              <a:t>TF-IDF </a:t>
            </a:r>
            <a:r>
              <a:rPr lang="zh-CN" altLang="en-US" sz="1600" dirty="0"/>
              <a:t>计算，再删除 </a:t>
            </a:r>
            <a:r>
              <a:rPr lang="en-GB" altLang="zh-CN" sz="1600" dirty="0" err="1"/>
              <a:t>Ofiicial</a:t>
            </a:r>
            <a:r>
              <a:rPr lang="en-GB" altLang="zh-CN" sz="1600" dirty="0"/>
              <a:t> Account Name </a:t>
            </a:r>
            <a:r>
              <a:rPr lang="zh-CN" altLang="en-US" sz="1600" dirty="0"/>
              <a:t>和 </a:t>
            </a:r>
            <a:r>
              <a:rPr lang="en-GB" altLang="zh-CN" sz="1600" dirty="0"/>
              <a:t>Report Content </a:t>
            </a:r>
            <a:r>
              <a:rPr lang="zh-CN" altLang="en-US" sz="1600" dirty="0"/>
              <a:t>这两列。最后将合并好的特征调用分词函数，一同处理。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03DDDBA9-EA61-4988-BF14-D43F39BC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1" y="2211055"/>
            <a:ext cx="7859708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3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项目说明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数据处理</a:t>
              </a:r>
            </a:p>
          </p:txBody>
        </p:sp>
      </p:grpSp>
      <p:sp>
        <p:nvSpPr>
          <p:cNvPr id="15" name="文本框 43">
            <a:extLst>
              <a:ext uri="{FF2B5EF4-FFF2-40B4-BE49-F238E27FC236}">
                <a16:creationId xmlns:a16="http://schemas.microsoft.com/office/drawing/2014/main" id="{DF9EDC84-8C75-4C3B-B79F-61FEBB41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77" y="820610"/>
            <a:ext cx="1944216" cy="34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处理效果如下：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pic>
        <p:nvPicPr>
          <p:cNvPr id="16" name="图片 1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D9F6684-A563-468A-AB90-EC3B2B678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2" y="1327825"/>
            <a:ext cx="7560840" cy="3973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29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214" y="217809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>
                <a:spLocks/>
              </p:cNvSpPr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Freeform 8"/>
              <p:cNvSpPr>
                <a:spLocks/>
              </p:cNvSpPr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项目说明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—&gt;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数据处理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4214" y="902497"/>
            <a:ext cx="400050" cy="400050"/>
            <a:chOff x="1136650" y="3700685"/>
            <a:chExt cx="400050" cy="400050"/>
          </a:xfrm>
        </p:grpSpPr>
        <p:sp>
          <p:nvSpPr>
            <p:cNvPr id="25" name="椭圆 24"/>
            <p:cNvSpPr/>
            <p:nvPr/>
          </p:nvSpPr>
          <p:spPr>
            <a:xfrm>
              <a:off x="1136650" y="3700685"/>
              <a:ext cx="400050" cy="400050"/>
            </a:xfrm>
            <a:prstGeom prst="ellipse">
              <a:avLst/>
            </a:prstGeom>
            <a:solidFill>
              <a:srgbClr val="013B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1198563" y="3762598"/>
              <a:ext cx="276225" cy="276225"/>
            </a:xfrm>
            <a:prstGeom prst="donut">
              <a:avLst>
                <a:gd name="adj" fmla="val 9123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右箭头 26"/>
            <p:cNvSpPr>
              <a:spLocks noChangeAspect="1"/>
            </p:cNvSpPr>
            <p:nvPr/>
          </p:nvSpPr>
          <p:spPr>
            <a:xfrm>
              <a:off x="1271588" y="3848323"/>
              <a:ext cx="130175" cy="104775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43"/>
          <p:cNvSpPr txBox="1">
            <a:spLocks noChangeArrowheads="1"/>
          </p:cNvSpPr>
          <p:nvPr/>
        </p:nvSpPr>
        <p:spPr bwMode="auto">
          <a:xfrm>
            <a:off x="710320" y="1165511"/>
            <a:ext cx="3123179" cy="15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zh-CN" sz="1800" b="1" dirty="0"/>
              <a:t>过采样处理真假数据不平衡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1FF898-DA3D-4967-9663-B4B9F021742F}"/>
              </a:ext>
            </a:extLst>
          </p:cNvPr>
          <p:cNvSpPr/>
          <p:nvPr/>
        </p:nvSpPr>
        <p:spPr>
          <a:xfrm>
            <a:off x="702947" y="1349062"/>
            <a:ext cx="3289674" cy="39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zh-CN" dirty="0"/>
              <a:t>查看</a:t>
            </a:r>
            <a:r>
              <a:rPr lang="en-US" altLang="zh-CN" dirty="0"/>
              <a:t>train</a:t>
            </a:r>
            <a:r>
              <a:rPr lang="zh-CN" altLang="zh-CN" dirty="0"/>
              <a:t>集中真假数据的分布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C11F18A-ED7C-4BCA-B2A4-E87224FB3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0" y="1853287"/>
            <a:ext cx="5703793" cy="32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2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99ppt.com"/>
</p:tagLst>
</file>

<file path=ppt/theme/theme1.xml><?xml version="1.0" encoding="utf-8"?>
<a:theme xmlns:a="http://schemas.openxmlformats.org/drawingml/2006/main" name="www.99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1693</Words>
  <Application>Microsoft Office PowerPoint</Application>
  <PresentationFormat>全屏显示(16:10)</PresentationFormat>
  <Paragraphs>168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-apple-system</vt:lpstr>
      <vt:lpstr>宋体</vt:lpstr>
      <vt:lpstr>微软雅黑</vt:lpstr>
      <vt:lpstr>Arial</vt:lpstr>
      <vt:lpstr>Arial Narrow</vt:lpstr>
      <vt:lpstr>Calibri</vt:lpstr>
      <vt:lpstr>Source Code Pro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www.99ppt.com</dc:title>
  <dc:creator>www.99ppt.com</dc:creator>
  <cp:lastModifiedBy>袁 铭泽</cp:lastModifiedBy>
  <cp:revision>61</cp:revision>
  <dcterms:created xsi:type="dcterms:W3CDTF">2014-12-14T07:35:59Z</dcterms:created>
  <dcterms:modified xsi:type="dcterms:W3CDTF">2021-12-12T13:22:04Z</dcterms:modified>
</cp:coreProperties>
</file>