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6" r:id="rId3"/>
    <p:sldId id="259" r:id="rId4"/>
    <p:sldId id="284" r:id="rId5"/>
    <p:sldId id="258" r:id="rId6"/>
    <p:sldId id="260" r:id="rId7"/>
    <p:sldId id="274" r:id="rId8"/>
    <p:sldId id="275" r:id="rId9"/>
    <p:sldId id="281" r:id="rId10"/>
    <p:sldId id="279" r:id="rId11"/>
    <p:sldId id="280" r:id="rId12"/>
    <p:sldId id="277" r:id="rId13"/>
    <p:sldId id="278" r:id="rId14"/>
    <p:sldId id="276" r:id="rId15"/>
    <p:sldId id="283" r:id="rId16"/>
    <p:sldId id="282" r:id="rId17"/>
    <p:sldId id="286" r:id="rId18"/>
    <p:sldId id="262" r:id="rId19"/>
    <p:sldId id="261" r:id="rId20"/>
    <p:sldId id="288" r:id="rId21"/>
    <p:sldId id="287" r:id="rId22"/>
    <p:sldId id="289" r:id="rId23"/>
    <p:sldId id="290" r:id="rId24"/>
    <p:sldId id="291" r:id="rId25"/>
    <p:sldId id="297" r:id="rId26"/>
    <p:sldId id="292" r:id="rId27"/>
    <p:sldId id="293" r:id="rId28"/>
    <p:sldId id="294" r:id="rId29"/>
    <p:sldId id="295" r:id="rId30"/>
    <p:sldId id="298" r:id="rId31"/>
    <p:sldId id="263" r:id="rId32"/>
    <p:sldId id="266" r:id="rId33"/>
    <p:sldId id="272" r:id="rId34"/>
    <p:sldId id="267" r:id="rId35"/>
    <p:sldId id="268" r:id="rId36"/>
    <p:sldId id="27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DC-46DF-8162-8FABEE71EC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DC-46DF-8162-8FABEE71EC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DC-46DF-8162-8FABEE71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432224"/>
        <c:axId val="101412256"/>
      </c:lineChart>
      <c:catAx>
        <c:axId val="10143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1412256"/>
        <c:crosses val="autoZero"/>
        <c:auto val="1"/>
        <c:lblAlgn val="ctr"/>
        <c:lblOffset val="100"/>
        <c:noMultiLvlLbl val="0"/>
      </c:catAx>
      <c:valAx>
        <c:axId val="10141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143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EA-4F9C-B758-7B68328022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EA-4F9C-B758-7B68328022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EA-4F9C-B758-7B68328022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390160"/>
        <c:axId val="213402224"/>
      </c:barChart>
      <c:catAx>
        <c:axId val="21339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402224"/>
        <c:crosses val="autoZero"/>
        <c:auto val="1"/>
        <c:lblAlgn val="ctr"/>
        <c:lblOffset val="100"/>
        <c:noMultiLvlLbl val="0"/>
      </c:catAx>
      <c:valAx>
        <c:axId val="21340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390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98-4E33-89B5-FC23B39120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98-4E33-89B5-FC23B39120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98-4E33-89B5-FC23B3912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390160"/>
        <c:axId val="213402224"/>
      </c:barChart>
      <c:catAx>
        <c:axId val="21339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402224"/>
        <c:crosses val="autoZero"/>
        <c:auto val="1"/>
        <c:lblAlgn val="ctr"/>
        <c:lblOffset val="100"/>
        <c:noMultiLvlLbl val="0"/>
      </c:catAx>
      <c:valAx>
        <c:axId val="21340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390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4-4FDB-8EF0-243478DC81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14-4FDB-8EF0-243478DC81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14-4FDB-8EF0-243478DC81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390160"/>
        <c:axId val="213402224"/>
      </c:barChart>
      <c:catAx>
        <c:axId val="21339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402224"/>
        <c:crosses val="autoZero"/>
        <c:auto val="1"/>
        <c:lblAlgn val="ctr"/>
        <c:lblOffset val="100"/>
        <c:noMultiLvlLbl val="0"/>
      </c:catAx>
      <c:valAx>
        <c:axId val="21340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390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15DAF-BAF4-A56A-8D38-3C4A97D9E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F85D7-7599-7242-F0E1-DB09DA45C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0CE6B-23BB-4D27-AA8D-71FB279A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D122-7AAB-46AF-B11D-32399465A4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05E62-CEF7-4E87-8F79-3F72D08D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BC3894-2D68-BCE6-85E1-68899C7D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1D74-5021-4018-BA22-E6882BA1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1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5651F-BA90-4754-9C69-6E192582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DE513-FB54-6A68-4C09-F826B59EA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12996-B420-7DD9-9020-0EAAC859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D122-7AAB-46AF-B11D-32399465A4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C4761-200D-EDDD-CFD5-FE76BFE9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78335-35BA-C206-FAB2-ECB8ACDC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1D74-5021-4018-BA22-E6882BA1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D89F4C-D5D5-62E6-CDE8-3D9EDC7A0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F8B673-D268-9849-6969-EACD70098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E2E53-063B-7C57-8CA5-6D3BEADF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D122-7AAB-46AF-B11D-32399465A4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0C63E-5576-88F7-5B58-A5F92512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6BDB5-C7FA-9F31-6AC9-31FBE0B3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1D74-5021-4018-BA22-E6882BA1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810F7-F08B-5EB0-DA0E-7143F531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0B662-FEAA-F169-4ABF-501D861D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60FEA-91C3-AA0A-39D1-6931A82C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D122-7AAB-46AF-B11D-32399465A4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46D43-3815-A211-3368-A253FEA8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4974D-D052-5C1E-62BD-EEC9B775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1D74-5021-4018-BA22-E6882BA1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2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49BF3-E77F-5F96-6C5D-AADB7732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0895F7-6ADB-5EC0-68C7-A5DF3AFF1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2B60A-9BE4-AE9A-9841-874682C1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D122-7AAB-46AF-B11D-32399465A4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D7BFD-1ECD-C4F5-07BB-F59A8C6D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31A92-DDE4-D2A7-35AC-4254C3E6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1D74-5021-4018-BA22-E6882BA1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97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3CD25-742E-1B64-3529-9041DF9C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63286-376C-6D3B-585F-A72AD91BF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E399D-919D-AAAC-A083-0945B5101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E6A21E-1045-095A-05CB-14DF3C8B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D122-7AAB-46AF-B11D-32399465A4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2F34D-EB07-7D81-6131-C499B83C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E812C-195D-BE15-2DEA-B8869842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1D74-5021-4018-BA22-E6882BA1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9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E8926-C218-139D-2954-E7EB1101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7FA5C-C280-126B-A4E0-CBA2A61B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BDB3DA-1BEE-440A-0C05-A30F66195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8EAFEA-6D5A-83E4-CC58-FEBFEC43A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2EE793-2F93-C03A-AF5A-73FEFA594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3FC2F0-C05D-69C8-B3C7-E71B73B0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D122-7AAB-46AF-B11D-32399465A4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612ECF-4FBB-AE7D-F867-79F92CED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F689BB-57C5-87A5-401B-204B3B44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1D74-5021-4018-BA22-E6882BA1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7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E765C-5024-F1DA-4FC7-D97E3B99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2E2724-D7E6-2F5B-023D-263C0372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D122-7AAB-46AF-B11D-32399465A4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921B8B-0B40-43F2-8FCF-BED26892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C590A1-32F3-E9EF-7EBE-0FC818FB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1D74-5021-4018-BA22-E6882BA1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06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23A8B-8DAC-4BB1-84A8-1B3434D7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D122-7AAB-46AF-B11D-32399465A4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F6DE37-0CB2-3AF6-5F13-DA6C0376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D2A354-B1CF-8405-ECAD-C9E9062E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1D74-5021-4018-BA22-E6882BA1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25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CCA00-6F8B-CD1B-B4C6-1A1C9D05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75925-FC76-FE67-957F-04ABB4649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752CF3-0324-641E-5396-3ECFDF04F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2AB27D-574A-4E14-65E9-AE78DCBA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D122-7AAB-46AF-B11D-32399465A4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5AB72D-6032-1E0D-1B81-66DA181F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F9BBD-C0F9-A38A-BA74-B9608322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1D74-5021-4018-BA22-E6882BA1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75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93EA9-83CC-8AD2-2C97-F61CDA52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B888DA-A578-D83D-8973-B7763273A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9F7911-742F-C87F-0456-7AF652A14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1CFA0-E095-6C3A-FBC4-17A483D7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D122-7AAB-46AF-B11D-32399465A4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96571F-4561-E5AC-4ED6-6F01DC0A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10756-24E9-2945-CC7C-2BDE319A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1D74-5021-4018-BA22-E6882BA1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73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153C2D-79EC-0C66-5159-709F703A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FA6DF-08AA-618E-33AF-5B7640EBF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8F6EA-40E5-920D-5BE5-84C4EC064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D122-7AAB-46AF-B11D-32399465A41A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036B8-7105-96F6-98D9-FE16B81E1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EABA5-3F05-FBFA-1948-6A70E0FED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81D74-5021-4018-BA22-E6882BA1B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5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83724" y="2806262"/>
            <a:ext cx="5076496" cy="1182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1. </a:t>
            </a:r>
            <a:r>
              <a:rPr lang="ko-KR" altLang="en-US" sz="2800" b="1" dirty="0" smtClean="0"/>
              <a:t>로그인 </a:t>
            </a:r>
            <a:r>
              <a:rPr lang="en-US" altLang="ko-KR" sz="2800" b="1" dirty="0" smtClean="0"/>
              <a:t>/ </a:t>
            </a:r>
            <a:r>
              <a:rPr lang="ko-KR" altLang="en-US" sz="2800" b="1" dirty="0" smtClean="0"/>
              <a:t>메인 화면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14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793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995699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995698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5003799" y="566743"/>
            <a:ext cx="2946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일용직 관리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00088" y="566743"/>
            <a:ext cx="1586695" cy="748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610303" y="2403988"/>
            <a:ext cx="7057697" cy="3370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11350"/>
              </p:ext>
            </p:extLst>
          </p:nvPr>
        </p:nvGraphicFramePr>
        <p:xfrm>
          <a:off x="4070831" y="3220199"/>
          <a:ext cx="613664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729">
                  <a:extLst>
                    <a:ext uri="{9D8B030D-6E8A-4147-A177-3AD203B41FA5}">
                      <a16:colId xmlns:a16="http://schemas.microsoft.com/office/drawing/2014/main" val="2027203745"/>
                    </a:ext>
                  </a:extLst>
                </a:gridCol>
                <a:gridCol w="2044927">
                  <a:extLst>
                    <a:ext uri="{9D8B030D-6E8A-4147-A177-3AD203B41FA5}">
                      <a16:colId xmlns:a16="http://schemas.microsoft.com/office/drawing/2014/main" val="2460019740"/>
                    </a:ext>
                  </a:extLst>
                </a:gridCol>
                <a:gridCol w="1227328">
                  <a:extLst>
                    <a:ext uri="{9D8B030D-6E8A-4147-A177-3AD203B41FA5}">
                      <a16:colId xmlns:a16="http://schemas.microsoft.com/office/drawing/2014/main" val="3156200442"/>
                    </a:ext>
                  </a:extLst>
                </a:gridCol>
                <a:gridCol w="1227328">
                  <a:extLst>
                    <a:ext uri="{9D8B030D-6E8A-4147-A177-3AD203B41FA5}">
                      <a16:colId xmlns:a16="http://schemas.microsoft.com/office/drawing/2014/main" val="4127012095"/>
                    </a:ext>
                  </a:extLst>
                </a:gridCol>
                <a:gridCol w="1227328">
                  <a:extLst>
                    <a:ext uri="{9D8B030D-6E8A-4147-A177-3AD203B41FA5}">
                      <a16:colId xmlns:a16="http://schemas.microsoft.com/office/drawing/2014/main" val="1150231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고용 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급여금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21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18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9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10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72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29336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C6F597-F4E0-F963-A77C-1D5CCBECE122}"/>
              </a:ext>
            </a:extLst>
          </p:cNvPr>
          <p:cNvSpPr/>
          <p:nvPr/>
        </p:nvSpPr>
        <p:spPr>
          <a:xfrm>
            <a:off x="10027832" y="5905686"/>
            <a:ext cx="545399" cy="276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46939D-A9CB-0D5A-9FDB-6A4CF788D5C9}"/>
              </a:ext>
            </a:extLst>
          </p:cNvPr>
          <p:cNvSpPr/>
          <p:nvPr/>
        </p:nvSpPr>
        <p:spPr>
          <a:xfrm>
            <a:off x="1611385" y="2403988"/>
            <a:ext cx="1764484" cy="335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&lt;</a:t>
            </a:r>
            <a:r>
              <a:rPr lang="ko-KR" altLang="en-US" sz="1600" dirty="0" smtClean="0"/>
              <a:t>인사관리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 smtClean="0"/>
              <a:t>사원</a:t>
            </a:r>
            <a:endParaRPr lang="en-US" altLang="ko-KR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사원 </a:t>
            </a:r>
            <a:r>
              <a:rPr lang="ko-KR" altLang="en-US" sz="1600" dirty="0" smtClean="0"/>
              <a:t>관리</a:t>
            </a:r>
            <a:endParaRPr lang="en-US" altLang="ko-KR" sz="1600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/>
              <a:t>일용직 관리</a:t>
            </a:r>
            <a:endParaRPr lang="en-US" altLang="ko-KR" sz="1600" b="1" dirty="0" smtClean="0"/>
          </a:p>
          <a:p>
            <a:endParaRPr lang="en-US" altLang="ko-KR" sz="1400" dirty="0" smtClean="0"/>
          </a:p>
          <a:p>
            <a:r>
              <a:rPr lang="en-US" altLang="ko-KR" dirty="0"/>
              <a:t>2.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3. </a:t>
            </a:r>
            <a:r>
              <a:rPr lang="ko-KR" altLang="en-US" dirty="0"/>
              <a:t>급여명세서</a:t>
            </a:r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4070831" y="2697794"/>
            <a:ext cx="36364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A15004-4F36-4F6F-497A-6F0BBEFFE1E7}"/>
              </a:ext>
            </a:extLst>
          </p:cNvPr>
          <p:cNvSpPr/>
          <p:nvPr/>
        </p:nvSpPr>
        <p:spPr>
          <a:xfrm>
            <a:off x="7810980" y="2691170"/>
            <a:ext cx="7916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428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793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995699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995698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5003799" y="566743"/>
            <a:ext cx="2946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일용직 관리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00088" y="566743"/>
            <a:ext cx="1586695" cy="748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610303" y="2403988"/>
            <a:ext cx="7057697" cy="3370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101992"/>
              </p:ext>
            </p:extLst>
          </p:nvPr>
        </p:nvGraphicFramePr>
        <p:xfrm>
          <a:off x="4070831" y="3097106"/>
          <a:ext cx="613664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729">
                  <a:extLst>
                    <a:ext uri="{9D8B030D-6E8A-4147-A177-3AD203B41FA5}">
                      <a16:colId xmlns:a16="http://schemas.microsoft.com/office/drawing/2014/main" val="2027203745"/>
                    </a:ext>
                  </a:extLst>
                </a:gridCol>
                <a:gridCol w="2044927">
                  <a:extLst>
                    <a:ext uri="{9D8B030D-6E8A-4147-A177-3AD203B41FA5}">
                      <a16:colId xmlns:a16="http://schemas.microsoft.com/office/drawing/2014/main" val="2460019740"/>
                    </a:ext>
                  </a:extLst>
                </a:gridCol>
                <a:gridCol w="1227328">
                  <a:extLst>
                    <a:ext uri="{9D8B030D-6E8A-4147-A177-3AD203B41FA5}">
                      <a16:colId xmlns:a16="http://schemas.microsoft.com/office/drawing/2014/main" val="3156200442"/>
                    </a:ext>
                  </a:extLst>
                </a:gridCol>
                <a:gridCol w="1227328">
                  <a:extLst>
                    <a:ext uri="{9D8B030D-6E8A-4147-A177-3AD203B41FA5}">
                      <a16:colId xmlns:a16="http://schemas.microsoft.com/office/drawing/2014/main" val="4127012095"/>
                    </a:ext>
                  </a:extLst>
                </a:gridCol>
                <a:gridCol w="1227328">
                  <a:extLst>
                    <a:ext uri="{9D8B030D-6E8A-4147-A177-3AD203B41FA5}">
                      <a16:colId xmlns:a16="http://schemas.microsoft.com/office/drawing/2014/main" val="1150231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고용 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급여금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21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18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9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10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72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29336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C6F597-F4E0-F963-A77C-1D5CCBECE122}"/>
              </a:ext>
            </a:extLst>
          </p:cNvPr>
          <p:cNvSpPr/>
          <p:nvPr/>
        </p:nvSpPr>
        <p:spPr>
          <a:xfrm>
            <a:off x="10027832" y="5905686"/>
            <a:ext cx="545399" cy="276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46939D-A9CB-0D5A-9FDB-6A4CF788D5C9}"/>
              </a:ext>
            </a:extLst>
          </p:cNvPr>
          <p:cNvSpPr/>
          <p:nvPr/>
        </p:nvSpPr>
        <p:spPr>
          <a:xfrm>
            <a:off x="1524000" y="2403988"/>
            <a:ext cx="1764484" cy="3370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&lt;</a:t>
            </a:r>
            <a:r>
              <a:rPr lang="ko-KR" altLang="en-US" sz="1600" dirty="0" smtClean="0"/>
              <a:t>인사관리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 smtClean="0"/>
              <a:t>사원</a:t>
            </a:r>
            <a:endParaRPr lang="en-US" altLang="ko-KR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/>
              <a:t>사원 </a:t>
            </a:r>
            <a:r>
              <a:rPr lang="ko-KR" altLang="en-US" sz="1600" b="1" dirty="0" smtClean="0"/>
              <a:t>관리</a:t>
            </a:r>
            <a:endParaRPr lang="en-US" altLang="ko-KR" sz="1600" b="1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일용직 관리</a:t>
            </a:r>
            <a:endParaRPr lang="en-US" altLang="ko-KR" sz="1600" dirty="0" smtClean="0"/>
          </a:p>
          <a:p>
            <a:endParaRPr lang="en-US" altLang="ko-KR" sz="1400" dirty="0" smtClean="0"/>
          </a:p>
          <a:p>
            <a:r>
              <a:rPr lang="en-US" altLang="ko-KR" dirty="0"/>
              <a:t>2.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3. </a:t>
            </a:r>
            <a:r>
              <a:rPr lang="ko-KR" altLang="en-US" dirty="0"/>
              <a:t>급여명세서</a:t>
            </a:r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4070831" y="2697794"/>
            <a:ext cx="36364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A15004-4F36-4F6F-497A-6F0BBEFFE1E7}"/>
              </a:ext>
            </a:extLst>
          </p:cNvPr>
          <p:cNvSpPr/>
          <p:nvPr/>
        </p:nvSpPr>
        <p:spPr>
          <a:xfrm>
            <a:off x="7810980" y="2691170"/>
            <a:ext cx="7916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96000" y="1315166"/>
            <a:ext cx="4953000" cy="538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72528"/>
              </p:ext>
            </p:extLst>
          </p:nvPr>
        </p:nvGraphicFramePr>
        <p:xfrm>
          <a:off x="6263637" y="2581141"/>
          <a:ext cx="46346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090">
                  <a:extLst>
                    <a:ext uri="{9D8B030D-6E8A-4147-A177-3AD203B41FA5}">
                      <a16:colId xmlns:a16="http://schemas.microsoft.com/office/drawing/2014/main" val="2228952405"/>
                    </a:ext>
                  </a:extLst>
                </a:gridCol>
                <a:gridCol w="662090">
                  <a:extLst>
                    <a:ext uri="{9D8B030D-6E8A-4147-A177-3AD203B41FA5}">
                      <a16:colId xmlns:a16="http://schemas.microsoft.com/office/drawing/2014/main" val="3398386038"/>
                    </a:ext>
                  </a:extLst>
                </a:gridCol>
                <a:gridCol w="662090">
                  <a:extLst>
                    <a:ext uri="{9D8B030D-6E8A-4147-A177-3AD203B41FA5}">
                      <a16:colId xmlns:a16="http://schemas.microsoft.com/office/drawing/2014/main" val="2482261940"/>
                    </a:ext>
                  </a:extLst>
                </a:gridCol>
                <a:gridCol w="596913">
                  <a:extLst>
                    <a:ext uri="{9D8B030D-6E8A-4147-A177-3AD203B41FA5}">
                      <a16:colId xmlns:a16="http://schemas.microsoft.com/office/drawing/2014/main" val="1208447176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76366513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72793902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3592541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성별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나이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부서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계좌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일급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연락처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14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0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6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37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46544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76999" y="1740404"/>
            <a:ext cx="4191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smtClean="0"/>
              <a:t>일용직 직원 고용 정보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C6F597-F4E0-F963-A77C-1D5CCBECE122}"/>
              </a:ext>
            </a:extLst>
          </p:cNvPr>
          <p:cNvSpPr/>
          <p:nvPr/>
        </p:nvSpPr>
        <p:spPr>
          <a:xfrm>
            <a:off x="10180232" y="6058086"/>
            <a:ext cx="545399" cy="276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C6F597-F4E0-F963-A77C-1D5CCBECE122}"/>
              </a:ext>
            </a:extLst>
          </p:cNvPr>
          <p:cNvSpPr/>
          <p:nvPr/>
        </p:nvSpPr>
        <p:spPr>
          <a:xfrm>
            <a:off x="9552063" y="6058086"/>
            <a:ext cx="545399" cy="276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3948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692395"/>
            <a:ext cx="7035799" cy="3387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793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995699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995698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5003799" y="566743"/>
            <a:ext cx="2946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포상</a:t>
            </a:r>
            <a:r>
              <a:rPr lang="en-US" altLang="ko-KR" dirty="0" smtClean="0"/>
              <a:t>/</a:t>
            </a:r>
            <a:r>
              <a:rPr lang="ko-KR" altLang="en-US" dirty="0" smtClean="0"/>
              <a:t>징계 관리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00088" y="566743"/>
            <a:ext cx="1586695" cy="748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9701213" y="2252549"/>
            <a:ext cx="923923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46939D-A9CB-0D5A-9FDB-6A4CF788D5C9}"/>
              </a:ext>
            </a:extLst>
          </p:cNvPr>
          <p:cNvSpPr/>
          <p:nvPr/>
        </p:nvSpPr>
        <p:spPr>
          <a:xfrm>
            <a:off x="1492251" y="2692395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&lt;</a:t>
            </a:r>
            <a:r>
              <a:rPr lang="ko-KR" altLang="en-US" sz="1600" dirty="0" smtClean="0"/>
              <a:t>인사관리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spc="-150" dirty="0" smtClean="0"/>
              <a:t>포상</a:t>
            </a:r>
            <a:r>
              <a:rPr lang="en-US" altLang="ko-KR" sz="1600" b="1" spc="-150" dirty="0" smtClean="0"/>
              <a:t>/</a:t>
            </a:r>
            <a:r>
              <a:rPr lang="ko-KR" altLang="en-US" sz="1600" b="1" spc="-150" dirty="0" smtClean="0"/>
              <a:t>징계 관리</a:t>
            </a:r>
            <a:endParaRPr lang="en-US" altLang="ko-KR" sz="1600" b="1" spc="-15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50" dirty="0" smtClean="0"/>
              <a:t>평가 관리</a:t>
            </a:r>
            <a:endParaRPr lang="en-US" altLang="ko-KR" sz="1600" spc="-150" dirty="0" smtClean="0"/>
          </a:p>
          <a:p>
            <a:pPr algn="ctr">
              <a:lnSpc>
                <a:spcPct val="150000"/>
              </a:lnSpc>
            </a:pPr>
            <a:r>
              <a:rPr lang="en-US" altLang="ko-KR" sz="1600" spc="-150" dirty="0" smtClean="0"/>
              <a:t>(</a:t>
            </a:r>
            <a:r>
              <a:rPr lang="ko-KR" altLang="en-US" sz="1600" spc="-150" dirty="0" smtClean="0"/>
              <a:t>인사고과</a:t>
            </a:r>
            <a:r>
              <a:rPr lang="en-US" altLang="ko-KR" sz="1600" spc="-150" dirty="0" smtClean="0"/>
              <a:t>)</a:t>
            </a:r>
            <a:endParaRPr lang="en-US" altLang="ko-KR" sz="1400" dirty="0"/>
          </a:p>
        </p:txBody>
      </p:sp>
      <p:sp>
        <p:nvSpPr>
          <p:cNvPr id="3" name="직사각형 2"/>
          <p:cNvSpPr/>
          <p:nvPr/>
        </p:nvSpPr>
        <p:spPr>
          <a:xfrm>
            <a:off x="4120587" y="3032567"/>
            <a:ext cx="6030410" cy="3030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05108" y="3298785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포상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징계 보고서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02539"/>
              </p:ext>
            </p:extLst>
          </p:nvPr>
        </p:nvGraphicFramePr>
        <p:xfrm>
          <a:off x="4539202" y="3899263"/>
          <a:ext cx="528770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926">
                  <a:extLst>
                    <a:ext uri="{9D8B030D-6E8A-4147-A177-3AD203B41FA5}">
                      <a16:colId xmlns:a16="http://schemas.microsoft.com/office/drawing/2014/main" val="509454929"/>
                    </a:ext>
                  </a:extLst>
                </a:gridCol>
                <a:gridCol w="1321926">
                  <a:extLst>
                    <a:ext uri="{9D8B030D-6E8A-4147-A177-3AD203B41FA5}">
                      <a16:colId xmlns:a16="http://schemas.microsoft.com/office/drawing/2014/main" val="2991049893"/>
                    </a:ext>
                  </a:extLst>
                </a:gridCol>
                <a:gridCol w="1321926">
                  <a:extLst>
                    <a:ext uri="{9D8B030D-6E8A-4147-A177-3AD203B41FA5}">
                      <a16:colId xmlns:a16="http://schemas.microsoft.com/office/drawing/2014/main" val="688289903"/>
                    </a:ext>
                  </a:extLst>
                </a:gridCol>
                <a:gridCol w="1321926">
                  <a:extLst>
                    <a:ext uri="{9D8B030D-6E8A-4147-A177-3AD203B41FA5}">
                      <a16:colId xmlns:a16="http://schemas.microsoft.com/office/drawing/2014/main" val="3147819921"/>
                    </a:ext>
                  </a:extLst>
                </a:gridCol>
              </a:tblGrid>
              <a:tr h="226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298660"/>
                  </a:ext>
                </a:extLst>
              </a:tr>
              <a:tr h="226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소속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직급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613277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73818"/>
              </p:ext>
            </p:extLst>
          </p:nvPr>
        </p:nvGraphicFramePr>
        <p:xfrm>
          <a:off x="4539202" y="4828567"/>
          <a:ext cx="5287704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852">
                  <a:extLst>
                    <a:ext uri="{9D8B030D-6E8A-4147-A177-3AD203B41FA5}">
                      <a16:colId xmlns:a16="http://schemas.microsoft.com/office/drawing/2014/main" val="2865397479"/>
                    </a:ext>
                  </a:extLst>
                </a:gridCol>
                <a:gridCol w="2643852">
                  <a:extLst>
                    <a:ext uri="{9D8B030D-6E8A-4147-A177-3AD203B41FA5}">
                      <a16:colId xmlns:a16="http://schemas.microsoft.com/office/drawing/2014/main" val="4164205748"/>
                    </a:ext>
                  </a:extLst>
                </a:gridCol>
              </a:tblGrid>
              <a:tr h="226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포상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징계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813062"/>
                  </a:ext>
                </a:extLst>
              </a:tr>
              <a:tr h="226810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64934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8732520" y="2252549"/>
            <a:ext cx="833955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3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692395"/>
            <a:ext cx="7035799" cy="3387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793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995699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995698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5003799" y="566743"/>
            <a:ext cx="2946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포상</a:t>
            </a:r>
            <a:r>
              <a:rPr lang="en-US" altLang="ko-KR" dirty="0" smtClean="0"/>
              <a:t>/</a:t>
            </a:r>
            <a:r>
              <a:rPr lang="ko-KR" altLang="en-US" dirty="0" smtClean="0"/>
              <a:t>징계 관리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00088" y="566743"/>
            <a:ext cx="1586695" cy="748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9701213" y="2252549"/>
            <a:ext cx="923923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46939D-A9CB-0D5A-9FDB-6A4CF788D5C9}"/>
              </a:ext>
            </a:extLst>
          </p:cNvPr>
          <p:cNvSpPr/>
          <p:nvPr/>
        </p:nvSpPr>
        <p:spPr>
          <a:xfrm>
            <a:off x="1492251" y="2692395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&lt;</a:t>
            </a:r>
            <a:r>
              <a:rPr lang="ko-KR" altLang="en-US" sz="1600" dirty="0" smtClean="0"/>
              <a:t>인사관리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50" dirty="0" smtClean="0"/>
              <a:t>포상</a:t>
            </a:r>
            <a:r>
              <a:rPr lang="en-US" altLang="ko-KR" sz="1600" spc="-150" dirty="0" smtClean="0"/>
              <a:t>/</a:t>
            </a:r>
            <a:r>
              <a:rPr lang="ko-KR" altLang="en-US" sz="1600" spc="-150" dirty="0" smtClean="0"/>
              <a:t>징계 관리</a:t>
            </a:r>
            <a:endParaRPr lang="en-US" altLang="ko-KR" sz="1600" spc="-15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spc="-150" dirty="0" smtClean="0"/>
              <a:t>평가 관리</a:t>
            </a:r>
            <a:endParaRPr lang="en-US" altLang="ko-KR" sz="1600" b="1" spc="-150" dirty="0" smtClean="0"/>
          </a:p>
          <a:p>
            <a:pPr algn="ctr">
              <a:lnSpc>
                <a:spcPct val="150000"/>
              </a:lnSpc>
            </a:pPr>
            <a:r>
              <a:rPr lang="en-US" altLang="ko-KR" sz="1600" b="1" spc="-150" dirty="0" smtClean="0"/>
              <a:t>(</a:t>
            </a:r>
            <a:r>
              <a:rPr lang="ko-KR" altLang="en-US" sz="1600" b="1" spc="-150" dirty="0" smtClean="0"/>
              <a:t>인사고과</a:t>
            </a:r>
            <a:r>
              <a:rPr lang="en-US" altLang="ko-KR" sz="1600" b="1" spc="-150" dirty="0" smtClean="0"/>
              <a:t>)</a:t>
            </a:r>
            <a:endParaRPr lang="en-US" altLang="ko-KR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4120587" y="3032567"/>
            <a:ext cx="6030410" cy="3030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05108" y="3298785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평가 보고서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96630"/>
              </p:ext>
            </p:extLst>
          </p:nvPr>
        </p:nvGraphicFramePr>
        <p:xfrm>
          <a:off x="4539202" y="3899263"/>
          <a:ext cx="528770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926">
                  <a:extLst>
                    <a:ext uri="{9D8B030D-6E8A-4147-A177-3AD203B41FA5}">
                      <a16:colId xmlns:a16="http://schemas.microsoft.com/office/drawing/2014/main" val="509454929"/>
                    </a:ext>
                  </a:extLst>
                </a:gridCol>
                <a:gridCol w="1321926">
                  <a:extLst>
                    <a:ext uri="{9D8B030D-6E8A-4147-A177-3AD203B41FA5}">
                      <a16:colId xmlns:a16="http://schemas.microsoft.com/office/drawing/2014/main" val="2991049893"/>
                    </a:ext>
                  </a:extLst>
                </a:gridCol>
                <a:gridCol w="1321926">
                  <a:extLst>
                    <a:ext uri="{9D8B030D-6E8A-4147-A177-3AD203B41FA5}">
                      <a16:colId xmlns:a16="http://schemas.microsoft.com/office/drawing/2014/main" val="688289903"/>
                    </a:ext>
                  </a:extLst>
                </a:gridCol>
                <a:gridCol w="1321926">
                  <a:extLst>
                    <a:ext uri="{9D8B030D-6E8A-4147-A177-3AD203B41FA5}">
                      <a16:colId xmlns:a16="http://schemas.microsoft.com/office/drawing/2014/main" val="3147819921"/>
                    </a:ext>
                  </a:extLst>
                </a:gridCol>
              </a:tblGrid>
              <a:tr h="226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298660"/>
                  </a:ext>
                </a:extLst>
              </a:tr>
              <a:tr h="226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소속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직급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613277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68545"/>
              </p:ext>
            </p:extLst>
          </p:nvPr>
        </p:nvGraphicFramePr>
        <p:xfrm>
          <a:off x="4539202" y="4828567"/>
          <a:ext cx="5287704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7704">
                  <a:extLst>
                    <a:ext uri="{9D8B030D-6E8A-4147-A177-3AD203B41FA5}">
                      <a16:colId xmlns:a16="http://schemas.microsoft.com/office/drawing/2014/main" val="2865397479"/>
                    </a:ext>
                  </a:extLst>
                </a:gridCol>
              </a:tblGrid>
              <a:tr h="226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평가 내용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813062"/>
                  </a:ext>
                </a:extLst>
              </a:tr>
              <a:tr h="22681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649343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8732520" y="2252549"/>
            <a:ext cx="833955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6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692395"/>
            <a:ext cx="7035799" cy="3387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793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995699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995698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5003799" y="566743"/>
            <a:ext cx="2946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급여명세서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00088" y="566743"/>
            <a:ext cx="1586695" cy="748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9701213" y="2252549"/>
            <a:ext cx="923923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46939D-A9CB-0D5A-9FDB-6A4CF788D5C9}"/>
              </a:ext>
            </a:extLst>
          </p:cNvPr>
          <p:cNvSpPr/>
          <p:nvPr/>
        </p:nvSpPr>
        <p:spPr>
          <a:xfrm>
            <a:off x="1492251" y="2692395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&lt;</a:t>
            </a:r>
            <a:r>
              <a:rPr lang="ko-KR" altLang="en-US" sz="1600" dirty="0" smtClean="0"/>
              <a:t>인사관리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급여명세서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b="1" spc="-150" dirty="0" smtClean="0"/>
              <a:t>- </a:t>
            </a:r>
            <a:r>
              <a:rPr lang="ko-KR" altLang="en-US" sz="1600" b="1" spc="-150" dirty="0" smtClean="0"/>
              <a:t>급여 명세서 작성</a:t>
            </a:r>
            <a:endParaRPr lang="en-US" altLang="ko-KR" sz="1600" b="1" spc="-15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3" name="직사각형 2"/>
          <p:cNvSpPr/>
          <p:nvPr/>
        </p:nvSpPr>
        <p:spPr>
          <a:xfrm>
            <a:off x="4120587" y="3032567"/>
            <a:ext cx="6030410" cy="3030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05108" y="3298785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12</a:t>
            </a:r>
            <a:r>
              <a:rPr lang="ko-KR" altLang="en-US" b="1" dirty="0" smtClean="0"/>
              <a:t>월 급여 명세서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463870"/>
              </p:ext>
            </p:extLst>
          </p:nvPr>
        </p:nvGraphicFramePr>
        <p:xfrm>
          <a:off x="4539202" y="4107329"/>
          <a:ext cx="528770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926">
                  <a:extLst>
                    <a:ext uri="{9D8B030D-6E8A-4147-A177-3AD203B41FA5}">
                      <a16:colId xmlns:a16="http://schemas.microsoft.com/office/drawing/2014/main" val="509454929"/>
                    </a:ext>
                  </a:extLst>
                </a:gridCol>
                <a:gridCol w="1321926">
                  <a:extLst>
                    <a:ext uri="{9D8B030D-6E8A-4147-A177-3AD203B41FA5}">
                      <a16:colId xmlns:a16="http://schemas.microsoft.com/office/drawing/2014/main" val="2991049893"/>
                    </a:ext>
                  </a:extLst>
                </a:gridCol>
                <a:gridCol w="1321926">
                  <a:extLst>
                    <a:ext uri="{9D8B030D-6E8A-4147-A177-3AD203B41FA5}">
                      <a16:colId xmlns:a16="http://schemas.microsoft.com/office/drawing/2014/main" val="688289903"/>
                    </a:ext>
                  </a:extLst>
                </a:gridCol>
                <a:gridCol w="1321926">
                  <a:extLst>
                    <a:ext uri="{9D8B030D-6E8A-4147-A177-3AD203B41FA5}">
                      <a16:colId xmlns:a16="http://schemas.microsoft.com/office/drawing/2014/main" val="3147819921"/>
                    </a:ext>
                  </a:extLst>
                </a:gridCol>
              </a:tblGrid>
              <a:tr h="226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298660"/>
                  </a:ext>
                </a:extLst>
              </a:tr>
              <a:tr h="226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소속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직급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61327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125427" y="3780993"/>
            <a:ext cx="1867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지급일 </a:t>
            </a:r>
            <a:r>
              <a:rPr lang="en-US" altLang="ko-KR" sz="1100" dirty="0" smtClean="0"/>
              <a:t>: 2022-12-15</a:t>
            </a:r>
            <a:endParaRPr lang="ko-KR" altLang="en-US" sz="11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21256"/>
              </p:ext>
            </p:extLst>
          </p:nvPr>
        </p:nvGraphicFramePr>
        <p:xfrm>
          <a:off x="4539202" y="5117365"/>
          <a:ext cx="528770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926">
                  <a:extLst>
                    <a:ext uri="{9D8B030D-6E8A-4147-A177-3AD203B41FA5}">
                      <a16:colId xmlns:a16="http://schemas.microsoft.com/office/drawing/2014/main" val="2865397479"/>
                    </a:ext>
                  </a:extLst>
                </a:gridCol>
                <a:gridCol w="1321926">
                  <a:extLst>
                    <a:ext uri="{9D8B030D-6E8A-4147-A177-3AD203B41FA5}">
                      <a16:colId xmlns:a16="http://schemas.microsoft.com/office/drawing/2014/main" val="4066249754"/>
                    </a:ext>
                  </a:extLst>
                </a:gridCol>
                <a:gridCol w="1321926">
                  <a:extLst>
                    <a:ext uri="{9D8B030D-6E8A-4147-A177-3AD203B41FA5}">
                      <a16:colId xmlns:a16="http://schemas.microsoft.com/office/drawing/2014/main" val="4164205748"/>
                    </a:ext>
                  </a:extLst>
                </a:gridCol>
                <a:gridCol w="1321926">
                  <a:extLst>
                    <a:ext uri="{9D8B030D-6E8A-4147-A177-3AD203B41FA5}">
                      <a16:colId xmlns:a16="http://schemas.microsoft.com/office/drawing/2014/main" val="1769203020"/>
                    </a:ext>
                  </a:extLst>
                </a:gridCol>
              </a:tblGrid>
              <a:tr h="226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은행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계좌번호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81306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261411" y="4844180"/>
            <a:ext cx="133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급여 계좌</a:t>
            </a:r>
            <a:endParaRPr lang="ko-KR" altLang="en-US" sz="14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84363"/>
              </p:ext>
            </p:extLst>
          </p:nvPr>
        </p:nvGraphicFramePr>
        <p:xfrm>
          <a:off x="4539202" y="5756384"/>
          <a:ext cx="528770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852">
                  <a:extLst>
                    <a:ext uri="{9D8B030D-6E8A-4147-A177-3AD203B41FA5}">
                      <a16:colId xmlns:a16="http://schemas.microsoft.com/office/drawing/2014/main" val="2865397479"/>
                    </a:ext>
                  </a:extLst>
                </a:gridCol>
                <a:gridCol w="2643852">
                  <a:extLst>
                    <a:ext uri="{9D8B030D-6E8A-4147-A177-3AD203B41FA5}">
                      <a16:colId xmlns:a16="http://schemas.microsoft.com/office/drawing/2014/main" val="4164205748"/>
                    </a:ext>
                  </a:extLst>
                </a:gridCol>
              </a:tblGrid>
              <a:tr h="226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지급 내역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공제내역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813062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249836" y="5483199"/>
            <a:ext cx="133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급여 내역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07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83724" y="2806262"/>
            <a:ext cx="5076496" cy="1182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3. </a:t>
            </a:r>
            <a:r>
              <a:rPr lang="ko-KR" altLang="en-US" sz="2800" b="1" dirty="0" smtClean="0"/>
              <a:t>재무 파트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5092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192329"/>
            <a:ext cx="7035799" cy="3387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9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667075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667074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9FD527-A0F0-6B9D-AEBB-1A33F0BF451C}"/>
              </a:ext>
            </a:extLst>
          </p:cNvPr>
          <p:cNvSpPr/>
          <p:nvPr/>
        </p:nvSpPr>
        <p:spPr>
          <a:xfrm>
            <a:off x="8990202" y="5134458"/>
            <a:ext cx="727046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9788322" y="5134457"/>
            <a:ext cx="727046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4368800" y="609607"/>
            <a:ext cx="3581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퇴직급여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3814234" y="2414843"/>
            <a:ext cx="36364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A15004-4F36-4F6F-497A-6F0BBEFFE1E7}"/>
              </a:ext>
            </a:extLst>
          </p:cNvPr>
          <p:cNvSpPr/>
          <p:nvPr/>
        </p:nvSpPr>
        <p:spPr>
          <a:xfrm>
            <a:off x="7554383" y="2408219"/>
            <a:ext cx="7916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5E4263-5B5F-0DB2-D311-4D952C89C7BA}"/>
              </a:ext>
            </a:extLst>
          </p:cNvPr>
          <p:cNvSpPr/>
          <p:nvPr/>
        </p:nvSpPr>
        <p:spPr>
          <a:xfrm>
            <a:off x="1524000" y="2192329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 smtClean="0"/>
              <a:t>재무 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/>
          </a:p>
          <a:p>
            <a:pPr algn="just"/>
            <a:endParaRPr lang="en-US" altLang="ko-KR" sz="600" dirty="0"/>
          </a:p>
          <a:p>
            <a:pPr algn="just"/>
            <a:r>
              <a:rPr lang="en-US" altLang="ko-KR" sz="1400" dirty="0" smtClean="0"/>
              <a:t>1. </a:t>
            </a:r>
            <a:r>
              <a:rPr lang="ko-KR" altLang="en-US" sz="1400" dirty="0"/>
              <a:t>개인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b="1" dirty="0"/>
              <a:t>퇴직급여</a:t>
            </a:r>
            <a:endParaRPr lang="en-US" altLang="ko-KR" sz="1400" b="1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일용직 급여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직원 경조사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r>
              <a:rPr lang="en-US" altLang="ko-KR" sz="1400" dirty="0" smtClean="0"/>
              <a:t>2-1.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r>
              <a:rPr lang="en-US" altLang="ko-KR" sz="1400" dirty="0" smtClean="0"/>
              <a:t>2-2. </a:t>
            </a:r>
            <a:r>
              <a:rPr lang="ko-KR" altLang="en-US" sz="1400" dirty="0" smtClean="0"/>
              <a:t>통계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보고서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기타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graphicFrame>
        <p:nvGraphicFramePr>
          <p:cNvPr id="15" name="표 27">
            <a:extLst>
              <a:ext uri="{FF2B5EF4-FFF2-40B4-BE49-F238E27FC236}">
                <a16:creationId xmlns:a16="http://schemas.microsoft.com/office/drawing/2014/main" id="{D9AEDCCC-B24C-4C29-A8AC-41D543369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37165"/>
              </p:ext>
            </p:extLst>
          </p:nvPr>
        </p:nvGraphicFramePr>
        <p:xfrm>
          <a:off x="3716090" y="2872581"/>
          <a:ext cx="679026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465">
                  <a:extLst>
                    <a:ext uri="{9D8B030D-6E8A-4147-A177-3AD203B41FA5}">
                      <a16:colId xmlns:a16="http://schemas.microsoft.com/office/drawing/2014/main" val="2785716591"/>
                    </a:ext>
                  </a:extLst>
                </a:gridCol>
                <a:gridCol w="1634067">
                  <a:extLst>
                    <a:ext uri="{9D8B030D-6E8A-4147-A177-3AD203B41FA5}">
                      <a16:colId xmlns:a16="http://schemas.microsoft.com/office/drawing/2014/main" val="45357426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84901214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710189202"/>
                    </a:ext>
                  </a:extLst>
                </a:gridCol>
                <a:gridCol w="1519264">
                  <a:extLst>
                    <a:ext uri="{9D8B030D-6E8A-4147-A177-3AD203B41FA5}">
                      <a16:colId xmlns:a16="http://schemas.microsoft.com/office/drawing/2014/main" val="116101894"/>
                    </a:ext>
                  </a:extLst>
                </a:gridCol>
              </a:tblGrid>
              <a:tr h="344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부서명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직책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28248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2022121500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 아무개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인사팀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553811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37313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23417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79080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95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8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192329"/>
            <a:ext cx="7035799" cy="3387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9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667075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667074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9FD527-A0F0-6B9D-AEBB-1A33F0BF451C}"/>
              </a:ext>
            </a:extLst>
          </p:cNvPr>
          <p:cNvSpPr/>
          <p:nvPr/>
        </p:nvSpPr>
        <p:spPr>
          <a:xfrm>
            <a:off x="8990202" y="5134458"/>
            <a:ext cx="727046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9788322" y="5134457"/>
            <a:ext cx="727046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4368800" y="609607"/>
            <a:ext cx="3581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퇴직급여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3814234" y="2414843"/>
            <a:ext cx="36364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A15004-4F36-4F6F-497A-6F0BBEFFE1E7}"/>
              </a:ext>
            </a:extLst>
          </p:cNvPr>
          <p:cNvSpPr/>
          <p:nvPr/>
        </p:nvSpPr>
        <p:spPr>
          <a:xfrm>
            <a:off x="7554383" y="2408219"/>
            <a:ext cx="7916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5E4263-5B5F-0DB2-D311-4D952C89C7BA}"/>
              </a:ext>
            </a:extLst>
          </p:cNvPr>
          <p:cNvSpPr/>
          <p:nvPr/>
        </p:nvSpPr>
        <p:spPr>
          <a:xfrm>
            <a:off x="1524000" y="2192329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 smtClean="0"/>
              <a:t>재무 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/>
          </a:p>
          <a:p>
            <a:pPr algn="just"/>
            <a:endParaRPr lang="en-US" altLang="ko-KR" sz="600" dirty="0"/>
          </a:p>
          <a:p>
            <a:pPr algn="just"/>
            <a:r>
              <a:rPr lang="en-US" altLang="ko-KR" sz="1400" dirty="0" smtClean="0"/>
              <a:t>1. </a:t>
            </a:r>
            <a:r>
              <a:rPr lang="ko-KR" altLang="en-US" sz="1400" dirty="0"/>
              <a:t>개인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b="1" dirty="0"/>
              <a:t>퇴직급여</a:t>
            </a:r>
            <a:endParaRPr lang="en-US" altLang="ko-KR" sz="1400" b="1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일용직 급여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직원 경조사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r>
              <a:rPr lang="en-US" altLang="ko-KR" sz="1400" dirty="0" smtClean="0"/>
              <a:t>2-1.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r>
              <a:rPr lang="en-US" altLang="ko-KR" sz="1400" dirty="0" smtClean="0"/>
              <a:t>2-2. </a:t>
            </a:r>
            <a:r>
              <a:rPr lang="ko-KR" altLang="en-US" sz="1400" dirty="0" smtClean="0"/>
              <a:t>통계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보고서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기타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graphicFrame>
        <p:nvGraphicFramePr>
          <p:cNvPr id="15" name="표 27">
            <a:extLst>
              <a:ext uri="{FF2B5EF4-FFF2-40B4-BE49-F238E27FC236}">
                <a16:creationId xmlns:a16="http://schemas.microsoft.com/office/drawing/2014/main" id="{D9AEDCCC-B24C-4C29-A8AC-41D5433698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16090" y="2872581"/>
          <a:ext cx="679026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465">
                  <a:extLst>
                    <a:ext uri="{9D8B030D-6E8A-4147-A177-3AD203B41FA5}">
                      <a16:colId xmlns:a16="http://schemas.microsoft.com/office/drawing/2014/main" val="2785716591"/>
                    </a:ext>
                  </a:extLst>
                </a:gridCol>
                <a:gridCol w="1634067">
                  <a:extLst>
                    <a:ext uri="{9D8B030D-6E8A-4147-A177-3AD203B41FA5}">
                      <a16:colId xmlns:a16="http://schemas.microsoft.com/office/drawing/2014/main" val="45357426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84901214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710189202"/>
                    </a:ext>
                  </a:extLst>
                </a:gridCol>
                <a:gridCol w="1519264">
                  <a:extLst>
                    <a:ext uri="{9D8B030D-6E8A-4147-A177-3AD203B41FA5}">
                      <a16:colId xmlns:a16="http://schemas.microsoft.com/office/drawing/2014/main" val="116101894"/>
                    </a:ext>
                  </a:extLst>
                </a:gridCol>
              </a:tblGrid>
              <a:tr h="344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부서명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직책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28248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2022121500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 아무개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인사팀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553811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37313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23417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79080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95579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00882" y="2156172"/>
            <a:ext cx="4760565" cy="3406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25907"/>
              </p:ext>
            </p:extLst>
          </p:nvPr>
        </p:nvGraphicFramePr>
        <p:xfrm>
          <a:off x="5258656" y="2896807"/>
          <a:ext cx="4179720" cy="69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45">
                  <a:extLst>
                    <a:ext uri="{9D8B030D-6E8A-4147-A177-3AD203B41FA5}">
                      <a16:colId xmlns:a16="http://schemas.microsoft.com/office/drawing/2014/main" val="1889905051"/>
                    </a:ext>
                  </a:extLst>
                </a:gridCol>
                <a:gridCol w="1355315">
                  <a:extLst>
                    <a:ext uri="{9D8B030D-6E8A-4147-A177-3AD203B41FA5}">
                      <a16:colId xmlns:a16="http://schemas.microsoft.com/office/drawing/2014/main" val="2413416783"/>
                    </a:ext>
                  </a:extLst>
                </a:gridCol>
                <a:gridCol w="840851">
                  <a:extLst>
                    <a:ext uri="{9D8B030D-6E8A-4147-A177-3AD203B41FA5}">
                      <a16:colId xmlns:a16="http://schemas.microsoft.com/office/drawing/2014/main" val="4267265980"/>
                    </a:ext>
                  </a:extLst>
                </a:gridCol>
                <a:gridCol w="1249009">
                  <a:extLst>
                    <a:ext uri="{9D8B030D-6E8A-4147-A177-3AD203B41FA5}">
                      <a16:colId xmlns:a16="http://schemas.microsoft.com/office/drawing/2014/main" val="3605647486"/>
                    </a:ext>
                  </a:extLst>
                </a:gridCol>
              </a:tblGrid>
              <a:tr h="34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사번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976143"/>
                  </a:ext>
                </a:extLst>
              </a:tr>
              <a:tr h="34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직책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53185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55156" y="2341486"/>
            <a:ext cx="2239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퇴직 급여 관리</a:t>
            </a:r>
            <a:endParaRPr lang="ko-KR" altLang="en-US" sz="20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0758"/>
              </p:ext>
            </p:extLst>
          </p:nvPr>
        </p:nvGraphicFramePr>
        <p:xfrm>
          <a:off x="5291608" y="3808285"/>
          <a:ext cx="414676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692">
                  <a:extLst>
                    <a:ext uri="{9D8B030D-6E8A-4147-A177-3AD203B41FA5}">
                      <a16:colId xmlns:a16="http://schemas.microsoft.com/office/drawing/2014/main" val="2453995213"/>
                    </a:ext>
                  </a:extLst>
                </a:gridCol>
                <a:gridCol w="923406">
                  <a:extLst>
                    <a:ext uri="{9D8B030D-6E8A-4147-A177-3AD203B41FA5}">
                      <a16:colId xmlns:a16="http://schemas.microsoft.com/office/drawing/2014/main" val="2195950109"/>
                    </a:ext>
                  </a:extLst>
                </a:gridCol>
                <a:gridCol w="1149977">
                  <a:extLst>
                    <a:ext uri="{9D8B030D-6E8A-4147-A177-3AD203B41FA5}">
                      <a16:colId xmlns:a16="http://schemas.microsoft.com/office/drawing/2014/main" val="1318664692"/>
                    </a:ext>
                  </a:extLst>
                </a:gridCol>
                <a:gridCol w="1036692">
                  <a:extLst>
                    <a:ext uri="{9D8B030D-6E8A-4147-A177-3AD203B41FA5}">
                      <a16:colId xmlns:a16="http://schemas.microsoft.com/office/drawing/2014/main" val="2614064920"/>
                    </a:ext>
                  </a:extLst>
                </a:gridCol>
              </a:tblGrid>
              <a:tr h="328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입사일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퇴사일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387668"/>
                  </a:ext>
                </a:extLst>
              </a:tr>
              <a:tr h="3286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근무 기간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54502"/>
                  </a:ext>
                </a:extLst>
              </a:tr>
              <a:tr h="3286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퇴직금 금액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0251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C6F597-F4E0-F963-A77C-1D5CCBECE122}"/>
              </a:ext>
            </a:extLst>
          </p:cNvPr>
          <p:cNvSpPr/>
          <p:nvPr/>
        </p:nvSpPr>
        <p:spPr>
          <a:xfrm>
            <a:off x="8871267" y="5035071"/>
            <a:ext cx="545399" cy="276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9002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192329"/>
            <a:ext cx="7035799" cy="3387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9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667075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667074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9FD527-A0F0-6B9D-AEBB-1A33F0BF451C}"/>
              </a:ext>
            </a:extLst>
          </p:cNvPr>
          <p:cNvSpPr/>
          <p:nvPr/>
        </p:nvSpPr>
        <p:spPr>
          <a:xfrm>
            <a:off x="9102055" y="5640204"/>
            <a:ext cx="727046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9940954" y="5640204"/>
            <a:ext cx="727046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690C2E-EC76-523B-8D6C-7EC890387F30}"/>
              </a:ext>
            </a:extLst>
          </p:cNvPr>
          <p:cNvSpPr/>
          <p:nvPr/>
        </p:nvSpPr>
        <p:spPr>
          <a:xfrm>
            <a:off x="8313490" y="5650075"/>
            <a:ext cx="676712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4368800" y="609607"/>
            <a:ext cx="3581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일용직 급여</a:t>
            </a:r>
            <a:endParaRPr lang="ko-KR" altLang="en-US" dirty="0"/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D9AEDCCC-B24C-4C29-A8AC-41D543369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32217"/>
              </p:ext>
            </p:extLst>
          </p:nvPr>
        </p:nvGraphicFramePr>
        <p:xfrm>
          <a:off x="3754967" y="2872581"/>
          <a:ext cx="679026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895">
                  <a:extLst>
                    <a:ext uri="{9D8B030D-6E8A-4147-A177-3AD203B41FA5}">
                      <a16:colId xmlns:a16="http://schemas.microsoft.com/office/drawing/2014/main" val="2785716591"/>
                    </a:ext>
                  </a:extLst>
                </a:gridCol>
                <a:gridCol w="1435538">
                  <a:extLst>
                    <a:ext uri="{9D8B030D-6E8A-4147-A177-3AD203B41FA5}">
                      <a16:colId xmlns:a16="http://schemas.microsoft.com/office/drawing/2014/main" val="453574261"/>
                    </a:ext>
                  </a:extLst>
                </a:gridCol>
                <a:gridCol w="1803899">
                  <a:extLst>
                    <a:ext uri="{9D8B030D-6E8A-4147-A177-3AD203B41FA5}">
                      <a16:colId xmlns:a16="http://schemas.microsoft.com/office/drawing/2014/main" val="284901214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710189202"/>
                    </a:ext>
                  </a:extLst>
                </a:gridCol>
                <a:gridCol w="1519264">
                  <a:extLst>
                    <a:ext uri="{9D8B030D-6E8A-4147-A177-3AD203B41FA5}">
                      <a16:colId xmlns:a16="http://schemas.microsoft.com/office/drawing/2014/main" val="116101894"/>
                    </a:ext>
                  </a:extLst>
                </a:gridCol>
              </a:tblGrid>
              <a:tr h="344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연락처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계좌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28248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 아무개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010-9876-5432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325-000-00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553811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37313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23417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79080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955790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573997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3814234" y="2414843"/>
            <a:ext cx="36364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A15004-4F36-4F6F-497A-6F0BBEFFE1E7}"/>
              </a:ext>
            </a:extLst>
          </p:cNvPr>
          <p:cNvSpPr/>
          <p:nvPr/>
        </p:nvSpPr>
        <p:spPr>
          <a:xfrm>
            <a:off x="7554383" y="2408219"/>
            <a:ext cx="7916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5E4263-5B5F-0DB2-D311-4D952C89C7BA}"/>
              </a:ext>
            </a:extLst>
          </p:cNvPr>
          <p:cNvSpPr/>
          <p:nvPr/>
        </p:nvSpPr>
        <p:spPr>
          <a:xfrm>
            <a:off x="1524000" y="2192329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 smtClean="0"/>
              <a:t>재무 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/>
          </a:p>
          <a:p>
            <a:pPr algn="just"/>
            <a:endParaRPr lang="en-US" altLang="ko-KR" sz="600" dirty="0"/>
          </a:p>
          <a:p>
            <a:pPr algn="just"/>
            <a:r>
              <a:rPr lang="en-US" altLang="ko-KR" sz="1400" dirty="0" smtClean="0"/>
              <a:t>1. </a:t>
            </a:r>
            <a:r>
              <a:rPr lang="ko-KR" altLang="en-US" sz="1400" dirty="0"/>
              <a:t>개인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퇴직급여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b="1" dirty="0"/>
              <a:t>일용직 급여</a:t>
            </a:r>
            <a:endParaRPr lang="en-US" altLang="ko-KR" sz="1400" b="1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직원 경조사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r>
              <a:rPr lang="en-US" altLang="ko-KR" sz="1400" dirty="0" smtClean="0"/>
              <a:t>2-1.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r>
              <a:rPr lang="en-US" altLang="ko-KR" sz="1400" dirty="0" smtClean="0"/>
              <a:t>2-2. </a:t>
            </a:r>
            <a:r>
              <a:rPr lang="ko-KR" altLang="en-US" sz="1400" dirty="0" smtClean="0"/>
              <a:t>통계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보고서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기타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7578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192329"/>
            <a:ext cx="7035799" cy="3387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9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667075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667074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9FD527-A0F0-6B9D-AEBB-1A33F0BF451C}"/>
              </a:ext>
            </a:extLst>
          </p:cNvPr>
          <p:cNvSpPr/>
          <p:nvPr/>
        </p:nvSpPr>
        <p:spPr>
          <a:xfrm>
            <a:off x="9102055" y="5640204"/>
            <a:ext cx="727046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9940954" y="5640204"/>
            <a:ext cx="727046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690C2E-EC76-523B-8D6C-7EC890387F30}"/>
              </a:ext>
            </a:extLst>
          </p:cNvPr>
          <p:cNvSpPr/>
          <p:nvPr/>
        </p:nvSpPr>
        <p:spPr>
          <a:xfrm>
            <a:off x="8313490" y="5650075"/>
            <a:ext cx="676712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4368800" y="609607"/>
            <a:ext cx="3581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일용직 급여</a:t>
            </a:r>
            <a:endParaRPr lang="ko-KR" altLang="en-US" dirty="0"/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D9AEDCCC-B24C-4C29-A8AC-41D543369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15608"/>
              </p:ext>
            </p:extLst>
          </p:nvPr>
        </p:nvGraphicFramePr>
        <p:xfrm>
          <a:off x="3754967" y="2872581"/>
          <a:ext cx="679026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465">
                  <a:extLst>
                    <a:ext uri="{9D8B030D-6E8A-4147-A177-3AD203B41FA5}">
                      <a16:colId xmlns:a16="http://schemas.microsoft.com/office/drawing/2014/main" val="2785716591"/>
                    </a:ext>
                  </a:extLst>
                </a:gridCol>
                <a:gridCol w="1404968">
                  <a:extLst>
                    <a:ext uri="{9D8B030D-6E8A-4147-A177-3AD203B41FA5}">
                      <a16:colId xmlns:a16="http://schemas.microsoft.com/office/drawing/2014/main" val="453574261"/>
                    </a:ext>
                  </a:extLst>
                </a:gridCol>
                <a:gridCol w="1803899">
                  <a:extLst>
                    <a:ext uri="{9D8B030D-6E8A-4147-A177-3AD203B41FA5}">
                      <a16:colId xmlns:a16="http://schemas.microsoft.com/office/drawing/2014/main" val="284901214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710189202"/>
                    </a:ext>
                  </a:extLst>
                </a:gridCol>
                <a:gridCol w="1519264">
                  <a:extLst>
                    <a:ext uri="{9D8B030D-6E8A-4147-A177-3AD203B41FA5}">
                      <a16:colId xmlns:a16="http://schemas.microsoft.com/office/drawing/2014/main" val="116101894"/>
                    </a:ext>
                  </a:extLst>
                </a:gridCol>
              </a:tblGrid>
              <a:tr h="344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연락처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계좌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28248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 아무개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010-9876-5432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325-000-00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553811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37313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23417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79080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955790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573997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3814234" y="2414843"/>
            <a:ext cx="36364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A15004-4F36-4F6F-497A-6F0BBEFFE1E7}"/>
              </a:ext>
            </a:extLst>
          </p:cNvPr>
          <p:cNvSpPr/>
          <p:nvPr/>
        </p:nvSpPr>
        <p:spPr>
          <a:xfrm>
            <a:off x="7554383" y="2408219"/>
            <a:ext cx="7916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205616-69E8-BA0A-6782-74161969B58D}"/>
              </a:ext>
            </a:extLst>
          </p:cNvPr>
          <p:cNvSpPr/>
          <p:nvPr/>
        </p:nvSpPr>
        <p:spPr>
          <a:xfrm>
            <a:off x="7035801" y="601145"/>
            <a:ext cx="4340950" cy="4738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074AFD-1DA5-0CA4-D70A-5EA2EF7A8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9"/>
          <a:stretch/>
        </p:blipFill>
        <p:spPr>
          <a:xfrm>
            <a:off x="7652695" y="1051831"/>
            <a:ext cx="3138071" cy="2377169"/>
          </a:xfrm>
          <a:prstGeom prst="rect">
            <a:avLst/>
          </a:prstGeom>
        </p:spPr>
      </p:pic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FEB3CDBE-1696-FDA6-8A29-7EBFB5299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405636"/>
              </p:ext>
            </p:extLst>
          </p:nvPr>
        </p:nvGraphicFramePr>
        <p:xfrm>
          <a:off x="7450667" y="3734738"/>
          <a:ext cx="3657600" cy="891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310568992"/>
                    </a:ext>
                  </a:extLst>
                </a:gridCol>
                <a:gridCol w="2345267">
                  <a:extLst>
                    <a:ext uri="{9D8B030D-6E8A-4147-A177-3AD203B41FA5}">
                      <a16:colId xmlns:a16="http://schemas.microsoft.com/office/drawing/2014/main" val="154403240"/>
                    </a:ext>
                  </a:extLst>
                </a:gridCol>
              </a:tblGrid>
              <a:tr h="3113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561996"/>
                  </a:ext>
                </a:extLst>
              </a:tr>
              <a:tr h="5259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692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30456A3-6FA8-A9B4-2AC8-84D732EEC6D6}"/>
              </a:ext>
            </a:extLst>
          </p:cNvPr>
          <p:cNvSpPr/>
          <p:nvPr/>
        </p:nvSpPr>
        <p:spPr>
          <a:xfrm>
            <a:off x="10389687" y="4771686"/>
            <a:ext cx="727046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5E4263-5B5F-0DB2-D311-4D952C89C7BA}"/>
              </a:ext>
            </a:extLst>
          </p:cNvPr>
          <p:cNvSpPr/>
          <p:nvPr/>
        </p:nvSpPr>
        <p:spPr>
          <a:xfrm>
            <a:off x="1524000" y="2192329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 smtClean="0"/>
              <a:t>재무 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/>
          </a:p>
          <a:p>
            <a:pPr algn="just"/>
            <a:endParaRPr lang="en-US" altLang="ko-KR" sz="600" dirty="0"/>
          </a:p>
          <a:p>
            <a:pPr algn="just"/>
            <a:r>
              <a:rPr lang="en-US" altLang="ko-KR" sz="1400" dirty="0" smtClean="0"/>
              <a:t>1. </a:t>
            </a:r>
            <a:r>
              <a:rPr lang="ko-KR" altLang="en-US" sz="1400" dirty="0"/>
              <a:t>개인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퇴직급여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b="1" dirty="0"/>
              <a:t>일용직 급여</a:t>
            </a:r>
            <a:endParaRPr lang="en-US" altLang="ko-KR" sz="1400" b="1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직원 경조사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r>
              <a:rPr lang="en-US" altLang="ko-KR" sz="1400" dirty="0" smtClean="0"/>
              <a:t>2-1.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r>
              <a:rPr lang="en-US" altLang="ko-KR" sz="1400" dirty="0" smtClean="0"/>
              <a:t>2-2. </a:t>
            </a:r>
            <a:r>
              <a:rPr lang="ko-KR" altLang="en-US" sz="1400" dirty="0" smtClean="0"/>
              <a:t>통계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보고서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기타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9FD527-A0F0-6B9D-AEBB-1A33F0BF451C}"/>
              </a:ext>
            </a:extLst>
          </p:cNvPr>
          <p:cNvSpPr/>
          <p:nvPr/>
        </p:nvSpPr>
        <p:spPr>
          <a:xfrm>
            <a:off x="9539872" y="4771686"/>
            <a:ext cx="727046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3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01CE0C7-162B-77C9-DC83-767A8FEE7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66" y="1346200"/>
            <a:ext cx="3098800" cy="49106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703FB9-8ABC-47B9-FB3E-E5E98A60CE91}"/>
              </a:ext>
            </a:extLst>
          </p:cNvPr>
          <p:cNvSpPr/>
          <p:nvPr/>
        </p:nvSpPr>
        <p:spPr>
          <a:xfrm>
            <a:off x="4081994" y="508000"/>
            <a:ext cx="33401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</a:t>
            </a:r>
            <a:r>
              <a:rPr lang="ko-KR" altLang="en-US" dirty="0"/>
              <a:t>창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421529" y="3657600"/>
            <a:ext cx="2708476" cy="5555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32728" y="4585504"/>
            <a:ext cx="2708476" cy="5555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23412" y="5235616"/>
            <a:ext cx="1307939" cy="50542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7488822" y="3946967"/>
            <a:ext cx="5440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38985" y="3762301"/>
            <a:ext cx="158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입력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7488822" y="4851721"/>
            <a:ext cx="5440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38985" y="4667055"/>
            <a:ext cx="19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7629647" y="5556377"/>
            <a:ext cx="5440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810" y="5371711"/>
            <a:ext cx="158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8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539175"/>
            <a:ext cx="7035799" cy="3387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9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667075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667074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7365602" y="2704932"/>
            <a:ext cx="1169195" cy="307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조회하기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4368800" y="609607"/>
            <a:ext cx="3581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직원 경조사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5690677" y="2704931"/>
            <a:ext cx="1482980" cy="307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날짜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5E4263-5B5F-0DB2-D311-4D952C89C7BA}"/>
              </a:ext>
            </a:extLst>
          </p:cNvPr>
          <p:cNvSpPr/>
          <p:nvPr/>
        </p:nvSpPr>
        <p:spPr>
          <a:xfrm>
            <a:off x="1524000" y="2539175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 smtClean="0"/>
              <a:t>재무 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/>
          </a:p>
          <a:p>
            <a:pPr algn="just"/>
            <a:endParaRPr lang="en-US" altLang="ko-KR" sz="600" dirty="0"/>
          </a:p>
          <a:p>
            <a:pPr algn="just"/>
            <a:r>
              <a:rPr lang="en-US" altLang="ko-KR" sz="1400" dirty="0" smtClean="0"/>
              <a:t>1. </a:t>
            </a:r>
            <a:r>
              <a:rPr lang="ko-KR" altLang="en-US" sz="1400" dirty="0"/>
              <a:t>개인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퇴직급여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일용직 급여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b="1" dirty="0"/>
              <a:t>직원 경조사</a:t>
            </a:r>
            <a:endParaRPr lang="en-US" altLang="ko-KR" sz="1400" b="1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r>
              <a:rPr lang="en-US" altLang="ko-KR" sz="1400" dirty="0" smtClean="0"/>
              <a:t>2-1.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r>
              <a:rPr lang="en-US" altLang="ko-KR" sz="1400" dirty="0" smtClean="0"/>
              <a:t>2-2. </a:t>
            </a:r>
            <a:r>
              <a:rPr lang="ko-KR" altLang="en-US" sz="1400" dirty="0" smtClean="0"/>
              <a:t>통계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보고서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기타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3748375" y="2704931"/>
            <a:ext cx="1482980" cy="307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날짜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0963" y="2640392"/>
            <a:ext cx="34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~</a:t>
            </a:r>
            <a:endParaRPr lang="ko-KR" altLang="en-US" sz="24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819034"/>
              </p:ext>
            </p:extLst>
          </p:nvPr>
        </p:nvGraphicFramePr>
        <p:xfrm>
          <a:off x="3748375" y="3258805"/>
          <a:ext cx="67199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253">
                  <a:extLst>
                    <a:ext uri="{9D8B030D-6E8A-4147-A177-3AD203B41FA5}">
                      <a16:colId xmlns:a16="http://schemas.microsoft.com/office/drawing/2014/main" val="3679276249"/>
                    </a:ext>
                  </a:extLst>
                </a:gridCol>
                <a:gridCol w="1135117">
                  <a:extLst>
                    <a:ext uri="{9D8B030D-6E8A-4147-A177-3AD203B41FA5}">
                      <a16:colId xmlns:a16="http://schemas.microsoft.com/office/drawing/2014/main" val="1948167768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3543427295"/>
                    </a:ext>
                  </a:extLst>
                </a:gridCol>
                <a:gridCol w="1036021">
                  <a:extLst>
                    <a:ext uri="{9D8B030D-6E8A-4147-A177-3AD203B41FA5}">
                      <a16:colId xmlns:a16="http://schemas.microsoft.com/office/drawing/2014/main" val="2294675276"/>
                    </a:ext>
                  </a:extLst>
                </a:gridCol>
                <a:gridCol w="890787">
                  <a:extLst>
                    <a:ext uri="{9D8B030D-6E8A-4147-A177-3AD203B41FA5}">
                      <a16:colId xmlns:a16="http://schemas.microsoft.com/office/drawing/2014/main" val="522694607"/>
                    </a:ext>
                  </a:extLst>
                </a:gridCol>
                <a:gridCol w="959990">
                  <a:extLst>
                    <a:ext uri="{9D8B030D-6E8A-4147-A177-3AD203B41FA5}">
                      <a16:colId xmlns:a16="http://schemas.microsoft.com/office/drawing/2014/main" val="389952444"/>
                    </a:ext>
                  </a:extLst>
                </a:gridCol>
                <a:gridCol w="959990">
                  <a:extLst>
                    <a:ext uri="{9D8B030D-6E8A-4147-A177-3AD203B41FA5}">
                      <a16:colId xmlns:a16="http://schemas.microsoft.com/office/drawing/2014/main" val="4068419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사원 번호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사원명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경조사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금액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74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05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80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20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64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98590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8619277" y="2717356"/>
            <a:ext cx="1169195" cy="307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모두표시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9940953" y="6083134"/>
            <a:ext cx="727046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9940953" y="2075310"/>
            <a:ext cx="727046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</a:t>
            </a:r>
            <a:r>
              <a:rPr lang="ko-KR" altLang="en-US" dirty="0" smtClean="0"/>
              <a:t>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1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192329"/>
            <a:ext cx="7035799" cy="3387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9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667075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667074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7786673" y="2604231"/>
            <a:ext cx="1169195" cy="307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조회하기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4368800" y="609607"/>
            <a:ext cx="3581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5959977" y="2816178"/>
            <a:ext cx="1482980" cy="307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날짜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5E4263-5B5F-0DB2-D311-4D952C89C7BA}"/>
              </a:ext>
            </a:extLst>
          </p:cNvPr>
          <p:cNvSpPr/>
          <p:nvPr/>
        </p:nvSpPr>
        <p:spPr>
          <a:xfrm>
            <a:off x="1524000" y="2192329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 smtClean="0"/>
              <a:t>재무 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/>
          </a:p>
          <a:p>
            <a:pPr algn="just"/>
            <a:endParaRPr lang="en-US" altLang="ko-KR" sz="600" dirty="0"/>
          </a:p>
          <a:p>
            <a:pPr algn="just"/>
            <a:r>
              <a:rPr lang="en-US" altLang="ko-KR" sz="1400" dirty="0" smtClean="0"/>
              <a:t>1. </a:t>
            </a:r>
            <a:r>
              <a:rPr lang="ko-KR" altLang="en-US" sz="1400" dirty="0"/>
              <a:t>개인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2-1.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수입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지출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자금 계획표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400" dirty="0" smtClean="0"/>
              <a:t>2-2. </a:t>
            </a:r>
            <a:r>
              <a:rPr lang="ko-KR" altLang="en-US" sz="1400" dirty="0" smtClean="0"/>
              <a:t>통계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보고서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기타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4017675" y="2816178"/>
            <a:ext cx="1482980" cy="307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날짜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70263" y="2751639"/>
            <a:ext cx="34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~</a:t>
            </a:r>
            <a:endParaRPr lang="ko-KR" altLang="en-US" sz="2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9082210" y="2597771"/>
            <a:ext cx="1169195" cy="307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모두표시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3814234" y="2414843"/>
            <a:ext cx="36364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검색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9AEDCCC-B24C-4C29-A8AC-41D543369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50089"/>
              </p:ext>
            </p:extLst>
          </p:nvPr>
        </p:nvGraphicFramePr>
        <p:xfrm>
          <a:off x="3814231" y="3459486"/>
          <a:ext cx="643717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057">
                  <a:extLst>
                    <a:ext uri="{9D8B030D-6E8A-4147-A177-3AD203B41FA5}">
                      <a16:colId xmlns:a16="http://schemas.microsoft.com/office/drawing/2014/main" val="554466412"/>
                    </a:ext>
                  </a:extLst>
                </a:gridCol>
                <a:gridCol w="1506843">
                  <a:extLst>
                    <a:ext uri="{9D8B030D-6E8A-4147-A177-3AD203B41FA5}">
                      <a16:colId xmlns:a16="http://schemas.microsoft.com/office/drawing/2014/main" val="453574261"/>
                    </a:ext>
                  </a:extLst>
                </a:gridCol>
                <a:gridCol w="1981662">
                  <a:extLst>
                    <a:ext uri="{9D8B030D-6E8A-4147-A177-3AD203B41FA5}">
                      <a16:colId xmlns:a16="http://schemas.microsoft.com/office/drawing/2014/main" val="284901214"/>
                    </a:ext>
                  </a:extLst>
                </a:gridCol>
                <a:gridCol w="1107744">
                  <a:extLst>
                    <a:ext uri="{9D8B030D-6E8A-4147-A177-3AD203B41FA5}">
                      <a16:colId xmlns:a16="http://schemas.microsoft.com/office/drawing/2014/main" val="2710189202"/>
                    </a:ext>
                  </a:extLst>
                </a:gridCol>
                <a:gridCol w="1186868">
                  <a:extLst>
                    <a:ext uri="{9D8B030D-6E8A-4147-A177-3AD203B41FA5}">
                      <a16:colId xmlns:a16="http://schemas.microsoft.com/office/drawing/2014/main" val="116101894"/>
                    </a:ext>
                  </a:extLst>
                </a:gridCol>
              </a:tblGrid>
              <a:tr h="30468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일자 ▼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내역 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지출 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수입 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28248"/>
                  </a:ext>
                </a:extLst>
              </a:tr>
              <a:tr h="3046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637313"/>
                  </a:ext>
                </a:extLst>
              </a:tr>
              <a:tr h="3046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923417"/>
                  </a:ext>
                </a:extLst>
              </a:tr>
              <a:tr h="3046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879080"/>
                  </a:ext>
                </a:extLst>
              </a:tr>
              <a:tr h="3046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95579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880388" y="5658411"/>
            <a:ext cx="742034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9082210" y="5653783"/>
            <a:ext cx="742034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331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192329"/>
            <a:ext cx="7035799" cy="3387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9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667075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667074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7786673" y="2604231"/>
            <a:ext cx="1169195" cy="307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조회하기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4368800" y="609607"/>
            <a:ext cx="3581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자금 계획</a:t>
            </a:r>
            <a:r>
              <a:rPr lang="ko-KR" altLang="en-US" dirty="0" smtClean="0"/>
              <a:t>표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5959977" y="2816178"/>
            <a:ext cx="1482980" cy="307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날짜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5E4263-5B5F-0DB2-D311-4D952C89C7BA}"/>
              </a:ext>
            </a:extLst>
          </p:cNvPr>
          <p:cNvSpPr/>
          <p:nvPr/>
        </p:nvSpPr>
        <p:spPr>
          <a:xfrm>
            <a:off x="1524000" y="2192329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 smtClean="0"/>
              <a:t>재무 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/>
          </a:p>
          <a:p>
            <a:pPr algn="just"/>
            <a:endParaRPr lang="en-US" altLang="ko-KR" sz="600" dirty="0"/>
          </a:p>
          <a:p>
            <a:pPr algn="just"/>
            <a:r>
              <a:rPr lang="en-US" altLang="ko-KR" sz="1400" dirty="0" smtClean="0"/>
              <a:t>1. </a:t>
            </a:r>
            <a:r>
              <a:rPr lang="ko-KR" altLang="en-US" sz="1400" dirty="0"/>
              <a:t>개인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2-1.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자금 계획표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400" dirty="0" smtClean="0"/>
              <a:t>2-2. </a:t>
            </a:r>
            <a:r>
              <a:rPr lang="ko-KR" altLang="en-US" sz="1400" dirty="0" smtClean="0"/>
              <a:t>통계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보고서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기타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4017675" y="2816178"/>
            <a:ext cx="1482980" cy="307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날짜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70263" y="2751639"/>
            <a:ext cx="34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~</a:t>
            </a:r>
            <a:endParaRPr lang="ko-KR" altLang="en-US" sz="2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9082210" y="2597771"/>
            <a:ext cx="1169195" cy="307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모두표시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3814234" y="2414843"/>
            <a:ext cx="36364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80388" y="5658411"/>
            <a:ext cx="742034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9082210" y="5653783"/>
            <a:ext cx="742034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수정</a:t>
            </a:r>
            <a:endParaRPr lang="ko-KR" altLang="en-US" sz="16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04988"/>
              </p:ext>
            </p:extLst>
          </p:nvPr>
        </p:nvGraphicFramePr>
        <p:xfrm>
          <a:off x="3732606" y="3258805"/>
          <a:ext cx="687404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662">
                  <a:extLst>
                    <a:ext uri="{9D8B030D-6E8A-4147-A177-3AD203B41FA5}">
                      <a16:colId xmlns:a16="http://schemas.microsoft.com/office/drawing/2014/main" val="267870355"/>
                    </a:ext>
                  </a:extLst>
                </a:gridCol>
                <a:gridCol w="1277007">
                  <a:extLst>
                    <a:ext uri="{9D8B030D-6E8A-4147-A177-3AD203B41FA5}">
                      <a16:colId xmlns:a16="http://schemas.microsoft.com/office/drawing/2014/main" val="1948167768"/>
                    </a:ext>
                  </a:extLst>
                </a:gridCol>
                <a:gridCol w="819807">
                  <a:extLst>
                    <a:ext uri="{9D8B030D-6E8A-4147-A177-3AD203B41FA5}">
                      <a16:colId xmlns:a16="http://schemas.microsoft.com/office/drawing/2014/main" val="354342729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94675276"/>
                    </a:ext>
                  </a:extLst>
                </a:gridCol>
                <a:gridCol w="1245476">
                  <a:extLst>
                    <a:ext uri="{9D8B030D-6E8A-4147-A177-3AD203B41FA5}">
                      <a16:colId xmlns:a16="http://schemas.microsoft.com/office/drawing/2014/main" val="522694607"/>
                    </a:ext>
                  </a:extLst>
                </a:gridCol>
                <a:gridCol w="930166">
                  <a:extLst>
                    <a:ext uri="{9D8B030D-6E8A-4147-A177-3AD203B41FA5}">
                      <a16:colId xmlns:a16="http://schemas.microsoft.com/office/drawing/2014/main" val="389952444"/>
                    </a:ext>
                  </a:extLst>
                </a:gridCol>
                <a:gridCol w="879330">
                  <a:extLst>
                    <a:ext uri="{9D8B030D-6E8A-4147-A177-3AD203B41FA5}">
                      <a16:colId xmlns:a16="http://schemas.microsoft.com/office/drawing/2014/main" val="4068419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등록일자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 금액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실행 일자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74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05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80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20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64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98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06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192329"/>
            <a:ext cx="7035799" cy="3387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9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667075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667074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7741157" y="2378586"/>
            <a:ext cx="1169195" cy="28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조회하기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4368800" y="609607"/>
            <a:ext cx="3581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사원 전체 연봉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5E4263-5B5F-0DB2-D311-4D952C89C7BA}"/>
              </a:ext>
            </a:extLst>
          </p:cNvPr>
          <p:cNvSpPr/>
          <p:nvPr/>
        </p:nvSpPr>
        <p:spPr>
          <a:xfrm>
            <a:off x="1524000" y="2192329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 smtClean="0"/>
              <a:t>재무 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/>
          </a:p>
          <a:p>
            <a:pPr algn="just"/>
            <a:endParaRPr lang="en-US" altLang="ko-KR" sz="600" dirty="0"/>
          </a:p>
          <a:p>
            <a:pPr algn="just"/>
            <a:r>
              <a:rPr lang="en-US" altLang="ko-KR" sz="1400" dirty="0" smtClean="0"/>
              <a:t>1. </a:t>
            </a:r>
            <a:r>
              <a:rPr lang="ko-KR" altLang="en-US" sz="1400" dirty="0"/>
              <a:t>개인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r>
              <a:rPr lang="en-US" altLang="ko-KR" sz="1400" dirty="0" smtClean="0"/>
              <a:t>2-1.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2-2. </a:t>
            </a:r>
            <a:r>
              <a:rPr lang="ko-KR" altLang="en-US" sz="1400" dirty="0" smtClean="0"/>
              <a:t>통계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사원 전체 연봉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월</a:t>
            </a:r>
            <a:r>
              <a:rPr lang="ko-KR" altLang="en-US" sz="1400" dirty="0" smtClean="0"/>
              <a:t>별 매출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매입 집계표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보고서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기타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9082210" y="2378587"/>
            <a:ext cx="1169195" cy="28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모두 표시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3814234" y="2414843"/>
            <a:ext cx="36364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검색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11807"/>
              </p:ext>
            </p:extLst>
          </p:nvPr>
        </p:nvGraphicFramePr>
        <p:xfrm>
          <a:off x="3713074" y="3016587"/>
          <a:ext cx="68740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16">
                  <a:extLst>
                    <a:ext uri="{9D8B030D-6E8A-4147-A177-3AD203B41FA5}">
                      <a16:colId xmlns:a16="http://schemas.microsoft.com/office/drawing/2014/main" val="1948167768"/>
                    </a:ext>
                  </a:extLst>
                </a:gridCol>
                <a:gridCol w="1412454">
                  <a:extLst>
                    <a:ext uri="{9D8B030D-6E8A-4147-A177-3AD203B41FA5}">
                      <a16:colId xmlns:a16="http://schemas.microsoft.com/office/drawing/2014/main" val="497793930"/>
                    </a:ext>
                  </a:extLst>
                </a:gridCol>
                <a:gridCol w="1412454">
                  <a:extLst>
                    <a:ext uri="{9D8B030D-6E8A-4147-A177-3AD203B41FA5}">
                      <a16:colId xmlns:a16="http://schemas.microsoft.com/office/drawing/2014/main" val="3543427295"/>
                    </a:ext>
                  </a:extLst>
                </a:gridCol>
                <a:gridCol w="952047">
                  <a:extLst>
                    <a:ext uri="{9D8B030D-6E8A-4147-A177-3AD203B41FA5}">
                      <a16:colId xmlns:a16="http://schemas.microsoft.com/office/drawing/2014/main" val="2294675276"/>
                    </a:ext>
                  </a:extLst>
                </a:gridCol>
                <a:gridCol w="1002022">
                  <a:extLst>
                    <a:ext uri="{9D8B030D-6E8A-4147-A177-3AD203B41FA5}">
                      <a16:colId xmlns:a16="http://schemas.microsoft.com/office/drawing/2014/main" val="522694607"/>
                    </a:ext>
                  </a:extLst>
                </a:gridCol>
                <a:gridCol w="892345">
                  <a:extLst>
                    <a:ext uri="{9D8B030D-6E8A-4147-A177-3AD203B41FA5}">
                      <a16:colId xmlns:a16="http://schemas.microsoft.com/office/drawing/2014/main" val="389952444"/>
                    </a:ext>
                  </a:extLst>
                </a:gridCol>
                <a:gridCol w="770813">
                  <a:extLst>
                    <a:ext uri="{9D8B030D-6E8A-4147-A177-3AD203B41FA5}">
                      <a16:colId xmlns:a16="http://schemas.microsoft.com/office/drawing/2014/main" val="4068419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사원 번호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사원명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연봉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74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05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80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20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64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985909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9880388" y="5658411"/>
            <a:ext cx="742034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확인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9078673" y="5658411"/>
            <a:ext cx="742034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67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530764"/>
            <a:ext cx="7035799" cy="3048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9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667075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667074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7741157" y="2683380"/>
            <a:ext cx="1169195" cy="28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조회하기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4368800" y="609607"/>
            <a:ext cx="3581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월별 수입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지출 집계표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5E4263-5B5F-0DB2-D311-4D952C89C7BA}"/>
              </a:ext>
            </a:extLst>
          </p:cNvPr>
          <p:cNvSpPr/>
          <p:nvPr/>
        </p:nvSpPr>
        <p:spPr>
          <a:xfrm>
            <a:off x="1524000" y="2192329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 smtClean="0"/>
              <a:t>재무 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/>
          </a:p>
          <a:p>
            <a:pPr algn="just"/>
            <a:endParaRPr lang="en-US" altLang="ko-KR" sz="600" dirty="0"/>
          </a:p>
          <a:p>
            <a:pPr algn="just"/>
            <a:r>
              <a:rPr lang="en-US" altLang="ko-KR" sz="1400" dirty="0" smtClean="0"/>
              <a:t>1. </a:t>
            </a:r>
            <a:r>
              <a:rPr lang="ko-KR" altLang="en-US" sz="1400" dirty="0"/>
              <a:t>개인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r>
              <a:rPr lang="en-US" altLang="ko-KR" sz="1400" dirty="0" smtClean="0"/>
              <a:t>2-1.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2-2. </a:t>
            </a:r>
            <a:r>
              <a:rPr lang="ko-KR" altLang="en-US" sz="1400" dirty="0" smtClean="0"/>
              <a:t>통계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사원 전체 연봉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월</a:t>
            </a:r>
            <a:r>
              <a:rPr lang="ko-KR" altLang="en-US" sz="1400" b="1" dirty="0" smtClean="0"/>
              <a:t>별 수입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지출 집계표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보고서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기타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9082210" y="2683381"/>
            <a:ext cx="1169195" cy="28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모두 표시</a:t>
            </a:r>
            <a:endParaRPr lang="ko-KR" altLang="en-US" sz="14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483331"/>
              </p:ext>
            </p:extLst>
          </p:nvPr>
        </p:nvGraphicFramePr>
        <p:xfrm>
          <a:off x="3915877" y="3084248"/>
          <a:ext cx="633552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850">
                  <a:extLst>
                    <a:ext uri="{9D8B030D-6E8A-4147-A177-3AD203B41FA5}">
                      <a16:colId xmlns:a16="http://schemas.microsoft.com/office/drawing/2014/main" val="1948167768"/>
                    </a:ext>
                  </a:extLst>
                </a:gridCol>
                <a:gridCol w="1209907">
                  <a:extLst>
                    <a:ext uri="{9D8B030D-6E8A-4147-A177-3AD203B41FA5}">
                      <a16:colId xmlns:a16="http://schemas.microsoft.com/office/drawing/2014/main" val="2397511890"/>
                    </a:ext>
                  </a:extLst>
                </a:gridCol>
                <a:gridCol w="1198180">
                  <a:extLst>
                    <a:ext uri="{9D8B030D-6E8A-4147-A177-3AD203B41FA5}">
                      <a16:colId xmlns:a16="http://schemas.microsoft.com/office/drawing/2014/main" val="3543427295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294675276"/>
                    </a:ext>
                  </a:extLst>
                </a:gridCol>
                <a:gridCol w="882869">
                  <a:extLst>
                    <a:ext uri="{9D8B030D-6E8A-4147-A177-3AD203B41FA5}">
                      <a16:colId xmlns:a16="http://schemas.microsoft.com/office/drawing/2014/main" val="522694607"/>
                    </a:ext>
                  </a:extLst>
                </a:gridCol>
                <a:gridCol w="958231">
                  <a:extLst>
                    <a:ext uri="{9D8B030D-6E8A-4147-A177-3AD203B41FA5}">
                      <a16:colId xmlns:a16="http://schemas.microsoft.com/office/drawing/2014/main" val="3602956931"/>
                    </a:ext>
                  </a:extLst>
                </a:gridCol>
                <a:gridCol w="716733">
                  <a:extLst>
                    <a:ext uri="{9D8B030D-6E8A-4147-A177-3AD203B41FA5}">
                      <a16:colId xmlns:a16="http://schemas.microsoft.com/office/drawing/2014/main" val="4068419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수입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지출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합계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순이익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74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05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80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20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64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985909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9880388" y="5658411"/>
            <a:ext cx="742034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확인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9078673" y="5658411"/>
            <a:ext cx="742034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수정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5818087" y="2695297"/>
            <a:ext cx="1482980" cy="307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날짜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3875785" y="2695297"/>
            <a:ext cx="1482980" cy="307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날짜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28373" y="2630758"/>
            <a:ext cx="34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~</a:t>
            </a:r>
            <a:endParaRPr lang="ko-KR" altLang="en-US" sz="2400" b="1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21577"/>
              </p:ext>
            </p:extLst>
          </p:nvPr>
        </p:nvGraphicFramePr>
        <p:xfrm>
          <a:off x="3632200" y="2159924"/>
          <a:ext cx="31313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671">
                  <a:extLst>
                    <a:ext uri="{9D8B030D-6E8A-4147-A177-3AD203B41FA5}">
                      <a16:colId xmlns:a16="http://schemas.microsoft.com/office/drawing/2014/main" val="98672519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3624773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표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그래프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79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530764"/>
            <a:ext cx="7035799" cy="3048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9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667075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667074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7741157" y="2683380"/>
            <a:ext cx="1169195" cy="28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조회하기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4368800" y="609607"/>
            <a:ext cx="3581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월별 수입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지출 집계표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5E4263-5B5F-0DB2-D311-4D952C89C7BA}"/>
              </a:ext>
            </a:extLst>
          </p:cNvPr>
          <p:cNvSpPr/>
          <p:nvPr/>
        </p:nvSpPr>
        <p:spPr>
          <a:xfrm>
            <a:off x="1524000" y="2192329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 smtClean="0"/>
              <a:t>재무 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/>
          </a:p>
          <a:p>
            <a:pPr algn="just"/>
            <a:endParaRPr lang="en-US" altLang="ko-KR" sz="600" dirty="0"/>
          </a:p>
          <a:p>
            <a:pPr algn="just"/>
            <a:r>
              <a:rPr lang="en-US" altLang="ko-KR" sz="1400" dirty="0" smtClean="0"/>
              <a:t>1. </a:t>
            </a:r>
            <a:r>
              <a:rPr lang="ko-KR" altLang="en-US" sz="1400" dirty="0"/>
              <a:t>개인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r>
              <a:rPr lang="en-US" altLang="ko-KR" sz="1400" dirty="0" smtClean="0"/>
              <a:t>2-1.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2-2. </a:t>
            </a:r>
            <a:r>
              <a:rPr lang="ko-KR" altLang="en-US" sz="1400" dirty="0" smtClean="0"/>
              <a:t>통계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사원 전체 연봉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월</a:t>
            </a:r>
            <a:r>
              <a:rPr lang="ko-KR" altLang="en-US" sz="1400" b="1" dirty="0" smtClean="0"/>
              <a:t>별 수입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지출 집계표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보고서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기타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9082210" y="2683381"/>
            <a:ext cx="1169195" cy="28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모두 표시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9880388" y="5658411"/>
            <a:ext cx="742034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확인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9078673" y="5658411"/>
            <a:ext cx="742034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수정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5818087" y="2695297"/>
            <a:ext cx="1482980" cy="307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날짜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3875785" y="2695297"/>
            <a:ext cx="1482980" cy="307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날짜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28373" y="2630758"/>
            <a:ext cx="34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~</a:t>
            </a:r>
            <a:endParaRPr lang="ko-KR" altLang="en-US" sz="2400" b="1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30168"/>
              </p:ext>
            </p:extLst>
          </p:nvPr>
        </p:nvGraphicFramePr>
        <p:xfrm>
          <a:off x="3632200" y="2159924"/>
          <a:ext cx="31313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671">
                  <a:extLst>
                    <a:ext uri="{9D8B030D-6E8A-4147-A177-3AD203B41FA5}">
                      <a16:colId xmlns:a16="http://schemas.microsoft.com/office/drawing/2014/main" val="98672519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3624773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표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그래프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793189"/>
                  </a:ext>
                </a:extLst>
              </a:tr>
            </a:tbl>
          </a:graphicData>
        </a:graphic>
      </p:graphicFrame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578684900"/>
              </p:ext>
            </p:extLst>
          </p:nvPr>
        </p:nvGraphicFramePr>
        <p:xfrm>
          <a:off x="4368800" y="3147262"/>
          <a:ext cx="5615709" cy="2288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60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563169"/>
            <a:ext cx="7035799" cy="3016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9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667075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667074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4368800" y="609607"/>
            <a:ext cx="3581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재무 </a:t>
            </a:r>
            <a:r>
              <a:rPr lang="ko-KR" altLang="en-US" dirty="0" smtClean="0"/>
              <a:t>관련 </a:t>
            </a:r>
            <a:r>
              <a:rPr lang="ko-KR" altLang="en-US" dirty="0" smtClean="0"/>
              <a:t>보고서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5E4263-5B5F-0DB2-D311-4D952C89C7BA}"/>
              </a:ext>
            </a:extLst>
          </p:cNvPr>
          <p:cNvSpPr/>
          <p:nvPr/>
        </p:nvSpPr>
        <p:spPr>
          <a:xfrm>
            <a:off x="1524000" y="2192329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 smtClean="0"/>
              <a:t>재무 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/>
          </a:p>
          <a:p>
            <a:pPr algn="just"/>
            <a:endParaRPr lang="en-US" altLang="ko-KR" sz="600" dirty="0"/>
          </a:p>
          <a:p>
            <a:pPr algn="just"/>
            <a:r>
              <a:rPr lang="en-US" altLang="ko-KR" sz="1400" dirty="0" smtClean="0"/>
              <a:t>1. </a:t>
            </a:r>
            <a:r>
              <a:rPr lang="ko-KR" altLang="en-US" sz="1400" dirty="0"/>
              <a:t>개인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r>
              <a:rPr lang="en-US" altLang="ko-KR" sz="1400" dirty="0" smtClean="0"/>
              <a:t>2-1.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2-2. </a:t>
            </a:r>
            <a:r>
              <a:rPr lang="ko-KR" altLang="en-US" sz="1400" dirty="0" smtClean="0"/>
              <a:t>통계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보고서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기타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보고서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( </a:t>
            </a:r>
            <a:r>
              <a:rPr lang="ko-KR" altLang="en-US" sz="1400" b="1" dirty="0" smtClean="0"/>
              <a:t>분기별</a:t>
            </a:r>
            <a:r>
              <a:rPr lang="en-US" altLang="ko-KR" sz="1400" b="1" dirty="0" smtClean="0"/>
              <a:t>/</a:t>
            </a:r>
            <a:r>
              <a:rPr lang="ko-KR" altLang="en-US" sz="1400" b="1" dirty="0"/>
              <a:t>월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년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631417"/>
              </p:ext>
            </p:extLst>
          </p:nvPr>
        </p:nvGraphicFramePr>
        <p:xfrm>
          <a:off x="3858120" y="2916625"/>
          <a:ext cx="658395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68">
                  <a:extLst>
                    <a:ext uri="{9D8B030D-6E8A-4147-A177-3AD203B41FA5}">
                      <a16:colId xmlns:a16="http://schemas.microsoft.com/office/drawing/2014/main" val="1948167768"/>
                    </a:ext>
                  </a:extLst>
                </a:gridCol>
                <a:gridCol w="1285901">
                  <a:extLst>
                    <a:ext uri="{9D8B030D-6E8A-4147-A177-3AD203B41FA5}">
                      <a16:colId xmlns:a16="http://schemas.microsoft.com/office/drawing/2014/main" val="2397511890"/>
                    </a:ext>
                  </a:extLst>
                </a:gridCol>
                <a:gridCol w="1927651">
                  <a:extLst>
                    <a:ext uri="{9D8B030D-6E8A-4147-A177-3AD203B41FA5}">
                      <a16:colId xmlns:a16="http://schemas.microsoft.com/office/drawing/2014/main" val="3543427295"/>
                    </a:ext>
                  </a:extLst>
                </a:gridCol>
                <a:gridCol w="1334527">
                  <a:extLst>
                    <a:ext uri="{9D8B030D-6E8A-4147-A177-3AD203B41FA5}">
                      <a16:colId xmlns:a16="http://schemas.microsoft.com/office/drawing/2014/main" val="2294675276"/>
                    </a:ext>
                  </a:extLst>
                </a:gridCol>
                <a:gridCol w="1548710">
                  <a:extLst>
                    <a:ext uri="{9D8B030D-6E8A-4147-A177-3AD203B41FA5}">
                      <a16:colId xmlns:a16="http://schemas.microsoft.com/office/drawing/2014/main" val="522694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74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05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80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20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64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985909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9880388" y="5658411"/>
            <a:ext cx="742034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수정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9078673" y="5658411"/>
            <a:ext cx="742034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16811"/>
              </p:ext>
            </p:extLst>
          </p:nvPr>
        </p:nvGraphicFramePr>
        <p:xfrm>
          <a:off x="3632200" y="2192329"/>
          <a:ext cx="46970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671">
                  <a:extLst>
                    <a:ext uri="{9D8B030D-6E8A-4147-A177-3AD203B41FA5}">
                      <a16:colId xmlns:a16="http://schemas.microsoft.com/office/drawing/2014/main" val="98672519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3624773699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2510753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분기별 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월 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년 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79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563169"/>
            <a:ext cx="7035799" cy="3016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9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667075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667074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4368800" y="609607"/>
            <a:ext cx="3581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재무 </a:t>
            </a:r>
            <a:r>
              <a:rPr lang="ko-KR" altLang="en-US" dirty="0" smtClean="0"/>
              <a:t>관련 </a:t>
            </a:r>
            <a:r>
              <a:rPr lang="ko-KR" altLang="en-US" dirty="0" smtClean="0"/>
              <a:t>보고서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5E4263-5B5F-0DB2-D311-4D952C89C7BA}"/>
              </a:ext>
            </a:extLst>
          </p:cNvPr>
          <p:cNvSpPr/>
          <p:nvPr/>
        </p:nvSpPr>
        <p:spPr>
          <a:xfrm>
            <a:off x="1524000" y="2192329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 smtClean="0"/>
              <a:t>재무 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/>
          </a:p>
          <a:p>
            <a:pPr algn="just"/>
            <a:endParaRPr lang="en-US" altLang="ko-KR" sz="600" dirty="0"/>
          </a:p>
          <a:p>
            <a:pPr algn="just"/>
            <a:r>
              <a:rPr lang="en-US" altLang="ko-KR" sz="1400" dirty="0" smtClean="0"/>
              <a:t>1. </a:t>
            </a:r>
            <a:r>
              <a:rPr lang="ko-KR" altLang="en-US" sz="1400" dirty="0"/>
              <a:t>개인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r>
              <a:rPr lang="en-US" altLang="ko-KR" sz="1400" dirty="0" smtClean="0"/>
              <a:t>2-1.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2-2. </a:t>
            </a:r>
            <a:r>
              <a:rPr lang="ko-KR" altLang="en-US" sz="1400" dirty="0" smtClean="0"/>
              <a:t>통계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보고서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기타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보고서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( </a:t>
            </a:r>
            <a:r>
              <a:rPr lang="ko-KR" altLang="en-US" sz="1400" b="1" dirty="0" smtClean="0"/>
              <a:t>분기별</a:t>
            </a:r>
            <a:r>
              <a:rPr lang="en-US" altLang="ko-KR" sz="1400" b="1" dirty="0" smtClean="0"/>
              <a:t>/</a:t>
            </a:r>
            <a:r>
              <a:rPr lang="ko-KR" altLang="en-US" sz="1400" b="1" dirty="0"/>
              <a:t>월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년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8639503" y="5658411"/>
            <a:ext cx="1163111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임시 저장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9925965" y="5658411"/>
            <a:ext cx="742034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96991"/>
              </p:ext>
            </p:extLst>
          </p:nvPr>
        </p:nvGraphicFramePr>
        <p:xfrm>
          <a:off x="3632200" y="2192329"/>
          <a:ext cx="46970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671">
                  <a:extLst>
                    <a:ext uri="{9D8B030D-6E8A-4147-A177-3AD203B41FA5}">
                      <a16:colId xmlns:a16="http://schemas.microsoft.com/office/drawing/2014/main" val="98672519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3624773699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2510753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분기별 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월 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년 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793189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962400" y="2743200"/>
            <a:ext cx="6317673" cy="2836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75927" y="2903757"/>
            <a:ext cx="22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분기 재무 보고서</a:t>
            </a:r>
            <a:endParaRPr lang="ko-KR" altLang="en-US" dirty="0"/>
          </a:p>
        </p:txBody>
      </p: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3957404344"/>
              </p:ext>
            </p:extLst>
          </p:nvPr>
        </p:nvGraphicFramePr>
        <p:xfrm>
          <a:off x="4230255" y="3453120"/>
          <a:ext cx="2336800" cy="1728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508518"/>
              </p:ext>
            </p:extLst>
          </p:nvPr>
        </p:nvGraphicFramePr>
        <p:xfrm>
          <a:off x="6834910" y="3601357"/>
          <a:ext cx="3306618" cy="175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2206">
                  <a:extLst>
                    <a:ext uri="{9D8B030D-6E8A-4147-A177-3AD203B41FA5}">
                      <a16:colId xmlns:a16="http://schemas.microsoft.com/office/drawing/2014/main" val="2545386736"/>
                    </a:ext>
                  </a:extLst>
                </a:gridCol>
                <a:gridCol w="1102206">
                  <a:extLst>
                    <a:ext uri="{9D8B030D-6E8A-4147-A177-3AD203B41FA5}">
                      <a16:colId xmlns:a16="http://schemas.microsoft.com/office/drawing/2014/main" val="1834937081"/>
                    </a:ext>
                  </a:extLst>
                </a:gridCol>
                <a:gridCol w="1102206">
                  <a:extLst>
                    <a:ext uri="{9D8B030D-6E8A-4147-A177-3AD203B41FA5}">
                      <a16:colId xmlns:a16="http://schemas.microsoft.com/office/drawing/2014/main" val="1593725425"/>
                    </a:ext>
                  </a:extLst>
                </a:gridCol>
              </a:tblGrid>
              <a:tr h="411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r>
                        <a:rPr lang="ko-KR" altLang="en-US" sz="1400" dirty="0" smtClean="0"/>
                        <a:t>년도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분기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r>
                        <a:rPr lang="ko-KR" altLang="en-US" sz="1400" dirty="0" smtClean="0"/>
                        <a:t>년도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분기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281662"/>
                  </a:ext>
                </a:extLst>
              </a:tr>
              <a:tr h="4113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809552"/>
                  </a:ext>
                </a:extLst>
              </a:tr>
              <a:tr h="4113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469344"/>
                  </a:ext>
                </a:extLst>
              </a:tr>
              <a:tr h="4113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51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6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563169"/>
            <a:ext cx="7035799" cy="3016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9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667075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667074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4368800" y="609607"/>
            <a:ext cx="3581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재무 </a:t>
            </a:r>
            <a:r>
              <a:rPr lang="ko-KR" altLang="en-US" dirty="0" smtClean="0"/>
              <a:t>관련 </a:t>
            </a:r>
            <a:r>
              <a:rPr lang="ko-KR" altLang="en-US" dirty="0" smtClean="0"/>
              <a:t>보고서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5E4263-5B5F-0DB2-D311-4D952C89C7BA}"/>
              </a:ext>
            </a:extLst>
          </p:cNvPr>
          <p:cNvSpPr/>
          <p:nvPr/>
        </p:nvSpPr>
        <p:spPr>
          <a:xfrm>
            <a:off x="1524000" y="2192329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 smtClean="0"/>
              <a:t>재무 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/>
          </a:p>
          <a:p>
            <a:pPr algn="just"/>
            <a:endParaRPr lang="en-US" altLang="ko-KR" sz="600" dirty="0"/>
          </a:p>
          <a:p>
            <a:pPr algn="just"/>
            <a:r>
              <a:rPr lang="en-US" altLang="ko-KR" sz="1400" dirty="0" smtClean="0"/>
              <a:t>1. </a:t>
            </a:r>
            <a:r>
              <a:rPr lang="ko-KR" altLang="en-US" sz="1400" dirty="0"/>
              <a:t>개인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r>
              <a:rPr lang="en-US" altLang="ko-KR" sz="1400" dirty="0" smtClean="0"/>
              <a:t>2-1.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2-2. </a:t>
            </a:r>
            <a:r>
              <a:rPr lang="ko-KR" altLang="en-US" sz="1400" dirty="0" smtClean="0"/>
              <a:t>통계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보고서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기타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보고서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( </a:t>
            </a:r>
            <a:r>
              <a:rPr lang="ko-KR" altLang="en-US" sz="1400" b="1" dirty="0" smtClean="0"/>
              <a:t>분기별</a:t>
            </a:r>
            <a:r>
              <a:rPr lang="en-US" altLang="ko-KR" sz="1400" b="1" dirty="0" smtClean="0"/>
              <a:t>/</a:t>
            </a:r>
            <a:r>
              <a:rPr lang="ko-KR" altLang="en-US" sz="1400" b="1" dirty="0"/>
              <a:t>월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년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8639503" y="5658411"/>
            <a:ext cx="1163111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임시 저장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9925965" y="5658411"/>
            <a:ext cx="742034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551711"/>
              </p:ext>
            </p:extLst>
          </p:nvPr>
        </p:nvGraphicFramePr>
        <p:xfrm>
          <a:off x="3632200" y="2192329"/>
          <a:ext cx="46970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671">
                  <a:extLst>
                    <a:ext uri="{9D8B030D-6E8A-4147-A177-3AD203B41FA5}">
                      <a16:colId xmlns:a16="http://schemas.microsoft.com/office/drawing/2014/main" val="98672519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3624773699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2510753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분기별 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월 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년 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793189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962400" y="2743200"/>
            <a:ext cx="6317673" cy="2836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975927" y="2903757"/>
            <a:ext cx="22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월 재무 보고서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1809093837"/>
              </p:ext>
            </p:extLst>
          </p:nvPr>
        </p:nvGraphicFramePr>
        <p:xfrm>
          <a:off x="4230255" y="3453120"/>
          <a:ext cx="2336800" cy="1728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604355"/>
              </p:ext>
            </p:extLst>
          </p:nvPr>
        </p:nvGraphicFramePr>
        <p:xfrm>
          <a:off x="6834910" y="3601357"/>
          <a:ext cx="3306618" cy="164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2206">
                  <a:extLst>
                    <a:ext uri="{9D8B030D-6E8A-4147-A177-3AD203B41FA5}">
                      <a16:colId xmlns:a16="http://schemas.microsoft.com/office/drawing/2014/main" val="2545386736"/>
                    </a:ext>
                  </a:extLst>
                </a:gridCol>
                <a:gridCol w="1102206">
                  <a:extLst>
                    <a:ext uri="{9D8B030D-6E8A-4147-A177-3AD203B41FA5}">
                      <a16:colId xmlns:a16="http://schemas.microsoft.com/office/drawing/2014/main" val="1834937081"/>
                    </a:ext>
                  </a:extLst>
                </a:gridCol>
                <a:gridCol w="1102206">
                  <a:extLst>
                    <a:ext uri="{9D8B030D-6E8A-4147-A177-3AD203B41FA5}">
                      <a16:colId xmlns:a16="http://schemas.microsoft.com/office/drawing/2014/main" val="1593725425"/>
                    </a:ext>
                  </a:extLst>
                </a:gridCol>
              </a:tblGrid>
              <a:tr h="411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281662"/>
                  </a:ext>
                </a:extLst>
              </a:tr>
              <a:tr h="4113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809552"/>
                  </a:ext>
                </a:extLst>
              </a:tr>
              <a:tr h="4113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469344"/>
                  </a:ext>
                </a:extLst>
              </a:tr>
              <a:tr h="4113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51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2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563169"/>
            <a:ext cx="7035799" cy="3016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9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667075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667074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4368800" y="609607"/>
            <a:ext cx="3581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재무 </a:t>
            </a:r>
            <a:r>
              <a:rPr lang="ko-KR" altLang="en-US" dirty="0" smtClean="0"/>
              <a:t>관련 </a:t>
            </a:r>
            <a:r>
              <a:rPr lang="ko-KR" altLang="en-US" dirty="0" smtClean="0"/>
              <a:t>보고서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5E4263-5B5F-0DB2-D311-4D952C89C7BA}"/>
              </a:ext>
            </a:extLst>
          </p:cNvPr>
          <p:cNvSpPr/>
          <p:nvPr/>
        </p:nvSpPr>
        <p:spPr>
          <a:xfrm>
            <a:off x="1524000" y="2192329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 smtClean="0"/>
              <a:t>재무 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/>
          </a:p>
          <a:p>
            <a:pPr algn="just"/>
            <a:endParaRPr lang="en-US" altLang="ko-KR" sz="600" dirty="0"/>
          </a:p>
          <a:p>
            <a:pPr algn="just"/>
            <a:r>
              <a:rPr lang="en-US" altLang="ko-KR" sz="1400" dirty="0" smtClean="0"/>
              <a:t>1. </a:t>
            </a:r>
            <a:r>
              <a:rPr lang="ko-KR" altLang="en-US" sz="1400" dirty="0"/>
              <a:t>개인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r>
              <a:rPr lang="en-US" altLang="ko-KR" sz="1400" dirty="0" smtClean="0"/>
              <a:t>2-1. </a:t>
            </a:r>
            <a:r>
              <a:rPr lang="ko-KR" altLang="en-US" sz="1400" dirty="0" smtClean="0"/>
              <a:t>수입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2-2. </a:t>
            </a:r>
            <a:r>
              <a:rPr lang="ko-KR" altLang="en-US" sz="1400" dirty="0" smtClean="0"/>
              <a:t>통계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보고서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기타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보고서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( </a:t>
            </a:r>
            <a:r>
              <a:rPr lang="ko-KR" altLang="en-US" sz="1400" b="1" dirty="0" smtClean="0"/>
              <a:t>분기별</a:t>
            </a:r>
            <a:r>
              <a:rPr lang="en-US" altLang="ko-KR" sz="1400" b="1" dirty="0" smtClean="0"/>
              <a:t>/</a:t>
            </a:r>
            <a:r>
              <a:rPr lang="ko-KR" altLang="en-US" sz="1400" b="1" dirty="0"/>
              <a:t>월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년</a:t>
            </a:r>
            <a:r>
              <a:rPr lang="en-US" altLang="ko-KR" sz="1400" b="1" dirty="0" smtClean="0"/>
              <a:t>)</a:t>
            </a:r>
            <a:endParaRPr lang="en-US" altLang="ko-KR" sz="1400" dirty="0"/>
          </a:p>
          <a:p>
            <a:pPr algn="ctr"/>
            <a:endParaRPr lang="en-US" altLang="ko-KR" sz="1400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8639503" y="5658411"/>
            <a:ext cx="1163111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임시 저장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9925965" y="5658411"/>
            <a:ext cx="742034" cy="36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701293"/>
              </p:ext>
            </p:extLst>
          </p:nvPr>
        </p:nvGraphicFramePr>
        <p:xfrm>
          <a:off x="3632200" y="2192329"/>
          <a:ext cx="46970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671">
                  <a:extLst>
                    <a:ext uri="{9D8B030D-6E8A-4147-A177-3AD203B41FA5}">
                      <a16:colId xmlns:a16="http://schemas.microsoft.com/office/drawing/2014/main" val="98672519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3624773699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2510753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분기별 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월 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년 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793189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962400" y="2743200"/>
            <a:ext cx="6317673" cy="2836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975927" y="2903757"/>
            <a:ext cx="22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</a:t>
            </a:r>
            <a:r>
              <a:rPr lang="ko-KR" altLang="en-US" dirty="0" smtClean="0"/>
              <a:t>년도 재무 보고서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1809093837"/>
              </p:ext>
            </p:extLst>
          </p:nvPr>
        </p:nvGraphicFramePr>
        <p:xfrm>
          <a:off x="4230255" y="3453120"/>
          <a:ext cx="2336800" cy="1728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09948"/>
              </p:ext>
            </p:extLst>
          </p:nvPr>
        </p:nvGraphicFramePr>
        <p:xfrm>
          <a:off x="6834910" y="3601357"/>
          <a:ext cx="3306618" cy="164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2206">
                  <a:extLst>
                    <a:ext uri="{9D8B030D-6E8A-4147-A177-3AD203B41FA5}">
                      <a16:colId xmlns:a16="http://schemas.microsoft.com/office/drawing/2014/main" val="2545386736"/>
                    </a:ext>
                  </a:extLst>
                </a:gridCol>
                <a:gridCol w="1102206">
                  <a:extLst>
                    <a:ext uri="{9D8B030D-6E8A-4147-A177-3AD203B41FA5}">
                      <a16:colId xmlns:a16="http://schemas.microsoft.com/office/drawing/2014/main" val="1834937081"/>
                    </a:ext>
                  </a:extLst>
                </a:gridCol>
                <a:gridCol w="1102206">
                  <a:extLst>
                    <a:ext uri="{9D8B030D-6E8A-4147-A177-3AD203B41FA5}">
                      <a16:colId xmlns:a16="http://schemas.microsoft.com/office/drawing/2014/main" val="1593725425"/>
                    </a:ext>
                  </a:extLst>
                </a:gridCol>
              </a:tblGrid>
              <a:tr h="411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</a:t>
                      </a:r>
                      <a:r>
                        <a:rPr lang="ko-KR" altLang="en-US" sz="1400" dirty="0" smtClean="0"/>
                        <a:t>년도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r>
                        <a:rPr lang="ko-KR" altLang="en-US" sz="1400" dirty="0" smtClean="0"/>
                        <a:t>년도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281662"/>
                  </a:ext>
                </a:extLst>
              </a:tr>
              <a:tr h="4113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809552"/>
                  </a:ext>
                </a:extLst>
              </a:tr>
              <a:tr h="4113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469344"/>
                  </a:ext>
                </a:extLst>
              </a:tr>
              <a:tr h="4113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51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0DAC9B1-80CE-37B4-B450-591F92F6F9F4}"/>
              </a:ext>
            </a:extLst>
          </p:cNvPr>
          <p:cNvSpPr/>
          <p:nvPr/>
        </p:nvSpPr>
        <p:spPr>
          <a:xfrm>
            <a:off x="3666068" y="2302933"/>
            <a:ext cx="7001932" cy="3623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8826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r"/>
            <a:r>
              <a:rPr lang="en-US" altLang="ko-KR" sz="900" dirty="0"/>
              <a:t>X</a:t>
            </a:r>
            <a:endParaRPr lang="ko-KR" altLang="en-US" sz="9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46939D-A9CB-0D5A-9FDB-6A4CF788D5C9}"/>
              </a:ext>
            </a:extLst>
          </p:cNvPr>
          <p:cNvSpPr/>
          <p:nvPr/>
        </p:nvSpPr>
        <p:spPr>
          <a:xfrm>
            <a:off x="1524000" y="2403988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&lt;</a:t>
            </a:r>
            <a:r>
              <a:rPr lang="ko-KR" altLang="en-US" sz="1600" dirty="0" smtClean="0"/>
              <a:t>인사관리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 smtClean="0"/>
          </a:p>
          <a:p>
            <a:pPr marL="342900" indent="-342900" algn="just">
              <a:buAutoNum type="arabicPeriod"/>
            </a:pPr>
            <a:r>
              <a:rPr lang="ko-KR" altLang="en-US" sz="1600" dirty="0" smtClean="0"/>
              <a:t>사원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342900" indent="-342900">
              <a:buAutoNum type="arabicPeriod" startAt="2"/>
            </a:pPr>
            <a:r>
              <a:rPr lang="ko-KR" altLang="en-US" sz="1400" dirty="0" smtClean="0"/>
              <a:t>평가</a:t>
            </a:r>
            <a:endParaRPr lang="en-US" altLang="ko-KR" sz="1400" dirty="0" smtClean="0"/>
          </a:p>
          <a:p>
            <a:pPr marL="342900" indent="-342900">
              <a:buAutoNum type="arabicPeriod" startAt="2"/>
            </a:pPr>
            <a:endParaRPr lang="en-US" altLang="ko-KR" sz="1400" dirty="0" smtClean="0"/>
          </a:p>
          <a:p>
            <a:pPr marL="342900" indent="-342900">
              <a:buAutoNum type="arabicPeriod" startAt="2"/>
            </a:pPr>
            <a:r>
              <a:rPr lang="ko-KR" altLang="en-US" sz="1400" dirty="0" smtClean="0"/>
              <a:t>관련 서류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878732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878731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CEED23-7E84-31DD-65B3-B5324C32C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9"/>
          <a:stretch/>
        </p:blipFill>
        <p:spPr>
          <a:xfrm>
            <a:off x="4017434" y="2533998"/>
            <a:ext cx="6163733" cy="26580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EC75BB3-8CCD-627E-2028-FC7522F6A55B}"/>
              </a:ext>
            </a:extLst>
          </p:cNvPr>
          <p:cNvSpPr/>
          <p:nvPr/>
        </p:nvSpPr>
        <p:spPr>
          <a:xfrm>
            <a:off x="4611696" y="821264"/>
            <a:ext cx="2974975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 </a:t>
            </a:r>
            <a:r>
              <a:rPr lang="ko-KR" altLang="en-US" dirty="0"/>
              <a:t>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C8ED00-1D03-BE19-0BA1-815126B67664}"/>
              </a:ext>
            </a:extLst>
          </p:cNvPr>
          <p:cNvSpPr/>
          <p:nvPr/>
        </p:nvSpPr>
        <p:spPr>
          <a:xfrm>
            <a:off x="4017434" y="5330493"/>
            <a:ext cx="6299200" cy="3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공지사항 </a:t>
            </a:r>
            <a:r>
              <a:rPr lang="en-US" altLang="ko-KR" dirty="0"/>
              <a:t>: </a:t>
            </a:r>
            <a:r>
              <a:rPr lang="ko-KR" altLang="en-US" dirty="0"/>
              <a:t>내용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017434" y="2496588"/>
            <a:ext cx="6299200" cy="2695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4416" y="5284192"/>
            <a:ext cx="6362218" cy="450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88533" y="2302933"/>
            <a:ext cx="2049148" cy="3623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070689" y="1638826"/>
            <a:ext cx="0" cy="544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23280" y="914400"/>
            <a:ext cx="143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각 부서별 카테고리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8815131" y="1575493"/>
            <a:ext cx="0" cy="834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86697" y="929162"/>
            <a:ext cx="159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회사 일정이 적힌 캘린더 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5949387" y="5757125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98080" y="6350439"/>
            <a:ext cx="130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회사 공지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00088" y="571499"/>
            <a:ext cx="1586695" cy="82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2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83724" y="2806262"/>
            <a:ext cx="5076496" cy="1182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4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재고 파트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0786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192329"/>
            <a:ext cx="7035799" cy="3387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9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667075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667074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9FD527-A0F0-6B9D-AEBB-1A33F0BF451C}"/>
              </a:ext>
            </a:extLst>
          </p:cNvPr>
          <p:cNvSpPr/>
          <p:nvPr/>
        </p:nvSpPr>
        <p:spPr>
          <a:xfrm>
            <a:off x="9102055" y="5640204"/>
            <a:ext cx="727046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9940954" y="5640204"/>
            <a:ext cx="727046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690C2E-EC76-523B-8D6C-7EC890387F30}"/>
              </a:ext>
            </a:extLst>
          </p:cNvPr>
          <p:cNvSpPr/>
          <p:nvPr/>
        </p:nvSpPr>
        <p:spPr>
          <a:xfrm>
            <a:off x="8313490" y="5650075"/>
            <a:ext cx="676712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4368800" y="609607"/>
            <a:ext cx="3581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5-1. </a:t>
            </a:r>
            <a:r>
              <a:rPr lang="ko-KR" altLang="en-US" dirty="0" err="1"/>
              <a:t>재고팀</a:t>
            </a:r>
            <a:r>
              <a:rPr lang="ko-KR" altLang="en-US" dirty="0"/>
              <a:t> 화면</a:t>
            </a:r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D9AEDCCC-B24C-4C29-A8AC-41D543369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96519"/>
              </p:ext>
            </p:extLst>
          </p:nvPr>
        </p:nvGraphicFramePr>
        <p:xfrm>
          <a:off x="3754967" y="2872581"/>
          <a:ext cx="679026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465">
                  <a:extLst>
                    <a:ext uri="{9D8B030D-6E8A-4147-A177-3AD203B41FA5}">
                      <a16:colId xmlns:a16="http://schemas.microsoft.com/office/drawing/2014/main" val="2785716591"/>
                    </a:ext>
                  </a:extLst>
                </a:gridCol>
                <a:gridCol w="1218701">
                  <a:extLst>
                    <a:ext uri="{9D8B030D-6E8A-4147-A177-3AD203B41FA5}">
                      <a16:colId xmlns:a16="http://schemas.microsoft.com/office/drawing/2014/main" val="453574261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284901214"/>
                    </a:ext>
                  </a:extLst>
                </a:gridCol>
                <a:gridCol w="2040966">
                  <a:extLst>
                    <a:ext uri="{9D8B030D-6E8A-4147-A177-3AD203B41FA5}">
                      <a16:colId xmlns:a16="http://schemas.microsoft.com/office/drawing/2014/main" val="2710189202"/>
                    </a:ext>
                  </a:extLst>
                </a:gridCol>
                <a:gridCol w="1519264">
                  <a:extLst>
                    <a:ext uri="{9D8B030D-6E8A-4147-A177-3AD203B41FA5}">
                      <a16:colId xmlns:a16="http://schemas.microsoft.com/office/drawing/2014/main" val="116101894"/>
                    </a:ext>
                  </a:extLst>
                </a:gridCol>
              </a:tblGrid>
              <a:tr h="344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창고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연락처▼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총 수량▼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28248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창고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 아무개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010-5544-8855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553811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37313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23417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79080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955790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573997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3814234" y="2414843"/>
            <a:ext cx="36364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A15004-4F36-4F6F-497A-6F0BBEFFE1E7}"/>
              </a:ext>
            </a:extLst>
          </p:cNvPr>
          <p:cNvSpPr/>
          <p:nvPr/>
        </p:nvSpPr>
        <p:spPr>
          <a:xfrm>
            <a:off x="7554383" y="2408219"/>
            <a:ext cx="7916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5E4263-5B5F-0DB2-D311-4D952C89C7BA}"/>
              </a:ext>
            </a:extLst>
          </p:cNvPr>
          <p:cNvSpPr/>
          <p:nvPr/>
        </p:nvSpPr>
        <p:spPr>
          <a:xfrm>
            <a:off x="1524000" y="2192329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600" dirty="0"/>
              <a:t>3. </a:t>
            </a:r>
            <a:r>
              <a:rPr lang="ko-KR" altLang="en-US" sz="1600" dirty="0"/>
              <a:t>재고</a:t>
            </a:r>
            <a:endParaRPr lang="en-US" altLang="ko-KR" sz="1600" dirty="0"/>
          </a:p>
          <a:p>
            <a:pPr algn="just"/>
            <a:endParaRPr lang="en-US" altLang="ko-KR" sz="600" dirty="0"/>
          </a:p>
          <a:p>
            <a:pPr algn="just"/>
            <a:r>
              <a:rPr lang="en-US" altLang="ko-KR" sz="1400" dirty="0"/>
              <a:t>3-1 </a:t>
            </a:r>
            <a:r>
              <a:rPr lang="ko-KR" altLang="en-US" sz="1400" dirty="0"/>
              <a:t>재고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가맹점별 현황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b="1" dirty="0" err="1"/>
              <a:t>창고별</a:t>
            </a:r>
            <a:r>
              <a:rPr lang="ko-KR" altLang="en-US" sz="1400" b="1" dirty="0"/>
              <a:t> 현황</a:t>
            </a:r>
            <a:endParaRPr lang="en-US" altLang="ko-KR" sz="1400" b="1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월별 수불현황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결재 서류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204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192329"/>
            <a:ext cx="7035799" cy="3387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9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667075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667074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4394200" y="609607"/>
            <a:ext cx="3581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5-2. </a:t>
            </a:r>
            <a:r>
              <a:rPr lang="ko-KR" altLang="en-US" dirty="0" err="1"/>
              <a:t>재고팀</a:t>
            </a:r>
            <a:r>
              <a:rPr lang="ko-KR" altLang="en-US" dirty="0"/>
              <a:t> 패널 화면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3814234" y="2414843"/>
            <a:ext cx="36364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46A0AA-A460-033E-F9B3-CA5D200A9B36}"/>
              </a:ext>
            </a:extLst>
          </p:cNvPr>
          <p:cNvSpPr/>
          <p:nvPr/>
        </p:nvSpPr>
        <p:spPr>
          <a:xfrm>
            <a:off x="1688614" y="2192329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600" dirty="0"/>
              <a:t>3. </a:t>
            </a:r>
            <a:r>
              <a:rPr lang="ko-KR" altLang="en-US" sz="1600" dirty="0"/>
              <a:t>재고</a:t>
            </a:r>
            <a:endParaRPr lang="en-US" altLang="ko-KR" sz="1600" dirty="0"/>
          </a:p>
          <a:p>
            <a:pPr algn="just"/>
            <a:endParaRPr lang="en-US" altLang="ko-KR" sz="600" dirty="0"/>
          </a:p>
          <a:p>
            <a:pPr algn="just"/>
            <a:r>
              <a:rPr lang="en-US" altLang="ko-KR" sz="1400" dirty="0"/>
              <a:t>3-1 </a:t>
            </a:r>
            <a:r>
              <a:rPr lang="ko-KR" altLang="en-US" sz="1400" dirty="0"/>
              <a:t>재고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가맹점별 현황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b="1" dirty="0" err="1"/>
              <a:t>창고별</a:t>
            </a:r>
            <a:r>
              <a:rPr lang="ko-KR" altLang="en-US" sz="1400" b="1" dirty="0"/>
              <a:t> 현황</a:t>
            </a:r>
            <a:endParaRPr lang="en-US" altLang="ko-KR" sz="1400" b="1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월별 수불현황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결재 서류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graphicFrame>
        <p:nvGraphicFramePr>
          <p:cNvPr id="24" name="표 27">
            <a:extLst>
              <a:ext uri="{FF2B5EF4-FFF2-40B4-BE49-F238E27FC236}">
                <a16:creationId xmlns:a16="http://schemas.microsoft.com/office/drawing/2014/main" id="{B7847E92-56D5-B032-C830-D5A96C24A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0860"/>
              </p:ext>
            </p:extLst>
          </p:nvPr>
        </p:nvGraphicFramePr>
        <p:xfrm>
          <a:off x="3754967" y="2872581"/>
          <a:ext cx="679026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465">
                  <a:extLst>
                    <a:ext uri="{9D8B030D-6E8A-4147-A177-3AD203B41FA5}">
                      <a16:colId xmlns:a16="http://schemas.microsoft.com/office/drawing/2014/main" val="2785716591"/>
                    </a:ext>
                  </a:extLst>
                </a:gridCol>
                <a:gridCol w="1218701">
                  <a:extLst>
                    <a:ext uri="{9D8B030D-6E8A-4147-A177-3AD203B41FA5}">
                      <a16:colId xmlns:a16="http://schemas.microsoft.com/office/drawing/2014/main" val="453574261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284901214"/>
                    </a:ext>
                  </a:extLst>
                </a:gridCol>
                <a:gridCol w="2040966">
                  <a:extLst>
                    <a:ext uri="{9D8B030D-6E8A-4147-A177-3AD203B41FA5}">
                      <a16:colId xmlns:a16="http://schemas.microsoft.com/office/drawing/2014/main" val="2710189202"/>
                    </a:ext>
                  </a:extLst>
                </a:gridCol>
                <a:gridCol w="1519264">
                  <a:extLst>
                    <a:ext uri="{9D8B030D-6E8A-4147-A177-3AD203B41FA5}">
                      <a16:colId xmlns:a16="http://schemas.microsoft.com/office/drawing/2014/main" val="116101894"/>
                    </a:ext>
                  </a:extLst>
                </a:gridCol>
              </a:tblGrid>
              <a:tr h="344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창고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연락처▼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비고▼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28248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창고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 아무개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010-5544-8855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553811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37313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23417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79080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955790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57399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D411DF-9CB3-E41C-B54C-2F70034F35F6}"/>
              </a:ext>
            </a:extLst>
          </p:cNvPr>
          <p:cNvSpPr/>
          <p:nvPr/>
        </p:nvSpPr>
        <p:spPr>
          <a:xfrm>
            <a:off x="6512615" y="237066"/>
            <a:ext cx="4741333" cy="585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D00C21-86BE-4AB3-0286-327484FF9306}"/>
              </a:ext>
            </a:extLst>
          </p:cNvPr>
          <p:cNvSpPr/>
          <p:nvPr/>
        </p:nvSpPr>
        <p:spPr>
          <a:xfrm>
            <a:off x="6815045" y="431049"/>
            <a:ext cx="4147424" cy="579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창고</a:t>
            </a:r>
            <a:r>
              <a:rPr lang="en-US" altLang="ko-KR" dirty="0"/>
              <a:t>1</a:t>
            </a:r>
            <a:r>
              <a:rPr lang="ko-KR" altLang="en-US" dirty="0"/>
              <a:t> 품목 내역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441DDA0-DBEC-EC40-A1F4-2AF571FB6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94130"/>
              </p:ext>
            </p:extLst>
          </p:nvPr>
        </p:nvGraphicFramePr>
        <p:xfrm>
          <a:off x="6862292" y="1172298"/>
          <a:ext cx="414742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441">
                  <a:extLst>
                    <a:ext uri="{9D8B030D-6E8A-4147-A177-3AD203B41FA5}">
                      <a16:colId xmlns:a16="http://schemas.microsoft.com/office/drawing/2014/main" val="3046217119"/>
                    </a:ext>
                  </a:extLst>
                </a:gridCol>
                <a:gridCol w="872067">
                  <a:extLst>
                    <a:ext uri="{9D8B030D-6E8A-4147-A177-3AD203B41FA5}">
                      <a16:colId xmlns:a16="http://schemas.microsoft.com/office/drawing/2014/main" val="1926512323"/>
                    </a:ext>
                  </a:extLst>
                </a:gridCol>
                <a:gridCol w="802364">
                  <a:extLst>
                    <a:ext uri="{9D8B030D-6E8A-4147-A177-3AD203B41FA5}">
                      <a16:colId xmlns:a16="http://schemas.microsoft.com/office/drawing/2014/main" val="2702167338"/>
                    </a:ext>
                  </a:extLst>
                </a:gridCol>
                <a:gridCol w="1266554">
                  <a:extLst>
                    <a:ext uri="{9D8B030D-6E8A-4147-A177-3AD203B41FA5}">
                      <a16:colId xmlns:a16="http://schemas.microsoft.com/office/drawing/2014/main" val="973334519"/>
                    </a:ext>
                  </a:extLst>
                </a:gridCol>
              </a:tblGrid>
              <a:tr h="362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입출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447935"/>
                  </a:ext>
                </a:extLst>
              </a:tr>
              <a:tr h="362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000-0000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자전거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22.12.15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906726"/>
                  </a:ext>
                </a:extLst>
              </a:tr>
              <a:tr h="3620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83175"/>
                  </a:ext>
                </a:extLst>
              </a:tr>
              <a:tr h="3620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19728"/>
                  </a:ext>
                </a:extLst>
              </a:tr>
              <a:tr h="3620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76429"/>
                  </a:ext>
                </a:extLst>
              </a:tr>
              <a:tr h="3620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03980"/>
                  </a:ext>
                </a:extLst>
              </a:tr>
              <a:tr h="3620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87343"/>
                  </a:ext>
                </a:extLst>
              </a:tr>
              <a:tr h="3620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467907"/>
                  </a:ext>
                </a:extLst>
              </a:tr>
              <a:tr h="3620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202215"/>
                  </a:ext>
                </a:extLst>
              </a:tr>
              <a:tr h="3620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85080"/>
                  </a:ext>
                </a:extLst>
              </a:tr>
            </a:tbl>
          </a:graphicData>
        </a:graphic>
      </p:graphicFrame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A987BFDB-85F6-1EDD-3A00-B2F8B7413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09042"/>
              </p:ext>
            </p:extLst>
          </p:nvPr>
        </p:nvGraphicFramePr>
        <p:xfrm>
          <a:off x="6798064" y="5523035"/>
          <a:ext cx="3280775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80775">
                  <a:extLst>
                    <a:ext uri="{9D8B030D-6E8A-4147-A177-3AD203B41FA5}">
                      <a16:colId xmlns:a16="http://schemas.microsoft.com/office/drawing/2014/main" val="645767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대전 대덕구 </a:t>
                      </a:r>
                      <a:r>
                        <a:rPr lang="ko-KR" altLang="en-US" dirty="0" err="1"/>
                        <a:t>대화동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65188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35609A-7D30-1020-2318-F51B3F8B8ED9}"/>
              </a:ext>
            </a:extLst>
          </p:cNvPr>
          <p:cNvSpPr/>
          <p:nvPr/>
        </p:nvSpPr>
        <p:spPr>
          <a:xfrm>
            <a:off x="10364288" y="5551272"/>
            <a:ext cx="727046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769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192329"/>
            <a:ext cx="7035799" cy="3387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9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667075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667074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9FD527-A0F0-6B9D-AEBB-1A33F0BF451C}"/>
              </a:ext>
            </a:extLst>
          </p:cNvPr>
          <p:cNvSpPr/>
          <p:nvPr/>
        </p:nvSpPr>
        <p:spPr>
          <a:xfrm>
            <a:off x="9102055" y="5640204"/>
            <a:ext cx="727046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9940954" y="5640204"/>
            <a:ext cx="727046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690C2E-EC76-523B-8D6C-7EC890387F30}"/>
              </a:ext>
            </a:extLst>
          </p:cNvPr>
          <p:cNvSpPr/>
          <p:nvPr/>
        </p:nvSpPr>
        <p:spPr>
          <a:xfrm>
            <a:off x="8313490" y="5650075"/>
            <a:ext cx="676712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4368800" y="609607"/>
            <a:ext cx="3581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6-1. </a:t>
            </a:r>
            <a:r>
              <a:rPr lang="ko-KR" altLang="en-US" dirty="0"/>
              <a:t>서비스팀 화면</a:t>
            </a:r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D9AEDCCC-B24C-4C29-A8AC-41D543369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56691"/>
              </p:ext>
            </p:extLst>
          </p:nvPr>
        </p:nvGraphicFramePr>
        <p:xfrm>
          <a:off x="3754967" y="2872581"/>
          <a:ext cx="679026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465">
                  <a:extLst>
                    <a:ext uri="{9D8B030D-6E8A-4147-A177-3AD203B41FA5}">
                      <a16:colId xmlns:a16="http://schemas.microsoft.com/office/drawing/2014/main" val="2785716591"/>
                    </a:ext>
                  </a:extLst>
                </a:gridCol>
                <a:gridCol w="1557368">
                  <a:extLst>
                    <a:ext uri="{9D8B030D-6E8A-4147-A177-3AD203B41FA5}">
                      <a16:colId xmlns:a16="http://schemas.microsoft.com/office/drawing/2014/main" val="4535742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4901214"/>
                    </a:ext>
                  </a:extLst>
                </a:gridCol>
                <a:gridCol w="2040966">
                  <a:extLst>
                    <a:ext uri="{9D8B030D-6E8A-4147-A177-3AD203B41FA5}">
                      <a16:colId xmlns:a16="http://schemas.microsoft.com/office/drawing/2014/main" val="2710189202"/>
                    </a:ext>
                  </a:extLst>
                </a:gridCol>
                <a:gridCol w="1519264">
                  <a:extLst>
                    <a:ext uri="{9D8B030D-6E8A-4147-A177-3AD203B41FA5}">
                      <a16:colId xmlns:a16="http://schemas.microsoft.com/office/drawing/2014/main" val="116101894"/>
                    </a:ext>
                  </a:extLst>
                </a:gridCol>
              </a:tblGrid>
              <a:tr h="344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 번호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 명▼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고장 원인▼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담당자▼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28248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000-0000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자전거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페달 파손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손 아무개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553811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37313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23417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79080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955790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573997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3814234" y="2414843"/>
            <a:ext cx="36364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A15004-4F36-4F6F-497A-6F0BBEFFE1E7}"/>
              </a:ext>
            </a:extLst>
          </p:cNvPr>
          <p:cNvSpPr/>
          <p:nvPr/>
        </p:nvSpPr>
        <p:spPr>
          <a:xfrm>
            <a:off x="7554383" y="2408219"/>
            <a:ext cx="7916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5E4263-5B5F-0DB2-D311-4D952C89C7BA}"/>
              </a:ext>
            </a:extLst>
          </p:cNvPr>
          <p:cNvSpPr/>
          <p:nvPr/>
        </p:nvSpPr>
        <p:spPr>
          <a:xfrm>
            <a:off x="1524000" y="2192329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600" dirty="0"/>
              <a:t>4. </a:t>
            </a:r>
            <a:r>
              <a:rPr lang="ko-KR" altLang="en-US" sz="1600" dirty="0"/>
              <a:t>서비스</a:t>
            </a:r>
            <a:endParaRPr lang="en-US" altLang="ko-KR" sz="1600" dirty="0"/>
          </a:p>
          <a:p>
            <a:pPr algn="just"/>
            <a:endParaRPr lang="en-US" altLang="ko-KR" sz="600" dirty="0"/>
          </a:p>
          <a:p>
            <a:pPr algn="just"/>
            <a:r>
              <a:rPr lang="en-US" altLang="ko-KR" sz="1400" dirty="0"/>
              <a:t>4-1 </a:t>
            </a:r>
            <a:r>
              <a:rPr lang="ko-KR" altLang="en-US" sz="1400" dirty="0"/>
              <a:t>서비스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서비스 등록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b="1" dirty="0"/>
              <a:t>수리 신청</a:t>
            </a:r>
            <a:endParaRPr lang="en-US" altLang="ko-KR" sz="1400" b="1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대여 현황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결재 서류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13411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192329"/>
            <a:ext cx="7035799" cy="3387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9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667075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667074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4394200" y="609607"/>
            <a:ext cx="3581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6-2. </a:t>
            </a:r>
            <a:r>
              <a:rPr lang="ko-KR" altLang="en-US" dirty="0"/>
              <a:t>서비스팀 패널 화면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3814234" y="2414843"/>
            <a:ext cx="36364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검색</a:t>
            </a:r>
          </a:p>
        </p:txBody>
      </p:sp>
      <p:graphicFrame>
        <p:nvGraphicFramePr>
          <p:cNvPr id="6" name="표 27">
            <a:extLst>
              <a:ext uri="{FF2B5EF4-FFF2-40B4-BE49-F238E27FC236}">
                <a16:creationId xmlns:a16="http://schemas.microsoft.com/office/drawing/2014/main" id="{A943B38D-B15D-F366-C0B9-340748F75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858854"/>
              </p:ext>
            </p:extLst>
          </p:nvPr>
        </p:nvGraphicFramePr>
        <p:xfrm>
          <a:off x="3754967" y="2872581"/>
          <a:ext cx="679026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465">
                  <a:extLst>
                    <a:ext uri="{9D8B030D-6E8A-4147-A177-3AD203B41FA5}">
                      <a16:colId xmlns:a16="http://schemas.microsoft.com/office/drawing/2014/main" val="2785716591"/>
                    </a:ext>
                  </a:extLst>
                </a:gridCol>
                <a:gridCol w="1557368">
                  <a:extLst>
                    <a:ext uri="{9D8B030D-6E8A-4147-A177-3AD203B41FA5}">
                      <a16:colId xmlns:a16="http://schemas.microsoft.com/office/drawing/2014/main" val="4535742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4901214"/>
                    </a:ext>
                  </a:extLst>
                </a:gridCol>
                <a:gridCol w="2040966">
                  <a:extLst>
                    <a:ext uri="{9D8B030D-6E8A-4147-A177-3AD203B41FA5}">
                      <a16:colId xmlns:a16="http://schemas.microsoft.com/office/drawing/2014/main" val="2710189202"/>
                    </a:ext>
                  </a:extLst>
                </a:gridCol>
                <a:gridCol w="1519264">
                  <a:extLst>
                    <a:ext uri="{9D8B030D-6E8A-4147-A177-3AD203B41FA5}">
                      <a16:colId xmlns:a16="http://schemas.microsoft.com/office/drawing/2014/main" val="116101894"/>
                    </a:ext>
                  </a:extLst>
                </a:gridCol>
              </a:tblGrid>
              <a:tr h="344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 번호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 명▼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고장 원인▼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담당자▼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28248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000-0000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자전거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페달 파손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손 아무개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553811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37313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23417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79080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955790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57399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312F3182-6AAD-6020-E952-85221587F578}"/>
              </a:ext>
            </a:extLst>
          </p:cNvPr>
          <p:cNvSpPr/>
          <p:nvPr/>
        </p:nvSpPr>
        <p:spPr>
          <a:xfrm>
            <a:off x="7554383" y="2408219"/>
            <a:ext cx="7916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D84BEA-6876-AB66-3902-D1A4E5FD0941}"/>
              </a:ext>
            </a:extLst>
          </p:cNvPr>
          <p:cNvSpPr/>
          <p:nvPr/>
        </p:nvSpPr>
        <p:spPr>
          <a:xfrm>
            <a:off x="1524000" y="2192329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600" dirty="0"/>
              <a:t>4. </a:t>
            </a:r>
            <a:r>
              <a:rPr lang="ko-KR" altLang="en-US" sz="1600" dirty="0"/>
              <a:t>서비스</a:t>
            </a:r>
            <a:endParaRPr lang="en-US" altLang="ko-KR" sz="1600" dirty="0"/>
          </a:p>
          <a:p>
            <a:pPr algn="just"/>
            <a:endParaRPr lang="en-US" altLang="ko-KR" sz="600" dirty="0"/>
          </a:p>
          <a:p>
            <a:pPr algn="just"/>
            <a:r>
              <a:rPr lang="en-US" altLang="ko-KR" sz="1400" dirty="0"/>
              <a:t>4-1 </a:t>
            </a:r>
            <a:r>
              <a:rPr lang="ko-KR" altLang="en-US" sz="1400" dirty="0"/>
              <a:t>서비스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서비스 등록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b="1" dirty="0"/>
              <a:t>수리 신청</a:t>
            </a:r>
            <a:endParaRPr lang="en-US" altLang="ko-KR" sz="1400" b="1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대여 현황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결재 서류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C0B175-0484-644C-FBBD-C2C27B8C581C}"/>
              </a:ext>
            </a:extLst>
          </p:cNvPr>
          <p:cNvSpPr/>
          <p:nvPr/>
        </p:nvSpPr>
        <p:spPr>
          <a:xfrm>
            <a:off x="6512615" y="237066"/>
            <a:ext cx="4741333" cy="585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37A840-D4D7-8651-7161-8C74FC65E831}"/>
              </a:ext>
            </a:extLst>
          </p:cNvPr>
          <p:cNvSpPr/>
          <p:nvPr/>
        </p:nvSpPr>
        <p:spPr>
          <a:xfrm>
            <a:off x="6815045" y="431049"/>
            <a:ext cx="4147424" cy="579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 내역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F935B3-EFAA-9D34-1117-A964F012F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663416"/>
              </p:ext>
            </p:extLst>
          </p:nvPr>
        </p:nvGraphicFramePr>
        <p:xfrm>
          <a:off x="6862291" y="1172298"/>
          <a:ext cx="414742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509">
                  <a:extLst>
                    <a:ext uri="{9D8B030D-6E8A-4147-A177-3AD203B41FA5}">
                      <a16:colId xmlns:a16="http://schemas.microsoft.com/office/drawing/2014/main" val="3046217119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1926512323"/>
                    </a:ext>
                  </a:extLst>
                </a:gridCol>
                <a:gridCol w="1831848">
                  <a:extLst>
                    <a:ext uri="{9D8B030D-6E8A-4147-A177-3AD203B41FA5}">
                      <a16:colId xmlns:a16="http://schemas.microsoft.com/office/drawing/2014/main" val="2702167338"/>
                    </a:ext>
                  </a:extLst>
                </a:gridCol>
              </a:tblGrid>
              <a:tr h="362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고장 원인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447935"/>
                  </a:ext>
                </a:extLst>
              </a:tr>
              <a:tr h="362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000-0000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자전거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페달이 부서짐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906726"/>
                  </a:ext>
                </a:extLst>
              </a:tr>
              <a:tr h="3620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83175"/>
                  </a:ext>
                </a:extLst>
              </a:tr>
              <a:tr h="3620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19728"/>
                  </a:ext>
                </a:extLst>
              </a:tr>
              <a:tr h="3620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76429"/>
                  </a:ext>
                </a:extLst>
              </a:tr>
            </a:tbl>
          </a:graphicData>
        </a:graphic>
      </p:graphicFrame>
      <p:graphicFrame>
        <p:nvGraphicFramePr>
          <p:cNvPr id="19" name="표 23">
            <a:extLst>
              <a:ext uri="{FF2B5EF4-FFF2-40B4-BE49-F238E27FC236}">
                <a16:creationId xmlns:a16="http://schemas.microsoft.com/office/drawing/2014/main" id="{D4B4F107-7CDE-F6FB-2275-72A8EA7D3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62497"/>
              </p:ext>
            </p:extLst>
          </p:nvPr>
        </p:nvGraphicFramePr>
        <p:xfrm>
          <a:off x="6798064" y="5523035"/>
          <a:ext cx="3280775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80775">
                  <a:extLst>
                    <a:ext uri="{9D8B030D-6E8A-4147-A177-3AD203B41FA5}">
                      <a16:colId xmlns:a16="http://schemas.microsoft.com/office/drawing/2014/main" val="645767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대전 대덕구 </a:t>
                      </a:r>
                      <a:r>
                        <a:rPr lang="ko-KR" altLang="en-US" dirty="0" err="1"/>
                        <a:t>대화동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6518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7DC42-9B5C-58AF-94AA-BD082EF9B01E}"/>
              </a:ext>
            </a:extLst>
          </p:cNvPr>
          <p:cNvSpPr/>
          <p:nvPr/>
        </p:nvSpPr>
        <p:spPr>
          <a:xfrm>
            <a:off x="10364288" y="5523035"/>
            <a:ext cx="727046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D7CFDC-BD48-E007-516B-AFF2F578870E}"/>
              </a:ext>
            </a:extLst>
          </p:cNvPr>
          <p:cNvSpPr txBox="1"/>
          <p:nvPr/>
        </p:nvSpPr>
        <p:spPr>
          <a:xfrm>
            <a:off x="7975600" y="4753640"/>
            <a:ext cx="314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	</a:t>
            </a:r>
            <a:r>
              <a:rPr lang="ko-KR" altLang="en-US" sz="1600" dirty="0"/>
              <a:t>신청날짜 </a:t>
            </a:r>
            <a:r>
              <a:rPr lang="en-US" altLang="ko-KR" sz="1600" dirty="0"/>
              <a:t>:  22.12.15	</a:t>
            </a:r>
            <a:r>
              <a:rPr lang="ko-KR" altLang="en-US" sz="1600" dirty="0"/>
              <a:t>담당자 </a:t>
            </a:r>
            <a:r>
              <a:rPr lang="en-US" altLang="ko-KR" sz="1600" dirty="0"/>
              <a:t>: </a:t>
            </a:r>
            <a:r>
              <a:rPr lang="ko-KR" altLang="en-US" sz="1600" dirty="0"/>
              <a:t>손 아무개 </a:t>
            </a:r>
            <a:r>
              <a:rPr lang="en-US" altLang="ko-KR" sz="1600" dirty="0"/>
              <a:t>(</a:t>
            </a:r>
            <a:r>
              <a:rPr lang="ko-KR" altLang="en-US" sz="1600" dirty="0"/>
              <a:t>인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29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192329"/>
            <a:ext cx="7035799" cy="3387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9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667075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667074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9FD527-A0F0-6B9D-AEBB-1A33F0BF451C}"/>
              </a:ext>
            </a:extLst>
          </p:cNvPr>
          <p:cNvSpPr/>
          <p:nvPr/>
        </p:nvSpPr>
        <p:spPr>
          <a:xfrm>
            <a:off x="9102055" y="5640204"/>
            <a:ext cx="727046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48E930-BF8E-B365-9BAC-A41D7A5D94C6}"/>
              </a:ext>
            </a:extLst>
          </p:cNvPr>
          <p:cNvSpPr/>
          <p:nvPr/>
        </p:nvSpPr>
        <p:spPr>
          <a:xfrm>
            <a:off x="9940954" y="5640204"/>
            <a:ext cx="727046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690C2E-EC76-523B-8D6C-7EC890387F30}"/>
              </a:ext>
            </a:extLst>
          </p:cNvPr>
          <p:cNvSpPr/>
          <p:nvPr/>
        </p:nvSpPr>
        <p:spPr>
          <a:xfrm>
            <a:off x="8313490" y="5650075"/>
            <a:ext cx="676712" cy="310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3972983" y="507412"/>
            <a:ext cx="3581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7-1 </a:t>
            </a:r>
            <a:r>
              <a:rPr lang="ko-KR" altLang="en-US" dirty="0"/>
              <a:t>결재 서류 </a:t>
            </a:r>
            <a:r>
              <a:rPr lang="ko-KR" altLang="en-US" dirty="0" err="1"/>
              <a:t>재출</a:t>
            </a:r>
            <a:r>
              <a:rPr lang="ko-KR" altLang="en-US" dirty="0"/>
              <a:t> 창</a:t>
            </a:r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D9AEDCCC-B24C-4C29-A8AC-41D543369833}"/>
              </a:ext>
            </a:extLst>
          </p:cNvPr>
          <p:cNvGraphicFramePr>
            <a:graphicFrameLocks noGrp="1"/>
          </p:cNvGraphicFramePr>
          <p:nvPr/>
        </p:nvGraphicFramePr>
        <p:xfrm>
          <a:off x="3754967" y="2872581"/>
          <a:ext cx="679026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465">
                  <a:extLst>
                    <a:ext uri="{9D8B030D-6E8A-4147-A177-3AD203B41FA5}">
                      <a16:colId xmlns:a16="http://schemas.microsoft.com/office/drawing/2014/main" val="2785716591"/>
                    </a:ext>
                  </a:extLst>
                </a:gridCol>
                <a:gridCol w="1557368">
                  <a:extLst>
                    <a:ext uri="{9D8B030D-6E8A-4147-A177-3AD203B41FA5}">
                      <a16:colId xmlns:a16="http://schemas.microsoft.com/office/drawing/2014/main" val="4535742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4901214"/>
                    </a:ext>
                  </a:extLst>
                </a:gridCol>
                <a:gridCol w="2040966">
                  <a:extLst>
                    <a:ext uri="{9D8B030D-6E8A-4147-A177-3AD203B41FA5}">
                      <a16:colId xmlns:a16="http://schemas.microsoft.com/office/drawing/2014/main" val="2710189202"/>
                    </a:ext>
                  </a:extLst>
                </a:gridCol>
                <a:gridCol w="1519264">
                  <a:extLst>
                    <a:ext uri="{9D8B030D-6E8A-4147-A177-3AD203B41FA5}">
                      <a16:colId xmlns:a16="http://schemas.microsoft.com/office/drawing/2014/main" val="116101894"/>
                    </a:ext>
                  </a:extLst>
                </a:gridCol>
              </a:tblGrid>
              <a:tr h="344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 번호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 명▼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고장 원인▼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담당자▼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28248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000-0000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자전거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페달 파손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손 아무개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553811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37313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23417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79080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955790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573997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3814234" y="2414843"/>
            <a:ext cx="36364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A15004-4F36-4F6F-497A-6F0BBEFFE1E7}"/>
              </a:ext>
            </a:extLst>
          </p:cNvPr>
          <p:cNvSpPr/>
          <p:nvPr/>
        </p:nvSpPr>
        <p:spPr>
          <a:xfrm>
            <a:off x="7554383" y="2408219"/>
            <a:ext cx="7916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5E4263-5B5F-0DB2-D311-4D952C89C7BA}"/>
              </a:ext>
            </a:extLst>
          </p:cNvPr>
          <p:cNvSpPr/>
          <p:nvPr/>
        </p:nvSpPr>
        <p:spPr>
          <a:xfrm>
            <a:off x="1524000" y="2192329"/>
            <a:ext cx="1764484" cy="337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600" dirty="0"/>
              <a:t>4. </a:t>
            </a:r>
            <a:r>
              <a:rPr lang="ko-KR" altLang="en-US" sz="1600" dirty="0"/>
              <a:t>서비스</a:t>
            </a:r>
            <a:endParaRPr lang="en-US" altLang="ko-KR" sz="1600" dirty="0"/>
          </a:p>
          <a:p>
            <a:pPr algn="just"/>
            <a:endParaRPr lang="en-US" altLang="ko-KR" sz="600" dirty="0"/>
          </a:p>
          <a:p>
            <a:pPr algn="just"/>
            <a:r>
              <a:rPr lang="en-US" altLang="ko-KR" sz="1400" dirty="0"/>
              <a:t>4-1 </a:t>
            </a:r>
            <a:r>
              <a:rPr lang="ko-KR" altLang="en-US" sz="1400" dirty="0"/>
              <a:t>서비스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서비스 등록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수리 신청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dirty="0"/>
              <a:t>대여 현황</a:t>
            </a:r>
            <a:endParaRPr lang="en-US" altLang="ko-KR" sz="1400" dirty="0"/>
          </a:p>
          <a:p>
            <a:pPr marL="285750" indent="-285750" algn="just">
              <a:buFontTx/>
              <a:buChar char="-"/>
            </a:pPr>
            <a:r>
              <a:rPr lang="ko-KR" altLang="en-US" sz="1400" b="1" dirty="0"/>
              <a:t>결재 서류</a:t>
            </a:r>
            <a:endParaRPr lang="en-US" altLang="ko-KR" sz="1400" b="1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8075F4-D2D7-699A-4792-ECD5BFBE3202}"/>
              </a:ext>
            </a:extLst>
          </p:cNvPr>
          <p:cNvSpPr/>
          <p:nvPr/>
        </p:nvSpPr>
        <p:spPr>
          <a:xfrm>
            <a:off x="5764557" y="237067"/>
            <a:ext cx="5494867" cy="638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A9BF50-BFDB-4A5D-0146-1820E4A3B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879" y="448235"/>
            <a:ext cx="4860835" cy="55510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BB464-42BD-D1CA-392D-678BF6D76592}"/>
              </a:ext>
            </a:extLst>
          </p:cNvPr>
          <p:cNvSpPr/>
          <p:nvPr/>
        </p:nvSpPr>
        <p:spPr>
          <a:xfrm>
            <a:off x="10274297" y="6138215"/>
            <a:ext cx="787400" cy="343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 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DEEC7E-E823-239F-9723-C282B0B6C5F0}"/>
              </a:ext>
            </a:extLst>
          </p:cNvPr>
          <p:cNvSpPr/>
          <p:nvPr/>
        </p:nvSpPr>
        <p:spPr>
          <a:xfrm>
            <a:off x="9338733" y="6138215"/>
            <a:ext cx="737837" cy="343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 정</a:t>
            </a:r>
          </a:p>
        </p:txBody>
      </p:sp>
    </p:spTree>
    <p:extLst>
      <p:ext uri="{BB962C8B-B14F-4D97-AF65-F5344CB8AC3E}">
        <p14:creationId xmlns:p14="http://schemas.microsoft.com/office/powerpoint/2010/main" val="28581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83724" y="2806262"/>
            <a:ext cx="5076496" cy="1182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2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인사 파트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077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D85AB9-93F4-56DA-CB79-6FED4F2CE62B}"/>
              </a:ext>
            </a:extLst>
          </p:cNvPr>
          <p:cNvSpPr/>
          <p:nvPr/>
        </p:nvSpPr>
        <p:spPr>
          <a:xfrm>
            <a:off x="3632200" y="2692395"/>
            <a:ext cx="7035799" cy="3387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793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995699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995698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5003799" y="566743"/>
            <a:ext cx="2946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사원 정보 관리</a:t>
            </a:r>
            <a:endParaRPr lang="ko-KR" altLang="en-US" dirty="0"/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D9AEDCCC-B24C-4C29-A8AC-41D543369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02164"/>
              </p:ext>
            </p:extLst>
          </p:nvPr>
        </p:nvGraphicFramePr>
        <p:xfrm>
          <a:off x="3754967" y="3389091"/>
          <a:ext cx="679026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465">
                  <a:extLst>
                    <a:ext uri="{9D8B030D-6E8A-4147-A177-3AD203B41FA5}">
                      <a16:colId xmlns:a16="http://schemas.microsoft.com/office/drawing/2014/main" val="2785716591"/>
                    </a:ext>
                  </a:extLst>
                </a:gridCol>
                <a:gridCol w="1634067">
                  <a:extLst>
                    <a:ext uri="{9D8B030D-6E8A-4147-A177-3AD203B41FA5}">
                      <a16:colId xmlns:a16="http://schemas.microsoft.com/office/drawing/2014/main" val="45357426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84901214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710189202"/>
                    </a:ext>
                  </a:extLst>
                </a:gridCol>
                <a:gridCol w="1519264">
                  <a:extLst>
                    <a:ext uri="{9D8B030D-6E8A-4147-A177-3AD203B41FA5}">
                      <a16:colId xmlns:a16="http://schemas.microsoft.com/office/drawing/2014/main" val="116101894"/>
                    </a:ext>
                  </a:extLst>
                </a:gridCol>
              </a:tblGrid>
              <a:tr h="344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부서명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직책 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28248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2022121500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 아무개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인사팀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553811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37313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23417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79080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95579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D162BD-BF93-19A6-79D0-D6BA2F56C002}"/>
              </a:ext>
            </a:extLst>
          </p:cNvPr>
          <p:cNvSpPr/>
          <p:nvPr/>
        </p:nvSpPr>
        <p:spPr>
          <a:xfrm>
            <a:off x="3814234" y="2914909"/>
            <a:ext cx="36364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A15004-4F36-4F6F-497A-6F0BBEFFE1E7}"/>
              </a:ext>
            </a:extLst>
          </p:cNvPr>
          <p:cNvSpPr/>
          <p:nvPr/>
        </p:nvSpPr>
        <p:spPr>
          <a:xfrm>
            <a:off x="7554383" y="2908285"/>
            <a:ext cx="7916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00088" y="566743"/>
            <a:ext cx="1586695" cy="748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46939D-A9CB-0D5A-9FDB-6A4CF788D5C9}"/>
              </a:ext>
            </a:extLst>
          </p:cNvPr>
          <p:cNvSpPr/>
          <p:nvPr/>
        </p:nvSpPr>
        <p:spPr>
          <a:xfrm>
            <a:off x="1503162" y="2497670"/>
            <a:ext cx="1764484" cy="358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&lt;</a:t>
            </a:r>
            <a:r>
              <a:rPr lang="ko-KR" altLang="en-US" sz="1600" dirty="0" smtClean="0"/>
              <a:t>인사관리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 smtClean="0"/>
              <a:t>사원</a:t>
            </a:r>
            <a:endParaRPr lang="en-US" altLang="ko-KR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/>
              <a:t>사원 </a:t>
            </a:r>
            <a:r>
              <a:rPr lang="ko-KR" altLang="en-US" sz="1600" b="1" dirty="0" smtClean="0"/>
              <a:t>관리</a:t>
            </a:r>
            <a:endParaRPr lang="en-US" altLang="ko-KR" sz="1600" b="1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일용직 관리</a:t>
            </a:r>
            <a:endParaRPr lang="en-US" altLang="ko-KR" sz="1600" dirty="0" smtClean="0"/>
          </a:p>
          <a:p>
            <a:endParaRPr lang="en-US" altLang="ko-KR" sz="1400" dirty="0" smtClean="0"/>
          </a:p>
          <a:p>
            <a:r>
              <a:rPr lang="en-US" altLang="ko-KR" dirty="0"/>
              <a:t>2.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3. </a:t>
            </a:r>
            <a:r>
              <a:rPr lang="ko-KR" altLang="en-US" dirty="0"/>
              <a:t>급여명세서</a:t>
            </a:r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16272"/>
              </p:ext>
            </p:extLst>
          </p:nvPr>
        </p:nvGraphicFramePr>
        <p:xfrm>
          <a:off x="4194623" y="2321555"/>
          <a:ext cx="62626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671">
                  <a:extLst>
                    <a:ext uri="{9D8B030D-6E8A-4147-A177-3AD203B41FA5}">
                      <a16:colId xmlns:a16="http://schemas.microsoft.com/office/drawing/2014/main" val="98672519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3624773699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2510753261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179754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개인정보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근무 통계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지급 내역서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인사발령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9318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6F597-F4E0-F963-A77C-1D5CCBECE122}"/>
              </a:ext>
            </a:extLst>
          </p:cNvPr>
          <p:cNvSpPr/>
          <p:nvPr/>
        </p:nvSpPr>
        <p:spPr>
          <a:xfrm>
            <a:off x="9999831" y="5715686"/>
            <a:ext cx="545399" cy="276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확인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543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9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667075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667074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4368800" y="609607"/>
            <a:ext cx="3581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사원 정보 관리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A15004-4F36-4F6F-497A-6F0BBEFFE1E7}"/>
              </a:ext>
            </a:extLst>
          </p:cNvPr>
          <p:cNvSpPr/>
          <p:nvPr/>
        </p:nvSpPr>
        <p:spPr>
          <a:xfrm>
            <a:off x="5664037" y="3116183"/>
            <a:ext cx="791633" cy="23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D54EDC-F5A9-F3D6-4143-FBE3087C7423}"/>
              </a:ext>
            </a:extLst>
          </p:cNvPr>
          <p:cNvSpPr/>
          <p:nvPr/>
        </p:nvSpPr>
        <p:spPr>
          <a:xfrm>
            <a:off x="3663321" y="2326999"/>
            <a:ext cx="7004679" cy="3572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623619-5F80-6C9A-65E0-0487B8789B6F}"/>
              </a:ext>
            </a:extLst>
          </p:cNvPr>
          <p:cNvSpPr/>
          <p:nvPr/>
        </p:nvSpPr>
        <p:spPr>
          <a:xfrm>
            <a:off x="4254177" y="2433445"/>
            <a:ext cx="1350757" cy="1564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sz="1200" dirty="0"/>
              <a:t>크기</a:t>
            </a:r>
            <a:endParaRPr lang="en-US" altLang="ko-KR" sz="1200" dirty="0"/>
          </a:p>
          <a:p>
            <a:pPr algn="ctr"/>
            <a:r>
              <a:rPr lang="en-US" altLang="ko-KR" sz="1200" dirty="0"/>
              <a:t>(30 </a:t>
            </a:r>
            <a:r>
              <a:rPr lang="ko-KR" altLang="en-US" sz="1200" dirty="0"/>
              <a:t>* </a:t>
            </a:r>
            <a:r>
              <a:rPr lang="en-US" altLang="ko-KR" sz="1200" dirty="0"/>
              <a:t>40)</a:t>
            </a:r>
          </a:p>
        </p:txBody>
      </p:sp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8C857576-4ED1-3794-8E24-E18675753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480047"/>
              </p:ext>
            </p:extLst>
          </p:nvPr>
        </p:nvGraphicFramePr>
        <p:xfrm>
          <a:off x="5713048" y="2433444"/>
          <a:ext cx="3452993" cy="1564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361">
                  <a:extLst>
                    <a:ext uri="{9D8B030D-6E8A-4147-A177-3AD203B41FA5}">
                      <a16:colId xmlns:a16="http://schemas.microsoft.com/office/drawing/2014/main" val="2881793223"/>
                    </a:ext>
                  </a:extLst>
                </a:gridCol>
                <a:gridCol w="2406632">
                  <a:extLst>
                    <a:ext uri="{9D8B030D-6E8A-4147-A177-3AD203B41FA5}">
                      <a16:colId xmlns:a16="http://schemas.microsoft.com/office/drawing/2014/main" val="2891020182"/>
                    </a:ext>
                  </a:extLst>
                </a:gridCol>
              </a:tblGrid>
              <a:tr h="3911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20221215000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296038"/>
                  </a:ext>
                </a:extLst>
              </a:tr>
              <a:tr h="3911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 아무개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014031"/>
                  </a:ext>
                </a:extLst>
              </a:tr>
              <a:tr h="3911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직책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56906"/>
                  </a:ext>
                </a:extLst>
              </a:tr>
              <a:tr h="3911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010-1234-5678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01543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DAFC8F36-0FC3-3355-FD09-354C16A6F444}"/>
              </a:ext>
            </a:extLst>
          </p:cNvPr>
          <p:cNvSpPr/>
          <p:nvPr/>
        </p:nvSpPr>
        <p:spPr>
          <a:xfrm>
            <a:off x="4254178" y="4069177"/>
            <a:ext cx="4911863" cy="1669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  <a:r>
              <a:rPr lang="en-US" altLang="ko-KR" dirty="0"/>
              <a:t>/ </a:t>
            </a:r>
            <a:r>
              <a:rPr lang="ko-KR" altLang="en-US" dirty="0"/>
              <a:t>특이사항 등등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C6F597-F4E0-F963-A77C-1D5CCBECE122}"/>
              </a:ext>
            </a:extLst>
          </p:cNvPr>
          <p:cNvSpPr/>
          <p:nvPr/>
        </p:nvSpPr>
        <p:spPr>
          <a:xfrm>
            <a:off x="9371621" y="5521495"/>
            <a:ext cx="545399" cy="276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저장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46939D-A9CB-0D5A-9FDB-6A4CF788D5C9}"/>
              </a:ext>
            </a:extLst>
          </p:cNvPr>
          <p:cNvSpPr/>
          <p:nvPr/>
        </p:nvSpPr>
        <p:spPr>
          <a:xfrm>
            <a:off x="1524000" y="2192330"/>
            <a:ext cx="1764484" cy="358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&lt;</a:t>
            </a:r>
            <a:r>
              <a:rPr lang="ko-KR" altLang="en-US" sz="1600" dirty="0" smtClean="0"/>
              <a:t>인사관리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 smtClean="0"/>
              <a:t>사원</a:t>
            </a:r>
            <a:endParaRPr lang="en-US" altLang="ko-KR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/>
              <a:t>사원 </a:t>
            </a:r>
            <a:r>
              <a:rPr lang="ko-KR" altLang="en-US" sz="1600" b="1" dirty="0" smtClean="0"/>
              <a:t>관리</a:t>
            </a:r>
            <a:endParaRPr lang="en-US" altLang="ko-KR" sz="1600" b="1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일용직 관리</a:t>
            </a:r>
            <a:endParaRPr lang="en-US" altLang="ko-KR" sz="1600" dirty="0" smtClean="0"/>
          </a:p>
          <a:p>
            <a:endParaRPr lang="en-US" altLang="ko-KR" sz="1400" dirty="0" smtClean="0"/>
          </a:p>
          <a:p>
            <a:r>
              <a:rPr lang="en-US" altLang="ko-KR" dirty="0"/>
              <a:t>2.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3. </a:t>
            </a:r>
            <a:r>
              <a:rPr lang="ko-KR" altLang="en-US" dirty="0"/>
              <a:t>급여명세서</a:t>
            </a:r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C6F597-F4E0-F963-A77C-1D5CCBECE122}"/>
              </a:ext>
            </a:extLst>
          </p:cNvPr>
          <p:cNvSpPr/>
          <p:nvPr/>
        </p:nvSpPr>
        <p:spPr>
          <a:xfrm>
            <a:off x="10007597" y="5521495"/>
            <a:ext cx="545399" cy="276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확인</a:t>
            </a:r>
            <a:endParaRPr lang="ko-KR" altLang="en-US" sz="14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02779"/>
              </p:ext>
            </p:extLst>
          </p:nvPr>
        </p:nvGraphicFramePr>
        <p:xfrm>
          <a:off x="4034318" y="1950412"/>
          <a:ext cx="62626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671">
                  <a:extLst>
                    <a:ext uri="{9D8B030D-6E8A-4147-A177-3AD203B41FA5}">
                      <a16:colId xmlns:a16="http://schemas.microsoft.com/office/drawing/2014/main" val="98672519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3624773699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2510753261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179754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개인정보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근무 통계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지급 내역서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인사발령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9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3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793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995699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995698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5003799" y="566743"/>
            <a:ext cx="2946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근무 태도 관리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700088" y="566743"/>
            <a:ext cx="1586695" cy="748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40686" y="2605117"/>
            <a:ext cx="7027314" cy="3169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75792"/>
              </p:ext>
            </p:extLst>
          </p:nvPr>
        </p:nvGraphicFramePr>
        <p:xfrm>
          <a:off x="7625541" y="3105855"/>
          <a:ext cx="1565910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955">
                  <a:extLst>
                    <a:ext uri="{9D8B030D-6E8A-4147-A177-3AD203B41FA5}">
                      <a16:colId xmlns:a16="http://schemas.microsoft.com/office/drawing/2014/main" val="3884853013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116293070"/>
                    </a:ext>
                  </a:extLst>
                </a:gridCol>
              </a:tblGrid>
              <a:tr h="196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812344"/>
                  </a:ext>
                </a:extLst>
              </a:tr>
              <a:tr h="196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사원 번호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88194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04097" y="2681755"/>
            <a:ext cx="3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사원 근무 태도 관리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81334"/>
              </p:ext>
            </p:extLst>
          </p:nvPr>
        </p:nvGraphicFramePr>
        <p:xfrm>
          <a:off x="4369779" y="3767871"/>
          <a:ext cx="5328135" cy="64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627">
                  <a:extLst>
                    <a:ext uri="{9D8B030D-6E8A-4147-A177-3AD203B41FA5}">
                      <a16:colId xmlns:a16="http://schemas.microsoft.com/office/drawing/2014/main" val="3976045040"/>
                    </a:ext>
                  </a:extLst>
                </a:gridCol>
                <a:gridCol w="1065627">
                  <a:extLst>
                    <a:ext uri="{9D8B030D-6E8A-4147-A177-3AD203B41FA5}">
                      <a16:colId xmlns:a16="http://schemas.microsoft.com/office/drawing/2014/main" val="2632049182"/>
                    </a:ext>
                  </a:extLst>
                </a:gridCol>
                <a:gridCol w="1065627">
                  <a:extLst>
                    <a:ext uri="{9D8B030D-6E8A-4147-A177-3AD203B41FA5}">
                      <a16:colId xmlns:a16="http://schemas.microsoft.com/office/drawing/2014/main" val="1895682159"/>
                    </a:ext>
                  </a:extLst>
                </a:gridCol>
                <a:gridCol w="1065627">
                  <a:extLst>
                    <a:ext uri="{9D8B030D-6E8A-4147-A177-3AD203B41FA5}">
                      <a16:colId xmlns:a16="http://schemas.microsoft.com/office/drawing/2014/main" val="342169428"/>
                    </a:ext>
                  </a:extLst>
                </a:gridCol>
                <a:gridCol w="1065627">
                  <a:extLst>
                    <a:ext uri="{9D8B030D-6E8A-4147-A177-3AD203B41FA5}">
                      <a16:colId xmlns:a16="http://schemas.microsoft.com/office/drawing/2014/main" val="3002293666"/>
                    </a:ext>
                  </a:extLst>
                </a:gridCol>
              </a:tblGrid>
              <a:tr h="327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217846"/>
                  </a:ext>
                </a:extLst>
              </a:tr>
              <a:tr h="31146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시간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75205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31658" y="3410371"/>
            <a:ext cx="1089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 근무 시간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801016" y="4462079"/>
            <a:ext cx="1740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연차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반차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휴가 관리</a:t>
            </a:r>
            <a:endParaRPr lang="ko-KR" altLang="en-US" sz="12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24023"/>
              </p:ext>
            </p:extLst>
          </p:nvPr>
        </p:nvGraphicFramePr>
        <p:xfrm>
          <a:off x="4369780" y="4763856"/>
          <a:ext cx="524900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668">
                  <a:extLst>
                    <a:ext uri="{9D8B030D-6E8A-4147-A177-3AD203B41FA5}">
                      <a16:colId xmlns:a16="http://schemas.microsoft.com/office/drawing/2014/main" val="4151470921"/>
                    </a:ext>
                  </a:extLst>
                </a:gridCol>
                <a:gridCol w="1749668">
                  <a:extLst>
                    <a:ext uri="{9D8B030D-6E8A-4147-A177-3AD203B41FA5}">
                      <a16:colId xmlns:a16="http://schemas.microsoft.com/office/drawing/2014/main" val="1486359910"/>
                    </a:ext>
                  </a:extLst>
                </a:gridCol>
                <a:gridCol w="1749668">
                  <a:extLst>
                    <a:ext uri="{9D8B030D-6E8A-4147-A177-3AD203B41FA5}">
                      <a16:colId xmlns:a16="http://schemas.microsoft.com/office/drawing/2014/main" val="1292691844"/>
                    </a:ext>
                  </a:extLst>
                </a:gridCol>
              </a:tblGrid>
              <a:tr h="281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종류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신청일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허가일</a:t>
                      </a:r>
                      <a:r>
                        <a:rPr lang="en-US" altLang="ko-KR" sz="1600" dirty="0" smtClean="0"/>
                        <a:t>???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955378"/>
                  </a:ext>
                </a:extLst>
              </a:tr>
              <a:tr h="28137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2603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739397" y="5443979"/>
            <a:ext cx="472440" cy="243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8172276" y="5443979"/>
            <a:ext cx="472440" cy="243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저장</a:t>
            </a:r>
            <a:endParaRPr lang="ko-KR" altLang="en-US" sz="11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39970"/>
              </p:ext>
            </p:extLst>
          </p:nvPr>
        </p:nvGraphicFramePr>
        <p:xfrm>
          <a:off x="4095864" y="2244886"/>
          <a:ext cx="62626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671">
                  <a:extLst>
                    <a:ext uri="{9D8B030D-6E8A-4147-A177-3AD203B41FA5}">
                      <a16:colId xmlns:a16="http://schemas.microsoft.com/office/drawing/2014/main" val="98672519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3624773699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2510753261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179754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개인정보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근무 통계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지급 내역서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인사발령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93189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176346" y="2681755"/>
            <a:ext cx="5644661" cy="309250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46939D-A9CB-0D5A-9FDB-6A4CF788D5C9}"/>
              </a:ext>
            </a:extLst>
          </p:cNvPr>
          <p:cNvSpPr/>
          <p:nvPr/>
        </p:nvSpPr>
        <p:spPr>
          <a:xfrm>
            <a:off x="1569507" y="2436326"/>
            <a:ext cx="1764484" cy="3337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&lt;</a:t>
            </a:r>
            <a:r>
              <a:rPr lang="ko-KR" altLang="en-US" sz="1600" dirty="0" smtClean="0"/>
              <a:t>인사관리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 smtClean="0"/>
              <a:t>사원</a:t>
            </a:r>
            <a:endParaRPr lang="en-US" altLang="ko-KR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/>
              <a:t>사원 </a:t>
            </a:r>
            <a:r>
              <a:rPr lang="ko-KR" altLang="en-US" sz="1600" b="1" dirty="0" smtClean="0"/>
              <a:t>관리</a:t>
            </a:r>
            <a:endParaRPr lang="en-US" altLang="ko-KR" sz="1600" b="1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일용직 관리</a:t>
            </a:r>
            <a:endParaRPr lang="en-US" altLang="ko-KR" sz="1600" dirty="0" smtClean="0"/>
          </a:p>
          <a:p>
            <a:endParaRPr lang="en-US" altLang="ko-KR" sz="1400" dirty="0" smtClean="0"/>
          </a:p>
          <a:p>
            <a:r>
              <a:rPr lang="en-US" altLang="ko-KR" dirty="0"/>
              <a:t>2.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3. </a:t>
            </a:r>
            <a:r>
              <a:rPr lang="ko-KR" altLang="en-US" dirty="0" smtClean="0"/>
              <a:t>급여명세서</a:t>
            </a:r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948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793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995699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995698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5003799" y="566743"/>
            <a:ext cx="2946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인사 발령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00088" y="566743"/>
            <a:ext cx="1586695" cy="748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46939D-A9CB-0D5A-9FDB-6A4CF788D5C9}"/>
              </a:ext>
            </a:extLst>
          </p:cNvPr>
          <p:cNvSpPr/>
          <p:nvPr/>
        </p:nvSpPr>
        <p:spPr>
          <a:xfrm>
            <a:off x="1524000" y="2403988"/>
            <a:ext cx="1764484" cy="3370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&lt;</a:t>
            </a:r>
            <a:r>
              <a:rPr lang="ko-KR" altLang="en-US" sz="1600" dirty="0" smtClean="0"/>
              <a:t>인사관리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 smtClean="0"/>
              <a:t>사원</a:t>
            </a:r>
            <a:endParaRPr lang="en-US" altLang="ko-KR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/>
              <a:t>사원 </a:t>
            </a:r>
            <a:r>
              <a:rPr lang="ko-KR" altLang="en-US" sz="1600" b="1" dirty="0" smtClean="0"/>
              <a:t>관리</a:t>
            </a:r>
            <a:endParaRPr lang="en-US" altLang="ko-KR" sz="1600" b="1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일용직 관리</a:t>
            </a:r>
            <a:endParaRPr lang="en-US" altLang="ko-KR" sz="1600" dirty="0" smtClean="0"/>
          </a:p>
          <a:p>
            <a:endParaRPr lang="en-US" altLang="ko-KR" sz="1400" dirty="0" smtClean="0"/>
          </a:p>
          <a:p>
            <a:r>
              <a:rPr lang="en-US" altLang="ko-KR" dirty="0"/>
              <a:t>2.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3. </a:t>
            </a:r>
            <a:r>
              <a:rPr lang="ko-KR" altLang="en-US" dirty="0"/>
              <a:t>급여명세서</a:t>
            </a:r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427103"/>
              </p:ext>
            </p:extLst>
          </p:nvPr>
        </p:nvGraphicFramePr>
        <p:xfrm>
          <a:off x="4095864" y="2250906"/>
          <a:ext cx="62626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671">
                  <a:extLst>
                    <a:ext uri="{9D8B030D-6E8A-4147-A177-3AD203B41FA5}">
                      <a16:colId xmlns:a16="http://schemas.microsoft.com/office/drawing/2014/main" val="98672519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3624773699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2510753261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179754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개인정보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근무 통계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지급 내역서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인사발령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93189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610303" y="2621746"/>
            <a:ext cx="7057697" cy="3152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12331"/>
              </p:ext>
            </p:extLst>
          </p:nvPr>
        </p:nvGraphicFramePr>
        <p:xfrm>
          <a:off x="4050161" y="3185305"/>
          <a:ext cx="61779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719">
                  <a:extLst>
                    <a:ext uri="{9D8B030D-6E8A-4147-A177-3AD203B41FA5}">
                      <a16:colId xmlns:a16="http://schemas.microsoft.com/office/drawing/2014/main" val="1889905051"/>
                    </a:ext>
                  </a:extLst>
                </a:gridCol>
                <a:gridCol w="2003271">
                  <a:extLst>
                    <a:ext uri="{9D8B030D-6E8A-4147-A177-3AD203B41FA5}">
                      <a16:colId xmlns:a16="http://schemas.microsoft.com/office/drawing/2014/main" val="2413416783"/>
                    </a:ext>
                  </a:extLst>
                </a:gridCol>
                <a:gridCol w="1242849">
                  <a:extLst>
                    <a:ext uri="{9D8B030D-6E8A-4147-A177-3AD203B41FA5}">
                      <a16:colId xmlns:a16="http://schemas.microsoft.com/office/drawing/2014/main" val="4267265980"/>
                    </a:ext>
                  </a:extLst>
                </a:gridCol>
                <a:gridCol w="1846141">
                  <a:extLst>
                    <a:ext uri="{9D8B030D-6E8A-4147-A177-3AD203B41FA5}">
                      <a16:colId xmlns:a16="http://schemas.microsoft.com/office/drawing/2014/main" val="3605647486"/>
                    </a:ext>
                  </a:extLst>
                </a:gridCol>
              </a:tblGrid>
              <a:tr h="34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사번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976143"/>
                  </a:ext>
                </a:extLst>
              </a:tr>
              <a:tr h="34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53185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86779" y="2676898"/>
            <a:ext cx="2239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12</a:t>
            </a:r>
            <a:r>
              <a:rPr lang="ko-KR" altLang="en-US" sz="2000" b="1" dirty="0" smtClean="0"/>
              <a:t>월 </a:t>
            </a:r>
            <a:r>
              <a:rPr lang="ko-KR" altLang="en-US" sz="2000" b="1" dirty="0" smtClean="0"/>
              <a:t>지급 내역</a:t>
            </a:r>
            <a:endParaRPr lang="ko-KR" altLang="en-US" sz="2000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595682"/>
              </p:ext>
            </p:extLst>
          </p:nvPr>
        </p:nvGraphicFramePr>
        <p:xfrm>
          <a:off x="4050161" y="4383425"/>
          <a:ext cx="6177980" cy="1390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9639">
                  <a:extLst>
                    <a:ext uri="{9D8B030D-6E8A-4147-A177-3AD203B41FA5}">
                      <a16:colId xmlns:a16="http://schemas.microsoft.com/office/drawing/2014/main" val="782644315"/>
                    </a:ext>
                  </a:extLst>
                </a:gridCol>
                <a:gridCol w="4208341">
                  <a:extLst>
                    <a:ext uri="{9D8B030D-6E8A-4147-A177-3AD203B41FA5}">
                      <a16:colId xmlns:a16="http://schemas.microsoft.com/office/drawing/2014/main" val="3108624235"/>
                    </a:ext>
                  </a:extLst>
                </a:gridCol>
              </a:tblGrid>
              <a:tr h="463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이번 달 급여 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11506"/>
                  </a:ext>
                </a:extLst>
              </a:tr>
              <a:tr h="463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지급 내역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89624"/>
                  </a:ext>
                </a:extLst>
              </a:tr>
              <a:tr h="46361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143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C6F597-F4E0-F963-A77C-1D5CCBECE122}"/>
              </a:ext>
            </a:extLst>
          </p:cNvPr>
          <p:cNvSpPr/>
          <p:nvPr/>
        </p:nvSpPr>
        <p:spPr>
          <a:xfrm>
            <a:off x="9955441" y="5882562"/>
            <a:ext cx="545399" cy="276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6652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5D56D-27E9-6627-BB09-F1D9DBC9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793"/>
            <a:ext cx="9144000" cy="23990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F62120-0A49-139E-2C5A-D7E433756328}"/>
              </a:ext>
            </a:extLst>
          </p:cNvPr>
          <p:cNvSpPr/>
          <p:nvPr/>
        </p:nvSpPr>
        <p:spPr>
          <a:xfrm>
            <a:off x="1524000" y="1995699"/>
            <a:ext cx="539692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54A86D-9CBB-1E6F-A48A-ED417FC6DA4B}"/>
              </a:ext>
            </a:extLst>
          </p:cNvPr>
          <p:cNvSpPr/>
          <p:nvPr/>
        </p:nvSpPr>
        <p:spPr>
          <a:xfrm>
            <a:off x="2115424" y="1995698"/>
            <a:ext cx="756407" cy="23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도움말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E5D99-ED45-C8F8-DF10-9CBCA72BBCDC}"/>
              </a:ext>
            </a:extLst>
          </p:cNvPr>
          <p:cNvSpPr/>
          <p:nvPr/>
        </p:nvSpPr>
        <p:spPr>
          <a:xfrm>
            <a:off x="5003799" y="566743"/>
            <a:ext cx="2946400" cy="5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지급 내역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00088" y="566743"/>
            <a:ext cx="1586695" cy="748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46939D-A9CB-0D5A-9FDB-6A4CF788D5C9}"/>
              </a:ext>
            </a:extLst>
          </p:cNvPr>
          <p:cNvSpPr/>
          <p:nvPr/>
        </p:nvSpPr>
        <p:spPr>
          <a:xfrm>
            <a:off x="1524000" y="2436326"/>
            <a:ext cx="1764484" cy="333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&lt;</a:t>
            </a:r>
            <a:r>
              <a:rPr lang="ko-KR" altLang="en-US" sz="1600" dirty="0" smtClean="0"/>
              <a:t>인사관리</a:t>
            </a:r>
            <a:r>
              <a:rPr lang="en-US" altLang="ko-KR" sz="1600" dirty="0" smtClean="0"/>
              <a:t>&gt;</a:t>
            </a:r>
          </a:p>
          <a:p>
            <a:pPr algn="just"/>
            <a:endParaRPr lang="en-US" altLang="ko-KR" sz="1600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 smtClean="0"/>
              <a:t>사원</a:t>
            </a:r>
            <a:endParaRPr lang="en-US" altLang="ko-KR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/>
              <a:t>사원 </a:t>
            </a:r>
            <a:r>
              <a:rPr lang="ko-KR" altLang="en-US" sz="1600" b="1" dirty="0" smtClean="0"/>
              <a:t>관리</a:t>
            </a:r>
            <a:endParaRPr lang="en-US" altLang="ko-KR" sz="1600" b="1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일용직 관리</a:t>
            </a:r>
            <a:endParaRPr lang="en-US" altLang="ko-KR" sz="1600" dirty="0" smtClean="0"/>
          </a:p>
          <a:p>
            <a:endParaRPr lang="en-US" altLang="ko-KR" sz="1400" dirty="0" smtClean="0"/>
          </a:p>
          <a:p>
            <a:r>
              <a:rPr lang="en-US" altLang="ko-KR" dirty="0"/>
              <a:t>2.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3. </a:t>
            </a:r>
            <a:r>
              <a:rPr lang="ko-KR" altLang="en-US" dirty="0"/>
              <a:t>급여명세서</a:t>
            </a:r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601091"/>
              </p:ext>
            </p:extLst>
          </p:nvPr>
        </p:nvGraphicFramePr>
        <p:xfrm>
          <a:off x="4095864" y="2250906"/>
          <a:ext cx="62626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671">
                  <a:extLst>
                    <a:ext uri="{9D8B030D-6E8A-4147-A177-3AD203B41FA5}">
                      <a16:colId xmlns:a16="http://schemas.microsoft.com/office/drawing/2014/main" val="98672519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3624773699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2510753261"/>
                    </a:ext>
                  </a:extLst>
                </a:gridCol>
                <a:gridCol w="1565671">
                  <a:extLst>
                    <a:ext uri="{9D8B030D-6E8A-4147-A177-3AD203B41FA5}">
                      <a16:colId xmlns:a16="http://schemas.microsoft.com/office/drawing/2014/main" val="179754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개인정보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근무 통계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지급 내역서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인사발령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793189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610303" y="2621746"/>
            <a:ext cx="7057697" cy="3152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78090"/>
              </p:ext>
            </p:extLst>
          </p:nvPr>
        </p:nvGraphicFramePr>
        <p:xfrm>
          <a:off x="4050161" y="3185305"/>
          <a:ext cx="61779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719">
                  <a:extLst>
                    <a:ext uri="{9D8B030D-6E8A-4147-A177-3AD203B41FA5}">
                      <a16:colId xmlns:a16="http://schemas.microsoft.com/office/drawing/2014/main" val="1889905051"/>
                    </a:ext>
                  </a:extLst>
                </a:gridCol>
                <a:gridCol w="2003271">
                  <a:extLst>
                    <a:ext uri="{9D8B030D-6E8A-4147-A177-3AD203B41FA5}">
                      <a16:colId xmlns:a16="http://schemas.microsoft.com/office/drawing/2014/main" val="2413416783"/>
                    </a:ext>
                  </a:extLst>
                </a:gridCol>
                <a:gridCol w="1242849">
                  <a:extLst>
                    <a:ext uri="{9D8B030D-6E8A-4147-A177-3AD203B41FA5}">
                      <a16:colId xmlns:a16="http://schemas.microsoft.com/office/drawing/2014/main" val="4267265980"/>
                    </a:ext>
                  </a:extLst>
                </a:gridCol>
                <a:gridCol w="1846141">
                  <a:extLst>
                    <a:ext uri="{9D8B030D-6E8A-4147-A177-3AD203B41FA5}">
                      <a16:colId xmlns:a16="http://schemas.microsoft.com/office/drawing/2014/main" val="3605647486"/>
                    </a:ext>
                  </a:extLst>
                </a:gridCol>
              </a:tblGrid>
              <a:tr h="34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사번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976143"/>
                  </a:ext>
                </a:extLst>
              </a:tr>
              <a:tr h="34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53185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86779" y="2676898"/>
            <a:ext cx="2239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인사 발령 통지서</a:t>
            </a:r>
            <a:endParaRPr lang="ko-KR" altLang="en-US" sz="20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33327"/>
              </p:ext>
            </p:extLst>
          </p:nvPr>
        </p:nvGraphicFramePr>
        <p:xfrm>
          <a:off x="4050161" y="4383425"/>
          <a:ext cx="6177980" cy="1390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3347">
                  <a:extLst>
                    <a:ext uri="{9D8B030D-6E8A-4147-A177-3AD203B41FA5}">
                      <a16:colId xmlns:a16="http://schemas.microsoft.com/office/drawing/2014/main" val="782644315"/>
                    </a:ext>
                  </a:extLst>
                </a:gridCol>
                <a:gridCol w="3264633">
                  <a:extLst>
                    <a:ext uri="{9D8B030D-6E8A-4147-A177-3AD203B41FA5}">
                      <a16:colId xmlns:a16="http://schemas.microsoft.com/office/drawing/2014/main" val="3108624235"/>
                    </a:ext>
                  </a:extLst>
                </a:gridCol>
              </a:tblGrid>
              <a:tr h="4636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발령 내역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11506"/>
                  </a:ext>
                </a:extLst>
              </a:tr>
              <a:tr h="4636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89624"/>
                  </a:ext>
                </a:extLst>
              </a:tr>
              <a:tr h="46361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발령 이유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1434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C6F597-F4E0-F963-A77C-1D5CCBECE122}"/>
              </a:ext>
            </a:extLst>
          </p:cNvPr>
          <p:cNvSpPr/>
          <p:nvPr/>
        </p:nvSpPr>
        <p:spPr>
          <a:xfrm>
            <a:off x="9955441" y="5882562"/>
            <a:ext cx="545399" cy="276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9619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1566</Words>
  <Application>Microsoft Office PowerPoint</Application>
  <PresentationFormat>와이드스크린</PresentationFormat>
  <Paragraphs>987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PowerPoint 프레젠테이션</vt:lpstr>
      <vt:lpstr>PowerPoint 프레젠테이션</vt:lpstr>
      <vt:lpstr>X</vt:lpstr>
      <vt:lpstr>PowerPoint 프레젠테이션</vt:lpstr>
      <vt:lpstr>X</vt:lpstr>
      <vt:lpstr>X</vt:lpstr>
      <vt:lpstr>X</vt:lpstr>
      <vt:lpstr>X</vt:lpstr>
      <vt:lpstr>X</vt:lpstr>
      <vt:lpstr>X</vt:lpstr>
      <vt:lpstr>X</vt:lpstr>
      <vt:lpstr>X</vt:lpstr>
      <vt:lpstr>X</vt:lpstr>
      <vt:lpstr>X</vt:lpstr>
      <vt:lpstr>PowerPoint 프레젠테이션</vt:lpstr>
      <vt:lpstr>X</vt:lpstr>
      <vt:lpstr>X</vt:lpstr>
      <vt:lpstr>X</vt:lpstr>
      <vt:lpstr>X</vt:lpstr>
      <vt:lpstr>X</vt:lpstr>
      <vt:lpstr>X</vt:lpstr>
      <vt:lpstr>X</vt:lpstr>
      <vt:lpstr>X</vt:lpstr>
      <vt:lpstr>X</vt:lpstr>
      <vt:lpstr>X</vt:lpstr>
      <vt:lpstr>X</vt:lpstr>
      <vt:lpstr>X</vt:lpstr>
      <vt:lpstr>X</vt:lpstr>
      <vt:lpstr>X</vt:lpstr>
      <vt:lpstr>PowerPoint 프레젠테이션</vt:lpstr>
      <vt:lpstr>X</vt:lpstr>
      <vt:lpstr>X</vt:lpstr>
      <vt:lpstr>PowerPoint 프레젠테이션</vt:lpstr>
      <vt:lpstr>X</vt:lpstr>
      <vt:lpstr>X</vt:lpstr>
      <vt:lpstr>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조 웅희</dc:creator>
  <cp:lastModifiedBy>202-18</cp:lastModifiedBy>
  <cp:revision>44</cp:revision>
  <dcterms:created xsi:type="dcterms:W3CDTF">2022-12-14T06:37:13Z</dcterms:created>
  <dcterms:modified xsi:type="dcterms:W3CDTF">2022-12-15T08:44:52Z</dcterms:modified>
</cp:coreProperties>
</file>