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A30FD-E1A6-AF0D-D96B-4302DA1D8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1DDE7-CF46-F121-1174-D64D292A9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E9C4E-EA94-A2BC-BA33-D56CB95A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013A9-8444-70B2-00B2-D76FFCFDD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137E-793C-DD45-9B32-4FB0B3CA7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42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C45A6-302E-F74C-449F-377D1C1C9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FD96B-FCC0-6964-747A-8CA25D2C1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35AC-E64F-88D3-C382-F86949DF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C997E-A61C-EE51-7C21-C444C50F1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5452-9B37-3DC8-C32B-781440D5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39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4AF00-DE1D-F261-1EB5-2238A7939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FD370-C3C3-BA0D-A3DB-EA0D3CA9E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EDCBD-893F-B98E-4480-8675F4F3F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8BE0E-5015-AD96-29FC-DCC13080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5A2B8-A8F6-969B-B0E4-34C855427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1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73276-7DF3-FE6A-FF3B-E6395E92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5A6A5-4D8B-F448-7AC3-36B6273DA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2A059-EEED-8950-0725-9BBC33C2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2C3B-2349-C299-C23E-C8DE93AF6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640A-B0CD-8F51-4F6F-6EC2479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652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CF5E-B0A3-9131-FFFC-42C119B5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56E0-508B-2E09-3ADC-0BAF4A48D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D9BCC-362E-8467-CD43-60230CF2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F5E7E-245B-D78E-AAC3-04604A9D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58C69-5D23-D893-4202-24C8B636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97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9B03-124B-5AA8-E352-D98EB9A7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EE0F9-E10E-1E0F-72C0-1ACF19D5A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459CE-C324-ACA5-193F-6B609671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5D222-371A-17CD-236C-490435F9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1B382-281F-3EC4-85F5-4E3B5C2D1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07D44-F6BB-152B-7678-A2F20BAC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885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B095A-8EE4-DD34-7B7C-044656FC7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CC93D-0BA6-6A70-CF4C-490F23440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3C43D-2A5B-73C9-F56A-628728D8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AB7B3-81B9-A20F-18E4-8206EF3D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3FBCD-4388-32DD-7084-169B7AEF5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CC281-35BA-E34D-4E62-53D35478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87A94D-1AFF-532A-1856-578E3F76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648234-1D6F-970F-9431-360D7779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86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FEEF-ECC3-8CBA-5AEA-3ADF24B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21AC5-47DA-C4B7-1452-E36FB783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98C81-C3FA-2522-F701-14B207CD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8E1CB-530E-AB5C-A3F9-9E01DA9E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692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67475E-B949-3BBD-4F89-4C694C53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78E35-2518-8239-DE9D-58515474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914B-AA5A-2DB6-AACC-5CDF93465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9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6577-882C-73C2-EACD-77AF61D4A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511F1-9F82-BD82-7174-6862E7CA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817DE-2DF4-2FF9-797D-72E7582FC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714B7-A75E-4E35-3E05-EFBD474E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265FA-D82B-79B0-EB4E-07E3472D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BF6E8-171C-2BBC-73D0-1EF43ABA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6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F4792-E79C-039A-C769-2545C3E3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AB19C-34E2-F309-B121-A21C4CABD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CA6E7-0928-CC44-5149-1DB7162A8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30C2D-7E52-AC60-7127-65983AEC7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40851E-4EF2-5F40-34C7-CCFF983E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0B84B-03B7-7C18-7663-2008834B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075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9108F-97B8-0160-3931-692AE0F29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E326-1FD0-5653-59F0-627180ECB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E667F-C63C-7C01-51E1-CB3F686943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4879C-335B-43ED-BD6A-9CEF7D1A7AD6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34307-1B31-5F95-71ED-C6C0C3813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BEE0-B281-6262-3BC4-E72021018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622A2-7DB0-4B42-B755-C7C92BB58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48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4D313860-A922-4FA4-B5E2-E8871F105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97C3AA-A5C5-A983-0A0B-37E293F23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942" y="2029157"/>
            <a:ext cx="5334930" cy="3004145"/>
          </a:xfrm>
        </p:spPr>
        <p:txBody>
          <a:bodyPr>
            <a:normAutofit/>
          </a:bodyPr>
          <a:lstStyle/>
          <a:p>
            <a:r>
              <a:rPr lang="en-US" sz="4200" dirty="0"/>
              <a:t>Multi-Agent Systems</a:t>
            </a:r>
            <a:br>
              <a:rPr lang="en-US" sz="4200" dirty="0"/>
            </a:br>
            <a:r>
              <a:rPr lang="en-US" sz="4200" dirty="0"/>
              <a:t>With</a:t>
            </a:r>
            <a:br>
              <a:rPr lang="en-US" sz="4200" dirty="0"/>
            </a:br>
            <a:r>
              <a:rPr lang="en-US" sz="4200" dirty="0"/>
              <a:t>Azure AI Agents</a:t>
            </a:r>
            <a:br>
              <a:rPr lang="en-US" sz="4200" dirty="0"/>
            </a:br>
            <a:r>
              <a:rPr lang="en-US" sz="4200" dirty="0"/>
              <a:t>and </a:t>
            </a:r>
            <a:br>
              <a:rPr lang="en-US" sz="4200" dirty="0"/>
            </a:br>
            <a:r>
              <a:rPr lang="en-US" sz="4200" dirty="0"/>
              <a:t>Semantic Kernel SDK</a:t>
            </a:r>
            <a:endParaRPr lang="en-IN" sz="4200" dirty="0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6FD0FBFA-B43E-40C1-A6E4-B8823417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4341" y="1164128"/>
            <a:ext cx="569514" cy="569514"/>
          </a:xfrm>
          <a:prstGeom prst="ellipse">
            <a:avLst/>
          </a:prstGeom>
          <a:noFill/>
          <a:ln w="1016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499ACE06-2742-4366-B8DD-B1D27F4F3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0"/>
            <a:ext cx="2123415" cy="1422481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028" name="Picture 4" descr="Azure AI Foundry Reviews - 2025">
            <a:extLst>
              <a:ext uri="{FF2B5EF4-FFF2-40B4-BE49-F238E27FC236}">
                <a16:creationId xmlns:a16="http://schemas.microsoft.com/office/drawing/2014/main" id="{7B18052C-437C-F9E5-548F-A6D5404F8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610266" y="2150583"/>
            <a:ext cx="3240592" cy="3240592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mantic Kernel - Intelligent App Factory">
            <a:extLst>
              <a:ext uri="{FF2B5EF4-FFF2-40B4-BE49-F238E27FC236}">
                <a16:creationId xmlns:a16="http://schemas.microsoft.com/office/drawing/2014/main" id="{0349A0C0-D396-F837-1DA5-0F8C17C08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"/>
          <a:stretch/>
        </p:blipFill>
        <p:spPr bwMode="auto">
          <a:xfrm>
            <a:off x="9490670" y="10"/>
            <a:ext cx="2701330" cy="2860786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A054EDF5-7644-4A95-AB88-057FAB414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5035" y="3681981"/>
            <a:ext cx="0" cy="1597708"/>
          </a:xfrm>
          <a:prstGeom prst="line">
            <a:avLst/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6802AE7A-B0C7-496D-940B-0E6C6ECC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22DD1B47-C36B-4A09-A1B5-80A512623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29646" y="3416839"/>
            <a:ext cx="662355" cy="1616463"/>
          </a:xfrm>
          <a:custGeom>
            <a:avLst/>
            <a:gdLst>
              <a:gd name="connsiteX0" fmla="*/ 662355 w 662355"/>
              <a:gd name="connsiteY0" fmla="*/ 0 h 1616463"/>
              <a:gd name="connsiteX1" fmla="*/ 662355 w 662355"/>
              <a:gd name="connsiteY1" fmla="*/ 1616463 h 1616463"/>
              <a:gd name="connsiteX2" fmla="*/ 658212 w 662355"/>
              <a:gd name="connsiteY2" fmla="*/ 1615830 h 1616463"/>
              <a:gd name="connsiteX3" fmla="*/ 0 w 662355"/>
              <a:gd name="connsiteY3" fmla="*/ 808231 h 1616463"/>
              <a:gd name="connsiteX4" fmla="*/ 658212 w 662355"/>
              <a:gd name="connsiteY4" fmla="*/ 632 h 1616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355" h="1616463">
                <a:moveTo>
                  <a:pt x="662355" y="0"/>
                </a:moveTo>
                <a:lnTo>
                  <a:pt x="662355" y="1616463"/>
                </a:lnTo>
                <a:lnTo>
                  <a:pt x="658212" y="1615830"/>
                </a:lnTo>
                <a:cubicBezTo>
                  <a:pt x="282572" y="1538963"/>
                  <a:pt x="0" y="1206596"/>
                  <a:pt x="0" y="808231"/>
                </a:cubicBezTo>
                <a:cubicBezTo>
                  <a:pt x="0" y="409866"/>
                  <a:pt x="282572" y="77499"/>
                  <a:pt x="658212" y="632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7ECD5C35-80E8-449F-8C7F-64975DE63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2879" y="6306952"/>
            <a:ext cx="1454378" cy="551049"/>
          </a:xfrm>
          <a:custGeom>
            <a:avLst/>
            <a:gdLst>
              <a:gd name="connsiteX0" fmla="*/ 780476 w 1560952"/>
              <a:gd name="connsiteY0" fmla="*/ 0 h 591429"/>
              <a:gd name="connsiteX1" fmla="*/ 1525548 w 1560952"/>
              <a:gd name="connsiteY1" fmla="*/ 480469 h 591429"/>
              <a:gd name="connsiteX2" fmla="*/ 1560952 w 1560952"/>
              <a:gd name="connsiteY2" fmla="*/ 591429 h 591429"/>
              <a:gd name="connsiteX3" fmla="*/ 0 w 1560952"/>
              <a:gd name="connsiteY3" fmla="*/ 591429 h 591429"/>
              <a:gd name="connsiteX4" fmla="*/ 35404 w 1560952"/>
              <a:gd name="connsiteY4" fmla="*/ 480469 h 591429"/>
              <a:gd name="connsiteX5" fmla="*/ 780476 w 1560952"/>
              <a:gd name="connsiteY5" fmla="*/ 0 h 591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0952" h="591429">
                <a:moveTo>
                  <a:pt x="780476" y="0"/>
                </a:moveTo>
                <a:cubicBezTo>
                  <a:pt x="1115417" y="0"/>
                  <a:pt x="1402793" y="198118"/>
                  <a:pt x="1525548" y="480469"/>
                </a:cubicBezTo>
                <a:lnTo>
                  <a:pt x="1560952" y="591429"/>
                </a:lnTo>
                <a:lnTo>
                  <a:pt x="0" y="591429"/>
                </a:lnTo>
                <a:lnTo>
                  <a:pt x="35404" y="480469"/>
                </a:lnTo>
                <a:cubicBezTo>
                  <a:pt x="158159" y="198118"/>
                  <a:pt x="445536" y="0"/>
                  <a:pt x="7804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B998F233-1684-4EF1-9F9C-0F8EA27B0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261598">
            <a:off x="6908614" y="5665643"/>
            <a:ext cx="1780023" cy="1237913"/>
          </a:xfrm>
          <a:custGeom>
            <a:avLst/>
            <a:gdLst>
              <a:gd name="connsiteX0" fmla="*/ 1585229 w 1780023"/>
              <a:gd name="connsiteY0" fmla="*/ 764759 h 1237913"/>
              <a:gd name="connsiteX1" fmla="*/ 1623024 w 1780023"/>
              <a:gd name="connsiteY1" fmla="*/ 792810 h 1237913"/>
              <a:gd name="connsiteX2" fmla="*/ 1777614 w 1780023"/>
              <a:gd name="connsiteY2" fmla="*/ 1157141 h 1237913"/>
              <a:gd name="connsiteX3" fmla="*/ 1733799 w 1780023"/>
              <a:gd name="connsiteY3" fmla="*/ 1235532 h 1237913"/>
              <a:gd name="connsiteX4" fmla="*/ 1716464 w 1780023"/>
              <a:gd name="connsiteY4" fmla="*/ 1237722 h 1237913"/>
              <a:gd name="connsiteX5" fmla="*/ 1716464 w 1780023"/>
              <a:gd name="connsiteY5" fmla="*/ 1237913 h 1237913"/>
              <a:gd name="connsiteX6" fmla="*/ 1655409 w 1780023"/>
              <a:gd name="connsiteY6" fmla="*/ 1191717 h 1237913"/>
              <a:gd name="connsiteX7" fmla="*/ 1513200 w 1780023"/>
              <a:gd name="connsiteY7" fmla="*/ 856627 h 1237913"/>
              <a:gd name="connsiteX8" fmla="*/ 1538499 w 1780023"/>
              <a:gd name="connsiteY8" fmla="*/ 770415 h 1237913"/>
              <a:gd name="connsiteX9" fmla="*/ 1585229 w 1780023"/>
              <a:gd name="connsiteY9" fmla="*/ 764759 h 1237913"/>
              <a:gd name="connsiteX10" fmla="*/ 933455 w 1780023"/>
              <a:gd name="connsiteY10" fmla="*/ 161308 h 1237913"/>
              <a:gd name="connsiteX11" fmla="*/ 957797 w 1780023"/>
              <a:gd name="connsiteY11" fmla="*/ 167970 h 1237913"/>
              <a:gd name="connsiteX12" fmla="*/ 1286982 w 1780023"/>
              <a:gd name="connsiteY12" fmla="*/ 387616 h 1237913"/>
              <a:gd name="connsiteX13" fmla="*/ 1293725 w 1780023"/>
              <a:gd name="connsiteY13" fmla="*/ 477075 h 1237913"/>
              <a:gd name="connsiteX14" fmla="*/ 1245453 w 1780023"/>
              <a:gd name="connsiteY14" fmla="*/ 499154 h 1237913"/>
              <a:gd name="connsiteX15" fmla="*/ 1245167 w 1780023"/>
              <a:gd name="connsiteY15" fmla="*/ 499154 h 1237913"/>
              <a:gd name="connsiteX16" fmla="*/ 1203638 w 1780023"/>
              <a:gd name="connsiteY16" fmla="*/ 484104 h 1237913"/>
              <a:gd name="connsiteX17" fmla="*/ 900647 w 1780023"/>
              <a:gd name="connsiteY17" fmla="*/ 281508 h 1237913"/>
              <a:gd name="connsiteX18" fmla="*/ 872454 w 1780023"/>
              <a:gd name="connsiteY18" fmla="*/ 196164 h 1237913"/>
              <a:gd name="connsiteX19" fmla="*/ 933455 w 1780023"/>
              <a:gd name="connsiteY19" fmla="*/ 161308 h 1237913"/>
              <a:gd name="connsiteX20" fmla="*/ 454020 w 1780023"/>
              <a:gd name="connsiteY20" fmla="*/ 13474 h 1237913"/>
              <a:gd name="connsiteX21" fmla="*/ 477919 w 1780023"/>
              <a:gd name="connsiteY21" fmla="*/ 21437 h 1237913"/>
              <a:gd name="connsiteX22" fmla="*/ 509236 w 1780023"/>
              <a:gd name="connsiteY22" fmla="*/ 84182 h 1237913"/>
              <a:gd name="connsiteX23" fmla="*/ 445829 w 1780023"/>
              <a:gd name="connsiteY23" fmla="*/ 139871 h 1237913"/>
              <a:gd name="connsiteX24" fmla="*/ 437447 w 1780023"/>
              <a:gd name="connsiteY24" fmla="*/ 139395 h 1237913"/>
              <a:gd name="connsiteX25" fmla="*/ 73211 w 1780023"/>
              <a:gd name="connsiteY25" fmla="*/ 137204 h 1237913"/>
              <a:gd name="connsiteX26" fmla="*/ 749 w 1780023"/>
              <a:gd name="connsiteY26" fmla="*/ 84082 h 1237913"/>
              <a:gd name="connsiteX27" fmla="*/ 53871 w 1780023"/>
              <a:gd name="connsiteY27" fmla="*/ 11621 h 1237913"/>
              <a:gd name="connsiteX28" fmla="*/ 58352 w 1780023"/>
              <a:gd name="connsiteY28" fmla="*/ 11093 h 1237913"/>
              <a:gd name="connsiteX29" fmla="*/ 454020 w 1780023"/>
              <a:gd name="connsiteY29" fmla="*/ 13474 h 1237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780023" h="1237913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4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1A4A4089-D056-4220-9E48-9C1A6B506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3358" y="5835650"/>
            <a:ext cx="2358642" cy="1022351"/>
          </a:xfrm>
          <a:custGeom>
            <a:avLst/>
            <a:gdLst>
              <a:gd name="connsiteX0" fmla="*/ 61913 w 2358642"/>
              <a:gd name="connsiteY0" fmla="*/ 0 h 1022351"/>
              <a:gd name="connsiteX1" fmla="*/ 2358642 w 2358642"/>
              <a:gd name="connsiteY1" fmla="*/ 0 h 1022351"/>
              <a:gd name="connsiteX2" fmla="*/ 2358642 w 2358642"/>
              <a:gd name="connsiteY2" fmla="*/ 123825 h 1022351"/>
              <a:gd name="connsiteX3" fmla="*/ 123825 w 2358642"/>
              <a:gd name="connsiteY3" fmla="*/ 123825 h 1022351"/>
              <a:gd name="connsiteX4" fmla="*/ 123825 w 2358642"/>
              <a:gd name="connsiteY4" fmla="*/ 1022351 h 1022351"/>
              <a:gd name="connsiteX5" fmla="*/ 0 w 2358642"/>
              <a:gd name="connsiteY5" fmla="*/ 1022351 h 1022351"/>
              <a:gd name="connsiteX6" fmla="*/ 0 w 2358642"/>
              <a:gd name="connsiteY6" fmla="*/ 61913 h 1022351"/>
              <a:gd name="connsiteX7" fmla="*/ 61913 w 2358642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58642" h="1022351">
                <a:moveTo>
                  <a:pt x="61913" y="0"/>
                </a:moveTo>
                <a:lnTo>
                  <a:pt x="2358642" y="0"/>
                </a:lnTo>
                <a:lnTo>
                  <a:pt x="2358642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A6AA37E3-1973-DA2D-3A83-16985B7F5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5"/>
          <a:stretch/>
        </p:blipFill>
        <p:spPr>
          <a:xfrm>
            <a:off x="20" y="1"/>
            <a:ext cx="12191979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579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3728C7B7-54E8-DD93-9161-FC7305D7A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27" y="328749"/>
            <a:ext cx="9007366" cy="5067852"/>
          </a:xfr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BAF7F3-B9E3-C5B8-D651-042ED91996BD}"/>
              </a:ext>
            </a:extLst>
          </p:cNvPr>
          <p:cNvSpPr txBox="1"/>
          <p:nvPr/>
        </p:nvSpPr>
        <p:spPr>
          <a:xfrm>
            <a:off x="2025444" y="5733740"/>
            <a:ext cx="84164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Whenever you will be building a multi-agent architecture, you need agents to converse with each other and use agents in a planned manner in accordance with the user query – this is handled by the orchestrator service</a:t>
            </a:r>
            <a:endParaRPr lang="en-IN" dirty="0"/>
          </a:p>
        </p:txBody>
      </p:sp>
      <p:pic>
        <p:nvPicPr>
          <p:cNvPr id="7" name="Picture 2" descr="Semantic Kernel - Intelligent App Factory">
            <a:extLst>
              <a:ext uri="{FF2B5EF4-FFF2-40B4-BE49-F238E27FC236}">
                <a16:creationId xmlns:a16="http://schemas.microsoft.com/office/drawing/2014/main" id="{7128C2EA-7CC8-C775-D700-05B4F9EC9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4"/>
          <a:stretch/>
        </p:blipFill>
        <p:spPr bwMode="auto">
          <a:xfrm>
            <a:off x="4944836" y="1840794"/>
            <a:ext cx="736286" cy="779748"/>
          </a:xfrm>
          <a:custGeom>
            <a:avLst/>
            <a:gdLst/>
            <a:ahLst/>
            <a:cxnLst/>
            <a:rect l="l" t="t" r="r" b="b"/>
            <a:pathLst>
              <a:path w="2701330" h="2860796">
                <a:moveTo>
                  <a:pt x="1381637" y="0"/>
                </a:moveTo>
                <a:lnTo>
                  <a:pt x="1481685" y="0"/>
                </a:lnTo>
                <a:lnTo>
                  <a:pt x="1578040" y="4866"/>
                </a:lnTo>
                <a:cubicBezTo>
                  <a:pt x="2059323" y="53742"/>
                  <a:pt x="2470132" y="341007"/>
                  <a:pt x="2690528" y="746720"/>
                </a:cubicBezTo>
                <a:lnTo>
                  <a:pt x="2701330" y="769143"/>
                </a:lnTo>
                <a:lnTo>
                  <a:pt x="2701330" y="2089127"/>
                </a:lnTo>
                <a:lnTo>
                  <a:pt x="2690528" y="2111550"/>
                </a:lnTo>
                <a:cubicBezTo>
                  <a:pt x="2448092" y="2557835"/>
                  <a:pt x="1975257" y="2860796"/>
                  <a:pt x="1431661" y="2860796"/>
                </a:cubicBezTo>
                <a:cubicBezTo>
                  <a:pt x="640976" y="2860796"/>
                  <a:pt x="0" y="2219820"/>
                  <a:pt x="0" y="1429135"/>
                </a:cubicBezTo>
                <a:cubicBezTo>
                  <a:pt x="0" y="687868"/>
                  <a:pt x="563358" y="78181"/>
                  <a:pt x="1285282" y="486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CE7F6-32EC-6E78-DF61-F41B90EE0EB0}"/>
              </a:ext>
            </a:extLst>
          </p:cNvPr>
          <p:cNvSpPr txBox="1"/>
          <p:nvPr/>
        </p:nvSpPr>
        <p:spPr>
          <a:xfrm>
            <a:off x="4708634" y="1360747"/>
            <a:ext cx="120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Semantic Kernel SDK</a:t>
            </a:r>
            <a:endParaRPr lang="en-IN" sz="1200" dirty="0"/>
          </a:p>
        </p:txBody>
      </p:sp>
      <p:pic>
        <p:nvPicPr>
          <p:cNvPr id="10" name="Picture 9" descr="A silver letter on a black background&#10;&#10;AI-generated content may be incorrect.">
            <a:extLst>
              <a:ext uri="{FF2B5EF4-FFF2-40B4-BE49-F238E27FC236}">
                <a16:creationId xmlns:a16="http://schemas.microsoft.com/office/drawing/2014/main" id="{4EA0B5FF-1749-80B2-9DBA-2CA5E87C17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889" y="3113905"/>
            <a:ext cx="662180" cy="630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B5BC89-4330-0F9C-4CC2-8BA981FD2D63}"/>
              </a:ext>
            </a:extLst>
          </p:cNvPr>
          <p:cNvSpPr txBox="1"/>
          <p:nvPr/>
        </p:nvSpPr>
        <p:spPr>
          <a:xfrm>
            <a:off x="4652691" y="3777739"/>
            <a:ext cx="1208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Microsoft </a:t>
            </a:r>
            <a:r>
              <a:rPr lang="en-US" sz="1200" dirty="0" err="1"/>
              <a:t>AutoGen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25530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081B8E73-61D5-344D-FC23-B8D9DC3CA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28" y="389923"/>
            <a:ext cx="10962143" cy="6078154"/>
          </a:xfrm>
        </p:spPr>
      </p:pic>
    </p:spTree>
    <p:extLst>
      <p:ext uri="{BB962C8B-B14F-4D97-AF65-F5344CB8AC3E}">
        <p14:creationId xmlns:p14="http://schemas.microsoft.com/office/powerpoint/2010/main" val="130851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20FD830-6D92-1070-0672-BDE1052240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405998"/>
              </p:ext>
            </p:extLst>
          </p:nvPr>
        </p:nvGraphicFramePr>
        <p:xfrm>
          <a:off x="1" y="719666"/>
          <a:ext cx="1205653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666">
                  <a:extLst>
                    <a:ext uri="{9D8B030D-6E8A-4147-A177-3AD203B41FA5}">
                      <a16:colId xmlns:a16="http://schemas.microsoft.com/office/drawing/2014/main" val="3274847706"/>
                    </a:ext>
                  </a:extLst>
                </a:gridCol>
                <a:gridCol w="2074333">
                  <a:extLst>
                    <a:ext uri="{9D8B030D-6E8A-4147-A177-3AD203B41FA5}">
                      <a16:colId xmlns:a16="http://schemas.microsoft.com/office/drawing/2014/main" val="3015585"/>
                    </a:ext>
                  </a:extLst>
                </a:gridCol>
                <a:gridCol w="2573867">
                  <a:extLst>
                    <a:ext uri="{9D8B030D-6E8A-4147-A177-3AD203B41FA5}">
                      <a16:colId xmlns:a16="http://schemas.microsoft.com/office/drawing/2014/main" val="4108961678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308150661"/>
                    </a:ext>
                  </a:extLst>
                </a:gridCol>
                <a:gridCol w="2954869">
                  <a:extLst>
                    <a:ext uri="{9D8B030D-6E8A-4147-A177-3AD203B41FA5}">
                      <a16:colId xmlns:a16="http://schemas.microsoft.com/office/drawing/2014/main" val="3997406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Custom Model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Predicted Model ( AI services)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Generative AI( Azure open AI)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Your own AI Agent ( using Semantic SDK)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Multi-Agent Systems using Agents from Azure AI Agent Service and Semantic Kernel SDK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826452"/>
                  </a:ext>
                </a:extLst>
              </a:tr>
              <a:tr h="375921"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Use Machine Learning tool and </a:t>
                      </a:r>
                      <a:r>
                        <a:rPr lang="en-US" sz="1200" u="sng" dirty="0"/>
                        <a:t>create your own  Predictive Model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u="none" dirty="0"/>
                        <a:t>Use it as PaaS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By using Your own data and maintain and manage it ( end to end) </a:t>
                      </a:r>
                      <a:endParaRPr lang="en-IN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Use Microsoft Build pre-built Model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Use it as SaaS</a:t>
                      </a:r>
                    </a:p>
                    <a:p>
                      <a:r>
                        <a:rPr lang="en-US" sz="1200" dirty="0"/>
                        <a:t>Like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AI Vision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AI Form Recognizer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Use Azure Open AI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Generative AI not Predicted AI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Example Chat GPT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Consist of GPT/ Summarization / code / image generation models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Uses Vector Indexing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NLP based 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Creative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dirty="0"/>
                        <a:t>Developer can use  Semantic Kernel SDK to build their own custom AI agents.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SDK seamlessly integrates models and customized plugins that enable you to craft unique and impactful user experiences</a:t>
                      </a:r>
                      <a:endParaRPr lang="en-IN" sz="120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200" dirty="0"/>
                        <a:t>For customer -24*7 available, </a:t>
                      </a:r>
                      <a:r>
                        <a:rPr lang="en-IN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personalized recommendations.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employees Automate repetitive tasks. Provide relevant insights. Boost efficiency and productivity.</a:t>
                      </a:r>
                      <a:endParaRPr lang="en-IN" sz="1200" dirty="0"/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endParaRPr lang="en-US" sz="12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US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Developers can use Semantic Kernel SDK as the orchestrating service to build their own multi-agent systems with agents sourced from the Azure AI Agent Service.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IN" sz="1200" dirty="0"/>
                        <a:t>The “Planner” capability of the Semantic Kernel SDK makes a plan to call which agent when and in what workflow.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</a:pPr>
                      <a:r>
                        <a:rPr lang="en-IN" sz="1200" dirty="0"/>
                        <a:t>For instance – In a news script creation system, the Semantic Kernel first calls the Bing Research Agent and then the Writer Agent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86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You can improve/ customize these Model with your own data to use in your respective business Domain</a:t>
                      </a:r>
                      <a:endParaRPr lang="en-IN" sz="12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Based on language models (LLMs) that are trained on massive amounts of data.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 agents are powered by large language models (LLMs) that are trained on massive amounts of data.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AI Agents are sourced from Azure AI Agent Service.</a:t>
                      </a: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0359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E66D672-D527-5A70-C75A-B073F54ADD2C}"/>
              </a:ext>
            </a:extLst>
          </p:cNvPr>
          <p:cNvSpPr txBox="1"/>
          <p:nvPr/>
        </p:nvSpPr>
        <p:spPr>
          <a:xfrm>
            <a:off x="1" y="350334"/>
            <a:ext cx="3683000" cy="369332"/>
          </a:xfrm>
          <a:prstGeom prst="rect">
            <a:avLst/>
          </a:prstGeom>
          <a:solidFill>
            <a:srgbClr val="7030A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Predictive AI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82741-97E6-C7FA-3AB6-A58A31529BF1}"/>
              </a:ext>
            </a:extLst>
          </p:cNvPr>
          <p:cNvSpPr txBox="1"/>
          <p:nvPr/>
        </p:nvSpPr>
        <p:spPr>
          <a:xfrm>
            <a:off x="3683001" y="350334"/>
            <a:ext cx="8373535" cy="36933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Generative AI (LLM Based)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12BBB9-3889-8F3F-74AE-6699881845A0}"/>
              </a:ext>
            </a:extLst>
          </p:cNvPr>
          <p:cNvSpPr txBox="1"/>
          <p:nvPr/>
        </p:nvSpPr>
        <p:spPr>
          <a:xfrm>
            <a:off x="2810933" y="-18998"/>
            <a:ext cx="4757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Think like Human Being </a:t>
            </a:r>
            <a:r>
              <a:rPr lang="en-US" dirty="0">
                <a:solidFill>
                  <a:srgbClr val="00B050"/>
                </a:solidFill>
              </a:rPr>
              <a:t>and Be More Productive </a:t>
            </a:r>
            <a:endParaRPr lang="en-IN" dirty="0">
              <a:solidFill>
                <a:srgbClr val="00B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964F97-560C-558A-18AD-DFEC6A13A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387" y="4657630"/>
            <a:ext cx="1655207" cy="214552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DA721-4A7C-B76C-C418-CCD42646A57D}"/>
              </a:ext>
            </a:extLst>
          </p:cNvPr>
          <p:cNvSpPr txBox="1"/>
          <p:nvPr/>
        </p:nvSpPr>
        <p:spPr>
          <a:xfrm>
            <a:off x="7250394" y="5591892"/>
            <a:ext cx="17526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Semantic kernel SDK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922D2-DBF4-BC43-99F5-5FB50D68DA23}"/>
              </a:ext>
            </a:extLst>
          </p:cNvPr>
          <p:cNvSpPr txBox="1"/>
          <p:nvPr/>
        </p:nvSpPr>
        <p:spPr>
          <a:xfrm>
            <a:off x="7631934" y="5020918"/>
            <a:ext cx="98952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LLM Model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DFABE-A9A0-BF99-C8D1-2384906D51F9}"/>
              </a:ext>
            </a:extLst>
          </p:cNvPr>
          <p:cNvSpPr txBox="1"/>
          <p:nvPr/>
        </p:nvSpPr>
        <p:spPr>
          <a:xfrm>
            <a:off x="7034494" y="6093990"/>
            <a:ext cx="2184400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Prompts and Functions</a:t>
            </a:r>
            <a:endParaRPr lang="en-IN" sz="1200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79DA3F1-1445-D048-BEF7-B2B7623CE117}"/>
              </a:ext>
            </a:extLst>
          </p:cNvPr>
          <p:cNvSpPr/>
          <p:nvPr/>
        </p:nvSpPr>
        <p:spPr>
          <a:xfrm rot="10800000">
            <a:off x="5337735" y="4977583"/>
            <a:ext cx="1718166" cy="16283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D12C80-4B82-D204-A9CA-B221428913B4}"/>
              </a:ext>
            </a:extLst>
          </p:cNvPr>
          <p:cNvSpPr txBox="1"/>
          <p:nvPr/>
        </p:nvSpPr>
        <p:spPr>
          <a:xfrm>
            <a:off x="2076940" y="5576290"/>
            <a:ext cx="39513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100" dirty="0"/>
              <a:t>Developer can use  Semantic Kernel SDK to build their own custom AI agents and also Multi-Agent Systems</a:t>
            </a:r>
          </a:p>
        </p:txBody>
      </p:sp>
    </p:spTree>
    <p:extLst>
      <p:ext uri="{BB962C8B-B14F-4D97-AF65-F5344CB8AC3E}">
        <p14:creationId xmlns:p14="http://schemas.microsoft.com/office/powerpoint/2010/main" val="111995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CE808-0E0C-F4C5-4AF2-AB929BEE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1"/>
            <a:ext cx="10670629" cy="775630"/>
          </a:xfrm>
        </p:spPr>
        <p:txBody>
          <a:bodyPr/>
          <a:lstStyle/>
          <a:p>
            <a:pPr algn="ctr"/>
            <a:r>
              <a:rPr lang="en-US" dirty="0"/>
              <a:t>Understanding the Semantic Kernel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8B6957-02BA-7C09-D7E0-037342B51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58610" y="1426232"/>
            <a:ext cx="3356927" cy="435133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BB0026-9332-0B68-0A70-E7B8E85EEDE0}"/>
              </a:ext>
            </a:extLst>
          </p:cNvPr>
          <p:cNvSpPr txBox="1"/>
          <p:nvPr/>
        </p:nvSpPr>
        <p:spPr>
          <a:xfrm>
            <a:off x="838198" y="2151727"/>
            <a:ext cx="6096000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6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AI Orchestration Layer</a:t>
            </a:r>
          </a:p>
          <a:p>
            <a:pPr algn="l"/>
            <a:endParaRPr lang="en-US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</a:rPr>
              <a:t>The core of the Semantic Kernel stack is an AI orchestration layer</a:t>
            </a:r>
            <a:endParaRPr lang="en-US" sz="1600" b="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1600" b="0" i="0" dirty="0">
              <a:solidFill>
                <a:srgbClr val="FF0000"/>
              </a:solidFill>
              <a:effectLst/>
              <a:highlight>
                <a:srgbClr val="FFFFFF"/>
              </a:highlight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</a:rPr>
              <a:t>AI orchestration layer that allows the seamless integration of AI models and plugins.</a:t>
            </a:r>
          </a:p>
          <a:p>
            <a:pPr marL="171450" indent="-171450" algn="l">
              <a:buFont typeface="Wingdings" panose="05000000000000000000" pitchFamily="2" charset="2"/>
              <a:buChar char="ü"/>
            </a:pPr>
            <a:endParaRPr lang="en-US" sz="1600" dirty="0">
              <a:solidFill>
                <a:srgbClr val="161616"/>
              </a:solidFill>
              <a:highlight>
                <a:srgbClr val="FFFFFF"/>
              </a:highlight>
            </a:endParaRPr>
          </a:p>
          <a:p>
            <a:pPr marL="171450" indent="-171450" algn="l">
              <a:buFont typeface="Wingdings" panose="05000000000000000000" pitchFamily="2" charset="2"/>
              <a:buChar char="ü"/>
            </a:pPr>
            <a:r>
              <a:rPr lang="en-US" sz="16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</a:rPr>
              <a:t> </a:t>
            </a:r>
            <a:r>
              <a:rPr lang="en-US" sz="1600" b="0" i="0" dirty="0">
                <a:solidFill>
                  <a:srgbClr val="FF0000"/>
                </a:solidFill>
                <a:effectLst/>
                <a:highlight>
                  <a:srgbClr val="FFFFFF"/>
                </a:highlight>
              </a:rPr>
              <a:t>This layer is responsible for combining these components to craft innovative user interactions.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161616"/>
              </a:solidFill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41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The kernel is at the center of everything in Semantic Kernel">
            <a:extLst>
              <a:ext uri="{FF2B5EF4-FFF2-40B4-BE49-F238E27FC236}">
                <a16:creationId xmlns:a16="http://schemas.microsoft.com/office/drawing/2014/main" id="{BF84F28D-B19A-D918-FD61-63B5CF5F32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4536" y="112438"/>
            <a:ext cx="7953051" cy="3744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remium Vector | Vector human brain organ cartoon Brain Vector">
            <a:extLst>
              <a:ext uri="{FF2B5EF4-FFF2-40B4-BE49-F238E27FC236}">
                <a16:creationId xmlns:a16="http://schemas.microsoft.com/office/drawing/2014/main" id="{5DC753DC-B4C6-2FFA-3136-42095D1753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26" y="4403834"/>
            <a:ext cx="2090573" cy="209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EFA5D5-2E0A-3CC9-A313-2CAD8EF3F28A}"/>
              </a:ext>
            </a:extLst>
          </p:cNvPr>
          <p:cNvSpPr txBox="1"/>
          <p:nvPr/>
        </p:nvSpPr>
        <p:spPr>
          <a:xfrm>
            <a:off x="3120216" y="3925627"/>
            <a:ext cx="88358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kernel could be though of as the human brain.</a:t>
            </a:r>
          </a:p>
          <a:p>
            <a:r>
              <a:rPr lang="en-US" sz="1600" dirty="0"/>
              <a:t>Just like the brain: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Kernel</a:t>
            </a:r>
            <a:r>
              <a:rPr lang="en-US" sz="1600" dirty="0"/>
              <a:t> orchestrates and manages various </a:t>
            </a:r>
            <a:r>
              <a:rPr lang="en-US" sz="1600" b="1" dirty="0"/>
              <a:t>functions (skills, plugins, and AI models)</a:t>
            </a:r>
            <a:r>
              <a:rPr lang="en-US" sz="1600" dirty="0"/>
              <a:t>, just as the brain processes inputs and coordinates different body functions.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integrates different sources of information (AI services, embeddings, memories) like the brain integrates sensory inputs and past experiences.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helps </a:t>
            </a:r>
            <a:r>
              <a:rPr lang="en-US" sz="1600" b="1" dirty="0"/>
              <a:t>reason, make decisions, and execute tasks</a:t>
            </a:r>
            <a:r>
              <a:rPr lang="en-US" sz="1600" dirty="0"/>
              <a:t>, similar to how the brain processes thoughts and controls actions.</a:t>
            </a:r>
          </a:p>
          <a:p>
            <a:endParaRPr lang="en-IN" sz="1600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BB469220-D319-9120-5507-5D1935A43841}"/>
              </a:ext>
            </a:extLst>
          </p:cNvPr>
          <p:cNvSpPr/>
          <p:nvPr/>
        </p:nvSpPr>
        <p:spPr>
          <a:xfrm>
            <a:off x="5801032" y="1917289"/>
            <a:ext cx="894736" cy="717755"/>
          </a:xfrm>
          <a:prstGeom prst="flowChartConnector">
            <a:avLst/>
          </a:prstGeom>
          <a:noFill/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45C76E-A204-0EBD-5098-BB280651621C}"/>
              </a:ext>
            </a:extLst>
          </p:cNvPr>
          <p:cNvCxnSpPr>
            <a:stCxn id="6" idx="3"/>
            <a:endCxn id="4100" idx="0"/>
          </p:cNvCxnSpPr>
          <p:nvPr/>
        </p:nvCxnSpPr>
        <p:spPr>
          <a:xfrm flipH="1">
            <a:off x="1809913" y="2529931"/>
            <a:ext cx="4122150" cy="1873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92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44BF-BB20-3BAC-E2E9-D3CC87CC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0"/>
            <a:ext cx="10515600" cy="62793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Plugins in Semantic Kernel</a:t>
            </a:r>
            <a:endParaRPr lang="en-IN" dirty="0"/>
          </a:p>
        </p:txBody>
      </p:sp>
      <p:pic>
        <p:nvPicPr>
          <p:cNvPr id="6146" name="Picture 2" descr="Semantic Kernel Plugin">
            <a:extLst>
              <a:ext uri="{FF2B5EF4-FFF2-40B4-BE49-F238E27FC236}">
                <a16:creationId xmlns:a16="http://schemas.microsoft.com/office/drawing/2014/main" id="{A8FDD456-FC6E-4186-D717-1FE83EA6D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60" y="627933"/>
            <a:ext cx="3310280" cy="361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081F2BCB-1B3E-4B66-D161-60B267F1066D}"/>
              </a:ext>
            </a:extLst>
          </p:cNvPr>
          <p:cNvSpPr/>
          <p:nvPr/>
        </p:nvSpPr>
        <p:spPr>
          <a:xfrm>
            <a:off x="4440860" y="1807779"/>
            <a:ext cx="1402892" cy="1292773"/>
          </a:xfrm>
          <a:prstGeom prst="flowChartConnector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2DB4A5-F303-3E79-EDB7-387685228A09}"/>
              </a:ext>
            </a:extLst>
          </p:cNvPr>
          <p:cNvSpPr txBox="1"/>
          <p:nvPr/>
        </p:nvSpPr>
        <p:spPr>
          <a:xfrm>
            <a:off x="1170039" y="2005781"/>
            <a:ext cx="2251587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can be Agents sourced from Azure AI Agents Service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13BD6-8D7C-7068-1656-13E0504D66A0}"/>
              </a:ext>
            </a:extLst>
          </p:cNvPr>
          <p:cNvCxnSpPr>
            <a:stCxn id="4" idx="2"/>
            <a:endCxn id="5" idx="3"/>
          </p:cNvCxnSpPr>
          <p:nvPr/>
        </p:nvCxnSpPr>
        <p:spPr>
          <a:xfrm flipH="1">
            <a:off x="3421626" y="2454166"/>
            <a:ext cx="1019234" cy="132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48" name="Picture 4" descr="54,200+ Human Organs Cartoon Stock Photos, Pictures &amp; Royalty-Free Images -  iStock | Spleen, Human anatomy">
            <a:extLst>
              <a:ext uri="{FF2B5EF4-FFF2-40B4-BE49-F238E27FC236}">
                <a16:creationId xmlns:a16="http://schemas.microsoft.com/office/drawing/2014/main" id="{67027838-8DB1-DA9C-018A-409F3E88E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63" y="3805812"/>
            <a:ext cx="3932903" cy="29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FAB0C66-9AE2-F097-77C0-320CF8A0408F}"/>
              </a:ext>
            </a:extLst>
          </p:cNvPr>
          <p:cNvCxnSpPr/>
          <p:nvPr/>
        </p:nvCxnSpPr>
        <p:spPr>
          <a:xfrm flipH="1">
            <a:off x="936522" y="855406"/>
            <a:ext cx="49072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DFC215-2F57-35A6-8DBC-46D5ED844894}"/>
              </a:ext>
            </a:extLst>
          </p:cNvPr>
          <p:cNvCxnSpPr>
            <a:cxnSpLocks/>
          </p:cNvCxnSpPr>
          <p:nvPr/>
        </p:nvCxnSpPr>
        <p:spPr>
          <a:xfrm flipH="1">
            <a:off x="927920" y="855406"/>
            <a:ext cx="8602" cy="3177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C5F901-56BB-084A-66DA-1F8C0FFD691D}"/>
              </a:ext>
            </a:extLst>
          </p:cNvPr>
          <p:cNvSpPr txBox="1"/>
          <p:nvPr/>
        </p:nvSpPr>
        <p:spPr>
          <a:xfrm>
            <a:off x="4077066" y="4263689"/>
            <a:ext cx="81165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Plugins</a:t>
            </a:r>
            <a:r>
              <a:rPr lang="en-US" sz="1600" dirty="0"/>
              <a:t> in the Semantic Kernel SDK can be compared to the </a:t>
            </a:r>
            <a:r>
              <a:rPr lang="en-US" sz="1600" b="1" dirty="0"/>
              <a:t>organs</a:t>
            </a:r>
            <a:r>
              <a:rPr lang="en-US" sz="1600" dirty="0"/>
              <a:t> in the human body.</a:t>
            </a:r>
          </a:p>
          <a:p>
            <a:r>
              <a:rPr lang="en-US" sz="1600" dirty="0"/>
              <a:t>Just like organs: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Plugins perform specific tasks</a:t>
            </a:r>
            <a:r>
              <a:rPr lang="en-US" sz="1600" dirty="0"/>
              <a:t>, just as organs have specialized functions (e.g., the heart pumps blood, the lungs handle respiration, the liver detoxifies).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Kernel (brain)</a:t>
            </a:r>
            <a:r>
              <a:rPr lang="en-US" sz="1600" dirty="0"/>
              <a:t> coordinates the execution of plugins, just as the brain controls different organs based on the body's needs.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Different plugins handle different types of actions (e.g., calling APIs, processing text, retrieving information), similar to how organs work together to maintain bodily functions.</a:t>
            </a:r>
          </a:p>
        </p:txBody>
      </p:sp>
    </p:spTree>
    <p:extLst>
      <p:ext uri="{BB962C8B-B14F-4D97-AF65-F5344CB8AC3E}">
        <p14:creationId xmlns:p14="http://schemas.microsoft.com/office/powerpoint/2010/main" val="2409599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6336-39A9-F140-E37B-131B79EFC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050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Planner in Semantic Kernel SDK</a:t>
            </a:r>
            <a:endParaRPr lang="en-IN" dirty="0"/>
          </a:p>
        </p:txBody>
      </p:sp>
      <p:pic>
        <p:nvPicPr>
          <p:cNvPr id="5122" name="Picture 2" descr="Prefrontal Cortex Damage: What to Expect &amp; How to Recover">
            <a:extLst>
              <a:ext uri="{FF2B5EF4-FFF2-40B4-BE49-F238E27FC236}">
                <a16:creationId xmlns:a16="http://schemas.microsoft.com/office/drawing/2014/main" id="{23F4FC91-B73F-7A81-EA4F-2DCE40112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04" y="4565376"/>
            <a:ext cx="2752068" cy="1834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526F434-9FFA-66F1-885E-3FC380B29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049" y="752724"/>
            <a:ext cx="5817901" cy="337408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9F9AA1A-DEEC-9543-9730-57B3DEE3D49F}"/>
              </a:ext>
            </a:extLst>
          </p:cNvPr>
          <p:cNvSpPr/>
          <p:nvPr/>
        </p:nvSpPr>
        <p:spPr>
          <a:xfrm>
            <a:off x="5577264" y="1148256"/>
            <a:ext cx="3025962" cy="2568338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6B6E9-9412-B3C2-C1D6-9FA9180D0B97}"/>
              </a:ext>
            </a:extLst>
          </p:cNvPr>
          <p:cNvSpPr txBox="1"/>
          <p:nvPr/>
        </p:nvSpPr>
        <p:spPr>
          <a:xfrm>
            <a:off x="340114" y="1384887"/>
            <a:ext cx="2517058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Sequential call to Agents developed by the Semantic Kernel “Planner”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F57C93-7A2C-391F-404F-44AB76283FCD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 flipV="1">
            <a:off x="2857172" y="1985052"/>
            <a:ext cx="2720092" cy="447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23B1F-B071-8B10-198C-4EC02046FA66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838200" y="2585216"/>
            <a:ext cx="760443" cy="2165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D6E939D-4937-EACA-C7B9-BC03D98FD903}"/>
              </a:ext>
            </a:extLst>
          </p:cNvPr>
          <p:cNvSpPr txBox="1"/>
          <p:nvPr/>
        </p:nvSpPr>
        <p:spPr>
          <a:xfrm>
            <a:off x="2402122" y="4082348"/>
            <a:ext cx="959628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Sequential Planner</a:t>
            </a:r>
            <a:r>
              <a:rPr lang="en-US" sz="1600" dirty="0"/>
              <a:t> in the Semantic Kernel SDK can be compared to the </a:t>
            </a:r>
            <a:r>
              <a:rPr lang="en-US" sz="1600" b="1" dirty="0"/>
              <a:t>prefrontal cortex</a:t>
            </a:r>
            <a:r>
              <a:rPr lang="en-US" sz="1600" dirty="0"/>
              <a:t> of the human brain.</a:t>
            </a:r>
          </a:p>
          <a:p>
            <a:r>
              <a:rPr lang="en-US" sz="1600" dirty="0"/>
              <a:t>Just like the </a:t>
            </a:r>
            <a:r>
              <a:rPr lang="en-US" sz="1600" b="1" dirty="0"/>
              <a:t>prefrontal cortex</a:t>
            </a:r>
            <a:r>
              <a:rPr lang="en-US" sz="1600" dirty="0"/>
              <a:t>:</a:t>
            </a:r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Sequential Planner</a:t>
            </a:r>
            <a:r>
              <a:rPr lang="en-US" sz="1600" dirty="0"/>
              <a:t> is responsible for </a:t>
            </a:r>
            <a:r>
              <a:rPr lang="en-US" sz="1600" b="1" dirty="0"/>
              <a:t>planning and organizing tasks step by step</a:t>
            </a:r>
            <a:r>
              <a:rPr lang="en-US" sz="1600" dirty="0"/>
              <a:t>, just as the prefrontal cortex handles executive functions like decision-making, sequencing, and problem-solving.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</a:t>
            </a:r>
            <a:r>
              <a:rPr lang="en-US" sz="1600" b="1" dirty="0"/>
              <a:t>breaks down complex goals into manageable actions</a:t>
            </a:r>
            <a:r>
              <a:rPr lang="en-US" sz="1600" dirty="0"/>
              <a:t> and executes them in a structured manner, similar to how the prefrontal cortex helps in strategizing and prioritizing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It ensures that tasks are executed in the correct order, avoiding conflicts or unnecessary actions, much like how the prefrontal cortex maintains logical thinking and focus.</a:t>
            </a:r>
          </a:p>
        </p:txBody>
      </p:sp>
    </p:spTree>
    <p:extLst>
      <p:ext uri="{BB962C8B-B14F-4D97-AF65-F5344CB8AC3E}">
        <p14:creationId xmlns:p14="http://schemas.microsoft.com/office/powerpoint/2010/main" val="35846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793</Words>
  <Application>Microsoft Office PowerPoint</Application>
  <PresentationFormat>Widescreen</PresentationFormat>
  <Paragraphs>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Multi-Agent Systems With Azure AI Agents and  Semantic Kernel SDK</vt:lpstr>
      <vt:lpstr>PowerPoint Presentation</vt:lpstr>
      <vt:lpstr>PowerPoint Presentation</vt:lpstr>
      <vt:lpstr>PowerPoint Presentation</vt:lpstr>
      <vt:lpstr>PowerPoint Presentation</vt:lpstr>
      <vt:lpstr>Understanding the Semantic Kernel</vt:lpstr>
      <vt:lpstr>PowerPoint Presentation</vt:lpstr>
      <vt:lpstr>Plugins in Semantic Kernel</vt:lpstr>
      <vt:lpstr>Planner in Semantic Kernel SDK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7</cp:revision>
  <dcterms:created xsi:type="dcterms:W3CDTF">2025-02-14T18:00:26Z</dcterms:created>
  <dcterms:modified xsi:type="dcterms:W3CDTF">2025-02-14T19:48:17Z</dcterms:modified>
</cp:coreProperties>
</file>