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7034-7154-C4D3-FA9C-E1B98CED3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9E03C-833F-B875-BFD1-D5B082DD1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EC59B-23F9-599D-C8EE-98737C8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B5CC-A4F2-47F5-9554-57BF5F9267DA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AC68A-0603-8A76-3A63-AF5BCB5C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355D9-E331-E00C-F4BC-BEBC76DB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C499-CEBC-4CAE-9332-C567BC9B5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55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13F0-2D4B-FFC8-9D4C-C677DD34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A6149-8574-7843-A0A6-9A7E10D95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E69D6-A2CF-EB4B-B950-DD454143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B5CC-A4F2-47F5-9554-57BF5F9267DA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0482C-0AAE-C86D-0F33-1B002347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BE683-6581-E745-271E-64345CE3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C499-CEBC-4CAE-9332-C567BC9B5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83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81FB2-5F0B-66D7-EAAE-C07CED726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8A893-7D3A-9E68-EB45-42421D8FF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A78AF-267A-B557-D57E-FC958884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B5CC-A4F2-47F5-9554-57BF5F9267DA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E37EF-B3BA-9DB1-7459-AAF03EDC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81A56-36B8-9C46-8D98-4E93482A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C499-CEBC-4CAE-9332-C567BC9B5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68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9BA9-F4FF-E98B-420B-3517B353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6336-FBFF-3023-2F02-7CA83822B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7778B-ADD4-A5FA-A03F-AB52BB60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B5CC-A4F2-47F5-9554-57BF5F9267DA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C8331-2646-C3AA-5F49-D97A277E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8E747-C4FE-606C-99BD-E47ACF3A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C499-CEBC-4CAE-9332-C567BC9B5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24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5AF8-6589-35A2-C5C6-AB4AE4A07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067A5-871C-A08A-61E4-005A41915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AD1B4-2A5D-39F8-FFA4-9D48C858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B5CC-A4F2-47F5-9554-57BF5F9267DA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B38B5-5594-0DFE-C1AE-372A3C78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FDC64-9409-1FB9-92AD-82BDC9A2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C499-CEBC-4CAE-9332-C567BC9B5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0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F6A0-51FA-6825-6AEF-283AB50B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E807-1AD7-6584-3C4F-7C8148865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E5FDD-E709-A06A-D705-B1F8A5AA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8A742-DB4B-2184-4483-CEE6DAE3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B5CC-A4F2-47F5-9554-57BF5F9267DA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EE8F5-2906-5466-8607-91862728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89070-77ED-B51B-09E0-92BBDC48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C499-CEBC-4CAE-9332-C567BC9B5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18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8627-9573-8023-FDED-9470B1F3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B14A5-5EBC-5DBE-4ADD-126022214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17630-8134-53CC-12EC-2D13B1EEB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B2CE8-27A9-8AC1-2731-CCEB3F406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10DAF-97B2-06C5-D2A6-D47AA9AC8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0CF06-588A-DFF5-68C6-1AFB3C8F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B5CC-A4F2-47F5-9554-57BF5F9267DA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B61B7-AC89-27D8-7AA8-EE614BEC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EBD23-501A-5238-E159-398EB829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C499-CEBC-4CAE-9332-C567BC9B5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31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F83E-9436-BE6F-7C48-C4E0DD4E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7D61D7-63F4-7489-1000-F10A784C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B5CC-A4F2-47F5-9554-57BF5F9267DA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FEA98-ABEB-6C5F-9570-B825204A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EE75C-155B-7D4A-B4B5-802669C1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C499-CEBC-4CAE-9332-C567BC9B5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0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AF04E-5C9E-C72C-C942-98C2D4EE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B5CC-A4F2-47F5-9554-57BF5F9267DA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B734F-B592-5B99-C8FE-FB84743B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C4297-E614-60AB-DD06-5B17B28A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C499-CEBC-4CAE-9332-C567BC9B5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55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607D-A474-266F-D06F-9919E5C5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0A935-DBA9-CEBD-B4AE-9FEEE0A10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04326-22D8-86E9-900F-AFB0F65A1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519FF-E3B8-3AFF-D01C-FDFC0342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B5CC-A4F2-47F5-9554-57BF5F9267DA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E1AEF-2C32-8C73-B249-0DDCFD09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B033B-4154-394F-0732-CBE17355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C499-CEBC-4CAE-9332-C567BC9B5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97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1E39-FCC9-FE45-79FE-08D1C397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151AE-6256-1B1B-5CEB-7C5F361FA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3374C-FCA2-1D65-963F-1F3AEABB5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5F38C-1A55-2724-1E66-4E534515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B5CC-A4F2-47F5-9554-57BF5F9267DA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8892E-2FB1-5C50-4C81-54DD2F1F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A498A-850E-1A1F-512D-801BC76A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C499-CEBC-4CAE-9332-C567BC9B5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93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A3771-E579-797F-7FEC-6C5E4A3F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186E9-1D26-0D5A-EB65-7237585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FB7C-C1E2-5996-E814-5E5AC34C5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3B5CC-A4F2-47F5-9554-57BF5F9267DA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17E33-E7AF-3A00-6685-A0E946B40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A5CB0-AB37-7193-19B8-C7081F3F2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6DC499-CEBC-4CAE-9332-C567BC9B5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69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Azure AI Studio - Pricing | Microsoft Azure">
            <a:extLst>
              <a:ext uri="{FF2B5EF4-FFF2-40B4-BE49-F238E27FC236}">
                <a16:creationId xmlns:a16="http://schemas.microsoft.com/office/drawing/2014/main" id="{ACB4EE28-5AAA-B9FF-50CE-6AB0B6BB8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7" r="3129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1D45D0-82AC-B036-F30A-FE2ABAAC9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Introduction to Azure AI Studio Hub (Azure AI Foundry)</a:t>
            </a:r>
            <a:endParaRPr lang="en-IN" sz="5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81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1F78D-58C1-85FD-DA9E-C072868DC727}"/>
              </a:ext>
            </a:extLst>
          </p:cNvPr>
          <p:cNvSpPr txBox="1"/>
          <p:nvPr/>
        </p:nvSpPr>
        <p:spPr>
          <a:xfrm>
            <a:off x="3462114" y="-35744"/>
            <a:ext cx="617020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latin typeface="+mj-lt"/>
                <a:ea typeface="+mj-ea"/>
                <a:cs typeface="+mj-cs"/>
              </a:rPr>
              <a:t>Azure OpenAI Offering 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C0636-94F7-8A9F-5C14-8DB2EF3945DA}"/>
              </a:ext>
            </a:extLst>
          </p:cNvPr>
          <p:cNvSpPr txBox="1"/>
          <p:nvPr/>
        </p:nvSpPr>
        <p:spPr>
          <a:xfrm>
            <a:off x="303648" y="3285691"/>
            <a:ext cx="28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Azure OpenAI Studio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FDE01-13D2-6541-9720-673037CF6834}"/>
              </a:ext>
            </a:extLst>
          </p:cNvPr>
          <p:cNvSpPr txBox="1"/>
          <p:nvPr/>
        </p:nvSpPr>
        <p:spPr>
          <a:xfrm>
            <a:off x="4575415" y="3285691"/>
            <a:ext cx="235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Azure AI Studio Hub</a:t>
            </a:r>
            <a:endParaRPr lang="en-IN" sz="2000" dirty="0"/>
          </a:p>
        </p:txBody>
      </p:sp>
      <p:pic>
        <p:nvPicPr>
          <p:cNvPr id="2050" name="Picture 2" descr="Azure AI Studio - Pricing | Microsoft Azure">
            <a:extLst>
              <a:ext uri="{FF2B5EF4-FFF2-40B4-BE49-F238E27FC236}">
                <a16:creationId xmlns:a16="http://schemas.microsoft.com/office/drawing/2014/main" id="{47F05E37-2F46-B671-12ED-24EC92F04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416" y="2291662"/>
            <a:ext cx="1893389" cy="99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zure OpenAI — Taygan">
            <a:extLst>
              <a:ext uri="{FF2B5EF4-FFF2-40B4-BE49-F238E27FC236}">
                <a16:creationId xmlns:a16="http://schemas.microsoft.com/office/drawing/2014/main" id="{90D90451-6EE3-D64D-47D5-F6528F352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39" y="2366392"/>
            <a:ext cx="929532" cy="92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9CC2BB-920D-F951-0938-0C1B1CE025F8}"/>
              </a:ext>
            </a:extLst>
          </p:cNvPr>
          <p:cNvSpPr txBox="1"/>
          <p:nvPr/>
        </p:nvSpPr>
        <p:spPr>
          <a:xfrm>
            <a:off x="-1" y="3760690"/>
            <a:ext cx="3918026" cy="274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8610" indent="-308610" defTabSz="822960">
              <a:spcAft>
                <a:spcPts val="600"/>
              </a:spcAft>
              <a:buAutoNum type="arabicParenR"/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Concerned only for testing out LLM models such as GPT, Dall-E and text embedding models.</a:t>
            </a:r>
          </a:p>
          <a:p>
            <a:pPr marL="308610" indent="-308610" defTabSz="822960">
              <a:spcAft>
                <a:spcPts val="600"/>
              </a:spcAft>
              <a:buAutoNum type="arabicParenR"/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Doesn’t give you a unified experience.</a:t>
            </a:r>
          </a:p>
          <a:p>
            <a:pPr marL="308610" indent="-308610" defTabSz="822960">
              <a:spcAft>
                <a:spcPts val="600"/>
              </a:spcAft>
              <a:buAutoNum type="arabicParenR"/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suited for collaboration.</a:t>
            </a:r>
          </a:p>
          <a:p>
            <a:pPr marL="308610" indent="-308610" defTabSz="822960">
              <a:spcAft>
                <a:spcPts val="600"/>
              </a:spcAft>
              <a:buAutoNum type="arabicParenR"/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Comes in-built with a deployed Azure OpenAI resource.</a:t>
            </a:r>
          </a:p>
          <a:p>
            <a:pPr marL="308610" indent="-308610" defTabSz="822960">
              <a:spcAft>
                <a:spcPts val="600"/>
              </a:spcAft>
              <a:buAutoNum type="arabicParenR"/>
            </a:pPr>
            <a:endParaRPr lang="en-US" sz="16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spcAft>
                <a:spcPts val="600"/>
              </a:spcAft>
              <a:buAutoNum type="arabicParenR"/>
            </a:pPr>
            <a:endParaRPr lang="en-IN" dirty="0"/>
          </a:p>
        </p:txBody>
      </p:sp>
      <p:pic>
        <p:nvPicPr>
          <p:cNvPr id="2054" name="Picture 6" descr="Microsoft Copilot Studio - YouTube">
            <a:extLst>
              <a:ext uri="{FF2B5EF4-FFF2-40B4-BE49-F238E27FC236}">
                <a16:creationId xmlns:a16="http://schemas.microsoft.com/office/drawing/2014/main" id="{5CAEA495-798D-93D2-51B6-56D6481A1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456" y="2156264"/>
            <a:ext cx="1141647" cy="114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BC98D4-26F7-0C9B-7276-67A5E3FC71C1}"/>
              </a:ext>
            </a:extLst>
          </p:cNvPr>
          <p:cNvSpPr txBox="1"/>
          <p:nvPr/>
        </p:nvSpPr>
        <p:spPr>
          <a:xfrm>
            <a:off x="9071993" y="3285691"/>
            <a:ext cx="28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 Copilot Studio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F3DA4-350A-A71B-D861-4F1441F79CF9}"/>
              </a:ext>
            </a:extLst>
          </p:cNvPr>
          <p:cNvSpPr txBox="1"/>
          <p:nvPr/>
        </p:nvSpPr>
        <p:spPr>
          <a:xfrm>
            <a:off x="8358816" y="4015126"/>
            <a:ext cx="38469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1)Low-Code Deployment Tool.</a:t>
            </a:r>
          </a:p>
          <a:p>
            <a:pPr defTabSz="822960">
              <a:spcAft>
                <a:spcPts val="600"/>
              </a:spcAft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 Meant for citizen developers.</a:t>
            </a:r>
          </a:p>
          <a:p>
            <a:pPr defTabSz="822960">
              <a:spcAft>
                <a:spcPts val="600"/>
              </a:spcAft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3)Meant For Extending already existing M365 copilot experience with plugins and power automate flows.</a:t>
            </a:r>
          </a:p>
          <a:p>
            <a:pPr>
              <a:spcAft>
                <a:spcPts val="600"/>
              </a:spcAft>
            </a:pP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31D417-416C-471B-51B4-6A19C30DD96F}"/>
              </a:ext>
            </a:extLst>
          </p:cNvPr>
          <p:cNvSpPr txBox="1"/>
          <p:nvPr/>
        </p:nvSpPr>
        <p:spPr>
          <a:xfrm>
            <a:off x="3918025" y="3673704"/>
            <a:ext cx="4096507" cy="2643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1)Provides a Unified Governance-like experience.</a:t>
            </a:r>
          </a:p>
          <a:p>
            <a:pPr defTabSz="822960">
              <a:spcAft>
                <a:spcPts val="600"/>
              </a:spcAft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2)Highly centered around collaboration.</a:t>
            </a:r>
          </a:p>
          <a:p>
            <a:pPr defTabSz="822960">
              <a:spcAft>
                <a:spcPts val="600"/>
              </a:spcAft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3)Concerned with LLMOps. Can be clubbed with Azure DevOps.</a:t>
            </a:r>
          </a:p>
          <a:p>
            <a:pPr defTabSz="822960">
              <a:spcAft>
                <a:spcPts val="600"/>
              </a:spcAft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4) Provides excellent monitoring tools for deployed Gen AI applications.</a:t>
            </a:r>
          </a:p>
          <a:p>
            <a:pPr defTabSz="822960">
              <a:spcAft>
                <a:spcPts val="600"/>
              </a:spcAft>
            </a:pPr>
            <a:r>
              <a:rPr lang="en-US" sz="1620" dirty="0"/>
              <a:t>5) Has the Azure AI Agent Service for building AI Agents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DE21B6-DC29-43E5-8E02-69AE47E8BB7B}"/>
              </a:ext>
            </a:extLst>
          </p:cNvPr>
          <p:cNvCxnSpPr/>
          <p:nvPr/>
        </p:nvCxnSpPr>
        <p:spPr>
          <a:xfrm>
            <a:off x="3918025" y="3429000"/>
            <a:ext cx="0" cy="2834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65A899-DE45-53CF-5812-6B5F69B91DE4}"/>
              </a:ext>
            </a:extLst>
          </p:cNvPr>
          <p:cNvCxnSpPr/>
          <p:nvPr/>
        </p:nvCxnSpPr>
        <p:spPr>
          <a:xfrm>
            <a:off x="7999363" y="3410581"/>
            <a:ext cx="0" cy="2834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icrosoft adds DeepSeek R1 to Azure AI Foundry and GitHub">
            <a:extLst>
              <a:ext uri="{FF2B5EF4-FFF2-40B4-BE49-F238E27FC236}">
                <a16:creationId xmlns:a16="http://schemas.microsoft.com/office/drawing/2014/main" id="{B080E48B-3A9C-01A5-1C2A-09585F232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382" y="964906"/>
            <a:ext cx="2029596" cy="114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3376F92-F74B-DB87-06C4-D691501FEFA0}"/>
              </a:ext>
            </a:extLst>
          </p:cNvPr>
          <p:cNvCxnSpPr>
            <a:cxnSpLocks/>
            <a:stCxn id="1026" idx="2"/>
            <a:endCxn id="2052" idx="3"/>
          </p:cNvCxnSpPr>
          <p:nvPr/>
        </p:nvCxnSpPr>
        <p:spPr>
          <a:xfrm flipH="1">
            <a:off x="1846771" y="2106554"/>
            <a:ext cx="1770409" cy="72460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424A6D-CB80-F0C7-EA27-B906E81BA93B}"/>
              </a:ext>
            </a:extLst>
          </p:cNvPr>
          <p:cNvCxnSpPr>
            <a:cxnSpLocks/>
            <a:stCxn id="1026" idx="2"/>
          </p:cNvCxnSpPr>
          <p:nvPr/>
        </p:nvCxnSpPr>
        <p:spPr>
          <a:xfrm>
            <a:off x="3617180" y="2106554"/>
            <a:ext cx="1564420" cy="65631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11C97C-F26A-B8F6-37AF-34A7EA334775}"/>
              </a:ext>
            </a:extLst>
          </p:cNvPr>
          <p:cNvSpPr txBox="1"/>
          <p:nvPr/>
        </p:nvSpPr>
        <p:spPr>
          <a:xfrm>
            <a:off x="4399390" y="1087124"/>
            <a:ext cx="3053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Azure AI Foundry – Umbrella AI Product by Microsoft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8871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zure AI Foundry | A Comprehensive Guide">
            <a:extLst>
              <a:ext uri="{FF2B5EF4-FFF2-40B4-BE49-F238E27FC236}">
                <a16:creationId xmlns:a16="http://schemas.microsoft.com/office/drawing/2014/main" id="{37124A03-217E-4E11-8240-57E0668665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29996"/>
            <a:ext cx="10905066" cy="539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10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C2FD-FE47-F5BE-9D4D-6B1068B7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0" y="87080"/>
            <a:ext cx="10515600" cy="1325563"/>
          </a:xfrm>
        </p:spPr>
        <p:txBody>
          <a:bodyPr/>
          <a:lstStyle/>
          <a:p>
            <a:r>
              <a:rPr lang="en-US" dirty="0"/>
              <a:t>Key Offerings Of Azure AI Studio 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9158F-9594-3709-EB41-52007887D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77" y="180596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Provides a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unified experience </a:t>
            </a:r>
            <a:r>
              <a:rPr lang="en-US" dirty="0"/>
              <a:t>with every connection to Azure AI services such as Azure OpenAI resource, Azure Speech resource, Language resource etc. all into one place.</a:t>
            </a:r>
          </a:p>
          <a:p>
            <a:r>
              <a:rPr lang="en-US" dirty="0"/>
              <a:t>Through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marketplace </a:t>
            </a:r>
            <a:r>
              <a:rPr lang="en-US" dirty="0"/>
              <a:t>you can deploy several models other than GPT models such as Bert, Mistral family, Phi etc. and that too on serverless API hosting.</a:t>
            </a:r>
          </a:p>
          <a:p>
            <a:r>
              <a:rPr lang="en-US" dirty="0"/>
              <a:t>Provides excellent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evaluation toolset </a:t>
            </a:r>
            <a:r>
              <a:rPr lang="en-US" dirty="0"/>
              <a:t>for evaluating Gen AI applications on both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pre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post</a:t>
            </a:r>
            <a:r>
              <a:rPr lang="en-US" dirty="0"/>
              <a:t> deployment scenarios.</a:t>
            </a:r>
          </a:p>
          <a:p>
            <a:r>
              <a:rPr lang="en-US" dirty="0"/>
              <a:t>Built on the foundational pillars of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collaboration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LLMOps</a:t>
            </a:r>
            <a:r>
              <a:rPr lang="en-US" dirty="0"/>
              <a:t>.</a:t>
            </a:r>
          </a:p>
          <a:p>
            <a:r>
              <a:rPr lang="en-US" dirty="0"/>
              <a:t>Has the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Azure AI Agent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Service useful for building enterprise-level AI Agentic Systems</a:t>
            </a:r>
            <a:endParaRPr lang="en-IN" dirty="0"/>
          </a:p>
        </p:txBody>
      </p:sp>
      <p:pic>
        <p:nvPicPr>
          <p:cNvPr id="4" name="Picture 2" descr="Azure AI Studio - Pricing | Microsoft Azure">
            <a:extLst>
              <a:ext uri="{FF2B5EF4-FFF2-40B4-BE49-F238E27FC236}">
                <a16:creationId xmlns:a16="http://schemas.microsoft.com/office/drawing/2014/main" id="{5B9E6251-DD2B-4C6A-39EE-0948B6661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095" y="203686"/>
            <a:ext cx="1893389" cy="99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10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creenshot of the model catalog on the AI Studio home page.">
            <a:extLst>
              <a:ext uri="{FF2B5EF4-FFF2-40B4-BE49-F238E27FC236}">
                <a16:creationId xmlns:a16="http://schemas.microsoft.com/office/drawing/2014/main" id="{6D0E3C0B-3409-EDD4-7E3D-EA70A00180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0866" y="293698"/>
            <a:ext cx="7429501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001719-D65E-C609-B038-E24C751D39F5}"/>
              </a:ext>
            </a:extLst>
          </p:cNvPr>
          <p:cNvSpPr txBox="1"/>
          <p:nvPr/>
        </p:nvSpPr>
        <p:spPr>
          <a:xfrm rot="18883485">
            <a:off x="1173791" y="4582894"/>
            <a:ext cx="2904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Model Catalog</a:t>
            </a:r>
            <a:endParaRPr lang="en-IN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4778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Screenshot of the AI Services home page.">
            <a:extLst>
              <a:ext uri="{FF2B5EF4-FFF2-40B4-BE49-F238E27FC236}">
                <a16:creationId xmlns:a16="http://schemas.microsoft.com/office/drawing/2014/main" id="{3748A1BB-5080-6C1A-A506-124F26FBC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4119" y="457200"/>
            <a:ext cx="8283762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D1C1C6-9663-0795-3B83-ED0BB563A0E4}"/>
              </a:ext>
            </a:extLst>
          </p:cNvPr>
          <p:cNvSpPr txBox="1"/>
          <p:nvPr/>
        </p:nvSpPr>
        <p:spPr>
          <a:xfrm rot="20510363">
            <a:off x="442452" y="413475"/>
            <a:ext cx="3254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Build Multi-modal Gen AI apps.</a:t>
            </a:r>
            <a:endParaRPr lang="en-IN" sz="1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3828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creenshot of the model benchmarks page in AI Studio.">
            <a:extLst>
              <a:ext uri="{FF2B5EF4-FFF2-40B4-BE49-F238E27FC236}">
                <a16:creationId xmlns:a16="http://schemas.microsoft.com/office/drawing/2014/main" id="{5D793417-D7A3-46E3-5B8F-04B2C370B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482727"/>
            <a:ext cx="11277600" cy="589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C5AE62-749E-A286-290F-F7A7C9F7EAB9}"/>
              </a:ext>
            </a:extLst>
          </p:cNvPr>
          <p:cNvSpPr txBox="1"/>
          <p:nvPr/>
        </p:nvSpPr>
        <p:spPr>
          <a:xfrm rot="19422640">
            <a:off x="-347155" y="4312185"/>
            <a:ext cx="314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Model Benchmarks</a:t>
            </a:r>
            <a:endParaRPr lang="en-IN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4225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170F-4E4A-DE5B-6A98-218DDE2F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385" y="18255"/>
            <a:ext cx="6164826" cy="1003512"/>
          </a:xfrm>
        </p:spPr>
        <p:txBody>
          <a:bodyPr/>
          <a:lstStyle/>
          <a:p>
            <a:r>
              <a:rPr lang="en-US" dirty="0"/>
              <a:t>Azure AI Studio Hierarchy</a:t>
            </a:r>
            <a:endParaRPr lang="en-IN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AE3DCD1-8247-3CFA-393C-3C2428847326}"/>
              </a:ext>
            </a:extLst>
          </p:cNvPr>
          <p:cNvSpPr/>
          <p:nvPr/>
        </p:nvSpPr>
        <p:spPr>
          <a:xfrm>
            <a:off x="1361768" y="1135625"/>
            <a:ext cx="9468464" cy="5722375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8D8DD-02DD-3F6F-3076-63F59A3E340C}"/>
              </a:ext>
            </a:extLst>
          </p:cNvPr>
          <p:cNvSpPr/>
          <p:nvPr/>
        </p:nvSpPr>
        <p:spPr>
          <a:xfrm>
            <a:off x="2320413" y="3996812"/>
            <a:ext cx="7551174" cy="18154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AI Hub</a:t>
            </a:r>
            <a:endParaRPr lang="en-IN" sz="6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0C5674-8835-A10F-8537-7A4252BFCC7D}"/>
              </a:ext>
            </a:extLst>
          </p:cNvPr>
          <p:cNvSpPr/>
          <p:nvPr/>
        </p:nvSpPr>
        <p:spPr>
          <a:xfrm>
            <a:off x="3318387" y="1794386"/>
            <a:ext cx="5555226" cy="22024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Project</a:t>
            </a:r>
            <a:endParaRPr lang="en-IN" sz="6000" dirty="0"/>
          </a:p>
        </p:txBody>
      </p:sp>
      <p:pic>
        <p:nvPicPr>
          <p:cNvPr id="9" name="Picture 2" descr="Azure AI Studio - Pricing | Microsoft Azure">
            <a:extLst>
              <a:ext uri="{FF2B5EF4-FFF2-40B4-BE49-F238E27FC236}">
                <a16:creationId xmlns:a16="http://schemas.microsoft.com/office/drawing/2014/main" id="{A261EBF5-9120-CB7D-3613-0E13AB050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211" y="1947084"/>
            <a:ext cx="1893389" cy="99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3AFEAD-B28A-EFCA-EA6A-5BEB51455E88}"/>
              </a:ext>
            </a:extLst>
          </p:cNvPr>
          <p:cNvSpPr txBox="1"/>
          <p:nvPr/>
        </p:nvSpPr>
        <p:spPr>
          <a:xfrm>
            <a:off x="9271818" y="2791796"/>
            <a:ext cx="253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 Studio resource deployed in Azure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69EF1B-ED9B-7A4D-103A-7F6F0AB7C248}"/>
              </a:ext>
            </a:extLst>
          </p:cNvPr>
          <p:cNvSpPr txBox="1"/>
          <p:nvPr/>
        </p:nvSpPr>
        <p:spPr>
          <a:xfrm>
            <a:off x="4719484" y="5329083"/>
            <a:ext cx="336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Azure Connections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EB0EE7-E2EE-34ED-5C95-98D8D9FF9337}"/>
              </a:ext>
            </a:extLst>
          </p:cNvPr>
          <p:cNvSpPr txBox="1"/>
          <p:nvPr/>
        </p:nvSpPr>
        <p:spPr>
          <a:xfrm>
            <a:off x="4719484" y="3298100"/>
            <a:ext cx="336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Unique Azure Connections</a:t>
            </a:r>
            <a:endParaRPr lang="en-IN" dirty="0"/>
          </a:p>
        </p:txBody>
      </p:sp>
      <p:pic>
        <p:nvPicPr>
          <p:cNvPr id="14" name="Graphic 13" descr="User with solid fill">
            <a:extLst>
              <a:ext uri="{FF2B5EF4-FFF2-40B4-BE49-F238E27FC236}">
                <a16:creationId xmlns:a16="http://schemas.microsoft.com/office/drawing/2014/main" id="{028C414D-543E-4562-E52A-E4A1C6E77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8387" y="1706867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9178FC-3826-71FA-E863-5FF7CCC9779E}"/>
              </a:ext>
            </a:extLst>
          </p:cNvPr>
          <p:cNvSpPr txBox="1"/>
          <p:nvPr/>
        </p:nvSpPr>
        <p:spPr>
          <a:xfrm>
            <a:off x="4060723" y="1992245"/>
            <a:ext cx="292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Users Can Access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01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28F4-0BA0-BD78-4EFA-1C6044DD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8844"/>
            <a:ext cx="1672936" cy="667351"/>
          </a:xfrm>
        </p:spPr>
        <p:txBody>
          <a:bodyPr>
            <a:normAutofit fontScale="90000"/>
          </a:bodyPr>
          <a:lstStyle/>
          <a:p>
            <a:r>
              <a:rPr lang="en-US" dirty="0"/>
              <a:t>Pricing </a:t>
            </a:r>
            <a:endParaRPr lang="en-IN" dirty="0"/>
          </a:p>
        </p:txBody>
      </p:sp>
      <p:pic>
        <p:nvPicPr>
          <p:cNvPr id="1028" name="Picture 4" descr="Cartoon Dollar Sign Images - Free Download on Freepik">
            <a:extLst>
              <a:ext uri="{FF2B5EF4-FFF2-40B4-BE49-F238E27FC236}">
                <a16:creationId xmlns:a16="http://schemas.microsoft.com/office/drawing/2014/main" id="{7B468D6B-660C-EFF0-4B42-04CCD000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13" y="59621"/>
            <a:ext cx="830997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F717E5-0C12-95F6-2266-92619938CD0D}"/>
              </a:ext>
            </a:extLst>
          </p:cNvPr>
          <p:cNvSpPr txBox="1"/>
          <p:nvPr/>
        </p:nvSpPr>
        <p:spPr>
          <a:xfrm>
            <a:off x="2389910" y="251686"/>
            <a:ext cx="9987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platform is free to use and explore. Pricing occurs at deployment level</a:t>
            </a: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9108BC-1002-619A-2416-EB18DD238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37" y="965041"/>
            <a:ext cx="10257386" cy="24563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C9D2E6-53FD-E59D-82B0-36F6F1122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913" y="3421373"/>
            <a:ext cx="8770927" cy="327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8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308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Introduction to Azure AI Studio Hub (Azure AI Foundry)</vt:lpstr>
      <vt:lpstr>PowerPoint Presentation</vt:lpstr>
      <vt:lpstr>PowerPoint Presentation</vt:lpstr>
      <vt:lpstr>Key Offerings Of Azure AI Studio Hub</vt:lpstr>
      <vt:lpstr>PowerPoint Presentation</vt:lpstr>
      <vt:lpstr>PowerPoint Presentation</vt:lpstr>
      <vt:lpstr>PowerPoint Presentation</vt:lpstr>
      <vt:lpstr>Azure AI Studio Hierarchy</vt:lpstr>
      <vt:lpstr>Pricing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Prabhjot Singh Bakshi</dc:creator>
  <cp:lastModifiedBy>Prabhjot Singh Bakshi</cp:lastModifiedBy>
  <cp:revision>2</cp:revision>
  <dcterms:created xsi:type="dcterms:W3CDTF">2025-02-14T09:16:53Z</dcterms:created>
  <dcterms:modified xsi:type="dcterms:W3CDTF">2025-02-16T06:09:20Z</dcterms:modified>
</cp:coreProperties>
</file>