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jot Singh Bakshi" userId="2bc06dbbe72a50e9" providerId="LiveId" clId="{287F3200-4CBE-4B8E-9BDD-46A10F8E0F05}"/>
    <pc:docChg chg="modSld">
      <pc:chgData name="Prabhjot Singh Bakshi" userId="2bc06dbbe72a50e9" providerId="LiveId" clId="{287F3200-4CBE-4B8E-9BDD-46A10F8E0F05}" dt="2025-01-23T04:48:15.160" v="24" actId="1076"/>
      <pc:docMkLst>
        <pc:docMk/>
      </pc:docMkLst>
      <pc:sldChg chg="modSp mod">
        <pc:chgData name="Prabhjot Singh Bakshi" userId="2bc06dbbe72a50e9" providerId="LiveId" clId="{287F3200-4CBE-4B8E-9BDD-46A10F8E0F05}" dt="2025-01-23T04:48:15.160" v="24" actId="1076"/>
        <pc:sldMkLst>
          <pc:docMk/>
          <pc:sldMk cId="1190519482" sldId="256"/>
        </pc:sldMkLst>
        <pc:spChg chg="mod">
          <ac:chgData name="Prabhjot Singh Bakshi" userId="2bc06dbbe72a50e9" providerId="LiveId" clId="{287F3200-4CBE-4B8E-9BDD-46A10F8E0F05}" dt="2025-01-23T04:48:15.160" v="24" actId="1076"/>
          <ac:spMkLst>
            <pc:docMk/>
            <pc:sldMk cId="1190519482" sldId="256"/>
            <ac:spMk id="2" creationId="{2CFC5E70-F0AD-EDE8-996F-362184E7DD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1/23/2025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70699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1/23/2025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7906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1/23/2025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3961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1/23/2025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869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1/23/2025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6196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1/23/2025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280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1/23/2025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242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1/23/2025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465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1/23/2025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99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1/23/2025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2123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1/23/2025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4113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1/23/2025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461508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50"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2CFC5E70-F0AD-EDE8-996F-362184E7DD1F}"/>
              </a:ext>
            </a:extLst>
          </p:cNvPr>
          <p:cNvSpPr>
            <a:spLocks noGrp="1"/>
          </p:cNvSpPr>
          <p:nvPr>
            <p:ph type="ctrTitle"/>
          </p:nvPr>
        </p:nvSpPr>
        <p:spPr>
          <a:xfrm>
            <a:off x="709891" y="2235200"/>
            <a:ext cx="5047488" cy="2387600"/>
          </a:xfrm>
        </p:spPr>
        <p:txBody>
          <a:bodyPr>
            <a:normAutofit/>
          </a:bodyPr>
          <a:lstStyle/>
          <a:p>
            <a:r>
              <a:rPr lang="en-US" dirty="0"/>
              <a:t>Introduction </a:t>
            </a:r>
            <a:br>
              <a:rPr lang="en-US" dirty="0"/>
            </a:br>
            <a:r>
              <a:rPr lang="en-US" dirty="0"/>
              <a:t>to </a:t>
            </a:r>
            <a:br>
              <a:rPr lang="en-US" dirty="0"/>
            </a:br>
            <a:r>
              <a:rPr lang="en-US" dirty="0"/>
              <a:t>Agents</a:t>
            </a:r>
            <a:endParaRPr lang="en-IN" dirty="0"/>
          </a:p>
        </p:txBody>
      </p:sp>
      <p:sp>
        <p:nvSpPr>
          <p:cNvPr id="1042"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5" name="Oval 1044">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Databricks - Wikipedia">
            <a:extLst>
              <a:ext uri="{FF2B5EF4-FFF2-40B4-BE49-F238E27FC236}">
                <a16:creationId xmlns:a16="http://schemas.microsoft.com/office/drawing/2014/main" id="{A71CE2DA-3DC3-7472-C033-647D8FFF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37" r="4153"/>
          <a:stretch/>
        </p:blipFill>
        <p:spPr bwMode="auto">
          <a:xfrm>
            <a:off x="7359476" y="2439417"/>
            <a:ext cx="3607206" cy="202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5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7106-DD44-C296-0D58-6849F84D19A0}"/>
              </a:ext>
            </a:extLst>
          </p:cNvPr>
          <p:cNvSpPr>
            <a:spLocks noGrp="1"/>
          </p:cNvSpPr>
          <p:nvPr>
            <p:ph type="title"/>
          </p:nvPr>
        </p:nvSpPr>
        <p:spPr/>
        <p:txBody>
          <a:bodyPr/>
          <a:lstStyle/>
          <a:p>
            <a:r>
              <a:rPr lang="en-US" dirty="0"/>
              <a:t>Compound AI Systems</a:t>
            </a:r>
            <a:endParaRPr lang="en-IN" dirty="0"/>
          </a:p>
        </p:txBody>
      </p:sp>
      <p:pic>
        <p:nvPicPr>
          <p:cNvPr id="2050" name="Picture 2" descr="AI agentic applications are a subset of compound AI systems">
            <a:extLst>
              <a:ext uri="{FF2B5EF4-FFF2-40B4-BE49-F238E27FC236}">
                <a16:creationId xmlns:a16="http://schemas.microsoft.com/office/drawing/2014/main" id="{16574385-0A6E-041C-ABEC-79AF3DF84F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720" y="2051434"/>
            <a:ext cx="4152900" cy="4076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B9A3AA-3AD5-EBF2-C4E2-864FBB15A553}"/>
              </a:ext>
            </a:extLst>
          </p:cNvPr>
          <p:cNvSpPr txBox="1"/>
          <p:nvPr/>
        </p:nvSpPr>
        <p:spPr>
          <a:xfrm>
            <a:off x="5739644" y="3620869"/>
            <a:ext cx="6094324" cy="646331"/>
          </a:xfrm>
          <a:prstGeom prst="rect">
            <a:avLst/>
          </a:prstGeom>
          <a:noFill/>
        </p:spPr>
        <p:txBody>
          <a:bodyPr wrap="square">
            <a:spAutoFit/>
          </a:bodyPr>
          <a:lstStyle/>
          <a:p>
            <a:r>
              <a:rPr lang="en-US" b="0" i="0" dirty="0">
                <a:solidFill>
                  <a:srgbClr val="FF0000"/>
                </a:solidFill>
                <a:effectLst/>
                <a:latin typeface="DM Sans" pitchFamily="2" charset="0"/>
              </a:rPr>
              <a:t>Compound AI Systems </a:t>
            </a:r>
            <a:r>
              <a:rPr lang="en-US" b="0" i="0" dirty="0">
                <a:solidFill>
                  <a:srgbClr val="1B3139"/>
                </a:solidFill>
                <a:effectLst/>
                <a:latin typeface="DM Sans" pitchFamily="2" charset="0"/>
              </a:rPr>
              <a:t>are systems that tackle AI tasks by combining multiple interacting components. </a:t>
            </a:r>
            <a:endParaRPr lang="en-IN" dirty="0"/>
          </a:p>
        </p:txBody>
      </p:sp>
      <p:sp>
        <p:nvSpPr>
          <p:cNvPr id="6" name="TextBox 5">
            <a:extLst>
              <a:ext uri="{FF2B5EF4-FFF2-40B4-BE49-F238E27FC236}">
                <a16:creationId xmlns:a16="http://schemas.microsoft.com/office/drawing/2014/main" id="{56FAAC23-B324-88BF-2370-21EED0ED4FB9}"/>
              </a:ext>
            </a:extLst>
          </p:cNvPr>
          <p:cNvSpPr txBox="1"/>
          <p:nvPr/>
        </p:nvSpPr>
        <p:spPr>
          <a:xfrm>
            <a:off x="5739644" y="1690688"/>
            <a:ext cx="5906947" cy="1477328"/>
          </a:xfrm>
          <a:prstGeom prst="rect">
            <a:avLst/>
          </a:prstGeom>
          <a:noFill/>
        </p:spPr>
        <p:txBody>
          <a:bodyPr wrap="square" rtlCol="0">
            <a:spAutoFit/>
          </a:bodyPr>
          <a:lstStyle/>
          <a:p>
            <a:r>
              <a:rPr lang="en-US" dirty="0"/>
              <a:t>With the advent of </a:t>
            </a:r>
            <a:r>
              <a:rPr lang="en-US" dirty="0" err="1"/>
              <a:t>GenAI</a:t>
            </a:r>
            <a:r>
              <a:rPr lang="en-US" dirty="0"/>
              <a:t>, people initially focused a lot on deploying </a:t>
            </a:r>
            <a:r>
              <a:rPr lang="en-US" dirty="0">
                <a:solidFill>
                  <a:srgbClr val="FF0000"/>
                </a:solidFill>
              </a:rPr>
              <a:t>primary LLMs </a:t>
            </a:r>
            <a:r>
              <a:rPr lang="en-US" dirty="0"/>
              <a:t>are simple </a:t>
            </a:r>
            <a:r>
              <a:rPr lang="en-US" dirty="0" err="1"/>
              <a:t>GenAI</a:t>
            </a:r>
            <a:r>
              <a:rPr lang="en-US" dirty="0"/>
              <a:t> applications, but soon they realized its </a:t>
            </a:r>
            <a:r>
              <a:rPr lang="en-US" dirty="0">
                <a:solidFill>
                  <a:srgbClr val="FF0000"/>
                </a:solidFill>
              </a:rPr>
              <a:t>not enough for a good ROI</a:t>
            </a:r>
            <a:r>
              <a:rPr lang="en-US" dirty="0"/>
              <a:t>.</a:t>
            </a:r>
          </a:p>
          <a:p>
            <a:endParaRPr lang="en-US" dirty="0"/>
          </a:p>
          <a:p>
            <a:r>
              <a:rPr lang="en-US" dirty="0"/>
              <a:t>This led to birth of </a:t>
            </a:r>
            <a:r>
              <a:rPr lang="en-US" dirty="0">
                <a:solidFill>
                  <a:srgbClr val="FF0000"/>
                </a:solidFill>
              </a:rPr>
              <a:t>Compound AI Systems</a:t>
            </a:r>
            <a:endParaRPr lang="en-IN" dirty="0">
              <a:solidFill>
                <a:srgbClr val="FF0000"/>
              </a:solidFill>
            </a:endParaRPr>
          </a:p>
        </p:txBody>
      </p:sp>
      <p:sp>
        <p:nvSpPr>
          <p:cNvPr id="12" name="TextBox 11">
            <a:extLst>
              <a:ext uri="{FF2B5EF4-FFF2-40B4-BE49-F238E27FC236}">
                <a16:creationId xmlns:a16="http://schemas.microsoft.com/office/drawing/2014/main" id="{A3CA0903-0B3D-776D-9CB3-E55FA383AB95}"/>
              </a:ext>
            </a:extLst>
          </p:cNvPr>
          <p:cNvSpPr txBox="1"/>
          <p:nvPr/>
        </p:nvSpPr>
        <p:spPr>
          <a:xfrm>
            <a:off x="5739644" y="4705647"/>
            <a:ext cx="6096000" cy="923330"/>
          </a:xfrm>
          <a:prstGeom prst="rect">
            <a:avLst/>
          </a:prstGeom>
          <a:noFill/>
        </p:spPr>
        <p:txBody>
          <a:bodyPr wrap="square">
            <a:spAutoFit/>
          </a:bodyPr>
          <a:lstStyle/>
          <a:p>
            <a:r>
              <a:rPr lang="en-US" dirty="0"/>
              <a:t>focus is rapidly changing: state-of-the-art AI results are increasingly obtained by </a:t>
            </a:r>
            <a:r>
              <a:rPr lang="en-US" dirty="0">
                <a:solidFill>
                  <a:srgbClr val="FF0000"/>
                </a:solidFill>
              </a:rPr>
              <a:t>compound systems </a:t>
            </a:r>
            <a:r>
              <a:rPr lang="en-US" dirty="0"/>
              <a:t>with </a:t>
            </a:r>
            <a:r>
              <a:rPr lang="en-US" dirty="0">
                <a:solidFill>
                  <a:srgbClr val="FF0000"/>
                </a:solidFill>
              </a:rPr>
              <a:t>multiple components</a:t>
            </a:r>
            <a:r>
              <a:rPr lang="en-US" dirty="0"/>
              <a:t>, not just monolithic models.</a:t>
            </a:r>
            <a:endParaRPr lang="en-IN" dirty="0"/>
          </a:p>
        </p:txBody>
      </p:sp>
    </p:spTree>
    <p:extLst>
      <p:ext uri="{BB962C8B-B14F-4D97-AF65-F5344CB8AC3E}">
        <p14:creationId xmlns:p14="http://schemas.microsoft.com/office/powerpoint/2010/main" val="266479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BD8D-C8B3-CA6C-3805-3707F3E928C6}"/>
              </a:ext>
            </a:extLst>
          </p:cNvPr>
          <p:cNvSpPr>
            <a:spLocks noGrp="1"/>
          </p:cNvSpPr>
          <p:nvPr>
            <p:ph type="title"/>
          </p:nvPr>
        </p:nvSpPr>
        <p:spPr>
          <a:xfrm>
            <a:off x="1420334" y="154109"/>
            <a:ext cx="10659110" cy="1325563"/>
          </a:xfrm>
        </p:spPr>
        <p:txBody>
          <a:bodyPr/>
          <a:lstStyle/>
          <a:p>
            <a:r>
              <a:rPr lang="en-US" dirty="0"/>
              <a:t>AI Agents as Compound Systems</a:t>
            </a:r>
            <a:endParaRPr lang="en-IN" dirty="0"/>
          </a:p>
        </p:txBody>
      </p:sp>
      <p:pic>
        <p:nvPicPr>
          <p:cNvPr id="3074" name="Picture 2" descr="AI agents rationalize a plan and execute it with tools">
            <a:extLst>
              <a:ext uri="{FF2B5EF4-FFF2-40B4-BE49-F238E27FC236}">
                <a16:creationId xmlns:a16="http://schemas.microsoft.com/office/drawing/2014/main" id="{890676D8-4D2F-7AA7-3810-26B3A6357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135" y="1539499"/>
            <a:ext cx="9295352" cy="23487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E0C6C1-BFC7-77AB-A736-23C5E3DD3E44}"/>
              </a:ext>
            </a:extLst>
          </p:cNvPr>
          <p:cNvSpPr txBox="1"/>
          <p:nvPr/>
        </p:nvSpPr>
        <p:spPr>
          <a:xfrm>
            <a:off x="90166" y="4247620"/>
            <a:ext cx="6094324"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0" i="0" dirty="0">
                <a:solidFill>
                  <a:srgbClr val="1B3139"/>
                </a:solidFill>
                <a:effectLst/>
                <a:latin typeface="DM Sans" pitchFamily="2" charset="0"/>
              </a:rPr>
              <a:t>The industry is still defining </a:t>
            </a:r>
            <a:r>
              <a:rPr lang="en-US" b="1" i="0" dirty="0">
                <a:solidFill>
                  <a:srgbClr val="1B3139"/>
                </a:solidFill>
                <a:effectLst/>
                <a:latin typeface="DM Sans" pitchFamily="2" charset="0"/>
              </a:rPr>
              <a:t>AI agents</a:t>
            </a:r>
            <a:r>
              <a:rPr lang="en-US" b="0" i="0" dirty="0">
                <a:solidFill>
                  <a:srgbClr val="1B3139"/>
                </a:solidFill>
                <a:effectLst/>
                <a:latin typeface="DM Sans" pitchFamily="2" charset="0"/>
              </a:rPr>
              <a:t>, however it generally understood as an AI system where the model makes some or all of the planning decisions in contrast to hard-coded logic. </a:t>
            </a:r>
            <a:endParaRPr lang="en-IN" dirty="0"/>
          </a:p>
        </p:txBody>
      </p:sp>
      <p:sp>
        <p:nvSpPr>
          <p:cNvPr id="7" name="TextBox 6">
            <a:extLst>
              <a:ext uri="{FF2B5EF4-FFF2-40B4-BE49-F238E27FC236}">
                <a16:creationId xmlns:a16="http://schemas.microsoft.com/office/drawing/2014/main" id="{F376B5E7-7C1B-75F8-2B30-2895D2A1C1F1}"/>
              </a:ext>
            </a:extLst>
          </p:cNvPr>
          <p:cNvSpPr txBox="1"/>
          <p:nvPr/>
        </p:nvSpPr>
        <p:spPr>
          <a:xfrm>
            <a:off x="3235811" y="5684346"/>
            <a:ext cx="60960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1B3139"/>
                </a:solidFill>
                <a:effectLst/>
                <a:latin typeface="DM Sans" pitchFamily="2" charset="0"/>
              </a:rPr>
              <a:t>These agents use large language models (LLMs) to make decisions and accomplish their objectives.</a:t>
            </a:r>
            <a:endParaRPr lang="en-IN" dirty="0"/>
          </a:p>
        </p:txBody>
      </p:sp>
      <p:sp>
        <p:nvSpPr>
          <p:cNvPr id="9" name="TextBox 8">
            <a:extLst>
              <a:ext uri="{FF2B5EF4-FFF2-40B4-BE49-F238E27FC236}">
                <a16:creationId xmlns:a16="http://schemas.microsoft.com/office/drawing/2014/main" id="{349E8958-3277-6C37-A623-C4041A77F6DC}"/>
              </a:ext>
            </a:extLst>
          </p:cNvPr>
          <p:cNvSpPr txBox="1"/>
          <p:nvPr/>
        </p:nvSpPr>
        <p:spPr>
          <a:xfrm>
            <a:off x="6275706" y="4377069"/>
            <a:ext cx="5914618" cy="9414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i="0" dirty="0">
                <a:solidFill>
                  <a:srgbClr val="1B3139"/>
                </a:solidFill>
                <a:effectLst/>
                <a:latin typeface="DM Sans" pitchFamily="2" charset="0"/>
              </a:rPr>
              <a:t>Agency is a continuum, the more freedom we provide models to control the behavior of the system, the more agent-like the application becomes.</a:t>
            </a:r>
            <a:endParaRPr lang="en-IN" dirty="0"/>
          </a:p>
        </p:txBody>
      </p:sp>
    </p:spTree>
    <p:extLst>
      <p:ext uri="{BB962C8B-B14F-4D97-AF65-F5344CB8AC3E}">
        <p14:creationId xmlns:p14="http://schemas.microsoft.com/office/powerpoint/2010/main" val="35720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7551-C250-DA0A-D770-E0EDD2B0018C}"/>
              </a:ext>
            </a:extLst>
          </p:cNvPr>
          <p:cNvSpPr>
            <a:spLocks noGrp="1"/>
          </p:cNvSpPr>
          <p:nvPr>
            <p:ph type="title"/>
          </p:nvPr>
        </p:nvSpPr>
        <p:spPr/>
        <p:txBody>
          <a:bodyPr/>
          <a:lstStyle/>
          <a:p>
            <a:pPr algn="ctr"/>
            <a:r>
              <a:rPr lang="en-US" dirty="0"/>
              <a:t>From LLMs to AI Agents</a:t>
            </a:r>
            <a:endParaRPr lang="en-IN" dirty="0"/>
          </a:p>
        </p:txBody>
      </p:sp>
      <p:pic>
        <p:nvPicPr>
          <p:cNvPr id="4098" name="Picture 2" descr="LLM respond to users">
            <a:extLst>
              <a:ext uri="{FF2B5EF4-FFF2-40B4-BE49-F238E27FC236}">
                <a16:creationId xmlns:a16="http://schemas.microsoft.com/office/drawing/2014/main" id="{0B9CC0B5-C93A-9CE1-35DB-0B19527272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266" y="1607602"/>
            <a:ext cx="3028950"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34A6D5-34DB-AD2F-F57E-519489625D2B}"/>
              </a:ext>
            </a:extLst>
          </p:cNvPr>
          <p:cNvSpPr txBox="1"/>
          <p:nvPr/>
        </p:nvSpPr>
        <p:spPr>
          <a:xfrm>
            <a:off x="3814079" y="1772202"/>
            <a:ext cx="6094324" cy="757836"/>
          </a:xfrm>
          <a:prstGeom prst="rect">
            <a:avLst/>
          </a:prstGeom>
          <a:noFill/>
        </p:spPr>
        <p:txBody>
          <a:bodyPr wrap="square">
            <a:spAutoFit/>
          </a:bodyPr>
          <a:lstStyle/>
          <a:p>
            <a:pPr algn="l">
              <a:lnSpc>
                <a:spcPts val="1650"/>
              </a:lnSpc>
            </a:pPr>
            <a:r>
              <a:rPr lang="en-US" b="1" i="0" dirty="0">
                <a:solidFill>
                  <a:srgbClr val="1B3139"/>
                </a:solidFill>
                <a:effectLst/>
                <a:latin typeface="DM Sans" pitchFamily="2" charset="0"/>
              </a:rPr>
              <a:t>1. LLMs:</a:t>
            </a:r>
            <a:r>
              <a:rPr lang="en-US" b="0" i="0" dirty="0">
                <a:solidFill>
                  <a:srgbClr val="1B3139"/>
                </a:solidFill>
                <a:effectLst/>
                <a:latin typeface="DM Sans" pitchFamily="2" charset="0"/>
              </a:rPr>
              <a:t> Initially, large language models simply responded to prompts based on knowledge from a vast training dataset.</a:t>
            </a:r>
          </a:p>
        </p:txBody>
      </p:sp>
      <p:pic>
        <p:nvPicPr>
          <p:cNvPr id="4100" name="Picture 4" descr="predetermined toolchains">
            <a:extLst>
              <a:ext uri="{FF2B5EF4-FFF2-40B4-BE49-F238E27FC236}">
                <a16:creationId xmlns:a16="http://schemas.microsoft.com/office/drawing/2014/main" id="{BA26D7E0-5FEC-A15B-1407-39FBC70DC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47" y="3945159"/>
            <a:ext cx="5978628" cy="10522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56896F-F18A-D7AF-9097-9188C252FC4C}"/>
              </a:ext>
            </a:extLst>
          </p:cNvPr>
          <p:cNvSpPr txBox="1"/>
          <p:nvPr/>
        </p:nvSpPr>
        <p:spPr>
          <a:xfrm>
            <a:off x="382843" y="5167312"/>
            <a:ext cx="6094324" cy="1629870"/>
          </a:xfrm>
          <a:prstGeom prst="rect">
            <a:avLst/>
          </a:prstGeom>
          <a:noFill/>
        </p:spPr>
        <p:txBody>
          <a:bodyPr wrap="square">
            <a:spAutoFit/>
          </a:bodyPr>
          <a:lstStyle/>
          <a:p>
            <a:pPr algn="l">
              <a:lnSpc>
                <a:spcPts val="1650"/>
              </a:lnSpc>
              <a:buFont typeface="+mj-lt"/>
              <a:buAutoNum type="arabicPeriod" startAt="2"/>
            </a:pPr>
            <a:r>
              <a:rPr lang="en-US" b="1" i="0" dirty="0">
                <a:solidFill>
                  <a:srgbClr val="1B3139"/>
                </a:solidFill>
                <a:effectLst/>
                <a:latin typeface="DM Sans" pitchFamily="2" charset="0"/>
              </a:rPr>
              <a:t> LLMs + tool chains:</a:t>
            </a:r>
            <a:r>
              <a:rPr lang="en-US" b="0" i="0" dirty="0">
                <a:solidFill>
                  <a:srgbClr val="1B3139"/>
                </a:solidFill>
                <a:effectLst/>
                <a:latin typeface="DM Sans" pitchFamily="2" charset="0"/>
              </a:rPr>
              <a:t> Then, developers added hardcoded tools to expand the LLM’s capabilities. For example, retrieval augmented generation (RAG) expanded an LLM’s knowledge base with custom documentation sets, while API tools allowed LLMs to perform tasks like create support tickets or send emails.</a:t>
            </a:r>
          </a:p>
        </p:txBody>
      </p:sp>
      <p:pic>
        <p:nvPicPr>
          <p:cNvPr id="4102" name="Picture 6" descr="AI agents rationalize a plan and execute it with tools">
            <a:extLst>
              <a:ext uri="{FF2B5EF4-FFF2-40B4-BE49-F238E27FC236}">
                <a16:creationId xmlns:a16="http://schemas.microsoft.com/office/drawing/2014/main" id="{5EBDC781-299F-D484-BBA7-DBFC2B379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139" y="3767216"/>
            <a:ext cx="4868749" cy="12302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59FACB-D1E6-E5C5-B473-52EC4B8BAD07}"/>
              </a:ext>
            </a:extLst>
          </p:cNvPr>
          <p:cNvSpPr txBox="1"/>
          <p:nvPr/>
        </p:nvSpPr>
        <p:spPr>
          <a:xfrm>
            <a:off x="6411237" y="5204859"/>
            <a:ext cx="5594555" cy="1629870"/>
          </a:xfrm>
          <a:prstGeom prst="rect">
            <a:avLst/>
          </a:prstGeom>
          <a:noFill/>
        </p:spPr>
        <p:txBody>
          <a:bodyPr wrap="square">
            <a:spAutoFit/>
          </a:bodyPr>
          <a:lstStyle/>
          <a:p>
            <a:pPr algn="l">
              <a:lnSpc>
                <a:spcPts val="1650"/>
              </a:lnSpc>
              <a:buFont typeface="+mj-lt"/>
              <a:buAutoNum type="arabicPeriod" startAt="3"/>
            </a:pPr>
            <a:r>
              <a:rPr lang="en-US" b="1" i="0" dirty="0">
                <a:solidFill>
                  <a:srgbClr val="1B3139"/>
                </a:solidFill>
                <a:effectLst/>
                <a:latin typeface="DM Sans" pitchFamily="2" charset="0"/>
              </a:rPr>
              <a:t>AI agents:</a:t>
            </a:r>
            <a:r>
              <a:rPr lang="en-US" b="0" i="0" dirty="0">
                <a:solidFill>
                  <a:srgbClr val="1B3139"/>
                </a:solidFill>
                <a:effectLst/>
                <a:latin typeface="DM Sans" pitchFamily="2" charset="0"/>
              </a:rPr>
              <a:t> Now, AI agents autonomously create plans and execute tasks based on their understanding of the problem. AI agents still use tools but it’s up to them to decide which tool to use and when. The key distinction is in the level of autonomy and decision-making capabilities compared to compound AI systems.</a:t>
            </a:r>
          </a:p>
        </p:txBody>
      </p:sp>
    </p:spTree>
    <p:extLst>
      <p:ext uri="{BB962C8B-B14F-4D97-AF65-F5344CB8AC3E}">
        <p14:creationId xmlns:p14="http://schemas.microsoft.com/office/powerpoint/2010/main" val="3045615980"/>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18</TotalTime>
  <Words>305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DM Sans</vt:lpstr>
      <vt:lpstr>Gill Sans Nova</vt:lpstr>
      <vt:lpstr>ConfettiVTI</vt:lpstr>
      <vt:lpstr>Introduction  to  Agents</vt:lpstr>
      <vt:lpstr>Compound AI Systems</vt:lpstr>
      <vt:lpstr>AI Agents as Compound Systems</vt:lpstr>
      <vt:lpstr>From LLMs to AI Agents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Prabhjot Singh Bakshi</dc:creator>
  <cp:lastModifiedBy>Prabhjot Singh Bakshi</cp:lastModifiedBy>
  <cp:revision>1</cp:revision>
  <dcterms:created xsi:type="dcterms:W3CDTF">2025-01-23T04:18:37Z</dcterms:created>
  <dcterms:modified xsi:type="dcterms:W3CDTF">2025-01-23T04:48:16Z</dcterms:modified>
</cp:coreProperties>
</file>