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1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325" r:id="rId2"/>
    <p:sldId id="269" r:id="rId3"/>
    <p:sldId id="284" r:id="rId4"/>
    <p:sldId id="285" r:id="rId5"/>
    <p:sldId id="271" r:id="rId6"/>
    <p:sldId id="497" r:id="rId7"/>
    <p:sldId id="498" r:id="rId8"/>
    <p:sldId id="499" r:id="rId9"/>
    <p:sldId id="500" r:id="rId10"/>
    <p:sldId id="501" r:id="rId11"/>
    <p:sldId id="288" r:id="rId12"/>
    <p:sldId id="289" r:id="rId13"/>
    <p:sldId id="292" r:id="rId14"/>
    <p:sldId id="293" r:id="rId15"/>
    <p:sldId id="296" r:id="rId16"/>
    <p:sldId id="297" r:id="rId17"/>
    <p:sldId id="300" r:id="rId18"/>
    <p:sldId id="301" r:id="rId19"/>
    <p:sldId id="504" r:id="rId20"/>
    <p:sldId id="307" r:id="rId21"/>
    <p:sldId id="505" r:id="rId22"/>
    <p:sldId id="503" r:id="rId23"/>
    <p:sldId id="311" r:id="rId24"/>
    <p:sldId id="506" r:id="rId25"/>
    <p:sldId id="315" r:id="rId26"/>
    <p:sldId id="319" r:id="rId27"/>
    <p:sldId id="507" r:id="rId28"/>
    <p:sldId id="508" r:id="rId29"/>
    <p:sldId id="509" r:id="rId30"/>
    <p:sldId id="496" r:id="rId31"/>
    <p:sldId id="510" r:id="rId32"/>
    <p:sldId id="511" r:id="rId33"/>
    <p:sldId id="479" r:id="rId34"/>
    <p:sldId id="318" r:id="rId35"/>
    <p:sldId id="280" r:id="rId36"/>
    <p:sldId id="287" r:id="rId3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4"/>
    <p:restoredTop sz="82033"/>
  </p:normalViewPr>
  <p:slideViewPr>
    <p:cSldViewPr snapToGrid="0" snapToObjects="1">
      <p:cViewPr varScale="1">
        <p:scale>
          <a:sx n="47" d="100"/>
          <a:sy n="47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6" d="100"/>
          <a:sy n="116" d="100"/>
        </p:scale>
        <p:origin x="24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A6D021A-30C7-D047-8100-07832C3650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87289" y="15680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ja-JP" altLang="en-US" sz="1600"/>
              <a:t>　　　</a:t>
            </a:r>
            <a:r>
              <a:rPr lang="ja-JP" altLang="en-US" sz="1600" b="1" u="sng"/>
              <a:t>第</a:t>
            </a:r>
            <a:r>
              <a:rPr lang="en-US" altLang="ja-JP" sz="1600" b="1" u="sng" dirty="0"/>
              <a:t>4</a:t>
            </a:r>
            <a:r>
              <a:rPr lang="ja-JP" altLang="en-US" sz="1600" b="1" u="sng"/>
              <a:t>回授業補足プリント</a:t>
            </a:r>
            <a:endParaRPr kumimoji="1" lang="ja-JP" altLang="en-US" sz="1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406886-0DEE-1D4F-A900-2EC9159FEFA2}"/>
              </a:ext>
            </a:extLst>
          </p:cNvPr>
          <p:cNvSpPr txBox="1"/>
          <p:nvPr/>
        </p:nvSpPr>
        <p:spPr>
          <a:xfrm>
            <a:off x="460767" y="3200266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*</a:t>
            </a:r>
            <a:r>
              <a:rPr kumimoji="1" lang="ja-JP" altLang="en-US" sz="900"/>
              <a:t>「</a:t>
            </a:r>
            <a:r>
              <a:rPr kumimoji="1" lang="en" altLang="ja-JP" sz="900" dirty="0"/>
              <a:t>IEEE802.11n</a:t>
            </a:r>
            <a:r>
              <a:rPr kumimoji="1" lang="ja-JP" altLang="en-US" sz="900"/>
              <a:t>はどうして一気に</a:t>
            </a:r>
            <a:r>
              <a:rPr kumimoji="1" lang="en-US" altLang="ja-JP" sz="900" dirty="0"/>
              <a:t>300</a:t>
            </a:r>
            <a:r>
              <a:rPr kumimoji="1" lang="en" altLang="ja-JP" sz="900" dirty="0"/>
              <a:t>Mbps</a:t>
            </a:r>
            <a:r>
              <a:rPr kumimoji="1" lang="ja-JP" altLang="en-US" sz="900"/>
              <a:t>の速度になったの？」より参照</a:t>
            </a:r>
            <a:endParaRPr kumimoji="1" lang="en-US" altLang="ja-JP" sz="900" dirty="0"/>
          </a:p>
          <a:p>
            <a:r>
              <a:rPr kumimoji="1" lang="ja-JP" altLang="en-US" sz="900"/>
              <a:t>　</a:t>
            </a:r>
            <a:r>
              <a:rPr kumimoji="1" lang="en-US" altLang="ja-JP" sz="900" dirty="0"/>
              <a:t>https://</a:t>
            </a:r>
            <a:r>
              <a:rPr kumimoji="1" lang="en-US" altLang="ja-JP" sz="900" dirty="0" err="1"/>
              <a:t>ascii.jp</a:t>
            </a:r>
            <a:r>
              <a:rPr kumimoji="1" lang="en-US" altLang="ja-JP" sz="900" dirty="0"/>
              <a:t>/</a:t>
            </a:r>
            <a:r>
              <a:rPr kumimoji="1" lang="en-US" altLang="ja-JP" sz="900" dirty="0" err="1"/>
              <a:t>elem</a:t>
            </a:r>
            <a:r>
              <a:rPr kumimoji="1" lang="en-US" altLang="ja-JP" sz="900" dirty="0"/>
              <a:t>/000/000/489/489564/index-3.html</a:t>
            </a:r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2481110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30C45-FDC3-6E45-A511-E7773599D86F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9B947-6157-7744-9C69-859E2334F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896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481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399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054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538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560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828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325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356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511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368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948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283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582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200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194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611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375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456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155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0673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412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3870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4613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7969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2904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8761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814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69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988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23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905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9B947-6157-7744-9C69-859E2334F87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11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580B-83CF-2743-8F38-7E617A6A9DB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D1E2-3D4E-A645-BD9A-4BB4428CCF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70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580B-83CF-2743-8F38-7E617A6A9DB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D1E2-3D4E-A645-BD9A-4BB4428CCF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03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580B-83CF-2743-8F38-7E617A6A9DB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D1E2-3D4E-A645-BD9A-4BB4428CCF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580B-83CF-2743-8F38-7E617A6A9DB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D1E2-3D4E-A645-BD9A-4BB4428CCF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74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580B-83CF-2743-8F38-7E617A6A9DB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D1E2-3D4E-A645-BD9A-4BB4428CCF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52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580B-83CF-2743-8F38-7E617A6A9DB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D1E2-3D4E-A645-BD9A-4BB4428CCF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30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580B-83CF-2743-8F38-7E617A6A9DB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D1E2-3D4E-A645-BD9A-4BB4428CCF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71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580B-83CF-2743-8F38-7E617A6A9DB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D1E2-3D4E-A645-BD9A-4BB4428CCF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3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580B-83CF-2743-8F38-7E617A6A9DB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D1E2-3D4E-A645-BD9A-4BB4428CCF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64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580B-83CF-2743-8F38-7E617A6A9DB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D1E2-3D4E-A645-BD9A-4BB4428CCF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6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580B-83CF-2743-8F38-7E617A6A9DB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D1E2-3D4E-A645-BD9A-4BB4428CCF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60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0580B-83CF-2743-8F38-7E617A6A9DB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FD1E2-3D4E-A645-BD9A-4BB4428CCF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02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E36F-FB52-4841-8DAC-777BDAEA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遠隔授業開始に際して（関連資料）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68F403-7F73-EC4D-8FD9-467B3D39A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endParaRPr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200"/>
              </a:spcBef>
            </a:pP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図 7" descr="モニター, 画面 が含まれている画像&#10;&#10;自動的に生成された説明">
            <a:extLst>
              <a:ext uri="{FF2B5EF4-FFF2-40B4-BE49-F238E27FC236}">
                <a16:creationId xmlns:a16="http://schemas.microsoft.com/office/drawing/2014/main" id="{EDA6C361-5212-3644-ACB3-8E62CD1A52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77" t="13397"/>
          <a:stretch/>
        </p:blipFill>
        <p:spPr>
          <a:xfrm>
            <a:off x="3304777" y="5724604"/>
            <a:ext cx="5623098" cy="835891"/>
          </a:xfrm>
          <a:prstGeom prst="rect">
            <a:avLst/>
          </a:prstGeom>
        </p:spPr>
      </p:pic>
      <p:pic>
        <p:nvPicPr>
          <p:cNvPr id="12" name="図 11" descr="モニター, 時計, 画面 が含まれている画像&#10;&#10;自動的に生成された説明">
            <a:extLst>
              <a:ext uri="{FF2B5EF4-FFF2-40B4-BE49-F238E27FC236}">
                <a16:creationId xmlns:a16="http://schemas.microsoft.com/office/drawing/2014/main" id="{76692A6E-99A8-B049-A471-28C1F159F0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96" b="13171"/>
          <a:stretch/>
        </p:blipFill>
        <p:spPr>
          <a:xfrm>
            <a:off x="216125" y="1442092"/>
            <a:ext cx="2980950" cy="5118403"/>
          </a:xfrm>
          <a:prstGeom prst="rect">
            <a:avLst/>
          </a:prstGeom>
        </p:spPr>
      </p:pic>
      <p:sp>
        <p:nvSpPr>
          <p:cNvPr id="19" name="フリーフォーム 18">
            <a:extLst>
              <a:ext uri="{FF2B5EF4-FFF2-40B4-BE49-F238E27FC236}">
                <a16:creationId xmlns:a16="http://schemas.microsoft.com/office/drawing/2014/main" id="{CB630170-033C-124A-BB42-E83A6DA5FAF2}"/>
              </a:ext>
            </a:extLst>
          </p:cNvPr>
          <p:cNvSpPr/>
          <p:nvPr/>
        </p:nvSpPr>
        <p:spPr>
          <a:xfrm>
            <a:off x="2734473" y="1891621"/>
            <a:ext cx="5031489" cy="4063518"/>
          </a:xfrm>
          <a:custGeom>
            <a:avLst/>
            <a:gdLst>
              <a:gd name="connsiteX0" fmla="*/ 0 w 5031489"/>
              <a:gd name="connsiteY0" fmla="*/ 0 h 4063518"/>
              <a:gd name="connsiteX1" fmla="*/ 929334 w 5031489"/>
              <a:gd name="connsiteY1" fmla="*/ 166279 h 4063518"/>
              <a:gd name="connsiteX2" fmla="*/ 1037813 w 5031489"/>
              <a:gd name="connsiteY2" fmla="*/ 132606 h 4063518"/>
              <a:gd name="connsiteX3" fmla="*/ 1155814 w 5031489"/>
              <a:gd name="connsiteY3" fmla="*/ 120710 h 4063518"/>
              <a:gd name="connsiteX4" fmla="*/ 3172662 w 5031489"/>
              <a:gd name="connsiteY4" fmla="*/ 120710 h 4063518"/>
              <a:gd name="connsiteX5" fmla="*/ 4287958 w 5031489"/>
              <a:gd name="connsiteY5" fmla="*/ 120710 h 4063518"/>
              <a:gd name="connsiteX6" fmla="*/ 4445978 w 5031489"/>
              <a:gd name="connsiteY6" fmla="*/ 120710 h 4063518"/>
              <a:gd name="connsiteX7" fmla="*/ 5031489 w 5031489"/>
              <a:gd name="connsiteY7" fmla="*/ 706221 h 4063518"/>
              <a:gd name="connsiteX8" fmla="*/ 5031489 w 5031489"/>
              <a:gd name="connsiteY8" fmla="*/ 2169956 h 4063518"/>
              <a:gd name="connsiteX9" fmla="*/ 5031489 w 5031489"/>
              <a:gd name="connsiteY9" fmla="*/ 3048192 h 4063518"/>
              <a:gd name="connsiteX10" fmla="*/ 4445978 w 5031489"/>
              <a:gd name="connsiteY10" fmla="*/ 3633703 h 4063518"/>
              <a:gd name="connsiteX11" fmla="*/ 4287958 w 5031489"/>
              <a:gd name="connsiteY11" fmla="*/ 3633703 h 4063518"/>
              <a:gd name="connsiteX12" fmla="*/ 4417942 w 5031489"/>
              <a:gd name="connsiteY12" fmla="*/ 4063518 h 4063518"/>
              <a:gd name="connsiteX13" fmla="*/ 3172662 w 5031489"/>
              <a:gd name="connsiteY13" fmla="*/ 3633703 h 4063518"/>
              <a:gd name="connsiteX14" fmla="*/ 1155814 w 5031489"/>
              <a:gd name="connsiteY14" fmla="*/ 3633703 h 4063518"/>
              <a:gd name="connsiteX15" fmla="*/ 570303 w 5031489"/>
              <a:gd name="connsiteY15" fmla="*/ 3048192 h 4063518"/>
              <a:gd name="connsiteX16" fmla="*/ 570303 w 5031489"/>
              <a:gd name="connsiteY16" fmla="*/ 2169956 h 4063518"/>
              <a:gd name="connsiteX17" fmla="*/ 570303 w 5031489"/>
              <a:gd name="connsiteY17" fmla="*/ 706221 h 4063518"/>
              <a:gd name="connsiteX18" fmla="*/ 582199 w 5031489"/>
              <a:gd name="connsiteY18" fmla="*/ 588220 h 4063518"/>
              <a:gd name="connsiteX19" fmla="*/ 596296 w 5031489"/>
              <a:gd name="connsiteY19" fmla="*/ 542807 h 406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31489" h="4063518">
                <a:moveTo>
                  <a:pt x="0" y="0"/>
                </a:moveTo>
                <a:lnTo>
                  <a:pt x="929334" y="166279"/>
                </a:lnTo>
                <a:lnTo>
                  <a:pt x="1037813" y="132606"/>
                </a:lnTo>
                <a:cubicBezTo>
                  <a:pt x="1075929" y="124806"/>
                  <a:pt x="1115393" y="120710"/>
                  <a:pt x="1155814" y="120710"/>
                </a:cubicBezTo>
                <a:lnTo>
                  <a:pt x="3172662" y="120710"/>
                </a:lnTo>
                <a:lnTo>
                  <a:pt x="4287958" y="120710"/>
                </a:lnTo>
                <a:lnTo>
                  <a:pt x="4445978" y="120710"/>
                </a:lnTo>
                <a:cubicBezTo>
                  <a:pt x="4769347" y="120710"/>
                  <a:pt x="5031489" y="382852"/>
                  <a:pt x="5031489" y="706221"/>
                </a:cubicBezTo>
                <a:lnTo>
                  <a:pt x="5031489" y="2169956"/>
                </a:lnTo>
                <a:lnTo>
                  <a:pt x="5031489" y="3048192"/>
                </a:lnTo>
                <a:cubicBezTo>
                  <a:pt x="5031489" y="3371561"/>
                  <a:pt x="4769347" y="3633703"/>
                  <a:pt x="4445978" y="3633703"/>
                </a:cubicBezTo>
                <a:lnTo>
                  <a:pt x="4287958" y="3633703"/>
                </a:lnTo>
                <a:lnTo>
                  <a:pt x="4417942" y="4063518"/>
                </a:lnTo>
                <a:lnTo>
                  <a:pt x="3172662" y="3633703"/>
                </a:lnTo>
                <a:lnTo>
                  <a:pt x="1155814" y="3633703"/>
                </a:lnTo>
                <a:cubicBezTo>
                  <a:pt x="832445" y="3633703"/>
                  <a:pt x="570303" y="3371561"/>
                  <a:pt x="570303" y="3048192"/>
                </a:cubicBezTo>
                <a:lnTo>
                  <a:pt x="570303" y="2169956"/>
                </a:lnTo>
                <a:lnTo>
                  <a:pt x="570303" y="706221"/>
                </a:lnTo>
                <a:cubicBezTo>
                  <a:pt x="570303" y="665800"/>
                  <a:pt x="574399" y="626336"/>
                  <a:pt x="582199" y="588220"/>
                </a:cubicBezTo>
                <a:lnTo>
                  <a:pt x="596296" y="54280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C6BF35C-2A39-FB43-8BF0-62B97FF339FF}"/>
              </a:ext>
            </a:extLst>
          </p:cNvPr>
          <p:cNvSpPr/>
          <p:nvPr/>
        </p:nvSpPr>
        <p:spPr>
          <a:xfrm>
            <a:off x="3304777" y="2697621"/>
            <a:ext cx="4087979" cy="2769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・授業スライド</a:t>
            </a:r>
            <a:endParaRPr lang="en-US" altLang="ja-JP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ja-JP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ja-JP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『</a:t>
            </a:r>
            <a:r>
              <a:rPr lang="ja-JP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情報処理特論</a:t>
            </a:r>
            <a:r>
              <a:rPr lang="en-US" altLang="ja-JP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Ⅱ</a:t>
            </a:r>
            <a:r>
              <a:rPr lang="ja-JP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ja-JP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ja-JP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</a:t>
            </a:r>
            <a:endParaRPr lang="en-US" altLang="ja-JP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授業スライド</a:t>
            </a:r>
            <a:r>
              <a:rPr lang="en-US" altLang="ja-JP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.pdf』</a:t>
            </a:r>
            <a:endParaRPr lang="en-US" altLang="ja-JP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・出欠確認表（第</a:t>
            </a:r>
            <a:r>
              <a:rPr lang="en-US" altLang="ja-JP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ja-JP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回）</a:t>
            </a:r>
            <a:endParaRPr lang="en-US" altLang="ja-JP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ja-JP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ja-JP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「投稿」欄から</a:t>
            </a:r>
            <a:endParaRPr lang="en-US" altLang="ja-JP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</a:t>
            </a:r>
            <a:r>
              <a:rPr lang="en-US" altLang="ja-JP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10:45</a:t>
            </a:r>
            <a:r>
              <a:rPr lang="ja-JP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までに提出！</a:t>
            </a:r>
            <a:endParaRPr lang="en-US" altLang="ja-JP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2188AD9-A2D8-264F-BE46-45BC1C0C88F7}"/>
              </a:ext>
            </a:extLst>
          </p:cNvPr>
          <p:cNvSpPr/>
          <p:nvPr/>
        </p:nvSpPr>
        <p:spPr>
          <a:xfrm>
            <a:off x="3455435" y="2133805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『</a:t>
            </a:r>
            <a:r>
              <a:rPr kumimoji="1" lang="ja-JP" altLang="en-US" sz="2800" b="1">
                <a:solidFill>
                  <a:schemeClr val="bg1"/>
                </a:solidFill>
              </a:rPr>
              <a:t>会話の表示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』</a:t>
            </a:r>
            <a:r>
              <a:rPr kumimoji="1" lang="ja-JP" altLang="en-US" sz="2800" b="1">
                <a:solidFill>
                  <a:schemeClr val="bg1"/>
                </a:solidFill>
              </a:rPr>
              <a:t>をタップ</a:t>
            </a:r>
            <a:endParaRPr lang="ja-JP" alt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16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E36F-FB52-4841-8DAC-777BDAEA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和両立</a:t>
            </a: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(Union Compatible)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68F403-7F73-EC4D-8FD9-467B3D39A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互いのリレーションのスキーマが等しい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000" lvl="1" indent="-457200">
              <a:spcBef>
                <a:spcPts val="600"/>
              </a:spcBef>
              <a:buFont typeface="+mj-ea"/>
              <a:buAutoNum type="circleNumDbPlain"/>
            </a:pP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次数（列数：属性数）が等しい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000" lvl="1" indent="-457200">
              <a:spcBef>
                <a:spcPts val="600"/>
              </a:spcBef>
              <a:buFont typeface="+mj-ea"/>
              <a:buAutoNum type="circleNumDbPlain"/>
            </a:pP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各属性に対してドメイン（表記規則）が等しい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200"/>
              </a:spcBef>
            </a:pP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70000">
              <a:spcBef>
                <a:spcPts val="600"/>
              </a:spcBef>
              <a:buFont typeface="Wingdings" pitchFamily="2" charset="2"/>
              <a:buChar char="Ø"/>
            </a:pP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935FBAC0-75AF-3248-8883-E7C997B619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8650" y="3670540"/>
              <a:ext cx="313200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08000">
                      <a:extLst>
                        <a:ext uri="{9D8B030D-6E8A-4147-A177-3AD203B41FA5}">
                          <a16:colId xmlns:a16="http://schemas.microsoft.com/office/drawing/2014/main" val="4133907691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574304280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:a16="http://schemas.microsoft.com/office/drawing/2014/main" val="2945120668"/>
                        </a:ext>
                      </a:extLst>
                    </a:gridCol>
                  </a:tblGrid>
                  <a:tr h="33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注文番号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日付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会社</a:t>
                          </a:r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370328980"/>
                      </a:ext>
                    </a:extLst>
                  </a:tr>
                  <a:tr h="33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OrderID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ODate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OCorpID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83773111"/>
                      </a:ext>
                    </a:extLst>
                  </a:tr>
                  <a:tr h="33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16001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2008-04-15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A011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02743364"/>
                      </a:ext>
                    </a:extLst>
                  </a:tr>
                  <a:tr h="334800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16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82474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935FBAC0-75AF-3248-8883-E7C997B619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8650" y="3670540"/>
              <a:ext cx="313200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08000">
                      <a:extLst>
                        <a:ext uri="{9D8B030D-6E8A-4147-A177-3AD203B41FA5}">
                          <a16:colId xmlns:a16="http://schemas.microsoft.com/office/drawing/2014/main" val="4133907691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574304280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:a16="http://schemas.microsoft.com/office/drawing/2014/main" val="2945120668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注文番号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日付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会社</a:t>
                          </a:r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37032898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OrderID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ODate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OCorpID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8377311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16001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2008-04-15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A011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02743364"/>
                      </a:ext>
                    </a:extLst>
                  </a:tr>
                  <a:tr h="335280">
                    <a:tc grid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315385" r="-806" b="-769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82474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26BD8038-8C3B-A44F-8169-8792BC4B86B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28613" y="3670540"/>
              <a:ext cx="327600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4133907691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57430428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45120668"/>
                        </a:ext>
                      </a:extLst>
                    </a:gridCol>
                  </a:tblGrid>
                  <a:tr h="33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会社</a:t>
                          </a:r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会社名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会社住所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370328980"/>
                      </a:ext>
                    </a:extLst>
                  </a:tr>
                  <a:tr h="33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MemberID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Age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83773111"/>
                      </a:ext>
                    </a:extLst>
                  </a:tr>
                  <a:tr h="33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A011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丹沢商会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秦野市</a:t>
                          </a:r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XX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02743364"/>
                      </a:ext>
                    </a:extLst>
                  </a:tr>
                  <a:tr h="334800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16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82474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26BD8038-8C3B-A44F-8169-8792BC4B86B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28613" y="3670540"/>
              <a:ext cx="327600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4133907691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57430428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45120668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会社</a:t>
                          </a:r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会社名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会社住所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37032898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MemberID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Age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8377311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A011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丹沢商会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秦野市</a:t>
                          </a:r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XX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02743364"/>
                      </a:ext>
                    </a:extLst>
                  </a:tr>
                  <a:tr h="335280">
                    <a:tc grid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2" t="-315385" r="-772" b="-769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82474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CB34C7-FFDA-414D-A4FA-C99874EDC1BE}"/>
              </a:ext>
            </a:extLst>
          </p:cNvPr>
          <p:cNvSpPr txBox="1"/>
          <p:nvPr/>
        </p:nvSpPr>
        <p:spPr>
          <a:xfrm>
            <a:off x="628650" y="3193166"/>
            <a:ext cx="201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注文　</a:t>
            </a:r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OrderT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78260FC-3A4F-744F-B173-F0349F8EE82B}"/>
              </a:ext>
            </a:extLst>
          </p:cNvPr>
          <p:cNvSpPr txBox="1"/>
          <p:nvPr/>
        </p:nvSpPr>
        <p:spPr>
          <a:xfrm>
            <a:off x="5228613" y="3193166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会社　</a:t>
            </a:r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CorpT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8DDEC830-232A-E84B-8D34-D8EA031DF27B}"/>
              </a:ext>
            </a:extLst>
          </p:cNvPr>
          <p:cNvGrpSpPr/>
          <p:nvPr/>
        </p:nvGrpSpPr>
        <p:grpSpPr>
          <a:xfrm>
            <a:off x="961458" y="4726693"/>
            <a:ext cx="2508805" cy="465935"/>
            <a:chOff x="424065" y="3385763"/>
            <a:chExt cx="2508805" cy="465935"/>
          </a:xfrm>
        </p:grpSpPr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BB52A0E9-12AE-1B4A-96A0-4FD602F0DC58}"/>
                </a:ext>
              </a:extLst>
            </p:cNvPr>
            <p:cNvSpPr txBox="1"/>
            <p:nvPr/>
          </p:nvSpPr>
          <p:spPr>
            <a:xfrm>
              <a:off x="424065" y="3385764"/>
              <a:ext cx="34015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530FAD6D-FF3A-9743-92C5-C72F625A682A}"/>
                </a:ext>
              </a:extLst>
            </p:cNvPr>
            <p:cNvSpPr txBox="1"/>
            <p:nvPr/>
          </p:nvSpPr>
          <p:spPr>
            <a:xfrm>
              <a:off x="1504681" y="3385763"/>
              <a:ext cx="34015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4DF087C6-8226-A848-9E3C-C983684F8298}"/>
                </a:ext>
              </a:extLst>
            </p:cNvPr>
            <p:cNvSpPr txBox="1"/>
            <p:nvPr/>
          </p:nvSpPr>
          <p:spPr>
            <a:xfrm>
              <a:off x="2592712" y="3390033"/>
              <a:ext cx="34015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E9E1861A-9CBC-9347-AD93-A18D57947E6D}"/>
              </a:ext>
            </a:extLst>
          </p:cNvPr>
          <p:cNvGrpSpPr/>
          <p:nvPr/>
        </p:nvGrpSpPr>
        <p:grpSpPr>
          <a:xfrm>
            <a:off x="5611710" y="4726693"/>
            <a:ext cx="2526053" cy="465935"/>
            <a:chOff x="372306" y="3385763"/>
            <a:chExt cx="2526053" cy="465935"/>
          </a:xfrm>
        </p:grpSpPr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AF20D26C-A7C3-D745-BE24-C781CCB0F296}"/>
                </a:ext>
              </a:extLst>
            </p:cNvPr>
            <p:cNvSpPr txBox="1"/>
            <p:nvPr/>
          </p:nvSpPr>
          <p:spPr>
            <a:xfrm>
              <a:off x="372306" y="3385764"/>
              <a:ext cx="34015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38EE7A81-622E-BD44-8BB9-E688F85DECB4}"/>
                </a:ext>
              </a:extLst>
            </p:cNvPr>
            <p:cNvSpPr txBox="1"/>
            <p:nvPr/>
          </p:nvSpPr>
          <p:spPr>
            <a:xfrm>
              <a:off x="1435669" y="3385763"/>
              <a:ext cx="34015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81D4F98D-E65C-CE4F-8E86-D6B4CF628D0A}"/>
                </a:ext>
              </a:extLst>
            </p:cNvPr>
            <p:cNvSpPr txBox="1"/>
            <p:nvPr/>
          </p:nvSpPr>
          <p:spPr>
            <a:xfrm>
              <a:off x="2558201" y="3390033"/>
              <a:ext cx="34015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FBB6438E-5122-B148-A0A9-EB2923516C72}"/>
              </a:ext>
            </a:extLst>
          </p:cNvPr>
          <p:cNvSpPr/>
          <p:nvPr/>
        </p:nvSpPr>
        <p:spPr>
          <a:xfrm>
            <a:off x="926371" y="5930068"/>
            <a:ext cx="7291258" cy="824367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①</a:t>
            </a:r>
            <a:r>
              <a:rPr kumimoji="1" lang="ja-JP" altLang="en-US" sz="2400"/>
              <a:t>・</a:t>
            </a:r>
            <a:r>
              <a:rPr kumimoji="1" lang="en-US" altLang="ja-JP" sz="2400" dirty="0"/>
              <a:t>②</a:t>
            </a:r>
            <a:r>
              <a:rPr kumimoji="1" lang="ja-JP" altLang="en-US" sz="2400"/>
              <a:t>の条件を満たすので、「和両立」である</a:t>
            </a:r>
            <a:endParaRPr kumimoji="1" lang="en-US" altLang="ja-JP" sz="2400" dirty="0"/>
          </a:p>
          <a:p>
            <a:pPr algn="ctr"/>
            <a:r>
              <a:rPr kumimoji="1" lang="ja-JP" altLang="en-US" sz="2400"/>
              <a:t>→</a:t>
            </a:r>
            <a:r>
              <a:rPr kumimoji="1" lang="en-US" altLang="ja-JP" sz="2400" dirty="0"/>
              <a:t> </a:t>
            </a:r>
            <a:r>
              <a:rPr kumimoji="1" lang="ja-JP" altLang="en-US" sz="2400"/>
              <a:t>ただし、出力に意味があるかどうかは別！</a:t>
            </a:r>
            <a:endParaRPr kumimoji="1" lang="en-US" altLang="ja-JP" sz="2400" dirty="0"/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36C1F8B2-8885-FB47-B884-2153695865D6}"/>
              </a:ext>
            </a:extLst>
          </p:cNvPr>
          <p:cNvGrpSpPr/>
          <p:nvPr/>
        </p:nvGrpSpPr>
        <p:grpSpPr>
          <a:xfrm>
            <a:off x="2212153" y="5188358"/>
            <a:ext cx="5755531" cy="759857"/>
            <a:chOff x="2212153" y="5188358"/>
            <a:chExt cx="5755531" cy="759857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7BFEBDF-5D38-D24D-9B74-BCCFBECFE438}"/>
                </a:ext>
              </a:extLst>
            </p:cNvPr>
            <p:cNvSpPr txBox="1"/>
            <p:nvPr/>
          </p:nvSpPr>
          <p:spPr>
            <a:xfrm>
              <a:off x="3248561" y="5486550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>
                  <a:solidFill>
                    <a:srgbClr val="00B050"/>
                  </a:solidFill>
                </a:rPr>
                <a:t>ドメイン：文字列</a:t>
              </a:r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CC0F34E-3A53-1041-9408-CF19BC7341B3}"/>
                </a:ext>
              </a:extLst>
            </p:cNvPr>
            <p:cNvCxnSpPr>
              <a:cxnSpLocks/>
              <a:stCxn id="62" idx="2"/>
              <a:endCxn id="8" idx="0"/>
            </p:cNvCxnSpPr>
            <p:nvPr/>
          </p:nvCxnSpPr>
          <p:spPr>
            <a:xfrm>
              <a:off x="2212153" y="5188358"/>
              <a:ext cx="2359847" cy="29819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D73FFFEF-0719-8C40-A381-D18318703E66}"/>
                </a:ext>
              </a:extLst>
            </p:cNvPr>
            <p:cNvCxnSpPr>
              <a:cxnSpLocks/>
              <a:stCxn id="8" idx="0"/>
              <a:endCxn id="63" idx="2"/>
            </p:cNvCxnSpPr>
            <p:nvPr/>
          </p:nvCxnSpPr>
          <p:spPr>
            <a:xfrm flipH="1" flipV="1">
              <a:off x="3300184" y="5192628"/>
              <a:ext cx="1271816" cy="29392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FBE1896-5372-A84A-8526-EED50E40A023}"/>
                </a:ext>
              </a:extLst>
            </p:cNvPr>
            <p:cNvCxnSpPr>
              <a:cxnSpLocks/>
              <a:stCxn id="8" idx="0"/>
              <a:endCxn id="68" idx="2"/>
            </p:cNvCxnSpPr>
            <p:nvPr/>
          </p:nvCxnSpPr>
          <p:spPr>
            <a:xfrm flipV="1">
              <a:off x="4572000" y="5188359"/>
              <a:ext cx="1209789" cy="29819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A8B0ECC6-7E2E-2444-8D53-681EEC2AC724}"/>
                </a:ext>
              </a:extLst>
            </p:cNvPr>
            <p:cNvCxnSpPr>
              <a:cxnSpLocks/>
              <a:stCxn id="69" idx="2"/>
              <a:endCxn id="8" idx="0"/>
            </p:cNvCxnSpPr>
            <p:nvPr/>
          </p:nvCxnSpPr>
          <p:spPr>
            <a:xfrm flipH="1">
              <a:off x="4572000" y="5188358"/>
              <a:ext cx="2273152" cy="29819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931F0FBF-CBC8-C445-8AF9-3E405DBF4332}"/>
                </a:ext>
              </a:extLst>
            </p:cNvPr>
            <p:cNvCxnSpPr>
              <a:cxnSpLocks/>
              <a:stCxn id="70" idx="2"/>
              <a:endCxn id="8" idx="0"/>
            </p:cNvCxnSpPr>
            <p:nvPr/>
          </p:nvCxnSpPr>
          <p:spPr>
            <a:xfrm flipH="1">
              <a:off x="4572000" y="5192628"/>
              <a:ext cx="3395684" cy="29392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454536F-B649-2340-9776-DA4A1F0D1021}"/>
              </a:ext>
            </a:extLst>
          </p:cNvPr>
          <p:cNvGrpSpPr/>
          <p:nvPr/>
        </p:nvGrpSpPr>
        <p:grpSpPr>
          <a:xfrm>
            <a:off x="576169" y="5188359"/>
            <a:ext cx="1107996" cy="759855"/>
            <a:chOff x="576169" y="5188359"/>
            <a:chExt cx="1107996" cy="759855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DDCAEBE9-7E35-7C4B-8AF8-7C0300D82829}"/>
                </a:ext>
              </a:extLst>
            </p:cNvPr>
            <p:cNvCxnSpPr>
              <a:cxnSpLocks/>
              <a:stCxn id="61" idx="2"/>
              <a:endCxn id="37" idx="0"/>
            </p:cNvCxnSpPr>
            <p:nvPr/>
          </p:nvCxnSpPr>
          <p:spPr>
            <a:xfrm flipH="1">
              <a:off x="1130167" y="5188359"/>
              <a:ext cx="0" cy="29819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592B79EB-6677-5846-B2AF-C2167BAEC591}"/>
                </a:ext>
              </a:extLst>
            </p:cNvPr>
            <p:cNvSpPr txBox="1"/>
            <p:nvPr/>
          </p:nvSpPr>
          <p:spPr>
            <a:xfrm>
              <a:off x="576169" y="5486549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>
                  <a:solidFill>
                    <a:srgbClr val="00B050"/>
                  </a:solidFill>
                </a:rPr>
                <a:t>文字列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980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E36F-FB52-4841-8DAC-777BDAEA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和集合演算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EBD42D2-2A00-8E41-84A5-89F22D758D92}"/>
              </a:ext>
            </a:extLst>
          </p:cNvPr>
          <p:cNvGrpSpPr/>
          <p:nvPr/>
        </p:nvGrpSpPr>
        <p:grpSpPr>
          <a:xfrm>
            <a:off x="147095" y="1687666"/>
            <a:ext cx="4356000" cy="4542069"/>
            <a:chOff x="147095" y="1687666"/>
            <a:chExt cx="4356000" cy="4542069"/>
          </a:xfrm>
        </p:grpSpPr>
        <p:graphicFrame>
          <p:nvGraphicFramePr>
            <p:cNvPr id="4" name="コンテンツ プレースホルダー 2">
              <a:extLst>
                <a:ext uri="{FF2B5EF4-FFF2-40B4-BE49-F238E27FC236}">
                  <a16:creationId xmlns:a16="http://schemas.microsoft.com/office/drawing/2014/main" id="{5505D0C7-EA34-0F4F-808C-1BEA0BFBF3C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47095" y="2053975"/>
            <a:ext cx="4356000" cy="417576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900000">
                    <a:extLst>
                      <a:ext uri="{9D8B030D-6E8A-4147-A177-3AD203B41FA5}">
                        <a16:colId xmlns:a16="http://schemas.microsoft.com/office/drawing/2014/main" val="3939981088"/>
                      </a:ext>
                    </a:extLst>
                  </a:gridCol>
                  <a:gridCol w="828000">
                    <a:extLst>
                      <a:ext uri="{9D8B030D-6E8A-4147-A177-3AD203B41FA5}">
                        <a16:colId xmlns:a16="http://schemas.microsoft.com/office/drawing/2014/main" val="3577739403"/>
                      </a:ext>
                    </a:extLst>
                  </a:gridCol>
                  <a:gridCol w="612000">
                    <a:extLst>
                      <a:ext uri="{9D8B030D-6E8A-4147-A177-3AD203B41FA5}">
                        <a16:colId xmlns:a16="http://schemas.microsoft.com/office/drawing/2014/main" val="2815489663"/>
                      </a:ext>
                    </a:extLst>
                  </a:gridCol>
                  <a:gridCol w="1008000">
                    <a:extLst>
                      <a:ext uri="{9D8B030D-6E8A-4147-A177-3AD203B41FA5}">
                        <a16:colId xmlns:a16="http://schemas.microsoft.com/office/drawing/2014/main" val="404591068"/>
                      </a:ext>
                    </a:extLst>
                  </a:gridCol>
                  <a:gridCol w="1008000">
                    <a:extLst>
                      <a:ext uri="{9D8B030D-6E8A-4147-A177-3AD203B41FA5}">
                        <a16:colId xmlns:a16="http://schemas.microsoft.com/office/drawing/2014/main" val="1114624657"/>
                      </a:ext>
                    </a:extLst>
                  </a:gridCol>
                </a:tblGrid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会員</a:t>
                        </a:r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名前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年齢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グループ</a:t>
                        </a:r>
                        <a:endPara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名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グループ</a:t>
                        </a:r>
                        <a:endPara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リーダ</a:t>
                        </a:r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766843586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Member</a:t>
                        </a:r>
                      </a:p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Name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Age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GName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GLeader</a:t>
                        </a:r>
                        <a:endPara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517978607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横浜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36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X003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701296337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横須賀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18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X003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939982775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X003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厚木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26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X003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707373482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X004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川崎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B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X005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565168571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X005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秦野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B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X005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92899175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X006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鎌倉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B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X005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32111287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X007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逗子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39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B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X005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280542403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S001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葉山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25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NULL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NULL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75161894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S002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三浦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27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NULL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NULL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53319711"/>
                    </a:ext>
                  </a:extLst>
                </a:tr>
              </a:tbl>
            </a:graphicData>
          </a:graphic>
        </p:graphicFrame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E8F6E7C-29F6-3C45-8D51-BCBAFD40926E}"/>
                </a:ext>
              </a:extLst>
            </p:cNvPr>
            <p:cNvSpPr txBox="1"/>
            <p:nvPr/>
          </p:nvSpPr>
          <p:spPr>
            <a:xfrm>
              <a:off x="147095" y="1687666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ja-JP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会員　</a:t>
              </a:r>
              <a:r>
                <a:rPr kumimoji="1" lang="en-US" altLang="ja-JP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XMemberT</a:t>
              </a:r>
              <a:endPara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F5E6A1C-382C-1748-821E-B14394B69F3E}"/>
              </a:ext>
            </a:extLst>
          </p:cNvPr>
          <p:cNvGrpSpPr/>
          <p:nvPr/>
        </p:nvGrpSpPr>
        <p:grpSpPr>
          <a:xfrm>
            <a:off x="4572000" y="1687666"/>
            <a:ext cx="4424906" cy="2865669"/>
            <a:chOff x="4572000" y="1687666"/>
            <a:chExt cx="4424906" cy="2865669"/>
          </a:xfrm>
        </p:grpSpPr>
        <p:graphicFrame>
          <p:nvGraphicFramePr>
            <p:cNvPr id="6" name="コンテンツ プレースホルダー 2">
              <a:extLst>
                <a:ext uri="{FF2B5EF4-FFF2-40B4-BE49-F238E27FC236}">
                  <a16:creationId xmlns:a16="http://schemas.microsoft.com/office/drawing/2014/main" id="{72699B5A-D962-1E4F-9B7C-E475960B3FB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640906" y="2053975"/>
            <a:ext cx="4356000" cy="249936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900000">
                    <a:extLst>
                      <a:ext uri="{9D8B030D-6E8A-4147-A177-3AD203B41FA5}">
                        <a16:colId xmlns:a16="http://schemas.microsoft.com/office/drawing/2014/main" val="3939981088"/>
                      </a:ext>
                    </a:extLst>
                  </a:gridCol>
                  <a:gridCol w="828000">
                    <a:extLst>
                      <a:ext uri="{9D8B030D-6E8A-4147-A177-3AD203B41FA5}">
                        <a16:colId xmlns:a16="http://schemas.microsoft.com/office/drawing/2014/main" val="3577739403"/>
                      </a:ext>
                    </a:extLst>
                  </a:gridCol>
                  <a:gridCol w="612000">
                    <a:extLst>
                      <a:ext uri="{9D8B030D-6E8A-4147-A177-3AD203B41FA5}">
                        <a16:colId xmlns:a16="http://schemas.microsoft.com/office/drawing/2014/main" val="2815489663"/>
                      </a:ext>
                    </a:extLst>
                  </a:gridCol>
                  <a:gridCol w="1008000">
                    <a:extLst>
                      <a:ext uri="{9D8B030D-6E8A-4147-A177-3AD203B41FA5}">
                        <a16:colId xmlns:a16="http://schemas.microsoft.com/office/drawing/2014/main" val="404591068"/>
                      </a:ext>
                    </a:extLst>
                  </a:gridCol>
                  <a:gridCol w="1008000">
                    <a:extLst>
                      <a:ext uri="{9D8B030D-6E8A-4147-A177-3AD203B41FA5}">
                        <a16:colId xmlns:a16="http://schemas.microsoft.com/office/drawing/2014/main" val="1114624657"/>
                      </a:ext>
                    </a:extLst>
                  </a:gridCol>
                </a:tblGrid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会員</a:t>
                        </a:r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名前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年齢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グループ</a:t>
                        </a:r>
                        <a:endPara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名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グループ</a:t>
                        </a:r>
                        <a:endPara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リーダ</a:t>
                        </a:r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766843586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MemberID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Name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Age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GName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Gleader</a:t>
                        </a:r>
                        <a:endPara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517978607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Y001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森里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30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Y001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701296337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Y002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上萩野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30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Y001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939982775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S001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葉山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25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NULL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NULL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707373482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S002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三浦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27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NULL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NULL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565168571"/>
                    </a:ext>
                  </a:extLst>
                </a:tr>
              </a:tbl>
            </a:graphicData>
          </a:graphic>
        </p:graphicFrame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F37B8B9A-18E9-EC4D-AB77-9F32B66654CE}"/>
                </a:ext>
              </a:extLst>
            </p:cNvPr>
            <p:cNvSpPr txBox="1"/>
            <p:nvPr/>
          </p:nvSpPr>
          <p:spPr>
            <a:xfrm>
              <a:off x="4572000" y="1687666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1" lang="ja-JP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会員　</a:t>
              </a:r>
              <a:r>
                <a:rPr kumimoji="1" lang="en-US" altLang="ja-JP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YMemberT</a:t>
              </a:r>
              <a:endPara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角丸四角形吹き出し 17">
            <a:extLst>
              <a:ext uri="{FF2B5EF4-FFF2-40B4-BE49-F238E27FC236}">
                <a16:creationId xmlns:a16="http://schemas.microsoft.com/office/drawing/2014/main" id="{1A8F8821-52E6-5D41-A554-66A25A59DD9D}"/>
              </a:ext>
            </a:extLst>
          </p:cNvPr>
          <p:cNvSpPr/>
          <p:nvPr/>
        </p:nvSpPr>
        <p:spPr>
          <a:xfrm>
            <a:off x="5400682" y="5602537"/>
            <a:ext cx="2836445" cy="890337"/>
          </a:xfrm>
          <a:prstGeom prst="wedgeRoundRectCallout">
            <a:avLst>
              <a:gd name="adj1" fmla="val -54113"/>
              <a:gd name="adj2" fmla="val -89806"/>
              <a:gd name="adj3" fmla="val 16667"/>
            </a:avLst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重ねて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つにまとめる！</a:t>
            </a:r>
          </a:p>
        </p:txBody>
      </p:sp>
    </p:spTree>
    <p:extLst>
      <p:ext uri="{BB962C8B-B14F-4D97-AF65-F5344CB8AC3E}">
        <p14:creationId xmlns:p14="http://schemas.microsoft.com/office/powerpoint/2010/main" val="322244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E7A84FF-F5FF-E044-871D-6DAD0208D7DB}"/>
              </a:ext>
            </a:extLst>
          </p:cNvPr>
          <p:cNvGrpSpPr/>
          <p:nvPr/>
        </p:nvGrpSpPr>
        <p:grpSpPr>
          <a:xfrm>
            <a:off x="2394000" y="1353807"/>
            <a:ext cx="4356000" cy="5212629"/>
            <a:chOff x="147095" y="1687666"/>
            <a:chExt cx="4356000" cy="5212629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4" name="コンテンツ プレースホルダー 2">
                  <a:extLst>
                    <a:ext uri="{FF2B5EF4-FFF2-40B4-BE49-F238E27FC236}">
                      <a16:creationId xmlns:a16="http://schemas.microsoft.com/office/drawing/2014/main" id="{8A3A64B3-F0BB-7242-8C2B-A91E8F0E9B1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166338377"/>
                    </p:ext>
                  </p:extLst>
                </p:nvPr>
              </p:nvGraphicFramePr>
              <p:xfrm>
                <a:off x="147095" y="2053975"/>
                <a:ext cx="4356000" cy="4846320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900000">
                        <a:extLst>
                          <a:ext uri="{9D8B030D-6E8A-4147-A177-3AD203B41FA5}">
                            <a16:colId xmlns:a16="http://schemas.microsoft.com/office/drawing/2014/main" val="3939981088"/>
                          </a:ext>
                        </a:extLst>
                      </a:gridCol>
                      <a:gridCol w="828000">
                        <a:extLst>
                          <a:ext uri="{9D8B030D-6E8A-4147-A177-3AD203B41FA5}">
                            <a16:colId xmlns:a16="http://schemas.microsoft.com/office/drawing/2014/main" val="3577739403"/>
                          </a:ext>
                        </a:extLst>
                      </a:gridCol>
                      <a:gridCol w="612000">
                        <a:extLst>
                          <a:ext uri="{9D8B030D-6E8A-4147-A177-3AD203B41FA5}">
                            <a16:colId xmlns:a16="http://schemas.microsoft.com/office/drawing/2014/main" val="2815489663"/>
                          </a:ext>
                        </a:extLst>
                      </a:gridCol>
                      <a:gridCol w="1008000">
                        <a:extLst>
                          <a:ext uri="{9D8B030D-6E8A-4147-A177-3AD203B41FA5}">
                            <a16:colId xmlns:a16="http://schemas.microsoft.com/office/drawing/2014/main" val="404591068"/>
                          </a:ext>
                        </a:extLst>
                      </a:gridCol>
                      <a:gridCol w="1008000">
                        <a:extLst>
                          <a:ext uri="{9D8B030D-6E8A-4147-A177-3AD203B41FA5}">
                            <a16:colId xmlns:a16="http://schemas.microsoft.com/office/drawing/2014/main" val="1114624657"/>
                          </a:ext>
                        </a:extLst>
                      </a:gridCol>
                    </a:tblGrid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会員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名前</a:t>
                            </a: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年齢</a:t>
                            </a: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グループ</a:t>
                            </a:r>
                            <a:endPara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名</a:t>
                            </a: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グループ</a:t>
                            </a:r>
                            <a:endPara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リーダ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766843586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Member</a:t>
                            </a:r>
                          </a:p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Name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Age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GName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GLeader</a:t>
                            </a:r>
                            <a:endPara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517978607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横浜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36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701296337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横須賀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18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939982775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厚木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26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707373482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X004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川崎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31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565168571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秦野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42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92899175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X006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鎌倉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832111287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X007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逗子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39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280542403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S001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葉山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NULL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NULL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75161894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S002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三浦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27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NULL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NULL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253319711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Y001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森里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30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C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Y001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693094834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Y002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上萩野</a:t>
                            </a: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30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C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Y001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073971662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4" name="コンテンツ プレースホルダー 2">
                  <a:extLst>
                    <a:ext uri="{FF2B5EF4-FFF2-40B4-BE49-F238E27FC236}">
                      <a16:creationId xmlns:a16="http://schemas.microsoft.com/office/drawing/2014/main" id="{8A3A64B3-F0BB-7242-8C2B-A91E8F0E9B1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166338377"/>
                    </p:ext>
                  </p:extLst>
                </p:nvPr>
              </p:nvGraphicFramePr>
              <p:xfrm>
                <a:off x="147095" y="2053975"/>
                <a:ext cx="4356000" cy="4846320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900000">
                        <a:extLst>
                          <a:ext uri="{9D8B030D-6E8A-4147-A177-3AD203B41FA5}">
                            <a16:colId xmlns:a16="http://schemas.microsoft.com/office/drawing/2014/main" val="3939981088"/>
                          </a:ext>
                        </a:extLst>
                      </a:gridCol>
                      <a:gridCol w="828000">
                        <a:extLst>
                          <a:ext uri="{9D8B030D-6E8A-4147-A177-3AD203B41FA5}">
                            <a16:colId xmlns:a16="http://schemas.microsoft.com/office/drawing/2014/main" val="3577739403"/>
                          </a:ext>
                        </a:extLst>
                      </a:gridCol>
                      <a:gridCol w="612000">
                        <a:extLst>
                          <a:ext uri="{9D8B030D-6E8A-4147-A177-3AD203B41FA5}">
                            <a16:colId xmlns:a16="http://schemas.microsoft.com/office/drawing/2014/main" val="2815489663"/>
                          </a:ext>
                        </a:extLst>
                      </a:gridCol>
                      <a:gridCol w="1008000">
                        <a:extLst>
                          <a:ext uri="{9D8B030D-6E8A-4147-A177-3AD203B41FA5}">
                            <a16:colId xmlns:a16="http://schemas.microsoft.com/office/drawing/2014/main" val="404591068"/>
                          </a:ext>
                        </a:extLst>
                      </a:gridCol>
                      <a:gridCol w="1008000">
                        <a:extLst>
                          <a:ext uri="{9D8B030D-6E8A-4147-A177-3AD203B41FA5}">
                            <a16:colId xmlns:a16="http://schemas.microsoft.com/office/drawing/2014/main" val="1114624657"/>
                          </a:ext>
                        </a:extLst>
                      </a:gridCol>
                    </a:tblGrid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会員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名前</a:t>
                            </a: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年齢</a:t>
                            </a: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グループ</a:t>
                            </a:r>
                            <a:endPara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名</a:t>
                            </a: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グループ</a:t>
                            </a:r>
                            <a:endPara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リーダ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766843586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Member</a:t>
                            </a:r>
                          </a:p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Name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Age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GName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GLeader</a:t>
                            </a:r>
                            <a:endPara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517978607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横浜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36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701296337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横須賀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18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939982775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厚木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26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707373482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X004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川崎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31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565168571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秦野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42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92899175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X006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鎌倉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832111287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X007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逗子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39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280542403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S001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葉山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NULL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NULL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75161894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S002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三浦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27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NULL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NULL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253319711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Y001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森里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30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C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Y001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693094834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Y002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上萩野</a:t>
                            </a: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30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C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Y001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07397166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90D740F2-F930-A24D-96AC-817ACC670AF2}"/>
                    </a:ext>
                  </a:extLst>
                </p:cNvPr>
                <p:cNvSpPr txBox="1"/>
                <p:nvPr/>
              </p:nvSpPr>
              <p:spPr>
                <a:xfrm>
                  <a:off x="147095" y="1687666"/>
                  <a:ext cx="27783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XMemberT</a:t>
                  </a:r>
                  <a14:m>
                    <m:oMath xmlns:m="http://schemas.openxmlformats.org/officeDocument/2006/math">
                      <m:r>
                        <a:rPr kumimoji="1"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∪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kumimoji="1" lang="en-US" altLang="ja-JP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kumimoji="1" lang="en-US" altLang="ja-JP" b="1" dirty="0" err="1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MemberT</a:t>
                  </a:r>
                  <a:endParaRPr kumimoji="1" lang="en-US" altLang="ja-JP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90D740F2-F930-A24D-96AC-817ACC670A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95" y="1687666"/>
                  <a:ext cx="277832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826" t="-6667" r="-457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タイトル 1">
            <a:extLst>
              <a:ext uri="{FF2B5EF4-FFF2-40B4-BE49-F238E27FC236}">
                <a16:creationId xmlns:a16="http://schemas.microsoft.com/office/drawing/2014/main" id="{9FA4B8EF-9D26-9E48-B7D8-FD07944C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和集合演算</a:t>
            </a:r>
          </a:p>
        </p:txBody>
      </p:sp>
      <p:sp>
        <p:nvSpPr>
          <p:cNvPr id="10" name="角丸四角形吹き出し 9">
            <a:extLst>
              <a:ext uri="{FF2B5EF4-FFF2-40B4-BE49-F238E27FC236}">
                <a16:creationId xmlns:a16="http://schemas.microsoft.com/office/drawing/2014/main" id="{5883B7B8-8616-234D-A9CD-29785AA9BB01}"/>
              </a:ext>
            </a:extLst>
          </p:cNvPr>
          <p:cNvSpPr/>
          <p:nvPr/>
        </p:nvSpPr>
        <p:spPr>
          <a:xfrm>
            <a:off x="5388078" y="4166680"/>
            <a:ext cx="3338894" cy="890337"/>
          </a:xfrm>
          <a:prstGeom prst="wedgeRoundRectCallout">
            <a:avLst>
              <a:gd name="adj1" fmla="val -46275"/>
              <a:gd name="adj2" fmla="val 71103"/>
              <a:gd name="adj3" fmla="val 16667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重複するタプル（行）は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つにまとめる！</a:t>
            </a:r>
          </a:p>
        </p:txBody>
      </p:sp>
    </p:spTree>
    <p:extLst>
      <p:ext uri="{BB962C8B-B14F-4D97-AF65-F5344CB8AC3E}">
        <p14:creationId xmlns:p14="http://schemas.microsoft.com/office/powerpoint/2010/main" val="70078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E36F-FB52-4841-8DAC-777BDAEA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kumimoji="1"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共通集合（交差集合）演算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4131A0B-D0BF-114F-B7E0-CDD03B207818}"/>
              </a:ext>
            </a:extLst>
          </p:cNvPr>
          <p:cNvGrpSpPr/>
          <p:nvPr/>
        </p:nvGrpSpPr>
        <p:grpSpPr>
          <a:xfrm>
            <a:off x="147095" y="1687666"/>
            <a:ext cx="4356000" cy="4542069"/>
            <a:chOff x="147095" y="1687666"/>
            <a:chExt cx="4356000" cy="4542069"/>
          </a:xfrm>
        </p:grpSpPr>
        <p:graphicFrame>
          <p:nvGraphicFramePr>
            <p:cNvPr id="6" name="コンテンツ プレースホルダー 2">
              <a:extLst>
                <a:ext uri="{FF2B5EF4-FFF2-40B4-BE49-F238E27FC236}">
                  <a16:creationId xmlns:a16="http://schemas.microsoft.com/office/drawing/2014/main" id="{4A248052-852B-1541-B962-F3E1D142579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47095" y="2053975"/>
            <a:ext cx="4356000" cy="417576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900000">
                    <a:extLst>
                      <a:ext uri="{9D8B030D-6E8A-4147-A177-3AD203B41FA5}">
                        <a16:colId xmlns:a16="http://schemas.microsoft.com/office/drawing/2014/main" val="3939981088"/>
                      </a:ext>
                    </a:extLst>
                  </a:gridCol>
                  <a:gridCol w="828000">
                    <a:extLst>
                      <a:ext uri="{9D8B030D-6E8A-4147-A177-3AD203B41FA5}">
                        <a16:colId xmlns:a16="http://schemas.microsoft.com/office/drawing/2014/main" val="3577739403"/>
                      </a:ext>
                    </a:extLst>
                  </a:gridCol>
                  <a:gridCol w="612000">
                    <a:extLst>
                      <a:ext uri="{9D8B030D-6E8A-4147-A177-3AD203B41FA5}">
                        <a16:colId xmlns:a16="http://schemas.microsoft.com/office/drawing/2014/main" val="2815489663"/>
                      </a:ext>
                    </a:extLst>
                  </a:gridCol>
                  <a:gridCol w="1008000">
                    <a:extLst>
                      <a:ext uri="{9D8B030D-6E8A-4147-A177-3AD203B41FA5}">
                        <a16:colId xmlns:a16="http://schemas.microsoft.com/office/drawing/2014/main" val="404591068"/>
                      </a:ext>
                    </a:extLst>
                  </a:gridCol>
                  <a:gridCol w="1008000">
                    <a:extLst>
                      <a:ext uri="{9D8B030D-6E8A-4147-A177-3AD203B41FA5}">
                        <a16:colId xmlns:a16="http://schemas.microsoft.com/office/drawing/2014/main" val="1114624657"/>
                      </a:ext>
                    </a:extLst>
                  </a:gridCol>
                </a:tblGrid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会員</a:t>
                        </a:r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名前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年齢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グループ</a:t>
                        </a:r>
                        <a:endPara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名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グループ</a:t>
                        </a:r>
                        <a:endPara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リーダ</a:t>
                        </a:r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766843586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Member</a:t>
                        </a:r>
                      </a:p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Name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Age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GName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GLeader</a:t>
                        </a:r>
                        <a:endPara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517978607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横浜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36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X003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701296337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横須賀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18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X003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939982775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X003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厚木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26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X003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707373482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X004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川崎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B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X005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565168571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X005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秦野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B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X005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92899175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X006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鎌倉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B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X005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32111287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X007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逗子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39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B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X005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280542403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S001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葉山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25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NULL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NULL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75161894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S002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三浦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27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NULL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NULL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53319711"/>
                    </a:ext>
                  </a:extLst>
                </a:tr>
              </a:tbl>
            </a:graphicData>
          </a:graphic>
        </p:graphicFrame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69707CC-B42A-3647-8DA0-96749D89CCCA}"/>
                </a:ext>
              </a:extLst>
            </p:cNvPr>
            <p:cNvSpPr txBox="1"/>
            <p:nvPr/>
          </p:nvSpPr>
          <p:spPr>
            <a:xfrm>
              <a:off x="147095" y="1687666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ja-JP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会員　</a:t>
              </a:r>
              <a:r>
                <a:rPr kumimoji="1" lang="en-US" altLang="ja-JP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XMemberT</a:t>
              </a:r>
              <a:endPara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D5CEC00-94FB-CF45-90B3-C270590DB9C1}"/>
              </a:ext>
            </a:extLst>
          </p:cNvPr>
          <p:cNvGrpSpPr/>
          <p:nvPr/>
        </p:nvGrpSpPr>
        <p:grpSpPr>
          <a:xfrm>
            <a:off x="4572000" y="1687666"/>
            <a:ext cx="4424906" cy="2865669"/>
            <a:chOff x="4572000" y="1687666"/>
            <a:chExt cx="4424906" cy="2865669"/>
          </a:xfrm>
        </p:grpSpPr>
        <p:graphicFrame>
          <p:nvGraphicFramePr>
            <p:cNvPr id="9" name="コンテンツ プレースホルダー 2">
              <a:extLst>
                <a:ext uri="{FF2B5EF4-FFF2-40B4-BE49-F238E27FC236}">
                  <a16:creationId xmlns:a16="http://schemas.microsoft.com/office/drawing/2014/main" id="{D36C6B0D-C3FD-BA43-8916-907F6DF12CA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640906" y="2053975"/>
            <a:ext cx="4356000" cy="249936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900000">
                    <a:extLst>
                      <a:ext uri="{9D8B030D-6E8A-4147-A177-3AD203B41FA5}">
                        <a16:colId xmlns:a16="http://schemas.microsoft.com/office/drawing/2014/main" val="3939981088"/>
                      </a:ext>
                    </a:extLst>
                  </a:gridCol>
                  <a:gridCol w="828000">
                    <a:extLst>
                      <a:ext uri="{9D8B030D-6E8A-4147-A177-3AD203B41FA5}">
                        <a16:colId xmlns:a16="http://schemas.microsoft.com/office/drawing/2014/main" val="3577739403"/>
                      </a:ext>
                    </a:extLst>
                  </a:gridCol>
                  <a:gridCol w="612000">
                    <a:extLst>
                      <a:ext uri="{9D8B030D-6E8A-4147-A177-3AD203B41FA5}">
                        <a16:colId xmlns:a16="http://schemas.microsoft.com/office/drawing/2014/main" val="2815489663"/>
                      </a:ext>
                    </a:extLst>
                  </a:gridCol>
                  <a:gridCol w="1008000">
                    <a:extLst>
                      <a:ext uri="{9D8B030D-6E8A-4147-A177-3AD203B41FA5}">
                        <a16:colId xmlns:a16="http://schemas.microsoft.com/office/drawing/2014/main" val="404591068"/>
                      </a:ext>
                    </a:extLst>
                  </a:gridCol>
                  <a:gridCol w="1008000">
                    <a:extLst>
                      <a:ext uri="{9D8B030D-6E8A-4147-A177-3AD203B41FA5}">
                        <a16:colId xmlns:a16="http://schemas.microsoft.com/office/drawing/2014/main" val="1114624657"/>
                      </a:ext>
                    </a:extLst>
                  </a:gridCol>
                </a:tblGrid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会員</a:t>
                        </a:r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名前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年齢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グループ</a:t>
                        </a:r>
                        <a:endPara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名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グループ</a:t>
                        </a:r>
                        <a:endPara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リーダ</a:t>
                        </a:r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766843586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MemberID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Name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Age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GName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Gleader</a:t>
                        </a:r>
                        <a:endPara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517978607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Y001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森里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30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Y001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701296337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Y002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上萩野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30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Y001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939982775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S001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葉山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25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NULL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NULL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707373482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S002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三浦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27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NULL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NULL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565168571"/>
                    </a:ext>
                  </a:extLst>
                </a:tr>
              </a:tbl>
            </a:graphicData>
          </a:graphic>
        </p:graphicFrame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4A8DD7A2-8014-B641-9E4B-6D57C008D997}"/>
                </a:ext>
              </a:extLst>
            </p:cNvPr>
            <p:cNvSpPr txBox="1"/>
            <p:nvPr/>
          </p:nvSpPr>
          <p:spPr>
            <a:xfrm>
              <a:off x="4572000" y="1687666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1" lang="ja-JP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会員　</a:t>
              </a:r>
              <a:r>
                <a:rPr kumimoji="1" lang="en-US" altLang="ja-JP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YMemberT</a:t>
              </a:r>
              <a:endPara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角丸四角形吹き出し 10">
            <a:extLst>
              <a:ext uri="{FF2B5EF4-FFF2-40B4-BE49-F238E27FC236}">
                <a16:creationId xmlns:a16="http://schemas.microsoft.com/office/drawing/2014/main" id="{1ABB0F03-AD5D-CB4D-B05C-218F5D720D7C}"/>
              </a:ext>
            </a:extLst>
          </p:cNvPr>
          <p:cNvSpPr/>
          <p:nvPr/>
        </p:nvSpPr>
        <p:spPr>
          <a:xfrm>
            <a:off x="5400683" y="5602537"/>
            <a:ext cx="2836445" cy="890337"/>
          </a:xfrm>
          <a:prstGeom prst="wedgeRoundRectCallout">
            <a:avLst>
              <a:gd name="adj1" fmla="val -54138"/>
              <a:gd name="adj2" fmla="val -89213"/>
              <a:gd name="adj3" fmla="val 16667"/>
            </a:avLst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共通するタプル（行）を抽出する</a:t>
            </a:r>
          </a:p>
        </p:txBody>
      </p:sp>
    </p:spTree>
    <p:extLst>
      <p:ext uri="{BB962C8B-B14F-4D97-AF65-F5344CB8AC3E}">
        <p14:creationId xmlns:p14="http://schemas.microsoft.com/office/powerpoint/2010/main" val="99960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E36F-FB52-4841-8DAC-777BDAEA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kumimoji="1"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共通集合（交差集合）演算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B7AA368-5EA0-5543-B69F-4CBCF26BA199}"/>
              </a:ext>
            </a:extLst>
          </p:cNvPr>
          <p:cNvGrpSpPr/>
          <p:nvPr/>
        </p:nvGrpSpPr>
        <p:grpSpPr>
          <a:xfrm>
            <a:off x="2359547" y="1776879"/>
            <a:ext cx="4424906" cy="2195109"/>
            <a:chOff x="4572000" y="1687666"/>
            <a:chExt cx="4424906" cy="2195109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4" name="コンテンツ プレースホルダー 2">
                  <a:extLst>
                    <a:ext uri="{FF2B5EF4-FFF2-40B4-BE49-F238E27FC236}">
                      <a16:creationId xmlns:a16="http://schemas.microsoft.com/office/drawing/2014/main" id="{CBB950B2-BFA3-2E4E-91AA-4D426F998B1C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6237696"/>
                    </p:ext>
                  </p:extLst>
                </p:nvPr>
              </p:nvGraphicFramePr>
              <p:xfrm>
                <a:off x="4640906" y="2053975"/>
                <a:ext cx="4356000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900000">
                        <a:extLst>
                          <a:ext uri="{9D8B030D-6E8A-4147-A177-3AD203B41FA5}">
                            <a16:colId xmlns:a16="http://schemas.microsoft.com/office/drawing/2014/main" val="3939981088"/>
                          </a:ext>
                        </a:extLst>
                      </a:gridCol>
                      <a:gridCol w="828000">
                        <a:extLst>
                          <a:ext uri="{9D8B030D-6E8A-4147-A177-3AD203B41FA5}">
                            <a16:colId xmlns:a16="http://schemas.microsoft.com/office/drawing/2014/main" val="3577739403"/>
                          </a:ext>
                        </a:extLst>
                      </a:gridCol>
                      <a:gridCol w="612000">
                        <a:extLst>
                          <a:ext uri="{9D8B030D-6E8A-4147-A177-3AD203B41FA5}">
                            <a16:colId xmlns:a16="http://schemas.microsoft.com/office/drawing/2014/main" val="2815489663"/>
                          </a:ext>
                        </a:extLst>
                      </a:gridCol>
                      <a:gridCol w="1008000">
                        <a:extLst>
                          <a:ext uri="{9D8B030D-6E8A-4147-A177-3AD203B41FA5}">
                            <a16:colId xmlns:a16="http://schemas.microsoft.com/office/drawing/2014/main" val="404591068"/>
                          </a:ext>
                        </a:extLst>
                      </a:gridCol>
                      <a:gridCol w="1008000">
                        <a:extLst>
                          <a:ext uri="{9D8B030D-6E8A-4147-A177-3AD203B41FA5}">
                            <a16:colId xmlns:a16="http://schemas.microsoft.com/office/drawing/2014/main" val="1114624657"/>
                          </a:ext>
                        </a:extLst>
                      </a:gridCol>
                    </a:tblGrid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会員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名前</a:t>
                            </a: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年齢</a:t>
                            </a: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グループ</a:t>
                            </a:r>
                            <a:endPara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名</a:t>
                            </a: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グループ</a:t>
                            </a:r>
                            <a:endPara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リーダ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766843586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MemberID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Name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Age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GName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Gleader</a:t>
                            </a:r>
                            <a:endPara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517978607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S001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葉山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NULL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NULL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707373482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S002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三浦</a:t>
                            </a: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27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NULL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NULL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565168571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4" name="コンテンツ プレースホルダー 2">
                  <a:extLst>
                    <a:ext uri="{FF2B5EF4-FFF2-40B4-BE49-F238E27FC236}">
                      <a16:creationId xmlns:a16="http://schemas.microsoft.com/office/drawing/2014/main" id="{CBB950B2-BFA3-2E4E-91AA-4D426F998B1C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6237696"/>
                    </p:ext>
                  </p:extLst>
                </p:nvPr>
              </p:nvGraphicFramePr>
              <p:xfrm>
                <a:off x="4640906" y="2053975"/>
                <a:ext cx="4356000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900000">
                        <a:extLst>
                          <a:ext uri="{9D8B030D-6E8A-4147-A177-3AD203B41FA5}">
                            <a16:colId xmlns:a16="http://schemas.microsoft.com/office/drawing/2014/main" val="3939981088"/>
                          </a:ext>
                        </a:extLst>
                      </a:gridCol>
                      <a:gridCol w="828000">
                        <a:extLst>
                          <a:ext uri="{9D8B030D-6E8A-4147-A177-3AD203B41FA5}">
                            <a16:colId xmlns:a16="http://schemas.microsoft.com/office/drawing/2014/main" val="3577739403"/>
                          </a:ext>
                        </a:extLst>
                      </a:gridCol>
                      <a:gridCol w="612000">
                        <a:extLst>
                          <a:ext uri="{9D8B030D-6E8A-4147-A177-3AD203B41FA5}">
                            <a16:colId xmlns:a16="http://schemas.microsoft.com/office/drawing/2014/main" val="2815489663"/>
                          </a:ext>
                        </a:extLst>
                      </a:gridCol>
                      <a:gridCol w="1008000">
                        <a:extLst>
                          <a:ext uri="{9D8B030D-6E8A-4147-A177-3AD203B41FA5}">
                            <a16:colId xmlns:a16="http://schemas.microsoft.com/office/drawing/2014/main" val="404591068"/>
                          </a:ext>
                        </a:extLst>
                      </a:gridCol>
                      <a:gridCol w="1008000">
                        <a:extLst>
                          <a:ext uri="{9D8B030D-6E8A-4147-A177-3AD203B41FA5}">
                            <a16:colId xmlns:a16="http://schemas.microsoft.com/office/drawing/2014/main" val="1114624657"/>
                          </a:ext>
                        </a:extLst>
                      </a:gridCol>
                    </a:tblGrid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会員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名前</a:t>
                            </a: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年齢</a:t>
                            </a: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グループ</a:t>
                            </a:r>
                            <a:endPara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名</a:t>
                            </a: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グループ</a:t>
                            </a:r>
                            <a:endPara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リーダ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766843586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MemberID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Name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Age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GName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Gleader</a:t>
                            </a:r>
                            <a:endPara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517978607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S001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葉山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NULL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NULL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707373482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S002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三浦</a:t>
                            </a: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27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NULL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NULL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565168571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CDEF442-DB80-F348-8602-255D272FEDE2}"/>
                    </a:ext>
                  </a:extLst>
                </p:cNvPr>
                <p:cNvSpPr txBox="1"/>
                <p:nvPr/>
              </p:nvSpPr>
              <p:spPr>
                <a:xfrm>
                  <a:off x="4572000" y="1687666"/>
                  <a:ext cx="27783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XMemberT</a:t>
                  </a:r>
                  <a14:m>
                    <m:oMath xmlns:m="http://schemas.openxmlformats.org/officeDocument/2006/math">
                      <m:r>
                        <a:rPr kumimoji="1"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∩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kumimoji="1" lang="en-US" altLang="ja-JP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kumimoji="1" lang="en-US" altLang="ja-JP" b="1" dirty="0" err="1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MemberT</a:t>
                  </a:r>
                  <a:endParaRPr kumimoji="1" lang="en-US" altLang="ja-JP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CDEF442-DB80-F348-8602-255D272FED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1687666"/>
                  <a:ext cx="277832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818" t="-6667" r="-455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円/楕円 5">
            <a:extLst>
              <a:ext uri="{FF2B5EF4-FFF2-40B4-BE49-F238E27FC236}">
                <a16:creationId xmlns:a16="http://schemas.microsoft.com/office/drawing/2014/main" id="{78EC5E9A-C3B3-8E4C-9434-663E3693095B}"/>
              </a:ext>
            </a:extLst>
          </p:cNvPr>
          <p:cNvSpPr/>
          <p:nvPr/>
        </p:nvSpPr>
        <p:spPr>
          <a:xfrm>
            <a:off x="1751576" y="4338297"/>
            <a:ext cx="4530238" cy="2154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BCE8787F-2950-D044-B1CF-91F7A7E9066C}"/>
              </a:ext>
            </a:extLst>
          </p:cNvPr>
          <p:cNvSpPr/>
          <p:nvPr/>
        </p:nvSpPr>
        <p:spPr>
          <a:xfrm>
            <a:off x="4572000" y="4791745"/>
            <a:ext cx="3003355" cy="12798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4B6073D-061A-8445-AE3C-610142BE7E85}"/>
              </a:ext>
            </a:extLst>
          </p:cNvPr>
          <p:cNvSpPr txBox="1"/>
          <p:nvPr/>
        </p:nvSpPr>
        <p:spPr>
          <a:xfrm>
            <a:off x="2428453" y="518475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XMemberT</a:t>
            </a:r>
            <a:endParaRPr kumimoji="1" lang="en-US" altLang="ja-JP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ECCD850-11E0-F148-A01C-3E8136B5B5D9}"/>
              </a:ext>
            </a:extLst>
          </p:cNvPr>
          <p:cNvSpPr txBox="1"/>
          <p:nvPr/>
        </p:nvSpPr>
        <p:spPr>
          <a:xfrm>
            <a:off x="6281814" y="5184752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YMemberT</a:t>
            </a:r>
            <a:endParaRPr kumimoji="1" lang="en-US" altLang="ja-JP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6D089D2-645E-AA42-8587-FB3A41B53D74}"/>
              </a:ext>
            </a:extLst>
          </p:cNvPr>
          <p:cNvGrpSpPr/>
          <p:nvPr/>
        </p:nvGrpSpPr>
        <p:grpSpPr>
          <a:xfrm>
            <a:off x="4572000" y="4811250"/>
            <a:ext cx="1709814" cy="1260339"/>
            <a:chOff x="4572000" y="4811250"/>
            <a:chExt cx="1709814" cy="1260339"/>
          </a:xfrm>
        </p:grpSpPr>
        <p:sp>
          <p:nvSpPr>
            <p:cNvPr id="13" name="フリーフォーム 12">
              <a:extLst>
                <a:ext uri="{FF2B5EF4-FFF2-40B4-BE49-F238E27FC236}">
                  <a16:creationId xmlns:a16="http://schemas.microsoft.com/office/drawing/2014/main" id="{BBF292DA-1D13-334A-A59B-C4E47B0E8348}"/>
                </a:ext>
              </a:extLst>
            </p:cNvPr>
            <p:cNvSpPr/>
            <p:nvPr/>
          </p:nvSpPr>
          <p:spPr>
            <a:xfrm>
              <a:off x="4572000" y="4811250"/>
              <a:ext cx="1709814" cy="1260339"/>
            </a:xfrm>
            <a:custGeom>
              <a:avLst/>
              <a:gdLst>
                <a:gd name="connsiteX0" fmla="*/ 1300621 w 1709814"/>
                <a:gd name="connsiteY0" fmla="*/ 0 h 1260339"/>
                <a:gd name="connsiteX1" fmla="*/ 1322968 w 1709814"/>
                <a:gd name="connsiteY1" fmla="*/ 12882 h 1260339"/>
                <a:gd name="connsiteX2" fmla="*/ 1709814 w 1709814"/>
                <a:gd name="connsiteY2" fmla="*/ 615204 h 1260339"/>
                <a:gd name="connsiteX3" fmla="*/ 1322968 w 1709814"/>
                <a:gd name="connsiteY3" fmla="*/ 1217527 h 1260339"/>
                <a:gd name="connsiteX4" fmla="*/ 1248695 w 1709814"/>
                <a:gd name="connsiteY4" fmla="*/ 1260339 h 1260339"/>
                <a:gd name="connsiteX5" fmla="*/ 1199038 w 1709814"/>
                <a:gd name="connsiteY5" fmla="*/ 1258206 h 1260339"/>
                <a:gd name="connsiteX6" fmla="*/ 0 w 1709814"/>
                <a:gd name="connsiteY6" fmla="*/ 631285 h 1260339"/>
                <a:gd name="connsiteX7" fmla="*/ 1199038 w 1709814"/>
                <a:gd name="connsiteY7" fmla="*/ 4364 h 126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9814" h="1260339">
                  <a:moveTo>
                    <a:pt x="1300621" y="0"/>
                  </a:moveTo>
                  <a:lnTo>
                    <a:pt x="1322968" y="12882"/>
                  </a:lnTo>
                  <a:cubicBezTo>
                    <a:pt x="1567202" y="184818"/>
                    <a:pt x="1709814" y="392091"/>
                    <a:pt x="1709814" y="615204"/>
                  </a:cubicBezTo>
                  <a:cubicBezTo>
                    <a:pt x="1709814" y="838318"/>
                    <a:pt x="1567202" y="1045590"/>
                    <a:pt x="1322968" y="1217527"/>
                  </a:cubicBezTo>
                  <a:lnTo>
                    <a:pt x="1248695" y="1260339"/>
                  </a:lnTo>
                  <a:lnTo>
                    <a:pt x="1199038" y="1258206"/>
                  </a:lnTo>
                  <a:cubicBezTo>
                    <a:pt x="514748" y="1198536"/>
                    <a:pt x="0" y="940527"/>
                    <a:pt x="0" y="631285"/>
                  </a:cubicBezTo>
                  <a:cubicBezTo>
                    <a:pt x="0" y="322044"/>
                    <a:pt x="514748" y="64035"/>
                    <a:pt x="1199038" y="4364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14C724F-CA9E-FF46-B370-570B4CC64B1B}"/>
                </a:ext>
              </a:extLst>
            </p:cNvPr>
            <p:cNvSpPr txBox="1"/>
            <p:nvPr/>
          </p:nvSpPr>
          <p:spPr>
            <a:xfrm>
              <a:off x="5110578" y="4971359"/>
              <a:ext cx="817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S001</a:t>
              </a:r>
              <a:endParaRPr kumimoji="1" lang="ja-JP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DB4C1E7-5052-D943-A4A0-FEEA8D56F2E5}"/>
                </a:ext>
              </a:extLst>
            </p:cNvPr>
            <p:cNvSpPr txBox="1"/>
            <p:nvPr/>
          </p:nvSpPr>
          <p:spPr>
            <a:xfrm>
              <a:off x="5110578" y="5450090"/>
              <a:ext cx="817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S002</a:t>
              </a:r>
              <a:endParaRPr kumimoji="1" lang="ja-JP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26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E36F-FB52-4841-8DAC-777BDAEA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kumimoji="1"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差集合演算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4131A0B-D0BF-114F-B7E0-CDD03B207818}"/>
              </a:ext>
            </a:extLst>
          </p:cNvPr>
          <p:cNvGrpSpPr/>
          <p:nvPr/>
        </p:nvGrpSpPr>
        <p:grpSpPr>
          <a:xfrm>
            <a:off x="147095" y="1687666"/>
            <a:ext cx="4356000" cy="4542069"/>
            <a:chOff x="147095" y="1687666"/>
            <a:chExt cx="4356000" cy="4542069"/>
          </a:xfrm>
        </p:grpSpPr>
        <p:graphicFrame>
          <p:nvGraphicFramePr>
            <p:cNvPr id="6" name="コンテンツ プレースホルダー 2">
              <a:extLst>
                <a:ext uri="{FF2B5EF4-FFF2-40B4-BE49-F238E27FC236}">
                  <a16:creationId xmlns:a16="http://schemas.microsoft.com/office/drawing/2014/main" id="{4A248052-852B-1541-B962-F3E1D142579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47095" y="2053975"/>
            <a:ext cx="4356000" cy="417576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900000">
                    <a:extLst>
                      <a:ext uri="{9D8B030D-6E8A-4147-A177-3AD203B41FA5}">
                        <a16:colId xmlns:a16="http://schemas.microsoft.com/office/drawing/2014/main" val="3939981088"/>
                      </a:ext>
                    </a:extLst>
                  </a:gridCol>
                  <a:gridCol w="828000">
                    <a:extLst>
                      <a:ext uri="{9D8B030D-6E8A-4147-A177-3AD203B41FA5}">
                        <a16:colId xmlns:a16="http://schemas.microsoft.com/office/drawing/2014/main" val="3577739403"/>
                      </a:ext>
                    </a:extLst>
                  </a:gridCol>
                  <a:gridCol w="612000">
                    <a:extLst>
                      <a:ext uri="{9D8B030D-6E8A-4147-A177-3AD203B41FA5}">
                        <a16:colId xmlns:a16="http://schemas.microsoft.com/office/drawing/2014/main" val="2815489663"/>
                      </a:ext>
                    </a:extLst>
                  </a:gridCol>
                  <a:gridCol w="1008000">
                    <a:extLst>
                      <a:ext uri="{9D8B030D-6E8A-4147-A177-3AD203B41FA5}">
                        <a16:colId xmlns:a16="http://schemas.microsoft.com/office/drawing/2014/main" val="404591068"/>
                      </a:ext>
                    </a:extLst>
                  </a:gridCol>
                  <a:gridCol w="1008000">
                    <a:extLst>
                      <a:ext uri="{9D8B030D-6E8A-4147-A177-3AD203B41FA5}">
                        <a16:colId xmlns:a16="http://schemas.microsoft.com/office/drawing/2014/main" val="1114624657"/>
                      </a:ext>
                    </a:extLst>
                  </a:gridCol>
                </a:tblGrid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会員</a:t>
                        </a:r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名前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年齢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グループ</a:t>
                        </a:r>
                        <a:endPara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名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グループ</a:t>
                        </a:r>
                        <a:endPara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リーダ</a:t>
                        </a:r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766843586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Member</a:t>
                        </a:r>
                      </a:p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Name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Age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GName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GLeader</a:t>
                        </a:r>
                        <a:endPara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517978607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横浜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36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X003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701296337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横須賀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18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X003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939982775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X003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厚木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26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X003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707373482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X004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川崎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B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X005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565168571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X005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秦野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B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X005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92899175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X006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鎌倉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B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X005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32111287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X007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逗子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39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B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X005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280542403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S001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葉山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25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NULL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NULL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75161894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S002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三浦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27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NULL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NULL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53319711"/>
                    </a:ext>
                  </a:extLst>
                </a:tr>
              </a:tbl>
            </a:graphicData>
          </a:graphic>
        </p:graphicFrame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69707CC-B42A-3647-8DA0-96749D89CCCA}"/>
                </a:ext>
              </a:extLst>
            </p:cNvPr>
            <p:cNvSpPr txBox="1"/>
            <p:nvPr/>
          </p:nvSpPr>
          <p:spPr>
            <a:xfrm>
              <a:off x="147095" y="1687666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ja-JP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会員　</a:t>
              </a:r>
              <a:r>
                <a:rPr kumimoji="1" lang="en-US" altLang="ja-JP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XMemberT</a:t>
              </a:r>
              <a:endPara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D5CEC00-94FB-CF45-90B3-C270590DB9C1}"/>
              </a:ext>
            </a:extLst>
          </p:cNvPr>
          <p:cNvGrpSpPr/>
          <p:nvPr/>
        </p:nvGrpSpPr>
        <p:grpSpPr>
          <a:xfrm>
            <a:off x="4572000" y="1687666"/>
            <a:ext cx="4424906" cy="2865669"/>
            <a:chOff x="4572000" y="1687666"/>
            <a:chExt cx="4424906" cy="2865669"/>
          </a:xfrm>
        </p:grpSpPr>
        <p:graphicFrame>
          <p:nvGraphicFramePr>
            <p:cNvPr id="9" name="コンテンツ プレースホルダー 2">
              <a:extLst>
                <a:ext uri="{FF2B5EF4-FFF2-40B4-BE49-F238E27FC236}">
                  <a16:creationId xmlns:a16="http://schemas.microsoft.com/office/drawing/2014/main" id="{D36C6B0D-C3FD-BA43-8916-907F6DF12CA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640906" y="2053975"/>
            <a:ext cx="4356000" cy="249936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900000">
                    <a:extLst>
                      <a:ext uri="{9D8B030D-6E8A-4147-A177-3AD203B41FA5}">
                        <a16:colId xmlns:a16="http://schemas.microsoft.com/office/drawing/2014/main" val="3939981088"/>
                      </a:ext>
                    </a:extLst>
                  </a:gridCol>
                  <a:gridCol w="828000">
                    <a:extLst>
                      <a:ext uri="{9D8B030D-6E8A-4147-A177-3AD203B41FA5}">
                        <a16:colId xmlns:a16="http://schemas.microsoft.com/office/drawing/2014/main" val="3577739403"/>
                      </a:ext>
                    </a:extLst>
                  </a:gridCol>
                  <a:gridCol w="612000">
                    <a:extLst>
                      <a:ext uri="{9D8B030D-6E8A-4147-A177-3AD203B41FA5}">
                        <a16:colId xmlns:a16="http://schemas.microsoft.com/office/drawing/2014/main" val="2815489663"/>
                      </a:ext>
                    </a:extLst>
                  </a:gridCol>
                  <a:gridCol w="1008000">
                    <a:extLst>
                      <a:ext uri="{9D8B030D-6E8A-4147-A177-3AD203B41FA5}">
                        <a16:colId xmlns:a16="http://schemas.microsoft.com/office/drawing/2014/main" val="404591068"/>
                      </a:ext>
                    </a:extLst>
                  </a:gridCol>
                  <a:gridCol w="1008000">
                    <a:extLst>
                      <a:ext uri="{9D8B030D-6E8A-4147-A177-3AD203B41FA5}">
                        <a16:colId xmlns:a16="http://schemas.microsoft.com/office/drawing/2014/main" val="1114624657"/>
                      </a:ext>
                    </a:extLst>
                  </a:gridCol>
                </a:tblGrid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会員</a:t>
                        </a:r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名前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年齢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グループ</a:t>
                        </a:r>
                        <a:endPara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名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グループ</a:t>
                        </a:r>
                        <a:endPara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リーダ</a:t>
                        </a:r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766843586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MemberID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Name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Age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GName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Gleader</a:t>
                        </a:r>
                        <a:endPara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517978607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Y001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森里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30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Y001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701296337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Y002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上萩野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30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Y001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939982775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S001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葉山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25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NULL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NULL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707373482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S002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三浦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27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NULL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NULL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565168571"/>
                    </a:ext>
                  </a:extLst>
                </a:tr>
              </a:tbl>
            </a:graphicData>
          </a:graphic>
        </p:graphicFrame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4A8DD7A2-8014-B641-9E4B-6D57C008D997}"/>
                </a:ext>
              </a:extLst>
            </p:cNvPr>
            <p:cNvSpPr txBox="1"/>
            <p:nvPr/>
          </p:nvSpPr>
          <p:spPr>
            <a:xfrm>
              <a:off x="4572000" y="1687666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1" lang="ja-JP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会員　</a:t>
              </a:r>
              <a:r>
                <a:rPr kumimoji="1" lang="en-US" altLang="ja-JP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YMemberT</a:t>
              </a:r>
              <a:endPara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角丸四角形吹き出し 10">
                <a:extLst>
                  <a:ext uri="{FF2B5EF4-FFF2-40B4-BE49-F238E27FC236}">
                    <a16:creationId xmlns:a16="http://schemas.microsoft.com/office/drawing/2014/main" id="{1ABB0F03-AD5D-CB4D-B05C-218F5D720D7C}"/>
                  </a:ext>
                </a:extLst>
              </p:cNvPr>
              <p:cNvSpPr/>
              <p:nvPr/>
            </p:nvSpPr>
            <p:spPr>
              <a:xfrm>
                <a:off x="4749103" y="5170334"/>
                <a:ext cx="4056229" cy="1322540"/>
              </a:xfrm>
              <a:prstGeom prst="wedgeRoundRectCallout">
                <a:avLst>
                  <a:gd name="adj1" fmla="val -50987"/>
                  <a:gd name="adj2" fmla="val -85152"/>
                  <a:gd name="adj3" fmla="val 16667"/>
                </a:avLst>
              </a:prstGeom>
              <a:ln w="28575">
                <a:solidFill>
                  <a:srgbClr val="FFC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引く順で出力は変わるか？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ja-JP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XMemberT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YMemberT</a:t>
                </a:r>
              </a:p>
              <a:p>
                <a:pPr algn="ctr"/>
                <a:r>
                  <a:rPr kumimoji="1" lang="en-US" altLang="ja-JP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YMemberT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XMemberT</a:t>
                </a:r>
                <a:endParaRPr kumimoji="1" lang="ja-JP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角丸四角形吹き出し 10">
                <a:extLst>
                  <a:ext uri="{FF2B5EF4-FFF2-40B4-BE49-F238E27FC236}">
                    <a16:creationId xmlns:a16="http://schemas.microsoft.com/office/drawing/2014/main" id="{1ABB0F03-AD5D-CB4D-B05C-218F5D720D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103" y="5170334"/>
                <a:ext cx="4056229" cy="1322540"/>
              </a:xfrm>
              <a:prstGeom prst="wedgeRoundRectCallout">
                <a:avLst>
                  <a:gd name="adj1" fmla="val -50987"/>
                  <a:gd name="adj2" fmla="val -85152"/>
                  <a:gd name="adj3" fmla="val 16667"/>
                </a:avLst>
              </a:prstGeom>
              <a:blipFill>
                <a:blip r:embed="rId3"/>
                <a:stretch>
                  <a:fillRect b="-3448"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71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>
            <a:extLst>
              <a:ext uri="{FF2B5EF4-FFF2-40B4-BE49-F238E27FC236}">
                <a16:creationId xmlns:a16="http://schemas.microsoft.com/office/drawing/2014/main" id="{78EC5E9A-C3B3-8E4C-9434-663E3693095B}"/>
              </a:ext>
            </a:extLst>
          </p:cNvPr>
          <p:cNvSpPr/>
          <p:nvPr/>
        </p:nvSpPr>
        <p:spPr>
          <a:xfrm>
            <a:off x="284247" y="5437957"/>
            <a:ext cx="3194933" cy="114110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19B5F67-D968-4C43-9D23-F7BBCB0D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kumimoji="1"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差集合演算</a:t>
            </a: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2C1DD8FA-77D6-4C42-96B0-D711E5366077}"/>
              </a:ext>
            </a:extLst>
          </p:cNvPr>
          <p:cNvSpPr/>
          <p:nvPr/>
        </p:nvSpPr>
        <p:spPr>
          <a:xfrm>
            <a:off x="7108176" y="5657861"/>
            <a:ext cx="1751577" cy="643241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2311F7C-4CF4-5148-B2B4-5FF38A7F248D}"/>
              </a:ext>
            </a:extLst>
          </p:cNvPr>
          <p:cNvGrpSpPr/>
          <p:nvPr/>
        </p:nvGrpSpPr>
        <p:grpSpPr>
          <a:xfrm>
            <a:off x="147095" y="1420043"/>
            <a:ext cx="4356000" cy="3871509"/>
            <a:chOff x="147095" y="1687666"/>
            <a:chExt cx="4356000" cy="3871509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4" name="コンテンツ プレースホルダー 2">
                  <a:extLst>
                    <a:ext uri="{FF2B5EF4-FFF2-40B4-BE49-F238E27FC236}">
                      <a16:creationId xmlns:a16="http://schemas.microsoft.com/office/drawing/2014/main" id="{C2EAF00F-3F39-E242-BA81-92C9CFC1071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51972191"/>
                    </p:ext>
                  </p:extLst>
                </p:nvPr>
              </p:nvGraphicFramePr>
              <p:xfrm>
                <a:off x="147095" y="2053975"/>
                <a:ext cx="4356000" cy="3505200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900000">
                        <a:extLst>
                          <a:ext uri="{9D8B030D-6E8A-4147-A177-3AD203B41FA5}">
                            <a16:colId xmlns:a16="http://schemas.microsoft.com/office/drawing/2014/main" val="3939981088"/>
                          </a:ext>
                        </a:extLst>
                      </a:gridCol>
                      <a:gridCol w="828000">
                        <a:extLst>
                          <a:ext uri="{9D8B030D-6E8A-4147-A177-3AD203B41FA5}">
                            <a16:colId xmlns:a16="http://schemas.microsoft.com/office/drawing/2014/main" val="3577739403"/>
                          </a:ext>
                        </a:extLst>
                      </a:gridCol>
                      <a:gridCol w="612000">
                        <a:extLst>
                          <a:ext uri="{9D8B030D-6E8A-4147-A177-3AD203B41FA5}">
                            <a16:colId xmlns:a16="http://schemas.microsoft.com/office/drawing/2014/main" val="2815489663"/>
                          </a:ext>
                        </a:extLst>
                      </a:gridCol>
                      <a:gridCol w="1008000">
                        <a:extLst>
                          <a:ext uri="{9D8B030D-6E8A-4147-A177-3AD203B41FA5}">
                            <a16:colId xmlns:a16="http://schemas.microsoft.com/office/drawing/2014/main" val="404591068"/>
                          </a:ext>
                        </a:extLst>
                      </a:gridCol>
                      <a:gridCol w="1008000">
                        <a:extLst>
                          <a:ext uri="{9D8B030D-6E8A-4147-A177-3AD203B41FA5}">
                            <a16:colId xmlns:a16="http://schemas.microsoft.com/office/drawing/2014/main" val="1114624657"/>
                          </a:ext>
                        </a:extLst>
                      </a:gridCol>
                    </a:tblGrid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会員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名前</a:t>
                            </a: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年齢</a:t>
                            </a: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グループ</a:t>
                            </a:r>
                            <a:endPara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名</a:t>
                            </a: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グループ</a:t>
                            </a:r>
                            <a:endPara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リーダ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766843586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Member</a:t>
                            </a:r>
                          </a:p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Name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Age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GName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GLeader</a:t>
                            </a:r>
                            <a:endPara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517978607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横浜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36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701296337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横須賀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18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939982775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厚木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26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707373482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X004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川崎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31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565168571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秦野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42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92899175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X006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鎌倉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832111287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X007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逗子</a:t>
                            </a: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39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280542403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24" name="コンテンツ プレースホルダー 2">
                  <a:extLst>
                    <a:ext uri="{FF2B5EF4-FFF2-40B4-BE49-F238E27FC236}">
                      <a16:creationId xmlns:a16="http://schemas.microsoft.com/office/drawing/2014/main" id="{C2EAF00F-3F39-E242-BA81-92C9CFC1071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51972191"/>
                    </p:ext>
                  </p:extLst>
                </p:nvPr>
              </p:nvGraphicFramePr>
              <p:xfrm>
                <a:off x="147095" y="2053975"/>
                <a:ext cx="4356000" cy="3505200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900000">
                        <a:extLst>
                          <a:ext uri="{9D8B030D-6E8A-4147-A177-3AD203B41FA5}">
                            <a16:colId xmlns:a16="http://schemas.microsoft.com/office/drawing/2014/main" val="3939981088"/>
                          </a:ext>
                        </a:extLst>
                      </a:gridCol>
                      <a:gridCol w="828000">
                        <a:extLst>
                          <a:ext uri="{9D8B030D-6E8A-4147-A177-3AD203B41FA5}">
                            <a16:colId xmlns:a16="http://schemas.microsoft.com/office/drawing/2014/main" val="3577739403"/>
                          </a:ext>
                        </a:extLst>
                      </a:gridCol>
                      <a:gridCol w="612000">
                        <a:extLst>
                          <a:ext uri="{9D8B030D-6E8A-4147-A177-3AD203B41FA5}">
                            <a16:colId xmlns:a16="http://schemas.microsoft.com/office/drawing/2014/main" val="2815489663"/>
                          </a:ext>
                        </a:extLst>
                      </a:gridCol>
                      <a:gridCol w="1008000">
                        <a:extLst>
                          <a:ext uri="{9D8B030D-6E8A-4147-A177-3AD203B41FA5}">
                            <a16:colId xmlns:a16="http://schemas.microsoft.com/office/drawing/2014/main" val="404591068"/>
                          </a:ext>
                        </a:extLst>
                      </a:gridCol>
                      <a:gridCol w="1008000">
                        <a:extLst>
                          <a:ext uri="{9D8B030D-6E8A-4147-A177-3AD203B41FA5}">
                            <a16:colId xmlns:a16="http://schemas.microsoft.com/office/drawing/2014/main" val="1114624657"/>
                          </a:ext>
                        </a:extLst>
                      </a:gridCol>
                    </a:tblGrid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会員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名前</a:t>
                            </a: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年齢</a:t>
                            </a: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グループ</a:t>
                            </a:r>
                            <a:endPara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名</a:t>
                            </a: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グループ</a:t>
                            </a:r>
                            <a:endPara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リーダ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766843586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Member</a:t>
                            </a:r>
                          </a:p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Name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Age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GName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GLeader</a:t>
                            </a:r>
                            <a:endPara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517978607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横浜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36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701296337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横須賀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18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939982775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厚木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26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707373482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X004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川崎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31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565168571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秦野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42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92899175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X006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鎌倉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832111287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X007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逗子</a:t>
                            </a: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39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X005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280542403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4E03304C-FE55-7F4A-A6A7-35A8B59F872E}"/>
                    </a:ext>
                  </a:extLst>
                </p:cNvPr>
                <p:cNvSpPr txBox="1"/>
                <p:nvPr/>
              </p:nvSpPr>
              <p:spPr>
                <a:xfrm>
                  <a:off x="147095" y="1687666"/>
                  <a:ext cx="26917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XMemberT</a:t>
                  </a:r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a14:m>
                  <a:r>
                    <a:rPr kumimoji="1" lang="en-US" altLang="ja-JP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YMemberT</a:t>
                  </a:r>
                </a:p>
              </p:txBody>
            </p:sp>
          </mc:Choice>
          <mc:Fallback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4E03304C-FE55-7F4A-A6A7-35A8B59F8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95" y="1687666"/>
                  <a:ext cx="269176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358" t="-6667" r="-472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B61A0E3-095A-EB46-ACC8-8AB88A694173}"/>
              </a:ext>
            </a:extLst>
          </p:cNvPr>
          <p:cNvGrpSpPr/>
          <p:nvPr/>
        </p:nvGrpSpPr>
        <p:grpSpPr>
          <a:xfrm>
            <a:off x="4572000" y="1420043"/>
            <a:ext cx="4424906" cy="2195109"/>
            <a:chOff x="4572000" y="1687666"/>
            <a:chExt cx="4424906" cy="2195109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7" name="コンテンツ プレースホルダー 2">
                  <a:extLst>
                    <a:ext uri="{FF2B5EF4-FFF2-40B4-BE49-F238E27FC236}">
                      <a16:creationId xmlns:a16="http://schemas.microsoft.com/office/drawing/2014/main" id="{EEA9D4D5-7F0C-C940-B945-6D097F332F0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67069151"/>
                    </p:ext>
                  </p:extLst>
                </p:nvPr>
              </p:nvGraphicFramePr>
              <p:xfrm>
                <a:off x="4640906" y="2053975"/>
                <a:ext cx="4356000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900000">
                        <a:extLst>
                          <a:ext uri="{9D8B030D-6E8A-4147-A177-3AD203B41FA5}">
                            <a16:colId xmlns:a16="http://schemas.microsoft.com/office/drawing/2014/main" val="3939981088"/>
                          </a:ext>
                        </a:extLst>
                      </a:gridCol>
                      <a:gridCol w="828000">
                        <a:extLst>
                          <a:ext uri="{9D8B030D-6E8A-4147-A177-3AD203B41FA5}">
                            <a16:colId xmlns:a16="http://schemas.microsoft.com/office/drawing/2014/main" val="3577739403"/>
                          </a:ext>
                        </a:extLst>
                      </a:gridCol>
                      <a:gridCol w="612000">
                        <a:extLst>
                          <a:ext uri="{9D8B030D-6E8A-4147-A177-3AD203B41FA5}">
                            <a16:colId xmlns:a16="http://schemas.microsoft.com/office/drawing/2014/main" val="2815489663"/>
                          </a:ext>
                        </a:extLst>
                      </a:gridCol>
                      <a:gridCol w="1008000">
                        <a:extLst>
                          <a:ext uri="{9D8B030D-6E8A-4147-A177-3AD203B41FA5}">
                            <a16:colId xmlns:a16="http://schemas.microsoft.com/office/drawing/2014/main" val="404591068"/>
                          </a:ext>
                        </a:extLst>
                      </a:gridCol>
                      <a:gridCol w="1008000">
                        <a:extLst>
                          <a:ext uri="{9D8B030D-6E8A-4147-A177-3AD203B41FA5}">
                            <a16:colId xmlns:a16="http://schemas.microsoft.com/office/drawing/2014/main" val="1114624657"/>
                          </a:ext>
                        </a:extLst>
                      </a:gridCol>
                    </a:tblGrid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会員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名前</a:t>
                            </a: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年齢</a:t>
                            </a: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グループ</a:t>
                            </a:r>
                            <a:endPara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名</a:t>
                            </a: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グループ</a:t>
                            </a:r>
                            <a:endPara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リーダ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766843586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MemberID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Name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Age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GName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Gleader</a:t>
                            </a:r>
                            <a:endPara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517978607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Y001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森里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30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C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Y001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701296337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Y002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上萩野</a:t>
                            </a: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30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C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Y001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939982775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27" name="コンテンツ プレースホルダー 2">
                  <a:extLst>
                    <a:ext uri="{FF2B5EF4-FFF2-40B4-BE49-F238E27FC236}">
                      <a16:creationId xmlns:a16="http://schemas.microsoft.com/office/drawing/2014/main" id="{EEA9D4D5-7F0C-C940-B945-6D097F332F0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67069151"/>
                    </p:ext>
                  </p:extLst>
                </p:nvPr>
              </p:nvGraphicFramePr>
              <p:xfrm>
                <a:off x="4640906" y="2053975"/>
                <a:ext cx="4356000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900000">
                        <a:extLst>
                          <a:ext uri="{9D8B030D-6E8A-4147-A177-3AD203B41FA5}">
                            <a16:colId xmlns:a16="http://schemas.microsoft.com/office/drawing/2014/main" val="3939981088"/>
                          </a:ext>
                        </a:extLst>
                      </a:gridCol>
                      <a:gridCol w="828000">
                        <a:extLst>
                          <a:ext uri="{9D8B030D-6E8A-4147-A177-3AD203B41FA5}">
                            <a16:colId xmlns:a16="http://schemas.microsoft.com/office/drawing/2014/main" val="3577739403"/>
                          </a:ext>
                        </a:extLst>
                      </a:gridCol>
                      <a:gridCol w="612000">
                        <a:extLst>
                          <a:ext uri="{9D8B030D-6E8A-4147-A177-3AD203B41FA5}">
                            <a16:colId xmlns:a16="http://schemas.microsoft.com/office/drawing/2014/main" val="2815489663"/>
                          </a:ext>
                        </a:extLst>
                      </a:gridCol>
                      <a:gridCol w="1008000">
                        <a:extLst>
                          <a:ext uri="{9D8B030D-6E8A-4147-A177-3AD203B41FA5}">
                            <a16:colId xmlns:a16="http://schemas.microsoft.com/office/drawing/2014/main" val="404591068"/>
                          </a:ext>
                        </a:extLst>
                      </a:gridCol>
                      <a:gridCol w="1008000">
                        <a:extLst>
                          <a:ext uri="{9D8B030D-6E8A-4147-A177-3AD203B41FA5}">
                            <a16:colId xmlns:a16="http://schemas.microsoft.com/office/drawing/2014/main" val="1114624657"/>
                          </a:ext>
                        </a:extLst>
                      </a:gridCol>
                    </a:tblGrid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会員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名前</a:t>
                            </a: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年齢</a:t>
                            </a: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グループ</a:t>
                            </a:r>
                            <a:endPara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名</a:t>
                            </a: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グループ</a:t>
                            </a:r>
                            <a:endPara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リーダ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766843586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MemberID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Name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Age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GName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Gleader</a:t>
                            </a:r>
                            <a:endPara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517978607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Y001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森里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30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C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Y001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701296337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Y002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上萩野</a:t>
                            </a: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30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C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Y001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939982775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AB1F08A-6672-AF42-B4C3-432F12A13E79}"/>
                    </a:ext>
                  </a:extLst>
                </p:cNvPr>
                <p:cNvSpPr txBox="1"/>
                <p:nvPr/>
              </p:nvSpPr>
              <p:spPr>
                <a:xfrm>
                  <a:off x="4572000" y="1687666"/>
                  <a:ext cx="26917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YMemberT</a:t>
                  </a:r>
                  <a14:m>
                    <m:oMath xmlns:m="http://schemas.openxmlformats.org/officeDocument/2006/math">
                      <m:r>
                        <a:rPr kumimoji="1" lang="en-US" altLang="ja-JP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a14:m>
                  <a:r>
                    <a:rPr kumimoji="1" lang="en-US" altLang="ja-JP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XMemberT</a:t>
                  </a:r>
                </a:p>
              </p:txBody>
            </p:sp>
          </mc:Choice>
          <mc:Fallback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AB1F08A-6672-AF42-B4C3-432F12A13E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1687666"/>
                  <a:ext cx="269176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887" t="-6667" r="-943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FF8DCE1-B181-274E-8F46-C6A1EF57DDF4}"/>
              </a:ext>
            </a:extLst>
          </p:cNvPr>
          <p:cNvGrpSpPr/>
          <p:nvPr/>
        </p:nvGrpSpPr>
        <p:grpSpPr>
          <a:xfrm>
            <a:off x="284247" y="5437957"/>
            <a:ext cx="4006660" cy="1141108"/>
            <a:chOff x="284247" y="5437957"/>
            <a:chExt cx="4006660" cy="1141108"/>
          </a:xfrm>
        </p:grpSpPr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BCE8787F-2950-D044-B1CF-91F7A7E9066C}"/>
                </a:ext>
              </a:extLst>
            </p:cNvPr>
            <p:cNvSpPr/>
            <p:nvPr/>
          </p:nvSpPr>
          <p:spPr>
            <a:xfrm>
              <a:off x="2539330" y="5657861"/>
              <a:ext cx="1751577" cy="64324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2C713066-5351-DB4D-9758-E2CECB2AE05A}"/>
                </a:ext>
              </a:extLst>
            </p:cNvPr>
            <p:cNvSpPr/>
            <p:nvPr/>
          </p:nvSpPr>
          <p:spPr>
            <a:xfrm>
              <a:off x="284247" y="5437957"/>
              <a:ext cx="2971229" cy="1141108"/>
            </a:xfrm>
            <a:custGeom>
              <a:avLst/>
              <a:gdLst>
                <a:gd name="connsiteX0" fmla="*/ 1597467 w 2971229"/>
                <a:gd name="connsiteY0" fmla="*/ 0 h 1141108"/>
                <a:gd name="connsiteX1" fmla="*/ 2727047 w 2971229"/>
                <a:gd name="connsiteY1" fmla="*/ 167112 h 1141108"/>
                <a:gd name="connsiteX2" fmla="*/ 2882914 w 2971229"/>
                <a:gd name="connsiteY2" fmla="*/ 234584 h 1141108"/>
                <a:gd name="connsiteX3" fmla="*/ 2789975 w 2971229"/>
                <a:gd name="connsiteY3" fmla="*/ 245179 h 1141108"/>
                <a:gd name="connsiteX4" fmla="*/ 2255083 w 2971229"/>
                <a:gd name="connsiteY4" fmla="*/ 541525 h 1141108"/>
                <a:gd name="connsiteX5" fmla="*/ 2954370 w 2971229"/>
                <a:gd name="connsiteY5" fmla="*/ 856612 h 1141108"/>
                <a:gd name="connsiteX6" fmla="*/ 2971229 w 2971229"/>
                <a:gd name="connsiteY6" fmla="*/ 857236 h 1141108"/>
                <a:gd name="connsiteX7" fmla="*/ 2922112 w 2971229"/>
                <a:gd name="connsiteY7" fmla="*/ 889556 h 1141108"/>
                <a:gd name="connsiteX8" fmla="*/ 1597467 w 2971229"/>
                <a:gd name="connsiteY8" fmla="*/ 1141108 h 1141108"/>
                <a:gd name="connsiteX9" fmla="*/ 0 w 2971229"/>
                <a:gd name="connsiteY9" fmla="*/ 570554 h 1141108"/>
                <a:gd name="connsiteX10" fmla="*/ 1597467 w 2971229"/>
                <a:gd name="connsiteY10" fmla="*/ 0 h 1141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71229" h="1141108">
                  <a:moveTo>
                    <a:pt x="1597467" y="0"/>
                  </a:moveTo>
                  <a:cubicBezTo>
                    <a:pt x="2038596" y="0"/>
                    <a:pt x="2437962" y="63862"/>
                    <a:pt x="2727047" y="167112"/>
                  </a:cubicBezTo>
                  <a:lnTo>
                    <a:pt x="2882914" y="234584"/>
                  </a:lnTo>
                  <a:lnTo>
                    <a:pt x="2789975" y="245179"/>
                  </a:lnTo>
                  <a:cubicBezTo>
                    <a:pt x="2475642" y="294004"/>
                    <a:pt x="2255083" y="408306"/>
                    <a:pt x="2255083" y="541525"/>
                  </a:cubicBezTo>
                  <a:cubicBezTo>
                    <a:pt x="2255083" y="696948"/>
                    <a:pt x="2555288" y="826622"/>
                    <a:pt x="2954370" y="856612"/>
                  </a:cubicBezTo>
                  <a:lnTo>
                    <a:pt x="2971229" y="857236"/>
                  </a:lnTo>
                  <a:lnTo>
                    <a:pt x="2922112" y="889556"/>
                  </a:lnTo>
                  <a:cubicBezTo>
                    <a:pt x="2635036" y="1041325"/>
                    <a:pt x="2148878" y="1141108"/>
                    <a:pt x="1597467" y="1141108"/>
                  </a:cubicBezTo>
                  <a:cubicBezTo>
                    <a:pt x="715210" y="1141108"/>
                    <a:pt x="0" y="885662"/>
                    <a:pt x="0" y="570554"/>
                  </a:cubicBezTo>
                  <a:cubicBezTo>
                    <a:pt x="0" y="255446"/>
                    <a:pt x="715210" y="0"/>
                    <a:pt x="1597467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D2DAD2F-35CD-0246-9EE3-41D718E790B0}"/>
              </a:ext>
            </a:extLst>
          </p:cNvPr>
          <p:cNvGrpSpPr/>
          <p:nvPr/>
        </p:nvGrpSpPr>
        <p:grpSpPr>
          <a:xfrm>
            <a:off x="4853093" y="5437957"/>
            <a:ext cx="4006660" cy="1141107"/>
            <a:chOff x="4853093" y="5437957"/>
            <a:chExt cx="4006660" cy="1141107"/>
          </a:xfrm>
        </p:grpSpPr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E8230F0D-FFB1-5B47-BBF8-850C21DB5FCD}"/>
                </a:ext>
              </a:extLst>
            </p:cNvPr>
            <p:cNvSpPr/>
            <p:nvPr/>
          </p:nvSpPr>
          <p:spPr>
            <a:xfrm>
              <a:off x="4853093" y="5437957"/>
              <a:ext cx="3194933" cy="114110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72485BEA-AF78-1743-8B70-A7D9AF0C0203}"/>
                </a:ext>
              </a:extLst>
            </p:cNvPr>
            <p:cNvSpPr/>
            <p:nvPr/>
          </p:nvSpPr>
          <p:spPr>
            <a:xfrm>
              <a:off x="7736006" y="5657860"/>
              <a:ext cx="1123747" cy="643242"/>
            </a:xfrm>
            <a:custGeom>
              <a:avLst/>
              <a:gdLst>
                <a:gd name="connsiteX0" fmla="*/ 247958 w 1123747"/>
                <a:gd name="connsiteY0" fmla="*/ 0 h 643242"/>
                <a:gd name="connsiteX1" fmla="*/ 1123747 w 1123747"/>
                <a:gd name="connsiteY1" fmla="*/ 321621 h 643242"/>
                <a:gd name="connsiteX2" fmla="*/ 247958 w 1123747"/>
                <a:gd name="connsiteY2" fmla="*/ 643242 h 643242"/>
                <a:gd name="connsiteX3" fmla="*/ 88315 w 1123747"/>
                <a:gd name="connsiteY3" fmla="*/ 637332 h 643242"/>
                <a:gd name="connsiteX4" fmla="*/ 186483 w 1123747"/>
                <a:gd name="connsiteY4" fmla="*/ 572735 h 643242"/>
                <a:gd name="connsiteX5" fmla="*/ 312020 w 1123747"/>
                <a:gd name="connsiteY5" fmla="*/ 350650 h 643242"/>
                <a:gd name="connsiteX6" fmla="*/ 39198 w 1123747"/>
                <a:gd name="connsiteY6" fmla="*/ 31648 h 643242"/>
                <a:gd name="connsiteX7" fmla="*/ 0 w 1123747"/>
                <a:gd name="connsiteY7" fmla="*/ 14680 h 643242"/>
                <a:gd name="connsiteX8" fmla="*/ 71456 w 1123747"/>
                <a:gd name="connsiteY8" fmla="*/ 6534 h 643242"/>
                <a:gd name="connsiteX9" fmla="*/ 247958 w 1123747"/>
                <a:gd name="connsiteY9" fmla="*/ 0 h 643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3747" h="643242">
                  <a:moveTo>
                    <a:pt x="247958" y="0"/>
                  </a:moveTo>
                  <a:cubicBezTo>
                    <a:pt x="731643" y="0"/>
                    <a:pt x="1123747" y="143995"/>
                    <a:pt x="1123747" y="321621"/>
                  </a:cubicBezTo>
                  <a:cubicBezTo>
                    <a:pt x="1123747" y="499247"/>
                    <a:pt x="731643" y="643242"/>
                    <a:pt x="247958" y="643242"/>
                  </a:cubicBezTo>
                  <a:lnTo>
                    <a:pt x="88315" y="637332"/>
                  </a:lnTo>
                  <a:lnTo>
                    <a:pt x="186483" y="572735"/>
                  </a:lnTo>
                  <a:cubicBezTo>
                    <a:pt x="267320" y="504475"/>
                    <a:pt x="312020" y="429427"/>
                    <a:pt x="312020" y="350650"/>
                  </a:cubicBezTo>
                  <a:cubicBezTo>
                    <a:pt x="312020" y="232485"/>
                    <a:pt x="211444" y="122709"/>
                    <a:pt x="39198" y="31648"/>
                  </a:cubicBezTo>
                  <a:lnTo>
                    <a:pt x="0" y="14680"/>
                  </a:lnTo>
                  <a:lnTo>
                    <a:pt x="71456" y="6534"/>
                  </a:lnTo>
                  <a:cubicBezTo>
                    <a:pt x="128468" y="2250"/>
                    <a:pt x="187498" y="0"/>
                    <a:pt x="247958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19B7F3CC-3A82-2F4A-B506-51C7655CFE90}"/>
              </a:ext>
            </a:extLst>
          </p:cNvPr>
          <p:cNvGrpSpPr/>
          <p:nvPr/>
        </p:nvGrpSpPr>
        <p:grpSpPr>
          <a:xfrm>
            <a:off x="8042465" y="5444402"/>
            <a:ext cx="869149" cy="1042811"/>
            <a:chOff x="8042465" y="5444402"/>
            <a:chExt cx="869149" cy="1042811"/>
          </a:xfrm>
        </p:grpSpPr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28318CC-64EC-9D49-95C6-1D4A35D90703}"/>
                </a:ext>
              </a:extLst>
            </p:cNvPr>
            <p:cNvSpPr txBox="1"/>
            <p:nvPr/>
          </p:nvSpPr>
          <p:spPr>
            <a:xfrm>
              <a:off x="8042465" y="5444402"/>
              <a:ext cx="8691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Y001</a:t>
              </a:r>
              <a:endParaRPr kumimoji="1" lang="ja-JP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182CE9C3-1C6D-E64F-82E4-04495E0D72E8}"/>
                </a:ext>
              </a:extLst>
            </p:cNvPr>
            <p:cNvSpPr txBox="1"/>
            <p:nvPr/>
          </p:nvSpPr>
          <p:spPr>
            <a:xfrm>
              <a:off x="8042465" y="6025548"/>
              <a:ext cx="8691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Y002</a:t>
              </a:r>
              <a:endParaRPr kumimoji="1" lang="ja-JP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EC9FA00-DCFA-EF47-BA9D-586E92FAAF08}"/>
              </a:ext>
            </a:extLst>
          </p:cNvPr>
          <p:cNvSpPr txBox="1"/>
          <p:nvPr/>
        </p:nvSpPr>
        <p:spPr>
          <a:xfrm>
            <a:off x="10089" y="5437957"/>
            <a:ext cx="2606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X001, X002, X003, </a:t>
            </a:r>
          </a:p>
          <a:p>
            <a:pPr algn="ctr"/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X004, X005, X006, X007</a:t>
            </a:r>
          </a:p>
        </p:txBody>
      </p:sp>
    </p:spTree>
    <p:extLst>
      <p:ext uri="{BB962C8B-B14F-4D97-AF65-F5344CB8AC3E}">
        <p14:creationId xmlns:p14="http://schemas.microsoft.com/office/powerpoint/2010/main" val="91832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E36F-FB52-4841-8DAC-777BDAEA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kumimoji="1"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直積演算</a:t>
            </a:r>
          </a:p>
        </p:txBody>
      </p:sp>
      <p:sp>
        <p:nvSpPr>
          <p:cNvPr id="11" name="角丸四角形吹き出し 10">
            <a:extLst>
              <a:ext uri="{FF2B5EF4-FFF2-40B4-BE49-F238E27FC236}">
                <a16:creationId xmlns:a16="http://schemas.microsoft.com/office/drawing/2014/main" id="{1ABB0F03-AD5D-CB4D-B05C-218F5D720D7C}"/>
              </a:ext>
            </a:extLst>
          </p:cNvPr>
          <p:cNvSpPr/>
          <p:nvPr/>
        </p:nvSpPr>
        <p:spPr>
          <a:xfrm>
            <a:off x="3913239" y="5170334"/>
            <a:ext cx="4941350" cy="1322540"/>
          </a:xfrm>
          <a:prstGeom prst="wedgeRoundRectCallout">
            <a:avLst>
              <a:gd name="adj1" fmla="val -40433"/>
              <a:gd name="adj2" fmla="val -90356"/>
              <a:gd name="adj3" fmla="val 16667"/>
            </a:avLst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異なる（同じ）要素ドメイン同士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全てのパターンを洗い出す</a:t>
            </a:r>
          </a:p>
        </p:txBody>
      </p:sp>
      <p:graphicFrame>
        <p:nvGraphicFramePr>
          <p:cNvPr id="12" name="コンテンツ プレースホルダー 2">
            <a:extLst>
              <a:ext uri="{FF2B5EF4-FFF2-40B4-BE49-F238E27FC236}">
                <a16:creationId xmlns:a16="http://schemas.microsoft.com/office/drawing/2014/main" id="{09648B65-8AF3-0E41-A486-E3FEF956E4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1546" y="2414591"/>
          <a:ext cx="313200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939981088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57773940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815489663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注文番号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日付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会社</a:t>
                      </a:r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843586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ODate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OCorpID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7860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2008-04-15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A011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29633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2008-05-08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B112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982775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2008-05-17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A011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373482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16004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2008-06-20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A012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168571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5B0299F-9AE8-9E4E-B5F2-583E90CE736E}"/>
              </a:ext>
            </a:extLst>
          </p:cNvPr>
          <p:cNvSpPr txBox="1"/>
          <p:nvPr/>
        </p:nvSpPr>
        <p:spPr>
          <a:xfrm>
            <a:off x="971545" y="204061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注文　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OrderT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コンテンツ プレースホルダー 2">
            <a:extLst>
              <a:ext uri="{FF2B5EF4-FFF2-40B4-BE49-F238E27FC236}">
                <a16:creationId xmlns:a16="http://schemas.microsoft.com/office/drawing/2014/main" id="{F6E12589-6A45-774A-95CF-76B678D17438}"/>
              </a:ext>
            </a:extLst>
          </p:cNvPr>
          <p:cNvGraphicFramePr>
            <a:graphicFrameLocks/>
          </p:cNvGraphicFramePr>
          <p:nvPr/>
        </p:nvGraphicFramePr>
        <p:xfrm>
          <a:off x="4968454" y="2407763"/>
          <a:ext cx="3204000" cy="220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9399810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77739403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81548966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会社</a:t>
                      </a:r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会社名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会社住所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84358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CorpID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CorpName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CorpAddr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786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A011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丹沢商会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秦野市</a:t>
                      </a:r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XX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29633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A012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大山商店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伊勢原市</a:t>
                      </a:r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YY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98277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B112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中津屋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37348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C113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墨田書店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東京都</a:t>
                      </a:r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ZZ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168571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6B13626-91E9-5840-9B71-FB677AAE9466}"/>
              </a:ext>
            </a:extLst>
          </p:cNvPr>
          <p:cNvSpPr txBox="1"/>
          <p:nvPr/>
        </p:nvSpPr>
        <p:spPr>
          <a:xfrm>
            <a:off x="4968454" y="204061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会社　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CorpT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2311F7C-4CF4-5148-B2B4-5FF38A7F248D}"/>
              </a:ext>
            </a:extLst>
          </p:cNvPr>
          <p:cNvGrpSpPr/>
          <p:nvPr/>
        </p:nvGrpSpPr>
        <p:grpSpPr>
          <a:xfrm>
            <a:off x="1404000" y="228325"/>
            <a:ext cx="6336000" cy="6401349"/>
            <a:chOff x="147095" y="1687666"/>
            <a:chExt cx="6336000" cy="6401349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4" name="コンテンツ プレースホルダー 2">
                  <a:extLst>
                    <a:ext uri="{FF2B5EF4-FFF2-40B4-BE49-F238E27FC236}">
                      <a16:creationId xmlns:a16="http://schemas.microsoft.com/office/drawing/2014/main" id="{C2EAF00F-3F39-E242-BA81-92C9CFC1071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216465296"/>
                    </p:ext>
                  </p:extLst>
                </p:nvPr>
              </p:nvGraphicFramePr>
              <p:xfrm>
                <a:off x="147095" y="2053975"/>
                <a:ext cx="6336000" cy="6035040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1008000">
                        <a:extLst>
                          <a:ext uri="{9D8B030D-6E8A-4147-A177-3AD203B41FA5}">
                            <a16:colId xmlns:a16="http://schemas.microsoft.com/office/drawing/2014/main" val="3939981088"/>
                          </a:ext>
                        </a:extLst>
                      </a:gridCol>
                      <a:gridCol w="1152000">
                        <a:extLst>
                          <a:ext uri="{9D8B030D-6E8A-4147-A177-3AD203B41FA5}">
                            <a16:colId xmlns:a16="http://schemas.microsoft.com/office/drawing/2014/main" val="3577739403"/>
                          </a:ext>
                        </a:extLst>
                      </a:gridCol>
                      <a:gridCol w="972000">
                        <a:extLst>
                          <a:ext uri="{9D8B030D-6E8A-4147-A177-3AD203B41FA5}">
                            <a16:colId xmlns:a16="http://schemas.microsoft.com/office/drawing/2014/main" val="2815489663"/>
                          </a:ext>
                        </a:extLst>
                      </a:gridCol>
                      <a:gridCol w="828000">
                        <a:extLst>
                          <a:ext uri="{9D8B030D-6E8A-4147-A177-3AD203B41FA5}">
                            <a16:colId xmlns:a16="http://schemas.microsoft.com/office/drawing/2014/main" val="404591068"/>
                          </a:ext>
                        </a:extLst>
                      </a:gridCol>
                      <a:gridCol w="1080000">
                        <a:extLst>
                          <a:ext uri="{9D8B030D-6E8A-4147-A177-3AD203B41FA5}">
                            <a16:colId xmlns:a16="http://schemas.microsoft.com/office/drawing/2014/main" val="714315776"/>
                          </a:ext>
                        </a:extLst>
                      </a:gridCol>
                      <a:gridCol w="1296000">
                        <a:extLst>
                          <a:ext uri="{9D8B030D-6E8A-4147-A177-3AD203B41FA5}">
                            <a16:colId xmlns:a16="http://schemas.microsoft.com/office/drawing/2014/main" val="1114624657"/>
                          </a:ext>
                        </a:extLst>
                      </a:gridCol>
                    </a:tblGrid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注文番号</a:t>
                            </a: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日付</a:t>
                            </a: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会社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会社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会社名</a:t>
                            </a: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会社住所</a:t>
                            </a: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912199477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OrderID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ODate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OCorpID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CorpID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CorpName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CorpAddr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17957047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2008-04-15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丹沢商会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秦野市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XX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964946320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2008-05-08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B112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丹沢商会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秦野市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XX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507454885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2008-05-17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丹沢商会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秦野市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XX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220317064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16004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2008-06-20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丹沢商会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秦野市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XX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792233025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2008-04-15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大山商店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伊勢原市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YY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107633792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2008-05-08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B112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大山商店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伊勢原市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YY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34560733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2008-05-17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大山商店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伊勢原市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YY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85807209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16004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2008-06-20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大山商店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伊勢原市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YY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766843586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2008-04-15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B112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中津屋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NULL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517978607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2008-05-08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B112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B112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中津屋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NULL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701296337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2008-05-17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B112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中津屋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NULL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939982775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16004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2008-06-20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B112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中津屋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NULL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707373482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2008-04-15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C113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墨田商店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東京都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ZZ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565168571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2008-05-08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B112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C113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墨田商店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東京都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ZZ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92899175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2008-05-17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C113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墨田商店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東京都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ZZ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832111287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16004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2008-06-20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C113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墨田商店</a:t>
                            </a: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東京都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ZZ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280542403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24" name="コンテンツ プレースホルダー 2">
                  <a:extLst>
                    <a:ext uri="{FF2B5EF4-FFF2-40B4-BE49-F238E27FC236}">
                      <a16:creationId xmlns:a16="http://schemas.microsoft.com/office/drawing/2014/main" id="{C2EAF00F-3F39-E242-BA81-92C9CFC1071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216465296"/>
                    </p:ext>
                  </p:extLst>
                </p:nvPr>
              </p:nvGraphicFramePr>
              <p:xfrm>
                <a:off x="147095" y="2053975"/>
                <a:ext cx="6336000" cy="6035040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1008000">
                        <a:extLst>
                          <a:ext uri="{9D8B030D-6E8A-4147-A177-3AD203B41FA5}">
                            <a16:colId xmlns:a16="http://schemas.microsoft.com/office/drawing/2014/main" val="3939981088"/>
                          </a:ext>
                        </a:extLst>
                      </a:gridCol>
                      <a:gridCol w="1152000">
                        <a:extLst>
                          <a:ext uri="{9D8B030D-6E8A-4147-A177-3AD203B41FA5}">
                            <a16:colId xmlns:a16="http://schemas.microsoft.com/office/drawing/2014/main" val="3577739403"/>
                          </a:ext>
                        </a:extLst>
                      </a:gridCol>
                      <a:gridCol w="972000">
                        <a:extLst>
                          <a:ext uri="{9D8B030D-6E8A-4147-A177-3AD203B41FA5}">
                            <a16:colId xmlns:a16="http://schemas.microsoft.com/office/drawing/2014/main" val="2815489663"/>
                          </a:ext>
                        </a:extLst>
                      </a:gridCol>
                      <a:gridCol w="828000">
                        <a:extLst>
                          <a:ext uri="{9D8B030D-6E8A-4147-A177-3AD203B41FA5}">
                            <a16:colId xmlns:a16="http://schemas.microsoft.com/office/drawing/2014/main" val="404591068"/>
                          </a:ext>
                        </a:extLst>
                      </a:gridCol>
                      <a:gridCol w="1080000">
                        <a:extLst>
                          <a:ext uri="{9D8B030D-6E8A-4147-A177-3AD203B41FA5}">
                            <a16:colId xmlns:a16="http://schemas.microsoft.com/office/drawing/2014/main" val="714315776"/>
                          </a:ext>
                        </a:extLst>
                      </a:gridCol>
                      <a:gridCol w="1296000">
                        <a:extLst>
                          <a:ext uri="{9D8B030D-6E8A-4147-A177-3AD203B41FA5}">
                            <a16:colId xmlns:a16="http://schemas.microsoft.com/office/drawing/2014/main" val="1114624657"/>
                          </a:ext>
                        </a:extLst>
                      </a:gridCol>
                    </a:tblGrid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注文番号</a:t>
                            </a: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日付</a:t>
                            </a: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会社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会社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会社名</a:t>
                            </a:r>
                          </a:p>
                        </a:txBody>
                        <a:tcPr anchor="ctr"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会社住所</a:t>
                            </a: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912199477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OrderID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ODate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OCorpID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CorpID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CorpName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CorpAddr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17957047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2008-04-15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丹沢商会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秦野市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XX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964946320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2008-05-08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B112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丹沢商会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秦野市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XX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507454885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2008-05-17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丹沢商会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秦野市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XX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220317064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16004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2008-06-20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丹沢商会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秦野市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XX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792233025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2008-04-15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大山商店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伊勢原市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YY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107633792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2008-05-08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B112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大山商店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伊勢原市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YY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34560733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2008-05-17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大山商店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伊勢原市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YY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85807209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16004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2008-06-20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大山商店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伊勢原市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YY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766843586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2008-04-15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B112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中津屋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NULL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517978607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2008-05-08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B112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B112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中津屋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NULL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701296337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2008-05-17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B112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中津屋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NULL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939982775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16004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2008-06-20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B112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中津屋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NULL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707373482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2008-04-15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C113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墨田商店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東京都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ZZ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565168571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2008-05-08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B112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C113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墨田商店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東京都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ZZ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92899175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2008-05-17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A011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C113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墨田商店</a:t>
                            </a:r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東京都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ZZ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832111287"/>
                        </a:ext>
                      </a:extLst>
                    </a:tr>
                    <a:tr h="33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16004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L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2008-06-20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A012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C113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墨田商店</a:t>
                            </a:r>
                          </a:p>
                        </a:txBody>
                        <a:tcPr anchor="ctr"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1" lang="ja-JP" altLang="en-US" sz="16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東京都</a:t>
                            </a:r>
                            <a:r>
                              <a:rPr kumimoji="1" lang="en-US" altLang="ja-JP" sz="16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ZZ</a:t>
                            </a:r>
                            <a:endPara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a:txBody>
                        <a:tcPr anchor="ctr">
                          <a:lnR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B w="381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280542403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4E03304C-FE55-7F4A-A6A7-35A8B59F872E}"/>
                    </a:ext>
                  </a:extLst>
                </p:cNvPr>
                <p:cNvSpPr txBox="1"/>
                <p:nvPr/>
              </p:nvSpPr>
              <p:spPr>
                <a:xfrm>
                  <a:off x="147095" y="1687666"/>
                  <a:ext cx="17860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OrderT</a:t>
                  </a:r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kumimoji="1" lang="en-US" altLang="ja-JP" b="1" dirty="0" err="1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CorpT</a:t>
                  </a:r>
                  <a:endParaRPr kumimoji="1" lang="en-US" altLang="ja-JP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4E03304C-FE55-7F4A-A6A7-35A8B59F8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95" y="1687666"/>
                  <a:ext cx="178606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837" t="-6667" r="-1418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42151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E36F-FB52-4841-8DAC-777BDAEA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リレーショナル代数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7768F403-7F73-EC4D-8FD9-467B3D39A7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集合演算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73000" lvl="1" indent="-4572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和集合演算　　　　　：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73000" lvl="1" indent="-457200">
                  <a:spcBef>
                    <a:spcPts val="600"/>
                  </a:spcBef>
                  <a:buFont typeface="+mj-ea"/>
                  <a:buAutoNum type="arabicPeriod"/>
                </a:pPr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共通（交差）集合演算：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73000" lvl="1" indent="-457200">
                  <a:spcBef>
                    <a:spcPts val="600"/>
                  </a:spcBef>
                  <a:buFont typeface="+mj-ea"/>
                  <a:buAutoNum type="arabicPeriod"/>
                </a:pPr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差集合演算　　　　　：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73000" lvl="1" indent="-457200">
                  <a:spcBef>
                    <a:spcPts val="600"/>
                  </a:spcBef>
                  <a:buFont typeface="+mj-ea"/>
                  <a:buAutoNum type="arabicPeriod"/>
                </a:pPr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直積演算　　　　　　：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3000"/>
                  </a:spcBef>
                </a:pPr>
                <a:r>
                  <a:rPr lang="ja-JP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特有演算</a:t>
                </a:r>
                <a:endParaRPr lang="en-US" altLang="ja-JP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73000" lvl="1" indent="-457200">
                  <a:spcBef>
                    <a:spcPts val="600"/>
                  </a:spcBef>
                  <a:buFont typeface="+mj-lt"/>
                  <a:buAutoNum type="arabicPeriod" startAt="5"/>
                </a:pPr>
                <a:r>
                  <a:rPr kumimoji="1" lang="ja-JP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射影演算</a:t>
                </a:r>
                <a:r>
                  <a:rPr lang="ja-JP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　　　　</a:t>
                </a:r>
                <a:r>
                  <a:rPr lang="ja-JP" altLang="en-US" b="1"/>
                  <a:t>：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73000" lvl="1" indent="-457200">
                  <a:spcBef>
                    <a:spcPts val="600"/>
                  </a:spcBef>
                  <a:buFont typeface="+mj-ea"/>
                  <a:buAutoNum type="arabicPeriod" startAt="5"/>
                </a:pPr>
                <a:r>
                  <a:rPr lang="ja-JP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選択（制限）演算</a:t>
                </a:r>
                <a:r>
                  <a:rPr lang="ja-JP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：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b="1" i="1" dirty="0"/>
                  <a:t>　</a:t>
                </a:r>
                <a:r>
                  <a:rPr lang="en-US" altLang="ja-JP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ja-JP" altLang="en-US" b="1" i="1" dirty="0"/>
                  <a:t>　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ja-JP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73000" lvl="1" indent="-457200">
                  <a:spcBef>
                    <a:spcPts val="600"/>
                  </a:spcBef>
                  <a:buFont typeface="+mj-ea"/>
                  <a:buAutoNum type="arabicPeriod" startAt="5"/>
                </a:pPr>
                <a:r>
                  <a:rPr kumimoji="1" lang="ja-JP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結合演算　　　　　　：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kumimoji="1" lang="en-US" altLang="ja-JP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73000" lvl="1" indent="-457200">
                  <a:spcBef>
                    <a:spcPts val="600"/>
                  </a:spcBef>
                  <a:buFont typeface="+mj-ea"/>
                  <a:buAutoNum type="arabicPeriod" startAt="5"/>
                </a:pPr>
                <a:r>
                  <a:rPr lang="ja-JP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商（除算，分割）演算：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kumimoji="1" lang="ja-JP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7768F403-7F73-EC4D-8FD9-467B3D39A7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3"/>
                <a:stretch>
                  <a:fillRect l="-1447" t="-2452" b="-10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74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DB7CD-DD0A-534C-96B0-B9F566F89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69308"/>
            <a:ext cx="7772400" cy="22265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br>
              <a:rPr lang="en-US" altLang="ja-JP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ja-JP" alt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リレーショナル代数</a:t>
            </a:r>
            <a:endParaRPr kumimoji="1" lang="ja-JP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320C90-D419-BB42-89B0-597A3CE4F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232907"/>
            <a:ext cx="6858000" cy="1655762"/>
          </a:xfrm>
        </p:spPr>
        <p:txBody>
          <a:bodyPr>
            <a:normAutofit/>
          </a:bodyPr>
          <a:lstStyle/>
          <a:p>
            <a:r>
              <a:rPr kumimoji="1"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回授業</a:t>
            </a:r>
          </a:p>
        </p:txBody>
      </p:sp>
    </p:spTree>
    <p:extLst>
      <p:ext uri="{BB962C8B-B14F-4D97-AF65-F5344CB8AC3E}">
        <p14:creationId xmlns:p14="http://schemas.microsoft.com/office/powerpoint/2010/main" val="278460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E36F-FB52-4841-8DAC-777BDAEA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kumimoji="1"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射影演算</a:t>
            </a:r>
          </a:p>
        </p:txBody>
      </p:sp>
      <p:sp>
        <p:nvSpPr>
          <p:cNvPr id="11" name="角丸四角形吹き出し 10">
            <a:extLst>
              <a:ext uri="{FF2B5EF4-FFF2-40B4-BE49-F238E27FC236}">
                <a16:creationId xmlns:a16="http://schemas.microsoft.com/office/drawing/2014/main" id="{1ABB0F03-AD5D-CB4D-B05C-218F5D720D7C}"/>
              </a:ext>
            </a:extLst>
          </p:cNvPr>
          <p:cNvSpPr/>
          <p:nvPr/>
        </p:nvSpPr>
        <p:spPr>
          <a:xfrm>
            <a:off x="4397743" y="185487"/>
            <a:ext cx="3657600" cy="1221458"/>
          </a:xfrm>
          <a:prstGeom prst="wedgeRoundRectCallout">
            <a:avLst>
              <a:gd name="adj1" fmla="val 34376"/>
              <a:gd name="adj2" fmla="val 79829"/>
              <a:gd name="adj3" fmla="val 16667"/>
            </a:avLst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特定の属性のみ選択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例）・注文番号＆商品名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　　・注文番号</a:t>
            </a:r>
          </a:p>
        </p:txBody>
      </p:sp>
      <p:graphicFrame>
        <p:nvGraphicFramePr>
          <p:cNvPr id="10" name="コンテンツ プレースホルダー 2">
            <a:extLst>
              <a:ext uri="{FF2B5EF4-FFF2-40B4-BE49-F238E27FC236}">
                <a16:creationId xmlns:a16="http://schemas.microsoft.com/office/drawing/2014/main" id="{5B9F88D3-0DA6-4148-A77C-60754A54AD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313794"/>
              </p:ext>
            </p:extLst>
          </p:nvPr>
        </p:nvGraphicFramePr>
        <p:xfrm>
          <a:off x="134213" y="1798954"/>
          <a:ext cx="4068000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939981088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35777394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81548966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04591068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注文番号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商品名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価格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843586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Qty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7860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パソコン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29633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</a:t>
                      </a:r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ドライブ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982775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テーブルタップ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373482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ディスプレイ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168571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ディジタルカメラ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899175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</a:t>
                      </a:r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メモリ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11128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フィルター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542403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パソコン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161894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16004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ノートパソコン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319711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16004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キャリアー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167984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16004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バッテリー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033853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16004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ディスプレイ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036830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AD4CDC3-1F17-7D4A-9F36-0FB60A084DD5}"/>
              </a:ext>
            </a:extLst>
          </p:cNvPr>
          <p:cNvSpPr txBox="1"/>
          <p:nvPr/>
        </p:nvSpPr>
        <p:spPr>
          <a:xfrm>
            <a:off x="128120" y="1434085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注文明細　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DetailT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19BCF2B-5202-6C42-B459-A799C991EB62}"/>
              </a:ext>
            </a:extLst>
          </p:cNvPr>
          <p:cNvGrpSpPr/>
          <p:nvPr/>
        </p:nvGrpSpPr>
        <p:grpSpPr>
          <a:xfrm>
            <a:off x="4329593" y="1429622"/>
            <a:ext cx="2844000" cy="5063252"/>
            <a:chOff x="4329593" y="1429622"/>
            <a:chExt cx="2844000" cy="5063252"/>
          </a:xfrm>
        </p:grpSpPr>
        <p:graphicFrame>
          <p:nvGraphicFramePr>
            <p:cNvPr id="6" name="コンテンツ プレースホルダー 2">
              <a:extLst>
                <a:ext uri="{FF2B5EF4-FFF2-40B4-BE49-F238E27FC236}">
                  <a16:creationId xmlns:a16="http://schemas.microsoft.com/office/drawing/2014/main" id="{7DAD25D5-968B-CB43-A859-8FCA08709F4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42714727"/>
                </p:ext>
              </p:extLst>
            </p:nvPr>
          </p:nvGraphicFramePr>
          <p:xfrm>
            <a:off x="4329593" y="1798954"/>
            <a:ext cx="2844000" cy="469392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008000">
                    <a:extLst>
                      <a:ext uri="{9D8B030D-6E8A-4147-A177-3AD203B41FA5}">
                        <a16:colId xmlns:a16="http://schemas.microsoft.com/office/drawing/2014/main" val="3939981088"/>
                      </a:ext>
                    </a:extLst>
                  </a:gridCol>
                  <a:gridCol w="1836000">
                    <a:extLst>
                      <a:ext uri="{9D8B030D-6E8A-4147-A177-3AD203B41FA5}">
                        <a16:colId xmlns:a16="http://schemas.microsoft.com/office/drawing/2014/main" val="3577739403"/>
                      </a:ext>
                    </a:extLst>
                  </a:gridCol>
                </a:tblGrid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注文番号</a:t>
                        </a: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商品名</a:t>
                        </a: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766843586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OrderID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Item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3517978607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16001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パソコン</a:t>
                        </a: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701296337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16001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MO</a:t>
                        </a:r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ドライブ</a:t>
                        </a: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939982775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16001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テーブルタップ</a:t>
                        </a: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2707373482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16001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ディスプレイ</a:t>
                        </a: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3565168571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16002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ディジタルカメラ</a:t>
                        </a: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92899175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16002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CF</a:t>
                        </a:r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メモリ</a:t>
                        </a: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832111287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16003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フィルター</a:t>
                        </a: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280542403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16003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パソコン</a:t>
                        </a: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475161894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16004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ノートパソコン</a:t>
                        </a: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4253319711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16004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キャリアー</a:t>
                        </a: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2612167984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16004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バッテリー</a:t>
                        </a: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4230338537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16004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ディスプレイ</a:t>
                        </a: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2731036830"/>
                    </a:ext>
                  </a:extLst>
                </a:tr>
              </a:tbl>
            </a:graphicData>
          </a:graphic>
        </p:graphicFrame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C27D7E2-2D52-3749-A8A5-CAF2E8CD51DD}"/>
                </a:ext>
              </a:extLst>
            </p:cNvPr>
            <p:cNvSpPr txBox="1"/>
            <p:nvPr/>
          </p:nvSpPr>
          <p:spPr>
            <a:xfrm>
              <a:off x="4329593" y="1429622"/>
              <a:ext cx="2585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DetailT</a:t>
              </a:r>
              <a:r>
                <a:rPr kumimoji="1" lang="en-US" altLang="ja-JP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</a:t>
              </a:r>
              <a:r>
                <a:rPr kumimoji="1" lang="en-US" altLang="ja-JP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OrderID</a:t>
              </a:r>
              <a:r>
                <a:rPr kumimoji="1" lang="en-US" altLang="ja-JP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Item]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8B02B31-2E93-1E47-A917-C63182AD6C52}"/>
              </a:ext>
            </a:extLst>
          </p:cNvPr>
          <p:cNvGrpSpPr/>
          <p:nvPr/>
        </p:nvGrpSpPr>
        <p:grpSpPr>
          <a:xfrm>
            <a:off x="7137937" y="4111862"/>
            <a:ext cx="2007922" cy="2381012"/>
            <a:chOff x="7217451" y="4111862"/>
            <a:chExt cx="2007922" cy="2381012"/>
          </a:xfrm>
        </p:grpSpPr>
        <p:graphicFrame>
          <p:nvGraphicFramePr>
            <p:cNvPr id="8" name="コンテンツ プレースホルダー 2">
              <a:extLst>
                <a:ext uri="{FF2B5EF4-FFF2-40B4-BE49-F238E27FC236}">
                  <a16:creationId xmlns:a16="http://schemas.microsoft.com/office/drawing/2014/main" id="{02394C3C-E1B1-574B-ADE6-5A463F2ADB2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22843313"/>
                </p:ext>
              </p:extLst>
            </p:nvPr>
          </p:nvGraphicFramePr>
          <p:xfrm>
            <a:off x="7717412" y="4481194"/>
            <a:ext cx="1008000" cy="201168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008000">
                    <a:extLst>
                      <a:ext uri="{9D8B030D-6E8A-4147-A177-3AD203B41FA5}">
                        <a16:colId xmlns:a16="http://schemas.microsoft.com/office/drawing/2014/main" val="3939981088"/>
                      </a:ext>
                    </a:extLst>
                  </a:gridCol>
                </a:tblGrid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注文番号</a:t>
                        </a: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766843586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OrderID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3517978607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16001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701296337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16002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92899175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16003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280542403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16004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253319711"/>
                    </a:ext>
                  </a:extLst>
                </a:tr>
              </a:tbl>
            </a:graphicData>
          </a:graphic>
        </p:graphicFrame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E036640-95B5-D14D-B52A-A74959AB94D3}"/>
                </a:ext>
              </a:extLst>
            </p:cNvPr>
            <p:cNvSpPr txBox="1"/>
            <p:nvPr/>
          </p:nvSpPr>
          <p:spPr>
            <a:xfrm>
              <a:off x="7217451" y="4111862"/>
              <a:ext cx="2007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DetailT</a:t>
              </a:r>
              <a:r>
                <a:rPr kumimoji="1" lang="en-US" altLang="ja-JP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</a:t>
              </a:r>
              <a:r>
                <a:rPr kumimoji="1" lang="en-US" altLang="ja-JP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OrderID</a:t>
              </a:r>
              <a:r>
                <a:rPr kumimoji="1" lang="en-US" altLang="ja-JP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57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E36F-FB52-4841-8DAC-777BDAEA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リレーショナル代数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7768F403-7F73-EC4D-8FD9-467B3D39A7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集合演算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73000" lvl="1" indent="-4572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和集合演算　　　　　：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73000" lvl="1" indent="-457200">
                  <a:spcBef>
                    <a:spcPts val="600"/>
                  </a:spcBef>
                  <a:buFont typeface="+mj-ea"/>
                  <a:buAutoNum type="arabicPeriod"/>
                </a:pPr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共通（交差）集合演算：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73000" lvl="1" indent="-457200">
                  <a:spcBef>
                    <a:spcPts val="600"/>
                  </a:spcBef>
                  <a:buFont typeface="+mj-ea"/>
                  <a:buAutoNum type="arabicPeriod"/>
                </a:pPr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差集合演算　　　　　：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73000" lvl="1" indent="-457200">
                  <a:spcBef>
                    <a:spcPts val="600"/>
                  </a:spcBef>
                  <a:buFont typeface="+mj-ea"/>
                  <a:buAutoNum type="arabicPeriod"/>
                </a:pPr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直積演算　　　　　　：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3000"/>
                  </a:spcBef>
                </a:pPr>
                <a:r>
                  <a:rPr lang="ja-JP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特有演算</a:t>
                </a:r>
                <a:endParaRPr lang="en-US" altLang="ja-JP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73000" lvl="1" indent="-457200">
                  <a:spcBef>
                    <a:spcPts val="600"/>
                  </a:spcBef>
                  <a:buFont typeface="+mj-lt"/>
                  <a:buAutoNum type="arabicPeriod" startAt="5"/>
                </a:pPr>
                <a:r>
                  <a:rPr kumimoji="1" lang="ja-JP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射影演算</a:t>
                </a:r>
                <a:r>
                  <a:rPr lang="ja-JP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　　　　</a:t>
                </a:r>
                <a:r>
                  <a:rPr lang="ja-JP" altLang="en-US" b="1"/>
                  <a:t>：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73000" lvl="1" indent="-457200">
                  <a:spcBef>
                    <a:spcPts val="600"/>
                  </a:spcBef>
                  <a:buFont typeface="+mj-ea"/>
                  <a:buAutoNum type="arabicPeriod" startAt="5"/>
                </a:pPr>
                <a:r>
                  <a:rPr lang="ja-JP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選択（制限）演算</a:t>
                </a:r>
                <a:r>
                  <a:rPr lang="ja-JP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：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b="1" i="1" dirty="0"/>
                  <a:t>　</a:t>
                </a:r>
                <a:r>
                  <a:rPr lang="en-US" altLang="ja-JP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ja-JP" altLang="en-US" b="1" i="1" dirty="0"/>
                  <a:t>　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ja-JP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73000" lvl="1" indent="-457200">
                  <a:spcBef>
                    <a:spcPts val="600"/>
                  </a:spcBef>
                  <a:buFont typeface="+mj-ea"/>
                  <a:buAutoNum type="arabicPeriod" startAt="5"/>
                </a:pPr>
                <a:r>
                  <a:rPr kumimoji="1" lang="ja-JP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結合演算　　　　　　：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kumimoji="1" lang="en-US" altLang="ja-JP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73000" lvl="1" indent="-457200">
                  <a:spcBef>
                    <a:spcPts val="600"/>
                  </a:spcBef>
                  <a:buFont typeface="+mj-ea"/>
                  <a:buAutoNum type="arabicPeriod" startAt="5"/>
                </a:pPr>
                <a:r>
                  <a:rPr lang="ja-JP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商（除算，分割）演算：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kumimoji="1" lang="ja-JP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7768F403-7F73-EC4D-8FD9-467B3D39A7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3"/>
                <a:stretch>
                  <a:fillRect l="-1447" t="-2452" b="-10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8DE0C9E4-5F13-3348-8A14-CEC69A8AC251}"/>
              </a:ext>
            </a:extLst>
          </p:cNvPr>
          <p:cNvSpPr/>
          <p:nvPr/>
        </p:nvSpPr>
        <p:spPr>
          <a:xfrm>
            <a:off x="948906" y="5069458"/>
            <a:ext cx="7566444" cy="900022"/>
          </a:xfrm>
          <a:prstGeom prst="flowChartAlternateProcess">
            <a:avLst/>
          </a:prstGeom>
          <a:noFill/>
          <a:ln w="381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EE25A50-5840-6A46-B263-0606B32EEAF3}"/>
                  </a:ext>
                </a:extLst>
              </p:cNvPr>
              <p:cNvSpPr txBox="1"/>
              <p:nvPr/>
            </p:nvSpPr>
            <p:spPr>
              <a:xfrm>
                <a:off x="6875157" y="5979591"/>
                <a:ext cx="1640193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𝜽</m:t>
                    </m:r>
                  </m:oMath>
                </a14:m>
                <a:r>
                  <a:rPr kumimoji="1" lang="ja-JP" altLang="en-US" sz="2400" b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比較可能</a:t>
                </a: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EE25A50-5840-6A46-B263-0606B32E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157" y="5979591"/>
                <a:ext cx="1640193" cy="513282"/>
              </a:xfrm>
              <a:prstGeom prst="rect">
                <a:avLst/>
              </a:prstGeom>
              <a:blipFill>
                <a:blip r:embed="rId4"/>
                <a:stretch>
                  <a:fillRect l="-763" r="-3817" b="-26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05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851E36F-FB52-4841-8DAC-777BDAEA31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3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kumimoji="1" lang="ja-JP" altLang="en-US" sz="3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比較可能</a:t>
                </a:r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851E36F-FB52-4841-8DAC-777BDAEA3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7768F403-7F73-EC4D-8FD9-467B3D39A7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4"/>
                <a:ext cx="7886700" cy="4667249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「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比較可能」を満たす条件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73000" lvl="1" indent="-457200">
                  <a:spcBef>
                    <a:spcPts val="600"/>
                  </a:spcBef>
                  <a:buFont typeface="+mj-ea"/>
                  <a:buAutoNum type="circleNumDbPlain"/>
                </a:pPr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互いのドメインが等しい（含まれる）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73000" lvl="1" indent="-457200">
                  <a:spcBef>
                    <a:spcPts val="1800"/>
                  </a:spcBef>
                  <a:buFont typeface="+mj-ea"/>
                  <a:buAutoNum type="circleNumDbPlain"/>
                </a:pPr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任意の属性同士の値の真偽がつねに定まる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15800" lvl="1" indent="0">
                  <a:spcBef>
                    <a:spcPts val="0"/>
                  </a:spcBef>
                  <a:buNone/>
                </a:pPr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→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任意タプルの属性の値または定数同士を比較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4200"/>
                  </a:spcBef>
                </a:pPr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「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比較可能」になりうるパターン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73000" lvl="1" indent="-457200">
                  <a:spcBef>
                    <a:spcPts val="600"/>
                  </a:spcBef>
                  <a:buFont typeface="Wingdings" pitchFamily="2" charset="2"/>
                  <a:buChar char="Ø"/>
                </a:pPr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同じリレーション内の二つの属性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73000" lvl="1" indent="-457200">
                  <a:spcBef>
                    <a:spcPts val="1800"/>
                  </a:spcBef>
                  <a:buFont typeface="Wingdings" pitchFamily="2" charset="2"/>
                  <a:buChar char="Ø"/>
                </a:pPr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異なるリレーション内の二つの属性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73000" lvl="1" indent="-457200">
                  <a:spcBef>
                    <a:spcPts val="1800"/>
                  </a:spcBef>
                  <a:buFont typeface="Wingdings" pitchFamily="2" charset="2"/>
                  <a:buChar char="Ø"/>
                </a:pPr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リレーション内の属性と定数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&amp;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7768F403-7F73-EC4D-8FD9-467B3D39A7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4"/>
                <a:ext cx="7886700" cy="4667249"/>
              </a:xfrm>
              <a:blipFill>
                <a:blip r:embed="rId4"/>
                <a:stretch>
                  <a:fillRect l="-1286" t="-2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927F2E1E-A6F6-2E4A-ABEB-18F579A9BB99}"/>
              </a:ext>
            </a:extLst>
          </p:cNvPr>
          <p:cNvSpPr/>
          <p:nvPr/>
        </p:nvSpPr>
        <p:spPr>
          <a:xfrm>
            <a:off x="1410219" y="5034746"/>
            <a:ext cx="6552000" cy="468000"/>
          </a:xfrm>
          <a:prstGeom prst="flowChartAlternateProcess">
            <a:avLst/>
          </a:prstGeom>
          <a:noFill/>
          <a:ln w="38100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2BCD287-C5AD-9C42-BE73-9CAF4D44040E}"/>
              </a:ext>
            </a:extLst>
          </p:cNvPr>
          <p:cNvSpPr txBox="1"/>
          <p:nvPr/>
        </p:nvSpPr>
        <p:spPr>
          <a:xfrm>
            <a:off x="3094671" y="615494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kumimoji="1" lang="ja-JP" altLang="en-US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選択（制限）演算</a:t>
            </a: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8C0BF3A6-3644-B948-AAD2-AB37CA8B18B1}"/>
              </a:ext>
            </a:extLst>
          </p:cNvPr>
          <p:cNvSpPr/>
          <p:nvPr/>
        </p:nvSpPr>
        <p:spPr>
          <a:xfrm>
            <a:off x="1410219" y="4459677"/>
            <a:ext cx="6299999" cy="468000"/>
          </a:xfrm>
          <a:prstGeom prst="flowChartAlternateProcess">
            <a:avLst/>
          </a:prstGeom>
          <a:noFill/>
          <a:ln w="3810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EF3A161-FD9A-F24C-95DE-66BC831A0546}"/>
              </a:ext>
            </a:extLst>
          </p:cNvPr>
          <p:cNvSpPr txBox="1"/>
          <p:nvPr/>
        </p:nvSpPr>
        <p:spPr>
          <a:xfrm>
            <a:off x="7100444" y="394447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kumimoji="1" lang="ja-JP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結合演算</a:t>
            </a:r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6ECB8F9B-F7D0-204C-81FF-1201A48C2269}"/>
              </a:ext>
            </a:extLst>
          </p:cNvPr>
          <p:cNvSpPr/>
          <p:nvPr/>
        </p:nvSpPr>
        <p:spPr>
          <a:xfrm>
            <a:off x="1414728" y="5573858"/>
            <a:ext cx="6300000" cy="468000"/>
          </a:xfrm>
          <a:prstGeom prst="flowChartAlternateProcess">
            <a:avLst/>
          </a:prstGeom>
          <a:noFill/>
          <a:ln w="3810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473F845-F11E-3C48-A003-42DF34BA57F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815263" y="4406142"/>
            <a:ext cx="146956" cy="62860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77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E36F-FB52-4841-8DAC-777BDAEA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kumimoji="1"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選択演算（制限演算）</a:t>
            </a:r>
          </a:p>
        </p:txBody>
      </p:sp>
      <p:graphicFrame>
        <p:nvGraphicFramePr>
          <p:cNvPr id="10" name="コンテンツ プレースホルダー 2">
            <a:extLst>
              <a:ext uri="{FF2B5EF4-FFF2-40B4-BE49-F238E27FC236}">
                <a16:creationId xmlns:a16="http://schemas.microsoft.com/office/drawing/2014/main" id="{5B9F88D3-0DA6-4148-A77C-60754A54AD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574940"/>
              </p:ext>
            </p:extLst>
          </p:nvPr>
        </p:nvGraphicFramePr>
        <p:xfrm>
          <a:off x="379350" y="1798954"/>
          <a:ext cx="4068000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939981088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35777394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81548966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04591068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注文番号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商品名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価格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843586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Qty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7860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パソコン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29633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</a:t>
                      </a:r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ドライブ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982775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テーブルタップ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373482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ディスプレイ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168571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ディジタルカメラ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899175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</a:t>
                      </a:r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メモリ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11128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フィルター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542403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パソコン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161894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16004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ノートパソコン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319711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16004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キャリアー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167984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16004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バッテリー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033853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16004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ディスプレイ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036830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AD4CDC3-1F17-7D4A-9F36-0FB60A084DD5}"/>
              </a:ext>
            </a:extLst>
          </p:cNvPr>
          <p:cNvSpPr txBox="1"/>
          <p:nvPr/>
        </p:nvSpPr>
        <p:spPr>
          <a:xfrm>
            <a:off x="373257" y="1434085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注文明細　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DetailT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0707AFC-2DC1-AC4E-846B-D2E00F043EC8}"/>
              </a:ext>
            </a:extLst>
          </p:cNvPr>
          <p:cNvGrpSpPr/>
          <p:nvPr/>
        </p:nvGrpSpPr>
        <p:grpSpPr>
          <a:xfrm>
            <a:off x="4668170" y="1434085"/>
            <a:ext cx="4074093" cy="1705989"/>
            <a:chOff x="4668170" y="1434085"/>
            <a:chExt cx="4074093" cy="1705989"/>
          </a:xfrm>
        </p:grpSpPr>
        <p:graphicFrame>
          <p:nvGraphicFramePr>
            <p:cNvPr id="6" name="コンテンツ プレースホルダー 2">
              <a:extLst>
                <a:ext uri="{FF2B5EF4-FFF2-40B4-BE49-F238E27FC236}">
                  <a16:creationId xmlns:a16="http://schemas.microsoft.com/office/drawing/2014/main" id="{7B848BEE-2153-6C4B-95FE-6DAA4AF75EC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54817882"/>
                </p:ext>
              </p:extLst>
            </p:nvPr>
          </p:nvGraphicFramePr>
          <p:xfrm>
            <a:off x="4674263" y="1798954"/>
            <a:ext cx="4068000" cy="134112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008000">
                    <a:extLst>
                      <a:ext uri="{9D8B030D-6E8A-4147-A177-3AD203B41FA5}">
                        <a16:colId xmlns:a16="http://schemas.microsoft.com/office/drawing/2014/main" val="3939981088"/>
                      </a:ext>
                    </a:extLst>
                  </a:gridCol>
                  <a:gridCol w="1836000">
                    <a:extLst>
                      <a:ext uri="{9D8B030D-6E8A-4147-A177-3AD203B41FA5}">
                        <a16:colId xmlns:a16="http://schemas.microsoft.com/office/drawing/2014/main" val="3577739403"/>
                      </a:ext>
                    </a:extLst>
                  </a:gridCol>
                  <a:gridCol w="612000">
                    <a:extLst>
                      <a:ext uri="{9D8B030D-6E8A-4147-A177-3AD203B41FA5}">
                        <a16:colId xmlns:a16="http://schemas.microsoft.com/office/drawing/2014/main" val="2815489663"/>
                      </a:ext>
                    </a:extLst>
                  </a:gridCol>
                  <a:gridCol w="612000">
                    <a:extLst>
                      <a:ext uri="{9D8B030D-6E8A-4147-A177-3AD203B41FA5}">
                        <a16:colId xmlns:a16="http://schemas.microsoft.com/office/drawing/2014/main" val="404591068"/>
                      </a:ext>
                    </a:extLst>
                  </a:gridCol>
                </a:tblGrid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注文番号</a:t>
                        </a: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商品名</a:t>
                        </a:r>
                      </a:p>
                    </a:txBody>
                    <a:tcPr anchor="ctr"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価格</a:t>
                        </a:r>
                      </a:p>
                    </a:txBody>
                    <a:tcPr anchor="ctr"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数量</a:t>
                        </a: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766843586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OrderID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Item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Price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Qty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3517978607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16001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パソコン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100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701296337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16003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パソコン</a:t>
                        </a:r>
                      </a:p>
                    </a:txBody>
                    <a:tcPr anchor="ctr"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90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75161894"/>
                    </a:ext>
                  </a:extLst>
                </a:tr>
              </a:tbl>
            </a:graphicData>
          </a:graphic>
        </p:graphicFrame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3AB0325-088B-224E-9528-8AA4AE5EEA79}"/>
                </a:ext>
              </a:extLst>
            </p:cNvPr>
            <p:cNvSpPr txBox="1"/>
            <p:nvPr/>
          </p:nvSpPr>
          <p:spPr>
            <a:xfrm>
              <a:off x="4668170" y="1434085"/>
              <a:ext cx="2998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</a:t>
              </a:r>
              <a:r>
                <a:rPr kumimoji="1" lang="en-US" altLang="ja-JP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DetailT</a:t>
              </a:r>
              <a:r>
                <a:rPr kumimoji="1" lang="en-US" altLang="ja-JP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[Item = </a:t>
              </a:r>
              <a:r>
                <a:rPr kumimoji="1" lang="ja-JP" altLang="en-US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パソコン</a:t>
              </a:r>
              <a:r>
                <a:rPr kumimoji="1" lang="en-US" altLang="ja-JP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A5649E61-FC5A-2C46-B286-DF1545EA2A0C}"/>
              </a:ext>
            </a:extLst>
          </p:cNvPr>
          <p:cNvGrpSpPr/>
          <p:nvPr/>
        </p:nvGrpSpPr>
        <p:grpSpPr>
          <a:xfrm>
            <a:off x="4662077" y="3123802"/>
            <a:ext cx="4074093" cy="2711829"/>
            <a:chOff x="4662077" y="3123802"/>
            <a:chExt cx="4074093" cy="2711829"/>
          </a:xfrm>
        </p:grpSpPr>
        <p:graphicFrame>
          <p:nvGraphicFramePr>
            <p:cNvPr id="8" name="コンテンツ プレースホルダー 2">
              <a:extLst>
                <a:ext uri="{FF2B5EF4-FFF2-40B4-BE49-F238E27FC236}">
                  <a16:creationId xmlns:a16="http://schemas.microsoft.com/office/drawing/2014/main" id="{D4DC65FD-5D46-F94B-8DE0-53DB54F2F81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0564441"/>
                </p:ext>
              </p:extLst>
            </p:nvPr>
          </p:nvGraphicFramePr>
          <p:xfrm>
            <a:off x="4668170" y="3488671"/>
            <a:ext cx="4068000" cy="234696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008000">
                    <a:extLst>
                      <a:ext uri="{9D8B030D-6E8A-4147-A177-3AD203B41FA5}">
                        <a16:colId xmlns:a16="http://schemas.microsoft.com/office/drawing/2014/main" val="3939981088"/>
                      </a:ext>
                    </a:extLst>
                  </a:gridCol>
                  <a:gridCol w="1836000">
                    <a:extLst>
                      <a:ext uri="{9D8B030D-6E8A-4147-A177-3AD203B41FA5}">
                        <a16:colId xmlns:a16="http://schemas.microsoft.com/office/drawing/2014/main" val="3577739403"/>
                      </a:ext>
                    </a:extLst>
                  </a:gridCol>
                  <a:gridCol w="612000">
                    <a:extLst>
                      <a:ext uri="{9D8B030D-6E8A-4147-A177-3AD203B41FA5}">
                        <a16:colId xmlns:a16="http://schemas.microsoft.com/office/drawing/2014/main" val="2815489663"/>
                      </a:ext>
                    </a:extLst>
                  </a:gridCol>
                  <a:gridCol w="612000">
                    <a:extLst>
                      <a:ext uri="{9D8B030D-6E8A-4147-A177-3AD203B41FA5}">
                        <a16:colId xmlns:a16="http://schemas.microsoft.com/office/drawing/2014/main" val="404591068"/>
                      </a:ext>
                    </a:extLst>
                  </a:gridCol>
                </a:tblGrid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注文番号</a:t>
                        </a: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商品名</a:t>
                        </a:r>
                      </a:p>
                    </a:txBody>
                    <a:tcPr anchor="ctr"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価格</a:t>
                        </a:r>
                      </a:p>
                    </a:txBody>
                    <a:tcPr anchor="ctr"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数量</a:t>
                        </a: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766843586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OrderID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Item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Price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Qty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3517978607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16001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テーブルタップ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2707373482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16002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CF</a:t>
                        </a:r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メモリ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10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832111287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16003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フィルター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6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280542403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16004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キャリアー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2612167984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16004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バッテリー</a:t>
                        </a:r>
                      </a:p>
                    </a:txBody>
                    <a:tcPr anchor="ctr"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9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230338537"/>
                    </a:ext>
                  </a:extLst>
                </a:tr>
              </a:tbl>
            </a:graphicData>
          </a:graphic>
        </p:graphicFrame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4FF6EB9-794F-6C44-8E3F-ACEB6900EC3B}"/>
                </a:ext>
              </a:extLst>
            </p:cNvPr>
            <p:cNvSpPr txBox="1"/>
            <p:nvPr/>
          </p:nvSpPr>
          <p:spPr>
            <a:xfrm>
              <a:off x="4662077" y="3123802"/>
              <a:ext cx="2399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</a:t>
              </a:r>
              <a:r>
                <a:rPr kumimoji="1" lang="en-US" altLang="ja-JP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DetailT</a:t>
              </a:r>
              <a:r>
                <a:rPr kumimoji="1" lang="en-US" altLang="ja-JP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[Price </a:t>
              </a:r>
              <a:r>
                <a:rPr kumimoji="1" lang="ja-JP" altLang="en-US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≦</a:t>
              </a:r>
              <a:r>
                <a:rPr kumimoji="1" lang="en-US" altLang="ja-JP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10]</a:t>
              </a:r>
            </a:p>
          </p:txBody>
        </p:sp>
      </p:grpSp>
      <p:sp>
        <p:nvSpPr>
          <p:cNvPr id="12" name="角丸四角形吹き出し 11">
            <a:extLst>
              <a:ext uri="{FF2B5EF4-FFF2-40B4-BE49-F238E27FC236}">
                <a16:creationId xmlns:a16="http://schemas.microsoft.com/office/drawing/2014/main" id="{31457FC1-CF6D-334C-875F-58F3E8BE10F3}"/>
              </a:ext>
            </a:extLst>
          </p:cNvPr>
          <p:cNvSpPr/>
          <p:nvPr/>
        </p:nvSpPr>
        <p:spPr>
          <a:xfrm>
            <a:off x="4572000" y="5995416"/>
            <a:ext cx="4357688" cy="687977"/>
          </a:xfrm>
          <a:prstGeom prst="wedgeRoundRectCallout">
            <a:avLst>
              <a:gd name="adj1" fmla="val -35255"/>
              <a:gd name="adj2" fmla="val -82441"/>
              <a:gd name="adj3" fmla="val 16667"/>
            </a:avLst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次数（属性数）は変わらない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29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E36F-FB52-4841-8DAC-777BDAEA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kumimoji="1"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選択演算（制限演算）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E331C8E6-C797-1843-B182-B29CCA849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52695"/>
              </p:ext>
            </p:extLst>
          </p:nvPr>
        </p:nvGraphicFramePr>
        <p:xfrm>
          <a:off x="130743" y="1841728"/>
          <a:ext cx="4353840" cy="417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413390769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57430428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9451206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7157159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176281278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会員</a:t>
                      </a:r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名前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年齢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グループ</a:t>
                      </a:r>
                      <a:endParaRPr kumimoji="1" lang="en-US" altLang="ja-JP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名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グループ</a:t>
                      </a:r>
                      <a:endParaRPr kumimoji="1" lang="en-US" altLang="ja-JP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リーダ</a:t>
                      </a:r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70328980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</a:t>
                      </a:r>
                    </a:p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GName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GLeader</a:t>
                      </a:r>
                      <a:endParaRPr kumimoji="1" lang="en-US" altLang="ja-JP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83773111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横浜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2743364"/>
                  </a:ext>
                </a:extLst>
              </a:tr>
              <a:tr h="27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横須賀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247424"/>
                  </a:ext>
                </a:extLst>
              </a:tr>
              <a:tr h="27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厚木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559639"/>
                  </a:ext>
                </a:extLst>
              </a:tr>
              <a:tr h="27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X004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川崎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X005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2992"/>
                  </a:ext>
                </a:extLst>
              </a:tr>
              <a:tr h="27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X005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秦野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X005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984848"/>
                  </a:ext>
                </a:extLst>
              </a:tr>
              <a:tr h="27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X006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鎌倉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X005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33042"/>
                  </a:ext>
                </a:extLst>
              </a:tr>
              <a:tr h="27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X007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逗子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X005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304173"/>
                  </a:ext>
                </a:extLst>
              </a:tr>
              <a:tr h="27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葉山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872174"/>
                  </a:ext>
                </a:extLst>
              </a:tr>
              <a:tr h="27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S002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462818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7E0BC13-AC2B-5044-8A49-BF5BA9B571EA}"/>
              </a:ext>
            </a:extLst>
          </p:cNvPr>
          <p:cNvSpPr txBox="1"/>
          <p:nvPr/>
        </p:nvSpPr>
        <p:spPr>
          <a:xfrm>
            <a:off x="130743" y="143579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会員　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XMemberT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角丸四角形吹き出し 15">
            <a:extLst>
              <a:ext uri="{FF2B5EF4-FFF2-40B4-BE49-F238E27FC236}">
                <a16:creationId xmlns:a16="http://schemas.microsoft.com/office/drawing/2014/main" id="{C2F157AF-8864-3A42-A9CD-6D33CEE1438B}"/>
              </a:ext>
            </a:extLst>
          </p:cNvPr>
          <p:cNvSpPr/>
          <p:nvPr/>
        </p:nvSpPr>
        <p:spPr>
          <a:xfrm>
            <a:off x="4572000" y="4234725"/>
            <a:ext cx="4441257" cy="1325563"/>
          </a:xfrm>
          <a:prstGeom prst="wedgeRoundRectCallout">
            <a:avLst>
              <a:gd name="adj1" fmla="val -35167"/>
              <a:gd name="adj2" fmla="val -83556"/>
              <a:gd name="adj3" fmla="val 16667"/>
            </a:avLst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同じリレーション内で選択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例）会員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とグループリーダ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が同じもの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CD2F252-FC61-5340-9BBC-F4EBCF9FAEC0}"/>
              </a:ext>
            </a:extLst>
          </p:cNvPr>
          <p:cNvGrpSpPr/>
          <p:nvPr/>
        </p:nvGrpSpPr>
        <p:grpSpPr>
          <a:xfrm>
            <a:off x="4655052" y="1434434"/>
            <a:ext cx="4358205" cy="2236533"/>
            <a:chOff x="4668170" y="1434085"/>
            <a:chExt cx="4358205" cy="2236533"/>
          </a:xfrm>
        </p:grpSpPr>
        <p:graphicFrame>
          <p:nvGraphicFramePr>
            <p:cNvPr id="23" name="コンテンツ プレースホルダー 2">
              <a:extLst>
                <a:ext uri="{FF2B5EF4-FFF2-40B4-BE49-F238E27FC236}">
                  <a16:creationId xmlns:a16="http://schemas.microsoft.com/office/drawing/2014/main" id="{24C1436B-58DB-AE44-B530-3CAE3E0CA7F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50014925"/>
                </p:ext>
              </p:extLst>
            </p:nvPr>
          </p:nvGraphicFramePr>
          <p:xfrm>
            <a:off x="4674263" y="1841818"/>
            <a:ext cx="4352112" cy="18288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896112">
                    <a:extLst>
                      <a:ext uri="{9D8B030D-6E8A-4147-A177-3AD203B41FA5}">
                        <a16:colId xmlns:a16="http://schemas.microsoft.com/office/drawing/2014/main" val="3939981088"/>
                      </a:ext>
                    </a:extLst>
                  </a:gridCol>
                  <a:gridCol w="828000">
                    <a:extLst>
                      <a:ext uri="{9D8B030D-6E8A-4147-A177-3AD203B41FA5}">
                        <a16:colId xmlns:a16="http://schemas.microsoft.com/office/drawing/2014/main" val="3577739403"/>
                      </a:ext>
                    </a:extLst>
                  </a:gridCol>
                  <a:gridCol w="612000">
                    <a:extLst>
                      <a:ext uri="{9D8B030D-6E8A-4147-A177-3AD203B41FA5}">
                        <a16:colId xmlns:a16="http://schemas.microsoft.com/office/drawing/2014/main" val="2815489663"/>
                      </a:ext>
                    </a:extLst>
                  </a:gridCol>
                  <a:gridCol w="1008000">
                    <a:extLst>
                      <a:ext uri="{9D8B030D-6E8A-4147-A177-3AD203B41FA5}">
                        <a16:colId xmlns:a16="http://schemas.microsoft.com/office/drawing/2014/main" val="404591068"/>
                      </a:ext>
                    </a:extLst>
                  </a:gridCol>
                  <a:gridCol w="1008000">
                    <a:extLst>
                      <a:ext uri="{9D8B030D-6E8A-4147-A177-3AD203B41FA5}">
                        <a16:colId xmlns:a16="http://schemas.microsoft.com/office/drawing/2014/main" val="3619896541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会員</a:t>
                        </a:r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名前</a:t>
                        </a:r>
                        <a:endPara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年齢</a:t>
                        </a:r>
                      </a:p>
                    </a:txBody>
                    <a:tcPr anchor="ctr"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グループ名</a:t>
                        </a:r>
                      </a:p>
                    </a:txBody>
                    <a:tcPr anchor="ctr"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グループリーダ</a:t>
                        </a:r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766843586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MemberID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Name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Age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GName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GLeaderID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3517978607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X003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厚木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26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X003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701296337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X005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秦野</a:t>
                        </a:r>
                      </a:p>
                    </a:txBody>
                    <a:tcPr anchor="ctr"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B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X005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75161894"/>
                    </a:ext>
                  </a:extLst>
                </a:tr>
              </a:tbl>
            </a:graphicData>
          </a:graphic>
        </p:graphicFrame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34E56049-E233-E64C-9269-4F59053EF6DE}"/>
                </a:ext>
              </a:extLst>
            </p:cNvPr>
            <p:cNvSpPr txBox="1"/>
            <p:nvPr/>
          </p:nvSpPr>
          <p:spPr>
            <a:xfrm>
              <a:off x="4668170" y="1434085"/>
              <a:ext cx="4050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XMemberT</a:t>
              </a:r>
              <a:r>
                <a:rPr kumimoji="1" lang="en-US" altLang="ja-JP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</a:t>
              </a:r>
              <a:r>
                <a:rPr kumimoji="1" lang="en-US" altLang="ja-JP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MemberID</a:t>
              </a:r>
              <a:r>
                <a:rPr kumimoji="1" lang="en-US" altLang="ja-JP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kumimoji="1" lang="en-US" altLang="ja-JP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GLeaderID</a:t>
              </a:r>
              <a:r>
                <a:rPr kumimoji="1" lang="en-US" altLang="ja-JP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308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E36F-FB52-4841-8DAC-777BDAEA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7"/>
            </a:pPr>
            <a:r>
              <a:rPr kumimoji="1"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結合演算</a:t>
            </a:r>
          </a:p>
        </p:txBody>
      </p:sp>
      <p:sp>
        <p:nvSpPr>
          <p:cNvPr id="6" name="角丸四角形吹き出し 5">
            <a:extLst>
              <a:ext uri="{FF2B5EF4-FFF2-40B4-BE49-F238E27FC236}">
                <a16:creationId xmlns:a16="http://schemas.microsoft.com/office/drawing/2014/main" id="{1B2C127E-0F17-8849-8939-F91F3C6058EE}"/>
              </a:ext>
            </a:extLst>
          </p:cNvPr>
          <p:cNvSpPr/>
          <p:nvPr/>
        </p:nvSpPr>
        <p:spPr>
          <a:xfrm>
            <a:off x="3386138" y="80033"/>
            <a:ext cx="5129212" cy="1331924"/>
          </a:xfrm>
          <a:prstGeom prst="wedgeRoundRectCallout">
            <a:avLst>
              <a:gd name="adj1" fmla="val -33335"/>
              <a:gd name="adj2" fmla="val 66915"/>
              <a:gd name="adj3" fmla="val 16667"/>
            </a:avLst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異なる属性名（列名）で構わない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例）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OrdetT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の</a:t>
            </a:r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OCorpID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CorpT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の</a:t>
            </a:r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CorpID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コンテンツ プレースホルダー 2">
            <a:extLst>
              <a:ext uri="{FF2B5EF4-FFF2-40B4-BE49-F238E27FC236}">
                <a16:creationId xmlns:a16="http://schemas.microsoft.com/office/drawing/2014/main" id="{48665459-FE53-D043-BE59-DC078E5812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252504"/>
              </p:ext>
            </p:extLst>
          </p:nvPr>
        </p:nvGraphicFramePr>
        <p:xfrm>
          <a:off x="971546" y="1800219"/>
          <a:ext cx="313200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939981088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57773940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815489663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注文番号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日付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会社</a:t>
                      </a:r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843586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ODate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OCorpID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7860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2008-04-15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A011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29633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2008-05-08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B112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982775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2008-05-17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A011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373482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16004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2008-06-20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A012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168571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8539771-A1D9-6440-8D94-E492A0CD130A}"/>
              </a:ext>
            </a:extLst>
          </p:cNvPr>
          <p:cNvSpPr txBox="1"/>
          <p:nvPr/>
        </p:nvSpPr>
        <p:spPr>
          <a:xfrm>
            <a:off x="971545" y="142624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注文　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OrderT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コンテンツ プレースホルダー 2">
            <a:extLst>
              <a:ext uri="{FF2B5EF4-FFF2-40B4-BE49-F238E27FC236}">
                <a16:creationId xmlns:a16="http://schemas.microsoft.com/office/drawing/2014/main" id="{F4232622-DBC6-C44C-80D9-FD26A1A4E4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930031"/>
              </p:ext>
            </p:extLst>
          </p:nvPr>
        </p:nvGraphicFramePr>
        <p:xfrm>
          <a:off x="4968454" y="1793391"/>
          <a:ext cx="3204000" cy="220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9399810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77739403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81548966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会社</a:t>
                      </a:r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会社名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会社住所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84358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CorpID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CorpName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CorpAddr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786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A011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丹沢商会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秦野市</a:t>
                      </a:r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XX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29633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A012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大山商店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伊勢原市</a:t>
                      </a:r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YY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98277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B112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中津屋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37348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C113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墨田書店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東京都</a:t>
                      </a:r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ZZ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168571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6D734A7-F6DC-6340-A85C-0B7A8012139D}"/>
              </a:ext>
            </a:extLst>
          </p:cNvPr>
          <p:cNvSpPr txBox="1"/>
          <p:nvPr/>
        </p:nvSpPr>
        <p:spPr>
          <a:xfrm>
            <a:off x="4968454" y="142624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会社　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CorpT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2E4424D-0BED-274C-9DBA-FD56F37C743C}"/>
              </a:ext>
            </a:extLst>
          </p:cNvPr>
          <p:cNvGrpSpPr/>
          <p:nvPr/>
        </p:nvGrpSpPr>
        <p:grpSpPr>
          <a:xfrm>
            <a:off x="1343661" y="4214330"/>
            <a:ext cx="6456677" cy="2381012"/>
            <a:chOff x="1343661" y="4214330"/>
            <a:chExt cx="6456677" cy="2381012"/>
          </a:xfrm>
        </p:grpSpPr>
        <p:graphicFrame>
          <p:nvGraphicFramePr>
            <p:cNvPr id="11" name="コンテンツ プレースホルダー 2">
              <a:extLst>
                <a:ext uri="{FF2B5EF4-FFF2-40B4-BE49-F238E27FC236}">
                  <a16:creationId xmlns:a16="http://schemas.microsoft.com/office/drawing/2014/main" id="{88447CE8-998C-A14F-8874-C63EE15892F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81195811"/>
                </p:ext>
              </p:extLst>
            </p:nvPr>
          </p:nvGraphicFramePr>
          <p:xfrm>
            <a:off x="1343661" y="4583662"/>
            <a:ext cx="6456677" cy="201168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997116">
                    <a:extLst>
                      <a:ext uri="{9D8B030D-6E8A-4147-A177-3AD203B41FA5}">
                        <a16:colId xmlns:a16="http://schemas.microsoft.com/office/drawing/2014/main" val="3939981088"/>
                      </a:ext>
                    </a:extLst>
                  </a:gridCol>
                  <a:gridCol w="1139561">
                    <a:extLst>
                      <a:ext uri="{9D8B030D-6E8A-4147-A177-3AD203B41FA5}">
                        <a16:colId xmlns:a16="http://schemas.microsoft.com/office/drawing/2014/main" val="3577739403"/>
                      </a:ext>
                    </a:extLst>
                  </a:gridCol>
                  <a:gridCol w="972000">
                    <a:extLst>
                      <a:ext uri="{9D8B030D-6E8A-4147-A177-3AD203B41FA5}">
                        <a16:colId xmlns:a16="http://schemas.microsoft.com/office/drawing/2014/main" val="2815489663"/>
                      </a:ext>
                    </a:extLst>
                  </a:gridCol>
                  <a:gridCol w="972000">
                    <a:extLst>
                      <a:ext uri="{9D8B030D-6E8A-4147-A177-3AD203B41FA5}">
                        <a16:colId xmlns:a16="http://schemas.microsoft.com/office/drawing/2014/main" val="2275626504"/>
                      </a:ext>
                    </a:extLst>
                  </a:gridCol>
                  <a:gridCol w="1080000">
                    <a:extLst>
                      <a:ext uri="{9D8B030D-6E8A-4147-A177-3AD203B41FA5}">
                        <a16:colId xmlns:a16="http://schemas.microsoft.com/office/drawing/2014/main" val="1736533305"/>
                      </a:ext>
                    </a:extLst>
                  </a:gridCol>
                  <a:gridCol w="1296000">
                    <a:extLst>
                      <a:ext uri="{9D8B030D-6E8A-4147-A177-3AD203B41FA5}">
                        <a16:colId xmlns:a16="http://schemas.microsoft.com/office/drawing/2014/main" val="1689153190"/>
                      </a:ext>
                    </a:extLst>
                  </a:gridCol>
                </a:tblGrid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注文番号</a:t>
                        </a: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日付</a:t>
                        </a:r>
                      </a:p>
                    </a:txBody>
                    <a:tcPr anchor="ctr"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会社</a:t>
                        </a:r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会社</a:t>
                        </a:r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会社名</a:t>
                        </a:r>
                      </a:p>
                    </a:txBody>
                    <a:tcPr anchor="ctr"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会社住所</a:t>
                        </a: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766843586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OrderID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ODate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OCorpID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CorpID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CorpName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CorpAddr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3517978607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16001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2008-04-15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A011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A011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丹沢商会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秦野市</a:t>
                        </a:r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XX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701296337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16002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2008-05-08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B112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B112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中津屋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NULL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939982775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16003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2008-05-17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A011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A011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丹沢商会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秦野市</a:t>
                        </a:r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XX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2707373482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16004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2008-06-20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A012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A012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大山商店</a:t>
                        </a:r>
                      </a:p>
                    </a:txBody>
                    <a:tcPr anchor="ctr"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伊勢原市</a:t>
                        </a:r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YY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565168571"/>
                    </a:ext>
                  </a:extLst>
                </a:tr>
              </a:tbl>
            </a:graphicData>
          </a:graphic>
        </p:graphicFrame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B670222-ADB1-1848-865C-500447084A7B}"/>
                </a:ext>
              </a:extLst>
            </p:cNvPr>
            <p:cNvSpPr txBox="1"/>
            <p:nvPr/>
          </p:nvSpPr>
          <p:spPr>
            <a:xfrm>
              <a:off x="1343662" y="4214330"/>
              <a:ext cx="3851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OrderT</a:t>
              </a:r>
              <a:r>
                <a:rPr kumimoji="1" lang="en-US" altLang="ja-JP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</a:t>
              </a:r>
              <a:r>
                <a:rPr kumimoji="1" lang="en-US" altLang="ja-JP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OCorpID</a:t>
              </a:r>
              <a:r>
                <a:rPr kumimoji="1" lang="en-US" altLang="ja-JP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kumimoji="1" lang="en-US" altLang="ja-JP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CorpID</a:t>
              </a:r>
              <a:r>
                <a:rPr kumimoji="1" lang="en-US" altLang="ja-JP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 </a:t>
              </a:r>
              <a:r>
                <a:rPr kumimoji="1" lang="en-US" altLang="ja-JP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CorpT</a:t>
              </a:r>
              <a:endParaRPr kumimoji="1" lang="en-US" altLang="ja-JP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98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E36F-FB52-4841-8DAC-777BDAEA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8"/>
            </a:pPr>
            <a:r>
              <a:rPr kumimoji="1"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商演算（除算演算，分割演算）</a:t>
            </a:r>
          </a:p>
        </p:txBody>
      </p:sp>
      <p:graphicFrame>
        <p:nvGraphicFramePr>
          <p:cNvPr id="11" name="コンテンツ プレースホルダー 2">
            <a:extLst>
              <a:ext uri="{FF2B5EF4-FFF2-40B4-BE49-F238E27FC236}">
                <a16:creationId xmlns:a16="http://schemas.microsoft.com/office/drawing/2014/main" id="{74CEC483-1397-0E47-80F2-C204A923AF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142814"/>
              </p:ext>
            </p:extLst>
          </p:nvPr>
        </p:nvGraphicFramePr>
        <p:xfrm>
          <a:off x="1191162" y="2418599"/>
          <a:ext cx="2034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000">
                  <a:extLst>
                    <a:ext uri="{9D8B030D-6E8A-4147-A177-3AD203B41FA5}">
                      <a16:colId xmlns:a16="http://schemas.microsoft.com/office/drawing/2014/main" val="3577739403"/>
                    </a:ext>
                  </a:extLst>
                </a:gridCol>
                <a:gridCol w="1017000">
                  <a:extLst>
                    <a:ext uri="{9D8B030D-6E8A-4147-A177-3AD203B41FA5}">
                      <a16:colId xmlns:a16="http://schemas.microsoft.com/office/drawing/2014/main" val="2815489663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843586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7860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29633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8348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436614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025609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539559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83356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1D3502-0BD5-6A41-9808-73F0654FA562}"/>
              </a:ext>
            </a:extLst>
          </p:cNvPr>
          <p:cNvSpPr txBox="1"/>
          <p:nvPr/>
        </p:nvSpPr>
        <p:spPr>
          <a:xfrm>
            <a:off x="1191162" y="194925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49F90116-F1EC-0840-BA72-5BD70C38AB2B}"/>
              </a:ext>
            </a:extLst>
          </p:cNvPr>
          <p:cNvSpPr/>
          <p:nvPr/>
        </p:nvSpPr>
        <p:spPr>
          <a:xfrm>
            <a:off x="1206781" y="2418599"/>
            <a:ext cx="1001381" cy="36576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>
            <a:extLst>
              <a:ext uri="{FF2B5EF4-FFF2-40B4-BE49-F238E27FC236}">
                <a16:creationId xmlns:a16="http://schemas.microsoft.com/office/drawing/2014/main" id="{F483DB93-678A-9144-9D62-F1A88B84DC09}"/>
              </a:ext>
            </a:extLst>
          </p:cNvPr>
          <p:cNvSpPr/>
          <p:nvPr/>
        </p:nvSpPr>
        <p:spPr>
          <a:xfrm>
            <a:off x="1825884" y="1467160"/>
            <a:ext cx="1862667" cy="767963"/>
          </a:xfrm>
          <a:prstGeom prst="wedgeRoundRectCallout">
            <a:avLst>
              <a:gd name="adj1" fmla="val -38933"/>
              <a:gd name="adj2" fmla="val 93088"/>
              <a:gd name="adj3" fmla="val 16667"/>
            </a:avLst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個別属性</a:t>
            </a:r>
          </a:p>
        </p:txBody>
      </p:sp>
      <p:sp>
        <p:nvSpPr>
          <p:cNvPr id="3" name="雲形吹き出し 2">
            <a:extLst>
              <a:ext uri="{FF2B5EF4-FFF2-40B4-BE49-F238E27FC236}">
                <a16:creationId xmlns:a16="http://schemas.microsoft.com/office/drawing/2014/main" id="{7CA159CB-4D7B-C344-B878-D2A1595B4161}"/>
              </a:ext>
            </a:extLst>
          </p:cNvPr>
          <p:cNvSpPr/>
          <p:nvPr/>
        </p:nvSpPr>
        <p:spPr>
          <a:xfrm>
            <a:off x="3305444" y="4557713"/>
            <a:ext cx="2993934" cy="1478135"/>
          </a:xfrm>
          <a:prstGeom prst="cloudCallout">
            <a:avLst>
              <a:gd name="adj1" fmla="val -87872"/>
              <a:gd name="adj2" fmla="val -9022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個別属性</a:t>
            </a:r>
            <a:r>
              <a:rPr kumimoji="1"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で</a:t>
            </a:r>
            <a:endParaRPr kumimoji="1" lang="en-US" altLang="ja-JP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グループ化</a:t>
            </a:r>
          </a:p>
        </p:txBody>
      </p:sp>
      <p:graphicFrame>
        <p:nvGraphicFramePr>
          <p:cNvPr id="28" name="コンテンツ プレースホルダー 2">
            <a:extLst>
              <a:ext uri="{FF2B5EF4-FFF2-40B4-BE49-F238E27FC236}">
                <a16:creationId xmlns:a16="http://schemas.microsoft.com/office/drawing/2014/main" id="{ED86C2FE-AF2B-E948-80D3-7B2604D35A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037961"/>
              </p:ext>
            </p:extLst>
          </p:nvPr>
        </p:nvGraphicFramePr>
        <p:xfrm>
          <a:off x="6915418" y="2418599"/>
          <a:ext cx="1038077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077">
                  <a:extLst>
                    <a:ext uri="{9D8B030D-6E8A-4147-A177-3AD203B41FA5}">
                      <a16:colId xmlns:a16="http://schemas.microsoft.com/office/drawing/2014/main" val="3939981088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7860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29633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982775"/>
                  </a:ext>
                </a:extLst>
              </a:tr>
            </a:tbl>
          </a:graphicData>
        </a:graphic>
      </p:graphicFrame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82CF689-33C3-5B4B-91B9-F51EAADEC2E1}"/>
              </a:ext>
            </a:extLst>
          </p:cNvPr>
          <p:cNvSpPr txBox="1"/>
          <p:nvPr/>
        </p:nvSpPr>
        <p:spPr>
          <a:xfrm>
            <a:off x="6915418" y="194925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309622D-9901-6C40-8622-BC5BB5E255DC}"/>
              </a:ext>
            </a:extLst>
          </p:cNvPr>
          <p:cNvGrpSpPr/>
          <p:nvPr/>
        </p:nvGrpSpPr>
        <p:grpSpPr>
          <a:xfrm>
            <a:off x="3128617" y="1460834"/>
            <a:ext cx="3943351" cy="1233777"/>
            <a:chOff x="3128617" y="1460834"/>
            <a:chExt cx="3943351" cy="1233777"/>
          </a:xfrm>
        </p:grpSpPr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EF6DD57-55FC-7A42-83B9-0DB9261D8B09}"/>
                </a:ext>
              </a:extLst>
            </p:cNvPr>
            <p:cNvSpPr/>
            <p:nvPr/>
          </p:nvSpPr>
          <p:spPr>
            <a:xfrm>
              <a:off x="3128617" y="1460834"/>
              <a:ext cx="3943351" cy="1233777"/>
            </a:xfrm>
            <a:custGeom>
              <a:avLst/>
              <a:gdLst>
                <a:gd name="connsiteX0" fmla="*/ 862807 w 3943351"/>
                <a:gd name="connsiteY0" fmla="*/ 0 h 1233777"/>
                <a:gd name="connsiteX1" fmla="*/ 2025389 w 3943351"/>
                <a:gd name="connsiteY1" fmla="*/ 0 h 1233777"/>
                <a:gd name="connsiteX2" fmla="*/ 2578494 w 3943351"/>
                <a:gd name="connsiteY2" fmla="*/ 0 h 1233777"/>
                <a:gd name="connsiteX3" fmla="*/ 2819235 w 3943351"/>
                <a:gd name="connsiteY3" fmla="*/ 0 h 1233777"/>
                <a:gd name="connsiteX4" fmla="*/ 2947231 w 3943351"/>
                <a:gd name="connsiteY4" fmla="*/ 127996 h 1233777"/>
                <a:gd name="connsiteX5" fmla="*/ 2947231 w 3943351"/>
                <a:gd name="connsiteY5" fmla="*/ 134322 h 1233777"/>
                <a:gd name="connsiteX6" fmla="*/ 2947231 w 3943351"/>
                <a:gd name="connsiteY6" fmla="*/ 447978 h 1233777"/>
                <a:gd name="connsiteX7" fmla="*/ 2947231 w 3943351"/>
                <a:gd name="connsiteY7" fmla="*/ 454304 h 1233777"/>
                <a:gd name="connsiteX8" fmla="*/ 2947231 w 3943351"/>
                <a:gd name="connsiteY8" fmla="*/ 639967 h 1233777"/>
                <a:gd name="connsiteX9" fmla="*/ 2947231 w 3943351"/>
                <a:gd name="connsiteY9" fmla="*/ 639969 h 1233777"/>
                <a:gd name="connsiteX10" fmla="*/ 2947231 w 3943351"/>
                <a:gd name="connsiteY10" fmla="*/ 646293 h 1233777"/>
                <a:gd name="connsiteX11" fmla="*/ 2819235 w 3943351"/>
                <a:gd name="connsiteY11" fmla="*/ 774289 h 1233777"/>
                <a:gd name="connsiteX12" fmla="*/ 2597285 w 3943351"/>
                <a:gd name="connsiteY12" fmla="*/ 774289 h 1233777"/>
                <a:gd name="connsiteX13" fmla="*/ 3943351 w 3943351"/>
                <a:gd name="connsiteY13" fmla="*/ 1227451 h 1233777"/>
                <a:gd name="connsiteX14" fmla="*/ 2051795 w 3943351"/>
                <a:gd name="connsiteY14" fmla="*/ 774289 h 1233777"/>
                <a:gd name="connsiteX15" fmla="*/ 1656653 w 3943351"/>
                <a:gd name="connsiteY15" fmla="*/ 774289 h 1233777"/>
                <a:gd name="connsiteX16" fmla="*/ 0 w 3943351"/>
                <a:gd name="connsiteY16" fmla="*/ 1233777 h 1233777"/>
                <a:gd name="connsiteX17" fmla="*/ 1103548 w 3943351"/>
                <a:gd name="connsiteY17" fmla="*/ 774289 h 1233777"/>
                <a:gd name="connsiteX18" fmla="*/ 862807 w 3943351"/>
                <a:gd name="connsiteY18" fmla="*/ 774289 h 1233777"/>
                <a:gd name="connsiteX19" fmla="*/ 734811 w 3943351"/>
                <a:gd name="connsiteY19" fmla="*/ 646293 h 1233777"/>
                <a:gd name="connsiteX20" fmla="*/ 734811 w 3943351"/>
                <a:gd name="connsiteY20" fmla="*/ 639969 h 1233777"/>
                <a:gd name="connsiteX21" fmla="*/ 734811 w 3943351"/>
                <a:gd name="connsiteY21" fmla="*/ 639967 h 1233777"/>
                <a:gd name="connsiteX22" fmla="*/ 734811 w 3943351"/>
                <a:gd name="connsiteY22" fmla="*/ 454304 h 1233777"/>
                <a:gd name="connsiteX23" fmla="*/ 734811 w 3943351"/>
                <a:gd name="connsiteY23" fmla="*/ 447978 h 1233777"/>
                <a:gd name="connsiteX24" fmla="*/ 734811 w 3943351"/>
                <a:gd name="connsiteY24" fmla="*/ 134322 h 1233777"/>
                <a:gd name="connsiteX25" fmla="*/ 734811 w 3943351"/>
                <a:gd name="connsiteY25" fmla="*/ 127996 h 1233777"/>
                <a:gd name="connsiteX26" fmla="*/ 862807 w 3943351"/>
                <a:gd name="connsiteY26" fmla="*/ 0 h 123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43351" h="1233777">
                  <a:moveTo>
                    <a:pt x="862807" y="0"/>
                  </a:moveTo>
                  <a:lnTo>
                    <a:pt x="2025389" y="0"/>
                  </a:lnTo>
                  <a:lnTo>
                    <a:pt x="2578494" y="0"/>
                  </a:lnTo>
                  <a:lnTo>
                    <a:pt x="2819235" y="0"/>
                  </a:lnTo>
                  <a:cubicBezTo>
                    <a:pt x="2889925" y="0"/>
                    <a:pt x="2947231" y="57306"/>
                    <a:pt x="2947231" y="127996"/>
                  </a:cubicBezTo>
                  <a:lnTo>
                    <a:pt x="2947231" y="134322"/>
                  </a:lnTo>
                  <a:lnTo>
                    <a:pt x="2947231" y="447978"/>
                  </a:lnTo>
                  <a:lnTo>
                    <a:pt x="2947231" y="454304"/>
                  </a:lnTo>
                  <a:lnTo>
                    <a:pt x="2947231" y="639967"/>
                  </a:lnTo>
                  <a:lnTo>
                    <a:pt x="2947231" y="639969"/>
                  </a:lnTo>
                  <a:lnTo>
                    <a:pt x="2947231" y="646293"/>
                  </a:lnTo>
                  <a:cubicBezTo>
                    <a:pt x="2947231" y="716983"/>
                    <a:pt x="2889925" y="774289"/>
                    <a:pt x="2819235" y="774289"/>
                  </a:cubicBezTo>
                  <a:lnTo>
                    <a:pt x="2597285" y="774289"/>
                  </a:lnTo>
                  <a:lnTo>
                    <a:pt x="3943351" y="1227451"/>
                  </a:lnTo>
                  <a:lnTo>
                    <a:pt x="2051795" y="774289"/>
                  </a:lnTo>
                  <a:lnTo>
                    <a:pt x="1656653" y="774289"/>
                  </a:lnTo>
                  <a:lnTo>
                    <a:pt x="0" y="1233777"/>
                  </a:lnTo>
                  <a:lnTo>
                    <a:pt x="1103548" y="774289"/>
                  </a:lnTo>
                  <a:lnTo>
                    <a:pt x="862807" y="774289"/>
                  </a:lnTo>
                  <a:cubicBezTo>
                    <a:pt x="792117" y="774289"/>
                    <a:pt x="734811" y="716983"/>
                    <a:pt x="734811" y="646293"/>
                  </a:cubicBezTo>
                  <a:lnTo>
                    <a:pt x="734811" y="639969"/>
                  </a:lnTo>
                  <a:lnTo>
                    <a:pt x="734811" y="639967"/>
                  </a:lnTo>
                  <a:lnTo>
                    <a:pt x="734811" y="454304"/>
                  </a:lnTo>
                  <a:lnTo>
                    <a:pt x="734811" y="447978"/>
                  </a:lnTo>
                  <a:lnTo>
                    <a:pt x="734811" y="134322"/>
                  </a:lnTo>
                  <a:lnTo>
                    <a:pt x="734811" y="127996"/>
                  </a:lnTo>
                  <a:cubicBezTo>
                    <a:pt x="734811" y="57306"/>
                    <a:pt x="792117" y="0"/>
                    <a:pt x="862807" y="0"/>
                  </a:cubicBezTo>
                  <a:close/>
                </a:path>
              </a:pathLst>
            </a:custGeom>
            <a:ln w="28575"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B54366E4-2EC7-2742-8C18-8C3B3FD8E948}"/>
                </a:ext>
              </a:extLst>
            </p:cNvPr>
            <p:cNvSpPr/>
            <p:nvPr/>
          </p:nvSpPr>
          <p:spPr>
            <a:xfrm>
              <a:off x="4235051" y="1601339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共通属性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387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3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59C9AAD-DB5F-A240-A315-2F2CB18C975F}"/>
              </a:ext>
            </a:extLst>
          </p:cNvPr>
          <p:cNvSpPr/>
          <p:nvPr/>
        </p:nvSpPr>
        <p:spPr>
          <a:xfrm>
            <a:off x="1186439" y="4688810"/>
            <a:ext cx="2034000" cy="925293"/>
          </a:xfrm>
          <a:prstGeom prst="rect">
            <a:avLst/>
          </a:prstGeom>
          <a:solidFill>
            <a:srgbClr val="FF0000">
              <a:alpha val="75000"/>
            </a:srgbClr>
          </a:solidFill>
          <a:ln w="38100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60F7F92-6B0B-5D4D-873B-B171A4ED64E1}"/>
              </a:ext>
            </a:extLst>
          </p:cNvPr>
          <p:cNvSpPr/>
          <p:nvPr/>
        </p:nvSpPr>
        <p:spPr>
          <a:xfrm>
            <a:off x="1188306" y="2864905"/>
            <a:ext cx="2034000" cy="925293"/>
          </a:xfrm>
          <a:prstGeom prst="rect">
            <a:avLst/>
          </a:prstGeom>
          <a:solidFill>
            <a:srgbClr val="FF0000">
              <a:alpha val="75000"/>
            </a:srgbClr>
          </a:solidFill>
          <a:ln w="38100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E36F-FB52-4841-8DAC-777BDAEA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8"/>
            </a:pPr>
            <a:r>
              <a:rPr kumimoji="1"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商演算（除算演算，分割演算）</a:t>
            </a:r>
          </a:p>
        </p:txBody>
      </p:sp>
      <p:graphicFrame>
        <p:nvGraphicFramePr>
          <p:cNvPr id="11" name="コンテンツ プレースホルダー 2">
            <a:extLst>
              <a:ext uri="{FF2B5EF4-FFF2-40B4-BE49-F238E27FC236}">
                <a16:creationId xmlns:a16="http://schemas.microsoft.com/office/drawing/2014/main" id="{74CEC483-1397-0E47-80F2-C204A923AF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3312677"/>
              </p:ext>
            </p:extLst>
          </p:nvPr>
        </p:nvGraphicFramePr>
        <p:xfrm>
          <a:off x="1188305" y="2418599"/>
          <a:ext cx="2034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000">
                  <a:extLst>
                    <a:ext uri="{9D8B030D-6E8A-4147-A177-3AD203B41FA5}">
                      <a16:colId xmlns:a16="http://schemas.microsoft.com/office/drawing/2014/main" val="3577739403"/>
                    </a:ext>
                  </a:extLst>
                </a:gridCol>
                <a:gridCol w="1017000">
                  <a:extLst>
                    <a:ext uri="{9D8B030D-6E8A-4147-A177-3AD203B41FA5}">
                      <a16:colId xmlns:a16="http://schemas.microsoft.com/office/drawing/2014/main" val="2815489663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843586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7860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29633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8348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436614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025609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539559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833568"/>
                  </a:ext>
                </a:extLst>
              </a:tr>
            </a:tbl>
          </a:graphicData>
        </a:graphic>
      </p:graphicFrame>
      <p:graphicFrame>
        <p:nvGraphicFramePr>
          <p:cNvPr id="14" name="コンテンツ プレースホルダー 2">
            <a:extLst>
              <a:ext uri="{FF2B5EF4-FFF2-40B4-BE49-F238E27FC236}">
                <a16:creationId xmlns:a16="http://schemas.microsoft.com/office/drawing/2014/main" id="{9832F442-8252-4B48-8B7D-A05A2393E4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289231"/>
              </p:ext>
            </p:extLst>
          </p:nvPr>
        </p:nvGraphicFramePr>
        <p:xfrm>
          <a:off x="6915418" y="2418599"/>
          <a:ext cx="1038077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077">
                  <a:extLst>
                    <a:ext uri="{9D8B030D-6E8A-4147-A177-3AD203B41FA5}">
                      <a16:colId xmlns:a16="http://schemas.microsoft.com/office/drawing/2014/main" val="3939981088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7860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29633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982775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1D3502-0BD5-6A41-9808-73F0654FA562}"/>
              </a:ext>
            </a:extLst>
          </p:cNvPr>
          <p:cNvSpPr txBox="1"/>
          <p:nvPr/>
        </p:nvSpPr>
        <p:spPr>
          <a:xfrm>
            <a:off x="1188305" y="194925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329F22D-2BE3-294F-9318-A1C4910FE635}"/>
              </a:ext>
            </a:extLst>
          </p:cNvPr>
          <p:cNvSpPr txBox="1"/>
          <p:nvPr/>
        </p:nvSpPr>
        <p:spPr>
          <a:xfrm>
            <a:off x="6915418" y="194925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7" name="角丸四角形吹き出し 16">
            <a:extLst>
              <a:ext uri="{FF2B5EF4-FFF2-40B4-BE49-F238E27FC236}">
                <a16:creationId xmlns:a16="http://schemas.microsoft.com/office/drawing/2014/main" id="{0B22A013-4099-A445-80E8-CA2E08D9C83E}"/>
              </a:ext>
            </a:extLst>
          </p:cNvPr>
          <p:cNvSpPr/>
          <p:nvPr/>
        </p:nvSpPr>
        <p:spPr>
          <a:xfrm>
            <a:off x="1825884" y="1467160"/>
            <a:ext cx="1862667" cy="767963"/>
          </a:xfrm>
          <a:prstGeom prst="wedgeRoundRectCallout">
            <a:avLst>
              <a:gd name="adj1" fmla="val -38933"/>
              <a:gd name="adj2" fmla="val 93088"/>
              <a:gd name="adj3" fmla="val 16667"/>
            </a:avLst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個別属性</a:t>
            </a:r>
          </a:p>
        </p:txBody>
      </p:sp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D8408A43-12C9-3C4C-956B-A10C7136B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01733"/>
              </p:ext>
            </p:extLst>
          </p:nvPr>
        </p:nvGraphicFramePr>
        <p:xfrm>
          <a:off x="6915418" y="4704599"/>
          <a:ext cx="1044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784280718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384390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296142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1574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0960C11-1588-4D44-9A97-11F32BE2E9FB}"/>
                  </a:ext>
                </a:extLst>
              </p:cNvPr>
              <p:cNvSpPr txBox="1"/>
              <p:nvPr/>
            </p:nvSpPr>
            <p:spPr>
              <a:xfrm>
                <a:off x="6913552" y="4246060"/>
                <a:ext cx="8082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÷</m:t>
                    </m:r>
                  </m:oMath>
                </a14:m>
                <a:r>
                  <a:rPr kumimoji="1" lang="en-US" altLang="ja-JP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0960C11-1588-4D44-9A97-11F32BE2E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552" y="4246060"/>
                <a:ext cx="808235" cy="461665"/>
              </a:xfrm>
              <a:prstGeom prst="rect">
                <a:avLst/>
              </a:prstGeom>
              <a:blipFill>
                <a:blip r:embed="rId3"/>
                <a:stretch>
                  <a:fillRect l="-10769" t="-7895" r="-9231" b="-26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角丸四角形吹き出し 18">
            <a:extLst>
              <a:ext uri="{FF2B5EF4-FFF2-40B4-BE49-F238E27FC236}">
                <a16:creationId xmlns:a16="http://schemas.microsoft.com/office/drawing/2014/main" id="{188825CF-B3FF-0642-AED6-31278B83D325}"/>
              </a:ext>
            </a:extLst>
          </p:cNvPr>
          <p:cNvSpPr/>
          <p:nvPr/>
        </p:nvSpPr>
        <p:spPr>
          <a:xfrm>
            <a:off x="2892984" y="5544224"/>
            <a:ext cx="3888000" cy="948650"/>
          </a:xfrm>
          <a:prstGeom prst="wedgeRoundRectCallout">
            <a:avLst>
              <a:gd name="adj1" fmla="val -35786"/>
              <a:gd name="adj2" fmla="val -83391"/>
              <a:gd name="adj3" fmla="val 16667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同じ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（個別属性）で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（共通属性）の組を選択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18E98A2-4C1C-7A41-9342-58A8864A51F4}"/>
              </a:ext>
            </a:extLst>
          </p:cNvPr>
          <p:cNvGrpSpPr/>
          <p:nvPr/>
        </p:nvGrpSpPr>
        <p:grpSpPr>
          <a:xfrm>
            <a:off x="3128617" y="1460834"/>
            <a:ext cx="3943351" cy="1233777"/>
            <a:chOff x="3128617" y="1460834"/>
            <a:chExt cx="3943351" cy="1233777"/>
          </a:xfrm>
        </p:grpSpPr>
        <p:sp>
          <p:nvSpPr>
            <p:cNvPr id="30" name="フリーフォーム 29">
              <a:extLst>
                <a:ext uri="{FF2B5EF4-FFF2-40B4-BE49-F238E27FC236}">
                  <a16:creationId xmlns:a16="http://schemas.microsoft.com/office/drawing/2014/main" id="{27D59078-8864-4941-8197-D44A1B12B077}"/>
                </a:ext>
              </a:extLst>
            </p:cNvPr>
            <p:cNvSpPr/>
            <p:nvPr/>
          </p:nvSpPr>
          <p:spPr>
            <a:xfrm>
              <a:off x="3128617" y="1460834"/>
              <a:ext cx="3943351" cy="1233777"/>
            </a:xfrm>
            <a:custGeom>
              <a:avLst/>
              <a:gdLst>
                <a:gd name="connsiteX0" fmla="*/ 862807 w 3943351"/>
                <a:gd name="connsiteY0" fmla="*/ 0 h 1233777"/>
                <a:gd name="connsiteX1" fmla="*/ 2025389 w 3943351"/>
                <a:gd name="connsiteY1" fmla="*/ 0 h 1233777"/>
                <a:gd name="connsiteX2" fmla="*/ 2578494 w 3943351"/>
                <a:gd name="connsiteY2" fmla="*/ 0 h 1233777"/>
                <a:gd name="connsiteX3" fmla="*/ 2819235 w 3943351"/>
                <a:gd name="connsiteY3" fmla="*/ 0 h 1233777"/>
                <a:gd name="connsiteX4" fmla="*/ 2947231 w 3943351"/>
                <a:gd name="connsiteY4" fmla="*/ 127996 h 1233777"/>
                <a:gd name="connsiteX5" fmla="*/ 2947231 w 3943351"/>
                <a:gd name="connsiteY5" fmla="*/ 134322 h 1233777"/>
                <a:gd name="connsiteX6" fmla="*/ 2947231 w 3943351"/>
                <a:gd name="connsiteY6" fmla="*/ 447978 h 1233777"/>
                <a:gd name="connsiteX7" fmla="*/ 2947231 w 3943351"/>
                <a:gd name="connsiteY7" fmla="*/ 454304 h 1233777"/>
                <a:gd name="connsiteX8" fmla="*/ 2947231 w 3943351"/>
                <a:gd name="connsiteY8" fmla="*/ 639967 h 1233777"/>
                <a:gd name="connsiteX9" fmla="*/ 2947231 w 3943351"/>
                <a:gd name="connsiteY9" fmla="*/ 639969 h 1233777"/>
                <a:gd name="connsiteX10" fmla="*/ 2947231 w 3943351"/>
                <a:gd name="connsiteY10" fmla="*/ 646293 h 1233777"/>
                <a:gd name="connsiteX11" fmla="*/ 2819235 w 3943351"/>
                <a:gd name="connsiteY11" fmla="*/ 774289 h 1233777"/>
                <a:gd name="connsiteX12" fmla="*/ 2597285 w 3943351"/>
                <a:gd name="connsiteY12" fmla="*/ 774289 h 1233777"/>
                <a:gd name="connsiteX13" fmla="*/ 3943351 w 3943351"/>
                <a:gd name="connsiteY13" fmla="*/ 1227451 h 1233777"/>
                <a:gd name="connsiteX14" fmla="*/ 2051795 w 3943351"/>
                <a:gd name="connsiteY14" fmla="*/ 774289 h 1233777"/>
                <a:gd name="connsiteX15" fmla="*/ 1656653 w 3943351"/>
                <a:gd name="connsiteY15" fmla="*/ 774289 h 1233777"/>
                <a:gd name="connsiteX16" fmla="*/ 0 w 3943351"/>
                <a:gd name="connsiteY16" fmla="*/ 1233777 h 1233777"/>
                <a:gd name="connsiteX17" fmla="*/ 1103548 w 3943351"/>
                <a:gd name="connsiteY17" fmla="*/ 774289 h 1233777"/>
                <a:gd name="connsiteX18" fmla="*/ 862807 w 3943351"/>
                <a:gd name="connsiteY18" fmla="*/ 774289 h 1233777"/>
                <a:gd name="connsiteX19" fmla="*/ 734811 w 3943351"/>
                <a:gd name="connsiteY19" fmla="*/ 646293 h 1233777"/>
                <a:gd name="connsiteX20" fmla="*/ 734811 w 3943351"/>
                <a:gd name="connsiteY20" fmla="*/ 639969 h 1233777"/>
                <a:gd name="connsiteX21" fmla="*/ 734811 w 3943351"/>
                <a:gd name="connsiteY21" fmla="*/ 639967 h 1233777"/>
                <a:gd name="connsiteX22" fmla="*/ 734811 w 3943351"/>
                <a:gd name="connsiteY22" fmla="*/ 454304 h 1233777"/>
                <a:gd name="connsiteX23" fmla="*/ 734811 w 3943351"/>
                <a:gd name="connsiteY23" fmla="*/ 447978 h 1233777"/>
                <a:gd name="connsiteX24" fmla="*/ 734811 w 3943351"/>
                <a:gd name="connsiteY24" fmla="*/ 134322 h 1233777"/>
                <a:gd name="connsiteX25" fmla="*/ 734811 w 3943351"/>
                <a:gd name="connsiteY25" fmla="*/ 127996 h 1233777"/>
                <a:gd name="connsiteX26" fmla="*/ 862807 w 3943351"/>
                <a:gd name="connsiteY26" fmla="*/ 0 h 123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43351" h="1233777">
                  <a:moveTo>
                    <a:pt x="862807" y="0"/>
                  </a:moveTo>
                  <a:lnTo>
                    <a:pt x="2025389" y="0"/>
                  </a:lnTo>
                  <a:lnTo>
                    <a:pt x="2578494" y="0"/>
                  </a:lnTo>
                  <a:lnTo>
                    <a:pt x="2819235" y="0"/>
                  </a:lnTo>
                  <a:cubicBezTo>
                    <a:pt x="2889925" y="0"/>
                    <a:pt x="2947231" y="57306"/>
                    <a:pt x="2947231" y="127996"/>
                  </a:cubicBezTo>
                  <a:lnTo>
                    <a:pt x="2947231" y="134322"/>
                  </a:lnTo>
                  <a:lnTo>
                    <a:pt x="2947231" y="447978"/>
                  </a:lnTo>
                  <a:lnTo>
                    <a:pt x="2947231" y="454304"/>
                  </a:lnTo>
                  <a:lnTo>
                    <a:pt x="2947231" y="639967"/>
                  </a:lnTo>
                  <a:lnTo>
                    <a:pt x="2947231" y="639969"/>
                  </a:lnTo>
                  <a:lnTo>
                    <a:pt x="2947231" y="646293"/>
                  </a:lnTo>
                  <a:cubicBezTo>
                    <a:pt x="2947231" y="716983"/>
                    <a:pt x="2889925" y="774289"/>
                    <a:pt x="2819235" y="774289"/>
                  </a:cubicBezTo>
                  <a:lnTo>
                    <a:pt x="2597285" y="774289"/>
                  </a:lnTo>
                  <a:lnTo>
                    <a:pt x="3943351" y="1227451"/>
                  </a:lnTo>
                  <a:lnTo>
                    <a:pt x="2051795" y="774289"/>
                  </a:lnTo>
                  <a:lnTo>
                    <a:pt x="1656653" y="774289"/>
                  </a:lnTo>
                  <a:lnTo>
                    <a:pt x="0" y="1233777"/>
                  </a:lnTo>
                  <a:lnTo>
                    <a:pt x="1103548" y="774289"/>
                  </a:lnTo>
                  <a:lnTo>
                    <a:pt x="862807" y="774289"/>
                  </a:lnTo>
                  <a:cubicBezTo>
                    <a:pt x="792117" y="774289"/>
                    <a:pt x="734811" y="716983"/>
                    <a:pt x="734811" y="646293"/>
                  </a:cubicBezTo>
                  <a:lnTo>
                    <a:pt x="734811" y="639969"/>
                  </a:lnTo>
                  <a:lnTo>
                    <a:pt x="734811" y="639967"/>
                  </a:lnTo>
                  <a:lnTo>
                    <a:pt x="734811" y="454304"/>
                  </a:lnTo>
                  <a:lnTo>
                    <a:pt x="734811" y="447978"/>
                  </a:lnTo>
                  <a:lnTo>
                    <a:pt x="734811" y="134322"/>
                  </a:lnTo>
                  <a:lnTo>
                    <a:pt x="734811" y="127996"/>
                  </a:lnTo>
                  <a:cubicBezTo>
                    <a:pt x="734811" y="57306"/>
                    <a:pt x="792117" y="0"/>
                    <a:pt x="862807" y="0"/>
                  </a:cubicBezTo>
                  <a:close/>
                </a:path>
              </a:pathLst>
            </a:custGeom>
            <a:ln w="28575"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C80768D-7CE6-F340-8458-466EE1DD052A}"/>
                </a:ext>
              </a:extLst>
            </p:cNvPr>
            <p:cNvSpPr/>
            <p:nvPr/>
          </p:nvSpPr>
          <p:spPr>
            <a:xfrm>
              <a:off x="4235051" y="1601339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共通属性</a:t>
              </a: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BFF4DB92-7A10-974C-8B99-CA4F9D103EFB}"/>
              </a:ext>
            </a:extLst>
          </p:cNvPr>
          <p:cNvGrpSpPr/>
          <p:nvPr/>
        </p:nvGrpSpPr>
        <p:grpSpPr>
          <a:xfrm>
            <a:off x="3220439" y="3327552"/>
            <a:ext cx="3694979" cy="2062847"/>
            <a:chOff x="3220439" y="3327552"/>
            <a:chExt cx="3694979" cy="2062847"/>
          </a:xfrm>
        </p:grpSpPr>
        <p:cxnSp>
          <p:nvCxnSpPr>
            <p:cNvPr id="8" name="カギ線コネクタ 7">
              <a:extLst>
                <a:ext uri="{FF2B5EF4-FFF2-40B4-BE49-F238E27FC236}">
                  <a16:creationId xmlns:a16="http://schemas.microsoft.com/office/drawing/2014/main" id="{753ADF39-06C3-D744-93A8-939AF69CDE57}"/>
                </a:ext>
              </a:extLst>
            </p:cNvPr>
            <p:cNvCxnSpPr>
              <a:cxnSpLocks/>
              <a:stCxn id="13" idx="3"/>
              <a:endCxn id="20" idx="1"/>
            </p:cNvCxnSpPr>
            <p:nvPr/>
          </p:nvCxnSpPr>
          <p:spPr>
            <a:xfrm>
              <a:off x="3222306" y="3327552"/>
              <a:ext cx="3693112" cy="2062847"/>
            </a:xfrm>
            <a:prstGeom prst="bentConnector3">
              <a:avLst/>
            </a:prstGeom>
            <a:ln w="762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カギ線コネクタ 31">
              <a:extLst>
                <a:ext uri="{FF2B5EF4-FFF2-40B4-BE49-F238E27FC236}">
                  <a16:creationId xmlns:a16="http://schemas.microsoft.com/office/drawing/2014/main" id="{8CF69FBC-EB7A-4942-92D1-F904A41BC2CA}"/>
                </a:ext>
              </a:extLst>
            </p:cNvPr>
            <p:cNvCxnSpPr>
              <a:cxnSpLocks/>
              <a:stCxn id="18" idx="3"/>
              <a:endCxn id="20" idx="1"/>
            </p:cNvCxnSpPr>
            <p:nvPr/>
          </p:nvCxnSpPr>
          <p:spPr>
            <a:xfrm>
              <a:off x="3220439" y="5151457"/>
              <a:ext cx="3694979" cy="238942"/>
            </a:xfrm>
            <a:prstGeom prst="bentConnector3">
              <a:avLst>
                <a:gd name="adj1" fmla="val 49981"/>
              </a:avLst>
            </a:prstGeom>
            <a:ln w="762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565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13" grpId="1" animBg="1"/>
      <p:bldP spid="21" grpId="0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右矢印 34">
            <a:extLst>
              <a:ext uri="{FF2B5EF4-FFF2-40B4-BE49-F238E27FC236}">
                <a16:creationId xmlns:a16="http://schemas.microsoft.com/office/drawing/2014/main" id="{91899D46-74FE-B043-8524-224640E893DA}"/>
              </a:ext>
            </a:extLst>
          </p:cNvPr>
          <p:cNvSpPr/>
          <p:nvPr/>
        </p:nvSpPr>
        <p:spPr>
          <a:xfrm>
            <a:off x="2857651" y="5082645"/>
            <a:ext cx="4261104" cy="48668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83F4DF12-9AB6-AC48-8823-7EC1056BC5E0}"/>
              </a:ext>
            </a:extLst>
          </p:cNvPr>
          <p:cNvGrpSpPr/>
          <p:nvPr/>
        </p:nvGrpSpPr>
        <p:grpSpPr>
          <a:xfrm>
            <a:off x="2854896" y="5989954"/>
            <a:ext cx="4263859" cy="486685"/>
            <a:chOff x="2854896" y="5989954"/>
            <a:chExt cx="4263859" cy="486685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20CC5608-A4E7-7648-91A1-D0784E16ED19}"/>
                </a:ext>
              </a:extLst>
            </p:cNvPr>
            <p:cNvSpPr/>
            <p:nvPr/>
          </p:nvSpPr>
          <p:spPr>
            <a:xfrm>
              <a:off x="5654233" y="6111433"/>
              <a:ext cx="1464522" cy="24425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右矢印 35">
              <a:extLst>
                <a:ext uri="{FF2B5EF4-FFF2-40B4-BE49-F238E27FC236}">
                  <a16:creationId xmlns:a16="http://schemas.microsoft.com/office/drawing/2014/main" id="{7C964080-5CC3-C345-A4EF-B77AB902DEB2}"/>
                </a:ext>
              </a:extLst>
            </p:cNvPr>
            <p:cNvSpPr/>
            <p:nvPr/>
          </p:nvSpPr>
          <p:spPr>
            <a:xfrm flipH="1">
              <a:off x="2854896" y="5989954"/>
              <a:ext cx="1610922" cy="486685"/>
            </a:xfrm>
            <a:prstGeom prst="rightArrow">
              <a:avLst/>
            </a:prstGeom>
            <a:noFill/>
            <a:ln w="38100">
              <a:solidFill>
                <a:srgbClr val="C00000"/>
              </a:solidFill>
              <a:prstDash val="sysDot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E36F-FB52-4841-8DAC-777BDAEA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kumimoji="1"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補足</a:t>
            </a: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1】</a:t>
            </a:r>
            <a:r>
              <a:rPr kumimoji="1"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商演算と直積演算の関係</a:t>
            </a:r>
          </a:p>
        </p:txBody>
      </p:sp>
      <p:graphicFrame>
        <p:nvGraphicFramePr>
          <p:cNvPr id="3" name="コンテンツ プレースホルダー 2">
            <a:extLst>
              <a:ext uri="{FF2B5EF4-FFF2-40B4-BE49-F238E27FC236}">
                <a16:creationId xmlns:a16="http://schemas.microsoft.com/office/drawing/2014/main" id="{351F4ADA-334E-0A4A-9480-5A3FCC5CEB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303595"/>
              </p:ext>
            </p:extLst>
          </p:nvPr>
        </p:nvGraphicFramePr>
        <p:xfrm>
          <a:off x="628650" y="2160037"/>
          <a:ext cx="1038077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077">
                  <a:extLst>
                    <a:ext uri="{9D8B030D-6E8A-4147-A177-3AD203B41FA5}">
                      <a16:colId xmlns:a16="http://schemas.microsoft.com/office/drawing/2014/main" val="3939981088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7860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29633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982775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C33820-93E2-3541-BB39-A967112DB98C}"/>
              </a:ext>
            </a:extLst>
          </p:cNvPr>
          <p:cNvSpPr txBox="1"/>
          <p:nvPr/>
        </p:nvSpPr>
        <p:spPr>
          <a:xfrm>
            <a:off x="628650" y="16906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AF28C5B3-2B61-774D-81CD-045B0F92A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18802"/>
              </p:ext>
            </p:extLst>
          </p:nvPr>
        </p:nvGraphicFramePr>
        <p:xfrm>
          <a:off x="6430518" y="2143803"/>
          <a:ext cx="2084832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416">
                  <a:extLst>
                    <a:ext uri="{9D8B030D-6E8A-4147-A177-3AD203B41FA5}">
                      <a16:colId xmlns:a16="http://schemas.microsoft.com/office/drawing/2014/main" val="784280718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863416949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384390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296142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15745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160639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58266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57B967-6064-6D46-BA8D-7B3698146825}"/>
              </a:ext>
            </a:extLst>
          </p:cNvPr>
          <p:cNvSpPr txBox="1"/>
          <p:nvPr/>
        </p:nvSpPr>
        <p:spPr>
          <a:xfrm>
            <a:off x="6430518" y="1674454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U【S×T】</a:t>
            </a: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5F164617-DE30-6B4C-934D-5453F3FB8E10}"/>
              </a:ext>
            </a:extLst>
          </p:cNvPr>
          <p:cNvSpPr/>
          <p:nvPr/>
        </p:nvSpPr>
        <p:spPr>
          <a:xfrm>
            <a:off x="1919448" y="2121408"/>
            <a:ext cx="4261104" cy="48668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30315C8-3AB6-0643-89C6-E8D4F5373BB4}"/>
              </a:ext>
            </a:extLst>
          </p:cNvPr>
          <p:cNvSpPr/>
          <p:nvPr/>
        </p:nvSpPr>
        <p:spPr>
          <a:xfrm flipH="1">
            <a:off x="1916693" y="3028717"/>
            <a:ext cx="4261104" cy="48668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4910BAE0-4336-9246-91FE-AA72C63F6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344170"/>
              </p:ext>
            </p:extLst>
          </p:nvPr>
        </p:nvGraphicFramePr>
        <p:xfrm>
          <a:off x="3528000" y="2160037"/>
          <a:ext cx="1044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784280718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384390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296142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1574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C679B34-D00C-9B49-8506-95F7410BF863}"/>
                  </a:ext>
                </a:extLst>
              </p:cNvPr>
              <p:cNvSpPr txBox="1"/>
              <p:nvPr/>
            </p:nvSpPr>
            <p:spPr>
              <a:xfrm>
                <a:off x="3525245" y="1690689"/>
                <a:ext cx="15937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T【R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÷</m:t>
                    </m:r>
                  </m:oMath>
                </a14:m>
                <a:r>
                  <a:rPr kumimoji="1" lang="en-US" altLang="ja-JP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S】</a:t>
                </a: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C679B34-D00C-9B49-8506-95F7410BF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245" y="1690689"/>
                <a:ext cx="1593706" cy="461665"/>
              </a:xfrm>
              <a:prstGeom prst="rect">
                <a:avLst/>
              </a:prstGeom>
              <a:blipFill>
                <a:blip r:embed="rId3"/>
                <a:stretch>
                  <a:fillRect l="-5556" t="-10811" r="-4762" b="-297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コンテンツ プレースホルダー 2">
                <a:extLst>
                  <a:ext uri="{FF2B5EF4-FFF2-40B4-BE49-F238E27FC236}">
                    <a16:creationId xmlns:a16="http://schemas.microsoft.com/office/drawing/2014/main" id="{5D9525F6-3DF7-4D48-82D7-95A3A008B65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47357958"/>
                  </p:ext>
                </p:extLst>
              </p:nvPr>
            </p:nvGraphicFramePr>
            <p:xfrm>
              <a:off x="628650" y="4207783"/>
              <a:ext cx="2034000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7000">
                      <a:extLst>
                        <a:ext uri="{9D8B030D-6E8A-4147-A177-3AD203B41FA5}">
                          <a16:colId xmlns:a16="http://schemas.microsoft.com/office/drawing/2014/main" val="3577739403"/>
                        </a:ext>
                      </a:extLst>
                    </a:gridCol>
                    <a:gridCol w="1017000">
                      <a:extLst>
                        <a:ext uri="{9D8B030D-6E8A-4147-A177-3AD203B41FA5}">
                          <a16:colId xmlns:a16="http://schemas.microsoft.com/office/drawing/2014/main" val="2815489663"/>
                        </a:ext>
                      </a:extLst>
                    </a:gridCol>
                  </a:tblGrid>
                  <a:tr h="33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kumimoji="1" lang="ja-JP" alt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endParaRPr kumimoji="1" lang="ja-JP" alt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6843586"/>
                      </a:ext>
                    </a:extLst>
                  </a:tr>
                  <a:tr h="33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kumimoji="1" lang="ja-JP" alt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甲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7978607"/>
                      </a:ext>
                    </a:extLst>
                  </a:tr>
                  <a:tr h="33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kumimoji="1" lang="ja-JP" alt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乙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01296337"/>
                      </a:ext>
                    </a:extLst>
                  </a:tr>
                  <a:tr h="33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kumimoji="1" lang="ja-JP" alt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甲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588348"/>
                      </a:ext>
                    </a:extLst>
                  </a:tr>
                  <a:tr h="334800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84366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コンテンツ プレースホルダー 2">
                <a:extLst>
                  <a:ext uri="{FF2B5EF4-FFF2-40B4-BE49-F238E27FC236}">
                    <a16:creationId xmlns:a16="http://schemas.microsoft.com/office/drawing/2014/main" id="{5D9525F6-3DF7-4D48-82D7-95A3A008B65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47357958"/>
                  </p:ext>
                </p:extLst>
              </p:nvPr>
            </p:nvGraphicFramePr>
            <p:xfrm>
              <a:off x="628650" y="4207783"/>
              <a:ext cx="2034000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7000">
                      <a:extLst>
                        <a:ext uri="{9D8B030D-6E8A-4147-A177-3AD203B41FA5}">
                          <a16:colId xmlns:a16="http://schemas.microsoft.com/office/drawing/2014/main" val="3577739403"/>
                        </a:ext>
                      </a:extLst>
                    </a:gridCol>
                    <a:gridCol w="1017000">
                      <a:extLst>
                        <a:ext uri="{9D8B030D-6E8A-4147-A177-3AD203B41FA5}">
                          <a16:colId xmlns:a16="http://schemas.microsoft.com/office/drawing/2014/main" val="281548966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kumimoji="1" lang="ja-JP" alt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endParaRPr kumimoji="1" lang="ja-JP" alt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68435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kumimoji="1" lang="ja-JP" alt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甲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79786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kumimoji="1" lang="ja-JP" alt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乙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012963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kumimoji="1" lang="ja-JP" alt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甲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588348"/>
                      </a:ext>
                    </a:extLst>
                  </a:tr>
                  <a:tr h="457200"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21" t="-41388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84366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6C524E8-3EB0-6F4E-AAB5-ADA146F4B2B4}"/>
              </a:ext>
            </a:extLst>
          </p:cNvPr>
          <p:cNvSpPr txBox="1"/>
          <p:nvPr/>
        </p:nvSpPr>
        <p:spPr>
          <a:xfrm>
            <a:off x="628650" y="373843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graphicFrame>
        <p:nvGraphicFramePr>
          <p:cNvPr id="16" name="コンテンツ プレースホルダー 2">
            <a:extLst>
              <a:ext uri="{FF2B5EF4-FFF2-40B4-BE49-F238E27FC236}">
                <a16:creationId xmlns:a16="http://schemas.microsoft.com/office/drawing/2014/main" id="{20018608-789F-5646-B69E-ABE902E071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261326"/>
              </p:ext>
            </p:extLst>
          </p:nvPr>
        </p:nvGraphicFramePr>
        <p:xfrm>
          <a:off x="4540987" y="5121274"/>
          <a:ext cx="1038077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077">
                  <a:extLst>
                    <a:ext uri="{9D8B030D-6E8A-4147-A177-3AD203B41FA5}">
                      <a16:colId xmlns:a16="http://schemas.microsoft.com/office/drawing/2014/main" val="3939981088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97860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29633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982775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0507E18-AA14-B24C-9BE7-38706E5F0D9C}"/>
              </a:ext>
            </a:extLst>
          </p:cNvPr>
          <p:cNvSpPr txBox="1"/>
          <p:nvPr/>
        </p:nvSpPr>
        <p:spPr>
          <a:xfrm>
            <a:off x="4540987" y="465192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0" name="十字形 19">
            <a:extLst>
              <a:ext uri="{FF2B5EF4-FFF2-40B4-BE49-F238E27FC236}">
                <a16:creationId xmlns:a16="http://schemas.microsoft.com/office/drawing/2014/main" id="{105F11E9-AE67-814D-BCA7-8B88A7261CED}"/>
              </a:ext>
            </a:extLst>
          </p:cNvPr>
          <p:cNvSpPr>
            <a:spLocks noChangeAspect="1"/>
          </p:cNvSpPr>
          <p:nvPr/>
        </p:nvSpPr>
        <p:spPr>
          <a:xfrm rot="2702372">
            <a:off x="2054609" y="1819703"/>
            <a:ext cx="1080000" cy="1080000"/>
          </a:xfrm>
          <a:prstGeom prst="plus">
            <a:avLst>
              <a:gd name="adj" fmla="val 453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76FA1FD2-A388-714D-B31B-22166F874B32}"/>
              </a:ext>
            </a:extLst>
          </p:cNvPr>
          <p:cNvGrpSpPr/>
          <p:nvPr/>
        </p:nvGrpSpPr>
        <p:grpSpPr>
          <a:xfrm>
            <a:off x="5052273" y="2154386"/>
            <a:ext cx="896112" cy="394577"/>
            <a:chOff x="5052273" y="2648162"/>
            <a:chExt cx="896112" cy="394577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43EC48A-3E42-E141-AF13-95D5811CCF86}"/>
                </a:ext>
              </a:extLst>
            </p:cNvPr>
            <p:cNvSpPr/>
            <p:nvPr/>
          </p:nvSpPr>
          <p:spPr>
            <a:xfrm>
              <a:off x="5052273" y="2952739"/>
              <a:ext cx="896112" cy="9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725B149E-1F7E-CD46-BD02-4F39C4CD896E}"/>
                </a:ext>
              </a:extLst>
            </p:cNvPr>
            <p:cNvSpPr/>
            <p:nvPr/>
          </p:nvSpPr>
          <p:spPr>
            <a:xfrm>
              <a:off x="5052273" y="2648162"/>
              <a:ext cx="896112" cy="9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E41488CF-166B-7F43-A983-F24DD93B7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65857"/>
              </p:ext>
            </p:extLst>
          </p:nvPr>
        </p:nvGraphicFramePr>
        <p:xfrm>
          <a:off x="7457401" y="5121274"/>
          <a:ext cx="1044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784280718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384390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296142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1574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AEAE7BD-4585-AB41-AEF6-DCD3B69696DC}"/>
                  </a:ext>
                </a:extLst>
              </p:cNvPr>
              <p:cNvSpPr txBox="1"/>
              <p:nvPr/>
            </p:nvSpPr>
            <p:spPr>
              <a:xfrm>
                <a:off x="7070598" y="4651926"/>
                <a:ext cx="15937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T【R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÷</m:t>
                    </m:r>
                  </m:oMath>
                </a14:m>
                <a:r>
                  <a:rPr kumimoji="1" lang="en-US" altLang="ja-JP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S】</a:t>
                </a:r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AEAE7BD-4585-AB41-AEF6-DCD3B6969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598" y="4651926"/>
                <a:ext cx="1593706" cy="461665"/>
              </a:xfrm>
              <a:prstGeom prst="rect">
                <a:avLst/>
              </a:prstGeom>
              <a:blipFill>
                <a:blip r:embed="rId5"/>
                <a:stretch>
                  <a:fillRect l="-5556" t="-10526" r="-4762" b="-26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F2E7B93-DCC8-A140-86B5-3C5BA6CA7261}"/>
              </a:ext>
            </a:extLst>
          </p:cNvPr>
          <p:cNvSpPr txBox="1"/>
          <p:nvPr/>
        </p:nvSpPr>
        <p:spPr>
          <a:xfrm>
            <a:off x="5049853" y="3441798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U÷T</a:t>
            </a: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102C39AC-F054-4141-8208-EBCA7F0DA653}"/>
              </a:ext>
            </a:extLst>
          </p:cNvPr>
          <p:cNvGrpSpPr/>
          <p:nvPr/>
        </p:nvGrpSpPr>
        <p:grpSpPr>
          <a:xfrm>
            <a:off x="3151818" y="4881145"/>
            <a:ext cx="900000" cy="900882"/>
            <a:chOff x="3151133" y="5356633"/>
            <a:chExt cx="896112" cy="900882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2AF456C9-92F4-724D-9D53-C6F1729F8777}"/>
                </a:ext>
              </a:extLst>
            </p:cNvPr>
            <p:cNvSpPr/>
            <p:nvPr/>
          </p:nvSpPr>
          <p:spPr>
            <a:xfrm>
              <a:off x="3151133" y="5762074"/>
              <a:ext cx="896112" cy="9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13E8953D-DA23-4346-A339-84D05EDAF3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9189" y="53566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>
              <a:extLst>
                <a:ext uri="{FF2B5EF4-FFF2-40B4-BE49-F238E27FC236}">
                  <a16:creationId xmlns:a16="http://schemas.microsoft.com/office/drawing/2014/main" id="{1FD8D5C3-1136-954C-9447-EB4A5BB81E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9189" y="607751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CBD09629-2328-8342-A871-1DF1BA09B12D}"/>
              </a:ext>
            </a:extLst>
          </p:cNvPr>
          <p:cNvGrpSpPr/>
          <p:nvPr/>
        </p:nvGrpSpPr>
        <p:grpSpPr>
          <a:xfrm>
            <a:off x="6068233" y="5131787"/>
            <a:ext cx="896112" cy="394577"/>
            <a:chOff x="5052273" y="2648162"/>
            <a:chExt cx="896112" cy="394577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34B2356C-1104-BF4D-BA37-E56483D36AF7}"/>
                </a:ext>
              </a:extLst>
            </p:cNvPr>
            <p:cNvSpPr/>
            <p:nvPr/>
          </p:nvSpPr>
          <p:spPr>
            <a:xfrm>
              <a:off x="5052273" y="2952739"/>
              <a:ext cx="896112" cy="9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BEB31A13-F752-094E-A138-5CED12A25F31}"/>
                </a:ext>
              </a:extLst>
            </p:cNvPr>
            <p:cNvSpPr/>
            <p:nvPr/>
          </p:nvSpPr>
          <p:spPr>
            <a:xfrm>
              <a:off x="5052273" y="2648162"/>
              <a:ext cx="896112" cy="9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519266E-60F4-B345-AC21-EBADEFF24DCB}"/>
              </a:ext>
            </a:extLst>
          </p:cNvPr>
          <p:cNvSpPr txBox="1"/>
          <p:nvPr/>
        </p:nvSpPr>
        <p:spPr>
          <a:xfrm>
            <a:off x="6081714" y="5709280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T×S</a:t>
            </a:r>
          </a:p>
        </p:txBody>
      </p:sp>
    </p:spTree>
    <p:extLst>
      <p:ext uri="{BB962C8B-B14F-4D97-AF65-F5344CB8AC3E}">
        <p14:creationId xmlns:p14="http://schemas.microsoft.com/office/powerpoint/2010/main" val="1227374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E36F-FB52-4841-8DAC-777BDAEA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kumimoji="1"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補足</a:t>
            </a: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2】</a:t>
            </a:r>
            <a:r>
              <a:rPr kumimoji="1"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実用的な商演算の表現</a:t>
            </a:r>
          </a:p>
        </p:txBody>
      </p:sp>
      <p:graphicFrame>
        <p:nvGraphicFramePr>
          <p:cNvPr id="3" name="コンテンツ プレースホルダー 2">
            <a:extLst>
              <a:ext uri="{FF2B5EF4-FFF2-40B4-BE49-F238E27FC236}">
                <a16:creationId xmlns:a16="http://schemas.microsoft.com/office/drawing/2014/main" id="{C9A0E622-F082-A645-B606-2FD01F9AE3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812503"/>
              </p:ext>
            </p:extLst>
          </p:nvPr>
        </p:nvGraphicFramePr>
        <p:xfrm>
          <a:off x="272237" y="1798954"/>
          <a:ext cx="4068000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939981088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35777394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81548966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04591068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注文番号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商品名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価格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843586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Qty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7860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パソコン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29633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</a:t>
                      </a:r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ドライブ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982775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テーブルタップ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373482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ディスプレイ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168571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ディジタルカメラ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899175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</a:t>
                      </a:r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メモリ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11128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フィルター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542403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パソコン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161894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16004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ノートパソコン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319711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16004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キャリアー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167984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16004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バッテリー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033853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16004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ディスプレイ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036830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F9BBBE-16E7-B240-9B4D-9D5F55294BF9}"/>
              </a:ext>
            </a:extLst>
          </p:cNvPr>
          <p:cNvSpPr txBox="1"/>
          <p:nvPr/>
        </p:nvSpPr>
        <p:spPr>
          <a:xfrm>
            <a:off x="266144" y="1434085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注文明細　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DetailT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BFE7909-74F9-6945-A42D-DA05A4252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430128"/>
              </p:ext>
            </p:extLst>
          </p:nvPr>
        </p:nvGraphicFramePr>
        <p:xfrm>
          <a:off x="5037829" y="1798954"/>
          <a:ext cx="1404000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1391006775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商品名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15811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64450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パソコン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514225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ディスプレイ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38712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7103A72-0710-9F48-AB55-157BE31B734A}"/>
              </a:ext>
            </a:extLst>
          </p:cNvPr>
          <p:cNvSpPr txBox="1"/>
          <p:nvPr/>
        </p:nvSpPr>
        <p:spPr>
          <a:xfrm>
            <a:off x="5037829" y="1429622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パソコンセット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PCsetT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97D6BB1D-D520-6240-A6C8-4D427DE5C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44131"/>
              </p:ext>
            </p:extLst>
          </p:nvPr>
        </p:nvGraphicFramePr>
        <p:xfrm>
          <a:off x="6441829" y="1798954"/>
          <a:ext cx="1404000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1391006775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製造元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15811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64450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Mouth</a:t>
                      </a:r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コン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514225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西庭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387122"/>
                  </a:ext>
                </a:extLst>
              </a:tr>
            </a:tbl>
          </a:graphicData>
        </a:graphic>
      </p:graphicFrame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D8649EF-1698-B14F-99F6-EF411514D3D0}"/>
              </a:ext>
            </a:extLst>
          </p:cNvPr>
          <p:cNvSpPr/>
          <p:nvPr/>
        </p:nvSpPr>
        <p:spPr>
          <a:xfrm>
            <a:off x="3120024" y="1798954"/>
            <a:ext cx="1220213" cy="4693920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40BFB39B-50D5-A24A-AF09-9001EBD12FC2}"/>
              </a:ext>
            </a:extLst>
          </p:cNvPr>
          <p:cNvGrpSpPr/>
          <p:nvPr/>
        </p:nvGrpSpPr>
        <p:grpSpPr>
          <a:xfrm>
            <a:off x="2196747" y="2471425"/>
            <a:ext cx="3479439" cy="1233777"/>
            <a:chOff x="3117431" y="967196"/>
            <a:chExt cx="3479439" cy="1233777"/>
          </a:xfrm>
        </p:grpSpPr>
        <p:sp>
          <p:nvSpPr>
            <p:cNvPr id="10" name="フリーフォーム 9">
              <a:extLst>
                <a:ext uri="{FF2B5EF4-FFF2-40B4-BE49-F238E27FC236}">
                  <a16:creationId xmlns:a16="http://schemas.microsoft.com/office/drawing/2014/main" id="{4BBE1902-7D1D-4442-9D05-60C3939F6E2C}"/>
                </a:ext>
              </a:extLst>
            </p:cNvPr>
            <p:cNvSpPr/>
            <p:nvPr/>
          </p:nvSpPr>
          <p:spPr>
            <a:xfrm flipV="1">
              <a:off x="3117431" y="967196"/>
              <a:ext cx="3479439" cy="1233777"/>
            </a:xfrm>
            <a:custGeom>
              <a:avLst/>
              <a:gdLst>
                <a:gd name="connsiteX0" fmla="*/ 862807 w 3943351"/>
                <a:gd name="connsiteY0" fmla="*/ 0 h 1233777"/>
                <a:gd name="connsiteX1" fmla="*/ 2025389 w 3943351"/>
                <a:gd name="connsiteY1" fmla="*/ 0 h 1233777"/>
                <a:gd name="connsiteX2" fmla="*/ 2578494 w 3943351"/>
                <a:gd name="connsiteY2" fmla="*/ 0 h 1233777"/>
                <a:gd name="connsiteX3" fmla="*/ 2819235 w 3943351"/>
                <a:gd name="connsiteY3" fmla="*/ 0 h 1233777"/>
                <a:gd name="connsiteX4" fmla="*/ 2947231 w 3943351"/>
                <a:gd name="connsiteY4" fmla="*/ 127996 h 1233777"/>
                <a:gd name="connsiteX5" fmla="*/ 2947231 w 3943351"/>
                <a:gd name="connsiteY5" fmla="*/ 134322 h 1233777"/>
                <a:gd name="connsiteX6" fmla="*/ 2947231 w 3943351"/>
                <a:gd name="connsiteY6" fmla="*/ 447978 h 1233777"/>
                <a:gd name="connsiteX7" fmla="*/ 2947231 w 3943351"/>
                <a:gd name="connsiteY7" fmla="*/ 454304 h 1233777"/>
                <a:gd name="connsiteX8" fmla="*/ 2947231 w 3943351"/>
                <a:gd name="connsiteY8" fmla="*/ 639967 h 1233777"/>
                <a:gd name="connsiteX9" fmla="*/ 2947231 w 3943351"/>
                <a:gd name="connsiteY9" fmla="*/ 639969 h 1233777"/>
                <a:gd name="connsiteX10" fmla="*/ 2947231 w 3943351"/>
                <a:gd name="connsiteY10" fmla="*/ 646293 h 1233777"/>
                <a:gd name="connsiteX11" fmla="*/ 2819235 w 3943351"/>
                <a:gd name="connsiteY11" fmla="*/ 774289 h 1233777"/>
                <a:gd name="connsiteX12" fmla="*/ 2597285 w 3943351"/>
                <a:gd name="connsiteY12" fmla="*/ 774289 h 1233777"/>
                <a:gd name="connsiteX13" fmla="*/ 3943351 w 3943351"/>
                <a:gd name="connsiteY13" fmla="*/ 1227451 h 1233777"/>
                <a:gd name="connsiteX14" fmla="*/ 2051795 w 3943351"/>
                <a:gd name="connsiteY14" fmla="*/ 774289 h 1233777"/>
                <a:gd name="connsiteX15" fmla="*/ 1656653 w 3943351"/>
                <a:gd name="connsiteY15" fmla="*/ 774289 h 1233777"/>
                <a:gd name="connsiteX16" fmla="*/ 0 w 3943351"/>
                <a:gd name="connsiteY16" fmla="*/ 1233777 h 1233777"/>
                <a:gd name="connsiteX17" fmla="*/ 1103548 w 3943351"/>
                <a:gd name="connsiteY17" fmla="*/ 774289 h 1233777"/>
                <a:gd name="connsiteX18" fmla="*/ 862807 w 3943351"/>
                <a:gd name="connsiteY18" fmla="*/ 774289 h 1233777"/>
                <a:gd name="connsiteX19" fmla="*/ 734811 w 3943351"/>
                <a:gd name="connsiteY19" fmla="*/ 646293 h 1233777"/>
                <a:gd name="connsiteX20" fmla="*/ 734811 w 3943351"/>
                <a:gd name="connsiteY20" fmla="*/ 639969 h 1233777"/>
                <a:gd name="connsiteX21" fmla="*/ 734811 w 3943351"/>
                <a:gd name="connsiteY21" fmla="*/ 639967 h 1233777"/>
                <a:gd name="connsiteX22" fmla="*/ 734811 w 3943351"/>
                <a:gd name="connsiteY22" fmla="*/ 454304 h 1233777"/>
                <a:gd name="connsiteX23" fmla="*/ 734811 w 3943351"/>
                <a:gd name="connsiteY23" fmla="*/ 447978 h 1233777"/>
                <a:gd name="connsiteX24" fmla="*/ 734811 w 3943351"/>
                <a:gd name="connsiteY24" fmla="*/ 134322 h 1233777"/>
                <a:gd name="connsiteX25" fmla="*/ 734811 w 3943351"/>
                <a:gd name="connsiteY25" fmla="*/ 127996 h 1233777"/>
                <a:gd name="connsiteX26" fmla="*/ 862807 w 3943351"/>
                <a:gd name="connsiteY26" fmla="*/ 0 h 123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43351" h="1233777">
                  <a:moveTo>
                    <a:pt x="862807" y="0"/>
                  </a:moveTo>
                  <a:lnTo>
                    <a:pt x="2025389" y="0"/>
                  </a:lnTo>
                  <a:lnTo>
                    <a:pt x="2578494" y="0"/>
                  </a:lnTo>
                  <a:lnTo>
                    <a:pt x="2819235" y="0"/>
                  </a:lnTo>
                  <a:cubicBezTo>
                    <a:pt x="2889925" y="0"/>
                    <a:pt x="2947231" y="57306"/>
                    <a:pt x="2947231" y="127996"/>
                  </a:cubicBezTo>
                  <a:lnTo>
                    <a:pt x="2947231" y="134322"/>
                  </a:lnTo>
                  <a:lnTo>
                    <a:pt x="2947231" y="447978"/>
                  </a:lnTo>
                  <a:lnTo>
                    <a:pt x="2947231" y="454304"/>
                  </a:lnTo>
                  <a:lnTo>
                    <a:pt x="2947231" y="639967"/>
                  </a:lnTo>
                  <a:lnTo>
                    <a:pt x="2947231" y="639969"/>
                  </a:lnTo>
                  <a:lnTo>
                    <a:pt x="2947231" y="646293"/>
                  </a:lnTo>
                  <a:cubicBezTo>
                    <a:pt x="2947231" y="716983"/>
                    <a:pt x="2889925" y="774289"/>
                    <a:pt x="2819235" y="774289"/>
                  </a:cubicBezTo>
                  <a:lnTo>
                    <a:pt x="2597285" y="774289"/>
                  </a:lnTo>
                  <a:lnTo>
                    <a:pt x="3943351" y="1227451"/>
                  </a:lnTo>
                  <a:lnTo>
                    <a:pt x="2051795" y="774289"/>
                  </a:lnTo>
                  <a:lnTo>
                    <a:pt x="1656653" y="774289"/>
                  </a:lnTo>
                  <a:lnTo>
                    <a:pt x="0" y="1233777"/>
                  </a:lnTo>
                  <a:lnTo>
                    <a:pt x="1103548" y="774289"/>
                  </a:lnTo>
                  <a:lnTo>
                    <a:pt x="862807" y="774289"/>
                  </a:lnTo>
                  <a:cubicBezTo>
                    <a:pt x="792117" y="774289"/>
                    <a:pt x="734811" y="716983"/>
                    <a:pt x="734811" y="646293"/>
                  </a:cubicBezTo>
                  <a:lnTo>
                    <a:pt x="734811" y="639969"/>
                  </a:lnTo>
                  <a:lnTo>
                    <a:pt x="734811" y="639967"/>
                  </a:lnTo>
                  <a:lnTo>
                    <a:pt x="734811" y="454304"/>
                  </a:lnTo>
                  <a:lnTo>
                    <a:pt x="734811" y="447978"/>
                  </a:lnTo>
                  <a:lnTo>
                    <a:pt x="734811" y="134322"/>
                  </a:lnTo>
                  <a:lnTo>
                    <a:pt x="734811" y="127996"/>
                  </a:lnTo>
                  <a:cubicBezTo>
                    <a:pt x="734811" y="57306"/>
                    <a:pt x="792117" y="0"/>
                    <a:pt x="862807" y="0"/>
                  </a:cubicBezTo>
                  <a:close/>
                </a:path>
              </a:pathLst>
            </a:custGeom>
            <a:ln w="28575"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E355E1A-23D3-F84D-AC56-1436D16C7470}"/>
                </a:ext>
              </a:extLst>
            </p:cNvPr>
            <p:cNvSpPr/>
            <p:nvPr/>
          </p:nvSpPr>
          <p:spPr>
            <a:xfrm>
              <a:off x="4045268" y="1584086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共通属性</a:t>
              </a:r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5631187-43FA-2045-A82B-DA22779908F8}"/>
              </a:ext>
            </a:extLst>
          </p:cNvPr>
          <p:cNvSpPr txBox="1"/>
          <p:nvPr/>
        </p:nvSpPr>
        <p:spPr>
          <a:xfrm>
            <a:off x="5026057" y="323348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rgbClr val="0070C0"/>
                </a:solidFill>
              </a:rPr>
              <a:t>付随属性</a:t>
            </a: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1AAD347A-4084-6148-85BE-39056D007E74}"/>
              </a:ext>
            </a:extLst>
          </p:cNvPr>
          <p:cNvSpPr/>
          <p:nvPr/>
        </p:nvSpPr>
        <p:spPr>
          <a:xfrm>
            <a:off x="6441829" y="1798954"/>
            <a:ext cx="1404000" cy="1341120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2D92969-920E-DA42-896A-A2F566A20536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 flipV="1">
            <a:off x="6441829" y="3140074"/>
            <a:ext cx="702000" cy="32424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E520056-AEA0-1E4C-A65D-EA636DFF3D05}"/>
              </a:ext>
            </a:extLst>
          </p:cNvPr>
          <p:cNvCxnSpPr>
            <a:cxnSpLocks/>
            <a:stCxn id="13" idx="1"/>
            <a:endCxn id="3" idx="3"/>
          </p:cNvCxnSpPr>
          <p:nvPr/>
        </p:nvCxnSpPr>
        <p:spPr>
          <a:xfrm flipH="1">
            <a:off x="4340237" y="3464320"/>
            <a:ext cx="685820" cy="68159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D53AC1CD-557B-E247-85D9-1BE3F35925E9}"/>
              </a:ext>
            </a:extLst>
          </p:cNvPr>
          <p:cNvSpPr/>
          <p:nvPr/>
        </p:nvSpPr>
        <p:spPr>
          <a:xfrm>
            <a:off x="264138" y="1798954"/>
            <a:ext cx="1028063" cy="4693920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>
            <a:extLst>
              <a:ext uri="{FF2B5EF4-FFF2-40B4-BE49-F238E27FC236}">
                <a16:creationId xmlns:a16="http://schemas.microsoft.com/office/drawing/2014/main" id="{A6125344-0D57-1243-B006-55087360DE9C}"/>
              </a:ext>
            </a:extLst>
          </p:cNvPr>
          <p:cNvSpPr/>
          <p:nvPr/>
        </p:nvSpPr>
        <p:spPr>
          <a:xfrm>
            <a:off x="882592" y="2927189"/>
            <a:ext cx="1862667" cy="767963"/>
          </a:xfrm>
          <a:prstGeom prst="wedgeRoundRectCallout">
            <a:avLst>
              <a:gd name="adj1" fmla="val -38933"/>
              <a:gd name="adj2" fmla="val -91131"/>
              <a:gd name="adj3" fmla="val 16667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出力属性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208EC09-BE39-B943-9A0F-30FE56B03E04}"/>
              </a:ext>
            </a:extLst>
          </p:cNvPr>
          <p:cNvGrpSpPr/>
          <p:nvPr/>
        </p:nvGrpSpPr>
        <p:grpSpPr>
          <a:xfrm>
            <a:off x="4540356" y="4451465"/>
            <a:ext cx="3792879" cy="2041409"/>
            <a:chOff x="4758365" y="4203575"/>
            <a:chExt cx="3792879" cy="2041409"/>
          </a:xfrm>
        </p:grpSpPr>
        <p:sp>
          <p:nvSpPr>
            <p:cNvPr id="26" name="フローチャート: 代替処理 25">
              <a:extLst>
                <a:ext uri="{FF2B5EF4-FFF2-40B4-BE49-F238E27FC236}">
                  <a16:creationId xmlns:a16="http://schemas.microsoft.com/office/drawing/2014/main" id="{E18D8139-8347-B349-8FFC-8DBE2B4809F3}"/>
                </a:ext>
              </a:extLst>
            </p:cNvPr>
            <p:cNvSpPr/>
            <p:nvPr/>
          </p:nvSpPr>
          <p:spPr>
            <a:xfrm>
              <a:off x="4758365" y="4203575"/>
              <a:ext cx="3792879" cy="2041409"/>
            </a:xfrm>
            <a:prstGeom prst="flowChartAlternateProcess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F5FFD496-A69E-5B45-A271-522288E12B1A}"/>
                </a:ext>
              </a:extLst>
            </p:cNvPr>
            <p:cNvSpPr txBox="1"/>
            <p:nvPr/>
          </p:nvSpPr>
          <p:spPr>
            <a:xfrm>
              <a:off x="4888033" y="4488986"/>
              <a:ext cx="3519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DetailT</a:t>
              </a:r>
              <a:r>
                <a:rPr kumimoji="1" lang="en-US" altLang="ja-JP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÷ </a:t>
              </a:r>
              <a:r>
                <a:rPr kumimoji="1" lang="en-US" altLang="ja-JP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ja-JP" sz="2400" b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OrderID</a:t>
              </a:r>
              <a:r>
                <a:rPr kumimoji="1" lang="en-US" altLang="ja-JP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kumimoji="1" lang="en-US" altLang="ja-JP" sz="24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PCsetT</a:t>
              </a:r>
              <a:endParaRPr kumimoji="1" lang="ja-JP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9" name="コンテンツ プレースホルダー 2">
              <a:extLst>
                <a:ext uri="{FF2B5EF4-FFF2-40B4-BE49-F238E27FC236}">
                  <a16:creationId xmlns:a16="http://schemas.microsoft.com/office/drawing/2014/main" id="{B54869CC-44BB-614F-8999-C778527A96B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15726463"/>
                </p:ext>
              </p:extLst>
            </p:nvPr>
          </p:nvGraphicFramePr>
          <p:xfrm>
            <a:off x="6150804" y="5094897"/>
            <a:ext cx="1008000" cy="100584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008000">
                    <a:extLst>
                      <a:ext uri="{9D8B030D-6E8A-4147-A177-3AD203B41FA5}">
                        <a16:colId xmlns:a16="http://schemas.microsoft.com/office/drawing/2014/main" val="3939981088"/>
                      </a:ext>
                    </a:extLst>
                  </a:gridCol>
                </a:tblGrid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注文番号</a:t>
                        </a: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766843586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OrderID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3517978607"/>
                    </a:ext>
                  </a:extLst>
                </a:tr>
                <a:tr h="334800">
                  <a:tc>
                    <a:txBody>
                      <a:bodyPr/>
                      <a:lstStyle/>
                      <a:p>
                        <a:pPr algn="ctr"/>
                        <a:r>
                          <a: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16001</a:t>
                        </a:r>
                        <a:endPara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701296337"/>
                    </a:ext>
                  </a:extLst>
                </a:tr>
              </a:tbl>
            </a:graphicData>
          </a:graphic>
        </p:graphicFrame>
      </p:grp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0D46E92-8CDE-1444-943B-C82F3B248BAD}"/>
              </a:ext>
            </a:extLst>
          </p:cNvPr>
          <p:cNvCxnSpPr/>
          <p:nvPr/>
        </p:nvCxnSpPr>
        <p:spPr>
          <a:xfrm>
            <a:off x="6182790" y="5198541"/>
            <a:ext cx="9000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吹き出し 30">
            <a:extLst>
              <a:ext uri="{FF2B5EF4-FFF2-40B4-BE49-F238E27FC236}">
                <a16:creationId xmlns:a16="http://schemas.microsoft.com/office/drawing/2014/main" id="{F7726280-3D33-1349-A336-447733601775}"/>
              </a:ext>
            </a:extLst>
          </p:cNvPr>
          <p:cNvSpPr/>
          <p:nvPr/>
        </p:nvSpPr>
        <p:spPr>
          <a:xfrm>
            <a:off x="5555889" y="3772907"/>
            <a:ext cx="3369457" cy="767963"/>
          </a:xfrm>
          <a:prstGeom prst="wedgeRoundRectCallout">
            <a:avLst>
              <a:gd name="adj1" fmla="val -33935"/>
              <a:gd name="adj2" fmla="val 75116"/>
              <a:gd name="adj3" fmla="val 16667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DetailT</a:t>
            </a:r>
            <a:r>
              <a:rPr kumimoji="1"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1" lang="en-US" altLang="ja-JP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kumimoji="1"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Item])</a:t>
            </a: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÷ (</a:t>
            </a:r>
            <a:r>
              <a:rPr kumimoji="1" lang="en-US" altLang="ja-JP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PCsetT</a:t>
            </a:r>
            <a:r>
              <a:rPr kumimoji="1"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[Item])</a:t>
            </a:r>
            <a:endParaRPr kumimoji="1" lang="ja-JP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81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24" grpId="0" animBg="1"/>
      <p:bldP spid="8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E36F-FB52-4841-8DAC-777BDAEA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/>
              <a:t>教科書で利用されている</a:t>
            </a:r>
            <a:br>
              <a:rPr kumimoji="1" lang="en-US" altLang="ja-JP" sz="3600" dirty="0"/>
            </a:br>
            <a:r>
              <a:rPr kumimoji="1" lang="ja-JP" altLang="en-US" sz="3600"/>
              <a:t>例題データベース（会員情報）</a:t>
            </a:r>
          </a:p>
        </p:txBody>
      </p:sp>
      <p:graphicFrame>
        <p:nvGraphicFramePr>
          <p:cNvPr id="4" name="コンテンツ プレースホルダー 2">
            <a:extLst>
              <a:ext uri="{FF2B5EF4-FFF2-40B4-BE49-F238E27FC236}">
                <a16:creationId xmlns:a16="http://schemas.microsoft.com/office/drawing/2014/main" id="{169B704E-B018-A846-90E9-ABD57B32F8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807820"/>
              </p:ext>
            </p:extLst>
          </p:nvPr>
        </p:nvGraphicFramePr>
        <p:xfrm>
          <a:off x="147095" y="2053975"/>
          <a:ext cx="4356000" cy="417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93998108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5777394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81548966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0459106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114624657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会員</a:t>
                      </a:r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名前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グループ</a:t>
                      </a:r>
                      <a:endParaRPr kumimoji="1" lang="en-US" altLang="ja-JP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グループ</a:t>
                      </a:r>
                      <a:endParaRPr kumimoji="1" lang="en-US" altLang="ja-JP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リーダ</a:t>
                      </a:r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843586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</a:t>
                      </a:r>
                    </a:p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GName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GLeader</a:t>
                      </a:r>
                      <a:endParaRPr kumimoji="1" lang="en-US" altLang="ja-JP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7860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横浜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29633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横須賀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982775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厚木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373482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X004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川崎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X005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168571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X005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秦野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X005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899175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X006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鎌倉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X005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11128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X007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逗子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X005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542403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葉山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161894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S002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319711"/>
                  </a:ext>
                </a:extLst>
              </a:tr>
            </a:tbl>
          </a:graphicData>
        </a:graphic>
      </p:graphicFrame>
      <p:graphicFrame>
        <p:nvGraphicFramePr>
          <p:cNvPr id="6" name="コンテンツ プレースホルダー 2">
            <a:extLst>
              <a:ext uri="{FF2B5EF4-FFF2-40B4-BE49-F238E27FC236}">
                <a16:creationId xmlns:a16="http://schemas.microsoft.com/office/drawing/2014/main" id="{824833D5-9140-AE4F-BA11-06373F6F7C29}"/>
              </a:ext>
            </a:extLst>
          </p:cNvPr>
          <p:cNvGraphicFramePr>
            <a:graphicFrameLocks/>
          </p:cNvGraphicFramePr>
          <p:nvPr/>
        </p:nvGraphicFramePr>
        <p:xfrm>
          <a:off x="5334541" y="1653618"/>
          <a:ext cx="363600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93998108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5777394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1548966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04591068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会員</a:t>
                      </a:r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名前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続柄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843586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7860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横浜○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29633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横浜△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982775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横須賀◇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373482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横須賀▽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168571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X005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泰野□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899175"/>
                  </a:ext>
                </a:extLst>
              </a:tr>
            </a:tbl>
          </a:graphicData>
        </a:graphic>
      </p:graphicFrame>
      <p:graphicFrame>
        <p:nvGraphicFramePr>
          <p:cNvPr id="7" name="コンテンツ プレースホルダー 2">
            <a:extLst>
              <a:ext uri="{FF2B5EF4-FFF2-40B4-BE49-F238E27FC236}">
                <a16:creationId xmlns:a16="http://schemas.microsoft.com/office/drawing/2014/main" id="{244E71FF-B51F-304A-A648-DE8D50DBE187}"/>
              </a:ext>
            </a:extLst>
          </p:cNvPr>
          <p:cNvGraphicFramePr>
            <a:graphicFrameLocks/>
          </p:cNvGraphicFramePr>
          <p:nvPr/>
        </p:nvGraphicFramePr>
        <p:xfrm>
          <a:off x="4640906" y="4141855"/>
          <a:ext cx="4356000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93998108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5777394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81548966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0459106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114624657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会員</a:t>
                      </a:r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名前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グループ</a:t>
                      </a:r>
                      <a:endParaRPr kumimoji="1" lang="en-US" altLang="ja-JP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グループ</a:t>
                      </a:r>
                      <a:endParaRPr kumimoji="1" lang="en-US" altLang="ja-JP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リーダ</a:t>
                      </a:r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843586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GName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Gleader</a:t>
                      </a:r>
                      <a:endParaRPr kumimoji="1" lang="en-US" altLang="ja-JP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7860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Y001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森里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Y001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29633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Y002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上萩野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Y001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982775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葉山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373482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S002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168571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9A774D-71A9-2244-B0B0-B777A1DA32E0}"/>
              </a:ext>
            </a:extLst>
          </p:cNvPr>
          <p:cNvSpPr txBox="1"/>
          <p:nvPr/>
        </p:nvSpPr>
        <p:spPr>
          <a:xfrm>
            <a:off x="147095" y="168766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会員　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XMemberT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790B4B1-0970-1D42-867B-68F7A962B2A3}"/>
              </a:ext>
            </a:extLst>
          </p:cNvPr>
          <p:cNvSpPr txBox="1"/>
          <p:nvPr/>
        </p:nvSpPr>
        <p:spPr>
          <a:xfrm>
            <a:off x="2506988" y="630820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会員　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YMemberT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36C95A1-C7F8-D74B-9C3A-7E8890E919DD}"/>
              </a:ext>
            </a:extLst>
          </p:cNvPr>
          <p:cNvSpPr txBox="1"/>
          <p:nvPr/>
        </p:nvSpPr>
        <p:spPr>
          <a:xfrm>
            <a:off x="3328864" y="1658487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家族　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XFamilyT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角丸四角形吹き出し 2">
            <a:extLst>
              <a:ext uri="{FF2B5EF4-FFF2-40B4-BE49-F238E27FC236}">
                <a16:creationId xmlns:a16="http://schemas.microsoft.com/office/drawing/2014/main" id="{EB546AB7-C234-0043-8E68-AE7AF0166988}"/>
              </a:ext>
            </a:extLst>
          </p:cNvPr>
          <p:cNvSpPr/>
          <p:nvPr/>
        </p:nvSpPr>
        <p:spPr>
          <a:xfrm>
            <a:off x="6757650" y="145051"/>
            <a:ext cx="2329200" cy="903099"/>
          </a:xfrm>
          <a:prstGeom prst="wedgeRoundRectCallout">
            <a:avLst>
              <a:gd name="adj1" fmla="val -42281"/>
              <a:gd name="adj2" fmla="val 9531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/>
              <a:t>逗　子：ずし</a:t>
            </a:r>
            <a:endParaRPr kumimoji="1" lang="en-US" altLang="ja-JP" b="1" dirty="0"/>
          </a:p>
          <a:p>
            <a:r>
              <a:rPr kumimoji="1" lang="ja-JP" altLang="en-US" b="1"/>
              <a:t>秦　野：はだの</a:t>
            </a:r>
            <a:endParaRPr kumimoji="1" lang="en-US" altLang="ja-JP" b="1" dirty="0"/>
          </a:p>
          <a:p>
            <a:r>
              <a:rPr kumimoji="1" lang="ja-JP" altLang="en-US" b="1"/>
              <a:t>上荻野：かみはぎの</a:t>
            </a:r>
          </a:p>
        </p:txBody>
      </p:sp>
    </p:spTree>
    <p:extLst>
      <p:ext uri="{BB962C8B-B14F-4D97-AF65-F5344CB8AC3E}">
        <p14:creationId xmlns:p14="http://schemas.microsoft.com/office/powerpoint/2010/main" val="135113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E36F-FB52-4841-8DAC-777BDAEA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自習課題</a:t>
            </a: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68F403-7F73-EC4D-8FD9-467B3D39A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添付された課題を解いてください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70000">
              <a:spcBef>
                <a:spcPts val="600"/>
              </a:spcBef>
              <a:buFont typeface="Wingdings" pitchFamily="2" charset="2"/>
              <a:buChar char="Ø"/>
            </a:pP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添付ファイルは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形式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(.pptx)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ですが、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や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などでまとめても構いません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70000">
              <a:spcBef>
                <a:spcPts val="600"/>
              </a:spcBef>
              <a:buFont typeface="Wingdings" pitchFamily="2" charset="2"/>
              <a:buChar char="Ø"/>
            </a:pP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ノートなどで手書きしたものを写真データにして、提出しても構いません（画像は鮮明であること）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800"/>
              </a:spcBef>
            </a:pP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ファイルが複数になる場合、圧縮せず独立して各ファイルを提出してください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70000">
              <a:spcBef>
                <a:spcPts val="600"/>
              </a:spcBef>
              <a:buFont typeface="Wingdings" pitchFamily="2" charset="2"/>
              <a:buChar char="Ø"/>
            </a:pP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E36F-FB52-4841-8DAC-777BDAEA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『</a:t>
            </a:r>
            <a:r>
              <a:rPr kumimoji="1"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自習課題</a:t>
            </a: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』</a:t>
            </a:r>
            <a:r>
              <a:rPr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用データベース</a:t>
            </a:r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コンテンツ プレースホルダー 2">
            <a:extLst>
              <a:ext uri="{FF2B5EF4-FFF2-40B4-BE49-F238E27FC236}">
                <a16:creationId xmlns:a16="http://schemas.microsoft.com/office/drawing/2014/main" id="{22A4A6C7-8995-BF4E-B05B-8049317B34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3999673"/>
              </p:ext>
            </p:extLst>
          </p:nvPr>
        </p:nvGraphicFramePr>
        <p:xfrm>
          <a:off x="628650" y="1946374"/>
          <a:ext cx="3708000" cy="30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393998108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5777394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81548966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0459106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542807583"/>
                    </a:ext>
                  </a:extLst>
                </a:gridCol>
              </a:tblGrid>
              <a:tr h="3384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番号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名前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所属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勤続年数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性別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843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Seniority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78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狭間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総務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296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椚田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総務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982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八王子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財務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960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高尾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教務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815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東京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教務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408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多摩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庶務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64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東浅川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庶務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732151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3DB2DB-0B91-3744-A259-CFFD3AD15F4C}"/>
              </a:ext>
            </a:extLst>
          </p:cNvPr>
          <p:cNvSpPr txBox="1"/>
          <p:nvPr/>
        </p:nvSpPr>
        <p:spPr>
          <a:xfrm>
            <a:off x="622557" y="1581505"/>
            <a:ext cx="166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事務　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AffairsT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4807327-B84B-004F-8239-1967531C4688}"/>
              </a:ext>
            </a:extLst>
          </p:cNvPr>
          <p:cNvSpPr txBox="1"/>
          <p:nvPr/>
        </p:nvSpPr>
        <p:spPr>
          <a:xfrm>
            <a:off x="4807350" y="1581505"/>
            <a:ext cx="183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教員　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TeachersT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コンテンツ プレースホルダー 2">
            <a:extLst>
              <a:ext uri="{FF2B5EF4-FFF2-40B4-BE49-F238E27FC236}">
                <a16:creationId xmlns:a16="http://schemas.microsoft.com/office/drawing/2014/main" id="{76847AF4-8D43-0649-8D96-3F128AA49B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749099"/>
              </p:ext>
            </p:extLst>
          </p:nvPr>
        </p:nvGraphicFramePr>
        <p:xfrm>
          <a:off x="4807350" y="1946374"/>
          <a:ext cx="370800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393998108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5777394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81548966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0459106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542807583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番号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名前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所属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勤続年数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性別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843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Seniority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78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京都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機械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296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愛知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電気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982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大阪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情報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960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東京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情報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815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009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E36F-FB52-4841-8DAC-777BDAEA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『</a:t>
            </a:r>
            <a:r>
              <a:rPr kumimoji="1"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自習課題</a:t>
            </a: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』</a:t>
            </a:r>
            <a:r>
              <a:rPr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用データベース</a:t>
            </a:r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コンテンツ プレースホルダー 2">
            <a:extLst>
              <a:ext uri="{FF2B5EF4-FFF2-40B4-BE49-F238E27FC236}">
                <a16:creationId xmlns:a16="http://schemas.microsoft.com/office/drawing/2014/main" id="{22A4A6C7-8995-BF4E-B05B-8049317B34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0668321"/>
              </p:ext>
            </p:extLst>
          </p:nvPr>
        </p:nvGraphicFramePr>
        <p:xfrm>
          <a:off x="628649" y="1946374"/>
          <a:ext cx="3247953" cy="405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393998108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577739403"/>
                    </a:ext>
                  </a:extLst>
                </a:gridCol>
                <a:gridCol w="1195953">
                  <a:extLst>
                    <a:ext uri="{9D8B030D-6E8A-4147-A177-3AD203B41FA5}">
                      <a16:colId xmlns:a16="http://schemas.microsoft.com/office/drawing/2014/main" val="40459106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542807583"/>
                    </a:ext>
                  </a:extLst>
                </a:gridCol>
              </a:tblGrid>
              <a:tr h="3384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番号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役職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金額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性別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84358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78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部長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450,000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296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主任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270,000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982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課長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320,000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960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250,000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815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200,000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64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部長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450,000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732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教授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500,000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6787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助教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350,000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481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助教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350,000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042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准教授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400,000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5100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3DB2DB-0B91-3744-A259-CFFD3AD15F4C}"/>
              </a:ext>
            </a:extLst>
          </p:cNvPr>
          <p:cNvSpPr txBox="1"/>
          <p:nvPr/>
        </p:nvSpPr>
        <p:spPr>
          <a:xfrm>
            <a:off x="622557" y="158150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給与　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SalaryT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コンテンツ プレースホルダー 2">
            <a:extLst>
              <a:ext uri="{FF2B5EF4-FFF2-40B4-BE49-F238E27FC236}">
                <a16:creationId xmlns:a16="http://schemas.microsoft.com/office/drawing/2014/main" id="{7C175551-6CC4-1248-9A1C-92D230CB8E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18098"/>
              </p:ext>
            </p:extLst>
          </p:nvPr>
        </p:nvGraphicFramePr>
        <p:xfrm>
          <a:off x="5327037" y="1950837"/>
          <a:ext cx="1038077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077">
                  <a:extLst>
                    <a:ext uri="{9D8B030D-6E8A-4147-A177-3AD203B41FA5}">
                      <a16:colId xmlns:a16="http://schemas.microsoft.com/office/drawing/2014/main" val="3939981088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性別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843586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7860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29633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98277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A25BA7-321B-DF47-9D2F-6D21DA95C931}"/>
              </a:ext>
            </a:extLst>
          </p:cNvPr>
          <p:cNvSpPr txBox="1"/>
          <p:nvPr/>
        </p:nvSpPr>
        <p:spPr>
          <a:xfrm>
            <a:off x="5327037" y="158708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性別　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SexT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コンテンツ プレースホルダー 2">
            <a:extLst>
              <a:ext uri="{FF2B5EF4-FFF2-40B4-BE49-F238E27FC236}">
                <a16:creationId xmlns:a16="http://schemas.microsoft.com/office/drawing/2014/main" id="{857D5193-3507-FA4D-8979-FF12E4D6AA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9239693"/>
              </p:ext>
            </p:extLst>
          </p:nvPr>
        </p:nvGraphicFramePr>
        <p:xfrm>
          <a:off x="5327037" y="4633174"/>
          <a:ext cx="2088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393998108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2388223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名称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843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Building</a:t>
                      </a:r>
                      <a:endParaRPr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BName</a:t>
                      </a:r>
                      <a:endParaRPr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78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管理棟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296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学科棟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982775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2227B60-C78D-E344-914E-9CFB8B4AA5B3}"/>
              </a:ext>
            </a:extLst>
          </p:cNvPr>
          <p:cNvSpPr txBox="1"/>
          <p:nvPr/>
        </p:nvSpPr>
        <p:spPr>
          <a:xfrm>
            <a:off x="5327037" y="426942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建物　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BuildT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923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E36F-FB52-4841-8DAC-777BDAEA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授業後アンケートの回答</a:t>
            </a:r>
          </a:p>
        </p:txBody>
      </p:sp>
      <p:pic>
        <p:nvPicPr>
          <p:cNvPr id="3" name="図 2" descr="モニター, 画面 が含まれている画像&#10;&#10;自動的に生成された説明">
            <a:extLst>
              <a:ext uri="{FF2B5EF4-FFF2-40B4-BE49-F238E27FC236}">
                <a16:creationId xmlns:a16="http://schemas.microsoft.com/office/drawing/2014/main" id="{39661A8B-8296-A44F-B4DB-8365A57313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77" t="13397"/>
          <a:stretch/>
        </p:blipFill>
        <p:spPr>
          <a:xfrm>
            <a:off x="3304777" y="5724604"/>
            <a:ext cx="5623098" cy="835891"/>
          </a:xfrm>
          <a:prstGeom prst="rect">
            <a:avLst/>
          </a:prstGeom>
        </p:spPr>
      </p:pic>
      <p:pic>
        <p:nvPicPr>
          <p:cNvPr id="4" name="図 3" descr="モニター, 時計, 画面 が含まれている画像&#10;&#10;自動的に生成された説明">
            <a:extLst>
              <a:ext uri="{FF2B5EF4-FFF2-40B4-BE49-F238E27FC236}">
                <a16:creationId xmlns:a16="http://schemas.microsoft.com/office/drawing/2014/main" id="{1779B242-791F-E64F-99CB-E4343EAC30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96" b="13171"/>
          <a:stretch/>
        </p:blipFill>
        <p:spPr>
          <a:xfrm>
            <a:off x="216125" y="1442092"/>
            <a:ext cx="2980950" cy="5118403"/>
          </a:xfrm>
          <a:prstGeom prst="rect">
            <a:avLst/>
          </a:prstGeom>
        </p:spPr>
      </p:pic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BEC32796-1A67-8B4D-81B7-432DB965F3DC}"/>
              </a:ext>
            </a:extLst>
          </p:cNvPr>
          <p:cNvSpPr/>
          <p:nvPr/>
        </p:nvSpPr>
        <p:spPr>
          <a:xfrm>
            <a:off x="2734473" y="1891621"/>
            <a:ext cx="5031489" cy="4063518"/>
          </a:xfrm>
          <a:custGeom>
            <a:avLst/>
            <a:gdLst>
              <a:gd name="connsiteX0" fmla="*/ 0 w 5031489"/>
              <a:gd name="connsiteY0" fmla="*/ 0 h 4063518"/>
              <a:gd name="connsiteX1" fmla="*/ 929334 w 5031489"/>
              <a:gd name="connsiteY1" fmla="*/ 166279 h 4063518"/>
              <a:gd name="connsiteX2" fmla="*/ 1037813 w 5031489"/>
              <a:gd name="connsiteY2" fmla="*/ 132606 h 4063518"/>
              <a:gd name="connsiteX3" fmla="*/ 1155814 w 5031489"/>
              <a:gd name="connsiteY3" fmla="*/ 120710 h 4063518"/>
              <a:gd name="connsiteX4" fmla="*/ 3172662 w 5031489"/>
              <a:gd name="connsiteY4" fmla="*/ 120710 h 4063518"/>
              <a:gd name="connsiteX5" fmla="*/ 4287958 w 5031489"/>
              <a:gd name="connsiteY5" fmla="*/ 120710 h 4063518"/>
              <a:gd name="connsiteX6" fmla="*/ 4445978 w 5031489"/>
              <a:gd name="connsiteY6" fmla="*/ 120710 h 4063518"/>
              <a:gd name="connsiteX7" fmla="*/ 5031489 w 5031489"/>
              <a:gd name="connsiteY7" fmla="*/ 706221 h 4063518"/>
              <a:gd name="connsiteX8" fmla="*/ 5031489 w 5031489"/>
              <a:gd name="connsiteY8" fmla="*/ 2169956 h 4063518"/>
              <a:gd name="connsiteX9" fmla="*/ 5031489 w 5031489"/>
              <a:gd name="connsiteY9" fmla="*/ 3048192 h 4063518"/>
              <a:gd name="connsiteX10" fmla="*/ 4445978 w 5031489"/>
              <a:gd name="connsiteY10" fmla="*/ 3633703 h 4063518"/>
              <a:gd name="connsiteX11" fmla="*/ 4287958 w 5031489"/>
              <a:gd name="connsiteY11" fmla="*/ 3633703 h 4063518"/>
              <a:gd name="connsiteX12" fmla="*/ 4417942 w 5031489"/>
              <a:gd name="connsiteY12" fmla="*/ 4063518 h 4063518"/>
              <a:gd name="connsiteX13" fmla="*/ 3172662 w 5031489"/>
              <a:gd name="connsiteY13" fmla="*/ 3633703 h 4063518"/>
              <a:gd name="connsiteX14" fmla="*/ 1155814 w 5031489"/>
              <a:gd name="connsiteY14" fmla="*/ 3633703 h 4063518"/>
              <a:gd name="connsiteX15" fmla="*/ 570303 w 5031489"/>
              <a:gd name="connsiteY15" fmla="*/ 3048192 h 4063518"/>
              <a:gd name="connsiteX16" fmla="*/ 570303 w 5031489"/>
              <a:gd name="connsiteY16" fmla="*/ 2169956 h 4063518"/>
              <a:gd name="connsiteX17" fmla="*/ 570303 w 5031489"/>
              <a:gd name="connsiteY17" fmla="*/ 706221 h 4063518"/>
              <a:gd name="connsiteX18" fmla="*/ 582199 w 5031489"/>
              <a:gd name="connsiteY18" fmla="*/ 588220 h 4063518"/>
              <a:gd name="connsiteX19" fmla="*/ 596296 w 5031489"/>
              <a:gd name="connsiteY19" fmla="*/ 542807 h 406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31489" h="4063518">
                <a:moveTo>
                  <a:pt x="0" y="0"/>
                </a:moveTo>
                <a:lnTo>
                  <a:pt x="929334" y="166279"/>
                </a:lnTo>
                <a:lnTo>
                  <a:pt x="1037813" y="132606"/>
                </a:lnTo>
                <a:cubicBezTo>
                  <a:pt x="1075929" y="124806"/>
                  <a:pt x="1115393" y="120710"/>
                  <a:pt x="1155814" y="120710"/>
                </a:cubicBezTo>
                <a:lnTo>
                  <a:pt x="3172662" y="120710"/>
                </a:lnTo>
                <a:lnTo>
                  <a:pt x="4287958" y="120710"/>
                </a:lnTo>
                <a:lnTo>
                  <a:pt x="4445978" y="120710"/>
                </a:lnTo>
                <a:cubicBezTo>
                  <a:pt x="4769347" y="120710"/>
                  <a:pt x="5031489" y="382852"/>
                  <a:pt x="5031489" y="706221"/>
                </a:cubicBezTo>
                <a:lnTo>
                  <a:pt x="5031489" y="2169956"/>
                </a:lnTo>
                <a:lnTo>
                  <a:pt x="5031489" y="3048192"/>
                </a:lnTo>
                <a:cubicBezTo>
                  <a:pt x="5031489" y="3371561"/>
                  <a:pt x="4769347" y="3633703"/>
                  <a:pt x="4445978" y="3633703"/>
                </a:cubicBezTo>
                <a:lnTo>
                  <a:pt x="4287958" y="3633703"/>
                </a:lnTo>
                <a:lnTo>
                  <a:pt x="4417942" y="4063518"/>
                </a:lnTo>
                <a:lnTo>
                  <a:pt x="3172662" y="3633703"/>
                </a:lnTo>
                <a:lnTo>
                  <a:pt x="1155814" y="3633703"/>
                </a:lnTo>
                <a:cubicBezTo>
                  <a:pt x="832445" y="3633703"/>
                  <a:pt x="570303" y="3371561"/>
                  <a:pt x="570303" y="3048192"/>
                </a:cubicBezTo>
                <a:lnTo>
                  <a:pt x="570303" y="2169956"/>
                </a:lnTo>
                <a:lnTo>
                  <a:pt x="570303" y="706221"/>
                </a:lnTo>
                <a:cubicBezTo>
                  <a:pt x="570303" y="665800"/>
                  <a:pt x="574399" y="626336"/>
                  <a:pt x="582199" y="588220"/>
                </a:cubicBezTo>
                <a:lnTo>
                  <a:pt x="596296" y="54280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5466DE8-39D3-0344-8F37-5A278C9E3154}"/>
              </a:ext>
            </a:extLst>
          </p:cNvPr>
          <p:cNvSpPr/>
          <p:nvPr/>
        </p:nvSpPr>
        <p:spPr>
          <a:xfrm>
            <a:off x="3372999" y="2409465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『</a:t>
            </a:r>
            <a:r>
              <a:rPr kumimoji="1" lang="ja-JP" altLang="en-US" sz="2800" b="1">
                <a:solidFill>
                  <a:schemeClr val="bg1"/>
                </a:solidFill>
              </a:rPr>
              <a:t>会話の表示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』</a:t>
            </a:r>
            <a:r>
              <a:rPr kumimoji="1" lang="ja-JP" altLang="en-US" sz="2800" b="1">
                <a:solidFill>
                  <a:schemeClr val="bg1"/>
                </a:solidFill>
              </a:rPr>
              <a:t>をタップ</a:t>
            </a:r>
            <a:endParaRPr lang="ja-JP" altLang="en-US" sz="2800" b="1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F25600-9450-E940-958D-8DD2E343A0FD}"/>
              </a:ext>
            </a:extLst>
          </p:cNvPr>
          <p:cNvSpPr/>
          <p:nvPr/>
        </p:nvSpPr>
        <p:spPr>
          <a:xfrm>
            <a:off x="3474599" y="3133617"/>
            <a:ext cx="413446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『</a:t>
            </a:r>
            <a:r>
              <a:rPr lang="ja-JP" altLang="en-US" sz="2800" b="1">
                <a:solidFill>
                  <a:schemeClr val="bg1"/>
                </a:solidFill>
              </a:rPr>
              <a:t>授業後アンケート</a:t>
            </a:r>
            <a:r>
              <a:rPr lang="en-US" altLang="ja-JP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』</a:t>
            </a:r>
            <a:r>
              <a:rPr lang="ja-JP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の</a:t>
            </a:r>
            <a:endParaRPr lang="en-US" altLang="ja-JP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コメントに</a:t>
            </a:r>
            <a:r>
              <a:rPr lang="en-US" altLang="ja-JP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ja-JP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記載</a:t>
            </a:r>
            <a:endParaRPr lang="en-US" altLang="ja-JP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3A212C5-C0F1-B14A-82DB-8BD32E9E1F02}"/>
              </a:ext>
            </a:extLst>
          </p:cNvPr>
          <p:cNvSpPr/>
          <p:nvPr/>
        </p:nvSpPr>
        <p:spPr>
          <a:xfrm>
            <a:off x="3413639" y="4238990"/>
            <a:ext cx="453361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ja-JP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リンクにアクセスし、</a:t>
            </a:r>
            <a:endParaRPr lang="en-US" altLang="ja-JP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各アンケートに回答</a:t>
            </a:r>
          </a:p>
        </p:txBody>
      </p:sp>
    </p:spTree>
    <p:extLst>
      <p:ext uri="{BB962C8B-B14F-4D97-AF65-F5344CB8AC3E}">
        <p14:creationId xmlns:p14="http://schemas.microsoft.com/office/powerpoint/2010/main" val="404081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630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E36F-FB52-4841-8DAC-777BDAEA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269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E36F-FB52-4841-8DAC-777BDAEA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68F403-7F73-EC4D-8FD9-467B3D39A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 indent="-270000"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1-1</a:t>
            </a:r>
          </a:p>
          <a:p>
            <a:pPr>
              <a:spcBef>
                <a:spcPts val="4200"/>
              </a:spcBef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1" indent="-270000">
              <a:spcBef>
                <a:spcPts val="600"/>
              </a:spcBef>
              <a:buFont typeface="Wingdings" pitchFamily="2" charset="2"/>
              <a:buChar char="Ø"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2-1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2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E36F-FB52-4841-8DAC-777BDAEA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/>
              <a:t>教科書で利用されている</a:t>
            </a:r>
            <a:br>
              <a:rPr kumimoji="1" lang="en-US" altLang="ja-JP" sz="3600" dirty="0"/>
            </a:br>
            <a:r>
              <a:rPr kumimoji="1" lang="ja-JP" altLang="en-US" sz="3600"/>
              <a:t>例題データベース（注文記録一覧）</a:t>
            </a:r>
          </a:p>
        </p:txBody>
      </p:sp>
      <p:graphicFrame>
        <p:nvGraphicFramePr>
          <p:cNvPr id="3" name="コンテンツ プレースホルダー 2">
            <a:extLst>
              <a:ext uri="{FF2B5EF4-FFF2-40B4-BE49-F238E27FC236}">
                <a16:creationId xmlns:a16="http://schemas.microsoft.com/office/drawing/2014/main" id="{09EFBC7D-DF97-1D44-BF15-81B59FB806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669" y="1988662"/>
          <a:ext cx="313200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939981088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57773940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815489663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注文番号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日付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会社</a:t>
                      </a:r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843586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ODate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OCorpID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7860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2008-04-15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A011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29633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2008-05-08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B112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982775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2008-05-17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A011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373482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16004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2008-06-20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A012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168571"/>
                  </a:ext>
                </a:extLst>
              </a:tr>
            </a:tbl>
          </a:graphicData>
        </a:graphic>
      </p:graphicFrame>
      <p:graphicFrame>
        <p:nvGraphicFramePr>
          <p:cNvPr id="6" name="コンテンツ プレースホルダー 2">
            <a:extLst>
              <a:ext uri="{FF2B5EF4-FFF2-40B4-BE49-F238E27FC236}">
                <a16:creationId xmlns:a16="http://schemas.microsoft.com/office/drawing/2014/main" id="{3BE11C61-2234-DB46-A208-4E3006B819F3}"/>
              </a:ext>
            </a:extLst>
          </p:cNvPr>
          <p:cNvGraphicFramePr>
            <a:graphicFrameLocks/>
          </p:cNvGraphicFramePr>
          <p:nvPr/>
        </p:nvGraphicFramePr>
        <p:xfrm>
          <a:off x="111668" y="4479382"/>
          <a:ext cx="3204000" cy="220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9399810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77739403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81548966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会社</a:t>
                      </a:r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会社名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会社住所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84358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CorpID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CorpName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CorpAddr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786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A011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丹沢商会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秦野市</a:t>
                      </a:r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XX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29633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A012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大山商店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伊勢原市</a:t>
                      </a:r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YY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98277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B112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中津屋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37348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C113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墨田書店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東京都</a:t>
                      </a:r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ZZ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168571"/>
                  </a:ext>
                </a:extLst>
              </a:tr>
            </a:tbl>
          </a:graphicData>
        </a:graphic>
      </p:graphicFrame>
      <p:graphicFrame>
        <p:nvGraphicFramePr>
          <p:cNvPr id="7" name="コンテンツ プレースホルダー 2">
            <a:extLst>
              <a:ext uri="{FF2B5EF4-FFF2-40B4-BE49-F238E27FC236}">
                <a16:creationId xmlns:a16="http://schemas.microsoft.com/office/drawing/2014/main" id="{73092FD4-FBA4-044D-93CD-66C2D89B3B93}"/>
              </a:ext>
            </a:extLst>
          </p:cNvPr>
          <p:cNvGraphicFramePr>
            <a:graphicFrameLocks/>
          </p:cNvGraphicFramePr>
          <p:nvPr/>
        </p:nvGraphicFramePr>
        <p:xfrm>
          <a:off x="4964331" y="1988662"/>
          <a:ext cx="4068000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939981088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35777394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81548966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04591068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注文番号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商品名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価格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843586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OrderID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Qty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7860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パソコン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29633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</a:t>
                      </a:r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ドライブ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982775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テーブルタップ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373482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ディスプレイ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168571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ディジタルカメラ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899175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</a:t>
                      </a:r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メモリ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11128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フィルター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542403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パソコン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161894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16004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ノートパソコン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319711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16004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キャリアー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167984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16004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バッテリー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033853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16004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ディスプレイ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036830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66CB694-8511-914F-B276-2A2B4674F4DB}"/>
              </a:ext>
            </a:extLst>
          </p:cNvPr>
          <p:cNvGraphicFramePr>
            <a:graphicFrameLocks noGrp="1"/>
          </p:cNvGraphicFramePr>
          <p:nvPr/>
        </p:nvGraphicFramePr>
        <p:xfrm>
          <a:off x="3434083" y="4487982"/>
          <a:ext cx="1404000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1391006775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商品名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15811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kumimoji="1" lang="ja-JP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64450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パソコン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514225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ディスプレイ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387122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863045E-2630-9E4D-9B93-0CDD23CDE842}"/>
              </a:ext>
            </a:extLst>
          </p:cNvPr>
          <p:cNvSpPr txBox="1"/>
          <p:nvPr/>
        </p:nvSpPr>
        <p:spPr>
          <a:xfrm>
            <a:off x="3235837" y="383305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パソコンセット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PCsetT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FB8AA69-45EB-0A49-AD71-D93FE890C32B}"/>
              </a:ext>
            </a:extLst>
          </p:cNvPr>
          <p:cNvSpPr txBox="1"/>
          <p:nvPr/>
        </p:nvSpPr>
        <p:spPr>
          <a:xfrm>
            <a:off x="111668" y="411223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会社　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CorpT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D48292-4302-6E4C-95D0-8503600743D5}"/>
              </a:ext>
            </a:extLst>
          </p:cNvPr>
          <p:cNvSpPr txBox="1"/>
          <p:nvPr/>
        </p:nvSpPr>
        <p:spPr>
          <a:xfrm>
            <a:off x="111668" y="161468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注文　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OrderT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1B4A7AA-89C3-CD4E-87BE-2D8D2352BAB8}"/>
              </a:ext>
            </a:extLst>
          </p:cNvPr>
          <p:cNvSpPr txBox="1"/>
          <p:nvPr/>
        </p:nvSpPr>
        <p:spPr>
          <a:xfrm>
            <a:off x="4958238" y="162379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注文明細　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DetailT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86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E36F-FB52-4841-8DAC-777BDAEA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本日のテーマ</a:t>
            </a:r>
            <a:b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【】</a:t>
            </a:r>
            <a:r>
              <a:rPr kumimoji="1"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は教科書の節番号</a:t>
            </a:r>
            <a:r>
              <a:rPr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68F403-7F73-EC4D-8FD9-467B3D39A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50"/>
          </a:xfrm>
        </p:spPr>
        <p:txBody>
          <a:bodyPr>
            <a:normAutofit/>
          </a:bodyPr>
          <a:lstStyle/>
          <a:p>
            <a:r>
              <a:rPr lang="ja-JP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リレーショナル代数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【2.5】</a:t>
            </a:r>
          </a:p>
          <a:p>
            <a:pPr lvl="1" indent="-270000">
              <a:spcBef>
                <a:spcPts val="600"/>
              </a:spcBef>
              <a:buFont typeface="Wingdings" pitchFamily="2" charset="2"/>
              <a:buChar char="Ø"/>
            </a:pPr>
            <a:r>
              <a:rPr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（一般的な）集合演算</a:t>
            </a: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70000">
              <a:spcBef>
                <a:spcPts val="600"/>
              </a:spcBef>
              <a:buFont typeface="Wingdings" pitchFamily="2" charset="2"/>
              <a:buChar char="Ø"/>
            </a:pPr>
            <a:r>
              <a:rPr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（リレーショナル代数の）特有演算</a:t>
            </a: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200"/>
              </a:spcBef>
            </a:pPr>
            <a:r>
              <a:rPr kumimoji="1" lang="ja-JP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各演算の仕組みについて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【2.5】</a:t>
            </a:r>
            <a:endParaRPr kumimoji="1"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70000">
              <a:spcBef>
                <a:spcPts val="600"/>
              </a:spcBef>
              <a:buFont typeface="Wingdings" pitchFamily="2" charset="2"/>
              <a:buChar char="Ø"/>
            </a:pPr>
            <a:r>
              <a:rPr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演算可能な条件について</a:t>
            </a: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70000">
              <a:spcBef>
                <a:spcPts val="600"/>
              </a:spcBef>
              <a:buFont typeface="Wingdings" pitchFamily="2" charset="2"/>
              <a:buChar char="Ø"/>
            </a:pPr>
            <a:r>
              <a:rPr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各演算の概要と具体例の説明</a:t>
            </a: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74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E36F-FB52-4841-8DAC-777BDAEA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リレーショナル代数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7768F403-7F73-EC4D-8FD9-467B3D39A7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集合演算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73000" lvl="1" indent="-4572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和集合演算　　　　　：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73000" lvl="1" indent="-457200">
                  <a:spcBef>
                    <a:spcPts val="600"/>
                  </a:spcBef>
                  <a:buFont typeface="+mj-ea"/>
                  <a:buAutoNum type="arabicPeriod"/>
                </a:pPr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共通（交差）集合演算：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ja-JP" altLang="en-US" b="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73000" lvl="1" indent="-457200">
                  <a:spcBef>
                    <a:spcPts val="600"/>
                  </a:spcBef>
                  <a:buFont typeface="+mj-ea"/>
                  <a:buAutoNum type="arabicPeriod"/>
                </a:pPr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差集合演算　　　　　：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73000" lvl="1" indent="-457200">
                  <a:spcBef>
                    <a:spcPts val="600"/>
                  </a:spcBef>
                  <a:buFont typeface="+mj-ea"/>
                  <a:buAutoNum type="arabicPeriod"/>
                </a:pPr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直積演算　　　　　　：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3000"/>
                  </a:spcBef>
                </a:pPr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特有演算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73000" lvl="1" indent="-457200">
                  <a:spcBef>
                    <a:spcPts val="600"/>
                  </a:spcBef>
                  <a:buFont typeface="+mj-lt"/>
                  <a:buAutoNum type="arabicPeriod" startAt="5"/>
                </a:pPr>
                <a:r>
                  <a:rPr kumimoji="1"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射影演算</a:t>
                </a:r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　　　　</a:t>
                </a:r>
                <a:r>
                  <a:rPr lang="ja-JP" altLang="en-US"/>
                  <a:t>：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73000" lvl="1" indent="-457200">
                  <a:spcBef>
                    <a:spcPts val="600"/>
                  </a:spcBef>
                  <a:buFont typeface="+mj-ea"/>
                  <a:buAutoNum type="arabicPeriod" startAt="5"/>
                </a:pPr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選択（制限）演算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：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i="1" dirty="0"/>
                  <a:t>　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ja-JP" altLang="en-US" i="1" dirty="0"/>
                  <a:t>　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73000" lvl="1" indent="-457200">
                  <a:spcBef>
                    <a:spcPts val="600"/>
                  </a:spcBef>
                  <a:buFont typeface="+mj-ea"/>
                  <a:buAutoNum type="arabicPeriod" startAt="5"/>
                </a:pPr>
                <a:r>
                  <a:rPr kumimoji="1"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結合演算　　　　　　：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73000" lvl="1" indent="-457200">
                  <a:spcBef>
                    <a:spcPts val="600"/>
                  </a:spcBef>
                  <a:buFont typeface="+mj-ea"/>
                  <a:buAutoNum type="arabicPeriod" startAt="5"/>
                </a:pPr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商（除算，分割）演算：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ja-JP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7768F403-7F73-EC4D-8FD9-467B3D39A7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3"/>
                <a:stretch>
                  <a:fillRect l="-1447" t="-2452" b="-8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81B06BC5-436D-CA4D-951F-BC292484F522}"/>
              </a:ext>
            </a:extLst>
          </p:cNvPr>
          <p:cNvSpPr/>
          <p:nvPr/>
        </p:nvSpPr>
        <p:spPr>
          <a:xfrm>
            <a:off x="948905" y="2246403"/>
            <a:ext cx="4934309" cy="1259457"/>
          </a:xfrm>
          <a:prstGeom prst="flowChartAlternateProcess">
            <a:avLst/>
          </a:prstGeom>
          <a:noFill/>
          <a:ln w="381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F4C9F9-6FBD-9841-A971-5E013EA41192}"/>
              </a:ext>
            </a:extLst>
          </p:cNvPr>
          <p:cNvSpPr txBox="1"/>
          <p:nvPr/>
        </p:nvSpPr>
        <p:spPr>
          <a:xfrm>
            <a:off x="6091286" y="26452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和両立</a:t>
            </a:r>
          </a:p>
        </p:txBody>
      </p:sp>
    </p:spTree>
    <p:extLst>
      <p:ext uri="{BB962C8B-B14F-4D97-AF65-F5344CB8AC3E}">
        <p14:creationId xmlns:p14="http://schemas.microsoft.com/office/powerpoint/2010/main" val="252966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E36F-FB52-4841-8DAC-777BDAEA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和両立</a:t>
            </a: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(Union Compatible)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68F403-7F73-EC4D-8FD9-467B3D39A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互いのリレーションのスキーマが等しい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000" lvl="1" indent="-457200">
              <a:spcBef>
                <a:spcPts val="600"/>
              </a:spcBef>
              <a:buFont typeface="+mj-ea"/>
              <a:buAutoNum type="circleNumDbPlain"/>
            </a:pP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次数（列数：属性数）が等しい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000" lvl="1" indent="-457200">
              <a:spcBef>
                <a:spcPts val="600"/>
              </a:spcBef>
              <a:buFont typeface="+mj-ea"/>
              <a:buAutoNum type="circleNumDbPlain"/>
            </a:pP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各属性に対してドメイン（表記規則）が等しい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200"/>
              </a:spcBef>
            </a:pP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70000">
              <a:spcBef>
                <a:spcPts val="600"/>
              </a:spcBef>
              <a:buFont typeface="Wingdings" pitchFamily="2" charset="2"/>
              <a:buChar char="Ø"/>
            </a:pP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935FBAC0-75AF-3248-8883-E7C997B619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6318717"/>
                  </p:ext>
                </p:extLst>
              </p:nvPr>
            </p:nvGraphicFramePr>
            <p:xfrm>
              <a:off x="146987" y="3670540"/>
              <a:ext cx="4353840" cy="1829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4133907691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574304280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94512066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971571591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3176281278"/>
                        </a:ext>
                      </a:extLst>
                    </a:gridCol>
                  </a:tblGrid>
                  <a:tr h="579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会員</a:t>
                          </a:r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名前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年齢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グループ</a:t>
                          </a:r>
                          <a:endPara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名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グループ</a:t>
                          </a:r>
                          <a:endPara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リーダ</a:t>
                          </a:r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370328980"/>
                      </a:ext>
                    </a:extLst>
                  </a:tr>
                  <a:tr h="33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Member</a:t>
                          </a:r>
                        </a:p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Age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GName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GLeader</a:t>
                          </a:r>
                          <a:endPara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83773111"/>
                      </a:ext>
                    </a:extLst>
                  </a:tr>
                  <a:tr h="33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X001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横浜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X003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02743364"/>
                      </a:ext>
                    </a:extLst>
                  </a:tr>
                  <a:tr h="273937">
                    <a:tc gridSpan="5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16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82474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935FBAC0-75AF-3248-8883-E7C997B619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6318717"/>
                  </p:ext>
                </p:extLst>
              </p:nvPr>
            </p:nvGraphicFramePr>
            <p:xfrm>
              <a:off x="146987" y="3670540"/>
              <a:ext cx="4353840" cy="1829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4133907691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574304280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94512066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971571591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3176281278"/>
                        </a:ext>
                      </a:extLst>
                    </a:gridCol>
                  </a:tblGrid>
                  <a:tr h="579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会員</a:t>
                          </a:r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名前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年齢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グループ</a:t>
                          </a:r>
                          <a:endPara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名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グループ</a:t>
                          </a:r>
                          <a:endPara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リーダ</a:t>
                          </a:r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37032898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Member</a:t>
                          </a:r>
                        </a:p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Age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GName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GLeader</a:t>
                          </a:r>
                          <a:endPara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8377311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X001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横浜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X003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02743364"/>
                      </a:ext>
                    </a:extLst>
                  </a:tr>
                  <a:tr h="335280">
                    <a:tc gridSpan="5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1" t="-444444" r="-581" b="-74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82474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26BD8038-8C3B-A44F-8169-8792BC4B86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386843"/>
                  </p:ext>
                </p:extLst>
              </p:nvPr>
            </p:nvGraphicFramePr>
            <p:xfrm>
              <a:off x="4641013" y="3670540"/>
              <a:ext cx="4356000" cy="1831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4133907691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574304280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945120668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1971571591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3176281278"/>
                        </a:ext>
                      </a:extLst>
                    </a:gridCol>
                  </a:tblGrid>
                  <a:tr h="33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会員</a:t>
                          </a:r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名前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年齢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グループ</a:t>
                          </a:r>
                          <a:endPara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名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グループ</a:t>
                          </a:r>
                          <a:endPara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リーダ</a:t>
                          </a:r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370328980"/>
                      </a:ext>
                    </a:extLst>
                  </a:tr>
                  <a:tr h="33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Member</a:t>
                          </a:r>
                        </a:p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Age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GName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GLeader</a:t>
                          </a:r>
                          <a:endPara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83773111"/>
                      </a:ext>
                    </a:extLst>
                  </a:tr>
                  <a:tr h="33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Y001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森里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Y001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02743364"/>
                      </a:ext>
                    </a:extLst>
                  </a:tr>
                  <a:tr h="338400">
                    <a:tc gridSpan="5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16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82474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26BD8038-8C3B-A44F-8169-8792BC4B86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386843"/>
                  </p:ext>
                </p:extLst>
              </p:nvPr>
            </p:nvGraphicFramePr>
            <p:xfrm>
              <a:off x="4641013" y="3670540"/>
              <a:ext cx="4356000" cy="1831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4133907691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574304280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945120668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1971571591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3176281278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会員</a:t>
                          </a:r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名前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年齢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グループ</a:t>
                          </a:r>
                          <a:endPara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名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グループ</a:t>
                          </a:r>
                          <a:endPara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リーダ</a:t>
                          </a:r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37032898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Member</a:t>
                          </a:r>
                        </a:p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Age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GName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GLeader</a:t>
                          </a:r>
                          <a:endPara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8377311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Y001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森里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Y001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02743364"/>
                      </a:ext>
                    </a:extLst>
                  </a:tr>
                  <a:tr h="338400">
                    <a:tc gridSpan="5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1" t="-444444" r="-581" b="-74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82474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CB34C7-FFDA-414D-A4FA-C99874EDC1BE}"/>
              </a:ext>
            </a:extLst>
          </p:cNvPr>
          <p:cNvSpPr txBox="1"/>
          <p:nvPr/>
        </p:nvSpPr>
        <p:spPr>
          <a:xfrm>
            <a:off x="146987" y="3193166"/>
            <a:ext cx="2937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会員　</a:t>
            </a:r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XMemberT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78260FC-3A4F-744F-B173-F0349F8EE82B}"/>
              </a:ext>
            </a:extLst>
          </p:cNvPr>
          <p:cNvSpPr txBox="1"/>
          <p:nvPr/>
        </p:nvSpPr>
        <p:spPr>
          <a:xfrm>
            <a:off x="4641013" y="3193166"/>
            <a:ext cx="2937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会員　</a:t>
            </a:r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YMemberT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36C1F8B2-8885-FB47-B884-2153695865D6}"/>
              </a:ext>
            </a:extLst>
          </p:cNvPr>
          <p:cNvGrpSpPr/>
          <p:nvPr/>
        </p:nvGrpSpPr>
        <p:grpSpPr>
          <a:xfrm>
            <a:off x="609090" y="5603818"/>
            <a:ext cx="7895523" cy="1070095"/>
            <a:chOff x="609090" y="5603818"/>
            <a:chExt cx="7895523" cy="1070095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7BFEBDF-5D38-D24D-9B74-BCCFBECFE438}"/>
                </a:ext>
              </a:extLst>
            </p:cNvPr>
            <p:cNvSpPr txBox="1"/>
            <p:nvPr/>
          </p:nvSpPr>
          <p:spPr>
            <a:xfrm>
              <a:off x="3248561" y="621224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>
                  <a:solidFill>
                    <a:srgbClr val="00B050"/>
                  </a:solidFill>
                </a:rPr>
                <a:t>ドメイン：文字列</a:t>
              </a:r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CD28E07B-0800-5448-A264-5B7B8BD6366C}"/>
                </a:ext>
              </a:extLst>
            </p:cNvPr>
            <p:cNvCxnSpPr>
              <a:cxnSpLocks/>
              <a:stCxn id="61" idx="2"/>
              <a:endCxn id="8" idx="0"/>
            </p:cNvCxnSpPr>
            <p:nvPr/>
          </p:nvCxnSpPr>
          <p:spPr>
            <a:xfrm>
              <a:off x="609090" y="5605958"/>
              <a:ext cx="3962910" cy="60629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CC0F34E-3A53-1041-9408-CF19BC7341B3}"/>
                </a:ext>
              </a:extLst>
            </p:cNvPr>
            <p:cNvCxnSpPr>
              <a:cxnSpLocks/>
              <a:stCxn id="62" idx="2"/>
              <a:endCxn id="8" idx="0"/>
            </p:cNvCxnSpPr>
            <p:nvPr/>
          </p:nvCxnSpPr>
          <p:spPr>
            <a:xfrm>
              <a:off x="1482670" y="5605957"/>
              <a:ext cx="3089330" cy="60629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3FC5C08-9768-0841-8693-5B5A04794018}"/>
                </a:ext>
              </a:extLst>
            </p:cNvPr>
            <p:cNvCxnSpPr>
              <a:cxnSpLocks/>
              <a:stCxn id="64" idx="2"/>
              <a:endCxn id="8" idx="0"/>
            </p:cNvCxnSpPr>
            <p:nvPr/>
          </p:nvCxnSpPr>
          <p:spPr>
            <a:xfrm>
              <a:off x="3018246" y="5605956"/>
              <a:ext cx="1553754" cy="60629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52CF0003-3AF6-DC49-8FA0-57CB6A5B41B5}"/>
                </a:ext>
              </a:extLst>
            </p:cNvPr>
            <p:cNvCxnSpPr>
              <a:cxnSpLocks/>
              <a:stCxn id="65" idx="2"/>
              <a:endCxn id="8" idx="0"/>
            </p:cNvCxnSpPr>
            <p:nvPr/>
          </p:nvCxnSpPr>
          <p:spPr>
            <a:xfrm>
              <a:off x="4004217" y="5605955"/>
              <a:ext cx="567783" cy="60629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D73FFFEF-0719-8C40-A381-D18318703E66}"/>
                </a:ext>
              </a:extLst>
            </p:cNvPr>
            <p:cNvCxnSpPr>
              <a:cxnSpLocks/>
              <a:stCxn id="8" idx="0"/>
              <a:endCxn id="68" idx="2"/>
            </p:cNvCxnSpPr>
            <p:nvPr/>
          </p:nvCxnSpPr>
          <p:spPr>
            <a:xfrm flipV="1">
              <a:off x="4572000" y="5603821"/>
              <a:ext cx="520233" cy="60842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FBE1896-5372-A84A-8526-EED50E40A023}"/>
                </a:ext>
              </a:extLst>
            </p:cNvPr>
            <p:cNvCxnSpPr>
              <a:cxnSpLocks/>
              <a:stCxn id="8" idx="0"/>
              <a:endCxn id="69" idx="2"/>
            </p:cNvCxnSpPr>
            <p:nvPr/>
          </p:nvCxnSpPr>
          <p:spPr>
            <a:xfrm flipV="1">
              <a:off x="4572000" y="5603820"/>
              <a:ext cx="1393813" cy="60842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A8B0ECC6-7E2E-2444-8D53-681EEC2AC724}"/>
                </a:ext>
              </a:extLst>
            </p:cNvPr>
            <p:cNvCxnSpPr>
              <a:cxnSpLocks/>
              <a:stCxn id="71" idx="2"/>
              <a:endCxn id="8" idx="0"/>
            </p:cNvCxnSpPr>
            <p:nvPr/>
          </p:nvCxnSpPr>
          <p:spPr>
            <a:xfrm flipH="1">
              <a:off x="4572000" y="5603819"/>
              <a:ext cx="2912136" cy="6084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931F0FBF-CBC8-C445-8AF9-3E405DBF4332}"/>
                </a:ext>
              </a:extLst>
            </p:cNvPr>
            <p:cNvCxnSpPr>
              <a:cxnSpLocks/>
              <a:stCxn id="72" idx="2"/>
              <a:endCxn id="8" idx="0"/>
            </p:cNvCxnSpPr>
            <p:nvPr/>
          </p:nvCxnSpPr>
          <p:spPr>
            <a:xfrm flipH="1">
              <a:off x="4572000" y="5603818"/>
              <a:ext cx="3932613" cy="60843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8DDEC830-232A-E84B-8D34-D8EA031DF27B}"/>
              </a:ext>
            </a:extLst>
          </p:cNvPr>
          <p:cNvGrpSpPr/>
          <p:nvPr/>
        </p:nvGrpSpPr>
        <p:grpSpPr>
          <a:xfrm>
            <a:off x="439011" y="5144290"/>
            <a:ext cx="3735285" cy="465937"/>
            <a:chOff x="424065" y="3385761"/>
            <a:chExt cx="3735285" cy="465937"/>
          </a:xfrm>
        </p:grpSpPr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BB52A0E9-12AE-1B4A-96A0-4FD602F0DC58}"/>
                </a:ext>
              </a:extLst>
            </p:cNvPr>
            <p:cNvSpPr txBox="1"/>
            <p:nvPr/>
          </p:nvSpPr>
          <p:spPr>
            <a:xfrm>
              <a:off x="424065" y="3385764"/>
              <a:ext cx="34015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530FAD6D-FF3A-9743-92C5-C72F625A682A}"/>
                </a:ext>
              </a:extLst>
            </p:cNvPr>
            <p:cNvSpPr txBox="1"/>
            <p:nvPr/>
          </p:nvSpPr>
          <p:spPr>
            <a:xfrm>
              <a:off x="1297645" y="3385763"/>
              <a:ext cx="34015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4DF087C6-8226-A848-9E3C-C983684F8298}"/>
                </a:ext>
              </a:extLst>
            </p:cNvPr>
            <p:cNvSpPr txBox="1"/>
            <p:nvPr/>
          </p:nvSpPr>
          <p:spPr>
            <a:xfrm>
              <a:off x="2006110" y="3390033"/>
              <a:ext cx="34015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5924FC9-D9E7-3249-ABCD-C2A3DF604C41}"/>
                </a:ext>
              </a:extLst>
            </p:cNvPr>
            <p:cNvSpPr txBox="1"/>
            <p:nvPr/>
          </p:nvSpPr>
          <p:spPr>
            <a:xfrm>
              <a:off x="2834023" y="3385762"/>
              <a:ext cx="338554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20A67B0C-1C1D-A443-9554-9127279F58B1}"/>
                </a:ext>
              </a:extLst>
            </p:cNvPr>
            <p:cNvSpPr txBox="1"/>
            <p:nvPr/>
          </p:nvSpPr>
          <p:spPr>
            <a:xfrm>
              <a:off x="3819192" y="3385761"/>
              <a:ext cx="34015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E9E1861A-9CBC-9347-AD93-A18D57947E6D}"/>
              </a:ext>
            </a:extLst>
          </p:cNvPr>
          <p:cNvGrpSpPr/>
          <p:nvPr/>
        </p:nvGrpSpPr>
        <p:grpSpPr>
          <a:xfrm>
            <a:off x="4922154" y="5142153"/>
            <a:ext cx="3752538" cy="465937"/>
            <a:chOff x="372306" y="3385761"/>
            <a:chExt cx="3752538" cy="465937"/>
          </a:xfrm>
        </p:grpSpPr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AF20D26C-A7C3-D745-BE24-C781CCB0F296}"/>
                </a:ext>
              </a:extLst>
            </p:cNvPr>
            <p:cNvSpPr txBox="1"/>
            <p:nvPr/>
          </p:nvSpPr>
          <p:spPr>
            <a:xfrm>
              <a:off x="372306" y="3385764"/>
              <a:ext cx="34015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38EE7A81-622E-BD44-8BB9-E688F85DECB4}"/>
                </a:ext>
              </a:extLst>
            </p:cNvPr>
            <p:cNvSpPr txBox="1"/>
            <p:nvPr/>
          </p:nvSpPr>
          <p:spPr>
            <a:xfrm>
              <a:off x="1245886" y="3385763"/>
              <a:ext cx="34015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81D4F98D-E65C-CE4F-8E86-D6B4CF628D0A}"/>
                </a:ext>
              </a:extLst>
            </p:cNvPr>
            <p:cNvSpPr txBox="1"/>
            <p:nvPr/>
          </p:nvSpPr>
          <p:spPr>
            <a:xfrm>
              <a:off x="1954351" y="3390033"/>
              <a:ext cx="34015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AD3C14B3-F9F3-0548-8E03-19061E989039}"/>
                </a:ext>
              </a:extLst>
            </p:cNvPr>
            <p:cNvSpPr txBox="1"/>
            <p:nvPr/>
          </p:nvSpPr>
          <p:spPr>
            <a:xfrm>
              <a:off x="2765011" y="3385762"/>
              <a:ext cx="338554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A47B9AAB-62DA-714D-8199-ACC2E79D6DB6}"/>
                </a:ext>
              </a:extLst>
            </p:cNvPr>
            <p:cNvSpPr txBox="1"/>
            <p:nvPr/>
          </p:nvSpPr>
          <p:spPr>
            <a:xfrm>
              <a:off x="3784686" y="3385761"/>
              <a:ext cx="34015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273727E3-EC8A-FD4B-A74C-528ECF2299D4}"/>
              </a:ext>
            </a:extLst>
          </p:cNvPr>
          <p:cNvGrpSpPr/>
          <p:nvPr/>
        </p:nvGrpSpPr>
        <p:grpSpPr>
          <a:xfrm>
            <a:off x="274501" y="5608090"/>
            <a:ext cx="6399777" cy="881193"/>
            <a:chOff x="274501" y="5608090"/>
            <a:chExt cx="6399777" cy="881193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AC74107-1DE8-5A40-850E-10CC24483A72}"/>
                </a:ext>
              </a:extLst>
            </p:cNvPr>
            <p:cNvSpPr txBox="1"/>
            <p:nvPr/>
          </p:nvSpPr>
          <p:spPr>
            <a:xfrm>
              <a:off x="274501" y="6027618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>
                  <a:solidFill>
                    <a:schemeClr val="accent1"/>
                  </a:solidFill>
                </a:rPr>
                <a:t>ドメイン：数値</a:t>
              </a: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8D6661F1-D531-464D-98B9-8C69A820EF4E}"/>
                </a:ext>
              </a:extLst>
            </p:cNvPr>
            <p:cNvCxnSpPr>
              <a:cxnSpLocks/>
              <a:stCxn id="63" idx="2"/>
              <a:endCxn id="9" idx="0"/>
            </p:cNvCxnSpPr>
            <p:nvPr/>
          </p:nvCxnSpPr>
          <p:spPr>
            <a:xfrm flipH="1">
              <a:off x="1444052" y="5610227"/>
              <a:ext cx="747083" cy="4173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929E7CB-2FB8-B34B-9DA6-F5A70D31045F}"/>
                </a:ext>
              </a:extLst>
            </p:cNvPr>
            <p:cNvCxnSpPr>
              <a:cxnSpLocks/>
              <a:stCxn id="70" idx="2"/>
              <a:endCxn id="9" idx="3"/>
            </p:cNvCxnSpPr>
            <p:nvPr/>
          </p:nvCxnSpPr>
          <p:spPr>
            <a:xfrm flipH="1">
              <a:off x="2613603" y="5608090"/>
              <a:ext cx="4060675" cy="6503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704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E36F-FB52-4841-8DAC-777BDAEA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和両立</a:t>
            </a: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(Union Compatible)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68F403-7F73-EC4D-8FD9-467B3D39A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互いのリレーションのスキーマが等しい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000" lvl="1" indent="-457200">
              <a:spcBef>
                <a:spcPts val="600"/>
              </a:spcBef>
              <a:buFont typeface="+mj-ea"/>
              <a:buAutoNum type="circleNumDbPlain"/>
            </a:pP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次数（列数：属性数）が等しい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000" lvl="1" indent="-457200">
              <a:spcBef>
                <a:spcPts val="600"/>
              </a:spcBef>
              <a:buFont typeface="+mj-ea"/>
              <a:buAutoNum type="circleNumDbPlain"/>
            </a:pP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各属性に対してドメイン（表記規則）が等しい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200"/>
              </a:spcBef>
            </a:pP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70000">
              <a:spcBef>
                <a:spcPts val="600"/>
              </a:spcBef>
              <a:buFont typeface="Wingdings" pitchFamily="2" charset="2"/>
              <a:buChar char="Ø"/>
            </a:pP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935FBAC0-75AF-3248-8883-E7C997B619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2164303"/>
                  </p:ext>
                </p:extLst>
              </p:nvPr>
            </p:nvGraphicFramePr>
            <p:xfrm>
              <a:off x="439011" y="3670540"/>
              <a:ext cx="4353840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4133907691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574304280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94512066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971571591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3176281278"/>
                        </a:ext>
                      </a:extLst>
                    </a:gridCol>
                  </a:tblGrid>
                  <a:tr h="57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会員</a:t>
                          </a:r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名前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年齢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グループ</a:t>
                          </a:r>
                          <a:endPara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名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グループ</a:t>
                          </a:r>
                          <a:endPara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リーダ</a:t>
                          </a:r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370328980"/>
                      </a:ext>
                    </a:extLst>
                  </a:tr>
                  <a:tr h="33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Member</a:t>
                          </a:r>
                        </a:p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Age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GName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GLeader</a:t>
                          </a:r>
                          <a:endPara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83773111"/>
                      </a:ext>
                    </a:extLst>
                  </a:tr>
                  <a:tr h="33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X001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横浜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X003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02743364"/>
                      </a:ext>
                    </a:extLst>
                  </a:tr>
                  <a:tr h="273937">
                    <a:tc gridSpan="5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16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82474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935FBAC0-75AF-3248-8883-E7C997B619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2164303"/>
                  </p:ext>
                </p:extLst>
              </p:nvPr>
            </p:nvGraphicFramePr>
            <p:xfrm>
              <a:off x="439011" y="3670540"/>
              <a:ext cx="4353840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4133907691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574304280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94512066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971571591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3176281278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会員</a:t>
                          </a:r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名前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年齢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グループ</a:t>
                          </a:r>
                          <a:endPara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名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グループ</a:t>
                          </a:r>
                          <a:endPara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リーダ</a:t>
                          </a:r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37032898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Member</a:t>
                          </a:r>
                        </a:p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Age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GName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GLeader</a:t>
                          </a:r>
                          <a:endParaRPr kumimoji="1" lang="en-US" altLang="ja-JP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8377311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X001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横浜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X003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02743364"/>
                      </a:ext>
                    </a:extLst>
                  </a:tr>
                  <a:tr h="335280">
                    <a:tc gridSpan="5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1" t="-444444" r="-581" b="-74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82474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26BD8038-8C3B-A44F-8169-8792BC4B86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7339734"/>
                  </p:ext>
                </p:extLst>
              </p:nvPr>
            </p:nvGraphicFramePr>
            <p:xfrm>
              <a:off x="5459504" y="3670540"/>
              <a:ext cx="3240000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4133907691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574304280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211267801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945120668"/>
                        </a:ext>
                      </a:extLst>
                    </a:gridCol>
                  </a:tblGrid>
                  <a:tr h="57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会員</a:t>
                          </a:r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名前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続柄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年齢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370328980"/>
                      </a:ext>
                    </a:extLst>
                  </a:tr>
                  <a:tr h="33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Member</a:t>
                          </a:r>
                        </a:p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Relation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Age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83773111"/>
                      </a:ext>
                    </a:extLst>
                  </a:tr>
                  <a:tr h="33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X001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横浜○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妻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02743364"/>
                      </a:ext>
                    </a:extLst>
                  </a:tr>
                  <a:tr h="338400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16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82474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26BD8038-8C3B-A44F-8169-8792BC4B86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7339734"/>
                  </p:ext>
                </p:extLst>
              </p:nvPr>
            </p:nvGraphicFramePr>
            <p:xfrm>
              <a:off x="5459504" y="3670540"/>
              <a:ext cx="3240000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4133907691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574304280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211267801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945120668"/>
                        </a:ext>
                      </a:extLst>
                    </a:gridCol>
                  </a:tblGrid>
                  <a:tr h="57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会員</a:t>
                          </a:r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名前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続柄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年齢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37032898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Member</a:t>
                          </a:r>
                        </a:p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Relation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Age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8377311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X001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横浜○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妻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02743364"/>
                      </a:ext>
                    </a:extLst>
                  </a:tr>
                  <a:tr h="338400">
                    <a:tc grid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9" t="-444444" r="-778" b="-74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82474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CB34C7-FFDA-414D-A4FA-C99874EDC1BE}"/>
              </a:ext>
            </a:extLst>
          </p:cNvPr>
          <p:cNvSpPr txBox="1"/>
          <p:nvPr/>
        </p:nvSpPr>
        <p:spPr>
          <a:xfrm>
            <a:off x="439011" y="3193166"/>
            <a:ext cx="2937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会員　</a:t>
            </a:r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XMemberT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78260FC-3A4F-744F-B173-F0349F8EE82B}"/>
              </a:ext>
            </a:extLst>
          </p:cNvPr>
          <p:cNvSpPr txBox="1"/>
          <p:nvPr/>
        </p:nvSpPr>
        <p:spPr>
          <a:xfrm>
            <a:off x="5459504" y="3193166"/>
            <a:ext cx="268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家族　</a:t>
            </a:r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XFamilyT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8DDEC830-232A-E84B-8D34-D8EA031DF27B}"/>
              </a:ext>
            </a:extLst>
          </p:cNvPr>
          <p:cNvGrpSpPr/>
          <p:nvPr/>
        </p:nvGrpSpPr>
        <p:grpSpPr>
          <a:xfrm>
            <a:off x="715059" y="5144290"/>
            <a:ext cx="3735285" cy="465937"/>
            <a:chOff x="424065" y="3385761"/>
            <a:chExt cx="3735285" cy="465937"/>
          </a:xfrm>
        </p:grpSpPr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BB52A0E9-12AE-1B4A-96A0-4FD602F0DC58}"/>
                </a:ext>
              </a:extLst>
            </p:cNvPr>
            <p:cNvSpPr txBox="1"/>
            <p:nvPr/>
          </p:nvSpPr>
          <p:spPr>
            <a:xfrm>
              <a:off x="424065" y="3385764"/>
              <a:ext cx="34015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530FAD6D-FF3A-9743-92C5-C72F625A682A}"/>
                </a:ext>
              </a:extLst>
            </p:cNvPr>
            <p:cNvSpPr txBox="1"/>
            <p:nvPr/>
          </p:nvSpPr>
          <p:spPr>
            <a:xfrm>
              <a:off x="1297645" y="3385763"/>
              <a:ext cx="34015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4DF087C6-8226-A848-9E3C-C983684F8298}"/>
                </a:ext>
              </a:extLst>
            </p:cNvPr>
            <p:cNvSpPr txBox="1"/>
            <p:nvPr/>
          </p:nvSpPr>
          <p:spPr>
            <a:xfrm>
              <a:off x="2006110" y="3390033"/>
              <a:ext cx="34015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5924FC9-D9E7-3249-ABCD-C2A3DF604C41}"/>
                </a:ext>
              </a:extLst>
            </p:cNvPr>
            <p:cNvSpPr txBox="1"/>
            <p:nvPr/>
          </p:nvSpPr>
          <p:spPr>
            <a:xfrm>
              <a:off x="2834023" y="3385762"/>
              <a:ext cx="338554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20A67B0C-1C1D-A443-9554-9127279F58B1}"/>
                </a:ext>
              </a:extLst>
            </p:cNvPr>
            <p:cNvSpPr txBox="1"/>
            <p:nvPr/>
          </p:nvSpPr>
          <p:spPr>
            <a:xfrm>
              <a:off x="3819192" y="3385761"/>
              <a:ext cx="34015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E9E1861A-9CBC-9347-AD93-A18D57947E6D}"/>
              </a:ext>
            </a:extLst>
          </p:cNvPr>
          <p:cNvGrpSpPr/>
          <p:nvPr/>
        </p:nvGrpSpPr>
        <p:grpSpPr>
          <a:xfrm>
            <a:off x="5757314" y="5139247"/>
            <a:ext cx="2800271" cy="465936"/>
            <a:chOff x="372306" y="3385762"/>
            <a:chExt cx="2800271" cy="465936"/>
          </a:xfrm>
        </p:grpSpPr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AF20D26C-A7C3-D745-BE24-C781CCB0F296}"/>
                </a:ext>
              </a:extLst>
            </p:cNvPr>
            <p:cNvSpPr txBox="1"/>
            <p:nvPr/>
          </p:nvSpPr>
          <p:spPr>
            <a:xfrm>
              <a:off x="372306" y="3385764"/>
              <a:ext cx="34015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38EE7A81-622E-BD44-8BB9-E688F85DECB4}"/>
                </a:ext>
              </a:extLst>
            </p:cNvPr>
            <p:cNvSpPr txBox="1"/>
            <p:nvPr/>
          </p:nvSpPr>
          <p:spPr>
            <a:xfrm>
              <a:off x="1245886" y="3385763"/>
              <a:ext cx="34015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81D4F98D-E65C-CE4F-8E86-D6B4CF628D0A}"/>
                </a:ext>
              </a:extLst>
            </p:cNvPr>
            <p:cNvSpPr txBox="1"/>
            <p:nvPr/>
          </p:nvSpPr>
          <p:spPr>
            <a:xfrm>
              <a:off x="2075122" y="3390033"/>
              <a:ext cx="34015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AD3C14B3-F9F3-0548-8E03-19061E989039}"/>
                </a:ext>
              </a:extLst>
            </p:cNvPr>
            <p:cNvSpPr txBox="1"/>
            <p:nvPr/>
          </p:nvSpPr>
          <p:spPr>
            <a:xfrm>
              <a:off x="2834023" y="3385762"/>
              <a:ext cx="338554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746E753C-E55F-174E-9103-4282DAF8F297}"/>
              </a:ext>
            </a:extLst>
          </p:cNvPr>
          <p:cNvSpPr/>
          <p:nvPr/>
        </p:nvSpPr>
        <p:spPr>
          <a:xfrm>
            <a:off x="927773" y="5744669"/>
            <a:ext cx="7291258" cy="914400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①の条件を満たさないので、「和両立」でない</a:t>
            </a:r>
            <a:endParaRPr kumimoji="1" lang="en-US" altLang="ja-JP" sz="2400" dirty="0"/>
          </a:p>
          <a:p>
            <a:pPr algn="ctr"/>
            <a:r>
              <a:rPr kumimoji="1" lang="ja-JP" altLang="en-US" sz="2400"/>
              <a:t>→</a:t>
            </a:r>
            <a:r>
              <a:rPr kumimoji="1" lang="en-US" altLang="ja-JP" sz="2400" dirty="0"/>
              <a:t> </a:t>
            </a:r>
            <a:r>
              <a:rPr kumimoji="1" lang="ja-JP" altLang="en-US" sz="2400"/>
              <a:t>和集合・共通集合・差集合の各演算はできない</a:t>
            </a:r>
          </a:p>
        </p:txBody>
      </p:sp>
    </p:spTree>
    <p:extLst>
      <p:ext uri="{BB962C8B-B14F-4D97-AF65-F5344CB8AC3E}">
        <p14:creationId xmlns:p14="http://schemas.microsoft.com/office/powerpoint/2010/main" val="88974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E36F-FB52-4841-8DAC-777BDAEA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和両立</a:t>
            </a: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(Union Compatible)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68F403-7F73-EC4D-8FD9-467B3D39A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互いのリレーションのスキーマが等しい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000" lvl="1" indent="-457200">
              <a:spcBef>
                <a:spcPts val="600"/>
              </a:spcBef>
              <a:buFont typeface="+mj-ea"/>
              <a:buAutoNum type="circleNumDbPlain"/>
            </a:pP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次数（列数：属性数）が等しい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000" lvl="1" indent="-457200">
              <a:spcBef>
                <a:spcPts val="600"/>
              </a:spcBef>
              <a:buFont typeface="+mj-ea"/>
              <a:buAutoNum type="circleNumDbPlain"/>
            </a:pP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各属性に対してドメイン（表記規則）が等しい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200"/>
              </a:spcBef>
            </a:pP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70000">
              <a:spcBef>
                <a:spcPts val="600"/>
              </a:spcBef>
              <a:buFont typeface="Wingdings" pitchFamily="2" charset="2"/>
              <a:buChar char="Ø"/>
            </a:pP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935FBAC0-75AF-3248-8883-E7C997B619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9727112"/>
                  </p:ext>
                </p:extLst>
              </p:nvPr>
            </p:nvGraphicFramePr>
            <p:xfrm>
              <a:off x="628650" y="3670540"/>
              <a:ext cx="313200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08000">
                      <a:extLst>
                        <a:ext uri="{9D8B030D-6E8A-4147-A177-3AD203B41FA5}">
                          <a16:colId xmlns:a16="http://schemas.microsoft.com/office/drawing/2014/main" val="4133907691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574304280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:a16="http://schemas.microsoft.com/office/drawing/2014/main" val="2945120668"/>
                        </a:ext>
                      </a:extLst>
                    </a:gridCol>
                  </a:tblGrid>
                  <a:tr h="33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注文番号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日付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会社</a:t>
                          </a:r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370328980"/>
                      </a:ext>
                    </a:extLst>
                  </a:tr>
                  <a:tr h="33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OrderID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ODate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OCorpID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83773111"/>
                      </a:ext>
                    </a:extLst>
                  </a:tr>
                  <a:tr h="33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16001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2008-04-15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A011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02743364"/>
                      </a:ext>
                    </a:extLst>
                  </a:tr>
                  <a:tr h="334800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16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82474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935FBAC0-75AF-3248-8883-E7C997B619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9727112"/>
                  </p:ext>
                </p:extLst>
              </p:nvPr>
            </p:nvGraphicFramePr>
            <p:xfrm>
              <a:off x="628650" y="3670540"/>
              <a:ext cx="313200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08000">
                      <a:extLst>
                        <a:ext uri="{9D8B030D-6E8A-4147-A177-3AD203B41FA5}">
                          <a16:colId xmlns:a16="http://schemas.microsoft.com/office/drawing/2014/main" val="4133907691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574304280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:a16="http://schemas.microsoft.com/office/drawing/2014/main" val="2945120668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注文番号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日付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会社</a:t>
                          </a:r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37032898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OrderID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ODate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OCorpID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8377311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16001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2008-04-15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A011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02743364"/>
                      </a:ext>
                    </a:extLst>
                  </a:tr>
                  <a:tr h="335280">
                    <a:tc grid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315385" r="-806" b="-769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82474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26BD8038-8C3B-A44F-8169-8792BC4B86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77512"/>
                  </p:ext>
                </p:extLst>
              </p:nvPr>
            </p:nvGraphicFramePr>
            <p:xfrm>
              <a:off x="5228613" y="3670540"/>
              <a:ext cx="327600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4133907691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57430428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45120668"/>
                        </a:ext>
                      </a:extLst>
                    </a:gridCol>
                  </a:tblGrid>
                  <a:tr h="33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会社</a:t>
                          </a:r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会社名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会社住所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370328980"/>
                      </a:ext>
                    </a:extLst>
                  </a:tr>
                  <a:tr h="33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MemberID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Age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83773111"/>
                      </a:ext>
                    </a:extLst>
                  </a:tr>
                  <a:tr h="33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A011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丹沢商会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秦野市</a:t>
                          </a:r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XX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02743364"/>
                      </a:ext>
                    </a:extLst>
                  </a:tr>
                  <a:tr h="334800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16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82474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26BD8038-8C3B-A44F-8169-8792BC4B86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77512"/>
                  </p:ext>
                </p:extLst>
              </p:nvPr>
            </p:nvGraphicFramePr>
            <p:xfrm>
              <a:off x="5228613" y="3670540"/>
              <a:ext cx="327600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4133907691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57430428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45120668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会社</a:t>
                          </a:r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会社名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会社住所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37032898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MemberID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Age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8377311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A011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丹沢商会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秦野市</a:t>
                          </a:r>
                          <a:r>
                            <a:rPr kumimoji="1" lang="en-US" altLang="ja-JP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XX</a:t>
                          </a:r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02743364"/>
                      </a:ext>
                    </a:extLst>
                  </a:tr>
                  <a:tr h="335280">
                    <a:tc grid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2" t="-315385" r="-772" b="-769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82474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CB34C7-FFDA-414D-A4FA-C99874EDC1BE}"/>
              </a:ext>
            </a:extLst>
          </p:cNvPr>
          <p:cNvSpPr txBox="1"/>
          <p:nvPr/>
        </p:nvSpPr>
        <p:spPr>
          <a:xfrm>
            <a:off x="628650" y="3193166"/>
            <a:ext cx="201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注文　</a:t>
            </a:r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OrderT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78260FC-3A4F-744F-B173-F0349F8EE82B}"/>
              </a:ext>
            </a:extLst>
          </p:cNvPr>
          <p:cNvSpPr txBox="1"/>
          <p:nvPr/>
        </p:nvSpPr>
        <p:spPr>
          <a:xfrm>
            <a:off x="5228613" y="3193166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会社　</a:t>
            </a:r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CorpT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36C1F8B2-8885-FB47-B884-2153695865D6}"/>
              </a:ext>
            </a:extLst>
          </p:cNvPr>
          <p:cNvGrpSpPr/>
          <p:nvPr/>
        </p:nvGrpSpPr>
        <p:grpSpPr>
          <a:xfrm>
            <a:off x="2212153" y="5188358"/>
            <a:ext cx="5755531" cy="759857"/>
            <a:chOff x="2212153" y="5188358"/>
            <a:chExt cx="5755531" cy="759857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7BFEBDF-5D38-D24D-9B74-BCCFBECFE438}"/>
                </a:ext>
              </a:extLst>
            </p:cNvPr>
            <p:cNvSpPr txBox="1"/>
            <p:nvPr/>
          </p:nvSpPr>
          <p:spPr>
            <a:xfrm>
              <a:off x="3248561" y="5486550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>
                  <a:solidFill>
                    <a:srgbClr val="00B050"/>
                  </a:solidFill>
                </a:rPr>
                <a:t>ドメイン：文字列</a:t>
              </a:r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CC0F34E-3A53-1041-9408-CF19BC7341B3}"/>
                </a:ext>
              </a:extLst>
            </p:cNvPr>
            <p:cNvCxnSpPr>
              <a:cxnSpLocks/>
              <a:stCxn id="62" idx="2"/>
              <a:endCxn id="8" idx="0"/>
            </p:cNvCxnSpPr>
            <p:nvPr/>
          </p:nvCxnSpPr>
          <p:spPr>
            <a:xfrm>
              <a:off x="2212153" y="5188358"/>
              <a:ext cx="2359847" cy="29819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D73FFFEF-0719-8C40-A381-D18318703E66}"/>
                </a:ext>
              </a:extLst>
            </p:cNvPr>
            <p:cNvCxnSpPr>
              <a:cxnSpLocks/>
              <a:stCxn id="8" idx="0"/>
              <a:endCxn id="63" idx="2"/>
            </p:cNvCxnSpPr>
            <p:nvPr/>
          </p:nvCxnSpPr>
          <p:spPr>
            <a:xfrm flipH="1" flipV="1">
              <a:off x="3300184" y="5192628"/>
              <a:ext cx="1271816" cy="29392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FBE1896-5372-A84A-8526-EED50E40A023}"/>
                </a:ext>
              </a:extLst>
            </p:cNvPr>
            <p:cNvCxnSpPr>
              <a:cxnSpLocks/>
              <a:stCxn id="8" idx="0"/>
              <a:endCxn id="68" idx="2"/>
            </p:cNvCxnSpPr>
            <p:nvPr/>
          </p:nvCxnSpPr>
          <p:spPr>
            <a:xfrm flipV="1">
              <a:off x="4572000" y="5188359"/>
              <a:ext cx="1209789" cy="29819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A8B0ECC6-7E2E-2444-8D53-681EEC2AC724}"/>
                </a:ext>
              </a:extLst>
            </p:cNvPr>
            <p:cNvCxnSpPr>
              <a:cxnSpLocks/>
              <a:stCxn id="69" idx="2"/>
              <a:endCxn id="8" idx="0"/>
            </p:cNvCxnSpPr>
            <p:nvPr/>
          </p:nvCxnSpPr>
          <p:spPr>
            <a:xfrm flipH="1">
              <a:off x="4572000" y="5188358"/>
              <a:ext cx="2273152" cy="29819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931F0FBF-CBC8-C445-8AF9-3E405DBF4332}"/>
                </a:ext>
              </a:extLst>
            </p:cNvPr>
            <p:cNvCxnSpPr>
              <a:cxnSpLocks/>
              <a:stCxn id="70" idx="2"/>
              <a:endCxn id="8" idx="0"/>
            </p:cNvCxnSpPr>
            <p:nvPr/>
          </p:nvCxnSpPr>
          <p:spPr>
            <a:xfrm flipH="1">
              <a:off x="4572000" y="5192628"/>
              <a:ext cx="3395684" cy="29392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8DDEC830-232A-E84B-8D34-D8EA031DF27B}"/>
              </a:ext>
            </a:extLst>
          </p:cNvPr>
          <p:cNvGrpSpPr/>
          <p:nvPr/>
        </p:nvGrpSpPr>
        <p:grpSpPr>
          <a:xfrm>
            <a:off x="961458" y="4726693"/>
            <a:ext cx="2508805" cy="465935"/>
            <a:chOff x="424065" y="3385763"/>
            <a:chExt cx="2508805" cy="465935"/>
          </a:xfrm>
        </p:grpSpPr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BB52A0E9-12AE-1B4A-96A0-4FD602F0DC58}"/>
                </a:ext>
              </a:extLst>
            </p:cNvPr>
            <p:cNvSpPr txBox="1"/>
            <p:nvPr/>
          </p:nvSpPr>
          <p:spPr>
            <a:xfrm>
              <a:off x="424065" y="3385764"/>
              <a:ext cx="34015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530FAD6D-FF3A-9743-92C5-C72F625A682A}"/>
                </a:ext>
              </a:extLst>
            </p:cNvPr>
            <p:cNvSpPr txBox="1"/>
            <p:nvPr/>
          </p:nvSpPr>
          <p:spPr>
            <a:xfrm>
              <a:off x="1504681" y="3385763"/>
              <a:ext cx="34015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4DF087C6-8226-A848-9E3C-C983684F8298}"/>
                </a:ext>
              </a:extLst>
            </p:cNvPr>
            <p:cNvSpPr txBox="1"/>
            <p:nvPr/>
          </p:nvSpPr>
          <p:spPr>
            <a:xfrm>
              <a:off x="2592712" y="3390033"/>
              <a:ext cx="34015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E9E1861A-9CBC-9347-AD93-A18D57947E6D}"/>
              </a:ext>
            </a:extLst>
          </p:cNvPr>
          <p:cNvGrpSpPr/>
          <p:nvPr/>
        </p:nvGrpSpPr>
        <p:grpSpPr>
          <a:xfrm>
            <a:off x="5611710" y="4726693"/>
            <a:ext cx="2526053" cy="465935"/>
            <a:chOff x="372306" y="3385763"/>
            <a:chExt cx="2526053" cy="465935"/>
          </a:xfrm>
        </p:grpSpPr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AF20D26C-A7C3-D745-BE24-C781CCB0F296}"/>
                </a:ext>
              </a:extLst>
            </p:cNvPr>
            <p:cNvSpPr txBox="1"/>
            <p:nvPr/>
          </p:nvSpPr>
          <p:spPr>
            <a:xfrm>
              <a:off x="372306" y="3385764"/>
              <a:ext cx="34015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38EE7A81-622E-BD44-8BB9-E688F85DECB4}"/>
                </a:ext>
              </a:extLst>
            </p:cNvPr>
            <p:cNvSpPr txBox="1"/>
            <p:nvPr/>
          </p:nvSpPr>
          <p:spPr>
            <a:xfrm>
              <a:off x="1435669" y="3385763"/>
              <a:ext cx="34015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81D4F98D-E65C-CE4F-8E86-D6B4CF628D0A}"/>
                </a:ext>
              </a:extLst>
            </p:cNvPr>
            <p:cNvSpPr txBox="1"/>
            <p:nvPr/>
          </p:nvSpPr>
          <p:spPr>
            <a:xfrm>
              <a:off x="2558201" y="3390033"/>
              <a:ext cx="34015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FBB6438E-5122-B148-A0A9-EB2923516C72}"/>
              </a:ext>
            </a:extLst>
          </p:cNvPr>
          <p:cNvSpPr/>
          <p:nvPr/>
        </p:nvSpPr>
        <p:spPr>
          <a:xfrm>
            <a:off x="926371" y="5953003"/>
            <a:ext cx="7291258" cy="534612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②の条件を満たさないので、「和両立」でない</a:t>
            </a:r>
            <a:endParaRPr kumimoji="1" lang="en-US" altLang="ja-JP" sz="2400" dirty="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B7292E34-359C-5844-A3E7-0617C0D2EC73}"/>
              </a:ext>
            </a:extLst>
          </p:cNvPr>
          <p:cNvGrpSpPr/>
          <p:nvPr/>
        </p:nvGrpSpPr>
        <p:grpSpPr>
          <a:xfrm>
            <a:off x="527530" y="5188359"/>
            <a:ext cx="2339102" cy="747383"/>
            <a:chOff x="498790" y="5741900"/>
            <a:chExt cx="2339102" cy="747383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E1E9978C-18F2-BE4D-ACD2-F999A2675B1B}"/>
                </a:ext>
              </a:extLst>
            </p:cNvPr>
            <p:cNvSpPr txBox="1"/>
            <p:nvPr/>
          </p:nvSpPr>
          <p:spPr>
            <a:xfrm>
              <a:off x="498790" y="6027618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>
                  <a:solidFill>
                    <a:schemeClr val="accent1"/>
                  </a:solidFill>
                </a:rPr>
                <a:t>ドメイン：数値</a:t>
              </a:r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C1946755-339C-0E42-9958-7FDDB050848C}"/>
                </a:ext>
              </a:extLst>
            </p:cNvPr>
            <p:cNvCxnSpPr>
              <a:cxnSpLocks/>
              <a:stCxn id="61" idx="2"/>
              <a:endCxn id="52" idx="0"/>
            </p:cNvCxnSpPr>
            <p:nvPr/>
          </p:nvCxnSpPr>
          <p:spPr>
            <a:xfrm>
              <a:off x="1102797" y="5741900"/>
              <a:ext cx="565544" cy="2857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985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C7487E7D87FD54DBB0F56FC06A148CA" ma:contentTypeVersion="2" ma:contentTypeDescription="新しいドキュメントを作成します。" ma:contentTypeScope="" ma:versionID="9ae7b8a7c86cae8ccc44df1fb3d3dba6">
  <xsd:schema xmlns:xsd="http://www.w3.org/2001/XMLSchema" xmlns:xs="http://www.w3.org/2001/XMLSchema" xmlns:p="http://schemas.microsoft.com/office/2006/metadata/properties" xmlns:ns2="342f31ab-1386-4a95-a973-cfa47dc6ba23" targetNamespace="http://schemas.microsoft.com/office/2006/metadata/properties" ma:root="true" ma:fieldsID="f95ebab680fa398dcd3b49379de37f9c" ns2:_="">
    <xsd:import namespace="342f31ab-1386-4a95-a973-cfa47dc6ba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f31ab-1386-4a95-a973-cfa47dc6ba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6C3592-CDF0-4814-9506-EF2C2E6388D7}"/>
</file>

<file path=customXml/itemProps2.xml><?xml version="1.0" encoding="utf-8"?>
<ds:datastoreItem xmlns:ds="http://schemas.openxmlformats.org/officeDocument/2006/customXml" ds:itemID="{AF58515C-6133-4396-B485-2D83B6FE0DDD}"/>
</file>

<file path=customXml/itemProps3.xml><?xml version="1.0" encoding="utf-8"?>
<ds:datastoreItem xmlns:ds="http://schemas.openxmlformats.org/officeDocument/2006/customXml" ds:itemID="{AA5BBE8D-F2E1-45A6-9317-005A1725211E}"/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3017</Words>
  <Application>Microsoft Macintosh PowerPoint</Application>
  <PresentationFormat>画面に合わせる (4:3)</PresentationFormat>
  <Paragraphs>1823</Paragraphs>
  <Slides>36</Slides>
  <Notes>34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4" baseType="lpstr">
      <vt:lpstr>游ゴシック</vt:lpstr>
      <vt:lpstr>Arial</vt:lpstr>
      <vt:lpstr>Calibri</vt:lpstr>
      <vt:lpstr>Calibri Light</vt:lpstr>
      <vt:lpstr>Cambria Math</vt:lpstr>
      <vt:lpstr>Times New Roman</vt:lpstr>
      <vt:lpstr>Wingdings</vt:lpstr>
      <vt:lpstr>Office テーマ</vt:lpstr>
      <vt:lpstr>遠隔授業開始に際して（関連資料）</vt:lpstr>
      <vt:lpstr> リレーショナル代数</vt:lpstr>
      <vt:lpstr>教科書で利用されている 例題データベース（会員情報）</vt:lpstr>
      <vt:lpstr>教科書で利用されている 例題データベース（注文記録一覧）</vt:lpstr>
      <vt:lpstr>本日のテーマ （【】は教科書の節番号）</vt:lpstr>
      <vt:lpstr>リレーショナル代数</vt:lpstr>
      <vt:lpstr>和両立 (Union Compatible)</vt:lpstr>
      <vt:lpstr>和両立 (Union Compatible)</vt:lpstr>
      <vt:lpstr>和両立 (Union Compatible)</vt:lpstr>
      <vt:lpstr>和両立 (Union Compatible)</vt:lpstr>
      <vt:lpstr>和集合演算</vt:lpstr>
      <vt:lpstr>和集合演算</vt:lpstr>
      <vt:lpstr>共通集合（交差集合）演算</vt:lpstr>
      <vt:lpstr>共通集合（交差集合）演算</vt:lpstr>
      <vt:lpstr>差集合演算</vt:lpstr>
      <vt:lpstr>差集合演算</vt:lpstr>
      <vt:lpstr>直積演算</vt:lpstr>
      <vt:lpstr>PowerPoint プレゼンテーション</vt:lpstr>
      <vt:lpstr>リレーショナル代数</vt:lpstr>
      <vt:lpstr>射影演算</vt:lpstr>
      <vt:lpstr>リレーショナル代数</vt:lpstr>
      <vt:lpstr>θ比較可能</vt:lpstr>
      <vt:lpstr>選択演算（制限演算）</vt:lpstr>
      <vt:lpstr>選択演算（制限演算）</vt:lpstr>
      <vt:lpstr>結合演算</vt:lpstr>
      <vt:lpstr>商演算（除算演算，分割演算）</vt:lpstr>
      <vt:lpstr>商演算（除算演算，分割演算）</vt:lpstr>
      <vt:lpstr>【補足1】商演算と直積演算の関係</vt:lpstr>
      <vt:lpstr>【補足2】実用的な商演算の表現</vt:lpstr>
      <vt:lpstr>自習課題3</vt:lpstr>
      <vt:lpstr>『自習課題3』用データベース ①</vt:lpstr>
      <vt:lpstr>『自習課題3』用データベース ②</vt:lpstr>
      <vt:lpstr>授業後アンケートの回答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遠隔授業開始に際して（関連資料）</dc:title>
  <dc:creator>松﨑 頼人</dc:creator>
  <cp:lastModifiedBy>松﨑 頼人</cp:lastModifiedBy>
  <cp:revision>61</cp:revision>
  <dcterms:created xsi:type="dcterms:W3CDTF">2020-10-30T01:18:10Z</dcterms:created>
  <dcterms:modified xsi:type="dcterms:W3CDTF">2020-11-13T02:36:39Z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0x0101005C7487E7D87FD54DBB0F56FC06A148CA</vt:lpwstr>
  </property>
</Properties>
</file>