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77" r:id="rId4"/>
    <p:sldId id="288" r:id="rId5"/>
    <p:sldId id="308" r:id="rId6"/>
    <p:sldId id="291" r:id="rId7"/>
    <p:sldId id="309" r:id="rId8"/>
    <p:sldId id="292" r:id="rId9"/>
    <p:sldId id="307" r:id="rId10"/>
    <p:sldId id="293" r:id="rId11"/>
    <p:sldId id="310" r:id="rId12"/>
    <p:sldId id="304" r:id="rId13"/>
    <p:sldId id="312" r:id="rId14"/>
    <p:sldId id="313" r:id="rId15"/>
    <p:sldId id="314" r:id="rId16"/>
    <p:sldId id="315" r:id="rId17"/>
    <p:sldId id="316" r:id="rId18"/>
    <p:sldId id="317" r:id="rId19"/>
    <p:sldId id="318" r:id="rId20"/>
    <p:sldId id="320" r:id="rId21"/>
    <p:sldId id="275" r:id="rId22"/>
  </p:sldIdLst>
  <p:sldSz cx="9144000" cy="5143500" type="screen16x9"/>
  <p:notesSz cx="6858000" cy="9144000"/>
  <p:embeddedFontLst>
    <p:embeddedFont>
      <p:font typeface="Arial Narrow" panose="020B0606020202030204" pitchFamily="34" charset="0"/>
      <p:regular r:id="rId24"/>
      <p:bold r:id="rId25"/>
      <p:italic r:id="rId26"/>
      <p:boldItalic r:id="rId27"/>
    </p:embeddedFont>
    <p:embeddedFont>
      <p:font typeface="Montserrat"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Roboto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C62"/>
    <a:srgbClr val="BAECFC"/>
    <a:srgbClr val="077CA1"/>
    <a:srgbClr val="7BDB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646AE77-445B-4A23-BAE3-364EB07F0F75}">
  <a:tblStyle styleId="{8646AE77-445B-4A23-BAE3-364EB07F0F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2" autoAdjust="0"/>
  </p:normalViewPr>
  <p:slideViewPr>
    <p:cSldViewPr>
      <p:cViewPr>
        <p:scale>
          <a:sx n="90" d="100"/>
          <a:sy n="90" d="100"/>
        </p:scale>
        <p:origin x="-816" y="-23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37722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9bd48f6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9bd48f6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9bd48f6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9bd48f6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9bd48f6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9bd48f6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9bd48f6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9bd48f6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bca52d35a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bca52d35a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9bd48f6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9bd48f6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9bd48f6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9bd48f6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03d813e7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03d813e7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descr="Image result for simple  pattern"/>
          <p:cNvPicPr preferRelativeResize="0"/>
          <p:nvPr/>
        </p:nvPicPr>
        <p:blipFill>
          <a:blip r:embed="rId13">
            <a:alphaModFix amt="20000"/>
          </a:blip>
          <a:stretch>
            <a:fillRect/>
          </a:stretch>
        </p:blipFill>
        <p:spPr>
          <a:xfrm>
            <a:off x="0" y="0"/>
            <a:ext cx="9144000" cy="5150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pic>
        <p:nvPicPr>
          <p:cNvPr id="55" name="Google Shape;55;p13"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56" name="Google Shape;56;p13"/>
          <p:cNvSpPr txBox="1"/>
          <p:nvPr/>
        </p:nvSpPr>
        <p:spPr>
          <a:xfrm>
            <a:off x="152400" y="2036850"/>
            <a:ext cx="88392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smtClean="0">
                <a:solidFill>
                  <a:srgbClr val="044C62"/>
                </a:solidFill>
                <a:latin typeface="Montserrat"/>
                <a:ea typeface="Montserrat"/>
                <a:cs typeface="Montserrat"/>
                <a:sym typeface="Montserrat"/>
              </a:rPr>
              <a:t>Dynamic Traffic Signal Control</a:t>
            </a:r>
            <a:endParaRPr sz="2800" b="1" dirty="0">
              <a:solidFill>
                <a:srgbClr val="044C62"/>
              </a:solidFill>
              <a:latin typeface="Montserrat"/>
              <a:ea typeface="Montserrat"/>
              <a:cs typeface="Montserrat"/>
              <a:sym typeface="Montserrat"/>
            </a:endParaRPr>
          </a:p>
        </p:txBody>
      </p:sp>
      <p:sp>
        <p:nvSpPr>
          <p:cNvPr id="57" name="Google Shape;57;p13"/>
          <p:cNvSpPr txBox="1"/>
          <p:nvPr/>
        </p:nvSpPr>
        <p:spPr>
          <a:xfrm>
            <a:off x="1716000" y="2571750"/>
            <a:ext cx="5712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rgbClr val="044C62"/>
                </a:solidFill>
                <a:latin typeface="Montserrat"/>
                <a:ea typeface="Montserrat"/>
                <a:cs typeface="Montserrat"/>
                <a:sym typeface="Montserrat"/>
              </a:rPr>
              <a:t>ME 735 Project</a:t>
            </a:r>
            <a:endParaRPr sz="2000" dirty="0">
              <a:solidFill>
                <a:srgbClr val="044C62"/>
              </a:solidFill>
              <a:latin typeface="Montserrat"/>
              <a:ea typeface="Montserrat"/>
              <a:cs typeface="Montserrat"/>
              <a:sym typeface="Montserrat"/>
            </a:endParaRPr>
          </a:p>
        </p:txBody>
      </p:sp>
      <p:grpSp>
        <p:nvGrpSpPr>
          <p:cNvPr id="2" name="Group 1"/>
          <p:cNvGrpSpPr/>
          <p:nvPr/>
        </p:nvGrpSpPr>
        <p:grpSpPr>
          <a:xfrm>
            <a:off x="-30126" y="3906000"/>
            <a:ext cx="2914287" cy="823885"/>
            <a:chOff x="286113" y="3906000"/>
            <a:chExt cx="2914287" cy="823885"/>
          </a:xfrm>
        </p:grpSpPr>
        <p:sp>
          <p:nvSpPr>
            <p:cNvPr id="5" name="Google Shape;57;p13"/>
            <p:cNvSpPr txBox="1"/>
            <p:nvPr/>
          </p:nvSpPr>
          <p:spPr>
            <a:xfrm>
              <a:off x="286113" y="3906000"/>
              <a:ext cx="291428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solidFill>
                    <a:srgbClr val="044C62"/>
                  </a:solidFill>
                  <a:latin typeface="Montserrat"/>
                  <a:ea typeface="Montserrat"/>
                  <a:cs typeface="Montserrat"/>
                  <a:sym typeface="Montserrat"/>
                </a:rPr>
                <a:t>Umang Chhawchharia</a:t>
              </a:r>
              <a:endParaRPr i="1" dirty="0">
                <a:solidFill>
                  <a:srgbClr val="044C62"/>
                </a:solidFill>
                <a:latin typeface="Montserrat"/>
                <a:ea typeface="Montserrat"/>
                <a:cs typeface="Montserrat"/>
                <a:sym typeface="Montserrat"/>
              </a:endParaRPr>
            </a:p>
          </p:txBody>
        </p:sp>
        <p:sp>
          <p:nvSpPr>
            <p:cNvPr id="8" name="Google Shape;57;p13"/>
            <p:cNvSpPr txBox="1"/>
            <p:nvPr/>
          </p:nvSpPr>
          <p:spPr>
            <a:xfrm>
              <a:off x="286113" y="4194985"/>
              <a:ext cx="291428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i="1" dirty="0" smtClean="0">
                  <a:solidFill>
                    <a:srgbClr val="044C62"/>
                  </a:solidFill>
                  <a:latin typeface="Montserrat"/>
                  <a:ea typeface="Montserrat"/>
                  <a:cs typeface="Montserrat"/>
                  <a:sym typeface="Montserrat"/>
                </a:rPr>
                <a:t>160100014</a:t>
              </a:r>
              <a:endParaRPr sz="1300" i="1" dirty="0">
                <a:solidFill>
                  <a:srgbClr val="044C62"/>
                </a:solidFill>
                <a:latin typeface="Montserrat"/>
                <a:ea typeface="Montserrat"/>
                <a:cs typeface="Montserrat"/>
                <a:sym typeface="Montserrat"/>
              </a:endParaRPr>
            </a:p>
          </p:txBody>
        </p:sp>
      </p:grpSp>
      <p:grpSp>
        <p:nvGrpSpPr>
          <p:cNvPr id="3" name="Group 2"/>
          <p:cNvGrpSpPr/>
          <p:nvPr/>
        </p:nvGrpSpPr>
        <p:grpSpPr>
          <a:xfrm>
            <a:off x="4288466" y="3906000"/>
            <a:ext cx="2914287" cy="823885"/>
            <a:chOff x="3185056" y="3906000"/>
            <a:chExt cx="2914287" cy="823885"/>
          </a:xfrm>
        </p:grpSpPr>
        <p:sp>
          <p:nvSpPr>
            <p:cNvPr id="6" name="Google Shape;57;p13"/>
            <p:cNvSpPr txBox="1"/>
            <p:nvPr/>
          </p:nvSpPr>
          <p:spPr>
            <a:xfrm>
              <a:off x="3185056" y="3906000"/>
              <a:ext cx="291428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solidFill>
                    <a:srgbClr val="044C62"/>
                  </a:solidFill>
                  <a:latin typeface="Montserrat"/>
                  <a:ea typeface="Montserrat"/>
                  <a:cs typeface="Montserrat"/>
                  <a:sym typeface="Montserrat"/>
                </a:rPr>
                <a:t>Divya Pattisapu</a:t>
              </a:r>
              <a:endParaRPr i="1" dirty="0">
                <a:solidFill>
                  <a:srgbClr val="044C62"/>
                </a:solidFill>
                <a:latin typeface="Montserrat"/>
                <a:ea typeface="Montserrat"/>
                <a:cs typeface="Montserrat"/>
                <a:sym typeface="Montserrat"/>
              </a:endParaRPr>
            </a:p>
          </p:txBody>
        </p:sp>
        <p:sp>
          <p:nvSpPr>
            <p:cNvPr id="9" name="Google Shape;57;p13"/>
            <p:cNvSpPr txBox="1"/>
            <p:nvPr/>
          </p:nvSpPr>
          <p:spPr>
            <a:xfrm>
              <a:off x="3185056" y="4194985"/>
              <a:ext cx="2914287" cy="534900"/>
            </a:xfrm>
            <a:prstGeom prst="rect">
              <a:avLst/>
            </a:prstGeom>
            <a:noFill/>
            <a:ln>
              <a:noFill/>
            </a:ln>
          </p:spPr>
          <p:txBody>
            <a:bodyPr spcFirstLastPara="1" wrap="square" lIns="91425" tIns="91425" rIns="91425" bIns="91425" anchor="ctr" anchorCtr="0">
              <a:noAutofit/>
            </a:bodyPr>
            <a:lstStyle/>
            <a:p>
              <a:pPr lvl="0" algn="ctr"/>
              <a:r>
                <a:rPr lang="en-US" sz="1300" i="1" dirty="0" smtClean="0">
                  <a:solidFill>
                    <a:srgbClr val="044C62"/>
                  </a:solidFill>
                  <a:latin typeface="Montserrat"/>
                  <a:ea typeface="Montserrat"/>
                  <a:cs typeface="Montserrat"/>
                  <a:sym typeface="Montserrat"/>
                </a:rPr>
                <a:t>160040084</a:t>
              </a:r>
              <a:endParaRPr sz="1300" i="1" dirty="0">
                <a:solidFill>
                  <a:srgbClr val="044C62"/>
                </a:solidFill>
                <a:latin typeface="Montserrat"/>
                <a:ea typeface="Montserrat"/>
                <a:cs typeface="Montserrat"/>
                <a:sym typeface="Montserrat"/>
              </a:endParaRPr>
            </a:p>
          </p:txBody>
        </p:sp>
      </p:grpSp>
      <p:grpSp>
        <p:nvGrpSpPr>
          <p:cNvPr id="4" name="Group 3"/>
          <p:cNvGrpSpPr/>
          <p:nvPr/>
        </p:nvGrpSpPr>
        <p:grpSpPr>
          <a:xfrm>
            <a:off x="6422066" y="3906000"/>
            <a:ext cx="2914287" cy="823885"/>
            <a:chOff x="6096000" y="3906000"/>
            <a:chExt cx="2914287" cy="823885"/>
          </a:xfrm>
        </p:grpSpPr>
        <p:sp>
          <p:nvSpPr>
            <p:cNvPr id="7" name="Google Shape;57;p13"/>
            <p:cNvSpPr txBox="1"/>
            <p:nvPr/>
          </p:nvSpPr>
          <p:spPr>
            <a:xfrm>
              <a:off x="6096000" y="3906000"/>
              <a:ext cx="291428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solidFill>
                    <a:srgbClr val="044C62"/>
                  </a:solidFill>
                  <a:latin typeface="Montserrat"/>
                  <a:ea typeface="Montserrat"/>
                  <a:cs typeface="Montserrat"/>
                  <a:sym typeface="Montserrat"/>
                </a:rPr>
                <a:t>Kartavya Singh</a:t>
              </a:r>
              <a:endParaRPr i="1" dirty="0">
                <a:solidFill>
                  <a:srgbClr val="044C62"/>
                </a:solidFill>
                <a:latin typeface="Montserrat"/>
                <a:ea typeface="Montserrat"/>
                <a:cs typeface="Montserrat"/>
                <a:sym typeface="Montserrat"/>
              </a:endParaRPr>
            </a:p>
          </p:txBody>
        </p:sp>
        <p:sp>
          <p:nvSpPr>
            <p:cNvPr id="10" name="Google Shape;57;p13"/>
            <p:cNvSpPr txBox="1"/>
            <p:nvPr/>
          </p:nvSpPr>
          <p:spPr>
            <a:xfrm>
              <a:off x="6096000" y="4194985"/>
              <a:ext cx="2914287" cy="534900"/>
            </a:xfrm>
            <a:prstGeom prst="rect">
              <a:avLst/>
            </a:prstGeom>
            <a:noFill/>
            <a:ln>
              <a:noFill/>
            </a:ln>
          </p:spPr>
          <p:txBody>
            <a:bodyPr spcFirstLastPara="1" wrap="square" lIns="91425" tIns="91425" rIns="91425" bIns="91425" anchor="ctr" anchorCtr="0">
              <a:noAutofit/>
            </a:bodyPr>
            <a:lstStyle/>
            <a:p>
              <a:pPr lvl="0" algn="ctr"/>
              <a:r>
                <a:rPr lang="en-US" sz="1300" i="1" dirty="0" smtClean="0">
                  <a:solidFill>
                    <a:srgbClr val="044C62"/>
                  </a:solidFill>
                  <a:latin typeface="Montserrat"/>
                  <a:ea typeface="Montserrat"/>
                  <a:cs typeface="Montserrat"/>
                  <a:sym typeface="Montserrat"/>
                </a:rPr>
                <a:t>16D10007</a:t>
              </a:r>
              <a:endParaRPr sz="1300" i="1" dirty="0">
                <a:solidFill>
                  <a:srgbClr val="044C62"/>
                </a:solidFill>
                <a:latin typeface="Montserrat"/>
                <a:ea typeface="Montserrat"/>
                <a:cs typeface="Montserrat"/>
                <a:sym typeface="Montserrat"/>
              </a:endParaRPr>
            </a:p>
          </p:txBody>
        </p:sp>
      </p:grpSp>
      <p:grpSp>
        <p:nvGrpSpPr>
          <p:cNvPr id="16" name="Group 15"/>
          <p:cNvGrpSpPr/>
          <p:nvPr/>
        </p:nvGrpSpPr>
        <p:grpSpPr>
          <a:xfrm>
            <a:off x="2252332" y="3906000"/>
            <a:ext cx="2914287" cy="823885"/>
            <a:chOff x="286113" y="3906000"/>
            <a:chExt cx="2914287" cy="823885"/>
          </a:xfrm>
        </p:grpSpPr>
        <p:sp>
          <p:nvSpPr>
            <p:cNvPr id="17" name="Google Shape;57;p13"/>
            <p:cNvSpPr txBox="1"/>
            <p:nvPr/>
          </p:nvSpPr>
          <p:spPr>
            <a:xfrm>
              <a:off x="286113" y="3906000"/>
              <a:ext cx="291428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solidFill>
                    <a:srgbClr val="044C62"/>
                  </a:solidFill>
                  <a:latin typeface="Montserrat"/>
                  <a:ea typeface="Montserrat"/>
                  <a:cs typeface="Montserrat"/>
                  <a:sym typeface="Montserrat"/>
                </a:rPr>
                <a:t>Naman Yadav</a:t>
              </a:r>
              <a:endParaRPr i="1" dirty="0">
                <a:solidFill>
                  <a:srgbClr val="044C62"/>
                </a:solidFill>
                <a:latin typeface="Montserrat"/>
                <a:ea typeface="Montserrat"/>
                <a:cs typeface="Montserrat"/>
                <a:sym typeface="Montserrat"/>
              </a:endParaRPr>
            </a:p>
          </p:txBody>
        </p:sp>
        <p:sp>
          <p:nvSpPr>
            <p:cNvPr id="18" name="Google Shape;57;p13"/>
            <p:cNvSpPr txBox="1"/>
            <p:nvPr/>
          </p:nvSpPr>
          <p:spPr>
            <a:xfrm>
              <a:off x="286113" y="4194985"/>
              <a:ext cx="291428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i="1" dirty="0" smtClean="0">
                  <a:solidFill>
                    <a:srgbClr val="044C62"/>
                  </a:solidFill>
                  <a:latin typeface="Montserrat"/>
                  <a:ea typeface="Montserrat"/>
                  <a:cs typeface="Montserrat"/>
                  <a:sym typeface="Montserrat"/>
                </a:rPr>
                <a:t>160100012</a:t>
              </a:r>
              <a:endParaRPr sz="1300" i="1" dirty="0">
                <a:solidFill>
                  <a:srgbClr val="044C62"/>
                </a:solidFill>
                <a:latin typeface="Montserrat"/>
                <a:ea typeface="Montserrat"/>
                <a:cs typeface="Montserrat"/>
                <a:sym typeface="Montserrat"/>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YOLO Version 3</a:t>
            </a:r>
            <a:endParaRPr sz="1800" b="1" dirty="0">
              <a:solidFill>
                <a:srgbClr val="FFFFFF"/>
              </a:solidFill>
              <a:latin typeface="Montserrat"/>
              <a:ea typeface="Montserrat"/>
              <a:cs typeface="Montserrat"/>
              <a:sym typeface="Montserrat"/>
            </a:endParaRPr>
          </a:p>
        </p:txBody>
      </p:sp>
      <p:sp>
        <p:nvSpPr>
          <p:cNvPr id="10" name="Google Shape;80;p15"/>
          <p:cNvSpPr txBox="1"/>
          <p:nvPr/>
        </p:nvSpPr>
        <p:spPr>
          <a:xfrm>
            <a:off x="8708807" y="4886625"/>
            <a:ext cx="330301"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Montserrat"/>
                <a:ea typeface="Montserrat"/>
                <a:cs typeface="Montserrat"/>
                <a:sym typeface="Montserrat"/>
              </a:rPr>
              <a:t>9</a:t>
            </a:r>
            <a:endParaRPr sz="1000" dirty="0">
              <a:latin typeface="Montserrat"/>
              <a:ea typeface="Montserrat"/>
              <a:cs typeface="Montserrat"/>
              <a:sym typeface="Montserrat"/>
            </a:endParaRPr>
          </a:p>
        </p:txBody>
      </p:sp>
      <p:sp>
        <p:nvSpPr>
          <p:cNvPr id="11"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We </a:t>
            </a:r>
            <a:r>
              <a:rPr lang="en-IN" sz="1800" dirty="0">
                <a:latin typeface="Arial Narrow" panose="020B0606020202030204" pitchFamily="34" charset="0"/>
                <a:ea typeface="Roboto Medium" panose="020B0604020202020204" charset="0"/>
              </a:rPr>
              <a:t>have used the YOLO v3 algorithm to identify all the vehicles in the videos from the traffic </a:t>
            </a:r>
            <a:r>
              <a:rPr lang="en-IN" sz="1800">
                <a:latin typeface="Arial Narrow" panose="020B0606020202030204" pitchFamily="34" charset="0"/>
                <a:ea typeface="Roboto Medium" panose="020B0604020202020204" charset="0"/>
              </a:rPr>
              <a:t>signal </a:t>
            </a:r>
            <a:r>
              <a:rPr lang="en-IN" sz="1800" smtClean="0">
                <a:latin typeface="Arial Narrow" panose="020B0606020202030204" pitchFamily="34" charset="0"/>
                <a:ea typeface="Roboto Medium" panose="020B0604020202020204" charset="0"/>
              </a:rPr>
              <a:t>cameras.</a:t>
            </a:r>
            <a:endParaRPr lang="en-IN" sz="1800" dirty="0">
              <a:latin typeface="Arial Narrow" panose="020B0606020202030204" pitchFamily="34" charset="0"/>
              <a:ea typeface="Roboto Medium" panose="020B0604020202020204" charset="0"/>
            </a:endParaRPr>
          </a:p>
        </p:txBody>
      </p:sp>
      <p:sp>
        <p:nvSpPr>
          <p:cNvPr id="19" name="Google Shape;79;p15"/>
          <p:cNvSpPr txBox="1"/>
          <p:nvPr/>
        </p:nvSpPr>
        <p:spPr>
          <a:xfrm>
            <a:off x="2986658" y="1885950"/>
            <a:ext cx="6033317" cy="3000675"/>
          </a:xfrm>
          <a:prstGeom prst="rect">
            <a:avLst/>
          </a:prstGeom>
          <a:noFill/>
          <a:ln>
            <a:noFill/>
          </a:ln>
        </p:spPr>
        <p:txBody>
          <a:bodyPr spcFirstLastPara="1" wrap="square" lIns="0" tIns="91425" rIns="91425" bIns="91425" anchor="t" anchorCtr="0">
            <a:noAutofit/>
          </a:bodyPr>
          <a:lstStyle/>
          <a:p>
            <a:pPr marL="468630" lvl="1" indent="-285750">
              <a:lnSpc>
                <a:spcPts val="1900"/>
              </a:lnSpc>
              <a:spcAft>
                <a:spcPts val="600"/>
              </a:spcAft>
              <a:buSzPct val="85000"/>
              <a:buFont typeface="Wingdings" panose="05000000000000000000" pitchFamily="2" charset="2"/>
              <a:buChar char="ü"/>
            </a:pPr>
            <a:r>
              <a:rPr lang="en-IN" b="1" i="1" dirty="0" smtClean="0">
                <a:latin typeface="Arial Narrow" panose="020B0606020202030204" pitchFamily="34" charset="0"/>
              </a:rPr>
              <a:t>Detection of smaller objects </a:t>
            </a:r>
            <a:r>
              <a:rPr lang="en-IN" dirty="0" smtClean="0">
                <a:latin typeface="Arial Narrow" panose="020B0606020202030204" pitchFamily="34" charset="0"/>
              </a:rPr>
              <a:t>- YOLO v3 </a:t>
            </a:r>
            <a:r>
              <a:rPr lang="en-IN" dirty="0">
                <a:latin typeface="Arial Narrow" panose="020B0606020202030204" pitchFamily="34" charset="0"/>
              </a:rPr>
              <a:t>makes detections at three different </a:t>
            </a:r>
            <a:r>
              <a:rPr lang="en-IN" dirty="0" smtClean="0">
                <a:latin typeface="Arial Narrow" panose="020B0606020202030204" pitchFamily="34" charset="0"/>
              </a:rPr>
              <a:t>layers which </a:t>
            </a:r>
            <a:r>
              <a:rPr lang="en-IN" dirty="0">
                <a:latin typeface="Arial Narrow" panose="020B0606020202030204" pitchFamily="34" charset="0"/>
              </a:rPr>
              <a:t>helps address the </a:t>
            </a:r>
            <a:r>
              <a:rPr lang="en-IN" dirty="0" smtClean="0">
                <a:latin typeface="Arial Narrow" panose="020B0606020202030204" pitchFamily="34" charset="0"/>
              </a:rPr>
              <a:t>in detecting </a:t>
            </a:r>
            <a:r>
              <a:rPr lang="en-IN" dirty="0">
                <a:latin typeface="Arial Narrow" panose="020B0606020202030204" pitchFamily="34" charset="0"/>
              </a:rPr>
              <a:t>small </a:t>
            </a:r>
            <a:r>
              <a:rPr lang="en-IN" dirty="0" smtClean="0">
                <a:latin typeface="Arial Narrow" panose="020B0606020202030204" pitchFamily="34" charset="0"/>
              </a:rPr>
              <a:t>objects. The </a:t>
            </a:r>
            <a:r>
              <a:rPr lang="en-IN" dirty="0">
                <a:latin typeface="Arial Narrow" panose="020B0606020202030204" pitchFamily="34" charset="0"/>
              </a:rPr>
              <a:t>13 x 13 layer is responsible for detecting large objects, whereas the 52 x 52 layer detects the smaller objects, with the 26 x 26 layer detecting medium objects</a:t>
            </a:r>
            <a:r>
              <a:rPr lang="en-IN" dirty="0" smtClean="0">
                <a:latin typeface="Arial Narrow" panose="020B0606020202030204" pitchFamily="34" charset="0"/>
              </a:rPr>
              <a:t>.</a:t>
            </a:r>
          </a:p>
          <a:p>
            <a:pPr marL="468630" lvl="1" indent="-285750">
              <a:lnSpc>
                <a:spcPts val="1900"/>
              </a:lnSpc>
              <a:spcAft>
                <a:spcPts val="600"/>
              </a:spcAft>
              <a:buSzPct val="85000"/>
              <a:buFont typeface="Wingdings" panose="05000000000000000000" pitchFamily="2" charset="2"/>
              <a:buChar char="ü"/>
            </a:pPr>
            <a:r>
              <a:rPr lang="en-IN" b="1" i="1" dirty="0">
                <a:latin typeface="Arial Narrow" panose="020B0606020202030204" pitchFamily="34" charset="0"/>
              </a:rPr>
              <a:t>F</a:t>
            </a:r>
            <a:r>
              <a:rPr lang="en-IN" b="1" i="1" dirty="0" smtClean="0">
                <a:latin typeface="Arial Narrow" panose="020B0606020202030204" pitchFamily="34" charset="0"/>
              </a:rPr>
              <a:t>ully </a:t>
            </a:r>
            <a:r>
              <a:rPr lang="en-IN" b="1" i="1" dirty="0">
                <a:latin typeface="Arial Narrow" panose="020B0606020202030204" pitchFamily="34" charset="0"/>
              </a:rPr>
              <a:t>convolutional </a:t>
            </a:r>
            <a:r>
              <a:rPr lang="en-IN" b="1" i="1" dirty="0" smtClean="0">
                <a:latin typeface="Arial Narrow" panose="020B0606020202030204" pitchFamily="34" charset="0"/>
              </a:rPr>
              <a:t>network </a:t>
            </a:r>
            <a:r>
              <a:rPr lang="en-IN" b="1" dirty="0" smtClean="0">
                <a:latin typeface="Arial Narrow" panose="020B0606020202030204" pitchFamily="34" charset="0"/>
              </a:rPr>
              <a:t>-</a:t>
            </a:r>
            <a:r>
              <a:rPr lang="en-IN" dirty="0" smtClean="0">
                <a:latin typeface="Arial Narrow" panose="020B0606020202030204" pitchFamily="34" charset="0"/>
              </a:rPr>
              <a:t> The </a:t>
            </a:r>
            <a:r>
              <a:rPr lang="en-IN" dirty="0">
                <a:latin typeface="Arial Narrow" panose="020B0606020202030204" pitchFamily="34" charset="0"/>
              </a:rPr>
              <a:t>detection is done by applying 1 x 1 detection kernels on feature maps of three different sizes at three different places </a:t>
            </a:r>
            <a:r>
              <a:rPr lang="en-IN" dirty="0" smtClean="0">
                <a:latin typeface="Arial Narrow" panose="020B0606020202030204" pitchFamily="34" charset="0"/>
              </a:rPr>
              <a:t> </a:t>
            </a:r>
          </a:p>
          <a:p>
            <a:pPr marL="468630" lvl="1" indent="-285750">
              <a:lnSpc>
                <a:spcPts val="1900"/>
              </a:lnSpc>
              <a:spcAft>
                <a:spcPts val="600"/>
              </a:spcAft>
              <a:buSzPct val="85000"/>
              <a:buFont typeface="Wingdings" panose="05000000000000000000" pitchFamily="2" charset="2"/>
              <a:buChar char="ü"/>
            </a:pPr>
            <a:r>
              <a:rPr lang="en-IN" b="1" i="1" dirty="0" smtClean="0">
                <a:latin typeface="Arial Narrow" panose="020B0606020202030204" pitchFamily="34" charset="0"/>
              </a:rPr>
              <a:t>No loss of low-level features </a:t>
            </a:r>
            <a:r>
              <a:rPr lang="en-IN" dirty="0" smtClean="0">
                <a:latin typeface="Arial Narrow" panose="020B0606020202030204" pitchFamily="34" charset="0"/>
              </a:rPr>
              <a:t>- No </a:t>
            </a:r>
            <a:r>
              <a:rPr lang="en-IN" dirty="0">
                <a:latin typeface="Arial Narrow" panose="020B0606020202030204" pitchFamily="34" charset="0"/>
              </a:rPr>
              <a:t>form of pooling is used, and a convolutional layer with stride 2 is used to </a:t>
            </a:r>
            <a:r>
              <a:rPr lang="en-IN" dirty="0" err="1">
                <a:latin typeface="Arial Narrow" panose="020B0606020202030204" pitchFamily="34" charset="0"/>
              </a:rPr>
              <a:t>downsample</a:t>
            </a:r>
            <a:r>
              <a:rPr lang="en-IN" dirty="0">
                <a:latin typeface="Arial Narrow" panose="020B0606020202030204" pitchFamily="34" charset="0"/>
              </a:rPr>
              <a:t> the feature maps. This helps in preventing loss of low-level features often attributed to pooling</a:t>
            </a:r>
            <a:r>
              <a:rPr lang="en-IN" dirty="0" smtClean="0">
                <a:latin typeface="Arial Narrow" panose="020B0606020202030204" pitchFamily="34" charset="0"/>
              </a:rPr>
              <a:t>.</a:t>
            </a:r>
            <a:endParaRPr lang="en-IN" dirty="0">
              <a:latin typeface="Arial Narrow" panose="020B0606020202030204" pitchFamily="34" charset="0"/>
            </a:endParaRPr>
          </a:p>
          <a:p>
            <a:pPr marL="468630" lvl="1" indent="-285750">
              <a:lnSpc>
                <a:spcPts val="1900"/>
              </a:lnSpc>
              <a:spcAft>
                <a:spcPts val="600"/>
              </a:spcAft>
              <a:buSzPct val="85000"/>
              <a:buFont typeface="Wingdings" panose="05000000000000000000" pitchFamily="2" charset="2"/>
              <a:buChar char="ü"/>
            </a:pPr>
            <a:r>
              <a:rPr lang="en-IN" b="1" i="1" dirty="0" err="1" smtClean="0">
                <a:latin typeface="Arial Narrow" panose="020B0606020202030204" pitchFamily="34" charset="0"/>
              </a:rPr>
              <a:t>Multilabel</a:t>
            </a:r>
            <a:r>
              <a:rPr lang="en-IN" b="1" i="1" dirty="0" smtClean="0">
                <a:latin typeface="Arial Narrow" panose="020B0606020202030204" pitchFamily="34" charset="0"/>
              </a:rPr>
              <a:t> classification -</a:t>
            </a:r>
            <a:r>
              <a:rPr lang="en-IN" dirty="0" smtClean="0">
                <a:latin typeface="Arial Narrow" panose="020B0606020202030204" pitchFamily="34" charset="0"/>
              </a:rPr>
              <a:t> </a:t>
            </a:r>
            <a:r>
              <a:rPr lang="en-IN" dirty="0">
                <a:latin typeface="Arial Narrow" panose="020B0606020202030204" pitchFamily="34" charset="0"/>
              </a:rPr>
              <a:t>We do not use a </a:t>
            </a:r>
            <a:r>
              <a:rPr lang="en-IN" dirty="0" err="1">
                <a:latin typeface="Arial Narrow" panose="020B0606020202030204" pitchFamily="34" charset="0"/>
              </a:rPr>
              <a:t>softmax</a:t>
            </a:r>
            <a:r>
              <a:rPr lang="en-IN" dirty="0">
                <a:latin typeface="Arial Narrow" panose="020B0606020202030204" pitchFamily="34" charset="0"/>
              </a:rPr>
              <a:t> as </a:t>
            </a:r>
            <a:r>
              <a:rPr lang="en-IN" dirty="0" smtClean="0">
                <a:latin typeface="Arial Narrow" panose="020B0606020202030204" pitchFamily="34" charset="0"/>
              </a:rPr>
              <a:t>it </a:t>
            </a:r>
            <a:r>
              <a:rPr lang="en-IN" dirty="0">
                <a:latin typeface="Arial Narrow" panose="020B0606020202030204" pitchFamily="34" charset="0"/>
              </a:rPr>
              <a:t>imposes the assumption that each box has exactly one class which is often not the </a:t>
            </a:r>
            <a:r>
              <a:rPr lang="en-IN" dirty="0" smtClean="0">
                <a:latin typeface="Arial Narrow" panose="020B0606020202030204" pitchFamily="34" charset="0"/>
              </a:rPr>
              <a:t>case</a:t>
            </a:r>
            <a:endParaRPr lang="en-IN" dirty="0">
              <a:latin typeface="Arial Narrow" panose="020B0606020202030204" pitchFamily="34" charset="0"/>
            </a:endParaRPr>
          </a:p>
        </p:txBody>
      </p:sp>
      <p:pic>
        <p:nvPicPr>
          <p:cNvPr id="4100" name="Picture 4" descr="https://lh5.googleusercontent.com/UJ7BSPKDfW7k9ICOHuLT3MmEv12IK_0Z_NYP-jpHL7W4HIRhv739lJRreRTS6xzoikR3QJJd85KyUu2x9oSAlgqAMWnOna6eDepR3tDg41qDi3v5oN69ze8HNigAu8C_uVlpw0Dn"/>
          <p:cNvPicPr>
            <a:picLocks noChangeAspect="1" noChangeArrowheads="1"/>
          </p:cNvPicPr>
          <p:nvPr/>
        </p:nvPicPr>
        <p:blipFill rotWithShape="1">
          <a:blip r:embed="rId4">
            <a:extLst>
              <a:ext uri="{28A0092B-C50C-407E-A947-70E740481C1C}">
                <a14:useLocalDpi xmlns:a14="http://schemas.microsoft.com/office/drawing/2010/main" val="0"/>
              </a:ext>
            </a:extLst>
          </a:blip>
          <a:srcRect b="9086"/>
          <a:stretch/>
        </p:blipFill>
        <p:spPr bwMode="auto">
          <a:xfrm>
            <a:off x="567028" y="1672948"/>
            <a:ext cx="2162566" cy="2874655"/>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79;p15"/>
          <p:cNvSpPr txBox="1"/>
          <p:nvPr/>
        </p:nvSpPr>
        <p:spPr>
          <a:xfrm>
            <a:off x="3200400" y="1485900"/>
            <a:ext cx="254042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Advantages</a:t>
            </a:r>
          </a:p>
        </p:txBody>
      </p:sp>
      <p:sp>
        <p:nvSpPr>
          <p:cNvPr id="22" name="TextBox 21">
            <a:extLst>
              <a:ext uri="{FF2B5EF4-FFF2-40B4-BE49-F238E27FC236}">
                <a16:creationId xmlns="" xmlns:a16="http://schemas.microsoft.com/office/drawing/2014/main" id="{3CD776E5-4136-4133-986B-74C62AFDF969}"/>
              </a:ext>
            </a:extLst>
          </p:cNvPr>
          <p:cNvSpPr txBox="1"/>
          <p:nvPr/>
        </p:nvSpPr>
        <p:spPr>
          <a:xfrm>
            <a:off x="228600" y="4591075"/>
            <a:ext cx="2758058" cy="461665"/>
          </a:xfrm>
          <a:prstGeom prst="rect">
            <a:avLst/>
          </a:prstGeom>
          <a:solidFill>
            <a:srgbClr val="FFC000"/>
          </a:solidFill>
          <a:ln>
            <a:noFill/>
          </a:ln>
        </p:spPr>
        <p:txBody>
          <a:bodyPr wrap="square" rtlCol="0" anchor="ctr">
            <a:spAutoFit/>
          </a:bodyPr>
          <a:lstStyle/>
          <a:p>
            <a:pPr algn="ctr">
              <a:buSzPct val="90000"/>
            </a:pPr>
            <a:r>
              <a:rPr lang="en-IN" sz="1200" dirty="0">
                <a:latin typeface="Arial Narrow" panose="020B0606020202030204" pitchFamily="34" charset="0"/>
              </a:rPr>
              <a:t>YOLO </a:t>
            </a:r>
            <a:r>
              <a:rPr lang="en-IN" sz="1200" dirty="0" smtClean="0">
                <a:latin typeface="Arial Narrow" panose="020B0606020202030204" pitchFamily="34" charset="0"/>
              </a:rPr>
              <a:t>has </a:t>
            </a:r>
            <a:r>
              <a:rPr lang="en-IN" sz="1200" dirty="0">
                <a:latin typeface="Arial Narrow" panose="020B0606020202030204" pitchFamily="34" charset="0"/>
              </a:rPr>
              <a:t>75 convolutional layers, with skip connections and </a:t>
            </a:r>
            <a:r>
              <a:rPr lang="en-IN" sz="1200" dirty="0" err="1">
                <a:latin typeface="Arial Narrow" panose="020B0606020202030204" pitchFamily="34" charset="0"/>
              </a:rPr>
              <a:t>upsampling</a:t>
            </a:r>
            <a:r>
              <a:rPr lang="en-IN" sz="1200" dirty="0">
                <a:latin typeface="Arial Narrow" panose="020B0606020202030204" pitchFamily="34" charset="0"/>
              </a:rPr>
              <a:t> layers. </a:t>
            </a:r>
          </a:p>
        </p:txBody>
      </p:sp>
    </p:spTree>
    <p:extLst>
      <p:ext uri="{BB962C8B-B14F-4D97-AF65-F5344CB8AC3E}">
        <p14:creationId xmlns:p14="http://schemas.microsoft.com/office/powerpoint/2010/main" val="1406271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63" name="Google Shape;63;p14"/>
          <p:cNvSpPr/>
          <p:nvPr/>
        </p:nvSpPr>
        <p:spPr>
          <a:xfrm>
            <a:off x="7100" y="290481"/>
            <a:ext cx="9144000" cy="6687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564175" y="285775"/>
            <a:ext cx="8532000" cy="66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Montserrat"/>
                <a:ea typeface="Montserrat"/>
                <a:cs typeface="Montserrat"/>
                <a:sym typeface="Montserrat"/>
              </a:rPr>
              <a:t>Contents						    </a:t>
            </a:r>
            <a:r>
              <a:rPr lang="en" sz="1600" b="1" dirty="0" smtClean="0">
                <a:solidFill>
                  <a:srgbClr val="FFFFFF"/>
                </a:solidFill>
                <a:latin typeface="Montserrat"/>
                <a:ea typeface="Montserrat"/>
                <a:cs typeface="Montserrat"/>
                <a:sym typeface="Montserrat"/>
              </a:rPr>
              <a:t>       Page</a:t>
            </a:r>
            <a:endParaRPr sz="1600" b="1" dirty="0">
              <a:solidFill>
                <a:srgbClr val="FFFFFF"/>
              </a:solidFill>
              <a:latin typeface="Montserrat"/>
              <a:ea typeface="Montserrat"/>
              <a:cs typeface="Montserrat"/>
              <a:sym typeface="Montserrat"/>
            </a:endParaRPr>
          </a:p>
        </p:txBody>
      </p:sp>
      <p:sp>
        <p:nvSpPr>
          <p:cNvPr id="66" name="Google Shape;66;p14"/>
          <p:cNvSpPr txBox="1"/>
          <p:nvPr/>
        </p:nvSpPr>
        <p:spPr>
          <a:xfrm>
            <a:off x="271700" y="1936267"/>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B.     Approach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7" name="Google Shape;67;p14"/>
          <p:cNvSpPr txBox="1"/>
          <p:nvPr/>
        </p:nvSpPr>
        <p:spPr>
          <a:xfrm>
            <a:off x="271700" y="2519984"/>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C</a:t>
            </a:r>
            <a:r>
              <a:rPr lang="en" sz="1300" dirty="0" smtClean="0">
                <a:solidFill>
                  <a:srgbClr val="044C62"/>
                </a:solidFill>
                <a:latin typeface="Roboto" panose="020B0604020202020204" charset="0"/>
                <a:ea typeface="Roboto" panose="020B0604020202020204" charset="0"/>
                <a:cs typeface="Roboto"/>
                <a:sym typeface="Roboto"/>
              </a:rPr>
              <a:t>.     Phase 1- Detection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06</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8" name="Google Shape;68;p14"/>
          <p:cNvSpPr txBox="1"/>
          <p:nvPr/>
        </p:nvSpPr>
        <p:spPr>
          <a:xfrm>
            <a:off x="271700" y="3103701"/>
            <a:ext cx="8532000" cy="431400"/>
          </a:xfrm>
          <a:prstGeom prst="rect">
            <a:avLst/>
          </a:prstGeom>
          <a:solidFill>
            <a:srgbClr val="044C62"/>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b="1" dirty="0">
                <a:solidFill>
                  <a:schemeClr val="bg1"/>
                </a:solidFill>
                <a:latin typeface="Roboto" panose="020B0604020202020204" charset="0"/>
                <a:ea typeface="Roboto" panose="020B0604020202020204" charset="0"/>
                <a:cs typeface="Roboto"/>
                <a:sym typeface="Roboto"/>
              </a:rPr>
              <a:t> </a:t>
            </a:r>
            <a:r>
              <a:rPr lang="en" sz="1300" b="1" dirty="0" smtClean="0">
                <a:solidFill>
                  <a:schemeClr val="bg1"/>
                </a:solidFill>
                <a:latin typeface="Roboto" panose="020B0604020202020204" charset="0"/>
                <a:ea typeface="Roboto" panose="020B0604020202020204" charset="0"/>
                <a:cs typeface="Roboto"/>
                <a:sym typeface="Roboto"/>
              </a:rPr>
              <a:t>D.     Phase 2 - Traffic Density			</a:t>
            </a:r>
            <a:r>
              <a:rPr lang="en" sz="1300" b="1" dirty="0">
                <a:solidFill>
                  <a:schemeClr val="bg1"/>
                </a:solidFill>
                <a:latin typeface="Roboto" panose="020B0604020202020204" charset="0"/>
                <a:ea typeface="Roboto" panose="020B0604020202020204" charset="0"/>
                <a:cs typeface="Roboto"/>
                <a:sym typeface="Roboto"/>
              </a:rPr>
              <a:t>			. . . . . </a:t>
            </a:r>
            <a:r>
              <a:rPr lang="en" sz="1300" b="1" dirty="0" smtClean="0">
                <a:solidFill>
                  <a:schemeClr val="bg1"/>
                </a:solidFill>
                <a:latin typeface="Roboto" panose="020B0604020202020204" charset="0"/>
                <a:ea typeface="Roboto" panose="020B0604020202020204" charset="0"/>
                <a:cs typeface="Roboto"/>
                <a:sym typeface="Roboto"/>
              </a:rPr>
              <a:t>10</a:t>
            </a:r>
            <a:r>
              <a:rPr lang="en" sz="1300" b="1" dirty="0">
                <a:solidFill>
                  <a:schemeClr val="bg1"/>
                </a:solidFill>
                <a:latin typeface="Roboto" panose="020B0604020202020204" charset="0"/>
                <a:ea typeface="Roboto" panose="020B0604020202020204" charset="0"/>
                <a:cs typeface="Roboto"/>
                <a:sym typeface="Roboto"/>
              </a:rPr>
              <a:t>	</a:t>
            </a:r>
            <a:endParaRPr sz="1300" b="1" dirty="0">
              <a:solidFill>
                <a:schemeClr val="bg1"/>
              </a:solidFill>
              <a:latin typeface="Roboto" panose="020B0604020202020204" charset="0"/>
              <a:ea typeface="Roboto" panose="020B0604020202020204" charset="0"/>
              <a:cs typeface="Roboto"/>
              <a:sym typeface="Roboto"/>
            </a:endParaRPr>
          </a:p>
        </p:txBody>
      </p:sp>
      <p:sp>
        <p:nvSpPr>
          <p:cNvPr id="70" name="Google Shape;70;p14"/>
          <p:cNvSpPr txBox="1"/>
          <p:nvPr/>
        </p:nvSpPr>
        <p:spPr>
          <a:xfrm>
            <a:off x="8718625" y="4886625"/>
            <a:ext cx="37755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smtClean="0">
                <a:latin typeface="Montserrat"/>
                <a:ea typeface="Montserrat"/>
                <a:cs typeface="Montserrat"/>
                <a:sym typeface="Montserrat"/>
              </a:rPr>
              <a:t>10 </a:t>
            </a:r>
            <a:r>
              <a:rPr lang="en" sz="1000" dirty="0">
                <a:latin typeface="Montserrat"/>
                <a:ea typeface="Montserrat"/>
                <a:cs typeface="Montserrat"/>
                <a:sym typeface="Montserrat"/>
              </a:rPr>
              <a:t>	</a:t>
            </a:r>
            <a:endParaRPr sz="1000" dirty="0">
              <a:latin typeface="Montserrat"/>
              <a:ea typeface="Montserrat"/>
              <a:cs typeface="Montserrat"/>
              <a:sym typeface="Montserrat"/>
            </a:endParaRPr>
          </a:p>
        </p:txBody>
      </p:sp>
      <p:sp>
        <p:nvSpPr>
          <p:cNvPr id="71" name="Google Shape;71;p14"/>
          <p:cNvSpPr txBox="1"/>
          <p:nvPr/>
        </p:nvSpPr>
        <p:spPr>
          <a:xfrm>
            <a:off x="271700" y="1352550"/>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     </a:t>
            </a:r>
            <a:r>
              <a:rPr lang="en" sz="1300" dirty="0" smtClean="0">
                <a:solidFill>
                  <a:srgbClr val="044C62"/>
                </a:solidFill>
                <a:latin typeface="Roboto" panose="020B0604020202020204" charset="0"/>
                <a:ea typeface="Roboto" panose="020B0604020202020204" charset="0"/>
                <a:cs typeface="Roboto"/>
                <a:sym typeface="Roboto"/>
              </a:rPr>
              <a:t>Introduction			</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a:t>
            </a:r>
            <a:r>
              <a:rPr lang="en" sz="1300" dirty="0">
                <a:solidFill>
                  <a:srgbClr val="044C62"/>
                </a:solidFill>
                <a:latin typeface="Roboto" panose="020B0604020202020204" charset="0"/>
                <a:ea typeface="Roboto" panose="020B0604020202020204" charset="0"/>
                <a:cs typeface="Roboto"/>
                <a:sym typeface="Roboto"/>
              </a:rPr>
              <a:t>. . . . 01	</a:t>
            </a:r>
            <a:endParaRPr sz="1300" dirty="0">
              <a:solidFill>
                <a:srgbClr val="044C62"/>
              </a:solidFill>
              <a:latin typeface="Roboto" panose="020B0604020202020204" charset="0"/>
              <a:ea typeface="Roboto" panose="020B0604020202020204" charset="0"/>
              <a:cs typeface="Roboto"/>
              <a:sym typeface="Roboto"/>
            </a:endParaRPr>
          </a:p>
        </p:txBody>
      </p:sp>
      <p:sp>
        <p:nvSpPr>
          <p:cNvPr id="12" name="Google Shape;67;p14"/>
          <p:cNvSpPr txBox="1"/>
          <p:nvPr/>
        </p:nvSpPr>
        <p:spPr>
          <a:xfrm>
            <a:off x="271700" y="3687418"/>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E.     Phase 3 - Signal Control</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 </a:t>
            </a:r>
            <a:r>
              <a:rPr lang="en" sz="1300" dirty="0">
                <a:solidFill>
                  <a:srgbClr val="044C62"/>
                </a:solidFill>
                <a:latin typeface="Roboto" panose="020B0604020202020204" charset="0"/>
                <a:ea typeface="Roboto" panose="020B0604020202020204" charset="0"/>
                <a:cs typeface="Roboto"/>
                <a:sym typeface="Roboto"/>
              </a:rPr>
              <a:t>. . . . </a:t>
            </a:r>
            <a:r>
              <a:rPr lang="en" sz="1300" dirty="0" smtClean="0">
                <a:solidFill>
                  <a:srgbClr val="044C62"/>
                </a:solidFill>
                <a:latin typeface="Roboto" panose="020B0604020202020204" charset="0"/>
                <a:ea typeface="Roboto" panose="020B0604020202020204" charset="0"/>
                <a:cs typeface="Roboto"/>
                <a:sym typeface="Roboto"/>
              </a:rPr>
              <a:t>14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13" name="Google Shape;69;p14"/>
          <p:cNvSpPr txBox="1"/>
          <p:nvPr/>
        </p:nvSpPr>
        <p:spPr>
          <a:xfrm>
            <a:off x="271700" y="4271135"/>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F.     </a:t>
            </a:r>
            <a:r>
              <a:rPr lang="en" sz="1300" dirty="0" smtClean="0">
                <a:solidFill>
                  <a:srgbClr val="044C62"/>
                </a:solidFill>
                <a:latin typeface="Roboto" panose="020B0604020202020204" charset="0"/>
                <a:ea typeface="Roboto" panose="020B0604020202020204" charset="0"/>
                <a:cs typeface="Roboto"/>
                <a:sym typeface="Roboto"/>
              </a:rPr>
              <a:t>The Future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18</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Tree>
    <p:extLst>
      <p:ext uri="{BB962C8B-B14F-4D97-AF65-F5344CB8AC3E}">
        <p14:creationId xmlns:p14="http://schemas.microsoft.com/office/powerpoint/2010/main" val="2786128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Number of vehicles in a lane - I</a:t>
            </a:r>
            <a:endParaRPr sz="1800" b="1" dirty="0">
              <a:solidFill>
                <a:srgbClr val="FFFFFF"/>
              </a:solidFill>
              <a:latin typeface="Montserrat"/>
              <a:ea typeface="Montserrat"/>
              <a:cs typeface="Montserrat"/>
              <a:sym typeface="Montserrat"/>
            </a:endParaRPr>
          </a:p>
        </p:txBody>
      </p:sp>
      <p:sp>
        <p:nvSpPr>
          <p:cNvPr id="50" name="Google Shape;80;p15"/>
          <p:cNvSpPr txBox="1"/>
          <p:nvPr/>
        </p:nvSpPr>
        <p:spPr>
          <a:xfrm>
            <a:off x="8718625" y="4886625"/>
            <a:ext cx="37755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11</a:t>
            </a:r>
            <a:endParaRPr sz="1000" dirty="0">
              <a:latin typeface="Montserrat"/>
              <a:ea typeface="Montserrat"/>
              <a:cs typeface="Montserrat"/>
              <a:sym typeface="Montserrat"/>
            </a:endParaRPr>
          </a:p>
        </p:txBody>
      </p:sp>
      <p:sp>
        <p:nvSpPr>
          <p:cNvPr id="10"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The </a:t>
            </a:r>
            <a:r>
              <a:rPr lang="en-IN" sz="1800" dirty="0">
                <a:latin typeface="Arial Narrow" panose="020B0606020202030204" pitchFamily="34" charset="0"/>
                <a:ea typeface="Roboto Medium" panose="020B0604020202020204" charset="0"/>
              </a:rPr>
              <a:t>number of cars crossing the horizontal red </a:t>
            </a:r>
            <a:r>
              <a:rPr lang="en-IN" sz="1800" dirty="0" smtClean="0">
                <a:latin typeface="Arial Narrow" panose="020B0606020202030204" pitchFamily="34" charset="0"/>
                <a:ea typeface="Roboto Medium" panose="020B0604020202020204" charset="0"/>
              </a:rPr>
              <a:t>line were identified by comparing 2 time frames</a:t>
            </a:r>
            <a:endParaRPr lang="en-IN" sz="1800" dirty="0">
              <a:latin typeface="Arial Narrow" panose="020B0606020202030204" pitchFamily="34" charset="0"/>
              <a:ea typeface="Roboto Medium" panose="020B0604020202020204" charset="0"/>
            </a:endParaRPr>
          </a:p>
        </p:txBody>
      </p:sp>
      <p:sp>
        <p:nvSpPr>
          <p:cNvPr id="5" name="Rectangle 1"/>
          <p:cNvSpPr>
            <a:spLocks noChangeArrowheads="1"/>
          </p:cNvSpPr>
          <p:nvPr/>
        </p:nvSpPr>
        <p:spPr bwMode="auto">
          <a:xfrm>
            <a:off x="1576388" y="1730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descr="https://lh4.googleusercontent.com/8Er-z8msM3v7t1hEPiUPGr2UVuKQvymk1sWqaiaeHkD8_HFk6TNOSwUwR4oFJn1_s5JZWD_G2l4JC-wYVBVYmeqs8Bf9mcf3aWm7-QyK82dwFTZI_ehOI0QuBiNfxsraCWoQBS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50" y="2033541"/>
            <a:ext cx="4050450" cy="274800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9;p15"/>
          <p:cNvSpPr txBox="1"/>
          <p:nvPr/>
        </p:nvSpPr>
        <p:spPr>
          <a:xfrm>
            <a:off x="4315025" y="2009475"/>
            <a:ext cx="4752775" cy="3000675"/>
          </a:xfrm>
          <a:prstGeom prst="rect">
            <a:avLst/>
          </a:prstGeom>
          <a:noFill/>
          <a:ln>
            <a:noFill/>
          </a:ln>
        </p:spPr>
        <p:txBody>
          <a:bodyPr spcFirstLastPara="1" wrap="square" lIns="0" tIns="91425" rIns="91425" bIns="91425" anchor="t" anchorCtr="0">
            <a:noAutofit/>
          </a:bodyPr>
          <a:lstStyle/>
          <a:p>
            <a:pPr marL="468630" lvl="1" indent="-285750">
              <a:lnSpc>
                <a:spcPts val="1900"/>
              </a:lnSpc>
              <a:spcAft>
                <a:spcPts val="600"/>
              </a:spcAft>
              <a:buSzPct val="85000"/>
              <a:buFont typeface="Wingdings" panose="05000000000000000000" pitchFamily="2" charset="2"/>
              <a:buChar char="ü"/>
            </a:pPr>
            <a:r>
              <a:rPr lang="en-IN" b="1" i="1" dirty="0" smtClean="0">
                <a:latin typeface="Arial Narrow" panose="020B0606020202030204" pitchFamily="34" charset="0"/>
              </a:rPr>
              <a:t>Step 1</a:t>
            </a:r>
            <a:r>
              <a:rPr lang="en-IN" dirty="0" smtClean="0">
                <a:latin typeface="Arial Narrow" panose="020B0606020202030204" pitchFamily="34" charset="0"/>
              </a:rPr>
              <a:t> - The </a:t>
            </a:r>
            <a:r>
              <a:rPr lang="en-IN" dirty="0">
                <a:latin typeface="Arial Narrow" panose="020B0606020202030204" pitchFamily="34" charset="0"/>
              </a:rPr>
              <a:t>midpoint of the cars were sorted by their respective Y coordinates and stored in a list which was carried over to the next frame.</a:t>
            </a:r>
          </a:p>
          <a:p>
            <a:pPr marL="468630" lvl="1" indent="-285750">
              <a:lnSpc>
                <a:spcPts val="1900"/>
              </a:lnSpc>
              <a:spcAft>
                <a:spcPts val="600"/>
              </a:spcAft>
              <a:buSzPct val="85000"/>
              <a:buFont typeface="Wingdings" panose="05000000000000000000" pitchFamily="2" charset="2"/>
              <a:buChar char="ü"/>
            </a:pPr>
            <a:r>
              <a:rPr lang="en-IN" b="1" i="1" dirty="0" smtClean="0">
                <a:latin typeface="Arial Narrow" panose="020B0606020202030204" pitchFamily="34" charset="0"/>
              </a:rPr>
              <a:t>Step 2</a:t>
            </a:r>
            <a:r>
              <a:rPr lang="en-IN" b="1" dirty="0" smtClean="0">
                <a:latin typeface="Arial Narrow" panose="020B0606020202030204" pitchFamily="34" charset="0"/>
              </a:rPr>
              <a:t> </a:t>
            </a:r>
            <a:r>
              <a:rPr lang="en-IN" dirty="0" smtClean="0">
                <a:latin typeface="Arial Narrow" panose="020B0606020202030204" pitchFamily="34" charset="0"/>
              </a:rPr>
              <a:t>- The </a:t>
            </a:r>
            <a:r>
              <a:rPr lang="en-IN" dirty="0">
                <a:latin typeface="Arial Narrow" panose="020B0606020202030204" pitchFamily="34" charset="0"/>
              </a:rPr>
              <a:t>Y coordinate of the bottommost cars in the current frame was compared with that of the previous frame. If a change of more than 5 in the negative direction was noticed, this means that the car has crossed the red line and gone out of bounds. Now the lowermost Y coordinate belongs to a different car.</a:t>
            </a:r>
          </a:p>
          <a:p>
            <a:pPr marL="468630" lvl="1" indent="-285750">
              <a:lnSpc>
                <a:spcPts val="1900"/>
              </a:lnSpc>
              <a:spcAft>
                <a:spcPts val="600"/>
              </a:spcAft>
              <a:buSzPct val="85000"/>
              <a:buFont typeface="Wingdings" panose="05000000000000000000" pitchFamily="2" charset="2"/>
              <a:buChar char="ü"/>
            </a:pPr>
            <a:r>
              <a:rPr lang="en-IN" b="1" i="1" dirty="0" smtClean="0">
                <a:latin typeface="Arial Narrow" panose="020B0606020202030204" pitchFamily="34" charset="0"/>
              </a:rPr>
              <a:t>Step 3</a:t>
            </a:r>
            <a:r>
              <a:rPr lang="en-IN" dirty="0" smtClean="0">
                <a:latin typeface="Arial Narrow" panose="020B0606020202030204" pitchFamily="34" charset="0"/>
              </a:rPr>
              <a:t> - This </a:t>
            </a:r>
            <a:r>
              <a:rPr lang="en-IN" dirty="0">
                <a:latin typeface="Arial Narrow" panose="020B0606020202030204" pitchFamily="34" charset="0"/>
              </a:rPr>
              <a:t>was done for every lane and the numbers of vehicles crossing red line were displayed below each lane.</a:t>
            </a:r>
          </a:p>
        </p:txBody>
      </p:sp>
      <p:sp>
        <p:nvSpPr>
          <p:cNvPr id="12" name="Google Shape;79;p15"/>
          <p:cNvSpPr txBox="1"/>
          <p:nvPr/>
        </p:nvSpPr>
        <p:spPr>
          <a:xfrm>
            <a:off x="4577328" y="1543050"/>
            <a:ext cx="254042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Algorithm</a:t>
            </a:r>
          </a:p>
        </p:txBody>
      </p:sp>
    </p:spTree>
    <p:extLst>
      <p:ext uri="{BB962C8B-B14F-4D97-AF65-F5344CB8AC3E}">
        <p14:creationId xmlns:p14="http://schemas.microsoft.com/office/powerpoint/2010/main" val="249215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lvl="0"/>
            <a:r>
              <a:rPr lang="en-IN" sz="1800" b="1" dirty="0">
                <a:solidFill>
                  <a:srgbClr val="FFFFFF"/>
                </a:solidFill>
                <a:latin typeface="Montserrat"/>
                <a:ea typeface="Montserrat"/>
                <a:cs typeface="Montserrat"/>
                <a:sym typeface="Montserrat"/>
              </a:rPr>
              <a:t>Number of vehicles in a lane - </a:t>
            </a:r>
            <a:r>
              <a:rPr lang="en-IN" sz="1800" b="1" dirty="0" smtClean="0">
                <a:solidFill>
                  <a:srgbClr val="FFFFFF"/>
                </a:solidFill>
                <a:latin typeface="Montserrat"/>
                <a:ea typeface="Montserrat"/>
                <a:cs typeface="Montserrat"/>
                <a:sym typeface="Montserrat"/>
              </a:rPr>
              <a:t>II</a:t>
            </a:r>
            <a:endParaRPr lang="en-IN" sz="1800" b="1" dirty="0">
              <a:solidFill>
                <a:srgbClr val="FFFFFF"/>
              </a:solidFill>
              <a:latin typeface="Montserrat"/>
              <a:ea typeface="Montserrat"/>
              <a:cs typeface="Montserrat"/>
              <a:sym typeface="Montserrat"/>
            </a:endParaRPr>
          </a:p>
        </p:txBody>
      </p:sp>
      <p:sp>
        <p:nvSpPr>
          <p:cNvPr id="50" name="Google Shape;80;p15"/>
          <p:cNvSpPr txBox="1"/>
          <p:nvPr/>
        </p:nvSpPr>
        <p:spPr>
          <a:xfrm>
            <a:off x="8718625" y="4886625"/>
            <a:ext cx="37755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12</a:t>
            </a:r>
            <a:endParaRPr sz="1000" dirty="0">
              <a:latin typeface="Montserrat"/>
              <a:ea typeface="Montserrat"/>
              <a:cs typeface="Montserrat"/>
              <a:sym typeface="Montserrat"/>
            </a:endParaRPr>
          </a:p>
        </p:txBody>
      </p:sp>
      <p:sp>
        <p:nvSpPr>
          <p:cNvPr id="12" name="Google Shape;85;p15"/>
          <p:cNvSpPr txBox="1"/>
          <p:nvPr/>
        </p:nvSpPr>
        <p:spPr>
          <a:xfrm>
            <a:off x="2743200" y="1120608"/>
            <a:ext cx="6070751" cy="3827353"/>
          </a:xfrm>
          <a:prstGeom prst="rect">
            <a:avLst/>
          </a:prstGeom>
          <a:noFill/>
          <a:ln w="12700">
            <a:solidFill>
              <a:srgbClr val="044C62"/>
            </a:solidFill>
          </a:ln>
        </p:spPr>
        <p:txBody>
          <a:bodyPr spcFirstLastPara="1" wrap="square" lIns="91425" tIns="91425" rIns="91425" bIns="91425" anchor="t" anchorCtr="0">
            <a:noAutofit/>
          </a:bodyPr>
          <a:lstStyle/>
          <a:p>
            <a:pPr marL="139700" lvl="0" algn="l" rtl="0">
              <a:spcBef>
                <a:spcPts val="0"/>
              </a:spcBef>
              <a:spcAft>
                <a:spcPts val="0"/>
              </a:spcAft>
              <a:buSzPts val="1400"/>
            </a:pPr>
            <a:endParaRPr lang="en" sz="1300" dirty="0" smtClean="0">
              <a:latin typeface="Arial Narrow" panose="020B0606020202030204" pitchFamily="34" charset="0"/>
            </a:endParaRPr>
          </a:p>
          <a:p>
            <a:pPr marL="139700" lvl="0" algn="l" rtl="0">
              <a:spcBef>
                <a:spcPts val="0"/>
              </a:spcBef>
              <a:spcAft>
                <a:spcPts val="0"/>
              </a:spcAft>
              <a:buSzPts val="1400"/>
            </a:pPr>
            <a:endParaRPr lang="en" sz="1300" dirty="0" smtClean="0">
              <a:latin typeface="Arial Narrow" panose="020B0606020202030204" pitchFamily="34" charset="0"/>
            </a:endParaRPr>
          </a:p>
          <a:p>
            <a:pPr marL="457200" lvl="0" indent="-317500">
              <a:spcAft>
                <a:spcPts val="600"/>
              </a:spcAft>
              <a:buSzPts val="1400"/>
              <a:buFont typeface="Wingdings" panose="05000000000000000000" pitchFamily="2" charset="2"/>
              <a:buChar char="ü"/>
            </a:pPr>
            <a:r>
              <a:rPr lang="en-IN" sz="1300" dirty="0">
                <a:latin typeface="Arial Narrow" panose="020B0606020202030204" pitchFamily="34" charset="0"/>
              </a:rPr>
              <a:t>Cosines of all the above given angles(in the figure shown above) were calculated using dot products of the adjoining lines. A point is inside the area if -</a:t>
            </a:r>
          </a:p>
          <a:p>
            <a:pPr marL="914400" lvl="1" indent="-182880">
              <a:buSzPts val="1400"/>
              <a:buFont typeface="Arial" panose="020B0604020202020204" pitchFamily="34" charset="0"/>
              <a:buChar char="•"/>
            </a:pPr>
            <a:r>
              <a:rPr lang="en-IN" sz="1300" dirty="0">
                <a:latin typeface="Arial Narrow" panose="020B0606020202030204" pitchFamily="34" charset="0"/>
              </a:rPr>
              <a:t>cos Θ1 &gt; cos Θ2</a:t>
            </a:r>
          </a:p>
          <a:p>
            <a:pPr marL="914400" lvl="0" indent="-182880">
              <a:buSzPts val="1400"/>
              <a:buFont typeface="Arial" panose="020B0604020202020204" pitchFamily="34" charset="0"/>
              <a:buChar char="•"/>
            </a:pPr>
            <a:r>
              <a:rPr lang="en-IN" sz="1300" dirty="0">
                <a:latin typeface="Arial Narrow" panose="020B0606020202030204" pitchFamily="34" charset="0"/>
              </a:rPr>
              <a:t>cos Θ3 &gt; cos Θ4</a:t>
            </a:r>
          </a:p>
          <a:p>
            <a:pPr marL="914400" lvl="0" indent="-182880">
              <a:buSzPts val="1400"/>
              <a:buFont typeface="Arial" panose="020B0604020202020204" pitchFamily="34" charset="0"/>
              <a:buChar char="•"/>
            </a:pPr>
            <a:r>
              <a:rPr lang="en-IN" sz="1300" dirty="0">
                <a:latin typeface="Arial Narrow" panose="020B0606020202030204" pitchFamily="34" charset="0"/>
              </a:rPr>
              <a:t>cos Θ5 &gt; cos Θ6</a:t>
            </a:r>
          </a:p>
          <a:p>
            <a:pPr marL="425450" lvl="0" indent="-285750">
              <a:buSzPts val="1400"/>
              <a:buFont typeface="Wingdings" panose="05000000000000000000" pitchFamily="2" charset="2"/>
              <a:buChar char="ü"/>
            </a:pPr>
            <a:r>
              <a:rPr lang="en-IN" sz="1300" dirty="0">
                <a:latin typeface="Arial Narrow" panose="020B0606020202030204" pitchFamily="34" charset="0"/>
              </a:rPr>
              <a:t>All the </a:t>
            </a:r>
            <a:r>
              <a:rPr lang="en-IN" sz="1300" dirty="0" err="1" smtClean="0">
                <a:latin typeface="Arial Narrow" panose="020B0606020202030204" pitchFamily="34" charset="0"/>
              </a:rPr>
              <a:t>center</a:t>
            </a:r>
            <a:r>
              <a:rPr lang="en-IN" sz="1300" dirty="0" smtClean="0">
                <a:latin typeface="Arial Narrow" panose="020B0606020202030204" pitchFamily="34" charset="0"/>
              </a:rPr>
              <a:t> points </a:t>
            </a:r>
            <a:r>
              <a:rPr lang="en-IN" sz="1300" dirty="0">
                <a:latin typeface="Arial Narrow" panose="020B0606020202030204" pitchFamily="34" charset="0"/>
              </a:rPr>
              <a:t>of cars that were in the lane were detected and the rest were </a:t>
            </a:r>
            <a:r>
              <a:rPr lang="en-IN" sz="1300" dirty="0" smtClean="0">
                <a:latin typeface="Arial Narrow" panose="020B0606020202030204" pitchFamily="34" charset="0"/>
              </a:rPr>
              <a:t>neglected.</a:t>
            </a:r>
            <a:endParaRPr lang="en-US" sz="1300" dirty="0" smtClean="0">
              <a:latin typeface="Arial Narrow" panose="020B0606020202030204" pitchFamily="34" charset="0"/>
            </a:endParaRPr>
          </a:p>
          <a:p>
            <a:pPr marL="425450" lvl="0" indent="-285750">
              <a:buSzPts val="1400"/>
              <a:buFont typeface="Wingdings" panose="05000000000000000000" pitchFamily="2" charset="2"/>
              <a:buChar char="ü"/>
            </a:pPr>
            <a:endParaRPr lang="en-US" sz="1300" dirty="0">
              <a:latin typeface="Arial Narrow" panose="020B0606020202030204" pitchFamily="34" charset="0"/>
            </a:endParaRPr>
          </a:p>
          <a:p>
            <a:pPr marL="425450" lvl="0" indent="-285750">
              <a:buSzPts val="1400"/>
              <a:buFont typeface="Wingdings" panose="05000000000000000000" pitchFamily="2" charset="2"/>
              <a:buChar char="ü"/>
            </a:pPr>
            <a:endParaRPr lang="en-US" sz="1300" dirty="0" smtClean="0">
              <a:latin typeface="Arial Narrow" panose="020B0606020202030204" pitchFamily="34" charset="0"/>
            </a:endParaRPr>
          </a:p>
          <a:p>
            <a:pPr marL="482600" lvl="0" indent="-342900">
              <a:buSzPts val="1400"/>
              <a:buFont typeface="Wingdings" panose="05000000000000000000" pitchFamily="2" charset="2"/>
              <a:buChar char="ü"/>
            </a:pPr>
            <a:r>
              <a:rPr lang="en-IN" sz="1300" dirty="0">
                <a:latin typeface="Arial Narrow" panose="020B0606020202030204" pitchFamily="34" charset="0"/>
              </a:rPr>
              <a:t>PCU (Passenger Car Unit) equivalent was calculated for each vehicle as following:</a:t>
            </a:r>
          </a:p>
          <a:p>
            <a:pPr marL="914400" lvl="0" indent="-182880">
              <a:buSzPts val="1400"/>
              <a:buFont typeface="Arial" panose="020B0604020202020204" pitchFamily="34" charset="0"/>
              <a:buChar char="•"/>
            </a:pPr>
            <a:r>
              <a:rPr lang="en-IN" sz="1300" dirty="0">
                <a:latin typeface="Arial Narrow" panose="020B0606020202030204" pitchFamily="34" charset="0"/>
              </a:rPr>
              <a:t>Trucks, buses = 3 PCU</a:t>
            </a:r>
          </a:p>
          <a:p>
            <a:pPr marL="914400" lvl="0" indent="-182880">
              <a:buSzPts val="1400"/>
              <a:buFont typeface="Arial" panose="020B0604020202020204" pitchFamily="34" charset="0"/>
              <a:buChar char="•"/>
            </a:pPr>
            <a:r>
              <a:rPr lang="en-IN" sz="1300" dirty="0">
                <a:latin typeface="Arial Narrow" panose="020B0606020202030204" pitchFamily="34" charset="0"/>
              </a:rPr>
              <a:t>Car = 1 PCU</a:t>
            </a:r>
          </a:p>
          <a:p>
            <a:pPr marL="914400" lvl="0" indent="-182880">
              <a:buSzPts val="1400"/>
              <a:buFont typeface="Arial" panose="020B0604020202020204" pitchFamily="34" charset="0"/>
              <a:buChar char="•"/>
            </a:pPr>
            <a:r>
              <a:rPr lang="en-IN" sz="1300" dirty="0">
                <a:latin typeface="Arial Narrow" panose="020B0606020202030204" pitchFamily="34" charset="0"/>
              </a:rPr>
              <a:t>Motorcycle = 0.5 </a:t>
            </a:r>
            <a:r>
              <a:rPr lang="en-IN" sz="1300" dirty="0" smtClean="0">
                <a:latin typeface="Arial Narrow" panose="020B0606020202030204" pitchFamily="34" charset="0"/>
              </a:rPr>
              <a:t>PCU</a:t>
            </a:r>
          </a:p>
          <a:p>
            <a:pPr marL="482600" lvl="0" indent="-342900">
              <a:buSzPts val="1400"/>
              <a:buFont typeface="Wingdings" panose="05000000000000000000" pitchFamily="2" charset="2"/>
              <a:buChar char="ü"/>
            </a:pPr>
            <a:r>
              <a:rPr lang="en-IN" sz="1300" dirty="0" smtClean="0">
                <a:latin typeface="Arial Narrow" panose="020B0606020202030204" pitchFamily="34" charset="0"/>
              </a:rPr>
              <a:t>Output </a:t>
            </a:r>
            <a:r>
              <a:rPr lang="en-IN" sz="1300" dirty="0">
                <a:latin typeface="Arial Narrow" panose="020B0606020202030204" pitchFamily="34" charset="0"/>
              </a:rPr>
              <a:t>is recorded for each video of 75 s each. The numbers of all the 3 lanes summed up shows the number of vehicles passing the horizontal red line in 75 s. Multiplying this number by 48(=3600/75) </a:t>
            </a:r>
            <a:r>
              <a:rPr lang="en-IN" sz="1300" dirty="0" smtClean="0">
                <a:latin typeface="Arial Narrow" panose="020B0606020202030204" pitchFamily="34" charset="0"/>
              </a:rPr>
              <a:t>gives </a:t>
            </a:r>
            <a:r>
              <a:rPr lang="en-IN" sz="1300" dirty="0">
                <a:latin typeface="Arial Narrow" panose="020B0606020202030204" pitchFamily="34" charset="0"/>
              </a:rPr>
              <a:t>the number of vehicles passing if an </a:t>
            </a:r>
            <a:r>
              <a:rPr lang="en-IN" sz="1300" dirty="0" smtClean="0">
                <a:latin typeface="Arial Narrow" panose="020B0606020202030204" pitchFamily="34" charset="0"/>
              </a:rPr>
              <a:t>hour</a:t>
            </a:r>
            <a:endParaRPr lang="en-IN" sz="1300" dirty="0">
              <a:latin typeface="Arial Narrow" panose="020B0606020202030204" pitchFamily="34" charset="0"/>
            </a:endParaRPr>
          </a:p>
          <a:p>
            <a:pPr marL="914400" lvl="0" indent="-182880">
              <a:buSzPts val="1400"/>
              <a:buFont typeface="Arial" panose="020B0604020202020204" pitchFamily="34" charset="0"/>
              <a:buChar char="•"/>
            </a:pPr>
            <a:endParaRPr lang="en-IN" sz="1300" dirty="0">
              <a:latin typeface="Arial Narrow" panose="020B0606020202030204" pitchFamily="34" charset="0"/>
            </a:endParaRPr>
          </a:p>
        </p:txBody>
      </p:sp>
      <p:sp>
        <p:nvSpPr>
          <p:cNvPr id="16" name="Rectangle 15"/>
          <p:cNvSpPr/>
          <p:nvPr/>
        </p:nvSpPr>
        <p:spPr>
          <a:xfrm>
            <a:off x="2766718" y="3105150"/>
            <a:ext cx="6034714" cy="301386"/>
          </a:xfrm>
          <a:prstGeom prst="rect">
            <a:avLst/>
          </a:prstGeom>
          <a:solidFill>
            <a:srgbClr val="7BDBF9"/>
          </a:solidFill>
          <a:ln>
            <a:solidFill>
              <a:srgbClr val="8EE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Narrow" panose="020B0606020202030204" pitchFamily="34" charset="0"/>
                <a:ea typeface="Roboto Medium" panose="020B0604020202020204" charset="0"/>
              </a:rPr>
              <a:t>Calculating Passenger Car Unit</a:t>
            </a:r>
            <a:endParaRPr lang="en-IN" b="1" dirty="0">
              <a:solidFill>
                <a:schemeClr val="tx1">
                  <a:lumMod val="95000"/>
                  <a:lumOff val="5000"/>
                </a:schemeClr>
              </a:solidFill>
            </a:endParaRPr>
          </a:p>
        </p:txBody>
      </p:sp>
      <p:sp>
        <p:nvSpPr>
          <p:cNvPr id="17" name="Rectangle 16"/>
          <p:cNvSpPr/>
          <p:nvPr/>
        </p:nvSpPr>
        <p:spPr>
          <a:xfrm>
            <a:off x="2766718" y="1135070"/>
            <a:ext cx="6034714" cy="301386"/>
          </a:xfrm>
          <a:prstGeom prst="rect">
            <a:avLst/>
          </a:prstGeom>
          <a:solidFill>
            <a:srgbClr val="7BDBF9"/>
          </a:solidFill>
          <a:ln>
            <a:solidFill>
              <a:srgbClr val="8EE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Narrow" panose="020B0606020202030204" pitchFamily="34" charset="0"/>
                <a:ea typeface="Roboto Medium" panose="020B0604020202020204" charset="0"/>
              </a:rPr>
              <a:t>Confirming the presence of a car in a lane</a:t>
            </a:r>
            <a:endParaRPr lang="en-IN" b="1" dirty="0">
              <a:solidFill>
                <a:schemeClr val="tx1">
                  <a:lumMod val="95000"/>
                  <a:lumOff val="5000"/>
                </a:schemeClr>
              </a:solidFill>
            </a:endParaRPr>
          </a:p>
        </p:txBody>
      </p:sp>
      <p:pic>
        <p:nvPicPr>
          <p:cNvPr id="20" name="Picture 4" descr="https://lh6.googleusercontent.com/wXjuI1dskdIiqsanPEFIb0UHHiyHueG8XqyjBveab8Kt0a6QPD_wyamWEWp7P-1AWkzFVLlMtgrfzNLJUOxU4wubgDzATQS9DWY1JHQJUX6l5RSAvsW3TUPa07EiTaHPJ7uk7Zd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81150"/>
            <a:ext cx="1802130" cy="262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237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Traffic Density Output</a:t>
            </a:r>
            <a:endParaRPr sz="1800" b="1" dirty="0">
              <a:solidFill>
                <a:srgbClr val="FFFFFF"/>
              </a:solidFill>
              <a:latin typeface="Montserrat"/>
              <a:ea typeface="Montserrat"/>
              <a:cs typeface="Montserrat"/>
              <a:sym typeface="Montserrat"/>
            </a:endParaRPr>
          </a:p>
        </p:txBody>
      </p:sp>
      <p:sp>
        <p:nvSpPr>
          <p:cNvPr id="50" name="Google Shape;80;p15"/>
          <p:cNvSpPr txBox="1"/>
          <p:nvPr/>
        </p:nvSpPr>
        <p:spPr>
          <a:xfrm>
            <a:off x="8666275" y="4886625"/>
            <a:ext cx="330301"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13</a:t>
            </a:r>
            <a:endParaRPr sz="1000" dirty="0">
              <a:latin typeface="Montserrat"/>
              <a:ea typeface="Montserrat"/>
              <a:cs typeface="Montserrat"/>
              <a:sym typeface="Montserrat"/>
            </a:endParaRPr>
          </a:p>
        </p:txBody>
      </p:sp>
      <p:sp>
        <p:nvSpPr>
          <p:cNvPr id="12"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a:latin typeface="Arial Narrow" panose="020B0606020202030204" pitchFamily="34" charset="0"/>
                <a:ea typeface="Roboto Medium" panose="020B0604020202020204" charset="0"/>
              </a:rPr>
              <a:t>These are the number of vehicles that crossed each of the lanes in a total of 75 </a:t>
            </a:r>
            <a:r>
              <a:rPr lang="en-IN" sz="1800" dirty="0" smtClean="0">
                <a:latin typeface="Arial Narrow" panose="020B0606020202030204" pitchFamily="34" charset="0"/>
                <a:ea typeface="Roboto Medium" panose="020B0604020202020204" charset="0"/>
              </a:rPr>
              <a:t>s</a:t>
            </a:r>
            <a:r>
              <a:rPr lang="en-IN" sz="1800" dirty="0">
                <a:latin typeface="Arial Narrow" panose="020B0606020202030204" pitchFamily="34" charset="0"/>
                <a:ea typeface="Roboto Medium" panose="020B0604020202020204" charset="0"/>
              </a:rPr>
              <a:t> </a:t>
            </a:r>
            <a:r>
              <a:rPr lang="en-IN" sz="1800" dirty="0" smtClean="0">
                <a:latin typeface="Arial Narrow" panose="020B0606020202030204" pitchFamily="34" charset="0"/>
                <a:ea typeface="Roboto Medium" panose="020B0604020202020204" charset="0"/>
              </a:rPr>
              <a:t>followed by flow which is calculated for an hour</a:t>
            </a:r>
            <a:endParaRPr lang="en-IN" sz="1800" dirty="0">
              <a:latin typeface="Arial Narrow" panose="020B0606020202030204" pitchFamily="34" charset="0"/>
              <a:ea typeface="Roboto Medium" panose="020B060402020202020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914569154"/>
              </p:ext>
            </p:extLst>
          </p:nvPr>
        </p:nvGraphicFramePr>
        <p:xfrm>
          <a:off x="445475" y="1733550"/>
          <a:ext cx="3745525" cy="2743200"/>
        </p:xfrm>
        <a:graphic>
          <a:graphicData uri="http://schemas.openxmlformats.org/drawingml/2006/table">
            <a:tbl>
              <a:tblPr/>
              <a:tblGrid>
                <a:gridCol w="773725"/>
                <a:gridCol w="990600"/>
                <a:gridCol w="990600"/>
                <a:gridCol w="990600"/>
              </a:tblGrid>
              <a:tr h="784572">
                <a:tc>
                  <a:txBody>
                    <a:bodyPr/>
                    <a:lstStyle/>
                    <a:p>
                      <a:pPr algn="ctr" rtl="0" fontAlgn="ctr">
                        <a:spcBef>
                          <a:spcPts val="0"/>
                        </a:spcBef>
                        <a:spcAft>
                          <a:spcPts val="0"/>
                        </a:spcAft>
                      </a:pP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ctr">
                        <a:spcBef>
                          <a:spcPts val="0"/>
                        </a:spcBef>
                        <a:spcAft>
                          <a:spcPts val="0"/>
                        </a:spcAft>
                      </a:pPr>
                      <a:r>
                        <a:rPr lang="en-US" sz="1500" b="1" i="1" dirty="0" smtClean="0">
                          <a:solidFill>
                            <a:schemeClr val="bg1"/>
                          </a:solidFill>
                          <a:effectLst/>
                          <a:latin typeface="Arial Narrow" panose="020B0606020202030204" pitchFamily="34" charset="0"/>
                        </a:rPr>
                        <a:t>Lane 1</a:t>
                      </a: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ctr">
                        <a:spcBef>
                          <a:spcPts val="0"/>
                        </a:spcBef>
                        <a:spcAft>
                          <a:spcPts val="0"/>
                        </a:spcAft>
                      </a:pPr>
                      <a:r>
                        <a:rPr lang="en-US" sz="1500" b="1" i="1" u="none" strike="noStrike" dirty="0" smtClean="0">
                          <a:solidFill>
                            <a:schemeClr val="bg1"/>
                          </a:solidFill>
                          <a:effectLst/>
                          <a:latin typeface="Arial Narrow" panose="020B0606020202030204" pitchFamily="34" charset="0"/>
                        </a:rPr>
                        <a:t>Lane 2</a:t>
                      </a: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ctr">
                        <a:spcBef>
                          <a:spcPts val="0"/>
                        </a:spcBef>
                        <a:spcAft>
                          <a:spcPts val="0"/>
                        </a:spcAft>
                      </a:pPr>
                      <a:r>
                        <a:rPr lang="en-US" sz="1500" b="1" i="1" dirty="0" smtClean="0">
                          <a:solidFill>
                            <a:schemeClr val="bg1"/>
                          </a:solidFill>
                          <a:effectLst/>
                          <a:latin typeface="Arial Narrow" panose="020B0606020202030204" pitchFamily="34" charset="0"/>
                        </a:rPr>
                        <a:t>Lane 3</a:t>
                      </a: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1</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63</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48</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28</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2</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a:solidFill>
                            <a:srgbClr val="000000"/>
                          </a:solidFill>
                          <a:effectLst/>
                          <a:latin typeface="Arial Narrow" panose="020B0606020202030204" pitchFamily="34" charset="0"/>
                        </a:rPr>
                        <a:t>47</a:t>
                      </a:r>
                      <a:endParaRPr lang="en-US" sz="130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44</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19</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3</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a:solidFill>
                            <a:srgbClr val="000000"/>
                          </a:solidFill>
                          <a:effectLst/>
                          <a:latin typeface="Arial Narrow" panose="020B0606020202030204" pitchFamily="34" charset="0"/>
                        </a:rPr>
                        <a:t>33</a:t>
                      </a:r>
                      <a:endParaRPr lang="en-US" sz="130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52</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36</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4</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a:solidFill>
                            <a:srgbClr val="000000"/>
                          </a:solidFill>
                          <a:effectLst/>
                          <a:latin typeface="Arial Narrow" panose="020B0606020202030204" pitchFamily="34" charset="0"/>
                        </a:rPr>
                        <a:t>39</a:t>
                      </a:r>
                      <a:endParaRPr lang="en-US" sz="130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49</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27</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61261840"/>
              </p:ext>
            </p:extLst>
          </p:nvPr>
        </p:nvGraphicFramePr>
        <p:xfrm>
          <a:off x="4830175" y="1733550"/>
          <a:ext cx="3745525" cy="2743200"/>
        </p:xfrm>
        <a:graphic>
          <a:graphicData uri="http://schemas.openxmlformats.org/drawingml/2006/table">
            <a:tbl>
              <a:tblPr/>
              <a:tblGrid>
                <a:gridCol w="773725"/>
                <a:gridCol w="990600"/>
                <a:gridCol w="990600"/>
                <a:gridCol w="990600"/>
              </a:tblGrid>
              <a:tr h="784572">
                <a:tc>
                  <a:txBody>
                    <a:bodyPr/>
                    <a:lstStyle/>
                    <a:p>
                      <a:pPr algn="ctr" rtl="0" fontAlgn="ctr">
                        <a:spcBef>
                          <a:spcPts val="0"/>
                        </a:spcBef>
                        <a:spcAft>
                          <a:spcPts val="0"/>
                        </a:spcAft>
                      </a:pP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ctr">
                        <a:spcBef>
                          <a:spcPts val="0"/>
                        </a:spcBef>
                        <a:spcAft>
                          <a:spcPts val="0"/>
                        </a:spcAft>
                      </a:pPr>
                      <a:r>
                        <a:rPr lang="en-US" sz="1500" b="1" i="1" dirty="0" smtClean="0">
                          <a:solidFill>
                            <a:schemeClr val="bg1"/>
                          </a:solidFill>
                          <a:effectLst/>
                          <a:latin typeface="Arial Narrow" panose="020B0606020202030204" pitchFamily="34" charset="0"/>
                        </a:rPr>
                        <a:t>Lane 1</a:t>
                      </a: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ctr">
                        <a:spcBef>
                          <a:spcPts val="0"/>
                        </a:spcBef>
                        <a:spcAft>
                          <a:spcPts val="0"/>
                        </a:spcAft>
                      </a:pPr>
                      <a:r>
                        <a:rPr lang="en-US" sz="1500" b="1" i="1" u="none" strike="noStrike" dirty="0" smtClean="0">
                          <a:solidFill>
                            <a:schemeClr val="bg1"/>
                          </a:solidFill>
                          <a:effectLst/>
                          <a:latin typeface="Arial Narrow" panose="020B0606020202030204" pitchFamily="34" charset="0"/>
                        </a:rPr>
                        <a:t>Lane 2</a:t>
                      </a: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ctr">
                        <a:spcBef>
                          <a:spcPts val="0"/>
                        </a:spcBef>
                        <a:spcAft>
                          <a:spcPts val="0"/>
                        </a:spcAft>
                      </a:pPr>
                      <a:r>
                        <a:rPr lang="en-US" sz="1500" b="1" i="1" dirty="0" smtClean="0">
                          <a:solidFill>
                            <a:schemeClr val="bg1"/>
                          </a:solidFill>
                          <a:effectLst/>
                          <a:latin typeface="Arial Narrow" panose="020B0606020202030204" pitchFamily="34" charset="0"/>
                        </a:rPr>
                        <a:t>Lane 3</a:t>
                      </a:r>
                      <a:endParaRPr lang="en-US" sz="1500" b="1" i="1" dirty="0">
                        <a:solidFill>
                          <a:schemeClr val="bg1"/>
                        </a:solidFill>
                        <a:effectLst/>
                        <a:latin typeface="Arial Narrow" panose="020B0606020202030204" pitchFamily="34" charset="0"/>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1</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1" i="0" u="none" strike="noStrike" dirty="0">
                          <a:solidFill>
                            <a:srgbClr val="000000"/>
                          </a:solidFill>
                          <a:effectLst/>
                          <a:latin typeface="Arial Narrow" panose="020B0606020202030204" pitchFamily="34" charset="0"/>
                        </a:rPr>
                        <a:t>3024</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2304</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0"/>
                        </a:spcAft>
                      </a:pPr>
                      <a:r>
                        <a:rPr lang="en-US" sz="1300" b="0" i="0" u="none" strike="noStrike">
                          <a:solidFill>
                            <a:srgbClr val="000000"/>
                          </a:solidFill>
                          <a:effectLst/>
                          <a:latin typeface="Arial Narrow" panose="020B0606020202030204" pitchFamily="34" charset="0"/>
                        </a:rPr>
                        <a:t>1344</a:t>
                      </a:r>
                      <a:endParaRPr lang="en-US" sz="130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2</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1" i="0" u="none" strike="noStrike" dirty="0">
                          <a:solidFill>
                            <a:srgbClr val="000000"/>
                          </a:solidFill>
                          <a:effectLst/>
                          <a:latin typeface="Arial Narrow" panose="020B0606020202030204" pitchFamily="34" charset="0"/>
                        </a:rPr>
                        <a:t>2256</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2112</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912</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3</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a:solidFill>
                            <a:srgbClr val="000000"/>
                          </a:solidFill>
                          <a:effectLst/>
                          <a:latin typeface="Arial Narrow" panose="020B0606020202030204" pitchFamily="34" charset="0"/>
                        </a:rPr>
                        <a:t>1584</a:t>
                      </a:r>
                      <a:endParaRPr lang="en-US" sz="130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1" i="0" u="none" strike="noStrike" dirty="0">
                          <a:solidFill>
                            <a:srgbClr val="000000"/>
                          </a:solidFill>
                          <a:effectLst/>
                          <a:latin typeface="Arial Narrow" panose="020B0606020202030204" pitchFamily="34" charset="0"/>
                        </a:rPr>
                        <a:t>2496</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1728</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9657">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4</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0" i="0" u="none" strike="noStrike">
                          <a:solidFill>
                            <a:srgbClr val="000000"/>
                          </a:solidFill>
                          <a:effectLst/>
                          <a:latin typeface="Arial Narrow" panose="020B0606020202030204" pitchFamily="34" charset="0"/>
                        </a:rPr>
                        <a:t>1872</a:t>
                      </a:r>
                      <a:endParaRPr lang="en-US" sz="130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300" b="1" i="0" u="none" strike="noStrike" dirty="0">
                          <a:solidFill>
                            <a:srgbClr val="000000"/>
                          </a:solidFill>
                          <a:effectLst/>
                          <a:latin typeface="Arial Narrow" panose="020B0606020202030204" pitchFamily="34" charset="0"/>
                        </a:rPr>
                        <a:t>2352</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c>
                  <a:txBody>
                    <a:bodyPr/>
                    <a:lstStyle/>
                    <a:p>
                      <a:pPr algn="ctr" rtl="0" fontAlgn="t">
                        <a:spcBef>
                          <a:spcPts val="0"/>
                        </a:spcBef>
                        <a:spcAft>
                          <a:spcPts val="0"/>
                        </a:spcAft>
                      </a:pPr>
                      <a:r>
                        <a:rPr lang="en-US" sz="1300" b="0" i="0" u="none" strike="noStrike" dirty="0">
                          <a:solidFill>
                            <a:srgbClr val="000000"/>
                          </a:solidFill>
                          <a:effectLst/>
                          <a:latin typeface="Arial Narrow" panose="020B0606020202030204" pitchFamily="34" charset="0"/>
                        </a:rPr>
                        <a:t>1296</a:t>
                      </a:r>
                      <a:endParaRPr lang="en-US" sz="1300" dirty="0">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Right Arrow 14"/>
          <p:cNvSpPr/>
          <p:nvPr/>
        </p:nvSpPr>
        <p:spPr>
          <a:xfrm>
            <a:off x="4337615" y="3227359"/>
            <a:ext cx="345003" cy="226214"/>
          </a:xfrm>
          <a:prstGeom prst="rightArrow">
            <a:avLst>
              <a:gd name="adj1" fmla="val 50000"/>
              <a:gd name="adj2" fmla="val 5029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ectangle 16"/>
          <p:cNvSpPr/>
          <p:nvPr/>
        </p:nvSpPr>
        <p:spPr>
          <a:xfrm>
            <a:off x="1233167" y="4566383"/>
            <a:ext cx="2348234" cy="396442"/>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SzPts val="1100"/>
            </a:pPr>
            <a:r>
              <a:rPr lang="en-IN" sz="1100" i="1" dirty="0" smtClean="0">
                <a:solidFill>
                  <a:srgbClr val="000000"/>
                </a:solidFill>
                <a:ea typeface="Arial"/>
                <a:cs typeface="Arial"/>
              </a:rPr>
              <a:t>Number </a:t>
            </a:r>
            <a:r>
              <a:rPr lang="en-IN" sz="1100" i="1" dirty="0">
                <a:solidFill>
                  <a:srgbClr val="000000"/>
                </a:solidFill>
                <a:ea typeface="Arial"/>
                <a:cs typeface="Arial"/>
              </a:rPr>
              <a:t>of vehicles that crossed each of the lanes in a total of 75 s</a:t>
            </a:r>
            <a:endParaRPr lang="en-IN" sz="1100" i="1" dirty="0"/>
          </a:p>
        </p:txBody>
      </p:sp>
      <p:sp>
        <p:nvSpPr>
          <p:cNvPr id="20" name="Rectangle 19"/>
          <p:cNvSpPr/>
          <p:nvPr/>
        </p:nvSpPr>
        <p:spPr>
          <a:xfrm>
            <a:off x="5816080" y="4566383"/>
            <a:ext cx="2021606" cy="396442"/>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SzPts val="1100"/>
            </a:pPr>
            <a:r>
              <a:rPr lang="en-IN" sz="1100" i="1" dirty="0" smtClean="0">
                <a:solidFill>
                  <a:srgbClr val="000000"/>
                </a:solidFill>
                <a:ea typeface="Arial"/>
                <a:cs typeface="Arial"/>
              </a:rPr>
              <a:t>Number of Vehicles in a road per hour (flow)</a:t>
            </a:r>
            <a:endParaRPr lang="en-IN" sz="1100" i="1" dirty="0"/>
          </a:p>
        </p:txBody>
      </p:sp>
    </p:spTree>
    <p:extLst>
      <p:ext uri="{BB962C8B-B14F-4D97-AF65-F5344CB8AC3E}">
        <p14:creationId xmlns:p14="http://schemas.microsoft.com/office/powerpoint/2010/main" val="62375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63" name="Google Shape;63;p14"/>
          <p:cNvSpPr/>
          <p:nvPr/>
        </p:nvSpPr>
        <p:spPr>
          <a:xfrm>
            <a:off x="7100" y="290481"/>
            <a:ext cx="9144000" cy="6687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564175" y="285775"/>
            <a:ext cx="8532000" cy="66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Montserrat"/>
                <a:ea typeface="Montserrat"/>
                <a:cs typeface="Montserrat"/>
                <a:sym typeface="Montserrat"/>
              </a:rPr>
              <a:t>Contents						    </a:t>
            </a:r>
            <a:r>
              <a:rPr lang="en" sz="1600" b="1" dirty="0" smtClean="0">
                <a:solidFill>
                  <a:srgbClr val="FFFFFF"/>
                </a:solidFill>
                <a:latin typeface="Montserrat"/>
                <a:ea typeface="Montserrat"/>
                <a:cs typeface="Montserrat"/>
                <a:sym typeface="Montserrat"/>
              </a:rPr>
              <a:t>       Page</a:t>
            </a:r>
            <a:endParaRPr sz="1600" b="1" dirty="0">
              <a:solidFill>
                <a:srgbClr val="FFFFFF"/>
              </a:solidFill>
              <a:latin typeface="Montserrat"/>
              <a:ea typeface="Montserrat"/>
              <a:cs typeface="Montserrat"/>
              <a:sym typeface="Montserrat"/>
            </a:endParaRPr>
          </a:p>
        </p:txBody>
      </p:sp>
      <p:sp>
        <p:nvSpPr>
          <p:cNvPr id="66" name="Google Shape;66;p14"/>
          <p:cNvSpPr txBox="1"/>
          <p:nvPr/>
        </p:nvSpPr>
        <p:spPr>
          <a:xfrm>
            <a:off x="271700" y="1936267"/>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B.     Approach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7" name="Google Shape;67;p14"/>
          <p:cNvSpPr txBox="1"/>
          <p:nvPr/>
        </p:nvSpPr>
        <p:spPr>
          <a:xfrm>
            <a:off x="271700" y="2519984"/>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C</a:t>
            </a:r>
            <a:r>
              <a:rPr lang="en" sz="1300" dirty="0" smtClean="0">
                <a:solidFill>
                  <a:srgbClr val="044C62"/>
                </a:solidFill>
                <a:latin typeface="Roboto" panose="020B0604020202020204" charset="0"/>
                <a:ea typeface="Roboto" panose="020B0604020202020204" charset="0"/>
                <a:cs typeface="Roboto"/>
                <a:sym typeface="Roboto"/>
              </a:rPr>
              <a:t>.     Phase 1- Detection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06</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8" name="Google Shape;68;p14"/>
          <p:cNvSpPr txBox="1"/>
          <p:nvPr/>
        </p:nvSpPr>
        <p:spPr>
          <a:xfrm>
            <a:off x="271700" y="3103701"/>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D.     Phase 2 - Traffic Density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10</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70" name="Google Shape;70;p14"/>
          <p:cNvSpPr txBox="1"/>
          <p:nvPr/>
        </p:nvSpPr>
        <p:spPr>
          <a:xfrm>
            <a:off x="8718625" y="4886625"/>
            <a:ext cx="37755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smtClean="0">
                <a:latin typeface="Montserrat"/>
                <a:ea typeface="Montserrat"/>
                <a:cs typeface="Montserrat"/>
                <a:sym typeface="Montserrat"/>
              </a:rPr>
              <a:t>14 </a:t>
            </a:r>
            <a:r>
              <a:rPr lang="en" sz="1000" dirty="0">
                <a:latin typeface="Montserrat"/>
                <a:ea typeface="Montserrat"/>
                <a:cs typeface="Montserrat"/>
                <a:sym typeface="Montserrat"/>
              </a:rPr>
              <a:t>	</a:t>
            </a:r>
            <a:endParaRPr sz="1000" dirty="0">
              <a:latin typeface="Montserrat"/>
              <a:ea typeface="Montserrat"/>
              <a:cs typeface="Montserrat"/>
              <a:sym typeface="Montserrat"/>
            </a:endParaRPr>
          </a:p>
        </p:txBody>
      </p:sp>
      <p:sp>
        <p:nvSpPr>
          <p:cNvPr id="71" name="Google Shape;71;p14"/>
          <p:cNvSpPr txBox="1"/>
          <p:nvPr/>
        </p:nvSpPr>
        <p:spPr>
          <a:xfrm>
            <a:off x="271700" y="1352550"/>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     </a:t>
            </a:r>
            <a:r>
              <a:rPr lang="en" sz="1300" dirty="0" smtClean="0">
                <a:solidFill>
                  <a:srgbClr val="044C62"/>
                </a:solidFill>
                <a:latin typeface="Roboto" panose="020B0604020202020204" charset="0"/>
                <a:ea typeface="Roboto" panose="020B0604020202020204" charset="0"/>
                <a:cs typeface="Roboto"/>
                <a:sym typeface="Roboto"/>
              </a:rPr>
              <a:t>Introduction			</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a:t>
            </a:r>
            <a:r>
              <a:rPr lang="en" sz="1300" dirty="0">
                <a:solidFill>
                  <a:srgbClr val="044C62"/>
                </a:solidFill>
                <a:latin typeface="Roboto" panose="020B0604020202020204" charset="0"/>
                <a:ea typeface="Roboto" panose="020B0604020202020204" charset="0"/>
                <a:cs typeface="Roboto"/>
                <a:sym typeface="Roboto"/>
              </a:rPr>
              <a:t>. . . . 01	</a:t>
            </a:r>
            <a:endParaRPr sz="1300" dirty="0">
              <a:solidFill>
                <a:srgbClr val="044C62"/>
              </a:solidFill>
              <a:latin typeface="Roboto" panose="020B0604020202020204" charset="0"/>
              <a:ea typeface="Roboto" panose="020B0604020202020204" charset="0"/>
              <a:cs typeface="Roboto"/>
              <a:sym typeface="Roboto"/>
            </a:endParaRPr>
          </a:p>
        </p:txBody>
      </p:sp>
      <p:sp>
        <p:nvSpPr>
          <p:cNvPr id="12" name="Google Shape;67;p14"/>
          <p:cNvSpPr txBox="1"/>
          <p:nvPr/>
        </p:nvSpPr>
        <p:spPr>
          <a:xfrm>
            <a:off x="271700" y="3687418"/>
            <a:ext cx="8532000" cy="431400"/>
          </a:xfrm>
          <a:prstGeom prst="rect">
            <a:avLst/>
          </a:prstGeom>
          <a:solidFill>
            <a:srgbClr val="044C62"/>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b="1" dirty="0">
                <a:solidFill>
                  <a:schemeClr val="bg1"/>
                </a:solidFill>
                <a:latin typeface="Roboto" panose="020B0604020202020204" charset="0"/>
                <a:ea typeface="Roboto" panose="020B0604020202020204" charset="0"/>
                <a:cs typeface="Roboto"/>
                <a:sym typeface="Roboto"/>
              </a:rPr>
              <a:t> </a:t>
            </a:r>
            <a:r>
              <a:rPr lang="en" sz="1300" b="1" dirty="0" smtClean="0">
                <a:solidFill>
                  <a:schemeClr val="bg1"/>
                </a:solidFill>
                <a:latin typeface="Roboto" panose="020B0604020202020204" charset="0"/>
                <a:ea typeface="Roboto" panose="020B0604020202020204" charset="0"/>
                <a:cs typeface="Roboto"/>
                <a:sym typeface="Roboto"/>
              </a:rPr>
              <a:t>E.     Phase 3 - Signal Control</a:t>
            </a:r>
            <a:r>
              <a:rPr lang="en" sz="1300" b="1" dirty="0">
                <a:solidFill>
                  <a:schemeClr val="bg1"/>
                </a:solidFill>
                <a:latin typeface="Roboto" panose="020B0604020202020204" charset="0"/>
                <a:ea typeface="Roboto" panose="020B0604020202020204" charset="0"/>
                <a:cs typeface="Roboto"/>
                <a:sym typeface="Roboto"/>
              </a:rPr>
              <a:t>					</a:t>
            </a:r>
            <a:r>
              <a:rPr lang="en" sz="1300" b="1" dirty="0" smtClean="0">
                <a:solidFill>
                  <a:schemeClr val="bg1"/>
                </a:solidFill>
                <a:latin typeface="Roboto" panose="020B0604020202020204" charset="0"/>
                <a:ea typeface="Roboto" panose="020B0604020202020204" charset="0"/>
                <a:cs typeface="Roboto"/>
                <a:sym typeface="Roboto"/>
              </a:rPr>
              <a:t>	. </a:t>
            </a:r>
            <a:r>
              <a:rPr lang="en" sz="1300" b="1" dirty="0">
                <a:solidFill>
                  <a:schemeClr val="bg1"/>
                </a:solidFill>
                <a:latin typeface="Roboto" panose="020B0604020202020204" charset="0"/>
                <a:ea typeface="Roboto" panose="020B0604020202020204" charset="0"/>
                <a:cs typeface="Roboto"/>
                <a:sym typeface="Roboto"/>
              </a:rPr>
              <a:t>. . . . </a:t>
            </a:r>
            <a:r>
              <a:rPr lang="en" sz="1300" b="1" dirty="0" smtClean="0">
                <a:solidFill>
                  <a:schemeClr val="bg1"/>
                </a:solidFill>
                <a:latin typeface="Roboto" panose="020B0604020202020204" charset="0"/>
                <a:ea typeface="Roboto" panose="020B0604020202020204" charset="0"/>
                <a:cs typeface="Roboto"/>
                <a:sym typeface="Roboto"/>
              </a:rPr>
              <a:t>14</a:t>
            </a:r>
            <a:r>
              <a:rPr lang="en" sz="1300" b="1" dirty="0">
                <a:solidFill>
                  <a:schemeClr val="bg1"/>
                </a:solidFill>
                <a:latin typeface="Roboto" panose="020B0604020202020204" charset="0"/>
                <a:ea typeface="Roboto" panose="020B0604020202020204" charset="0"/>
                <a:cs typeface="Roboto"/>
                <a:sym typeface="Roboto"/>
              </a:rPr>
              <a:t>	</a:t>
            </a:r>
            <a:endParaRPr sz="1300" b="1" dirty="0">
              <a:solidFill>
                <a:schemeClr val="bg1"/>
              </a:solidFill>
              <a:latin typeface="Roboto" panose="020B0604020202020204" charset="0"/>
              <a:ea typeface="Roboto" panose="020B0604020202020204" charset="0"/>
              <a:cs typeface="Roboto"/>
              <a:sym typeface="Roboto"/>
            </a:endParaRPr>
          </a:p>
        </p:txBody>
      </p:sp>
      <p:sp>
        <p:nvSpPr>
          <p:cNvPr id="13" name="Google Shape;69;p14"/>
          <p:cNvSpPr txBox="1"/>
          <p:nvPr/>
        </p:nvSpPr>
        <p:spPr>
          <a:xfrm>
            <a:off x="271700" y="4271135"/>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F.     </a:t>
            </a:r>
            <a:r>
              <a:rPr lang="en" sz="1300" dirty="0" smtClean="0">
                <a:solidFill>
                  <a:srgbClr val="044C62"/>
                </a:solidFill>
                <a:latin typeface="Roboto" panose="020B0604020202020204" charset="0"/>
                <a:ea typeface="Roboto" panose="020B0604020202020204" charset="0"/>
                <a:cs typeface="Roboto"/>
                <a:sym typeface="Roboto"/>
              </a:rPr>
              <a:t>The Future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18</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Tree>
    <p:extLst>
      <p:ext uri="{BB962C8B-B14F-4D97-AF65-F5344CB8AC3E}">
        <p14:creationId xmlns:p14="http://schemas.microsoft.com/office/powerpoint/2010/main" val="2653007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lvl="0"/>
            <a:r>
              <a:rPr lang="en-US" sz="1800" b="1" dirty="0">
                <a:solidFill>
                  <a:srgbClr val="FFFFFF"/>
                </a:solidFill>
                <a:latin typeface="Montserrat"/>
                <a:ea typeface="Montserrat"/>
                <a:cs typeface="Montserrat"/>
                <a:sym typeface="Montserrat"/>
              </a:rPr>
              <a:t>4 way traffic signal</a:t>
            </a:r>
            <a:endParaRPr sz="1800" b="1" dirty="0">
              <a:solidFill>
                <a:srgbClr val="FFFFFF"/>
              </a:solidFill>
              <a:latin typeface="Montserrat"/>
              <a:ea typeface="Montserrat"/>
              <a:cs typeface="Montserrat"/>
              <a:sym typeface="Montserrat"/>
            </a:endParaRPr>
          </a:p>
        </p:txBody>
      </p:sp>
      <p:sp>
        <p:nvSpPr>
          <p:cNvPr id="9"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To detect the density of cars in a lane at a given point of time and ultimately be able to control the traffic signal dynamically </a:t>
            </a:r>
          </a:p>
        </p:txBody>
      </p:sp>
      <p:sp>
        <p:nvSpPr>
          <p:cNvPr id="11" name="Google Shape;79;p15"/>
          <p:cNvSpPr txBox="1"/>
          <p:nvPr/>
        </p:nvSpPr>
        <p:spPr>
          <a:xfrm>
            <a:off x="4343400" y="1601930"/>
            <a:ext cx="254042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Basic Algorithm</a:t>
            </a:r>
          </a:p>
        </p:txBody>
      </p:sp>
      <p:sp>
        <p:nvSpPr>
          <p:cNvPr id="49" name="Google Shape;79;p15"/>
          <p:cNvSpPr txBox="1"/>
          <p:nvPr/>
        </p:nvSpPr>
        <p:spPr>
          <a:xfrm>
            <a:off x="4343400" y="2114551"/>
            <a:ext cx="4676576" cy="2573854"/>
          </a:xfrm>
          <a:prstGeom prst="rect">
            <a:avLst/>
          </a:prstGeom>
          <a:noFill/>
          <a:ln>
            <a:noFill/>
          </a:ln>
        </p:spPr>
        <p:txBody>
          <a:bodyPr spcFirstLastPara="1" wrap="square" lIns="0" tIns="91425" rIns="91425" bIns="91425" anchor="t" anchorCtr="0">
            <a:noAutofit/>
          </a:bodyPr>
          <a:lstStyle/>
          <a:p>
            <a:pPr>
              <a:lnSpc>
                <a:spcPts val="1900"/>
              </a:lnSpc>
              <a:spcAft>
                <a:spcPts val="600"/>
              </a:spcAft>
            </a:pPr>
            <a:r>
              <a:rPr lang="en-IN" dirty="0" smtClean="0">
                <a:latin typeface="Arial Narrow" panose="020B0606020202030204" pitchFamily="34" charset="0"/>
              </a:rPr>
              <a:t>The </a:t>
            </a:r>
            <a:r>
              <a:rPr lang="en-IN" dirty="0">
                <a:latin typeface="Arial Narrow" panose="020B0606020202030204" pitchFamily="34" charset="0"/>
              </a:rPr>
              <a:t>algorithm that we use is as follows</a:t>
            </a:r>
          </a:p>
          <a:p>
            <a:pPr>
              <a:lnSpc>
                <a:spcPts val="1900"/>
              </a:lnSpc>
              <a:spcAft>
                <a:spcPts val="600"/>
              </a:spcAft>
            </a:pPr>
            <a:endParaRPr lang="en-IN" dirty="0">
              <a:latin typeface="Arial Narrow" panose="020B0606020202030204" pitchFamily="34" charset="0"/>
            </a:endParaRPr>
          </a:p>
          <a:p>
            <a:pPr>
              <a:lnSpc>
                <a:spcPts val="1900"/>
              </a:lnSpc>
              <a:spcAft>
                <a:spcPts val="600"/>
              </a:spcAft>
            </a:pPr>
            <a:endParaRPr lang="en-IN" dirty="0">
              <a:latin typeface="Arial Narrow" panose="020B0606020202030204" pitchFamily="34" charset="0"/>
            </a:endParaRPr>
          </a:p>
          <a:p>
            <a:pPr>
              <a:lnSpc>
                <a:spcPts val="1900"/>
              </a:lnSpc>
              <a:spcAft>
                <a:spcPts val="600"/>
              </a:spcAft>
            </a:pPr>
            <a:r>
              <a:rPr lang="en-IN" dirty="0" smtClean="0">
                <a:latin typeface="Arial Narrow" panose="020B0606020202030204" pitchFamily="34" charset="0"/>
              </a:rPr>
              <a:t>Where, </a:t>
            </a:r>
            <a:endParaRPr lang="en-IN" dirty="0">
              <a:latin typeface="Arial Narrow" panose="020B0606020202030204" pitchFamily="34" charset="0"/>
            </a:endParaRPr>
          </a:p>
          <a:p>
            <a:pPr>
              <a:lnSpc>
                <a:spcPts val="1900"/>
              </a:lnSpc>
            </a:pPr>
            <a:r>
              <a:rPr lang="en-IN" dirty="0" err="1">
                <a:latin typeface="Arial Narrow" panose="020B0606020202030204" pitchFamily="34" charset="0"/>
              </a:rPr>
              <a:t>Cmin</a:t>
            </a:r>
            <a:r>
              <a:rPr lang="en-IN" dirty="0">
                <a:latin typeface="Arial Narrow" panose="020B0606020202030204" pitchFamily="34" charset="0"/>
              </a:rPr>
              <a:t> = The signal cycle time</a:t>
            </a:r>
          </a:p>
          <a:p>
            <a:pPr>
              <a:lnSpc>
                <a:spcPts val="1900"/>
              </a:lnSpc>
            </a:pPr>
            <a:r>
              <a:rPr lang="en-IN" dirty="0">
                <a:latin typeface="Arial Narrow" panose="020B0606020202030204" pitchFamily="34" charset="0"/>
              </a:rPr>
              <a:t>L = </a:t>
            </a:r>
            <a:r>
              <a:rPr lang="en-IN" dirty="0" smtClean="0">
                <a:latin typeface="Arial Narrow" panose="020B0606020202030204" pitchFamily="34" charset="0"/>
              </a:rPr>
              <a:t>Total </a:t>
            </a:r>
            <a:r>
              <a:rPr lang="en-IN" dirty="0">
                <a:latin typeface="Arial Narrow" panose="020B0606020202030204" pitchFamily="34" charset="0"/>
              </a:rPr>
              <a:t>time lost per cycle</a:t>
            </a:r>
          </a:p>
          <a:p>
            <a:pPr>
              <a:lnSpc>
                <a:spcPts val="1900"/>
              </a:lnSpc>
            </a:pPr>
            <a:r>
              <a:rPr lang="en-IN" dirty="0" err="1">
                <a:latin typeface="Arial Narrow" panose="020B0606020202030204" pitchFamily="34" charset="0"/>
              </a:rPr>
              <a:t>Xc</a:t>
            </a:r>
            <a:r>
              <a:rPr lang="en-IN" dirty="0">
                <a:latin typeface="Arial Narrow" panose="020B0606020202030204" pitchFamily="34" charset="0"/>
              </a:rPr>
              <a:t> = </a:t>
            </a:r>
            <a:r>
              <a:rPr lang="en-IN" dirty="0" smtClean="0">
                <a:latin typeface="Arial Narrow" panose="020B0606020202030204" pitchFamily="34" charset="0"/>
              </a:rPr>
              <a:t>Intersection </a:t>
            </a:r>
            <a:r>
              <a:rPr lang="en-IN" dirty="0">
                <a:latin typeface="Arial Narrow" panose="020B0606020202030204" pitchFamily="34" charset="0"/>
              </a:rPr>
              <a:t>desired value to Capacity ratio</a:t>
            </a:r>
          </a:p>
          <a:p>
            <a:pPr>
              <a:lnSpc>
                <a:spcPts val="1900"/>
              </a:lnSpc>
            </a:pPr>
            <a:r>
              <a:rPr lang="en-IN" dirty="0" smtClean="0">
                <a:latin typeface="Arial Narrow" panose="020B0606020202030204" pitchFamily="34" charset="0"/>
              </a:rPr>
              <a:t>vi </a:t>
            </a:r>
            <a:r>
              <a:rPr lang="en-IN" dirty="0">
                <a:latin typeface="Arial Narrow" panose="020B0606020202030204" pitchFamily="34" charset="0"/>
              </a:rPr>
              <a:t>= </a:t>
            </a:r>
            <a:r>
              <a:rPr lang="en-IN" dirty="0" smtClean="0">
                <a:latin typeface="Arial Narrow" panose="020B0606020202030204" pitchFamily="34" charset="0"/>
              </a:rPr>
              <a:t>Critical </a:t>
            </a:r>
            <a:r>
              <a:rPr lang="en-IN" dirty="0">
                <a:latin typeface="Arial Narrow" panose="020B0606020202030204" pitchFamily="34" charset="0"/>
              </a:rPr>
              <a:t>flow rate in </a:t>
            </a:r>
            <a:r>
              <a:rPr lang="en-IN" dirty="0" err="1">
                <a:latin typeface="Arial Narrow" panose="020B0606020202030204" pitchFamily="34" charset="0"/>
              </a:rPr>
              <a:t>ith</a:t>
            </a:r>
            <a:r>
              <a:rPr lang="en-IN" dirty="0">
                <a:latin typeface="Arial Narrow" panose="020B0606020202030204" pitchFamily="34" charset="0"/>
              </a:rPr>
              <a:t> </a:t>
            </a:r>
            <a:r>
              <a:rPr lang="en-IN" dirty="0" smtClean="0">
                <a:latin typeface="Arial Narrow" panose="020B0606020202030204" pitchFamily="34" charset="0"/>
              </a:rPr>
              <a:t>phase</a:t>
            </a:r>
          </a:p>
          <a:p>
            <a:pPr>
              <a:lnSpc>
                <a:spcPts val="1900"/>
              </a:lnSpc>
            </a:pPr>
            <a:r>
              <a:rPr lang="en-IN" dirty="0">
                <a:latin typeface="Arial Narrow" panose="020B0606020202030204" pitchFamily="34" charset="0"/>
              </a:rPr>
              <a:t>s = </a:t>
            </a:r>
            <a:r>
              <a:rPr lang="en-IN" dirty="0" smtClean="0">
                <a:latin typeface="Arial Narrow" panose="020B0606020202030204" pitchFamily="34" charset="0"/>
              </a:rPr>
              <a:t>Saturation </a:t>
            </a:r>
            <a:r>
              <a:rPr lang="en-IN" dirty="0">
                <a:latin typeface="Arial Narrow" panose="020B0606020202030204" pitchFamily="34" charset="0"/>
              </a:rPr>
              <a:t>flow rate</a:t>
            </a:r>
            <a:endParaRPr lang="en-IN" dirty="0" smtClean="0">
              <a:latin typeface="Arial Narrow" panose="020B0606020202030204" pitchFamily="34" charset="0"/>
            </a:endParaRPr>
          </a:p>
          <a:p>
            <a:pPr>
              <a:lnSpc>
                <a:spcPts val="1900"/>
              </a:lnSpc>
            </a:pPr>
            <a:endParaRPr lang="en-IN" dirty="0" smtClean="0">
              <a:latin typeface="Arial Narrow" panose="020B0606020202030204" pitchFamily="34" charset="0"/>
            </a:endParaRPr>
          </a:p>
        </p:txBody>
      </p:sp>
      <p:sp>
        <p:nvSpPr>
          <p:cNvPr id="50" name="Google Shape;80;p15"/>
          <p:cNvSpPr txBox="1"/>
          <p:nvPr/>
        </p:nvSpPr>
        <p:spPr>
          <a:xfrm>
            <a:off x="8718624" y="4886625"/>
            <a:ext cx="425375"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15</a:t>
            </a:r>
            <a:endParaRPr sz="1000" dirty="0">
              <a:latin typeface="Montserrat"/>
              <a:ea typeface="Montserrat"/>
              <a:cs typeface="Montserrat"/>
              <a:sym typeface="Montserrat"/>
            </a:endParaRPr>
          </a:p>
        </p:txBody>
      </p:sp>
      <p:sp>
        <p:nvSpPr>
          <p:cNvPr id="3" name="Rectangle 1"/>
          <p:cNvSpPr>
            <a:spLocks noChangeArrowheads="1"/>
          </p:cNvSpPr>
          <p:nvPr/>
        </p:nvSpPr>
        <p:spPr bwMode="auto">
          <a:xfrm>
            <a:off x="1600200" y="20399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196" name="Picture 4" descr="https://lh6.googleusercontent.com/kWqMliOGGgnb13LHwzyiig0f4VGt2cAsh1AtHUY3yNMKUIfNT8R_G70pSuFohyuIa_kMgz_CYJzRJeKrc3V57rJOl166x7W6pu6RLNDM9IPeUbxKYcNGRN80Okf4bX9zJraD0lh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41949"/>
            <a:ext cx="2667000" cy="230620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lh4.googleusercontent.com/HizHPrh9dzTH-mH66xIU2hM5dfaxg1ai52VEdfOOsshkn9sN4ofiksVHRCYvvAYLAds6iCRSo0msIUvZ-27186Ng0fZrdLmlnS1yJSRu_R6s5srKXFWV6yO6tvOzGWUpk5g5BRt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0065" y="2571749"/>
            <a:ext cx="1409700" cy="5619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149983" y="4490183"/>
            <a:ext cx="2348234" cy="396442"/>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SzPts val="1100"/>
            </a:pPr>
            <a:r>
              <a:rPr lang="en-IN" sz="1100" i="1" dirty="0" smtClean="0">
                <a:solidFill>
                  <a:srgbClr val="000000"/>
                </a:solidFill>
                <a:ea typeface="Arial"/>
                <a:cs typeface="Arial"/>
              </a:rPr>
              <a:t>Possible </a:t>
            </a:r>
            <a:r>
              <a:rPr lang="en-IN" sz="1100" i="1" dirty="0">
                <a:solidFill>
                  <a:srgbClr val="000000"/>
                </a:solidFill>
                <a:ea typeface="Arial"/>
                <a:cs typeface="Arial"/>
              </a:rPr>
              <a:t>paths from a given lane is into the 3 other </a:t>
            </a:r>
            <a:r>
              <a:rPr lang="en-IN" sz="1100" i="1" dirty="0" smtClean="0">
                <a:solidFill>
                  <a:srgbClr val="000000"/>
                </a:solidFill>
                <a:ea typeface="Arial"/>
                <a:cs typeface="Arial"/>
              </a:rPr>
              <a:t>lanes</a:t>
            </a:r>
            <a:endParaRPr lang="en-IN" sz="1100" i="1" dirty="0"/>
          </a:p>
        </p:txBody>
      </p:sp>
    </p:spTree>
    <p:extLst>
      <p:ext uri="{BB962C8B-B14F-4D97-AF65-F5344CB8AC3E}">
        <p14:creationId xmlns:p14="http://schemas.microsoft.com/office/powerpoint/2010/main" val="2114235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lvl="0"/>
            <a:r>
              <a:rPr lang="en-US" sz="1800" b="1" dirty="0" smtClean="0">
                <a:solidFill>
                  <a:srgbClr val="FFFFFF"/>
                </a:solidFill>
                <a:latin typeface="Montserrat"/>
                <a:ea typeface="Montserrat"/>
                <a:cs typeface="Montserrat"/>
                <a:sym typeface="Montserrat"/>
              </a:rPr>
              <a:t>Calculating the signal cycle </a:t>
            </a:r>
            <a:endParaRPr sz="1800" b="1" dirty="0">
              <a:solidFill>
                <a:srgbClr val="FFFFFF"/>
              </a:solidFill>
              <a:latin typeface="Montserrat"/>
              <a:ea typeface="Montserrat"/>
              <a:cs typeface="Montserrat"/>
              <a:sym typeface="Montserrat"/>
            </a:endParaRPr>
          </a:p>
        </p:txBody>
      </p:sp>
      <p:sp>
        <p:nvSpPr>
          <p:cNvPr id="9"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To detect the density of cars in a lane at a given point of time and ultimately be able to control the traffic signal dynamically </a:t>
            </a:r>
          </a:p>
        </p:txBody>
      </p:sp>
      <p:sp>
        <p:nvSpPr>
          <p:cNvPr id="50" name="Google Shape;80;p15"/>
          <p:cNvSpPr txBox="1"/>
          <p:nvPr/>
        </p:nvSpPr>
        <p:spPr>
          <a:xfrm>
            <a:off x="8718624" y="4886625"/>
            <a:ext cx="425375"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16</a:t>
            </a:r>
            <a:endParaRPr sz="1000" dirty="0">
              <a:latin typeface="Montserrat"/>
              <a:ea typeface="Montserrat"/>
              <a:cs typeface="Montserrat"/>
              <a:sym typeface="Montserrat"/>
            </a:endParaRPr>
          </a:p>
        </p:txBody>
      </p:sp>
      <p:sp>
        <p:nvSpPr>
          <p:cNvPr id="3" name="Rectangle 1"/>
          <p:cNvSpPr>
            <a:spLocks noChangeArrowheads="1"/>
          </p:cNvSpPr>
          <p:nvPr/>
        </p:nvSpPr>
        <p:spPr bwMode="auto">
          <a:xfrm>
            <a:off x="1600200" y="20399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576898586"/>
              </p:ext>
            </p:extLst>
          </p:nvPr>
        </p:nvGraphicFramePr>
        <p:xfrm>
          <a:off x="319693" y="1878329"/>
          <a:ext cx="8519507" cy="2979421"/>
        </p:xfrm>
        <a:graphic>
          <a:graphicData uri="http://schemas.openxmlformats.org/drawingml/2006/table">
            <a:tbl>
              <a:tblPr/>
              <a:tblGrid>
                <a:gridCol w="1035995"/>
                <a:gridCol w="1676400"/>
                <a:gridCol w="2057400"/>
                <a:gridCol w="2133600"/>
                <a:gridCol w="1616112"/>
              </a:tblGrid>
              <a:tr h="575527">
                <a:tc>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smtClean="0">
                          <a:solidFill>
                            <a:schemeClr val="tx1"/>
                          </a:solidFill>
                          <a:effectLst/>
                          <a:latin typeface="Arial Narrow" panose="020B0606020202030204" pitchFamily="34" charset="0"/>
                          <a:ea typeface="+mn-ea"/>
                          <a:cs typeface="+mn-cs"/>
                          <a:sym typeface="Arial"/>
                        </a:rPr>
                        <a:t>Variable</a:t>
                      </a:r>
                      <a:endParaRPr lang="en-US" sz="1600" b="1" i="1"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smtClean="0">
                          <a:solidFill>
                            <a:schemeClr val="tx1"/>
                          </a:solidFill>
                          <a:effectLst/>
                          <a:latin typeface="Arial Narrow" panose="020B0606020202030204" pitchFamily="34" charset="0"/>
                          <a:ea typeface="+mn-ea"/>
                          <a:cs typeface="+mn-cs"/>
                          <a:sym typeface="Arial"/>
                        </a:rPr>
                        <a:t>Formula</a:t>
                      </a:r>
                      <a:endParaRPr lang="en-US" sz="1600" b="1" i="1"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smtClean="0">
                          <a:solidFill>
                            <a:schemeClr val="tx1"/>
                          </a:solidFill>
                          <a:effectLst/>
                          <a:latin typeface="Arial Narrow" panose="020B0606020202030204" pitchFamily="34" charset="0"/>
                          <a:ea typeface="+mn-ea"/>
                          <a:cs typeface="+mn-cs"/>
                          <a:sym typeface="Arial"/>
                        </a:rPr>
                        <a:t>Factors</a:t>
                      </a:r>
                      <a:endParaRPr lang="en-US" sz="1600" b="1" i="1"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smtClean="0">
                          <a:solidFill>
                            <a:schemeClr val="tx1"/>
                          </a:solidFill>
                          <a:effectLst/>
                          <a:latin typeface="Arial Narrow" panose="020B0606020202030204" pitchFamily="34" charset="0"/>
                          <a:ea typeface="+mn-ea"/>
                          <a:cs typeface="+mn-cs"/>
                          <a:sym typeface="Arial"/>
                        </a:rPr>
                        <a:t>Result</a:t>
                      </a:r>
                      <a:endParaRPr lang="en-US" sz="1600" b="1" i="1" u="none" strike="noStrike" cap="none" dirty="0">
                        <a:solidFill>
                          <a:schemeClr val="tx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79894">
                <a:tc>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smtClean="0">
                          <a:solidFill>
                            <a:schemeClr val="bg1"/>
                          </a:solidFill>
                          <a:effectLst/>
                          <a:latin typeface="Arial Narrow" panose="020B0606020202030204" pitchFamily="34" charset="0"/>
                          <a:ea typeface="+mn-ea"/>
                          <a:cs typeface="+mn-cs"/>
                          <a:sym typeface="Arial"/>
                        </a:rPr>
                        <a:t>L</a:t>
                      </a:r>
                      <a:endParaRPr lang="en-US" sz="1600" b="1" i="1" u="none" strike="noStrike" cap="none" dirty="0">
                        <a:solidFill>
                          <a:schemeClr val="bg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t">
                        <a:spcBef>
                          <a:spcPts val="0"/>
                        </a:spcBef>
                        <a:spcAft>
                          <a:spcPts val="0"/>
                        </a:spcAft>
                      </a:pPr>
                      <a:r>
                        <a:rPr lang="en-IN" sz="1300" b="0" i="0" u="none" strike="noStrike" dirty="0" smtClean="0">
                          <a:solidFill>
                            <a:srgbClr val="000000"/>
                          </a:solidFill>
                          <a:effectLst/>
                          <a:latin typeface="Arial Narrow" panose="020B0606020202030204" pitchFamily="34" charset="0"/>
                        </a:rPr>
                        <a:t>L = N x Lt</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t">
                        <a:lnSpc>
                          <a:spcPct val="100000"/>
                        </a:lnSpc>
                        <a:spcBef>
                          <a:spcPts val="0"/>
                        </a:spcBef>
                        <a:spcAft>
                          <a:spcPts val="0"/>
                        </a:spcAft>
                        <a:buClr>
                          <a:srgbClr val="000000"/>
                        </a:buClr>
                        <a:buFont typeface="Arial"/>
                      </a:pPr>
                      <a:r>
                        <a:rPr lang="en-IN" sz="1300" b="0" i="0" u="none" strike="noStrike" cap="none" dirty="0" smtClean="0">
                          <a:solidFill>
                            <a:srgbClr val="000000"/>
                          </a:solidFill>
                          <a:effectLst/>
                          <a:latin typeface="Arial Narrow" panose="020B0606020202030204" pitchFamily="34" charset="0"/>
                          <a:ea typeface="+mn-ea"/>
                          <a:cs typeface="+mn-cs"/>
                          <a:sym typeface="Arial"/>
                        </a:rPr>
                        <a:t>N = Number of phases = 4</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t">
                        <a:lnSpc>
                          <a:spcPct val="100000"/>
                        </a:lnSpc>
                        <a:spcBef>
                          <a:spcPts val="0"/>
                        </a:spcBef>
                        <a:spcAft>
                          <a:spcPts val="0"/>
                        </a:spcAft>
                        <a:buClr>
                          <a:srgbClr val="000000"/>
                        </a:buClr>
                        <a:buFont typeface="Arial"/>
                      </a:pPr>
                      <a:r>
                        <a:rPr lang="en-IN" sz="1300" b="0" i="0" u="none" strike="noStrike" cap="none" dirty="0" smtClean="0">
                          <a:solidFill>
                            <a:srgbClr val="000000"/>
                          </a:solidFill>
                          <a:effectLst/>
                          <a:latin typeface="Arial Narrow" panose="020B0606020202030204" pitchFamily="34" charset="0"/>
                          <a:ea typeface="+mn-ea"/>
                          <a:cs typeface="+mn-cs"/>
                          <a:sym typeface="Arial"/>
                        </a:rPr>
                        <a:t>Lt (total late time for one lane group) = L1</a:t>
                      </a:r>
                      <a:r>
                        <a:rPr lang="en-IN" sz="1300" b="0" i="0" u="none" strike="noStrike" cap="none" baseline="0" dirty="0" smtClean="0">
                          <a:solidFill>
                            <a:srgbClr val="000000"/>
                          </a:solidFill>
                          <a:effectLst/>
                          <a:latin typeface="Arial Narrow" panose="020B0606020202030204" pitchFamily="34" charset="0"/>
                          <a:ea typeface="+mn-ea"/>
                          <a:cs typeface="+mn-cs"/>
                          <a:sym typeface="Arial"/>
                        </a:rPr>
                        <a:t>(driver reaction time) + L2(clearance loss time)</a:t>
                      </a:r>
                      <a:endParaRPr lang="en-IN" sz="1300" b="0" i="0" u="none" strike="noStrike" cap="none" dirty="0" smtClean="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IN" sz="1400" b="0" i="1" u="sng" strike="noStrike" cap="none" dirty="0" smtClean="0">
                          <a:solidFill>
                            <a:schemeClr val="tx1"/>
                          </a:solidFill>
                          <a:effectLst/>
                          <a:latin typeface="Arial Narrow" panose="020B0606020202030204" pitchFamily="34" charset="0"/>
                          <a:ea typeface="+mn-ea"/>
                          <a:cs typeface="+mn-cs"/>
                          <a:sym typeface="Arial"/>
                        </a:rPr>
                        <a:t>12</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r>
              <a:tr h="304367">
                <a:tc>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err="1" smtClean="0">
                          <a:solidFill>
                            <a:schemeClr val="bg1"/>
                          </a:solidFill>
                          <a:effectLst/>
                          <a:latin typeface="Arial Narrow" panose="020B0606020202030204" pitchFamily="34" charset="0"/>
                          <a:ea typeface="+mn-ea"/>
                          <a:cs typeface="+mn-cs"/>
                          <a:sym typeface="Arial"/>
                        </a:rPr>
                        <a:t>Xc</a:t>
                      </a:r>
                      <a:endParaRPr lang="en-US" sz="1600" b="1" i="1" u="none" strike="noStrike" cap="none" dirty="0">
                        <a:solidFill>
                          <a:schemeClr val="bg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t">
                        <a:spcBef>
                          <a:spcPts val="0"/>
                        </a:spcBef>
                        <a:spcAft>
                          <a:spcPts val="0"/>
                        </a:spcAft>
                      </a:pPr>
                      <a:r>
                        <a:rPr lang="en-IN" sz="1300" b="0" i="0" u="none" strike="noStrike" dirty="0" err="1" smtClean="0">
                          <a:solidFill>
                            <a:srgbClr val="000000"/>
                          </a:solidFill>
                          <a:effectLst/>
                          <a:latin typeface="Arial Narrow" panose="020B0606020202030204" pitchFamily="34" charset="0"/>
                        </a:rPr>
                        <a:t>Xc</a:t>
                      </a:r>
                      <a:r>
                        <a:rPr lang="en-IN" sz="1300" b="0" i="0" u="none" strike="noStrike" dirty="0" smtClean="0">
                          <a:solidFill>
                            <a:srgbClr val="000000"/>
                          </a:solidFill>
                          <a:effectLst/>
                          <a:latin typeface="Arial Narrow" panose="020B0606020202030204" pitchFamily="34" charset="0"/>
                        </a:rPr>
                        <a:t>= 0.9 for standard conditions</a:t>
                      </a:r>
                      <a:endParaRPr lang="en-IN" sz="1300" b="0" i="0" u="none" strike="noStrike" dirty="0">
                        <a:solidFill>
                          <a:srgbClr val="000000"/>
                        </a:solidFill>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R="0" algn="ctr" rtl="0" fontAlgn="t">
                        <a:lnSpc>
                          <a:spcPct val="100000"/>
                        </a:lnSpc>
                        <a:spcBef>
                          <a:spcPts val="0"/>
                        </a:spcBef>
                        <a:spcAft>
                          <a:spcPts val="0"/>
                        </a:spcAft>
                        <a:buClr>
                          <a:srgbClr val="000000"/>
                        </a:buClr>
                        <a:buFont typeface="Arial"/>
                      </a:pPr>
                      <a:r>
                        <a:rPr lang="en-US" sz="1300" b="0" i="0" u="none" strike="noStrike" cap="none" dirty="0" smtClean="0">
                          <a:solidFill>
                            <a:srgbClr val="000000"/>
                          </a:solidFill>
                          <a:effectLst/>
                          <a:latin typeface="Arial Narrow" panose="020B0606020202030204" pitchFamily="34" charset="0"/>
                          <a:ea typeface="+mn-ea"/>
                          <a:cs typeface="+mn-cs"/>
                          <a:sym typeface="Arial"/>
                        </a:rPr>
                        <a:t>-</a:t>
                      </a: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R="0" algn="ctr" rtl="0" fontAlgn="t">
                        <a:lnSpc>
                          <a:spcPct val="100000"/>
                        </a:lnSpc>
                        <a:spcBef>
                          <a:spcPts val="0"/>
                        </a:spcBef>
                        <a:spcAft>
                          <a:spcPts val="0"/>
                        </a:spcAft>
                        <a:buClr>
                          <a:srgbClr val="000000"/>
                        </a:buClr>
                        <a:buFont typeface="Arial"/>
                      </a:pP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sz="1400" b="0" i="1" u="sng" strike="noStrike" cap="none" dirty="0" smtClean="0">
                          <a:solidFill>
                            <a:schemeClr val="tx1"/>
                          </a:solidFill>
                          <a:effectLst/>
                          <a:latin typeface="Arial Narrow" panose="020B0606020202030204" pitchFamily="34" charset="0"/>
                          <a:ea typeface="+mn-ea"/>
                          <a:cs typeface="+mn-cs"/>
                          <a:sym typeface="Arial"/>
                        </a:rPr>
                        <a:t>0.9</a:t>
                      </a:r>
                      <a:endParaRPr lang="en-US" sz="1400" b="0" i="1" u="sng" strike="noStrike" cap="none" dirty="0">
                        <a:solidFill>
                          <a:schemeClr val="tx1"/>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r>
              <a:tr h="543560">
                <a:tc>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smtClean="0">
                          <a:solidFill>
                            <a:schemeClr val="bg1"/>
                          </a:solidFill>
                          <a:effectLst/>
                          <a:latin typeface="Arial Narrow" panose="020B0606020202030204" pitchFamily="34" charset="0"/>
                          <a:ea typeface="+mn-ea"/>
                          <a:cs typeface="+mn-cs"/>
                          <a:sym typeface="Arial"/>
                        </a:rPr>
                        <a:t>vi</a:t>
                      </a:r>
                      <a:endParaRPr lang="en-US" sz="1600" b="1" i="1" u="none" strike="noStrike" cap="none" dirty="0">
                        <a:solidFill>
                          <a:schemeClr val="bg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algn="ctr" rtl="0" fontAlgn="t">
                        <a:spcBef>
                          <a:spcPts val="0"/>
                        </a:spcBef>
                        <a:spcAft>
                          <a:spcPts val="0"/>
                        </a:spcAft>
                      </a:pPr>
                      <a:r>
                        <a:rPr lang="en-US" sz="1400" b="0" i="0" u="none" strike="noStrike" dirty="0" smtClean="0">
                          <a:solidFill>
                            <a:srgbClr val="000000"/>
                          </a:solidFill>
                          <a:effectLst/>
                          <a:latin typeface="Arial Narrow" panose="020B0606020202030204" pitchFamily="34" charset="0"/>
                        </a:rPr>
                        <a:t>vi </a:t>
                      </a:r>
                      <a:r>
                        <a:rPr lang="en-US" sz="1400" b="0" i="0" u="none" strike="noStrike" dirty="0" smtClean="0">
                          <a:solidFill>
                            <a:srgbClr val="000000"/>
                          </a:solidFill>
                          <a:effectLst/>
                          <a:latin typeface="Arial Narrow" panose="020B0606020202030204" pitchFamily="34" charset="0"/>
                        </a:rPr>
                        <a:t>= </a:t>
                      </a:r>
                      <a:r>
                        <a:rPr lang="en-US" sz="1400" b="0" i="0" u="none" strike="noStrike" dirty="0" smtClean="0">
                          <a:solidFill>
                            <a:srgbClr val="000000"/>
                          </a:solidFill>
                          <a:effectLst/>
                          <a:latin typeface="Arial Narrow" panose="020B0606020202030204" pitchFamily="34" charset="0"/>
                        </a:rPr>
                        <a:t>Vi / PHF</a:t>
                      </a:r>
                      <a:endParaRPr lang="en-US" sz="1400" b="0" i="0" u="none" strike="noStrike" baseline="0" dirty="0" smtClean="0">
                        <a:solidFill>
                          <a:srgbClr val="000000"/>
                        </a:solidFill>
                        <a:effectLst/>
                        <a:latin typeface="Arial Narrow" panose="020B0606020202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t">
                        <a:lnSpc>
                          <a:spcPct val="100000"/>
                        </a:lnSpc>
                        <a:spcBef>
                          <a:spcPts val="0"/>
                        </a:spcBef>
                        <a:spcAft>
                          <a:spcPts val="0"/>
                        </a:spcAft>
                        <a:buClr>
                          <a:srgbClr val="000000"/>
                        </a:buClr>
                        <a:buFont typeface="Arial"/>
                      </a:pPr>
                      <a:r>
                        <a:rPr lang="en-IN" sz="1300" b="0" i="0" u="none" strike="noStrike" cap="none" dirty="0" smtClean="0">
                          <a:solidFill>
                            <a:srgbClr val="000000"/>
                          </a:solidFill>
                          <a:effectLst/>
                          <a:latin typeface="Arial Narrow" panose="020B0606020202030204" pitchFamily="34" charset="0"/>
                          <a:ea typeface="+mn-ea"/>
                          <a:cs typeface="+mn-cs"/>
                          <a:sym typeface="Arial"/>
                        </a:rPr>
                        <a:t>PHF = Peak Hour Factor = 0.95 for standard conditions</a:t>
                      </a: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t">
                        <a:lnSpc>
                          <a:spcPct val="100000"/>
                        </a:lnSpc>
                        <a:spcBef>
                          <a:spcPts val="0"/>
                        </a:spcBef>
                        <a:spcAft>
                          <a:spcPts val="0"/>
                        </a:spcAft>
                        <a:buClr>
                          <a:srgbClr val="000000"/>
                        </a:buClr>
                        <a:buFont typeface="Arial"/>
                      </a:pPr>
                      <a:r>
                        <a:rPr lang="en-US" sz="1300" b="0" i="0" u="none" strike="noStrike" cap="none" dirty="0" smtClean="0">
                          <a:solidFill>
                            <a:srgbClr val="000000"/>
                          </a:solidFill>
                          <a:effectLst/>
                          <a:latin typeface="Arial Narrow" panose="020B0606020202030204" pitchFamily="34" charset="0"/>
                          <a:ea typeface="+mn-ea"/>
                          <a:cs typeface="+mn-cs"/>
                          <a:sym typeface="Arial"/>
                        </a:rPr>
                        <a:t>Vi</a:t>
                      </a:r>
                      <a:r>
                        <a:rPr lang="en-US" sz="1300" b="0" i="0" u="none" strike="noStrike" cap="none" baseline="0" dirty="0" smtClean="0">
                          <a:solidFill>
                            <a:srgbClr val="000000"/>
                          </a:solidFill>
                          <a:effectLst/>
                          <a:latin typeface="Arial Narrow" panose="020B0606020202030204" pitchFamily="34" charset="0"/>
                          <a:ea typeface="+mn-ea"/>
                          <a:cs typeface="+mn-cs"/>
                          <a:sym typeface="Arial"/>
                        </a:rPr>
                        <a:t> </a:t>
                      </a:r>
                      <a:r>
                        <a:rPr lang="en-US" sz="1300" b="0" i="0" u="none" strike="noStrike" cap="none" baseline="0" dirty="0" smtClean="0">
                          <a:solidFill>
                            <a:srgbClr val="000000"/>
                          </a:solidFill>
                          <a:effectLst/>
                          <a:latin typeface="Arial Narrow" panose="020B0606020202030204" pitchFamily="34" charset="0"/>
                          <a:ea typeface="+mn-ea"/>
                          <a:cs typeface="+mn-cs"/>
                          <a:sym typeface="Arial"/>
                        </a:rPr>
                        <a:t>= </a:t>
                      </a:r>
                      <a:r>
                        <a:rPr lang="en-US" sz="1300" b="0" i="0" u="none" strike="noStrike" cap="none" baseline="0" dirty="0" smtClean="0">
                          <a:solidFill>
                            <a:srgbClr val="000000"/>
                          </a:solidFill>
                          <a:effectLst/>
                          <a:latin typeface="Arial Narrow" panose="020B0606020202030204" pitchFamily="34" charset="0"/>
                          <a:ea typeface="+mn-ea"/>
                          <a:cs typeface="+mn-cs"/>
                          <a:sym typeface="Arial"/>
                        </a:rPr>
                        <a:t>Max flow rate for each phase from table</a:t>
                      </a: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sz="1400" b="0" i="1" u="sng" strike="noStrike" cap="none" dirty="0" smtClean="0">
                          <a:solidFill>
                            <a:schemeClr val="tx1"/>
                          </a:solidFill>
                          <a:effectLst/>
                          <a:latin typeface="Arial Narrow" panose="020B0606020202030204" pitchFamily="34" charset="0"/>
                          <a:ea typeface="+mn-ea"/>
                          <a:cs typeface="+mn-cs"/>
                          <a:sym typeface="Arial"/>
                        </a:rPr>
                        <a:t>(Per phase)</a:t>
                      </a:r>
                      <a:endParaRPr lang="en-US" sz="1400" b="0" i="1" u="sng" strike="noStrike" cap="none" dirty="0">
                        <a:solidFill>
                          <a:schemeClr val="tx1"/>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r>
              <a:tr h="457200">
                <a:tc>
                  <a:txBody>
                    <a:bodyPr/>
                    <a:lstStyle/>
                    <a:p>
                      <a:pPr marR="0" algn="ctr" rtl="0" fontAlgn="ctr">
                        <a:lnSpc>
                          <a:spcPct val="100000"/>
                        </a:lnSpc>
                        <a:spcBef>
                          <a:spcPts val="0"/>
                        </a:spcBef>
                        <a:spcAft>
                          <a:spcPts val="0"/>
                        </a:spcAft>
                        <a:buClr>
                          <a:srgbClr val="000000"/>
                        </a:buClr>
                        <a:buFont typeface="Arial"/>
                      </a:pPr>
                      <a:r>
                        <a:rPr lang="en-US" sz="1600" b="1" i="1" u="none" strike="noStrike" cap="none" dirty="0" smtClean="0">
                          <a:solidFill>
                            <a:schemeClr val="bg1"/>
                          </a:solidFill>
                          <a:effectLst/>
                          <a:latin typeface="Arial Narrow" panose="020B0606020202030204" pitchFamily="34" charset="0"/>
                          <a:ea typeface="+mn-ea"/>
                          <a:cs typeface="+mn-cs"/>
                          <a:sym typeface="Arial"/>
                        </a:rPr>
                        <a:t>s</a:t>
                      </a:r>
                      <a:endParaRPr lang="en-US" sz="1600" b="1" i="1" u="none" strike="noStrike" cap="none" dirty="0">
                        <a:solidFill>
                          <a:schemeClr val="bg1"/>
                        </a:solidFill>
                        <a:effectLst/>
                        <a:latin typeface="Arial Narrow" panose="020B0606020202030204" pitchFamily="34" charset="0"/>
                        <a:ea typeface="+mn-ea"/>
                        <a:cs typeface="+mn-cs"/>
                        <a:sym typeface="Arial"/>
                      </a:endParaRPr>
                    </a:p>
                  </a:txBody>
                  <a:tcPr marL="31868" marR="31868" marT="31868" marB="31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44C62"/>
                    </a:solidFill>
                  </a:tcPr>
                </a:tc>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smtClean="0">
                          <a:solidFill>
                            <a:schemeClr val="tx1"/>
                          </a:solidFill>
                          <a:effectLst/>
                          <a:latin typeface="Arial Narrow" panose="020B0606020202030204" pitchFamily="34" charset="0"/>
                          <a:ea typeface="+mn-ea"/>
                          <a:cs typeface="+mn-cs"/>
                          <a:sym typeface="Arial"/>
                        </a:rPr>
                        <a:t>s = 3600/h  vehicles/</a:t>
                      </a:r>
                      <a:r>
                        <a:rPr lang="en-US" sz="1300" b="0" i="0" u="none" strike="noStrike" cap="none" dirty="0" err="1" smtClean="0">
                          <a:solidFill>
                            <a:schemeClr val="tx1"/>
                          </a:solidFill>
                          <a:effectLst/>
                          <a:latin typeface="Arial Narrow" panose="020B0606020202030204" pitchFamily="34" charset="0"/>
                          <a:ea typeface="+mn-ea"/>
                          <a:cs typeface="+mn-cs"/>
                          <a:sym typeface="Arial"/>
                        </a:rPr>
                        <a:t>hr</a:t>
                      </a:r>
                      <a:r>
                        <a:rPr lang="en-US" sz="1300" b="0" i="0" u="none" strike="noStrike" cap="none" dirty="0" smtClean="0">
                          <a:solidFill>
                            <a:schemeClr val="tx1"/>
                          </a:solidFill>
                          <a:effectLst/>
                          <a:latin typeface="Arial Narrow" panose="020B0606020202030204" pitchFamily="34" charset="0"/>
                          <a:ea typeface="+mn-ea"/>
                          <a:cs typeface="+mn-cs"/>
                          <a:sym typeface="Arial"/>
                        </a:rPr>
                        <a:t> </a:t>
                      </a:r>
                      <a:endParaRPr lang="en-US" sz="1300" b="0" i="0" u="none" strike="noStrike" cap="none" dirty="0">
                        <a:solidFill>
                          <a:schemeClr val="tx1"/>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R="0" algn="ctr" rtl="0" fontAlgn="t">
                        <a:lnSpc>
                          <a:spcPct val="100000"/>
                        </a:lnSpc>
                        <a:spcBef>
                          <a:spcPts val="0"/>
                        </a:spcBef>
                        <a:spcAft>
                          <a:spcPts val="0"/>
                        </a:spcAft>
                        <a:buClr>
                          <a:srgbClr val="000000"/>
                        </a:buClr>
                        <a:buFont typeface="Arial"/>
                      </a:pPr>
                      <a:r>
                        <a:rPr lang="en-IN" sz="1300" b="0" i="0" u="none" strike="noStrike" cap="none" dirty="0" smtClean="0">
                          <a:solidFill>
                            <a:srgbClr val="000000"/>
                          </a:solidFill>
                          <a:effectLst/>
                          <a:latin typeface="Arial Narrow" panose="020B0606020202030204" pitchFamily="34" charset="0"/>
                          <a:ea typeface="+mn-ea"/>
                          <a:cs typeface="+mn-cs"/>
                          <a:sym typeface="Arial"/>
                        </a:rPr>
                        <a:t>h = saturation head-way (time between 2 consecutive cars) = 2.3 s </a:t>
                      </a: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R="0" algn="ctr" rtl="0" fontAlgn="t">
                        <a:lnSpc>
                          <a:spcPct val="100000"/>
                        </a:lnSpc>
                        <a:spcBef>
                          <a:spcPts val="0"/>
                        </a:spcBef>
                        <a:spcAft>
                          <a:spcPts val="0"/>
                        </a:spcAft>
                        <a:buClr>
                          <a:srgbClr val="000000"/>
                        </a:buClr>
                        <a:buFont typeface="Arial"/>
                      </a:pP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sz="1400" b="0" i="1" u="sng" strike="noStrike" cap="none" dirty="0" smtClean="0">
                          <a:solidFill>
                            <a:schemeClr val="tx1"/>
                          </a:solidFill>
                          <a:effectLst/>
                          <a:latin typeface="Arial Narrow" panose="020B0606020202030204" pitchFamily="34" charset="0"/>
                          <a:ea typeface="+mn-ea"/>
                          <a:cs typeface="+mn-cs"/>
                          <a:sym typeface="Arial"/>
                        </a:rPr>
                        <a:t>1565.2 vehicles/</a:t>
                      </a:r>
                      <a:r>
                        <a:rPr lang="en-US" sz="1400" b="0" i="1" u="sng" strike="noStrike" cap="none" dirty="0" err="1" smtClean="0">
                          <a:solidFill>
                            <a:schemeClr val="tx1"/>
                          </a:solidFill>
                          <a:effectLst/>
                          <a:latin typeface="Arial Narrow" panose="020B0606020202030204" pitchFamily="34" charset="0"/>
                          <a:ea typeface="+mn-ea"/>
                          <a:cs typeface="+mn-cs"/>
                          <a:sym typeface="Arial"/>
                        </a:rPr>
                        <a:t>hr</a:t>
                      </a:r>
                      <a:r>
                        <a:rPr lang="en-US" sz="1400" b="0" i="1" u="sng" strike="noStrike" cap="none" baseline="0" dirty="0" smtClean="0">
                          <a:solidFill>
                            <a:schemeClr val="tx1"/>
                          </a:solidFill>
                          <a:effectLst/>
                          <a:latin typeface="Arial Narrow" panose="020B0606020202030204" pitchFamily="34" charset="0"/>
                          <a:ea typeface="+mn-ea"/>
                          <a:cs typeface="+mn-cs"/>
                          <a:sym typeface="Arial"/>
                        </a:rPr>
                        <a:t> </a:t>
                      </a:r>
                      <a:endParaRPr lang="en-US" sz="1400" b="0" i="1" u="sng" strike="noStrike" cap="none" dirty="0">
                        <a:solidFill>
                          <a:schemeClr val="tx1"/>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ECFC"/>
                    </a:solidFill>
                  </a:tcPr>
                </a:tc>
              </a:tr>
            </a:tbl>
          </a:graphicData>
        </a:graphic>
      </p:graphicFrame>
    </p:spTree>
    <p:extLst>
      <p:ext uri="{BB962C8B-B14F-4D97-AF65-F5344CB8AC3E}">
        <p14:creationId xmlns:p14="http://schemas.microsoft.com/office/powerpoint/2010/main" val="3746264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lvl="0"/>
            <a:r>
              <a:rPr lang="en-US" sz="1800" b="1" dirty="0" smtClean="0">
                <a:solidFill>
                  <a:srgbClr val="FFFFFF"/>
                </a:solidFill>
                <a:latin typeface="Montserrat"/>
                <a:ea typeface="Montserrat"/>
                <a:cs typeface="Montserrat"/>
                <a:sym typeface="Montserrat"/>
              </a:rPr>
              <a:t>Calculating Green Light time</a:t>
            </a:r>
            <a:endParaRPr sz="1800" b="1" dirty="0">
              <a:solidFill>
                <a:srgbClr val="FFFFFF"/>
              </a:solidFill>
              <a:latin typeface="Montserrat"/>
              <a:ea typeface="Montserrat"/>
              <a:cs typeface="Montserrat"/>
              <a:sym typeface="Montserrat"/>
            </a:endParaRPr>
          </a:p>
        </p:txBody>
      </p:sp>
      <p:sp>
        <p:nvSpPr>
          <p:cNvPr id="9"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To detect the density of cars in a lane at a given point of time and ultimately be able to control the traffic signal dynamically </a:t>
            </a:r>
          </a:p>
        </p:txBody>
      </p:sp>
      <p:sp>
        <p:nvSpPr>
          <p:cNvPr id="50" name="Google Shape;80;p15"/>
          <p:cNvSpPr txBox="1"/>
          <p:nvPr/>
        </p:nvSpPr>
        <p:spPr>
          <a:xfrm>
            <a:off x="8718624" y="4886625"/>
            <a:ext cx="425375"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17</a:t>
            </a:r>
            <a:endParaRPr sz="1000" dirty="0">
              <a:latin typeface="Montserrat"/>
              <a:ea typeface="Montserrat"/>
              <a:cs typeface="Montserrat"/>
              <a:sym typeface="Montserrat"/>
            </a:endParaRPr>
          </a:p>
        </p:txBody>
      </p:sp>
      <p:graphicFrame>
        <p:nvGraphicFramePr>
          <p:cNvPr id="13" name="Table 12"/>
          <p:cNvGraphicFramePr>
            <a:graphicFrameLocks noGrp="1"/>
          </p:cNvGraphicFramePr>
          <p:nvPr>
            <p:extLst>
              <p:ext uri="{D42A27DB-BD31-4B8C-83A1-F6EECF244321}">
                <p14:modId xmlns:p14="http://schemas.microsoft.com/office/powerpoint/2010/main" val="2290071900"/>
              </p:ext>
            </p:extLst>
          </p:nvPr>
        </p:nvGraphicFramePr>
        <p:xfrm>
          <a:off x="445475" y="1762733"/>
          <a:ext cx="8165125" cy="3095017"/>
        </p:xfrm>
        <a:graphic>
          <a:graphicData uri="http://schemas.openxmlformats.org/drawingml/2006/table">
            <a:tbl>
              <a:tblPr/>
              <a:tblGrid>
                <a:gridCol w="3440725"/>
                <a:gridCol w="2006906"/>
                <a:gridCol w="2717494"/>
              </a:tblGrid>
              <a:tr h="478817">
                <a:tc>
                  <a:txBody>
                    <a:bodyPr/>
                    <a:lstStyle/>
                    <a:p>
                      <a:pPr fontAlgn="t"/>
                      <a:endParaRPr lang="en-US" dirty="0">
                        <a:effectLst/>
                        <a:latin typeface="Arial Narrow" panose="020B0606020202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1" u="none" strike="noStrike" dirty="0" smtClean="0">
                          <a:solidFill>
                            <a:srgbClr val="000000"/>
                          </a:solidFill>
                          <a:effectLst/>
                          <a:latin typeface="Arial Narrow" panose="020B0606020202030204" pitchFamily="34" charset="0"/>
                        </a:rPr>
                        <a:t>Formula</a:t>
                      </a:r>
                      <a:endParaRPr lang="en-US" sz="1400" b="1" i="1"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1" dirty="0" smtClean="0">
                          <a:effectLst/>
                          <a:latin typeface="Arial Narrow" panose="020B0606020202030204" pitchFamily="34" charset="0"/>
                        </a:rPr>
                        <a:t>Factors</a:t>
                      </a:r>
                      <a:endParaRPr lang="en-US" sz="1400" b="1" i="1"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240">
                <a:tc>
                  <a:txBody>
                    <a:bodyPr/>
                    <a:lstStyle/>
                    <a:p>
                      <a:pPr algn="ctr" rtl="0" fontAlgn="t">
                        <a:spcBef>
                          <a:spcPts val="0"/>
                        </a:spcBef>
                        <a:spcAft>
                          <a:spcPts val="0"/>
                        </a:spcAft>
                      </a:pPr>
                      <a:r>
                        <a:rPr lang="en-IN" sz="1400" b="1" i="1" u="none" strike="noStrike" dirty="0" smtClean="0">
                          <a:solidFill>
                            <a:srgbClr val="FFFFFF"/>
                          </a:solidFill>
                          <a:effectLst/>
                          <a:latin typeface="Arial Narrow" panose="020B0606020202030204" pitchFamily="34" charset="0"/>
                        </a:rPr>
                        <a:t>Effective Total Green light time</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algn="ctr" rtl="0" fontAlgn="ctr">
                        <a:spcBef>
                          <a:spcPts val="0"/>
                        </a:spcBef>
                        <a:spcAft>
                          <a:spcPts val="0"/>
                        </a:spcAft>
                      </a:pPr>
                      <a:r>
                        <a:rPr lang="en-US" sz="1300" b="0" i="0" u="none" dirty="0" smtClean="0">
                          <a:solidFill>
                            <a:srgbClr val="000000"/>
                          </a:solidFill>
                          <a:effectLst/>
                          <a:latin typeface="Arial Narrow" panose="020B0606020202030204" pitchFamily="34" charset="0"/>
                        </a:rPr>
                        <a:t>Gt=C –N x Lt </a:t>
                      </a:r>
                      <a:endParaRPr lang="en-US" sz="1300" b="0" i="0" u="none"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300" b="0" i="0" u="none" dirty="0" smtClean="0">
                          <a:effectLst/>
                          <a:latin typeface="Arial Narrow" panose="020B0606020202030204" pitchFamily="34" charset="0"/>
                        </a:rPr>
                        <a:t>C</a:t>
                      </a:r>
                      <a:r>
                        <a:rPr lang="en-US" sz="1300" b="0" i="0" u="none" baseline="0" dirty="0" smtClean="0">
                          <a:effectLst/>
                          <a:latin typeface="Arial Narrow" panose="020B0606020202030204" pitchFamily="34" charset="0"/>
                        </a:rPr>
                        <a:t> = Signal Cycle Time, N x Lt = Lost Time</a:t>
                      </a:r>
                      <a:endParaRPr lang="en-US" sz="1300" b="0" i="0" u="none"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23240">
                <a:tc>
                  <a:txBody>
                    <a:bodyPr/>
                    <a:lstStyle/>
                    <a:p>
                      <a:pPr algn="ctr" rtl="0" fontAlgn="t">
                        <a:spcBef>
                          <a:spcPts val="0"/>
                        </a:spcBef>
                        <a:spcAft>
                          <a:spcPts val="0"/>
                        </a:spcAft>
                      </a:pPr>
                      <a:r>
                        <a:rPr lang="en-US" sz="1400" b="1" i="1" u="none" strike="noStrike" dirty="0" smtClean="0">
                          <a:solidFill>
                            <a:srgbClr val="FFFFFF"/>
                          </a:solidFill>
                          <a:effectLst/>
                          <a:latin typeface="Arial Narrow" panose="020B0606020202030204" pitchFamily="34" charset="0"/>
                        </a:rPr>
                        <a:t>Effective Green light time</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algn="ctr" rtl="0" fontAlgn="ctr">
                        <a:spcBef>
                          <a:spcPts val="0"/>
                        </a:spcBef>
                        <a:spcAft>
                          <a:spcPts val="0"/>
                        </a:spcAft>
                      </a:pPr>
                      <a:r>
                        <a:rPr lang="nb-NO" sz="1300" b="0" i="0" u="none" dirty="0" smtClean="0">
                          <a:solidFill>
                            <a:srgbClr val="000000"/>
                          </a:solidFill>
                          <a:effectLst/>
                          <a:latin typeface="Arial Narrow" panose="020B0606020202030204" pitchFamily="34" charset="0"/>
                        </a:rPr>
                        <a:t>Gi = (Gt x vi) / Vc </a:t>
                      </a:r>
                      <a:endParaRPr lang="en-US" sz="1300" b="0" i="0" u="none"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300" b="0" i="0" u="none" dirty="0" err="1" smtClean="0">
                          <a:effectLst/>
                          <a:latin typeface="Arial Narrow" panose="020B0606020202030204" pitchFamily="34" charset="0"/>
                        </a:rPr>
                        <a:t>Vc</a:t>
                      </a:r>
                      <a:r>
                        <a:rPr lang="en-IN" sz="1300" b="0" i="0" u="none" dirty="0" smtClean="0">
                          <a:effectLst/>
                          <a:latin typeface="Arial Narrow" panose="020B0606020202030204" pitchFamily="34" charset="0"/>
                        </a:rPr>
                        <a:t>=  Vi for all paths going into the </a:t>
                      </a:r>
                      <a:r>
                        <a:rPr lang="en-IN" sz="1300" b="0" i="0" u="none" dirty="0" smtClean="0">
                          <a:effectLst/>
                          <a:latin typeface="Arial Narrow" panose="020B0606020202030204" pitchFamily="34" charset="0"/>
                        </a:rPr>
                        <a:t>intersection</a:t>
                      </a:r>
                      <a:endParaRPr lang="en-IN" sz="1300" b="0" i="0" u="none" dirty="0" smtClean="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23240">
                <a:tc>
                  <a:txBody>
                    <a:bodyPr/>
                    <a:lstStyle/>
                    <a:p>
                      <a:pPr algn="ctr" rtl="0" fontAlgn="t">
                        <a:spcBef>
                          <a:spcPts val="0"/>
                        </a:spcBef>
                        <a:spcAft>
                          <a:spcPts val="0"/>
                        </a:spcAft>
                      </a:pPr>
                      <a:r>
                        <a:rPr lang="en-IN" sz="1400" b="1" i="1" u="none" strike="noStrike" dirty="0" smtClean="0">
                          <a:solidFill>
                            <a:srgbClr val="FFFFFF"/>
                          </a:solidFill>
                          <a:effectLst/>
                          <a:latin typeface="Arial Narrow" panose="020B0606020202030204" pitchFamily="34" charset="0"/>
                        </a:rPr>
                        <a:t>Actual Green light signal time for phase </a:t>
                      </a:r>
                      <a:r>
                        <a:rPr lang="en-IN" sz="1400" b="1" i="1" u="none" strike="noStrike" dirty="0" err="1" smtClean="0">
                          <a:solidFill>
                            <a:srgbClr val="FFFFFF"/>
                          </a:solidFill>
                          <a:effectLst/>
                          <a:latin typeface="Arial Narrow" panose="020B0606020202030204" pitchFamily="34" charset="0"/>
                        </a:rPr>
                        <a:t>i</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algn="ctr" rtl="0" fontAlgn="ctr">
                        <a:spcBef>
                          <a:spcPts val="0"/>
                        </a:spcBef>
                        <a:spcAft>
                          <a:spcPts val="0"/>
                        </a:spcAft>
                      </a:pPr>
                      <a:r>
                        <a:rPr lang="en-US" sz="1300" b="0" i="0" u="none" dirty="0" err="1" smtClean="0">
                          <a:solidFill>
                            <a:srgbClr val="000000"/>
                          </a:solidFill>
                          <a:effectLst/>
                          <a:latin typeface="Arial Narrow" panose="020B0606020202030204" pitchFamily="34" charset="0"/>
                        </a:rPr>
                        <a:t>Gi</a:t>
                      </a:r>
                      <a:r>
                        <a:rPr lang="en-US" sz="1300" b="0" i="0" u="none" dirty="0" smtClean="0">
                          <a:solidFill>
                            <a:srgbClr val="000000"/>
                          </a:solidFill>
                          <a:effectLst/>
                          <a:latin typeface="Arial Narrow" panose="020B0606020202030204" pitchFamily="34" charset="0"/>
                        </a:rPr>
                        <a:t>’ = </a:t>
                      </a:r>
                      <a:r>
                        <a:rPr lang="en-US" sz="1300" b="0" i="0" u="none" dirty="0" err="1" smtClean="0">
                          <a:solidFill>
                            <a:srgbClr val="000000"/>
                          </a:solidFill>
                          <a:effectLst/>
                          <a:latin typeface="Arial Narrow" panose="020B0606020202030204" pitchFamily="34" charset="0"/>
                        </a:rPr>
                        <a:t>Gi-Yi+Lt</a:t>
                      </a:r>
                      <a:r>
                        <a:rPr lang="en-US" sz="1300" b="0" i="0" u="none" dirty="0" smtClean="0">
                          <a:solidFill>
                            <a:srgbClr val="000000"/>
                          </a:solidFill>
                          <a:effectLst/>
                          <a:latin typeface="Arial Narrow" panose="020B0606020202030204" pitchFamily="34" charset="0"/>
                        </a:rPr>
                        <a:t> </a:t>
                      </a:r>
                      <a:endParaRPr lang="en-US" sz="1300" b="0" i="0" u="none"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300" b="0" i="0" u="none" dirty="0" smtClean="0">
                          <a:effectLst/>
                          <a:latin typeface="Arial Narrow" panose="020B0606020202030204" pitchFamily="34" charset="0"/>
                        </a:rPr>
                        <a:t>where, </a:t>
                      </a:r>
                      <a:r>
                        <a:rPr lang="en-IN" sz="1300" b="0" i="0" u="none" dirty="0" smtClean="0">
                          <a:effectLst/>
                          <a:latin typeface="Arial Narrow" panose="020B0606020202030204" pitchFamily="34" charset="0"/>
                        </a:rPr>
                        <a:t>Yi (Yellow Time) = 3s </a:t>
                      </a:r>
                      <a:r>
                        <a:rPr lang="en-IN" sz="1300" b="0" i="0" u="none" dirty="0" smtClean="0">
                          <a:effectLst/>
                          <a:latin typeface="Arial Narrow" panose="020B0606020202030204" pitchFamily="34" charset="0"/>
                        </a:rPr>
                        <a:t>for Standard conditions..</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23240">
                <a:tc>
                  <a:txBody>
                    <a:bodyPr/>
                    <a:lstStyle/>
                    <a:p>
                      <a:pPr marR="0" algn="ctr" rtl="0" fontAlgn="ctr">
                        <a:lnSpc>
                          <a:spcPct val="100000"/>
                        </a:lnSpc>
                        <a:spcBef>
                          <a:spcPts val="0"/>
                        </a:spcBef>
                        <a:spcAft>
                          <a:spcPts val="0"/>
                        </a:spcAft>
                        <a:buClr>
                          <a:srgbClr val="000000"/>
                        </a:buClr>
                        <a:buFont typeface="Arial"/>
                      </a:pPr>
                      <a:r>
                        <a:rPr lang="en-US" sz="1400" b="1" i="1" u="none" strike="noStrike" cap="none" dirty="0" smtClean="0">
                          <a:solidFill>
                            <a:srgbClr val="FFFFFF"/>
                          </a:solidFill>
                          <a:effectLst/>
                          <a:latin typeface="Arial Narrow" panose="020B0606020202030204" pitchFamily="34" charset="0"/>
                          <a:ea typeface="+mn-ea"/>
                          <a:cs typeface="+mn-cs"/>
                          <a:sym typeface="Arial"/>
                        </a:rPr>
                        <a:t>Effective Red light time</a:t>
                      </a:r>
                      <a:endParaRPr lang="en-US" sz="1400" b="1" i="1" u="none" strike="noStrike" cap="none" dirty="0">
                        <a:solidFill>
                          <a:srgbClr val="FFFFFF"/>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err="1" smtClean="0">
                          <a:solidFill>
                            <a:srgbClr val="000000"/>
                          </a:solidFill>
                          <a:effectLst/>
                          <a:latin typeface="Arial Narrow" panose="020B0606020202030204" pitchFamily="34" charset="0"/>
                          <a:ea typeface="+mn-ea"/>
                          <a:cs typeface="+mn-cs"/>
                          <a:sym typeface="Arial"/>
                        </a:rPr>
                        <a:t>Ri</a:t>
                      </a:r>
                      <a:r>
                        <a:rPr lang="en-US" sz="1300" b="0" i="0" u="none" strike="noStrike" cap="none" dirty="0" smtClean="0">
                          <a:solidFill>
                            <a:srgbClr val="000000"/>
                          </a:solidFill>
                          <a:effectLst/>
                          <a:latin typeface="Arial Narrow" panose="020B0606020202030204" pitchFamily="34" charset="0"/>
                          <a:ea typeface="+mn-ea"/>
                          <a:cs typeface="+mn-cs"/>
                          <a:sym typeface="Arial"/>
                        </a:rPr>
                        <a:t>=C – </a:t>
                      </a:r>
                      <a:r>
                        <a:rPr lang="en-US" sz="1300" b="0" i="0" u="none" strike="noStrike" cap="none" dirty="0" err="1" smtClean="0">
                          <a:solidFill>
                            <a:srgbClr val="000000"/>
                          </a:solidFill>
                          <a:effectLst/>
                          <a:latin typeface="Arial Narrow" panose="020B0606020202030204" pitchFamily="34" charset="0"/>
                          <a:ea typeface="+mn-ea"/>
                          <a:cs typeface="+mn-cs"/>
                          <a:sym typeface="Arial"/>
                        </a:rPr>
                        <a:t>Gi</a:t>
                      </a:r>
                      <a:r>
                        <a:rPr lang="en-US" sz="1300" b="0" i="0" u="none" strike="noStrike" cap="none" dirty="0" smtClean="0">
                          <a:solidFill>
                            <a:srgbClr val="000000"/>
                          </a:solidFill>
                          <a:effectLst/>
                          <a:latin typeface="Arial Narrow" panose="020B0606020202030204" pitchFamily="34" charset="0"/>
                          <a:ea typeface="+mn-ea"/>
                          <a:cs typeface="+mn-cs"/>
                          <a:sym typeface="Arial"/>
                        </a:rPr>
                        <a:t>’ </a:t>
                      </a: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0" algn="ctr" rtl="0" fontAlgn="ctr">
                        <a:lnSpc>
                          <a:spcPct val="100000"/>
                        </a:lnSpc>
                        <a:spcBef>
                          <a:spcPts val="0"/>
                        </a:spcBef>
                        <a:spcAft>
                          <a:spcPts val="0"/>
                        </a:spcAft>
                        <a:buClr>
                          <a:srgbClr val="000000"/>
                        </a:buClr>
                        <a:buFont typeface="Arial"/>
                      </a:pP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23240">
                <a:tc>
                  <a:txBody>
                    <a:bodyPr/>
                    <a:lstStyle/>
                    <a:p>
                      <a:pPr marR="0" algn="ctr" rtl="0" fontAlgn="ctr">
                        <a:lnSpc>
                          <a:spcPct val="100000"/>
                        </a:lnSpc>
                        <a:spcBef>
                          <a:spcPts val="0"/>
                        </a:spcBef>
                        <a:spcAft>
                          <a:spcPts val="0"/>
                        </a:spcAft>
                        <a:buClr>
                          <a:srgbClr val="000000"/>
                        </a:buClr>
                        <a:buFont typeface="Arial"/>
                      </a:pPr>
                      <a:r>
                        <a:rPr lang="en-US" sz="1400" b="1" i="1" u="none" strike="noStrike" cap="none" dirty="0" smtClean="0">
                          <a:solidFill>
                            <a:srgbClr val="FFFFFF"/>
                          </a:solidFill>
                          <a:effectLst/>
                          <a:latin typeface="Arial Narrow" panose="020B0606020202030204" pitchFamily="34" charset="0"/>
                          <a:ea typeface="+mn-ea"/>
                          <a:cs typeface="+mn-cs"/>
                          <a:sym typeface="Arial"/>
                        </a:rPr>
                        <a:t>Actual Red light time</a:t>
                      </a:r>
                      <a:endParaRPr lang="en-US" sz="1400" b="1" i="1" u="none" strike="noStrike" cap="none" dirty="0">
                        <a:solidFill>
                          <a:srgbClr val="FFFFFF"/>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marR="0" algn="ctr" rtl="0" fontAlgn="ctr">
                        <a:lnSpc>
                          <a:spcPct val="100000"/>
                        </a:lnSpc>
                        <a:spcBef>
                          <a:spcPts val="0"/>
                        </a:spcBef>
                        <a:spcAft>
                          <a:spcPts val="0"/>
                        </a:spcAft>
                        <a:buClr>
                          <a:srgbClr val="000000"/>
                        </a:buClr>
                        <a:buFont typeface="Arial"/>
                      </a:pPr>
                      <a:r>
                        <a:rPr lang="en-US" sz="1300" b="0" i="0" u="none" strike="noStrike" cap="none" dirty="0" err="1" smtClean="0">
                          <a:solidFill>
                            <a:srgbClr val="000000"/>
                          </a:solidFill>
                          <a:effectLst/>
                          <a:latin typeface="Arial Narrow" panose="020B0606020202030204" pitchFamily="34" charset="0"/>
                          <a:ea typeface="+mn-ea"/>
                          <a:cs typeface="+mn-cs"/>
                          <a:sym typeface="Arial"/>
                        </a:rPr>
                        <a:t>Ri</a:t>
                      </a:r>
                      <a:r>
                        <a:rPr lang="en-US" sz="1300" b="0" i="0" u="none" strike="noStrike" cap="none" dirty="0" smtClean="0">
                          <a:solidFill>
                            <a:srgbClr val="000000"/>
                          </a:solidFill>
                          <a:effectLst/>
                          <a:latin typeface="Arial Narrow" panose="020B0606020202030204" pitchFamily="34" charset="0"/>
                          <a:ea typeface="+mn-ea"/>
                          <a:cs typeface="+mn-cs"/>
                          <a:sym typeface="Arial"/>
                        </a:rPr>
                        <a:t>’=</a:t>
                      </a:r>
                      <a:r>
                        <a:rPr lang="en-US" sz="1300" b="0" i="0" u="none" strike="noStrike" cap="none" dirty="0" err="1" smtClean="0">
                          <a:solidFill>
                            <a:srgbClr val="000000"/>
                          </a:solidFill>
                          <a:effectLst/>
                          <a:latin typeface="Arial Narrow" panose="020B0606020202030204" pitchFamily="34" charset="0"/>
                          <a:ea typeface="+mn-ea"/>
                          <a:cs typeface="+mn-cs"/>
                          <a:sym typeface="Arial"/>
                        </a:rPr>
                        <a:t>Ri</a:t>
                      </a:r>
                      <a:r>
                        <a:rPr lang="en-US" sz="1300" b="0" i="0" u="none" strike="noStrike" cap="none" dirty="0" smtClean="0">
                          <a:solidFill>
                            <a:srgbClr val="000000"/>
                          </a:solidFill>
                          <a:effectLst/>
                          <a:latin typeface="Arial Narrow" panose="020B0606020202030204" pitchFamily="34" charset="0"/>
                          <a:ea typeface="+mn-ea"/>
                          <a:cs typeface="+mn-cs"/>
                          <a:sym typeface="Arial"/>
                        </a:rPr>
                        <a:t>-Lt</a:t>
                      </a:r>
                    </a:p>
                    <a:p>
                      <a:pPr marR="0" algn="ctr" rtl="0" fontAlgn="ctr">
                        <a:lnSpc>
                          <a:spcPct val="100000"/>
                        </a:lnSpc>
                        <a:spcBef>
                          <a:spcPts val="0"/>
                        </a:spcBef>
                        <a:spcAft>
                          <a:spcPts val="0"/>
                        </a:spcAft>
                        <a:buClr>
                          <a:srgbClr val="000000"/>
                        </a:buClr>
                        <a:buFont typeface="Arial"/>
                      </a:pP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0" algn="ctr" rtl="0" fontAlgn="ctr">
                        <a:lnSpc>
                          <a:spcPct val="100000"/>
                        </a:lnSpc>
                        <a:spcBef>
                          <a:spcPts val="0"/>
                        </a:spcBef>
                        <a:spcAft>
                          <a:spcPts val="0"/>
                        </a:spcAft>
                        <a:buClr>
                          <a:srgbClr val="000000"/>
                        </a:buClr>
                        <a:buFont typeface="Arial"/>
                      </a:pP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245519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63" name="Google Shape;63;p14"/>
          <p:cNvSpPr/>
          <p:nvPr/>
        </p:nvSpPr>
        <p:spPr>
          <a:xfrm>
            <a:off x="7100" y="290481"/>
            <a:ext cx="9144000" cy="6687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564175" y="285775"/>
            <a:ext cx="8532000" cy="66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Montserrat"/>
                <a:ea typeface="Montserrat"/>
                <a:cs typeface="Montserrat"/>
                <a:sym typeface="Montserrat"/>
              </a:rPr>
              <a:t>Contents						    </a:t>
            </a:r>
            <a:r>
              <a:rPr lang="en" sz="1600" b="1" dirty="0" smtClean="0">
                <a:solidFill>
                  <a:srgbClr val="FFFFFF"/>
                </a:solidFill>
                <a:latin typeface="Montserrat"/>
                <a:ea typeface="Montserrat"/>
                <a:cs typeface="Montserrat"/>
                <a:sym typeface="Montserrat"/>
              </a:rPr>
              <a:t>       Page</a:t>
            </a:r>
            <a:endParaRPr sz="1600" b="1" dirty="0">
              <a:solidFill>
                <a:srgbClr val="FFFFFF"/>
              </a:solidFill>
              <a:latin typeface="Montserrat"/>
              <a:ea typeface="Montserrat"/>
              <a:cs typeface="Montserrat"/>
              <a:sym typeface="Montserrat"/>
            </a:endParaRPr>
          </a:p>
        </p:txBody>
      </p:sp>
      <p:sp>
        <p:nvSpPr>
          <p:cNvPr id="66" name="Google Shape;66;p14"/>
          <p:cNvSpPr txBox="1"/>
          <p:nvPr/>
        </p:nvSpPr>
        <p:spPr>
          <a:xfrm>
            <a:off x="271700" y="1936267"/>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B.     Approach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7" name="Google Shape;67;p14"/>
          <p:cNvSpPr txBox="1"/>
          <p:nvPr/>
        </p:nvSpPr>
        <p:spPr>
          <a:xfrm>
            <a:off x="271700" y="2519984"/>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C</a:t>
            </a:r>
            <a:r>
              <a:rPr lang="en" sz="1300" dirty="0" smtClean="0">
                <a:solidFill>
                  <a:srgbClr val="044C62"/>
                </a:solidFill>
                <a:latin typeface="Roboto" panose="020B0604020202020204" charset="0"/>
                <a:ea typeface="Roboto" panose="020B0604020202020204" charset="0"/>
                <a:cs typeface="Roboto"/>
                <a:sym typeface="Roboto"/>
              </a:rPr>
              <a:t>.     Phase 1- Detection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06</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8" name="Google Shape;68;p14"/>
          <p:cNvSpPr txBox="1"/>
          <p:nvPr/>
        </p:nvSpPr>
        <p:spPr>
          <a:xfrm>
            <a:off x="271700" y="3103701"/>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D.     Phase 2 - Traffic Density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10</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70" name="Google Shape;70;p14"/>
          <p:cNvSpPr txBox="1"/>
          <p:nvPr/>
        </p:nvSpPr>
        <p:spPr>
          <a:xfrm>
            <a:off x="8718625" y="4886625"/>
            <a:ext cx="37755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smtClean="0">
                <a:latin typeface="Montserrat"/>
                <a:ea typeface="Montserrat"/>
                <a:cs typeface="Montserrat"/>
                <a:sym typeface="Montserrat"/>
              </a:rPr>
              <a:t>18 </a:t>
            </a:r>
            <a:r>
              <a:rPr lang="en" sz="1000" dirty="0">
                <a:latin typeface="Montserrat"/>
                <a:ea typeface="Montserrat"/>
                <a:cs typeface="Montserrat"/>
                <a:sym typeface="Montserrat"/>
              </a:rPr>
              <a:t>	</a:t>
            </a:r>
            <a:endParaRPr sz="1000" dirty="0">
              <a:latin typeface="Montserrat"/>
              <a:ea typeface="Montserrat"/>
              <a:cs typeface="Montserrat"/>
              <a:sym typeface="Montserrat"/>
            </a:endParaRPr>
          </a:p>
        </p:txBody>
      </p:sp>
      <p:sp>
        <p:nvSpPr>
          <p:cNvPr id="71" name="Google Shape;71;p14"/>
          <p:cNvSpPr txBox="1"/>
          <p:nvPr/>
        </p:nvSpPr>
        <p:spPr>
          <a:xfrm>
            <a:off x="271700" y="1352550"/>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     </a:t>
            </a:r>
            <a:r>
              <a:rPr lang="en" sz="1300" dirty="0" smtClean="0">
                <a:solidFill>
                  <a:srgbClr val="044C62"/>
                </a:solidFill>
                <a:latin typeface="Roboto" panose="020B0604020202020204" charset="0"/>
                <a:ea typeface="Roboto" panose="020B0604020202020204" charset="0"/>
                <a:cs typeface="Roboto"/>
                <a:sym typeface="Roboto"/>
              </a:rPr>
              <a:t>Introduction			</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a:t>
            </a:r>
            <a:r>
              <a:rPr lang="en" sz="1300" dirty="0">
                <a:solidFill>
                  <a:srgbClr val="044C62"/>
                </a:solidFill>
                <a:latin typeface="Roboto" panose="020B0604020202020204" charset="0"/>
                <a:ea typeface="Roboto" panose="020B0604020202020204" charset="0"/>
                <a:cs typeface="Roboto"/>
                <a:sym typeface="Roboto"/>
              </a:rPr>
              <a:t>. . . . 01	</a:t>
            </a:r>
            <a:endParaRPr sz="1300" dirty="0">
              <a:solidFill>
                <a:srgbClr val="044C62"/>
              </a:solidFill>
              <a:latin typeface="Roboto" panose="020B0604020202020204" charset="0"/>
              <a:ea typeface="Roboto" panose="020B0604020202020204" charset="0"/>
              <a:cs typeface="Roboto"/>
              <a:sym typeface="Roboto"/>
            </a:endParaRPr>
          </a:p>
        </p:txBody>
      </p:sp>
      <p:sp>
        <p:nvSpPr>
          <p:cNvPr id="12" name="Google Shape;67;p14"/>
          <p:cNvSpPr txBox="1"/>
          <p:nvPr/>
        </p:nvSpPr>
        <p:spPr>
          <a:xfrm>
            <a:off x="271700" y="3687418"/>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E.     Phase 3 - Signal Control</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 </a:t>
            </a:r>
            <a:r>
              <a:rPr lang="en" sz="1300" dirty="0">
                <a:solidFill>
                  <a:srgbClr val="044C62"/>
                </a:solidFill>
                <a:latin typeface="Roboto" panose="020B0604020202020204" charset="0"/>
                <a:ea typeface="Roboto" panose="020B0604020202020204" charset="0"/>
                <a:cs typeface="Roboto"/>
                <a:sym typeface="Roboto"/>
              </a:rPr>
              <a:t>. . . . </a:t>
            </a:r>
            <a:r>
              <a:rPr lang="en" sz="1300" dirty="0" smtClean="0">
                <a:solidFill>
                  <a:srgbClr val="044C62"/>
                </a:solidFill>
                <a:latin typeface="Roboto" panose="020B0604020202020204" charset="0"/>
                <a:ea typeface="Roboto" panose="020B0604020202020204" charset="0"/>
                <a:cs typeface="Roboto"/>
                <a:sym typeface="Roboto"/>
              </a:rPr>
              <a:t>14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13" name="Google Shape;69;p14"/>
          <p:cNvSpPr txBox="1"/>
          <p:nvPr/>
        </p:nvSpPr>
        <p:spPr>
          <a:xfrm>
            <a:off x="271700" y="4271135"/>
            <a:ext cx="8532000" cy="431400"/>
          </a:xfrm>
          <a:prstGeom prst="rect">
            <a:avLst/>
          </a:prstGeom>
          <a:solidFill>
            <a:srgbClr val="044C62"/>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b="1" dirty="0">
                <a:solidFill>
                  <a:schemeClr val="bg1"/>
                </a:solidFill>
                <a:latin typeface="Roboto" panose="020B0604020202020204" charset="0"/>
                <a:ea typeface="Roboto" panose="020B0604020202020204" charset="0"/>
                <a:cs typeface="Roboto"/>
                <a:sym typeface="Roboto"/>
              </a:rPr>
              <a:t> F.     </a:t>
            </a:r>
            <a:r>
              <a:rPr lang="en" sz="1300" b="1" dirty="0" smtClean="0">
                <a:solidFill>
                  <a:schemeClr val="bg1"/>
                </a:solidFill>
                <a:latin typeface="Roboto" panose="020B0604020202020204" charset="0"/>
                <a:ea typeface="Roboto" panose="020B0604020202020204" charset="0"/>
                <a:cs typeface="Roboto"/>
                <a:sym typeface="Roboto"/>
              </a:rPr>
              <a:t>The Future		</a:t>
            </a:r>
            <a:r>
              <a:rPr lang="en" sz="1300" b="1" dirty="0">
                <a:solidFill>
                  <a:schemeClr val="bg1"/>
                </a:solidFill>
                <a:latin typeface="Roboto" panose="020B0604020202020204" charset="0"/>
                <a:ea typeface="Roboto" panose="020B0604020202020204" charset="0"/>
                <a:cs typeface="Roboto"/>
                <a:sym typeface="Roboto"/>
              </a:rPr>
              <a:t>					. . . . . </a:t>
            </a:r>
            <a:r>
              <a:rPr lang="en" sz="1300" b="1" dirty="0" smtClean="0">
                <a:solidFill>
                  <a:schemeClr val="bg1"/>
                </a:solidFill>
                <a:latin typeface="Roboto" panose="020B0604020202020204" charset="0"/>
                <a:ea typeface="Roboto" panose="020B0604020202020204" charset="0"/>
                <a:cs typeface="Roboto"/>
                <a:sym typeface="Roboto"/>
              </a:rPr>
              <a:t>18</a:t>
            </a:r>
            <a:r>
              <a:rPr lang="en" sz="1300" b="1" dirty="0">
                <a:solidFill>
                  <a:schemeClr val="bg1"/>
                </a:solidFill>
                <a:latin typeface="Roboto" panose="020B0604020202020204" charset="0"/>
                <a:ea typeface="Roboto" panose="020B0604020202020204" charset="0"/>
                <a:cs typeface="Roboto"/>
                <a:sym typeface="Roboto"/>
              </a:rPr>
              <a:t>	</a:t>
            </a:r>
            <a:endParaRPr sz="1300" b="1" dirty="0">
              <a:solidFill>
                <a:schemeClr val="bg1"/>
              </a:solidFill>
              <a:latin typeface="Roboto" panose="020B0604020202020204" charset="0"/>
              <a:ea typeface="Roboto" panose="020B0604020202020204" charset="0"/>
              <a:cs typeface="Roboto"/>
              <a:sym typeface="Roboto"/>
            </a:endParaRPr>
          </a:p>
        </p:txBody>
      </p:sp>
    </p:spTree>
    <p:extLst>
      <p:ext uri="{BB962C8B-B14F-4D97-AF65-F5344CB8AC3E}">
        <p14:creationId xmlns:p14="http://schemas.microsoft.com/office/powerpoint/2010/main" val="1592757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63" name="Google Shape;63;p14"/>
          <p:cNvSpPr/>
          <p:nvPr/>
        </p:nvSpPr>
        <p:spPr>
          <a:xfrm>
            <a:off x="7100" y="290481"/>
            <a:ext cx="9144000" cy="6687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564175" y="285775"/>
            <a:ext cx="8532000" cy="66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Montserrat"/>
                <a:ea typeface="Montserrat"/>
                <a:cs typeface="Montserrat"/>
                <a:sym typeface="Montserrat"/>
              </a:rPr>
              <a:t>Contents						    </a:t>
            </a:r>
            <a:r>
              <a:rPr lang="en" sz="1600" b="1" dirty="0" smtClean="0">
                <a:solidFill>
                  <a:srgbClr val="FFFFFF"/>
                </a:solidFill>
                <a:latin typeface="Montserrat"/>
                <a:ea typeface="Montserrat"/>
                <a:cs typeface="Montserrat"/>
                <a:sym typeface="Montserrat"/>
              </a:rPr>
              <a:t>       Page</a:t>
            </a:r>
            <a:endParaRPr sz="1600" b="1" dirty="0">
              <a:solidFill>
                <a:srgbClr val="FFFFFF"/>
              </a:solidFill>
              <a:latin typeface="Montserrat"/>
              <a:ea typeface="Montserrat"/>
              <a:cs typeface="Montserrat"/>
              <a:sym typeface="Montserrat"/>
            </a:endParaRPr>
          </a:p>
        </p:txBody>
      </p:sp>
      <p:sp>
        <p:nvSpPr>
          <p:cNvPr id="66" name="Google Shape;66;p14"/>
          <p:cNvSpPr txBox="1"/>
          <p:nvPr/>
        </p:nvSpPr>
        <p:spPr>
          <a:xfrm>
            <a:off x="271700" y="1936267"/>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B.     Approach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7" name="Google Shape;67;p14"/>
          <p:cNvSpPr txBox="1"/>
          <p:nvPr/>
        </p:nvSpPr>
        <p:spPr>
          <a:xfrm>
            <a:off x="271700" y="2519984"/>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C</a:t>
            </a:r>
            <a:r>
              <a:rPr lang="en" sz="1300" dirty="0" smtClean="0">
                <a:solidFill>
                  <a:srgbClr val="044C62"/>
                </a:solidFill>
                <a:latin typeface="Roboto" panose="020B0604020202020204" charset="0"/>
                <a:ea typeface="Roboto" panose="020B0604020202020204" charset="0"/>
                <a:cs typeface="Roboto"/>
                <a:sym typeface="Roboto"/>
              </a:rPr>
              <a:t>.     Phase 1- Detection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06</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8" name="Google Shape;68;p14"/>
          <p:cNvSpPr txBox="1"/>
          <p:nvPr/>
        </p:nvSpPr>
        <p:spPr>
          <a:xfrm>
            <a:off x="271700" y="3103701"/>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D.     Phase 2 - Traffic Density			</a:t>
            </a:r>
            <a:r>
              <a:rPr lang="en" sz="1300" dirty="0">
                <a:solidFill>
                  <a:srgbClr val="044C62"/>
                </a:solidFill>
                <a:latin typeface="Roboto" panose="020B0604020202020204" charset="0"/>
                <a:ea typeface="Roboto" panose="020B0604020202020204" charset="0"/>
                <a:cs typeface="Roboto"/>
                <a:sym typeface="Roboto"/>
              </a:rPr>
              <a:t>			. . . . . 13	</a:t>
            </a:r>
            <a:endParaRPr sz="1300" dirty="0">
              <a:solidFill>
                <a:srgbClr val="044C62"/>
              </a:solidFill>
              <a:latin typeface="Roboto" panose="020B0604020202020204" charset="0"/>
              <a:ea typeface="Roboto" panose="020B0604020202020204" charset="0"/>
              <a:cs typeface="Roboto"/>
              <a:sym typeface="Roboto"/>
            </a:endParaRPr>
          </a:p>
        </p:txBody>
      </p:sp>
      <p:sp>
        <p:nvSpPr>
          <p:cNvPr id="69" name="Google Shape;69;p14"/>
          <p:cNvSpPr txBox="1"/>
          <p:nvPr/>
        </p:nvSpPr>
        <p:spPr>
          <a:xfrm>
            <a:off x="271700" y="4271135"/>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F.     </a:t>
            </a:r>
            <a:r>
              <a:rPr lang="en" sz="1300" dirty="0" smtClean="0">
                <a:solidFill>
                  <a:srgbClr val="044C62"/>
                </a:solidFill>
                <a:latin typeface="Roboto" panose="020B0604020202020204" charset="0"/>
                <a:ea typeface="Roboto" panose="020B0604020202020204" charset="0"/>
                <a:cs typeface="Roboto"/>
                <a:sym typeface="Roboto"/>
              </a:rPr>
              <a:t>The Future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18</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70" name="Google Shape;70;p14"/>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Montserrat"/>
                <a:ea typeface="Montserrat"/>
                <a:cs typeface="Montserrat"/>
                <a:sym typeface="Montserrat"/>
              </a:rPr>
              <a:t>1 	</a:t>
            </a:r>
            <a:endParaRPr sz="1000">
              <a:latin typeface="Montserrat"/>
              <a:ea typeface="Montserrat"/>
              <a:cs typeface="Montserrat"/>
              <a:sym typeface="Montserrat"/>
            </a:endParaRPr>
          </a:p>
        </p:txBody>
      </p:sp>
      <p:sp>
        <p:nvSpPr>
          <p:cNvPr id="71" name="Google Shape;71;p14"/>
          <p:cNvSpPr txBox="1"/>
          <p:nvPr/>
        </p:nvSpPr>
        <p:spPr>
          <a:xfrm>
            <a:off x="271700" y="1352550"/>
            <a:ext cx="8532000" cy="431400"/>
          </a:xfrm>
          <a:prstGeom prst="rect">
            <a:avLst/>
          </a:prstGeom>
          <a:solidFill>
            <a:srgbClr val="044C62"/>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b="1" dirty="0">
                <a:solidFill>
                  <a:schemeClr val="lt1"/>
                </a:solidFill>
                <a:latin typeface="Roboto" panose="020B0604020202020204" charset="0"/>
                <a:ea typeface="Roboto" panose="020B0604020202020204" charset="0"/>
                <a:cs typeface="Roboto"/>
                <a:sym typeface="Roboto"/>
              </a:rPr>
              <a:t> A.     </a:t>
            </a:r>
            <a:r>
              <a:rPr lang="en" sz="1300" b="1" dirty="0" smtClean="0">
                <a:solidFill>
                  <a:schemeClr val="lt1"/>
                </a:solidFill>
                <a:latin typeface="Roboto" panose="020B0604020202020204" charset="0"/>
                <a:ea typeface="Roboto" panose="020B0604020202020204" charset="0"/>
                <a:cs typeface="Roboto"/>
                <a:sym typeface="Roboto"/>
              </a:rPr>
              <a:t>Introduction			</a:t>
            </a:r>
            <a:r>
              <a:rPr lang="en" sz="1300" b="1" dirty="0">
                <a:solidFill>
                  <a:schemeClr val="lt1"/>
                </a:solidFill>
                <a:latin typeface="Roboto" panose="020B0604020202020204" charset="0"/>
                <a:ea typeface="Roboto" panose="020B0604020202020204" charset="0"/>
                <a:cs typeface="Roboto"/>
                <a:sym typeface="Roboto"/>
              </a:rPr>
              <a:t>		         		</a:t>
            </a:r>
            <a:r>
              <a:rPr lang="en" sz="1300" b="1" dirty="0" smtClean="0">
                <a:solidFill>
                  <a:schemeClr val="lt1"/>
                </a:solidFill>
                <a:latin typeface="Roboto" panose="020B0604020202020204" charset="0"/>
                <a:ea typeface="Roboto" panose="020B0604020202020204" charset="0"/>
                <a:cs typeface="Roboto"/>
                <a:sym typeface="Roboto"/>
              </a:rPr>
              <a:t>. </a:t>
            </a:r>
            <a:r>
              <a:rPr lang="en" sz="1300" b="1" dirty="0">
                <a:solidFill>
                  <a:schemeClr val="lt1"/>
                </a:solidFill>
                <a:latin typeface="Roboto" panose="020B0604020202020204" charset="0"/>
                <a:ea typeface="Roboto" panose="020B0604020202020204" charset="0"/>
                <a:cs typeface="Roboto"/>
                <a:sym typeface="Roboto"/>
              </a:rPr>
              <a:t>. . . . 01	</a:t>
            </a:r>
            <a:endParaRPr sz="1300" b="1" dirty="0">
              <a:solidFill>
                <a:schemeClr val="lt1"/>
              </a:solidFill>
              <a:latin typeface="Roboto" panose="020B0604020202020204" charset="0"/>
              <a:ea typeface="Roboto" panose="020B0604020202020204" charset="0"/>
              <a:cs typeface="Roboto"/>
              <a:sym typeface="Roboto"/>
            </a:endParaRPr>
          </a:p>
        </p:txBody>
      </p:sp>
      <p:sp>
        <p:nvSpPr>
          <p:cNvPr id="12" name="Google Shape;67;p14"/>
          <p:cNvSpPr txBox="1"/>
          <p:nvPr/>
        </p:nvSpPr>
        <p:spPr>
          <a:xfrm>
            <a:off x="271700" y="3687418"/>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E.     Phase 3 - Signal Control</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 </a:t>
            </a:r>
            <a:r>
              <a:rPr lang="en" sz="1300" dirty="0">
                <a:solidFill>
                  <a:srgbClr val="044C62"/>
                </a:solidFill>
                <a:latin typeface="Roboto" panose="020B0604020202020204" charset="0"/>
                <a:ea typeface="Roboto" panose="020B0604020202020204" charset="0"/>
                <a:cs typeface="Roboto"/>
                <a:sym typeface="Roboto"/>
              </a:rPr>
              <a:t>. . . . </a:t>
            </a:r>
            <a:r>
              <a:rPr lang="en" sz="1300" dirty="0" smtClean="0">
                <a:solidFill>
                  <a:srgbClr val="044C62"/>
                </a:solidFill>
                <a:latin typeface="Roboto" panose="020B0604020202020204" charset="0"/>
                <a:ea typeface="Roboto" panose="020B0604020202020204" charset="0"/>
                <a:cs typeface="Roboto"/>
                <a:sym typeface="Roboto"/>
              </a:rPr>
              <a:t>14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lvl="0"/>
            <a:r>
              <a:rPr lang="en-US" sz="1800" b="1" dirty="0" smtClean="0">
                <a:solidFill>
                  <a:srgbClr val="FFFFFF"/>
                </a:solidFill>
                <a:latin typeface="Montserrat"/>
                <a:ea typeface="Montserrat"/>
                <a:cs typeface="Montserrat"/>
                <a:sym typeface="Montserrat"/>
              </a:rPr>
              <a:t>The Future </a:t>
            </a:r>
            <a:endParaRPr sz="1800" b="1" dirty="0">
              <a:solidFill>
                <a:srgbClr val="FFFFFF"/>
              </a:solidFill>
              <a:latin typeface="Montserrat"/>
              <a:ea typeface="Montserrat"/>
              <a:cs typeface="Montserrat"/>
              <a:sym typeface="Montserrat"/>
            </a:endParaRPr>
          </a:p>
        </p:txBody>
      </p:sp>
      <p:sp>
        <p:nvSpPr>
          <p:cNvPr id="50" name="Google Shape;80;p15"/>
          <p:cNvSpPr txBox="1"/>
          <p:nvPr/>
        </p:nvSpPr>
        <p:spPr>
          <a:xfrm>
            <a:off x="8718624" y="4886625"/>
            <a:ext cx="425375"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19</a:t>
            </a:r>
            <a:endParaRPr sz="1000" dirty="0">
              <a:latin typeface="Montserrat"/>
              <a:ea typeface="Montserrat"/>
              <a:cs typeface="Montserrat"/>
              <a:sym typeface="Montserrat"/>
            </a:endParaRPr>
          </a:p>
        </p:txBody>
      </p:sp>
      <p:sp>
        <p:nvSpPr>
          <p:cNvPr id="6"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Optimizing the system for high flow rate, passing of emergency vehicles and high resolution image detection</a:t>
            </a:r>
            <a:endParaRPr lang="en-IN" sz="1800" dirty="0">
              <a:latin typeface="Arial Narrow" panose="020B0606020202030204" pitchFamily="34" charset="0"/>
              <a:ea typeface="Roboto Medium" panose="020B0604020202020204" charset="0"/>
            </a:endParaRPr>
          </a:p>
        </p:txBody>
      </p:sp>
      <p:sp>
        <p:nvSpPr>
          <p:cNvPr id="7" name="Google Shape;79;p15"/>
          <p:cNvSpPr txBox="1"/>
          <p:nvPr/>
        </p:nvSpPr>
        <p:spPr>
          <a:xfrm>
            <a:off x="4343400" y="1933276"/>
            <a:ext cx="4587911" cy="3085050"/>
          </a:xfrm>
          <a:prstGeom prst="rect">
            <a:avLst/>
          </a:prstGeom>
          <a:noFill/>
          <a:ln>
            <a:noFill/>
          </a:ln>
        </p:spPr>
        <p:txBody>
          <a:bodyPr spcFirstLastPara="1" wrap="square" lIns="0" tIns="91425" rIns="91425" bIns="91425" anchor="t" anchorCtr="0">
            <a:noAutofit/>
          </a:bodyPr>
          <a:lstStyle/>
          <a:p>
            <a:pPr marL="468630" lvl="1" indent="-285750">
              <a:lnSpc>
                <a:spcPts val="1900"/>
              </a:lnSpc>
              <a:spcAft>
                <a:spcPts val="1200"/>
              </a:spcAft>
              <a:buSzPct val="85000"/>
              <a:buFont typeface="Wingdings" panose="05000000000000000000" pitchFamily="2" charset="2"/>
              <a:buChar char="ü"/>
            </a:pPr>
            <a:r>
              <a:rPr lang="en-IN" b="1" i="1" dirty="0" smtClean="0">
                <a:latin typeface="Arial Narrow" panose="020B0606020202030204" pitchFamily="34" charset="0"/>
              </a:rPr>
              <a:t>High Flow Rate </a:t>
            </a:r>
            <a:r>
              <a:rPr lang="en-IN" b="1" dirty="0">
                <a:latin typeface="Arial Narrow" panose="020B0606020202030204" pitchFamily="34" charset="0"/>
              </a:rPr>
              <a:t>- </a:t>
            </a:r>
            <a:r>
              <a:rPr lang="en-IN" dirty="0" smtClean="0">
                <a:latin typeface="Arial Narrow" panose="020B0606020202030204" pitchFamily="34" charset="0"/>
              </a:rPr>
              <a:t>Since</a:t>
            </a:r>
            <a:r>
              <a:rPr lang="en-IN" dirty="0">
                <a:latin typeface="Arial Narrow" panose="020B0606020202030204" pitchFamily="34" charset="0"/>
              </a:rPr>
              <a:t>, our video is very short and the flow is also continuous, which is not </a:t>
            </a:r>
            <a:r>
              <a:rPr lang="en-IN" dirty="0" smtClean="0">
                <a:latin typeface="Arial Narrow" panose="020B0606020202030204" pitchFamily="34" charset="0"/>
              </a:rPr>
              <a:t>what </a:t>
            </a:r>
            <a:r>
              <a:rPr lang="en-IN" dirty="0">
                <a:latin typeface="Arial Narrow" panose="020B0606020202030204" pitchFamily="34" charset="0"/>
              </a:rPr>
              <a:t>happens in </a:t>
            </a:r>
            <a:r>
              <a:rPr lang="en-IN" dirty="0" smtClean="0">
                <a:latin typeface="Arial Narrow" panose="020B0606020202030204" pitchFamily="34" charset="0"/>
              </a:rPr>
              <a:t>reality, the values obtained </a:t>
            </a:r>
            <a:r>
              <a:rPr lang="en-IN" dirty="0">
                <a:latin typeface="Arial Narrow" panose="020B0606020202030204" pitchFamily="34" charset="0"/>
              </a:rPr>
              <a:t>are not </a:t>
            </a:r>
            <a:r>
              <a:rPr lang="en-IN" dirty="0" smtClean="0">
                <a:latin typeface="Arial Narrow" panose="020B0606020202030204" pitchFamily="34" charset="0"/>
              </a:rPr>
              <a:t> completely accurate. This problem can be sorted by having better detectors and better data</a:t>
            </a:r>
            <a:endParaRPr lang="en-IN" dirty="0">
              <a:latin typeface="Arial Narrow" panose="020B0606020202030204" pitchFamily="34" charset="0"/>
            </a:endParaRPr>
          </a:p>
          <a:p>
            <a:pPr marL="468630" lvl="1" indent="-285750">
              <a:lnSpc>
                <a:spcPts val="1900"/>
              </a:lnSpc>
              <a:spcAft>
                <a:spcPts val="1200"/>
              </a:spcAft>
              <a:buSzPct val="85000"/>
              <a:buFont typeface="Wingdings" panose="05000000000000000000" pitchFamily="2" charset="2"/>
              <a:buChar char="ü"/>
            </a:pPr>
            <a:r>
              <a:rPr lang="en-IN" b="1" i="1" dirty="0" smtClean="0">
                <a:latin typeface="Arial Narrow" panose="020B0606020202030204" pitchFamily="34" charset="0"/>
              </a:rPr>
              <a:t>Emergency Vehicles </a:t>
            </a:r>
            <a:r>
              <a:rPr lang="en-IN" b="1" dirty="0">
                <a:latin typeface="Arial Narrow" panose="020B0606020202030204" pitchFamily="34" charset="0"/>
              </a:rPr>
              <a:t>-</a:t>
            </a:r>
            <a:r>
              <a:rPr lang="en-IN" dirty="0" smtClean="0">
                <a:latin typeface="Arial Narrow" panose="020B0606020202030204" pitchFamily="34" charset="0"/>
              </a:rPr>
              <a:t> The code can be adjusted to help in case of passing of an emergency vehicle. As soon as it detects an emergency vehicle it will stop the traffic in the other lanes of the junction</a:t>
            </a:r>
          </a:p>
          <a:p>
            <a:pPr marL="468630" lvl="1" indent="-285750">
              <a:lnSpc>
                <a:spcPts val="1900"/>
              </a:lnSpc>
              <a:spcAft>
                <a:spcPts val="1200"/>
              </a:spcAft>
              <a:buSzPct val="85000"/>
              <a:buFont typeface="Wingdings" panose="05000000000000000000" pitchFamily="2" charset="2"/>
              <a:buChar char="ü"/>
            </a:pPr>
            <a:r>
              <a:rPr lang="en-IN" b="1" i="1" dirty="0" smtClean="0">
                <a:latin typeface="Arial Narrow" panose="020B0606020202030204" pitchFamily="34" charset="0"/>
              </a:rPr>
              <a:t>Plate Detection</a:t>
            </a:r>
            <a:r>
              <a:rPr lang="en-IN" b="1" dirty="0">
                <a:latin typeface="Arial Narrow" panose="020B0606020202030204" pitchFamily="34" charset="0"/>
              </a:rPr>
              <a:t> -</a:t>
            </a:r>
            <a:r>
              <a:rPr lang="en-IN" b="1" dirty="0" smtClean="0">
                <a:latin typeface="Arial Narrow" panose="020B0606020202030204" pitchFamily="34" charset="0"/>
              </a:rPr>
              <a:t> </a:t>
            </a:r>
            <a:r>
              <a:rPr lang="en-IN" dirty="0" smtClean="0">
                <a:latin typeface="Arial Narrow" panose="020B0606020202030204" pitchFamily="34" charset="0"/>
              </a:rPr>
              <a:t>With improvement in the detection systems, the plate number of the vehicles can be obtained which can aid the traffic police to collect evidence against rule breakers</a:t>
            </a:r>
            <a:endParaRPr lang="en-IN" dirty="0">
              <a:latin typeface="Arial Narrow" panose="020B0606020202030204" pitchFamily="34" charset="0"/>
            </a:endParaRPr>
          </a:p>
        </p:txBody>
      </p:sp>
      <p:pic>
        <p:nvPicPr>
          <p:cNvPr id="1026" name="Picture 2" descr="https://lh3.googleusercontent.com/bIiUIGHcpTTf_hJwKSm_aax8xefbaEP0va9MUPneC8jbroN8kFCGyjhkrj5hP-zyRsvbja0Nrp63dkRIKTn34CE1gx1Lx8dJTaltaAHQw5s0EZYiDGEeFiqP95tdX3V3soUiwq-R"/>
          <p:cNvPicPr>
            <a:picLocks noChangeAspect="1" noChangeArrowheads="1"/>
          </p:cNvPicPr>
          <p:nvPr/>
        </p:nvPicPr>
        <p:blipFill rotWithShape="1">
          <a:blip r:embed="rId4">
            <a:extLst>
              <a:ext uri="{28A0092B-C50C-407E-A947-70E740481C1C}">
                <a14:useLocalDpi xmlns:a14="http://schemas.microsoft.com/office/drawing/2010/main" val="0"/>
              </a:ext>
            </a:extLst>
          </a:blip>
          <a:srcRect l="8867" r="8867"/>
          <a:stretch/>
        </p:blipFill>
        <p:spPr bwMode="auto">
          <a:xfrm>
            <a:off x="586108" y="2023551"/>
            <a:ext cx="3632949" cy="26055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27265" y="4689908"/>
            <a:ext cx="4160039" cy="396442"/>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SzPts val="1100"/>
            </a:pPr>
            <a:r>
              <a:rPr lang="en-IN" sz="1100" i="1" dirty="0" smtClean="0">
                <a:solidFill>
                  <a:srgbClr val="000000"/>
                </a:solidFill>
                <a:ea typeface="Arial"/>
                <a:cs typeface="Arial"/>
              </a:rPr>
              <a:t>The </a:t>
            </a:r>
            <a:r>
              <a:rPr lang="en-IN" sz="1100" i="1" dirty="0">
                <a:solidFill>
                  <a:srgbClr val="000000"/>
                </a:solidFill>
                <a:ea typeface="Arial"/>
                <a:cs typeface="Arial"/>
              </a:rPr>
              <a:t>threshold value taken in the flowchart is 60% but that can be chosen by us depending on the condition . </a:t>
            </a:r>
          </a:p>
        </p:txBody>
      </p:sp>
      <p:sp>
        <p:nvSpPr>
          <p:cNvPr id="11" name="Google Shape;79;p15"/>
          <p:cNvSpPr txBox="1"/>
          <p:nvPr/>
        </p:nvSpPr>
        <p:spPr>
          <a:xfrm>
            <a:off x="583772" y="1576641"/>
            <a:ext cx="254042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Alternative Method</a:t>
            </a:r>
            <a:endParaRPr lang="en-IN" sz="1600" b="1" dirty="0" smtClean="0">
              <a:solidFill>
                <a:srgbClr val="044C62"/>
              </a:solidFill>
              <a:latin typeface="Arial Narrow" panose="020B0606020202030204" pitchFamily="34" charset="0"/>
              <a:ea typeface="Roboto Medium" panose="020B0604020202020204" charset="0"/>
            </a:endParaRPr>
          </a:p>
        </p:txBody>
      </p:sp>
      <p:sp>
        <p:nvSpPr>
          <p:cNvPr id="12" name="Google Shape;79;p15"/>
          <p:cNvSpPr txBox="1"/>
          <p:nvPr/>
        </p:nvSpPr>
        <p:spPr>
          <a:xfrm>
            <a:off x="4487304" y="1576641"/>
            <a:ext cx="254042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Future scope of the project</a:t>
            </a:r>
            <a:endParaRPr lang="en-IN" sz="1600" b="1" dirty="0" smtClean="0">
              <a:solidFill>
                <a:srgbClr val="044C62"/>
              </a:solidFill>
              <a:latin typeface="Arial Narrow" panose="020B0606020202030204" pitchFamily="34" charset="0"/>
              <a:ea typeface="Roboto Medium" panose="020B0604020202020204" charset="0"/>
            </a:endParaRPr>
          </a:p>
        </p:txBody>
      </p:sp>
    </p:spTree>
    <p:extLst>
      <p:ext uri="{BB962C8B-B14F-4D97-AF65-F5344CB8AC3E}">
        <p14:creationId xmlns:p14="http://schemas.microsoft.com/office/powerpoint/2010/main" val="1957825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1"/>
        <p:cNvGrpSpPr/>
        <p:nvPr/>
      </p:nvGrpSpPr>
      <p:grpSpPr>
        <a:xfrm>
          <a:off x="0" y="0"/>
          <a:ext cx="0" cy="0"/>
          <a:chOff x="0" y="0"/>
          <a:chExt cx="0" cy="0"/>
        </a:xfrm>
      </p:grpSpPr>
      <p:pic>
        <p:nvPicPr>
          <p:cNvPr id="392" name="Google Shape;392;p32"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393" name="Google Shape;393;p32"/>
          <p:cNvSpPr txBox="1"/>
          <p:nvPr/>
        </p:nvSpPr>
        <p:spPr>
          <a:xfrm>
            <a:off x="1716000" y="2036850"/>
            <a:ext cx="5712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044C62"/>
                </a:solidFill>
                <a:latin typeface="Montserrat"/>
                <a:ea typeface="Montserrat"/>
                <a:cs typeface="Montserrat"/>
                <a:sym typeface="Montserrat"/>
              </a:rPr>
              <a:t>Thank You</a:t>
            </a:r>
            <a:endParaRPr sz="2800" b="1">
              <a:solidFill>
                <a:srgbClr val="044C62"/>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smtClean="0">
                <a:solidFill>
                  <a:srgbClr val="FFFFFF"/>
                </a:solidFill>
                <a:latin typeface="Montserrat"/>
                <a:ea typeface="Montserrat"/>
                <a:cs typeface="Montserrat"/>
                <a:sym typeface="Montserrat"/>
              </a:rPr>
              <a:t>Need</a:t>
            </a:r>
            <a:endParaRPr sz="1800" b="1" dirty="0">
              <a:solidFill>
                <a:srgbClr val="FFFFFF"/>
              </a:solidFill>
              <a:latin typeface="Montserrat"/>
              <a:ea typeface="Montserrat"/>
              <a:cs typeface="Montserrat"/>
              <a:sym typeface="Montserrat"/>
            </a:endParaRPr>
          </a:p>
        </p:txBody>
      </p:sp>
      <p:sp>
        <p:nvSpPr>
          <p:cNvPr id="80" name="Google Shape;80;p15"/>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2</a:t>
            </a:r>
            <a:endParaRPr sz="1000" dirty="0">
              <a:latin typeface="Montserrat"/>
              <a:ea typeface="Montserrat"/>
              <a:cs typeface="Montserrat"/>
              <a:sym typeface="Montserrat"/>
            </a:endParaRPr>
          </a:p>
        </p:txBody>
      </p:sp>
      <p:sp>
        <p:nvSpPr>
          <p:cNvPr id="9"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Traffic </a:t>
            </a:r>
            <a:r>
              <a:rPr lang="en-IN" sz="1800" dirty="0">
                <a:latin typeface="Arial Narrow" panose="020B0606020202030204" pitchFamily="34" charset="0"/>
                <a:ea typeface="Roboto Medium" panose="020B0604020202020204" charset="0"/>
              </a:rPr>
              <a:t>congestion leads to long </a:t>
            </a:r>
            <a:r>
              <a:rPr lang="en-IN" sz="1800" dirty="0" smtClean="0">
                <a:latin typeface="Arial Narrow" panose="020B0606020202030204" pitchFamily="34" charset="0"/>
                <a:ea typeface="Roboto Medium" panose="020B0604020202020204" charset="0"/>
              </a:rPr>
              <a:t>waiting hours </a:t>
            </a:r>
            <a:r>
              <a:rPr lang="en-IN" sz="1800" dirty="0">
                <a:latin typeface="Arial Narrow" panose="020B0606020202030204" pitchFamily="34" charset="0"/>
                <a:ea typeface="Roboto Medium" panose="020B0604020202020204" charset="0"/>
              </a:rPr>
              <a:t>along with fuel and money wastage. So, </a:t>
            </a:r>
            <a:r>
              <a:rPr lang="en-IN" sz="1800" dirty="0" smtClean="0">
                <a:latin typeface="Arial Narrow" panose="020B0606020202030204" pitchFamily="34" charset="0"/>
                <a:ea typeface="Roboto Medium" panose="020B0604020202020204" charset="0"/>
              </a:rPr>
              <a:t>the traffic </a:t>
            </a:r>
            <a:r>
              <a:rPr lang="en-IN" sz="1800" dirty="0">
                <a:latin typeface="Arial Narrow" panose="020B0606020202030204" pitchFamily="34" charset="0"/>
                <a:ea typeface="Roboto Medium" panose="020B0604020202020204" charset="0"/>
              </a:rPr>
              <a:t>management on road is crucial to reduce </a:t>
            </a:r>
            <a:r>
              <a:rPr lang="en-IN" sz="1800" dirty="0" smtClean="0">
                <a:latin typeface="Arial Narrow" panose="020B0606020202030204" pitchFamily="34" charset="0"/>
                <a:ea typeface="Roboto Medium" panose="020B0604020202020204" charset="0"/>
              </a:rPr>
              <a:t>these problems</a:t>
            </a:r>
          </a:p>
        </p:txBody>
      </p:sp>
      <p:sp>
        <p:nvSpPr>
          <p:cNvPr id="11" name="Google Shape;79;p15"/>
          <p:cNvSpPr txBox="1"/>
          <p:nvPr/>
        </p:nvSpPr>
        <p:spPr>
          <a:xfrm>
            <a:off x="445475" y="1657350"/>
            <a:ext cx="446935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Drawbacks of Traditional Traffic </a:t>
            </a:r>
            <a:r>
              <a:rPr lang="en-IN" sz="1600" b="1" dirty="0">
                <a:solidFill>
                  <a:srgbClr val="044C62"/>
                </a:solidFill>
                <a:latin typeface="Arial Narrow" panose="020B0606020202030204" pitchFamily="34" charset="0"/>
                <a:ea typeface="Roboto Medium" panose="020B0604020202020204" charset="0"/>
              </a:rPr>
              <a:t>L</a:t>
            </a:r>
            <a:r>
              <a:rPr lang="en-IN" sz="1600" b="1" dirty="0" smtClean="0">
                <a:solidFill>
                  <a:srgbClr val="044C62"/>
                </a:solidFill>
                <a:latin typeface="Arial Narrow" panose="020B0606020202030204" pitchFamily="34" charset="0"/>
                <a:ea typeface="Roboto Medium" panose="020B0604020202020204" charset="0"/>
              </a:rPr>
              <a:t>ight Controller </a:t>
            </a:r>
          </a:p>
        </p:txBody>
      </p:sp>
      <p:sp>
        <p:nvSpPr>
          <p:cNvPr id="2" name="AutoShape 2" descr="Image result for exoskeleto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254871" y="2343150"/>
            <a:ext cx="1931894" cy="1173256"/>
          </a:xfrm>
          <a:prstGeom prst="rect">
            <a:avLst/>
          </a:prstGeom>
          <a:solidFill>
            <a:schemeClr val="accent5">
              <a:lumMod val="20000"/>
              <a:lumOff val="80000"/>
            </a:schemeClr>
          </a:solidFill>
          <a:ln w="19050">
            <a:solidFill>
              <a:srgbClr val="044C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smtClean="0">
                <a:solidFill>
                  <a:schemeClr val="tx1"/>
                </a:solidFill>
                <a:latin typeface="Arial Narrow" panose="020B0606020202030204" pitchFamily="34" charset="0"/>
              </a:rPr>
              <a:t>Heavy Traffic Jams</a:t>
            </a:r>
            <a:endParaRPr lang="en-IN" b="1" i="1" dirty="0">
              <a:solidFill>
                <a:schemeClr val="tx1"/>
              </a:solidFill>
              <a:latin typeface="Arial Narrow" panose="020B0606020202030204" pitchFamily="34" charset="0"/>
            </a:endParaRPr>
          </a:p>
        </p:txBody>
      </p:sp>
      <p:sp>
        <p:nvSpPr>
          <p:cNvPr id="19" name="Rectangle 18"/>
          <p:cNvSpPr/>
          <p:nvPr/>
        </p:nvSpPr>
        <p:spPr>
          <a:xfrm>
            <a:off x="2449741" y="2343150"/>
            <a:ext cx="1931894" cy="1173256"/>
          </a:xfrm>
          <a:prstGeom prst="rect">
            <a:avLst/>
          </a:prstGeom>
          <a:solidFill>
            <a:schemeClr val="accent5">
              <a:lumMod val="20000"/>
              <a:lumOff val="80000"/>
            </a:schemeClr>
          </a:solidFill>
          <a:ln w="19050">
            <a:solidFill>
              <a:srgbClr val="044C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1" dirty="0">
              <a:solidFill>
                <a:schemeClr val="tx1"/>
              </a:solidFill>
              <a:latin typeface="Arial Narrow" panose="020B0606020202030204" pitchFamily="34" charset="0"/>
            </a:endParaRPr>
          </a:p>
          <a:p>
            <a:pPr algn="ctr"/>
            <a:r>
              <a:rPr lang="en-IN" b="1" i="1" dirty="0" smtClean="0">
                <a:solidFill>
                  <a:schemeClr val="tx1"/>
                </a:solidFill>
                <a:latin typeface="Arial Narrow" panose="020B0606020202030204" pitchFamily="34" charset="0"/>
              </a:rPr>
              <a:t>No Traffic, </a:t>
            </a:r>
          </a:p>
          <a:p>
            <a:pPr algn="ctr"/>
            <a:r>
              <a:rPr lang="en-IN" b="1" i="1" dirty="0" smtClean="0">
                <a:solidFill>
                  <a:schemeClr val="tx1"/>
                </a:solidFill>
                <a:latin typeface="Arial Narrow" panose="020B0606020202030204" pitchFamily="34" charset="0"/>
              </a:rPr>
              <a:t>but need to wait</a:t>
            </a:r>
            <a:endParaRPr lang="en-IN" b="1" i="1" dirty="0">
              <a:solidFill>
                <a:schemeClr val="tx1"/>
              </a:solidFill>
              <a:latin typeface="Arial Narrow" panose="020B0606020202030204" pitchFamily="34" charset="0"/>
            </a:endParaRPr>
          </a:p>
          <a:p>
            <a:pPr algn="ctr"/>
            <a:endParaRPr lang="en-IN" b="1" i="1" dirty="0">
              <a:solidFill>
                <a:schemeClr val="tx1"/>
              </a:solidFill>
              <a:latin typeface="Arial Narrow" panose="020B0606020202030204" pitchFamily="34" charset="0"/>
            </a:endParaRPr>
          </a:p>
        </p:txBody>
      </p:sp>
      <p:sp>
        <p:nvSpPr>
          <p:cNvPr id="20" name="Rectangle 19"/>
          <p:cNvSpPr/>
          <p:nvPr/>
        </p:nvSpPr>
        <p:spPr>
          <a:xfrm>
            <a:off x="4603721" y="2343150"/>
            <a:ext cx="2031794" cy="1173256"/>
          </a:xfrm>
          <a:prstGeom prst="rect">
            <a:avLst/>
          </a:prstGeom>
          <a:solidFill>
            <a:schemeClr val="accent5">
              <a:lumMod val="20000"/>
              <a:lumOff val="80000"/>
            </a:schemeClr>
          </a:solidFill>
          <a:ln w="19050">
            <a:solidFill>
              <a:srgbClr val="044C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smtClean="0">
                <a:solidFill>
                  <a:schemeClr val="tx1"/>
                </a:solidFill>
                <a:latin typeface="Arial Narrow" panose="020B0606020202030204" pitchFamily="34" charset="0"/>
              </a:rPr>
              <a:t>Emergency Car Case</a:t>
            </a:r>
            <a:endParaRPr lang="en-IN" b="1" i="1" dirty="0">
              <a:solidFill>
                <a:schemeClr val="tx1"/>
              </a:solidFill>
              <a:latin typeface="Arial Narrow" panose="020B0606020202030204" pitchFamily="34" charset="0"/>
            </a:endParaRPr>
          </a:p>
        </p:txBody>
      </p:sp>
      <p:sp>
        <p:nvSpPr>
          <p:cNvPr id="21" name="Rectangle 20"/>
          <p:cNvSpPr/>
          <p:nvPr/>
        </p:nvSpPr>
        <p:spPr>
          <a:xfrm>
            <a:off x="6879017" y="2343150"/>
            <a:ext cx="2031794" cy="1173256"/>
          </a:xfrm>
          <a:prstGeom prst="rect">
            <a:avLst/>
          </a:prstGeom>
          <a:solidFill>
            <a:schemeClr val="accent5">
              <a:lumMod val="20000"/>
              <a:lumOff val="80000"/>
            </a:schemeClr>
          </a:solidFill>
          <a:ln w="19050">
            <a:solidFill>
              <a:srgbClr val="044C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latin typeface="Arial Narrow" panose="020B0606020202030204" pitchFamily="34" charset="0"/>
              </a:rPr>
              <a:t>Inadequate traffic information to users</a:t>
            </a:r>
          </a:p>
        </p:txBody>
      </p:sp>
      <p:sp>
        <p:nvSpPr>
          <p:cNvPr id="22" name="Rectangle 21"/>
          <p:cNvSpPr/>
          <p:nvPr/>
        </p:nvSpPr>
        <p:spPr>
          <a:xfrm>
            <a:off x="346635" y="2389327"/>
            <a:ext cx="277091" cy="207818"/>
          </a:xfrm>
          <a:prstGeom prst="rect">
            <a:avLst/>
          </a:prstGeom>
          <a:solidFill>
            <a:srgbClr val="04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latin typeface="Arial Narrow" panose="020B0606020202030204" pitchFamily="34" charset="0"/>
              </a:rPr>
              <a:t>1</a:t>
            </a:r>
          </a:p>
        </p:txBody>
      </p:sp>
      <p:sp>
        <p:nvSpPr>
          <p:cNvPr id="23" name="Rectangle 22"/>
          <p:cNvSpPr/>
          <p:nvPr/>
        </p:nvSpPr>
        <p:spPr>
          <a:xfrm>
            <a:off x="2553329" y="2389327"/>
            <a:ext cx="277091" cy="207818"/>
          </a:xfrm>
          <a:prstGeom prst="rect">
            <a:avLst/>
          </a:prstGeom>
          <a:solidFill>
            <a:srgbClr val="04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latin typeface="Arial Narrow" panose="020B0606020202030204" pitchFamily="34" charset="0"/>
              </a:rPr>
              <a:t>2</a:t>
            </a:r>
          </a:p>
        </p:txBody>
      </p:sp>
      <p:sp>
        <p:nvSpPr>
          <p:cNvPr id="24" name="Rectangle 23"/>
          <p:cNvSpPr/>
          <p:nvPr/>
        </p:nvSpPr>
        <p:spPr>
          <a:xfrm>
            <a:off x="4741606" y="2389327"/>
            <a:ext cx="277091" cy="207818"/>
          </a:xfrm>
          <a:prstGeom prst="rect">
            <a:avLst/>
          </a:prstGeom>
          <a:solidFill>
            <a:srgbClr val="04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latin typeface="Arial Narrow" panose="020B0606020202030204" pitchFamily="34" charset="0"/>
              </a:rPr>
              <a:t>3</a:t>
            </a:r>
          </a:p>
        </p:txBody>
      </p:sp>
      <p:sp>
        <p:nvSpPr>
          <p:cNvPr id="25" name="Rectangle 24"/>
          <p:cNvSpPr/>
          <p:nvPr/>
        </p:nvSpPr>
        <p:spPr>
          <a:xfrm>
            <a:off x="6959184" y="2389327"/>
            <a:ext cx="277091" cy="207818"/>
          </a:xfrm>
          <a:prstGeom prst="rect">
            <a:avLst/>
          </a:prstGeom>
          <a:solidFill>
            <a:srgbClr val="04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latin typeface="Arial Narrow" panose="020B0606020202030204" pitchFamily="34" charset="0"/>
              </a:rPr>
              <a:t>4</a:t>
            </a:r>
          </a:p>
        </p:txBody>
      </p:sp>
      <p:sp>
        <p:nvSpPr>
          <p:cNvPr id="26" name="TextBox 25">
            <a:extLst>
              <a:ext uri="{FF2B5EF4-FFF2-40B4-BE49-F238E27FC236}">
                <a16:creationId xmlns="" xmlns:a16="http://schemas.microsoft.com/office/drawing/2014/main" id="{3CD776E5-4136-4133-986B-74C62AFDF969}"/>
              </a:ext>
            </a:extLst>
          </p:cNvPr>
          <p:cNvSpPr txBox="1"/>
          <p:nvPr/>
        </p:nvSpPr>
        <p:spPr>
          <a:xfrm>
            <a:off x="254871" y="3678018"/>
            <a:ext cx="1931894" cy="646331"/>
          </a:xfrm>
          <a:prstGeom prst="rect">
            <a:avLst/>
          </a:prstGeom>
          <a:solidFill>
            <a:srgbClr val="FFC000"/>
          </a:solidFill>
          <a:ln>
            <a:noFill/>
          </a:ln>
        </p:spPr>
        <p:txBody>
          <a:bodyPr wrap="square" rtlCol="0" anchor="ctr">
            <a:spAutoFit/>
          </a:bodyPr>
          <a:lstStyle/>
          <a:p>
            <a:pPr algn="ctr">
              <a:buSzPct val="90000"/>
            </a:pPr>
            <a:r>
              <a:rPr lang="en-IN" sz="1200" dirty="0" smtClean="0">
                <a:latin typeface="Arial Narrow" panose="020B0606020202030204" pitchFamily="34" charset="0"/>
              </a:rPr>
              <a:t>Navigating heavy jams especially on main junctions by delaying various lanes</a:t>
            </a:r>
            <a:endParaRPr lang="en-IN" sz="1200" dirty="0">
              <a:latin typeface="Arial Narrow" panose="020B0606020202030204" pitchFamily="34" charset="0"/>
            </a:endParaRPr>
          </a:p>
        </p:txBody>
      </p:sp>
      <p:sp>
        <p:nvSpPr>
          <p:cNvPr id="27" name="TextBox 26">
            <a:extLst>
              <a:ext uri="{FF2B5EF4-FFF2-40B4-BE49-F238E27FC236}">
                <a16:creationId xmlns="" xmlns:a16="http://schemas.microsoft.com/office/drawing/2014/main" id="{C74499DC-9291-49B4-AD50-14380D3158A5}"/>
              </a:ext>
            </a:extLst>
          </p:cNvPr>
          <p:cNvSpPr txBox="1"/>
          <p:nvPr/>
        </p:nvSpPr>
        <p:spPr>
          <a:xfrm>
            <a:off x="2449742" y="3678019"/>
            <a:ext cx="1931894" cy="646331"/>
          </a:xfrm>
          <a:prstGeom prst="rect">
            <a:avLst/>
          </a:prstGeom>
          <a:solidFill>
            <a:srgbClr val="FFC000"/>
          </a:solidFill>
          <a:ln>
            <a:noFill/>
          </a:ln>
        </p:spPr>
        <p:txBody>
          <a:bodyPr wrap="square" rtlCol="0" anchor="ctr">
            <a:spAutoFit/>
          </a:bodyPr>
          <a:lstStyle/>
          <a:p>
            <a:pPr algn="ctr"/>
            <a:r>
              <a:rPr lang="en-IN" sz="1200" dirty="0" smtClean="0">
                <a:latin typeface="Arial Narrow" panose="020B0606020202030204" pitchFamily="34" charset="0"/>
              </a:rPr>
              <a:t>Sometimes </a:t>
            </a:r>
            <a:r>
              <a:rPr lang="en-IN" sz="1200" dirty="0">
                <a:latin typeface="Arial Narrow" panose="020B0606020202030204" pitchFamily="34" charset="0"/>
              </a:rPr>
              <a:t>there is no traffic </a:t>
            </a:r>
            <a:r>
              <a:rPr lang="en-IN" sz="1200" dirty="0" smtClean="0">
                <a:latin typeface="Arial Narrow" panose="020B0606020202030204" pitchFamily="34" charset="0"/>
              </a:rPr>
              <a:t>yet the </a:t>
            </a:r>
            <a:r>
              <a:rPr lang="en-IN" sz="1200" dirty="0">
                <a:latin typeface="Arial Narrow" panose="020B0606020202030204" pitchFamily="34" charset="0"/>
              </a:rPr>
              <a:t>light </a:t>
            </a:r>
            <a:r>
              <a:rPr lang="en-IN" sz="1200" dirty="0" smtClean="0">
                <a:latin typeface="Arial Narrow" panose="020B0606020202030204" pitchFamily="34" charset="0"/>
              </a:rPr>
              <a:t>remains red and </a:t>
            </a:r>
            <a:r>
              <a:rPr lang="en-IN" sz="1200" dirty="0">
                <a:latin typeface="Arial Narrow" panose="020B0606020202030204" pitchFamily="34" charset="0"/>
              </a:rPr>
              <a:t>if rule is broken </a:t>
            </a:r>
            <a:r>
              <a:rPr lang="en-IN" sz="1200" dirty="0" smtClean="0">
                <a:latin typeface="Arial Narrow" panose="020B0606020202030204" pitchFamily="34" charset="0"/>
              </a:rPr>
              <a:t>there is a fine</a:t>
            </a:r>
            <a:endParaRPr lang="en-IN" sz="1200" dirty="0">
              <a:latin typeface="Arial Narrow" panose="020B0606020202030204" pitchFamily="34" charset="0"/>
            </a:endParaRPr>
          </a:p>
        </p:txBody>
      </p:sp>
      <p:sp>
        <p:nvSpPr>
          <p:cNvPr id="28" name="TextBox 27">
            <a:extLst>
              <a:ext uri="{FF2B5EF4-FFF2-40B4-BE49-F238E27FC236}">
                <a16:creationId xmlns="" xmlns:a16="http://schemas.microsoft.com/office/drawing/2014/main" id="{3098F178-35F5-44F6-8746-5C45500BA52C}"/>
              </a:ext>
            </a:extLst>
          </p:cNvPr>
          <p:cNvSpPr txBox="1"/>
          <p:nvPr/>
        </p:nvSpPr>
        <p:spPr>
          <a:xfrm>
            <a:off x="4603721" y="3678019"/>
            <a:ext cx="2031794" cy="646331"/>
          </a:xfrm>
          <a:prstGeom prst="rect">
            <a:avLst/>
          </a:prstGeom>
          <a:solidFill>
            <a:srgbClr val="FFC000"/>
          </a:solidFill>
          <a:ln>
            <a:noFill/>
          </a:ln>
        </p:spPr>
        <p:txBody>
          <a:bodyPr wrap="square" rtlCol="0" anchor="ctr">
            <a:spAutoFit/>
          </a:bodyPr>
          <a:lstStyle/>
          <a:p>
            <a:pPr lvl="0" algn="ctr">
              <a:buSzPct val="90000"/>
            </a:pPr>
            <a:r>
              <a:rPr lang="en-IN" sz="1200" dirty="0" smtClean="0">
                <a:latin typeface="Arial Narrow" panose="020B0606020202030204" pitchFamily="34" charset="0"/>
              </a:rPr>
              <a:t>Emergency vehicles </a:t>
            </a:r>
            <a:r>
              <a:rPr lang="en-IN" sz="1200" dirty="0">
                <a:latin typeface="Arial Narrow" panose="020B0606020202030204" pitchFamily="34" charset="0"/>
              </a:rPr>
              <a:t>like</a:t>
            </a:r>
          </a:p>
          <a:p>
            <a:pPr lvl="0" algn="ctr">
              <a:buSzPct val="90000"/>
            </a:pPr>
            <a:r>
              <a:rPr lang="en-IN" sz="1200" dirty="0">
                <a:latin typeface="Arial Narrow" panose="020B0606020202030204" pitchFamily="34" charset="0"/>
              </a:rPr>
              <a:t>ambulance, fire </a:t>
            </a:r>
            <a:r>
              <a:rPr lang="en-IN" sz="1200" dirty="0" smtClean="0">
                <a:latin typeface="Arial Narrow" panose="020B0606020202030204" pitchFamily="34" charset="0"/>
              </a:rPr>
              <a:t>brigade are stuck in heavy traffic</a:t>
            </a:r>
            <a:endParaRPr lang="en-US" sz="1200" dirty="0">
              <a:latin typeface="Arial Narrow" panose="020B0606020202030204" pitchFamily="34" charset="0"/>
            </a:endParaRPr>
          </a:p>
        </p:txBody>
      </p:sp>
      <p:sp>
        <p:nvSpPr>
          <p:cNvPr id="29" name="TextBox 28">
            <a:extLst>
              <a:ext uri="{FF2B5EF4-FFF2-40B4-BE49-F238E27FC236}">
                <a16:creationId xmlns="" xmlns:a16="http://schemas.microsoft.com/office/drawing/2014/main" id="{0F49D363-60CB-4A4F-B531-1417F643B578}"/>
              </a:ext>
            </a:extLst>
          </p:cNvPr>
          <p:cNvSpPr txBox="1"/>
          <p:nvPr/>
        </p:nvSpPr>
        <p:spPr>
          <a:xfrm>
            <a:off x="6879017" y="3678017"/>
            <a:ext cx="2031794" cy="646331"/>
          </a:xfrm>
          <a:prstGeom prst="rect">
            <a:avLst/>
          </a:prstGeom>
          <a:solidFill>
            <a:srgbClr val="FFC000"/>
          </a:solidFill>
          <a:ln>
            <a:noFill/>
          </a:ln>
        </p:spPr>
        <p:txBody>
          <a:bodyPr wrap="square" rtlCol="0" anchor="ctr">
            <a:spAutoFit/>
          </a:bodyPr>
          <a:lstStyle/>
          <a:p>
            <a:pPr lvl="0" algn="ctr">
              <a:buSzPct val="90000"/>
            </a:pPr>
            <a:r>
              <a:rPr lang="en-IN" sz="1200" dirty="0" smtClean="0">
                <a:latin typeface="Arial Narrow" panose="020B0606020202030204" pitchFamily="34" charset="0"/>
              </a:rPr>
              <a:t>When vehicle density </a:t>
            </a:r>
            <a:r>
              <a:rPr lang="en-IN" sz="1200" dirty="0">
                <a:latin typeface="Arial Narrow" panose="020B0606020202030204" pitchFamily="34" charset="0"/>
              </a:rPr>
              <a:t>of </a:t>
            </a:r>
            <a:r>
              <a:rPr lang="en-IN" sz="1200" dirty="0" smtClean="0">
                <a:latin typeface="Arial Narrow" panose="020B0606020202030204" pitchFamily="34" charset="0"/>
              </a:rPr>
              <a:t>all the roads are known information </a:t>
            </a:r>
          </a:p>
          <a:p>
            <a:pPr lvl="0" algn="ctr">
              <a:buSzPct val="90000"/>
            </a:pPr>
            <a:r>
              <a:rPr lang="en-IN" sz="1200" dirty="0" smtClean="0">
                <a:latin typeface="Arial Narrow" panose="020B0606020202030204" pitchFamily="34" charset="0"/>
              </a:rPr>
              <a:t>can be provided to users</a:t>
            </a:r>
            <a:endParaRPr lang="pt-BR" sz="1200" dirty="0">
              <a:latin typeface="Arial Narrow" panose="020B0606020202030204" pitchFamily="34" charset="0"/>
            </a:endParaRPr>
          </a:p>
        </p:txBody>
      </p:sp>
    </p:spTree>
    <p:extLst>
      <p:ext uri="{BB962C8B-B14F-4D97-AF65-F5344CB8AC3E}">
        <p14:creationId xmlns:p14="http://schemas.microsoft.com/office/powerpoint/2010/main" val="411980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Our Objective</a:t>
            </a:r>
            <a:endParaRPr sz="1800" b="1" dirty="0">
              <a:solidFill>
                <a:srgbClr val="FFFFFF"/>
              </a:solidFill>
              <a:latin typeface="Montserrat"/>
              <a:ea typeface="Montserrat"/>
              <a:cs typeface="Montserrat"/>
              <a:sym typeface="Montserrat"/>
            </a:endParaRPr>
          </a:p>
        </p:txBody>
      </p:sp>
      <p:sp>
        <p:nvSpPr>
          <p:cNvPr id="9"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To detect the density of cars in a lane at a given point of time and ultimately be able to control the traffic signal dynamically </a:t>
            </a:r>
          </a:p>
        </p:txBody>
      </p:sp>
      <p:sp>
        <p:nvSpPr>
          <p:cNvPr id="11" name="Google Shape;79;p15"/>
          <p:cNvSpPr txBox="1"/>
          <p:nvPr/>
        </p:nvSpPr>
        <p:spPr>
          <a:xfrm>
            <a:off x="4495800" y="1712381"/>
            <a:ext cx="254042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Main Aims</a:t>
            </a:r>
          </a:p>
        </p:txBody>
      </p:sp>
      <p:sp>
        <p:nvSpPr>
          <p:cNvPr id="49" name="Google Shape;79;p15"/>
          <p:cNvSpPr txBox="1"/>
          <p:nvPr/>
        </p:nvSpPr>
        <p:spPr>
          <a:xfrm>
            <a:off x="4343400" y="2114550"/>
            <a:ext cx="4676576" cy="2438401"/>
          </a:xfrm>
          <a:prstGeom prst="rect">
            <a:avLst/>
          </a:prstGeom>
          <a:noFill/>
          <a:ln>
            <a:noFill/>
          </a:ln>
        </p:spPr>
        <p:txBody>
          <a:bodyPr spcFirstLastPara="1" wrap="square" lIns="0" tIns="91425" rIns="91425" bIns="91425" anchor="t" anchorCtr="0">
            <a:noAutofit/>
          </a:bodyPr>
          <a:lstStyle/>
          <a:p>
            <a:pPr>
              <a:lnSpc>
                <a:spcPts val="1900"/>
              </a:lnSpc>
              <a:spcAft>
                <a:spcPts val="600"/>
              </a:spcAft>
            </a:pPr>
            <a:endParaRPr lang="en-GB" dirty="0" smtClean="0">
              <a:latin typeface="Arial Narrow" panose="020B0606020202030204" pitchFamily="34" charset="0"/>
            </a:endParaRPr>
          </a:p>
          <a:p>
            <a:pPr marL="365760" lvl="1" indent="-182880">
              <a:lnSpc>
                <a:spcPts val="1900"/>
              </a:lnSpc>
              <a:spcAft>
                <a:spcPts val="600"/>
              </a:spcAft>
              <a:buSzPct val="85000"/>
              <a:buFont typeface="Wingdings" panose="05000000000000000000" pitchFamily="2" charset="2"/>
              <a:buChar char="ü"/>
            </a:pPr>
            <a:r>
              <a:rPr lang="en-GB" dirty="0" smtClean="0">
                <a:latin typeface="Arial Narrow" panose="020B0606020202030204" pitchFamily="34" charset="0"/>
              </a:rPr>
              <a:t> Create an algorithm to determine the </a:t>
            </a:r>
            <a:r>
              <a:rPr lang="en-GB" i="1" u="sng" dirty="0" smtClean="0">
                <a:latin typeface="Arial Narrow" panose="020B0606020202030204" pitchFamily="34" charset="0"/>
              </a:rPr>
              <a:t>number of cars in a lane </a:t>
            </a:r>
            <a:r>
              <a:rPr lang="en-GB" dirty="0" smtClean="0">
                <a:latin typeface="Arial Narrow" panose="020B0606020202030204" pitchFamily="34" charset="0"/>
              </a:rPr>
              <a:t>in a given time. Finer resolution can also ultimately aid the police to detect rule breakers and impose fine</a:t>
            </a:r>
          </a:p>
          <a:p>
            <a:pPr marL="182880" lvl="1">
              <a:lnSpc>
                <a:spcPts val="1900"/>
              </a:lnSpc>
              <a:spcAft>
                <a:spcPts val="600"/>
              </a:spcAft>
              <a:buSzPct val="85000"/>
            </a:pPr>
            <a:endParaRPr lang="en-GB" dirty="0" smtClean="0">
              <a:latin typeface="Arial Narrow" panose="020B0606020202030204" pitchFamily="34" charset="0"/>
            </a:endParaRPr>
          </a:p>
          <a:p>
            <a:pPr marL="365760" lvl="1" indent="-182880">
              <a:lnSpc>
                <a:spcPts val="1900"/>
              </a:lnSpc>
              <a:spcAft>
                <a:spcPts val="600"/>
              </a:spcAft>
              <a:buSzPct val="85000"/>
              <a:buFont typeface="Wingdings" panose="05000000000000000000" pitchFamily="2" charset="2"/>
              <a:buChar char="ü"/>
            </a:pPr>
            <a:r>
              <a:rPr lang="en-GB" b="1" i="1" u="sng" dirty="0" smtClean="0">
                <a:latin typeface="Arial Narrow" panose="020B0606020202030204" pitchFamily="34" charset="0"/>
              </a:rPr>
              <a:t>Control the traffic signals </a:t>
            </a:r>
            <a:r>
              <a:rPr lang="en-GB" dirty="0" smtClean="0">
                <a:latin typeface="Arial Narrow" panose="020B0606020202030204" pitchFamily="34" charset="0"/>
              </a:rPr>
              <a:t>at a junction dynamically, to minimize delay experienced by passengers and aid in time of emergency (ambulances, police cars etc.)</a:t>
            </a:r>
          </a:p>
        </p:txBody>
      </p:sp>
      <p:sp>
        <p:nvSpPr>
          <p:cNvPr id="50" name="Google Shape;80;p15"/>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3</a:t>
            </a:r>
            <a:endParaRPr sz="1000" dirty="0">
              <a:latin typeface="Montserrat"/>
              <a:ea typeface="Montserrat"/>
              <a:cs typeface="Montserrat"/>
              <a:sym typeface="Montserrat"/>
            </a:endParaRPr>
          </a:p>
        </p:txBody>
      </p:sp>
      <p:sp>
        <p:nvSpPr>
          <p:cNvPr id="3" name="Rectangle 1"/>
          <p:cNvSpPr>
            <a:spLocks noChangeArrowheads="1"/>
          </p:cNvSpPr>
          <p:nvPr/>
        </p:nvSpPr>
        <p:spPr bwMode="auto">
          <a:xfrm>
            <a:off x="1600200" y="20399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D:\ME 735 Project\giphy.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33074" y="2266950"/>
            <a:ext cx="4034126" cy="226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567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63" name="Google Shape;63;p14"/>
          <p:cNvSpPr/>
          <p:nvPr/>
        </p:nvSpPr>
        <p:spPr>
          <a:xfrm>
            <a:off x="7100" y="290481"/>
            <a:ext cx="9144000" cy="6687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564175" y="285775"/>
            <a:ext cx="8532000" cy="66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Montserrat"/>
                <a:ea typeface="Montserrat"/>
                <a:cs typeface="Montserrat"/>
                <a:sym typeface="Montserrat"/>
              </a:rPr>
              <a:t>Contents						    </a:t>
            </a:r>
            <a:r>
              <a:rPr lang="en" sz="1600" b="1" dirty="0" smtClean="0">
                <a:solidFill>
                  <a:srgbClr val="FFFFFF"/>
                </a:solidFill>
                <a:latin typeface="Montserrat"/>
                <a:ea typeface="Montserrat"/>
                <a:cs typeface="Montserrat"/>
                <a:sym typeface="Montserrat"/>
              </a:rPr>
              <a:t>       Page</a:t>
            </a:r>
            <a:endParaRPr sz="1600" b="1" dirty="0">
              <a:solidFill>
                <a:srgbClr val="FFFFFF"/>
              </a:solidFill>
              <a:latin typeface="Montserrat"/>
              <a:ea typeface="Montserrat"/>
              <a:cs typeface="Montserrat"/>
              <a:sym typeface="Montserrat"/>
            </a:endParaRPr>
          </a:p>
        </p:txBody>
      </p:sp>
      <p:sp>
        <p:nvSpPr>
          <p:cNvPr id="66" name="Google Shape;66;p14"/>
          <p:cNvSpPr txBox="1"/>
          <p:nvPr/>
        </p:nvSpPr>
        <p:spPr>
          <a:xfrm>
            <a:off x="271700" y="1936267"/>
            <a:ext cx="8532000" cy="431400"/>
          </a:xfrm>
          <a:prstGeom prst="rect">
            <a:avLst/>
          </a:prstGeom>
          <a:solidFill>
            <a:srgbClr val="044C62"/>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b="1" dirty="0">
                <a:solidFill>
                  <a:schemeClr val="bg1"/>
                </a:solidFill>
                <a:latin typeface="Roboto" panose="020B0604020202020204" charset="0"/>
                <a:ea typeface="Roboto" panose="020B0604020202020204" charset="0"/>
                <a:cs typeface="Roboto"/>
                <a:sym typeface="Roboto"/>
              </a:rPr>
              <a:t> </a:t>
            </a:r>
            <a:r>
              <a:rPr lang="en" sz="1300" b="1" dirty="0" smtClean="0">
                <a:solidFill>
                  <a:schemeClr val="bg1"/>
                </a:solidFill>
                <a:latin typeface="Roboto" panose="020B0604020202020204" charset="0"/>
                <a:ea typeface="Roboto" panose="020B0604020202020204" charset="0"/>
                <a:cs typeface="Roboto"/>
                <a:sym typeface="Roboto"/>
              </a:rPr>
              <a:t>B.     Approach		</a:t>
            </a:r>
            <a:r>
              <a:rPr lang="en" sz="1300" b="1" dirty="0">
                <a:solidFill>
                  <a:schemeClr val="bg1"/>
                </a:solidFill>
                <a:latin typeface="Roboto" panose="020B0604020202020204" charset="0"/>
                <a:ea typeface="Roboto" panose="020B0604020202020204" charset="0"/>
                <a:cs typeface="Roboto"/>
                <a:sym typeface="Roboto"/>
              </a:rPr>
              <a:t>					. . . . . </a:t>
            </a:r>
            <a:r>
              <a:rPr lang="en" sz="1300" b="1" dirty="0" smtClean="0">
                <a:solidFill>
                  <a:schemeClr val="bg1"/>
                </a:solidFill>
                <a:latin typeface="Roboto" panose="020B0604020202020204" charset="0"/>
                <a:ea typeface="Roboto" panose="020B0604020202020204" charset="0"/>
                <a:cs typeface="Roboto"/>
                <a:sym typeface="Roboto"/>
              </a:rPr>
              <a:t>04</a:t>
            </a:r>
            <a:r>
              <a:rPr lang="en" sz="1300" b="1" dirty="0">
                <a:solidFill>
                  <a:schemeClr val="bg1"/>
                </a:solidFill>
                <a:latin typeface="Roboto" panose="020B0604020202020204" charset="0"/>
                <a:ea typeface="Roboto" panose="020B0604020202020204" charset="0"/>
                <a:cs typeface="Roboto"/>
                <a:sym typeface="Roboto"/>
              </a:rPr>
              <a:t>	</a:t>
            </a:r>
            <a:endParaRPr sz="1300" b="1" dirty="0">
              <a:solidFill>
                <a:schemeClr val="bg1"/>
              </a:solidFill>
              <a:latin typeface="Roboto" panose="020B0604020202020204" charset="0"/>
              <a:ea typeface="Roboto" panose="020B0604020202020204" charset="0"/>
              <a:cs typeface="Roboto"/>
              <a:sym typeface="Roboto"/>
            </a:endParaRPr>
          </a:p>
        </p:txBody>
      </p:sp>
      <p:sp>
        <p:nvSpPr>
          <p:cNvPr id="67" name="Google Shape;67;p14"/>
          <p:cNvSpPr txBox="1"/>
          <p:nvPr/>
        </p:nvSpPr>
        <p:spPr>
          <a:xfrm>
            <a:off x="271700" y="2519984"/>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C</a:t>
            </a:r>
            <a:r>
              <a:rPr lang="en" sz="1300" dirty="0" smtClean="0">
                <a:solidFill>
                  <a:srgbClr val="044C62"/>
                </a:solidFill>
                <a:latin typeface="Roboto" panose="020B0604020202020204" charset="0"/>
                <a:ea typeface="Roboto" panose="020B0604020202020204" charset="0"/>
                <a:cs typeface="Roboto"/>
                <a:sym typeface="Roboto"/>
              </a:rPr>
              <a:t>.     Phase 1- Detection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06</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8" name="Google Shape;68;p14"/>
          <p:cNvSpPr txBox="1"/>
          <p:nvPr/>
        </p:nvSpPr>
        <p:spPr>
          <a:xfrm>
            <a:off x="271700" y="3103701"/>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D.     Phase 2 - Traffic Density			</a:t>
            </a:r>
            <a:r>
              <a:rPr lang="en" sz="1300" dirty="0">
                <a:solidFill>
                  <a:srgbClr val="044C62"/>
                </a:solidFill>
                <a:latin typeface="Roboto" panose="020B0604020202020204" charset="0"/>
                <a:ea typeface="Roboto" panose="020B0604020202020204" charset="0"/>
                <a:cs typeface="Roboto"/>
                <a:sym typeface="Roboto"/>
              </a:rPr>
              <a:t>			. . . . . 13	</a:t>
            </a:r>
            <a:endParaRPr sz="1300" dirty="0">
              <a:solidFill>
                <a:srgbClr val="044C62"/>
              </a:solidFill>
              <a:latin typeface="Roboto" panose="020B0604020202020204" charset="0"/>
              <a:ea typeface="Roboto" panose="020B0604020202020204" charset="0"/>
              <a:cs typeface="Roboto"/>
              <a:sym typeface="Roboto"/>
            </a:endParaRPr>
          </a:p>
        </p:txBody>
      </p:sp>
      <p:sp>
        <p:nvSpPr>
          <p:cNvPr id="70" name="Google Shape;70;p14"/>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Montserrat"/>
                <a:ea typeface="Montserrat"/>
                <a:cs typeface="Montserrat"/>
                <a:sym typeface="Montserrat"/>
              </a:rPr>
              <a:t>1 	</a:t>
            </a:r>
            <a:endParaRPr sz="1000">
              <a:latin typeface="Montserrat"/>
              <a:ea typeface="Montserrat"/>
              <a:cs typeface="Montserrat"/>
              <a:sym typeface="Montserrat"/>
            </a:endParaRPr>
          </a:p>
        </p:txBody>
      </p:sp>
      <p:sp>
        <p:nvSpPr>
          <p:cNvPr id="71" name="Google Shape;71;p14"/>
          <p:cNvSpPr txBox="1"/>
          <p:nvPr/>
        </p:nvSpPr>
        <p:spPr>
          <a:xfrm>
            <a:off x="271700" y="1352550"/>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     </a:t>
            </a:r>
            <a:r>
              <a:rPr lang="en" sz="1300" dirty="0" smtClean="0">
                <a:solidFill>
                  <a:srgbClr val="044C62"/>
                </a:solidFill>
                <a:latin typeface="Roboto" panose="020B0604020202020204" charset="0"/>
                <a:ea typeface="Roboto" panose="020B0604020202020204" charset="0"/>
                <a:cs typeface="Roboto"/>
                <a:sym typeface="Roboto"/>
              </a:rPr>
              <a:t>Introduction			</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a:t>
            </a:r>
            <a:r>
              <a:rPr lang="en" sz="1300" dirty="0">
                <a:solidFill>
                  <a:srgbClr val="044C62"/>
                </a:solidFill>
                <a:latin typeface="Roboto" panose="020B0604020202020204" charset="0"/>
                <a:ea typeface="Roboto" panose="020B0604020202020204" charset="0"/>
                <a:cs typeface="Roboto"/>
                <a:sym typeface="Roboto"/>
              </a:rPr>
              <a:t>. . . . 01	</a:t>
            </a:r>
            <a:endParaRPr sz="1300" dirty="0">
              <a:solidFill>
                <a:srgbClr val="044C62"/>
              </a:solidFill>
              <a:latin typeface="Roboto" panose="020B0604020202020204" charset="0"/>
              <a:ea typeface="Roboto" panose="020B0604020202020204" charset="0"/>
              <a:cs typeface="Roboto"/>
              <a:sym typeface="Roboto"/>
            </a:endParaRPr>
          </a:p>
        </p:txBody>
      </p:sp>
      <p:sp>
        <p:nvSpPr>
          <p:cNvPr id="12" name="Google Shape;67;p14"/>
          <p:cNvSpPr txBox="1"/>
          <p:nvPr/>
        </p:nvSpPr>
        <p:spPr>
          <a:xfrm>
            <a:off x="271700" y="3687418"/>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E.     Phase 3 - Signal Control</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 </a:t>
            </a:r>
            <a:r>
              <a:rPr lang="en" sz="1300" dirty="0">
                <a:solidFill>
                  <a:srgbClr val="044C62"/>
                </a:solidFill>
                <a:latin typeface="Roboto" panose="020B0604020202020204" charset="0"/>
                <a:ea typeface="Roboto" panose="020B0604020202020204" charset="0"/>
                <a:cs typeface="Roboto"/>
                <a:sym typeface="Roboto"/>
              </a:rPr>
              <a:t>. . . . </a:t>
            </a:r>
            <a:r>
              <a:rPr lang="en" sz="1300" dirty="0" smtClean="0">
                <a:solidFill>
                  <a:srgbClr val="044C62"/>
                </a:solidFill>
                <a:latin typeface="Roboto" panose="020B0604020202020204" charset="0"/>
                <a:ea typeface="Roboto" panose="020B0604020202020204" charset="0"/>
                <a:cs typeface="Roboto"/>
                <a:sym typeface="Roboto"/>
              </a:rPr>
              <a:t>14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13" name="Google Shape;69;p14"/>
          <p:cNvSpPr txBox="1"/>
          <p:nvPr/>
        </p:nvSpPr>
        <p:spPr>
          <a:xfrm>
            <a:off x="271700" y="4271135"/>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F.     </a:t>
            </a:r>
            <a:r>
              <a:rPr lang="en" sz="1300" dirty="0" smtClean="0">
                <a:solidFill>
                  <a:srgbClr val="044C62"/>
                </a:solidFill>
                <a:latin typeface="Roboto" panose="020B0604020202020204" charset="0"/>
                <a:ea typeface="Roboto" panose="020B0604020202020204" charset="0"/>
                <a:cs typeface="Roboto"/>
                <a:sym typeface="Roboto"/>
              </a:rPr>
              <a:t>The Future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18</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Tree>
    <p:extLst>
      <p:ext uri="{BB962C8B-B14F-4D97-AF65-F5344CB8AC3E}">
        <p14:creationId xmlns:p14="http://schemas.microsoft.com/office/powerpoint/2010/main" val="3584192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Approach</a:t>
            </a:r>
            <a:endParaRPr sz="1800" b="1" dirty="0">
              <a:solidFill>
                <a:srgbClr val="FFFFFF"/>
              </a:solidFill>
              <a:latin typeface="Montserrat"/>
              <a:ea typeface="Montserrat"/>
              <a:cs typeface="Montserrat"/>
              <a:sym typeface="Montserrat"/>
            </a:endParaRPr>
          </a:p>
        </p:txBody>
      </p:sp>
      <p:sp>
        <p:nvSpPr>
          <p:cNvPr id="9"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The problem was divided into 3 parts – Detection of cars, calculation of traffic density and adjusting the traffic signals dynamically</a:t>
            </a:r>
          </a:p>
        </p:txBody>
      </p:sp>
      <p:sp>
        <p:nvSpPr>
          <p:cNvPr id="50" name="Google Shape;80;p15"/>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5</a:t>
            </a:r>
            <a:endParaRPr sz="1000" dirty="0">
              <a:latin typeface="Montserrat"/>
              <a:ea typeface="Montserrat"/>
              <a:cs typeface="Montserrat"/>
              <a:sym typeface="Montserrat"/>
            </a:endParaRPr>
          </a:p>
        </p:txBody>
      </p:sp>
      <p:sp>
        <p:nvSpPr>
          <p:cNvPr id="17" name="Google Shape;79;p15"/>
          <p:cNvSpPr txBox="1"/>
          <p:nvPr/>
        </p:nvSpPr>
        <p:spPr>
          <a:xfrm>
            <a:off x="504260" y="2266951"/>
            <a:ext cx="2475415" cy="1719072"/>
          </a:xfrm>
          <a:prstGeom prst="rect">
            <a:avLst/>
          </a:prstGeom>
          <a:noFill/>
          <a:ln>
            <a:noFill/>
          </a:ln>
        </p:spPr>
        <p:txBody>
          <a:bodyPr spcFirstLastPara="1" wrap="square" lIns="0" tIns="91425" rIns="91425" bIns="91425" anchor="t" anchorCtr="0">
            <a:noAutofit/>
          </a:bodyPr>
          <a:lstStyle/>
          <a:p>
            <a:pPr marL="171450" lvl="8" indent="-171450">
              <a:lnSpc>
                <a:spcPct val="115000"/>
              </a:lnSpc>
              <a:spcAft>
                <a:spcPts val="1000"/>
              </a:spcAft>
              <a:buFont typeface="Wingdings" panose="05000000000000000000" pitchFamily="2" charset="2"/>
              <a:buChar char="ü"/>
            </a:pPr>
            <a:r>
              <a:rPr lang="en-IN" sz="1300" dirty="0" smtClean="0">
                <a:latin typeface="Arial Narrow" panose="020B0606020202030204" pitchFamily="34" charset="0"/>
                <a:ea typeface="Roboto" panose="020B0604020202020204" charset="0"/>
                <a:cs typeface="Arial" panose="020B0604020202020204" pitchFamily="34" charset="0"/>
              </a:rPr>
              <a:t>Image detection code was created by using </a:t>
            </a:r>
            <a:r>
              <a:rPr lang="en-IN" sz="1300" dirty="0" smtClean="0">
                <a:latin typeface="Arial Narrow" panose="020B0606020202030204" pitchFamily="34" charset="0"/>
                <a:ea typeface="Roboto" panose="020B0604020202020204" charset="0"/>
                <a:cs typeface="Arial" panose="020B0604020202020204" pitchFamily="34" charset="0"/>
              </a:rPr>
              <a:t>the pre-trained </a:t>
            </a:r>
            <a:r>
              <a:rPr lang="en-IN" sz="1300" dirty="0" smtClean="0">
                <a:latin typeface="Arial Narrow" panose="020B0606020202030204" pitchFamily="34" charset="0"/>
                <a:ea typeface="Roboto" panose="020B0604020202020204" charset="0"/>
                <a:cs typeface="Arial" panose="020B0604020202020204" pitchFamily="34" charset="0"/>
              </a:rPr>
              <a:t>YOLO algorithm </a:t>
            </a:r>
            <a:endParaRPr lang="en-IN" sz="1300" dirty="0" smtClean="0">
              <a:latin typeface="Arial Narrow" panose="020B0606020202030204" pitchFamily="34" charset="0"/>
              <a:ea typeface="Roboto" panose="020B0604020202020204" charset="0"/>
              <a:cs typeface="Arial" panose="020B0604020202020204" pitchFamily="34" charset="0"/>
            </a:endParaRPr>
          </a:p>
          <a:p>
            <a:pPr marL="171450" lvl="8" indent="-171450">
              <a:lnSpc>
                <a:spcPct val="115000"/>
              </a:lnSpc>
              <a:spcAft>
                <a:spcPts val="1000"/>
              </a:spcAft>
              <a:buFont typeface="Wingdings" panose="05000000000000000000" pitchFamily="2" charset="2"/>
              <a:buChar char="ü"/>
            </a:pPr>
            <a:r>
              <a:rPr lang="en-IN" sz="1300" dirty="0" smtClean="0">
                <a:latin typeface="Arial Narrow" panose="020B0606020202030204" pitchFamily="34" charset="0"/>
                <a:ea typeface="Roboto" panose="020B0604020202020204" charset="0"/>
                <a:cs typeface="Arial" panose="020B0604020202020204" pitchFamily="34" charset="0"/>
              </a:rPr>
              <a:t>Non-maxima separation was used to eliminate multiple detections of same object</a:t>
            </a:r>
            <a:endParaRPr lang="en-IN" sz="1300" dirty="0" smtClean="0">
              <a:latin typeface="Arial Narrow" panose="020B0606020202030204" pitchFamily="34" charset="0"/>
              <a:ea typeface="Roboto" panose="020B0604020202020204" charset="0"/>
              <a:cs typeface="Arial" panose="020B0604020202020204" pitchFamily="34" charset="0"/>
            </a:endParaRPr>
          </a:p>
        </p:txBody>
      </p:sp>
      <p:sp>
        <p:nvSpPr>
          <p:cNvPr id="30" name="Right Arrow 29"/>
          <p:cNvSpPr/>
          <p:nvPr/>
        </p:nvSpPr>
        <p:spPr>
          <a:xfrm>
            <a:off x="5486400" y="2432198"/>
            <a:ext cx="2974848" cy="698648"/>
          </a:xfrm>
          <a:prstGeom prst="rightArrow">
            <a:avLst>
              <a:gd name="adj1" fmla="val 50000"/>
              <a:gd name="adj2" fmla="val 60944"/>
            </a:avLst>
          </a:prstGeom>
          <a:solidFill>
            <a:srgbClr val="077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048000" y="2082874"/>
            <a:ext cx="5410200" cy="698648"/>
          </a:xfrm>
          <a:prstGeom prst="rightArrow">
            <a:avLst>
              <a:gd name="adj1" fmla="val 50000"/>
              <a:gd name="adj2" fmla="val 60944"/>
            </a:avLst>
          </a:prstGeom>
          <a:solidFill>
            <a:srgbClr val="04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45475" y="1733550"/>
            <a:ext cx="8012725" cy="698648"/>
          </a:xfrm>
          <a:prstGeom prst="rightArrow">
            <a:avLst>
              <a:gd name="adj1" fmla="val 50000"/>
              <a:gd name="adj2" fmla="val 6094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Google Shape;79;p15"/>
          <p:cNvSpPr txBox="1"/>
          <p:nvPr/>
        </p:nvSpPr>
        <p:spPr>
          <a:xfrm>
            <a:off x="457200" y="1911424"/>
            <a:ext cx="1343812" cy="342899"/>
          </a:xfrm>
          <a:prstGeom prst="rect">
            <a:avLst/>
          </a:prstGeom>
          <a:noFill/>
          <a:ln>
            <a:noFill/>
          </a:ln>
        </p:spPr>
        <p:txBody>
          <a:bodyPr spcFirstLastPara="1" wrap="square" lIns="0" tIns="91425" rIns="91425" bIns="91425" anchor="ctr" anchorCtr="0">
            <a:noAutofit/>
          </a:bodyPr>
          <a:lstStyle/>
          <a:p>
            <a:pPr lvl="0" algn="ctr">
              <a:lnSpc>
                <a:spcPct val="115000"/>
              </a:lnSpc>
            </a:pPr>
            <a:r>
              <a:rPr lang="en-IN" sz="1600" b="1" i="1" dirty="0" smtClean="0">
                <a:solidFill>
                  <a:schemeClr val="bg1"/>
                </a:solidFill>
                <a:latin typeface="Arial Narrow" panose="020B0606020202030204" pitchFamily="34" charset="0"/>
                <a:ea typeface="Roboto" panose="020B0604020202020204" charset="0"/>
              </a:rPr>
              <a:t>Phase 1</a:t>
            </a:r>
            <a:endParaRPr lang="en-IN" sz="1600" b="1" i="1" dirty="0" smtClean="0">
              <a:solidFill>
                <a:schemeClr val="bg1"/>
              </a:solidFill>
              <a:latin typeface="Arial Narrow" panose="020B0606020202030204" pitchFamily="34" charset="0"/>
              <a:ea typeface="Roboto" panose="020B0604020202020204" charset="0"/>
              <a:cs typeface="Arial" panose="020B0604020202020204" pitchFamily="34" charset="0"/>
            </a:endParaRPr>
          </a:p>
        </p:txBody>
      </p:sp>
      <p:sp>
        <p:nvSpPr>
          <p:cNvPr id="31" name="Google Shape;79;p15"/>
          <p:cNvSpPr txBox="1"/>
          <p:nvPr/>
        </p:nvSpPr>
        <p:spPr>
          <a:xfrm>
            <a:off x="3048000" y="2266950"/>
            <a:ext cx="1343812" cy="342899"/>
          </a:xfrm>
          <a:prstGeom prst="rect">
            <a:avLst/>
          </a:prstGeom>
          <a:noFill/>
          <a:ln>
            <a:noFill/>
          </a:ln>
        </p:spPr>
        <p:txBody>
          <a:bodyPr spcFirstLastPara="1" wrap="square" lIns="0" tIns="91425" rIns="91425" bIns="91425" anchor="ctr" anchorCtr="0">
            <a:noAutofit/>
          </a:bodyPr>
          <a:lstStyle/>
          <a:p>
            <a:pPr lvl="0" algn="ctr">
              <a:lnSpc>
                <a:spcPct val="115000"/>
              </a:lnSpc>
            </a:pPr>
            <a:r>
              <a:rPr lang="en-IN" sz="1600" b="1" i="1" dirty="0" smtClean="0">
                <a:solidFill>
                  <a:schemeClr val="bg1"/>
                </a:solidFill>
                <a:latin typeface="Arial Narrow" panose="020B0606020202030204" pitchFamily="34" charset="0"/>
                <a:ea typeface="Roboto" panose="020B0604020202020204" charset="0"/>
              </a:rPr>
              <a:t>Phase 2</a:t>
            </a:r>
            <a:endParaRPr lang="en-IN" sz="1600" b="1" i="1" dirty="0" smtClean="0">
              <a:solidFill>
                <a:schemeClr val="bg1"/>
              </a:solidFill>
              <a:latin typeface="Arial Narrow" panose="020B0606020202030204" pitchFamily="34" charset="0"/>
              <a:ea typeface="Roboto" panose="020B0604020202020204" charset="0"/>
              <a:cs typeface="Arial" panose="020B0604020202020204" pitchFamily="34" charset="0"/>
            </a:endParaRPr>
          </a:p>
        </p:txBody>
      </p:sp>
      <p:sp>
        <p:nvSpPr>
          <p:cNvPr id="32" name="Google Shape;79;p15"/>
          <p:cNvSpPr txBox="1"/>
          <p:nvPr/>
        </p:nvSpPr>
        <p:spPr>
          <a:xfrm>
            <a:off x="5486400" y="2614282"/>
            <a:ext cx="1343812" cy="342899"/>
          </a:xfrm>
          <a:prstGeom prst="rect">
            <a:avLst/>
          </a:prstGeom>
          <a:noFill/>
          <a:ln>
            <a:noFill/>
          </a:ln>
        </p:spPr>
        <p:txBody>
          <a:bodyPr spcFirstLastPara="1" wrap="square" lIns="0" tIns="91425" rIns="91425" bIns="91425" anchor="ctr" anchorCtr="0">
            <a:noAutofit/>
          </a:bodyPr>
          <a:lstStyle/>
          <a:p>
            <a:pPr lvl="0" algn="ctr">
              <a:lnSpc>
                <a:spcPct val="115000"/>
              </a:lnSpc>
            </a:pPr>
            <a:r>
              <a:rPr lang="en-IN" sz="1600" b="1" i="1" dirty="0" smtClean="0">
                <a:solidFill>
                  <a:schemeClr val="bg1"/>
                </a:solidFill>
                <a:latin typeface="Arial Narrow" panose="020B0606020202030204" pitchFamily="34" charset="0"/>
                <a:ea typeface="Roboto" panose="020B0604020202020204" charset="0"/>
              </a:rPr>
              <a:t>Phase 3</a:t>
            </a:r>
            <a:endParaRPr lang="en-IN" sz="1600" b="1" i="1" dirty="0" smtClean="0">
              <a:solidFill>
                <a:schemeClr val="bg1"/>
              </a:solidFill>
              <a:latin typeface="Arial Narrow" panose="020B0606020202030204" pitchFamily="34" charset="0"/>
              <a:ea typeface="Roboto" panose="020B0604020202020204" charset="0"/>
              <a:cs typeface="Arial" panose="020B0604020202020204" pitchFamily="34" charset="0"/>
            </a:endParaRPr>
          </a:p>
        </p:txBody>
      </p:sp>
      <p:sp>
        <p:nvSpPr>
          <p:cNvPr id="35" name="Google Shape;79;p15"/>
          <p:cNvSpPr txBox="1"/>
          <p:nvPr/>
        </p:nvSpPr>
        <p:spPr>
          <a:xfrm>
            <a:off x="3124200" y="2618270"/>
            <a:ext cx="2286000" cy="1782279"/>
          </a:xfrm>
          <a:prstGeom prst="rect">
            <a:avLst/>
          </a:prstGeom>
          <a:noFill/>
          <a:ln>
            <a:noFill/>
          </a:ln>
        </p:spPr>
        <p:txBody>
          <a:bodyPr spcFirstLastPara="1" wrap="square" lIns="0" tIns="91425" rIns="91425" bIns="91425" anchor="t" anchorCtr="0">
            <a:noAutofit/>
          </a:bodyPr>
          <a:lstStyle/>
          <a:p>
            <a:pPr marL="171450" lvl="8" indent="-171450">
              <a:lnSpc>
                <a:spcPct val="115000"/>
              </a:lnSpc>
              <a:spcAft>
                <a:spcPts val="1000"/>
              </a:spcAft>
              <a:buFont typeface="Wingdings" panose="05000000000000000000" pitchFamily="2" charset="2"/>
              <a:buChar char="ü"/>
            </a:pPr>
            <a:r>
              <a:rPr lang="en-IN" sz="1300" dirty="0" smtClean="0">
                <a:latin typeface="Arial Narrow" panose="020B0606020202030204" pitchFamily="34" charset="0"/>
                <a:ea typeface="Roboto" panose="020B0604020202020204" charset="0"/>
                <a:cs typeface="Arial" panose="020B0604020202020204" pitchFamily="34" charset="0"/>
              </a:rPr>
              <a:t>The traffic density (cars passing a particular zone in given time) was calculated by optimizing the image detection</a:t>
            </a:r>
          </a:p>
          <a:p>
            <a:pPr marL="171450" lvl="8" indent="-171450">
              <a:lnSpc>
                <a:spcPct val="115000"/>
              </a:lnSpc>
              <a:spcAft>
                <a:spcPts val="1000"/>
              </a:spcAft>
              <a:buFont typeface="Wingdings" panose="05000000000000000000" pitchFamily="2" charset="2"/>
              <a:buChar char="ü"/>
            </a:pPr>
            <a:r>
              <a:rPr lang="en-IN" sz="1300" dirty="0" smtClean="0">
                <a:latin typeface="Arial Narrow" panose="020B0606020202030204" pitchFamily="34" charset="0"/>
                <a:ea typeface="Roboto" panose="020B0604020202020204" charset="0"/>
                <a:cs typeface="Arial" panose="020B0604020202020204" pitchFamily="34" charset="0"/>
              </a:rPr>
              <a:t>This required identification whether a given car was in a specific lane or not</a:t>
            </a:r>
          </a:p>
        </p:txBody>
      </p:sp>
      <p:sp>
        <p:nvSpPr>
          <p:cNvPr id="36" name="Google Shape;79;p15"/>
          <p:cNvSpPr txBox="1"/>
          <p:nvPr/>
        </p:nvSpPr>
        <p:spPr>
          <a:xfrm>
            <a:off x="5562600" y="2957181"/>
            <a:ext cx="2514600" cy="1718490"/>
          </a:xfrm>
          <a:prstGeom prst="rect">
            <a:avLst/>
          </a:prstGeom>
          <a:noFill/>
          <a:ln>
            <a:noFill/>
          </a:ln>
        </p:spPr>
        <p:txBody>
          <a:bodyPr spcFirstLastPara="1" wrap="square" lIns="0" tIns="91425" rIns="91425" bIns="91425" anchor="t" anchorCtr="0">
            <a:noAutofit/>
          </a:bodyPr>
          <a:lstStyle/>
          <a:p>
            <a:pPr marL="171450" lvl="8" indent="-171450">
              <a:lnSpc>
                <a:spcPct val="115000"/>
              </a:lnSpc>
              <a:spcAft>
                <a:spcPts val="1000"/>
              </a:spcAft>
              <a:buFont typeface="Wingdings" panose="05000000000000000000" pitchFamily="2" charset="2"/>
              <a:buChar char="ü"/>
            </a:pPr>
            <a:r>
              <a:rPr lang="en-IN" sz="1300" dirty="0" smtClean="0">
                <a:latin typeface="Arial Narrow" panose="020B0606020202030204" pitchFamily="34" charset="0"/>
                <a:ea typeface="Roboto" panose="020B0604020202020204" charset="0"/>
                <a:cs typeface="Arial" panose="020B0604020202020204" pitchFamily="34" charset="0"/>
              </a:rPr>
              <a:t>An algorithm based on 3 lanes in a road and their possible paths was created</a:t>
            </a:r>
          </a:p>
          <a:p>
            <a:pPr marL="171450" lvl="8" indent="-171450">
              <a:lnSpc>
                <a:spcPct val="115000"/>
              </a:lnSpc>
              <a:spcAft>
                <a:spcPts val="1000"/>
              </a:spcAft>
              <a:buFont typeface="Wingdings" panose="05000000000000000000" pitchFamily="2" charset="2"/>
              <a:buChar char="ü"/>
            </a:pPr>
            <a:r>
              <a:rPr lang="en-IN" sz="1300" dirty="0" smtClean="0">
                <a:latin typeface="Arial Narrow" panose="020B0606020202030204" pitchFamily="34" charset="0"/>
                <a:ea typeface="Roboto" panose="020B0604020202020204" charset="0"/>
                <a:cs typeface="Arial" panose="020B0604020202020204" pitchFamily="34" charset="0"/>
              </a:rPr>
              <a:t>The total waiting time for vehicles was optimized for a 4-way traffic signal</a:t>
            </a:r>
          </a:p>
        </p:txBody>
      </p:sp>
      <p:cxnSp>
        <p:nvCxnSpPr>
          <p:cNvPr id="22" name="Straight Connector 21"/>
          <p:cNvCxnSpPr/>
          <p:nvPr/>
        </p:nvCxnSpPr>
        <p:spPr>
          <a:xfrm flipV="1">
            <a:off x="457200" y="2249751"/>
            <a:ext cx="0" cy="1719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058633" y="2603649"/>
            <a:ext cx="0" cy="1796900"/>
          </a:xfrm>
          <a:prstGeom prst="line">
            <a:avLst/>
          </a:prstGeom>
          <a:ln w="19050">
            <a:solidFill>
              <a:srgbClr val="044C6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97033" y="2943905"/>
            <a:ext cx="0" cy="1719072"/>
          </a:xfrm>
          <a:prstGeom prst="line">
            <a:avLst/>
          </a:prstGeom>
          <a:ln w="19050">
            <a:solidFill>
              <a:srgbClr val="077C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71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descr="Image result for simple  pattern"/>
          <p:cNvPicPr preferRelativeResize="0"/>
          <p:nvPr/>
        </p:nvPicPr>
        <p:blipFill>
          <a:blip r:embed="rId3">
            <a:alphaModFix amt="20000"/>
          </a:blip>
          <a:stretch>
            <a:fillRect/>
          </a:stretch>
        </p:blipFill>
        <p:spPr>
          <a:xfrm>
            <a:off x="0" y="0"/>
            <a:ext cx="9144000" cy="5143500"/>
          </a:xfrm>
          <a:prstGeom prst="rect">
            <a:avLst/>
          </a:prstGeom>
          <a:noFill/>
          <a:ln>
            <a:noFill/>
          </a:ln>
        </p:spPr>
      </p:pic>
      <p:sp>
        <p:nvSpPr>
          <p:cNvPr id="63" name="Google Shape;63;p14"/>
          <p:cNvSpPr/>
          <p:nvPr/>
        </p:nvSpPr>
        <p:spPr>
          <a:xfrm>
            <a:off x="7100" y="290481"/>
            <a:ext cx="9144000" cy="6687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564175" y="285775"/>
            <a:ext cx="8532000" cy="66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Montserrat"/>
                <a:ea typeface="Montserrat"/>
                <a:cs typeface="Montserrat"/>
                <a:sym typeface="Montserrat"/>
              </a:rPr>
              <a:t>Contents						    </a:t>
            </a:r>
            <a:r>
              <a:rPr lang="en" sz="1600" b="1" dirty="0" smtClean="0">
                <a:solidFill>
                  <a:srgbClr val="FFFFFF"/>
                </a:solidFill>
                <a:latin typeface="Montserrat"/>
                <a:ea typeface="Montserrat"/>
                <a:cs typeface="Montserrat"/>
                <a:sym typeface="Montserrat"/>
              </a:rPr>
              <a:t>       Page</a:t>
            </a:r>
            <a:endParaRPr sz="1600" b="1" dirty="0">
              <a:solidFill>
                <a:srgbClr val="FFFFFF"/>
              </a:solidFill>
              <a:latin typeface="Montserrat"/>
              <a:ea typeface="Montserrat"/>
              <a:cs typeface="Montserrat"/>
              <a:sym typeface="Montserrat"/>
            </a:endParaRPr>
          </a:p>
        </p:txBody>
      </p:sp>
      <p:sp>
        <p:nvSpPr>
          <p:cNvPr id="66" name="Google Shape;66;p14"/>
          <p:cNvSpPr txBox="1"/>
          <p:nvPr/>
        </p:nvSpPr>
        <p:spPr>
          <a:xfrm>
            <a:off x="271700" y="1936267"/>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B.     Approach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04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67" name="Google Shape;67;p14"/>
          <p:cNvSpPr txBox="1"/>
          <p:nvPr/>
        </p:nvSpPr>
        <p:spPr>
          <a:xfrm>
            <a:off x="271700" y="2519984"/>
            <a:ext cx="8532000" cy="431400"/>
          </a:xfrm>
          <a:prstGeom prst="rect">
            <a:avLst/>
          </a:prstGeom>
          <a:solidFill>
            <a:srgbClr val="044C62"/>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b="1" dirty="0">
                <a:solidFill>
                  <a:schemeClr val="bg1"/>
                </a:solidFill>
                <a:latin typeface="Roboto" panose="020B0604020202020204" charset="0"/>
                <a:ea typeface="Roboto" panose="020B0604020202020204" charset="0"/>
                <a:cs typeface="Roboto"/>
                <a:sym typeface="Roboto"/>
              </a:rPr>
              <a:t> C</a:t>
            </a:r>
            <a:r>
              <a:rPr lang="en" sz="1300" b="1" dirty="0" smtClean="0">
                <a:solidFill>
                  <a:schemeClr val="bg1"/>
                </a:solidFill>
                <a:latin typeface="Roboto" panose="020B0604020202020204" charset="0"/>
                <a:ea typeface="Roboto" panose="020B0604020202020204" charset="0"/>
                <a:cs typeface="Roboto"/>
                <a:sym typeface="Roboto"/>
              </a:rPr>
              <a:t>.     Phase 1- Detection	</a:t>
            </a:r>
            <a:r>
              <a:rPr lang="en" sz="1300" b="1" dirty="0">
                <a:solidFill>
                  <a:schemeClr val="bg1"/>
                </a:solidFill>
                <a:latin typeface="Roboto" panose="020B0604020202020204" charset="0"/>
                <a:ea typeface="Roboto" panose="020B0604020202020204" charset="0"/>
                <a:cs typeface="Roboto"/>
                <a:sym typeface="Roboto"/>
              </a:rPr>
              <a:t>					. . . . . </a:t>
            </a:r>
            <a:r>
              <a:rPr lang="en" sz="1300" b="1" dirty="0" smtClean="0">
                <a:solidFill>
                  <a:schemeClr val="bg1"/>
                </a:solidFill>
                <a:latin typeface="Roboto" panose="020B0604020202020204" charset="0"/>
                <a:ea typeface="Roboto" panose="020B0604020202020204" charset="0"/>
                <a:cs typeface="Roboto"/>
                <a:sym typeface="Roboto"/>
              </a:rPr>
              <a:t>06</a:t>
            </a:r>
            <a:r>
              <a:rPr lang="en" sz="1300" b="1" dirty="0">
                <a:solidFill>
                  <a:schemeClr val="bg1"/>
                </a:solidFill>
                <a:latin typeface="Roboto" panose="020B0604020202020204" charset="0"/>
                <a:ea typeface="Roboto" panose="020B0604020202020204" charset="0"/>
                <a:cs typeface="Roboto"/>
                <a:sym typeface="Roboto"/>
              </a:rPr>
              <a:t>	</a:t>
            </a:r>
            <a:endParaRPr sz="1300" b="1" dirty="0">
              <a:solidFill>
                <a:schemeClr val="bg1"/>
              </a:solidFill>
              <a:latin typeface="Roboto" panose="020B0604020202020204" charset="0"/>
              <a:ea typeface="Roboto" panose="020B0604020202020204" charset="0"/>
              <a:cs typeface="Roboto"/>
              <a:sym typeface="Roboto"/>
            </a:endParaRPr>
          </a:p>
        </p:txBody>
      </p:sp>
      <p:sp>
        <p:nvSpPr>
          <p:cNvPr id="68" name="Google Shape;68;p14"/>
          <p:cNvSpPr txBox="1"/>
          <p:nvPr/>
        </p:nvSpPr>
        <p:spPr>
          <a:xfrm>
            <a:off x="271700" y="3103701"/>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D.     Phase 2 - Traffic Density			</a:t>
            </a:r>
            <a:r>
              <a:rPr lang="en" sz="1300" dirty="0">
                <a:solidFill>
                  <a:srgbClr val="044C62"/>
                </a:solidFill>
                <a:latin typeface="Roboto" panose="020B0604020202020204" charset="0"/>
                <a:ea typeface="Roboto" panose="020B0604020202020204" charset="0"/>
                <a:cs typeface="Roboto"/>
                <a:sym typeface="Roboto"/>
              </a:rPr>
              <a:t>			. . . . . 13	</a:t>
            </a:r>
            <a:endParaRPr sz="1300" dirty="0">
              <a:solidFill>
                <a:srgbClr val="044C62"/>
              </a:solidFill>
              <a:latin typeface="Roboto" panose="020B0604020202020204" charset="0"/>
              <a:ea typeface="Roboto" panose="020B0604020202020204" charset="0"/>
              <a:cs typeface="Roboto"/>
              <a:sym typeface="Roboto"/>
            </a:endParaRPr>
          </a:p>
        </p:txBody>
      </p:sp>
      <p:sp>
        <p:nvSpPr>
          <p:cNvPr id="70" name="Google Shape;70;p14"/>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Montserrat"/>
                <a:ea typeface="Montserrat"/>
                <a:cs typeface="Montserrat"/>
                <a:sym typeface="Montserrat"/>
              </a:rPr>
              <a:t>1 	</a:t>
            </a:r>
            <a:endParaRPr sz="1000">
              <a:latin typeface="Montserrat"/>
              <a:ea typeface="Montserrat"/>
              <a:cs typeface="Montserrat"/>
              <a:sym typeface="Montserrat"/>
            </a:endParaRPr>
          </a:p>
        </p:txBody>
      </p:sp>
      <p:sp>
        <p:nvSpPr>
          <p:cNvPr id="71" name="Google Shape;71;p14"/>
          <p:cNvSpPr txBox="1"/>
          <p:nvPr/>
        </p:nvSpPr>
        <p:spPr>
          <a:xfrm>
            <a:off x="271700" y="1352550"/>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     </a:t>
            </a:r>
            <a:r>
              <a:rPr lang="en" sz="1300" dirty="0" smtClean="0">
                <a:solidFill>
                  <a:srgbClr val="044C62"/>
                </a:solidFill>
                <a:latin typeface="Roboto" panose="020B0604020202020204" charset="0"/>
                <a:ea typeface="Roboto" panose="020B0604020202020204" charset="0"/>
                <a:cs typeface="Roboto"/>
                <a:sym typeface="Roboto"/>
              </a:rPr>
              <a:t>Introduction			</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a:t>
            </a:r>
            <a:r>
              <a:rPr lang="en" sz="1300" dirty="0">
                <a:solidFill>
                  <a:srgbClr val="044C62"/>
                </a:solidFill>
                <a:latin typeface="Roboto" panose="020B0604020202020204" charset="0"/>
                <a:ea typeface="Roboto" panose="020B0604020202020204" charset="0"/>
                <a:cs typeface="Roboto"/>
                <a:sym typeface="Roboto"/>
              </a:rPr>
              <a:t>. . . . 01	</a:t>
            </a:r>
            <a:endParaRPr sz="1300" dirty="0">
              <a:solidFill>
                <a:srgbClr val="044C62"/>
              </a:solidFill>
              <a:latin typeface="Roboto" panose="020B0604020202020204" charset="0"/>
              <a:ea typeface="Roboto" panose="020B0604020202020204" charset="0"/>
              <a:cs typeface="Roboto"/>
              <a:sym typeface="Roboto"/>
            </a:endParaRPr>
          </a:p>
        </p:txBody>
      </p:sp>
      <p:sp>
        <p:nvSpPr>
          <p:cNvPr id="12" name="Google Shape;67;p14"/>
          <p:cNvSpPr txBox="1"/>
          <p:nvPr/>
        </p:nvSpPr>
        <p:spPr>
          <a:xfrm>
            <a:off x="271700" y="3687418"/>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E.     Phase 3 - Signal Control</a:t>
            </a:r>
            <a:r>
              <a:rPr lang="en" sz="1300" dirty="0">
                <a:solidFill>
                  <a:srgbClr val="044C62"/>
                </a:solidFill>
                <a:latin typeface="Roboto" panose="020B0604020202020204" charset="0"/>
                <a:ea typeface="Roboto" panose="020B0604020202020204" charset="0"/>
                <a:cs typeface="Roboto"/>
                <a:sym typeface="Roboto"/>
              </a:rPr>
              <a:t>					</a:t>
            </a:r>
            <a:r>
              <a:rPr lang="en" sz="1300" dirty="0" smtClean="0">
                <a:solidFill>
                  <a:srgbClr val="044C62"/>
                </a:solidFill>
                <a:latin typeface="Roboto" panose="020B0604020202020204" charset="0"/>
                <a:ea typeface="Roboto" panose="020B0604020202020204" charset="0"/>
                <a:cs typeface="Roboto"/>
                <a:sym typeface="Roboto"/>
              </a:rPr>
              <a:t>	. </a:t>
            </a:r>
            <a:r>
              <a:rPr lang="en" sz="1300" dirty="0">
                <a:solidFill>
                  <a:srgbClr val="044C62"/>
                </a:solidFill>
                <a:latin typeface="Roboto" panose="020B0604020202020204" charset="0"/>
                <a:ea typeface="Roboto" panose="020B0604020202020204" charset="0"/>
                <a:cs typeface="Roboto"/>
                <a:sym typeface="Roboto"/>
              </a:rPr>
              <a:t>. . . . </a:t>
            </a:r>
            <a:r>
              <a:rPr lang="en" sz="1300" dirty="0" smtClean="0">
                <a:solidFill>
                  <a:srgbClr val="044C62"/>
                </a:solidFill>
                <a:latin typeface="Roboto" panose="020B0604020202020204" charset="0"/>
                <a:ea typeface="Roboto" panose="020B0604020202020204" charset="0"/>
                <a:cs typeface="Roboto"/>
                <a:sym typeface="Roboto"/>
              </a:rPr>
              <a:t>14</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
        <p:nvSpPr>
          <p:cNvPr id="13" name="Google Shape;69;p14"/>
          <p:cNvSpPr txBox="1"/>
          <p:nvPr/>
        </p:nvSpPr>
        <p:spPr>
          <a:xfrm>
            <a:off x="271700" y="4271135"/>
            <a:ext cx="8532000" cy="4314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300" dirty="0">
                <a:solidFill>
                  <a:srgbClr val="044C62"/>
                </a:solidFill>
                <a:latin typeface="Roboto" panose="020B0604020202020204" charset="0"/>
                <a:ea typeface="Roboto" panose="020B0604020202020204" charset="0"/>
                <a:cs typeface="Roboto"/>
                <a:sym typeface="Roboto"/>
              </a:rPr>
              <a:t> F.     </a:t>
            </a:r>
            <a:r>
              <a:rPr lang="en" sz="1300" dirty="0" smtClean="0">
                <a:solidFill>
                  <a:srgbClr val="044C62"/>
                </a:solidFill>
                <a:latin typeface="Roboto" panose="020B0604020202020204" charset="0"/>
                <a:ea typeface="Roboto" panose="020B0604020202020204" charset="0"/>
                <a:cs typeface="Roboto"/>
                <a:sym typeface="Roboto"/>
              </a:rPr>
              <a:t>The Future		</a:t>
            </a:r>
            <a:r>
              <a:rPr lang="en" sz="1300" dirty="0">
                <a:solidFill>
                  <a:srgbClr val="044C62"/>
                </a:solidFill>
                <a:latin typeface="Roboto" panose="020B0604020202020204" charset="0"/>
                <a:ea typeface="Roboto" panose="020B0604020202020204" charset="0"/>
                <a:cs typeface="Roboto"/>
                <a:sym typeface="Roboto"/>
              </a:rPr>
              <a:t>					. . . . . </a:t>
            </a:r>
            <a:r>
              <a:rPr lang="en" sz="1300" dirty="0" smtClean="0">
                <a:solidFill>
                  <a:srgbClr val="044C62"/>
                </a:solidFill>
                <a:latin typeface="Roboto" panose="020B0604020202020204" charset="0"/>
                <a:ea typeface="Roboto" panose="020B0604020202020204" charset="0"/>
                <a:cs typeface="Roboto"/>
                <a:sym typeface="Roboto"/>
              </a:rPr>
              <a:t>18</a:t>
            </a:r>
            <a:r>
              <a:rPr lang="en" sz="1300" dirty="0">
                <a:solidFill>
                  <a:srgbClr val="044C62"/>
                </a:solidFill>
                <a:latin typeface="Roboto" panose="020B0604020202020204" charset="0"/>
                <a:ea typeface="Roboto" panose="020B0604020202020204" charset="0"/>
                <a:cs typeface="Roboto"/>
                <a:sym typeface="Roboto"/>
              </a:rPr>
              <a:t>	</a:t>
            </a:r>
            <a:endParaRPr sz="1300" dirty="0">
              <a:solidFill>
                <a:srgbClr val="044C62"/>
              </a:solidFill>
              <a:latin typeface="Roboto" panose="020B0604020202020204" charset="0"/>
              <a:ea typeface="Roboto" panose="020B0604020202020204" charset="0"/>
              <a:cs typeface="Roboto"/>
              <a:sym typeface="Roboto"/>
            </a:endParaRPr>
          </a:p>
        </p:txBody>
      </p:sp>
    </p:spTree>
    <p:extLst>
      <p:ext uri="{BB962C8B-B14F-4D97-AF65-F5344CB8AC3E}">
        <p14:creationId xmlns:p14="http://schemas.microsoft.com/office/powerpoint/2010/main" val="3584192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Why YOLO ?</a:t>
            </a:r>
            <a:endParaRPr sz="1800" b="1" dirty="0">
              <a:solidFill>
                <a:srgbClr val="FFFFFF"/>
              </a:solidFill>
              <a:latin typeface="Montserrat"/>
              <a:ea typeface="Montserrat"/>
              <a:cs typeface="Montserrat"/>
              <a:sym typeface="Montserrat"/>
            </a:endParaRPr>
          </a:p>
        </p:txBody>
      </p:sp>
      <p:sp>
        <p:nvSpPr>
          <p:cNvPr id="50" name="Google Shape;80;p15"/>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Montserrat"/>
                <a:ea typeface="Montserrat"/>
                <a:cs typeface="Montserrat"/>
                <a:sym typeface="Montserrat"/>
              </a:rPr>
              <a:t>7</a:t>
            </a:r>
            <a:endParaRPr sz="1000" dirty="0">
              <a:latin typeface="Montserrat"/>
              <a:ea typeface="Montserrat"/>
              <a:cs typeface="Montserrat"/>
              <a:sym typeface="Montserrat"/>
            </a:endParaRPr>
          </a:p>
        </p:txBody>
      </p:sp>
      <p:sp>
        <p:nvSpPr>
          <p:cNvPr id="11"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r>
              <a:rPr lang="en-IN" sz="1800" dirty="0">
                <a:latin typeface="Arial Narrow" panose="020B0606020202030204" pitchFamily="34" charset="0"/>
                <a:ea typeface="Roboto Medium" panose="020B0604020202020204" charset="0"/>
              </a:rPr>
              <a:t>You only look once (YOLO) is a state-of-the-art, real-time object detection </a:t>
            </a:r>
            <a:r>
              <a:rPr lang="en-IN" sz="1800" dirty="0" smtClean="0">
                <a:latin typeface="Arial Narrow" panose="020B0606020202030204" pitchFamily="34" charset="0"/>
                <a:ea typeface="Roboto Medium" panose="020B0604020202020204" charset="0"/>
              </a:rPr>
              <a:t>system. </a:t>
            </a:r>
          </a:p>
          <a:p>
            <a:endParaRPr lang="en-IN" sz="1800" dirty="0">
              <a:latin typeface="Arial Narrow" panose="020B0606020202030204" pitchFamily="34" charset="0"/>
              <a:ea typeface="Roboto Medium" panose="020B0604020202020204" charset="0"/>
            </a:endParaRPr>
          </a:p>
          <a:p>
            <a:r>
              <a:rPr lang="en-IN" sz="1800" dirty="0" smtClean="0">
                <a:latin typeface="Arial Narrow" panose="020B0606020202030204" pitchFamily="34" charset="0"/>
                <a:ea typeface="Roboto Medium" panose="020B0604020202020204" charset="0"/>
              </a:rPr>
              <a:t>On </a:t>
            </a:r>
            <a:r>
              <a:rPr lang="en-IN" sz="1800" dirty="0">
                <a:latin typeface="Arial Narrow" panose="020B0606020202030204" pitchFamily="34" charset="0"/>
                <a:ea typeface="Roboto Medium" panose="020B0604020202020204" charset="0"/>
              </a:rPr>
              <a:t>comparing with other detectors YOLO is extremely accurate and </a:t>
            </a:r>
            <a:r>
              <a:rPr lang="en-IN" sz="1800" dirty="0" smtClean="0">
                <a:latin typeface="Arial Narrow" panose="020B0606020202030204" pitchFamily="34" charset="0"/>
                <a:ea typeface="Roboto Medium" panose="020B0604020202020204" charset="0"/>
              </a:rPr>
              <a:t>fast</a:t>
            </a:r>
            <a:endParaRPr lang="en-IN" sz="1800" dirty="0">
              <a:latin typeface="Arial Narrow" panose="020B0606020202030204" pitchFamily="34" charset="0"/>
              <a:ea typeface="Roboto Medium" panose="020B060402020202020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801977031"/>
              </p:ext>
            </p:extLst>
          </p:nvPr>
        </p:nvGraphicFramePr>
        <p:xfrm>
          <a:off x="445475" y="2038351"/>
          <a:ext cx="8247757" cy="2709307"/>
        </p:xfrm>
        <a:graphic>
          <a:graphicData uri="http://schemas.openxmlformats.org/drawingml/2006/table">
            <a:tbl>
              <a:tblPr/>
              <a:tblGrid>
                <a:gridCol w="2069125"/>
                <a:gridCol w="2059544"/>
                <a:gridCol w="2059544"/>
                <a:gridCol w="2059544"/>
              </a:tblGrid>
              <a:tr h="463947">
                <a:tc>
                  <a:txBody>
                    <a:bodyPr/>
                    <a:lstStyle/>
                    <a:p>
                      <a:pPr fontAlgn="t"/>
                      <a:endParaRPr lang="en-US" dirty="0">
                        <a:effectLst/>
                        <a:latin typeface="Arial Narrow" panose="020B0606020202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dirty="0" err="1" smtClean="0">
                          <a:solidFill>
                            <a:srgbClr val="000000"/>
                          </a:solidFill>
                          <a:effectLst/>
                          <a:latin typeface="Arial Narrow" panose="020B0606020202030204" pitchFamily="34" charset="0"/>
                        </a:rPr>
                        <a:t>RetinaNet</a:t>
                      </a:r>
                      <a:r>
                        <a:rPr lang="en-US" sz="1400" b="1" i="0" u="none" strike="noStrike" dirty="0" smtClean="0">
                          <a:solidFill>
                            <a:srgbClr val="000000"/>
                          </a:solidFill>
                          <a:effectLst/>
                          <a:latin typeface="Arial Narrow" panose="020B0606020202030204" pitchFamily="34" charset="0"/>
                        </a:rPr>
                        <a:t> -101</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dirty="0" smtClean="0">
                          <a:solidFill>
                            <a:srgbClr val="000000"/>
                          </a:solidFill>
                          <a:effectLst/>
                          <a:latin typeface="Arial Narrow" panose="020B0606020202030204" pitchFamily="34" charset="0"/>
                        </a:rPr>
                        <a:t>SSD321</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dirty="0" smtClean="0">
                          <a:solidFill>
                            <a:srgbClr val="000000"/>
                          </a:solidFill>
                          <a:effectLst/>
                          <a:latin typeface="Arial Narrow" panose="020B0606020202030204" pitchFamily="34" charset="0"/>
                        </a:rPr>
                        <a:t>YOLO</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gn="ctr" rtl="0" fontAlgn="t">
                        <a:spcBef>
                          <a:spcPts val="0"/>
                        </a:spcBef>
                        <a:spcAft>
                          <a:spcPts val="0"/>
                        </a:spcAft>
                      </a:pPr>
                      <a:r>
                        <a:rPr lang="en-US" sz="1400" b="1" i="1" u="none" strike="noStrike" dirty="0" err="1" smtClean="0">
                          <a:solidFill>
                            <a:srgbClr val="FFFFFF"/>
                          </a:solidFill>
                          <a:effectLst/>
                          <a:latin typeface="Arial Narrow" panose="020B0606020202030204" pitchFamily="34" charset="0"/>
                        </a:rPr>
                        <a:t>mAP</a:t>
                      </a:r>
                      <a:endParaRPr lang="en-US" sz="1400" b="1" i="1" u="none" strike="noStrike" dirty="0" smtClean="0">
                        <a:solidFill>
                          <a:srgbClr val="FFFFFF"/>
                        </a:solidFill>
                        <a:effectLst/>
                        <a:latin typeface="Arial Narrow" panose="020B0606020202030204" pitchFamily="34" charset="0"/>
                      </a:endParaRPr>
                    </a:p>
                    <a:p>
                      <a:pPr algn="ctr" rtl="0" fontAlgn="t">
                        <a:spcBef>
                          <a:spcPts val="0"/>
                        </a:spcBef>
                        <a:spcAft>
                          <a:spcPts val="0"/>
                        </a:spcAft>
                      </a:pPr>
                      <a:r>
                        <a:rPr lang="en-US" sz="1400" b="1" i="1" u="none" strike="noStrike" dirty="0" smtClean="0">
                          <a:solidFill>
                            <a:srgbClr val="FFFFFF"/>
                          </a:solidFill>
                          <a:effectLst/>
                          <a:latin typeface="Arial Narrow" panose="020B0606020202030204" pitchFamily="34" charset="0"/>
                        </a:rPr>
                        <a:t>(mean average precision)</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algn="ctr" rtl="0" fontAlgn="ctr">
                        <a:spcBef>
                          <a:spcPts val="0"/>
                        </a:spcBef>
                        <a:spcAft>
                          <a:spcPts val="0"/>
                        </a:spcAft>
                      </a:pPr>
                      <a:r>
                        <a:rPr lang="en-US" sz="1300" b="0" i="0" u="none" strike="noStrike" dirty="0" smtClean="0">
                          <a:solidFill>
                            <a:srgbClr val="000000"/>
                          </a:solidFill>
                          <a:effectLst/>
                          <a:latin typeface="Arial Narrow" panose="020B0606020202030204" pitchFamily="34" charset="0"/>
                        </a:rPr>
                        <a:t>53.1</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300" b="0" i="0" u="none" strike="noStrike" dirty="0" smtClean="0">
                          <a:solidFill>
                            <a:srgbClr val="000000"/>
                          </a:solidFill>
                          <a:effectLst/>
                          <a:latin typeface="Arial Narrow" panose="020B0606020202030204" pitchFamily="34" charset="0"/>
                        </a:rPr>
                        <a:t>45.4</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300" b="1" i="1" u="sng" dirty="0" smtClean="0">
                          <a:solidFill>
                            <a:srgbClr val="000000"/>
                          </a:solidFill>
                          <a:effectLst/>
                          <a:latin typeface="Arial Narrow" panose="020B0606020202030204" pitchFamily="34" charset="0"/>
                        </a:rPr>
                        <a:t>55.3</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02920">
                <a:tc>
                  <a:txBody>
                    <a:bodyPr/>
                    <a:lstStyle/>
                    <a:p>
                      <a:pPr algn="ctr" rtl="0" fontAlgn="t">
                        <a:spcBef>
                          <a:spcPts val="0"/>
                        </a:spcBef>
                        <a:spcAft>
                          <a:spcPts val="0"/>
                        </a:spcAft>
                      </a:pPr>
                      <a:r>
                        <a:rPr lang="en-US" sz="1400" b="1" i="1" u="none" strike="noStrike" dirty="0" smtClean="0">
                          <a:solidFill>
                            <a:srgbClr val="FFFFFF"/>
                          </a:solidFill>
                          <a:effectLst/>
                          <a:latin typeface="Arial Narrow" panose="020B0606020202030204" pitchFamily="34" charset="0"/>
                        </a:rPr>
                        <a:t>FPS</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algn="ctr" rtl="0" fontAlgn="ctr">
                        <a:spcBef>
                          <a:spcPts val="0"/>
                        </a:spcBef>
                        <a:spcAft>
                          <a:spcPts val="0"/>
                        </a:spcAft>
                      </a:pPr>
                      <a:r>
                        <a:rPr lang="en-US" sz="1300" b="0" i="0" u="none" strike="noStrike" dirty="0" smtClean="0">
                          <a:solidFill>
                            <a:srgbClr val="000000"/>
                          </a:solidFill>
                          <a:effectLst/>
                          <a:latin typeface="Arial Narrow" panose="020B0606020202030204" pitchFamily="34" charset="0"/>
                        </a:rPr>
                        <a:t>11</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300" b="0" i="0" u="none" strike="noStrike" dirty="0" smtClean="0">
                          <a:solidFill>
                            <a:srgbClr val="000000"/>
                          </a:solidFill>
                          <a:effectLst/>
                          <a:latin typeface="Arial Narrow" panose="020B0606020202030204" pitchFamily="34" charset="0"/>
                        </a:rPr>
                        <a:t>16</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300" b="1" i="1" u="sng" dirty="0" smtClean="0">
                          <a:solidFill>
                            <a:srgbClr val="000000"/>
                          </a:solidFill>
                          <a:effectLst/>
                          <a:latin typeface="Arial Narrow" panose="020B0606020202030204" pitchFamily="34" charset="0"/>
                        </a:rPr>
                        <a:t>35</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02920">
                <a:tc>
                  <a:txBody>
                    <a:bodyPr/>
                    <a:lstStyle/>
                    <a:p>
                      <a:pPr algn="ctr" rtl="0" fontAlgn="t">
                        <a:spcBef>
                          <a:spcPts val="0"/>
                        </a:spcBef>
                        <a:spcAft>
                          <a:spcPts val="0"/>
                        </a:spcAft>
                      </a:pPr>
                      <a:r>
                        <a:rPr lang="en-US" sz="1400" b="1" i="1" u="none" strike="noStrike" dirty="0" smtClean="0">
                          <a:solidFill>
                            <a:srgbClr val="FFFFFF"/>
                          </a:solidFill>
                          <a:effectLst/>
                          <a:latin typeface="Arial Narrow" panose="020B0606020202030204" pitchFamily="34" charset="0"/>
                        </a:rPr>
                        <a:t>Time (</a:t>
                      </a:r>
                      <a:r>
                        <a:rPr lang="en-US" sz="1400" b="1" i="1" u="none" strike="noStrike" dirty="0" err="1" smtClean="0">
                          <a:solidFill>
                            <a:srgbClr val="FFFFFF"/>
                          </a:solidFill>
                          <a:effectLst/>
                          <a:latin typeface="Arial Narrow" panose="020B0606020202030204" pitchFamily="34" charset="0"/>
                        </a:rPr>
                        <a:t>ms</a:t>
                      </a:r>
                      <a:r>
                        <a:rPr lang="en-US" sz="1400" b="1" i="1" u="none" strike="noStrike" dirty="0" smtClean="0">
                          <a:solidFill>
                            <a:srgbClr val="FFFFFF"/>
                          </a:solidFill>
                          <a:effectLst/>
                          <a:latin typeface="Arial Narrow" panose="020B0606020202030204" pitchFamily="34" charset="0"/>
                        </a:rPr>
                        <a:t>)</a:t>
                      </a:r>
                      <a:endParaRPr lang="en-US" sz="14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a:txBody>
                    <a:bodyPr/>
                    <a:lstStyle/>
                    <a:p>
                      <a:pPr algn="ctr" rtl="0" fontAlgn="ctr">
                        <a:spcBef>
                          <a:spcPts val="0"/>
                        </a:spcBef>
                        <a:spcAft>
                          <a:spcPts val="0"/>
                        </a:spcAft>
                      </a:pPr>
                      <a:r>
                        <a:rPr lang="en-US" sz="1300" b="0" i="0" u="none" strike="noStrike" dirty="0" smtClean="0">
                          <a:solidFill>
                            <a:srgbClr val="000000"/>
                          </a:solidFill>
                          <a:effectLst/>
                          <a:latin typeface="Arial Narrow" panose="020B0606020202030204" pitchFamily="34" charset="0"/>
                        </a:rPr>
                        <a:t>90</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300" b="0" i="0" u="none" strike="noStrike" dirty="0" smtClean="0">
                          <a:solidFill>
                            <a:srgbClr val="000000"/>
                          </a:solidFill>
                          <a:effectLst/>
                          <a:latin typeface="Arial Narrow" panose="020B0606020202030204" pitchFamily="34" charset="0"/>
                        </a:rPr>
                        <a:t>61</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300" b="1" i="1" u="sng" dirty="0" smtClean="0">
                          <a:solidFill>
                            <a:srgbClr val="000000"/>
                          </a:solidFill>
                          <a:effectLst/>
                          <a:latin typeface="Arial Narrow" panose="020B0606020202030204" pitchFamily="34" charset="0"/>
                        </a:rPr>
                        <a:t>29</a:t>
                      </a:r>
                      <a:endParaRPr lang="en-US" sz="1300" dirty="0">
                        <a:effectLst/>
                        <a:latin typeface="Arial Narrow" panose="020B0606020202030204" pitchFamily="34"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685800">
                <a:tc>
                  <a:txBody>
                    <a:bodyPr/>
                    <a:lstStyle/>
                    <a:p>
                      <a:pPr marR="0" algn="ctr" rtl="0" fontAlgn="ctr">
                        <a:lnSpc>
                          <a:spcPct val="100000"/>
                        </a:lnSpc>
                        <a:spcBef>
                          <a:spcPts val="0"/>
                        </a:spcBef>
                        <a:spcAft>
                          <a:spcPts val="0"/>
                        </a:spcAft>
                        <a:buClr>
                          <a:srgbClr val="000000"/>
                        </a:buClr>
                        <a:buFont typeface="Arial"/>
                      </a:pPr>
                      <a:r>
                        <a:rPr lang="en-US" sz="1400" b="1" i="1" u="none" strike="noStrike" cap="none" dirty="0" smtClean="0">
                          <a:solidFill>
                            <a:srgbClr val="FFFFFF"/>
                          </a:solidFill>
                          <a:effectLst/>
                          <a:latin typeface="Arial Narrow" panose="020B0606020202030204" pitchFamily="34" charset="0"/>
                          <a:ea typeface="+mn-ea"/>
                          <a:cs typeface="+mn-cs"/>
                          <a:sym typeface="Arial"/>
                        </a:rPr>
                        <a:t>Detection</a:t>
                      </a:r>
                      <a:r>
                        <a:rPr lang="en-US" sz="1400" b="1" i="1" u="none" strike="noStrike" cap="none" baseline="0" dirty="0" smtClean="0">
                          <a:solidFill>
                            <a:srgbClr val="FFFFFF"/>
                          </a:solidFill>
                          <a:effectLst/>
                          <a:latin typeface="Arial Narrow" panose="020B0606020202030204" pitchFamily="34" charset="0"/>
                          <a:ea typeface="+mn-ea"/>
                          <a:cs typeface="+mn-cs"/>
                          <a:sym typeface="Arial"/>
                        </a:rPr>
                        <a:t> Method</a:t>
                      </a:r>
                      <a:endParaRPr lang="en-US" sz="1400" b="1" i="1" u="none" strike="noStrike" cap="none" dirty="0">
                        <a:solidFill>
                          <a:srgbClr val="FFFFFF"/>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44C62"/>
                    </a:solidFill>
                  </a:tcPr>
                </a:tc>
                <a:tc gridSpan="2">
                  <a:txBody>
                    <a:bodyPr/>
                    <a:lstStyle/>
                    <a:p>
                      <a:pPr marR="0" algn="ctr" rtl="0" fontAlgn="ctr">
                        <a:lnSpc>
                          <a:spcPct val="100000"/>
                        </a:lnSpc>
                        <a:spcBef>
                          <a:spcPts val="0"/>
                        </a:spcBef>
                        <a:spcAft>
                          <a:spcPts val="0"/>
                        </a:spcAft>
                        <a:buClr>
                          <a:srgbClr val="000000"/>
                        </a:buClr>
                        <a:buFont typeface="Arial"/>
                      </a:pPr>
                      <a:r>
                        <a:rPr lang="en-IN" sz="1300" b="0" i="0" u="none" strike="noStrike" cap="none" dirty="0" smtClean="0">
                          <a:solidFill>
                            <a:srgbClr val="000000"/>
                          </a:solidFill>
                          <a:effectLst/>
                          <a:latin typeface="Arial Narrow" panose="020B0606020202030204" pitchFamily="34" charset="0"/>
                          <a:ea typeface="+mn-ea"/>
                          <a:cs typeface="+mn-cs"/>
                          <a:sym typeface="Arial"/>
                        </a:rPr>
                        <a:t>Uses classifier-based systems which apply the model to an image at multiple locations and scales</a:t>
                      </a:r>
                      <a:endParaRPr lang="en-US" sz="1300" b="0" i="0" u="none"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R="0" algn="ctr" rtl="0" fontAlgn="ctr">
                        <a:lnSpc>
                          <a:spcPct val="100000"/>
                        </a:lnSpc>
                        <a:spcBef>
                          <a:spcPts val="0"/>
                        </a:spcBef>
                        <a:spcAft>
                          <a:spcPts val="0"/>
                        </a:spcAft>
                        <a:buClr>
                          <a:srgbClr val="000000"/>
                        </a:buClr>
                        <a:buFont typeface="Arial"/>
                      </a:pPr>
                      <a:endParaRPr lang="en-US" sz="1300" b="1" i="1" u="sng"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300" b="1" i="1" u="sng" strike="noStrike" cap="none" dirty="0" smtClean="0">
                          <a:solidFill>
                            <a:srgbClr val="000000"/>
                          </a:solidFill>
                          <a:effectLst/>
                          <a:latin typeface="Arial Narrow" panose="020B0606020202030204" pitchFamily="34" charset="0"/>
                          <a:ea typeface="+mn-ea"/>
                          <a:cs typeface="+mn-cs"/>
                          <a:sym typeface="Arial"/>
                        </a:rPr>
                        <a:t>Single neural network for the entire</a:t>
                      </a:r>
                      <a:r>
                        <a:rPr lang="en-US" sz="1300" b="1" i="1" u="sng" strike="noStrike" cap="none" baseline="0" dirty="0" smtClean="0">
                          <a:solidFill>
                            <a:srgbClr val="000000"/>
                          </a:solidFill>
                          <a:effectLst/>
                          <a:latin typeface="Arial Narrow" panose="020B0606020202030204" pitchFamily="34" charset="0"/>
                          <a:ea typeface="+mn-ea"/>
                          <a:cs typeface="+mn-cs"/>
                          <a:sym typeface="Arial"/>
                        </a:rPr>
                        <a:t> image</a:t>
                      </a:r>
                      <a:endParaRPr lang="en-US" sz="1300" b="1" i="1" u="sng" strike="noStrike" cap="none" dirty="0">
                        <a:solidFill>
                          <a:srgbClr val="000000"/>
                        </a:solidFill>
                        <a:effectLst/>
                        <a:latin typeface="Arial Narrow" panose="020B0606020202030204" pitchFamily="34" charset="0"/>
                        <a:ea typeface="+mn-ea"/>
                        <a:cs typeface="+mn-cs"/>
                        <a:sym typeface="Arial"/>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bl>
          </a:graphicData>
        </a:graphic>
      </p:graphicFrame>
      <p:sp>
        <p:nvSpPr>
          <p:cNvPr id="16" name="Rectangle 15"/>
          <p:cNvSpPr/>
          <p:nvPr/>
        </p:nvSpPr>
        <p:spPr>
          <a:xfrm>
            <a:off x="6619158" y="2490267"/>
            <a:ext cx="2068896" cy="225373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271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descr="Image result for simple  pattern"/>
          <p:cNvPicPr preferRelativeResize="0"/>
          <p:nvPr/>
        </p:nvPicPr>
        <p:blipFill>
          <a:blip r:embed="rId3">
            <a:alphaModFix amt="20000"/>
          </a:blip>
          <a:stretch>
            <a:fillRect/>
          </a:stretch>
        </p:blipFill>
        <p:spPr>
          <a:xfrm>
            <a:off x="7100" y="-1"/>
            <a:ext cx="9144000" cy="5143500"/>
          </a:xfrm>
          <a:prstGeom prst="rect">
            <a:avLst/>
          </a:prstGeom>
          <a:noFill/>
          <a:ln>
            <a:noFill/>
          </a:ln>
        </p:spPr>
      </p:pic>
      <p:sp>
        <p:nvSpPr>
          <p:cNvPr id="77" name="Google Shape;77;p15"/>
          <p:cNvSpPr/>
          <p:nvPr/>
        </p:nvSpPr>
        <p:spPr>
          <a:xfrm>
            <a:off x="7100" y="291275"/>
            <a:ext cx="9144000" cy="677100"/>
          </a:xfrm>
          <a:prstGeom prst="rect">
            <a:avLst/>
          </a:prstGeom>
          <a:solidFill>
            <a:srgbClr val="044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564175" y="285775"/>
            <a:ext cx="8532000" cy="67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smtClean="0">
                <a:solidFill>
                  <a:srgbClr val="FFFFFF"/>
                </a:solidFill>
                <a:latin typeface="Montserrat"/>
                <a:ea typeface="Montserrat"/>
                <a:cs typeface="Montserrat"/>
                <a:sym typeface="Montserrat"/>
              </a:rPr>
              <a:t>How</a:t>
            </a:r>
            <a:r>
              <a:rPr lang="en" sz="1800" b="1" dirty="0" smtClean="0">
                <a:solidFill>
                  <a:srgbClr val="FFFFFF"/>
                </a:solidFill>
                <a:latin typeface="Montserrat"/>
                <a:ea typeface="Montserrat"/>
                <a:cs typeface="Montserrat"/>
                <a:sym typeface="Montserrat"/>
              </a:rPr>
              <a:t> it works?</a:t>
            </a:r>
            <a:endParaRPr sz="1800" b="1" dirty="0">
              <a:solidFill>
                <a:srgbClr val="FFFFFF"/>
              </a:solidFill>
              <a:latin typeface="Montserrat"/>
              <a:ea typeface="Montserrat"/>
              <a:cs typeface="Montserrat"/>
              <a:sym typeface="Montserrat"/>
            </a:endParaRPr>
          </a:p>
        </p:txBody>
      </p:sp>
      <p:sp>
        <p:nvSpPr>
          <p:cNvPr id="9" name="Google Shape;79;p15"/>
          <p:cNvSpPr txBox="1"/>
          <p:nvPr/>
        </p:nvSpPr>
        <p:spPr>
          <a:xfrm>
            <a:off x="445475" y="971551"/>
            <a:ext cx="8267250" cy="685799"/>
          </a:xfrm>
          <a:prstGeom prst="rect">
            <a:avLst/>
          </a:prstGeom>
          <a:noFill/>
          <a:ln>
            <a:noFill/>
          </a:ln>
        </p:spPr>
        <p:txBody>
          <a:bodyPr spcFirstLastPara="1" wrap="square" lIns="0" tIns="91425" rIns="91425" bIns="91425" anchor="t" anchorCtr="0">
            <a:noAutofit/>
          </a:bodyPr>
          <a:lstStyle/>
          <a:p>
            <a:pPr lvl="0"/>
            <a:r>
              <a:rPr lang="en-IN" sz="1800" dirty="0" smtClean="0">
                <a:latin typeface="Arial Narrow" panose="020B0606020202030204" pitchFamily="34" charset="0"/>
                <a:ea typeface="Roboto Medium" panose="020B0604020202020204" charset="0"/>
              </a:rPr>
              <a:t>YOLO applies </a:t>
            </a:r>
            <a:r>
              <a:rPr lang="en-IN" sz="1800" dirty="0">
                <a:latin typeface="Arial Narrow" panose="020B0606020202030204" pitchFamily="34" charset="0"/>
                <a:ea typeface="Roboto Medium" panose="020B0604020202020204" charset="0"/>
              </a:rPr>
              <a:t>a single neural network to the full </a:t>
            </a:r>
            <a:r>
              <a:rPr lang="en-IN" sz="1800" dirty="0" smtClean="0">
                <a:latin typeface="Arial Narrow" panose="020B0606020202030204" pitchFamily="34" charset="0"/>
                <a:ea typeface="Roboto Medium" panose="020B0604020202020204" charset="0"/>
              </a:rPr>
              <a:t>image</a:t>
            </a:r>
            <a:r>
              <a:rPr lang="en-IN" sz="1800" dirty="0">
                <a:latin typeface="Arial Narrow" panose="020B0606020202030204" pitchFamily="34" charset="0"/>
                <a:ea typeface="Roboto Medium" panose="020B0604020202020204" charset="0"/>
              </a:rPr>
              <a:t> </a:t>
            </a:r>
            <a:r>
              <a:rPr lang="en-IN" sz="1800" dirty="0" smtClean="0">
                <a:latin typeface="Arial Narrow" panose="020B0606020202030204" pitchFamily="34" charset="0"/>
                <a:ea typeface="Roboto Medium" panose="020B0604020202020204" charset="0"/>
              </a:rPr>
              <a:t>which divides </a:t>
            </a:r>
            <a:r>
              <a:rPr lang="en-IN" sz="1800" dirty="0">
                <a:latin typeface="Arial Narrow" panose="020B0606020202030204" pitchFamily="34" charset="0"/>
                <a:ea typeface="Roboto Medium" panose="020B0604020202020204" charset="0"/>
              </a:rPr>
              <a:t>the image into regions and predicts bounding boxes and probabilities for each </a:t>
            </a:r>
            <a:r>
              <a:rPr lang="en-IN" sz="1800" dirty="0" smtClean="0">
                <a:latin typeface="Arial Narrow" panose="020B0606020202030204" pitchFamily="34" charset="0"/>
                <a:ea typeface="Roboto Medium" panose="020B0604020202020204" charset="0"/>
              </a:rPr>
              <a:t>region</a:t>
            </a:r>
          </a:p>
        </p:txBody>
      </p:sp>
      <p:sp>
        <p:nvSpPr>
          <p:cNvPr id="11" name="Google Shape;79;p15"/>
          <p:cNvSpPr txBox="1"/>
          <p:nvPr/>
        </p:nvSpPr>
        <p:spPr>
          <a:xfrm>
            <a:off x="4830175" y="1712381"/>
            <a:ext cx="2540428" cy="342900"/>
          </a:xfrm>
          <a:prstGeom prst="rect">
            <a:avLst/>
          </a:prstGeom>
          <a:noFill/>
          <a:ln>
            <a:noFill/>
          </a:ln>
        </p:spPr>
        <p:txBody>
          <a:bodyPr spcFirstLastPara="1" wrap="square" lIns="0" tIns="91425" rIns="91425" bIns="91425" anchor="t" anchorCtr="0">
            <a:noAutofit/>
          </a:bodyPr>
          <a:lstStyle/>
          <a:p>
            <a:pPr lvl="0"/>
            <a:r>
              <a:rPr lang="en-IN" sz="1600" b="1" dirty="0" smtClean="0">
                <a:solidFill>
                  <a:srgbClr val="044C62"/>
                </a:solidFill>
                <a:latin typeface="Arial Narrow" panose="020B0606020202030204" pitchFamily="34" charset="0"/>
                <a:ea typeface="Roboto Medium" panose="020B0604020202020204" charset="0"/>
              </a:rPr>
              <a:t>Basic Working</a:t>
            </a:r>
          </a:p>
        </p:txBody>
      </p:sp>
      <p:sp>
        <p:nvSpPr>
          <p:cNvPr id="49" name="Google Shape;79;p15"/>
          <p:cNvSpPr txBox="1"/>
          <p:nvPr/>
        </p:nvSpPr>
        <p:spPr>
          <a:xfrm>
            <a:off x="4830174" y="2114550"/>
            <a:ext cx="4001251" cy="2772075"/>
          </a:xfrm>
          <a:prstGeom prst="rect">
            <a:avLst/>
          </a:prstGeom>
          <a:noFill/>
          <a:ln>
            <a:noFill/>
          </a:ln>
        </p:spPr>
        <p:txBody>
          <a:bodyPr spcFirstLastPara="1" wrap="square" lIns="0" tIns="91425" rIns="91425" bIns="91425" anchor="t" anchorCtr="0">
            <a:noAutofit/>
          </a:bodyPr>
          <a:lstStyle/>
          <a:p>
            <a:pPr marL="182880" lvl="1" algn="just">
              <a:lnSpc>
                <a:spcPts val="1900"/>
              </a:lnSpc>
              <a:spcAft>
                <a:spcPts val="600"/>
              </a:spcAft>
              <a:buSzPct val="85000"/>
            </a:pPr>
            <a:r>
              <a:rPr lang="en-IN" dirty="0" smtClean="0">
                <a:latin typeface="Arial Narrow" panose="020B0606020202030204" pitchFamily="34" charset="0"/>
              </a:rPr>
              <a:t>The </a:t>
            </a:r>
            <a:r>
              <a:rPr lang="en-IN" dirty="0">
                <a:latin typeface="Arial Narrow" panose="020B0606020202030204" pitchFamily="34" charset="0"/>
              </a:rPr>
              <a:t>system divides the input image into an S </a:t>
            </a:r>
            <a:r>
              <a:rPr lang="en-IN" dirty="0" err="1">
                <a:latin typeface="Arial Narrow" panose="020B0606020202030204" pitchFamily="34" charset="0"/>
              </a:rPr>
              <a:t>xS</a:t>
            </a:r>
            <a:r>
              <a:rPr lang="en-IN" dirty="0">
                <a:latin typeface="Arial Narrow" panose="020B0606020202030204" pitchFamily="34" charset="0"/>
              </a:rPr>
              <a:t> grid. </a:t>
            </a:r>
          </a:p>
          <a:p>
            <a:pPr marL="365760" lvl="1" indent="-182880" algn="just">
              <a:lnSpc>
                <a:spcPts val="1900"/>
              </a:lnSpc>
              <a:spcAft>
                <a:spcPts val="600"/>
              </a:spcAft>
              <a:buSzPct val="85000"/>
              <a:buFont typeface="Wingdings" panose="05000000000000000000" pitchFamily="2" charset="2"/>
              <a:buChar char="ü"/>
            </a:pPr>
            <a:r>
              <a:rPr lang="en-IN" dirty="0" smtClean="0">
                <a:latin typeface="Arial Narrow" panose="020B0606020202030204" pitchFamily="34" charset="0"/>
              </a:rPr>
              <a:t>Our </a:t>
            </a:r>
            <a:r>
              <a:rPr lang="en-IN" dirty="0">
                <a:latin typeface="Arial Narrow" panose="020B0606020202030204" pitchFamily="34" charset="0"/>
              </a:rPr>
              <a:t>system models detection is expressed as a regression problem. </a:t>
            </a:r>
            <a:r>
              <a:rPr lang="en-IN" dirty="0" smtClean="0">
                <a:latin typeface="Arial Narrow" panose="020B0606020202030204" pitchFamily="34" charset="0"/>
              </a:rPr>
              <a:t>For </a:t>
            </a:r>
            <a:r>
              <a:rPr lang="en-IN" dirty="0">
                <a:latin typeface="Arial Narrow" panose="020B0606020202030204" pitchFamily="34" charset="0"/>
              </a:rPr>
              <a:t>each grid cell predicts B bounding boxes, confidence for those boxes, and C class probabilities. These predictions are encoded as an S </a:t>
            </a:r>
            <a:r>
              <a:rPr lang="en-IN" dirty="0" err="1">
                <a:latin typeface="Arial Narrow" panose="020B0606020202030204" pitchFamily="34" charset="0"/>
              </a:rPr>
              <a:t>xS</a:t>
            </a:r>
            <a:r>
              <a:rPr lang="en-IN" dirty="0">
                <a:latin typeface="Arial Narrow" panose="020B0606020202030204" pitchFamily="34" charset="0"/>
              </a:rPr>
              <a:t> x(B *5 + C) tensor.</a:t>
            </a:r>
          </a:p>
          <a:p>
            <a:pPr marL="365760" lvl="1" indent="-182880" algn="just">
              <a:lnSpc>
                <a:spcPts val="1900"/>
              </a:lnSpc>
              <a:spcAft>
                <a:spcPts val="600"/>
              </a:spcAft>
              <a:buSzPct val="85000"/>
              <a:buFont typeface="Wingdings" panose="05000000000000000000" pitchFamily="2" charset="2"/>
              <a:buChar char="ü"/>
            </a:pPr>
            <a:r>
              <a:rPr lang="en-IN" dirty="0" smtClean="0">
                <a:latin typeface="Arial Narrow" panose="020B0606020202030204" pitchFamily="34" charset="0"/>
              </a:rPr>
              <a:t>Each </a:t>
            </a:r>
            <a:r>
              <a:rPr lang="en-IN" dirty="0">
                <a:latin typeface="Arial Narrow" panose="020B0606020202030204" pitchFamily="34" charset="0"/>
              </a:rPr>
              <a:t>bounding box consists of 5 predictions: x, y, w, h, and confidence. x and y are scaled to relative coordinates with a scale of [0, 1] inside grid.</a:t>
            </a:r>
          </a:p>
        </p:txBody>
      </p:sp>
      <p:sp>
        <p:nvSpPr>
          <p:cNvPr id="50" name="Google Shape;80;p15"/>
          <p:cNvSpPr txBox="1"/>
          <p:nvPr/>
        </p:nvSpPr>
        <p:spPr>
          <a:xfrm>
            <a:off x="8718625" y="4886625"/>
            <a:ext cx="2256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latin typeface="Montserrat"/>
                <a:ea typeface="Montserrat"/>
                <a:cs typeface="Montserrat"/>
                <a:sym typeface="Montserrat"/>
              </a:rPr>
              <a:t>8</a:t>
            </a:r>
            <a:endParaRPr sz="1000" dirty="0">
              <a:latin typeface="Montserrat"/>
              <a:ea typeface="Montserrat"/>
              <a:cs typeface="Montserrat"/>
              <a:sym typeface="Montserrat"/>
            </a:endParaRPr>
          </a:p>
        </p:txBody>
      </p:sp>
      <p:pic>
        <p:nvPicPr>
          <p:cNvPr id="2050" name="Picture 2" descr="https://lh6.googleusercontent.com/w-k3xywz810gppLAWDLqbo13C-A7vYLZtfsovKY-75xHF1tpYcV_SBfZvQjtxqJTUW3-LhD90SrMu_wa0Cx1xj9OxTQIm9yoDxXn7SguZWY1xVcZBXpEKRWrJKtwoYNKmDFDAh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889" y="1991590"/>
            <a:ext cx="4069773" cy="268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08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11834</TotalTime>
  <Words>1866</Words>
  <Application>Microsoft Office PowerPoint</Application>
  <PresentationFormat>On-screen Show (16:9)</PresentationFormat>
  <Paragraphs>277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Montserrat</vt:lpstr>
      <vt:lpstr>Roboto</vt:lpstr>
      <vt:lpstr>Wingdings</vt:lpstr>
      <vt:lpstr>Roboto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277</cp:revision>
  <dcterms:modified xsi:type="dcterms:W3CDTF">2019-11-07T07:26:39Z</dcterms:modified>
</cp:coreProperties>
</file>