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7FCA6724-3B0D-4267-8FDB-632A91F02141}">
  <a:tblStyle styleId="{7FCA6724-3B0D-4267-8FDB-632A91F02141}"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81f67c27c8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81f67c27c8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86565bdf9e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6565bdf9e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dk1"/>
              </a:buClr>
              <a:buSzPts val="1100"/>
              <a:buAutoNum type="arabicPeriod"/>
            </a:pPr>
            <a:r>
              <a:t/>
            </a:r>
            <a:endParaRPr>
              <a:solidFill>
                <a:schemeClr val="dk1"/>
              </a:solidFill>
            </a:endParaRPr>
          </a:p>
          <a:p>
            <a:pPr indent="0" lvl="0" marL="0" rtl="0" algn="l">
              <a:spcBef>
                <a:spcPts val="70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6565bdf9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6565bdf9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 name="Shape 70"/>
        <p:cNvGrpSpPr/>
        <p:nvPr/>
      </p:nvGrpSpPr>
      <p:grpSpPr>
        <a:xfrm>
          <a:off x="0" y="0"/>
          <a:ext cx="0" cy="0"/>
          <a:chOff x="0" y="0"/>
          <a:chExt cx="0" cy="0"/>
        </a:xfrm>
      </p:grpSpPr>
      <p:sp>
        <p:nvSpPr>
          <p:cNvPr id="71" name="Google Shape;71;g86565bdf9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86565bdf9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following algorithm has been coded in Python. </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Initialisation of the array containing various values of 𝜃</a:t>
            </a:r>
            <a:r>
              <a:rPr baseline="-25000" lang="en">
                <a:solidFill>
                  <a:schemeClr val="dk1"/>
                </a:solidFill>
              </a:rPr>
              <a:t>1</a:t>
            </a:r>
            <a:r>
              <a:rPr lang="en">
                <a:solidFill>
                  <a:schemeClr val="dk1"/>
                </a:solidFill>
              </a:rPr>
              <a:t>, 𝜃</a:t>
            </a:r>
            <a:r>
              <a:rPr baseline="-25000" lang="en">
                <a:solidFill>
                  <a:schemeClr val="dk1"/>
                </a:solidFill>
              </a:rPr>
              <a:t>2</a:t>
            </a:r>
            <a:r>
              <a:rPr lang="en">
                <a:solidFill>
                  <a:schemeClr val="dk1"/>
                </a:solidFill>
              </a:rPr>
              <a:t>, </a:t>
            </a:r>
            <a:r>
              <a:rPr i="1" lang="en">
                <a:solidFill>
                  <a:schemeClr val="dk1"/>
                </a:solidFill>
              </a:rPr>
              <a:t>p</a:t>
            </a:r>
            <a:r>
              <a:rPr baseline="-25000" lang="en">
                <a:solidFill>
                  <a:schemeClr val="dk1"/>
                </a:solidFill>
              </a:rPr>
              <a:t>𝜃1</a:t>
            </a:r>
            <a:r>
              <a:rPr lang="en">
                <a:solidFill>
                  <a:schemeClr val="dk1"/>
                </a:solidFill>
              </a:rPr>
              <a:t> and </a:t>
            </a:r>
            <a:r>
              <a:rPr i="1" lang="en">
                <a:solidFill>
                  <a:schemeClr val="dk1"/>
                </a:solidFill>
              </a:rPr>
              <a:t>p</a:t>
            </a:r>
            <a:r>
              <a:rPr baseline="-25000" lang="en">
                <a:solidFill>
                  <a:schemeClr val="dk1"/>
                </a:solidFill>
              </a:rPr>
              <a:t>𝜃2  </a:t>
            </a:r>
            <a:r>
              <a:rPr lang="en">
                <a:solidFill>
                  <a:schemeClr val="dk1"/>
                </a:solidFill>
              </a:rPr>
              <a:t>and the time-step.</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An outer for-loop which will run to execute all sets of initial conditions.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Within each loop, 𝜃</a:t>
            </a:r>
            <a:r>
              <a:rPr baseline="-25000" lang="en">
                <a:solidFill>
                  <a:schemeClr val="dk1"/>
                </a:solidFill>
              </a:rPr>
              <a:t>1</a:t>
            </a:r>
            <a:r>
              <a:rPr lang="en">
                <a:solidFill>
                  <a:schemeClr val="dk1"/>
                </a:solidFill>
              </a:rPr>
              <a:t>, 𝜃</a:t>
            </a:r>
            <a:r>
              <a:rPr baseline="-25000" lang="en">
                <a:solidFill>
                  <a:schemeClr val="dk1"/>
                </a:solidFill>
              </a:rPr>
              <a:t>2</a:t>
            </a:r>
            <a:r>
              <a:rPr lang="en">
                <a:solidFill>
                  <a:schemeClr val="dk1"/>
                </a:solidFill>
              </a:rPr>
              <a:t>, </a:t>
            </a:r>
            <a:r>
              <a:rPr i="1" lang="en">
                <a:solidFill>
                  <a:schemeClr val="dk1"/>
                </a:solidFill>
              </a:rPr>
              <a:t>p</a:t>
            </a:r>
            <a:r>
              <a:rPr baseline="-25000" lang="en">
                <a:solidFill>
                  <a:schemeClr val="dk1"/>
                </a:solidFill>
              </a:rPr>
              <a:t>𝜃1</a:t>
            </a:r>
            <a:r>
              <a:rPr lang="en">
                <a:solidFill>
                  <a:schemeClr val="dk1"/>
                </a:solidFill>
              </a:rPr>
              <a:t> and </a:t>
            </a:r>
            <a:r>
              <a:rPr i="1" lang="en">
                <a:solidFill>
                  <a:schemeClr val="dk1"/>
                </a:solidFill>
              </a:rPr>
              <a:t>p</a:t>
            </a:r>
            <a:r>
              <a:rPr baseline="-25000" lang="en">
                <a:solidFill>
                  <a:schemeClr val="dk1"/>
                </a:solidFill>
              </a:rPr>
              <a:t>𝜃2  </a:t>
            </a:r>
            <a:r>
              <a:rPr lang="en">
                <a:solidFill>
                  <a:schemeClr val="dk1"/>
                </a:solidFill>
              </a:rPr>
              <a:t>are initialised and time (t) is set to zero; and an array is declared to store state-variables.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An inner while-loop which will run until the t becomes equal to final time-value.</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The while-loop ends with updating state-variables by calling the desired solver. </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Position of centre of both the rods is calculated for the theta-values at each time-instance using a for-loop.</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Explicit solver: The state-variables are updated by calculating their derivatives by calling appropriate functions using the current state-variables.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Implicit solver:</a:t>
            </a:r>
            <a:endParaRPr>
              <a:solidFill>
                <a:schemeClr val="dk1"/>
              </a:solidFill>
            </a:endParaRPr>
          </a:p>
          <a:p>
            <a:pPr indent="-298450" lvl="0" marL="457200" rtl="0" algn="l">
              <a:lnSpc>
                <a:spcPct val="115000"/>
              </a:lnSpc>
              <a:spcBef>
                <a:spcPts val="1200"/>
              </a:spcBef>
              <a:spcAft>
                <a:spcPts val="0"/>
              </a:spcAft>
              <a:buClr>
                <a:schemeClr val="dk1"/>
              </a:buClr>
              <a:buSzPts val="1100"/>
              <a:buAutoNum type="arabicPeriod"/>
            </a:pPr>
            <a:r>
              <a:rPr lang="en">
                <a:solidFill>
                  <a:schemeClr val="dk1"/>
                </a:solidFill>
              </a:rPr>
              <a:t>𝜃</a:t>
            </a:r>
            <a:r>
              <a:rPr baseline="-25000" lang="en">
                <a:solidFill>
                  <a:schemeClr val="dk1"/>
                </a:solidFill>
              </a:rPr>
              <a:t>1</a:t>
            </a:r>
            <a:r>
              <a:rPr lang="en">
                <a:solidFill>
                  <a:schemeClr val="dk1"/>
                </a:solidFill>
              </a:rPr>
              <a:t>, 𝜃</a:t>
            </a:r>
            <a:r>
              <a:rPr baseline="-25000" lang="en">
                <a:solidFill>
                  <a:schemeClr val="dk1"/>
                </a:solidFill>
              </a:rPr>
              <a:t>2</a:t>
            </a:r>
            <a:r>
              <a:rPr lang="en">
                <a:solidFill>
                  <a:schemeClr val="dk1"/>
                </a:solidFill>
              </a:rPr>
              <a:t>, </a:t>
            </a:r>
            <a:r>
              <a:rPr i="1" lang="en">
                <a:solidFill>
                  <a:schemeClr val="dk1"/>
                </a:solidFill>
              </a:rPr>
              <a:t>p</a:t>
            </a:r>
            <a:r>
              <a:rPr baseline="-25000" lang="en">
                <a:solidFill>
                  <a:schemeClr val="dk1"/>
                </a:solidFill>
              </a:rPr>
              <a:t>𝜃1</a:t>
            </a:r>
            <a:r>
              <a:rPr lang="en">
                <a:solidFill>
                  <a:schemeClr val="dk1"/>
                </a:solidFill>
              </a:rPr>
              <a:t> and </a:t>
            </a:r>
            <a:r>
              <a:rPr i="1" lang="en">
                <a:solidFill>
                  <a:schemeClr val="dk1"/>
                </a:solidFill>
              </a:rPr>
              <a:t>p</a:t>
            </a:r>
            <a:r>
              <a:rPr baseline="-25000" lang="en">
                <a:solidFill>
                  <a:schemeClr val="dk1"/>
                </a:solidFill>
              </a:rPr>
              <a:t>𝜃2  </a:t>
            </a:r>
            <a:r>
              <a:rPr lang="en">
                <a:solidFill>
                  <a:schemeClr val="dk1"/>
                </a:solidFill>
              </a:rPr>
              <a:t>are initialised for the next time-instance by summing the current values with the product of time-step and their derivatives calculated using current values.</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Another while-loop is used to update the values of 𝜃</a:t>
            </a:r>
            <a:r>
              <a:rPr baseline="-25000" lang="en">
                <a:solidFill>
                  <a:schemeClr val="dk1"/>
                </a:solidFill>
              </a:rPr>
              <a:t>1</a:t>
            </a:r>
            <a:r>
              <a:rPr lang="en">
                <a:solidFill>
                  <a:schemeClr val="dk1"/>
                </a:solidFill>
              </a:rPr>
              <a:t>, 𝜃</a:t>
            </a:r>
            <a:r>
              <a:rPr baseline="-25000" lang="en">
                <a:solidFill>
                  <a:schemeClr val="dk1"/>
                </a:solidFill>
              </a:rPr>
              <a:t>2</a:t>
            </a:r>
            <a:r>
              <a:rPr lang="en">
                <a:solidFill>
                  <a:schemeClr val="dk1"/>
                </a:solidFill>
              </a:rPr>
              <a:t>, </a:t>
            </a:r>
            <a:r>
              <a:rPr i="1" lang="en">
                <a:solidFill>
                  <a:schemeClr val="dk1"/>
                </a:solidFill>
              </a:rPr>
              <a:t>p</a:t>
            </a:r>
            <a:r>
              <a:rPr baseline="-25000" lang="en">
                <a:solidFill>
                  <a:schemeClr val="dk1"/>
                </a:solidFill>
              </a:rPr>
              <a:t>𝜃1</a:t>
            </a:r>
            <a:r>
              <a:rPr lang="en">
                <a:solidFill>
                  <a:schemeClr val="dk1"/>
                </a:solidFill>
              </a:rPr>
              <a:t> and </a:t>
            </a:r>
            <a:r>
              <a:rPr i="1" lang="en">
                <a:solidFill>
                  <a:schemeClr val="dk1"/>
                </a:solidFill>
              </a:rPr>
              <a:t>p</a:t>
            </a:r>
            <a:r>
              <a:rPr baseline="-25000" lang="en">
                <a:solidFill>
                  <a:schemeClr val="dk1"/>
                </a:solidFill>
              </a:rPr>
              <a:t>𝜃2 </a:t>
            </a:r>
            <a:r>
              <a:rPr lang="en">
                <a:solidFill>
                  <a:schemeClr val="dk1"/>
                </a:solidFill>
              </a:rPr>
              <a:t>until the relative error between the obtained variables in the consequent iterations is less than 1e-6. The error is calculated using the declared function “hgh_rel_err”.</a:t>
            </a:r>
            <a:endParaRPr>
              <a:solidFill>
                <a:schemeClr val="dk1"/>
              </a:solidFill>
            </a:endParaRPr>
          </a:p>
          <a:p>
            <a:pPr indent="-298450" lvl="0" marL="457200" rtl="0" algn="l">
              <a:lnSpc>
                <a:spcPct val="115000"/>
              </a:lnSpc>
              <a:spcBef>
                <a:spcPts val="0"/>
              </a:spcBef>
              <a:spcAft>
                <a:spcPts val="0"/>
              </a:spcAft>
              <a:buClr>
                <a:schemeClr val="dk1"/>
              </a:buClr>
              <a:buSzPts val="1100"/>
              <a:buAutoNum type="arabicPeriod"/>
            </a:pPr>
            <a:r>
              <a:rPr lang="en">
                <a:solidFill>
                  <a:schemeClr val="dk1"/>
                </a:solidFill>
              </a:rPr>
              <a:t>Inside the while-loop for calculation of derivatives, 𝜃</a:t>
            </a:r>
            <a:r>
              <a:rPr baseline="-25000" lang="en">
                <a:solidFill>
                  <a:schemeClr val="dk1"/>
                </a:solidFill>
              </a:rPr>
              <a:t>1</a:t>
            </a:r>
            <a:r>
              <a:rPr lang="en">
                <a:solidFill>
                  <a:schemeClr val="dk1"/>
                </a:solidFill>
              </a:rPr>
              <a:t>, 𝜃</a:t>
            </a:r>
            <a:r>
              <a:rPr baseline="-25000" lang="en">
                <a:solidFill>
                  <a:schemeClr val="dk1"/>
                </a:solidFill>
              </a:rPr>
              <a:t>2</a:t>
            </a:r>
            <a:r>
              <a:rPr lang="en">
                <a:solidFill>
                  <a:schemeClr val="dk1"/>
                </a:solidFill>
              </a:rPr>
              <a:t>, </a:t>
            </a:r>
            <a:r>
              <a:rPr i="1" lang="en">
                <a:solidFill>
                  <a:schemeClr val="dk1"/>
                </a:solidFill>
              </a:rPr>
              <a:t>p</a:t>
            </a:r>
            <a:r>
              <a:rPr baseline="-25000" lang="en">
                <a:solidFill>
                  <a:schemeClr val="dk1"/>
                </a:solidFill>
              </a:rPr>
              <a:t>𝜃1</a:t>
            </a:r>
            <a:r>
              <a:rPr lang="en">
                <a:solidFill>
                  <a:schemeClr val="dk1"/>
                </a:solidFill>
              </a:rPr>
              <a:t> and </a:t>
            </a:r>
            <a:r>
              <a:rPr i="1" lang="en">
                <a:solidFill>
                  <a:schemeClr val="dk1"/>
                </a:solidFill>
              </a:rPr>
              <a:t>p</a:t>
            </a:r>
            <a:r>
              <a:rPr baseline="-25000" lang="en">
                <a:solidFill>
                  <a:schemeClr val="dk1"/>
                </a:solidFill>
              </a:rPr>
              <a:t>𝜃2 </a:t>
            </a:r>
            <a:r>
              <a:rPr lang="en">
                <a:solidFill>
                  <a:schemeClr val="dk1"/>
                </a:solidFill>
              </a:rPr>
              <a:t>are generated by calculating weighted-average of these values in the previous iteration and the initial values (obtained in step1)</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6" name="Shape 76"/>
        <p:cNvGrpSpPr/>
        <p:nvPr/>
      </p:nvGrpSpPr>
      <p:grpSpPr>
        <a:xfrm>
          <a:off x="0" y="0"/>
          <a:ext cx="0" cy="0"/>
          <a:chOff x="0" y="0"/>
          <a:chExt cx="0" cy="0"/>
        </a:xfrm>
      </p:grpSpPr>
      <p:sp>
        <p:nvSpPr>
          <p:cNvPr id="77" name="Google Shape;77;g8a88d4d68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8a88d4d68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86565bdf9e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86565bdf9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81f67c27c8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81f67c27c8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g81f67c27c8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81f67c27c8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g81f67c27c8_2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81f67c27c8_2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4" name="Shape 114"/>
        <p:cNvGrpSpPr/>
        <p:nvPr/>
      </p:nvGrpSpPr>
      <p:grpSpPr>
        <a:xfrm>
          <a:off x="0" y="0"/>
          <a:ext cx="0" cy="0"/>
          <a:chOff x="0" y="0"/>
          <a:chExt cx="0" cy="0"/>
        </a:xfrm>
      </p:grpSpPr>
      <p:sp>
        <p:nvSpPr>
          <p:cNvPr id="115" name="Google Shape;115;g81f67c27c8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81f67c27c8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9.png"/><Relationship Id="rId5"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image" Target="../media/image8.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7.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lnSpc>
                <a:spcPct val="115000"/>
              </a:lnSpc>
              <a:spcBef>
                <a:spcPts val="1200"/>
              </a:spcBef>
              <a:spcAft>
                <a:spcPts val="0"/>
              </a:spcAft>
              <a:buClr>
                <a:schemeClr val="dk1"/>
              </a:buClr>
              <a:buSzPts val="1100"/>
              <a:buFont typeface="Arial"/>
              <a:buNone/>
            </a:pPr>
            <a:r>
              <a:rPr b="1" lang="en" sz="3400"/>
              <a:t>Chaos modelling of coupled ODEs</a:t>
            </a:r>
            <a:endParaRPr b="1" sz="3400"/>
          </a:p>
          <a:p>
            <a:pPr indent="0" lvl="0" marL="0" rtl="0" algn="ctr">
              <a:spcBef>
                <a:spcPts val="70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NamanYadav - 160100012</a:t>
            </a:r>
            <a:endParaRPr/>
          </a:p>
          <a:p>
            <a:pPr indent="0" lvl="0" marL="0" rtl="0" algn="r">
              <a:spcBef>
                <a:spcPts val="0"/>
              </a:spcBef>
              <a:spcAft>
                <a:spcPts val="0"/>
              </a:spcAft>
              <a:buNone/>
            </a:pPr>
            <a:r>
              <a:rPr lang="en"/>
              <a:t>Riya - 160100097</a:t>
            </a:r>
            <a:endParaRPr/>
          </a:p>
        </p:txBody>
      </p:sp>
      <p:pic>
        <p:nvPicPr>
          <p:cNvPr id="56" name="Google Shape;56;p13"/>
          <p:cNvPicPr preferRelativeResize="0"/>
          <p:nvPr/>
        </p:nvPicPr>
        <p:blipFill>
          <a:blip r:embed="rId3">
            <a:alphaModFix/>
          </a:blip>
          <a:stretch>
            <a:fillRect/>
          </a:stretch>
        </p:blipFill>
        <p:spPr>
          <a:xfrm>
            <a:off x="393700" y="2311400"/>
            <a:ext cx="3054225" cy="283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pic>
        <p:nvPicPr>
          <p:cNvPr id="124" name="Google Shape;124;p22"/>
          <p:cNvPicPr preferRelativeResize="0"/>
          <p:nvPr/>
        </p:nvPicPr>
        <p:blipFill rotWithShape="1">
          <a:blip r:embed="rId3">
            <a:alphaModFix/>
          </a:blip>
          <a:srcRect b="0" l="37465" r="38231" t="0"/>
          <a:stretch/>
        </p:blipFill>
        <p:spPr>
          <a:xfrm>
            <a:off x="0" y="-1"/>
            <a:ext cx="2412801" cy="5143499"/>
          </a:xfrm>
          <a:prstGeom prst="rect">
            <a:avLst/>
          </a:prstGeom>
          <a:noFill/>
          <a:ln>
            <a:noFill/>
          </a:ln>
        </p:spPr>
      </p:pic>
      <p:pic>
        <p:nvPicPr>
          <p:cNvPr id="125" name="Google Shape;125;p22"/>
          <p:cNvPicPr preferRelativeResize="0"/>
          <p:nvPr/>
        </p:nvPicPr>
        <p:blipFill rotWithShape="1">
          <a:blip r:embed="rId4">
            <a:alphaModFix/>
          </a:blip>
          <a:srcRect b="0" l="37683" r="38421" t="0"/>
          <a:stretch/>
        </p:blipFill>
        <p:spPr>
          <a:xfrm>
            <a:off x="6771712" y="0"/>
            <a:ext cx="2372287" cy="5143499"/>
          </a:xfrm>
          <a:prstGeom prst="rect">
            <a:avLst/>
          </a:prstGeom>
          <a:noFill/>
          <a:ln>
            <a:noFill/>
          </a:ln>
        </p:spPr>
      </p:pic>
      <p:pic>
        <p:nvPicPr>
          <p:cNvPr id="126" name="Google Shape;126;p22"/>
          <p:cNvPicPr preferRelativeResize="0"/>
          <p:nvPr/>
        </p:nvPicPr>
        <p:blipFill rotWithShape="1">
          <a:blip r:embed="rId5">
            <a:alphaModFix/>
          </a:blip>
          <a:srcRect b="0" l="37117" r="37590" t="0"/>
          <a:stretch/>
        </p:blipFill>
        <p:spPr>
          <a:xfrm>
            <a:off x="3333754" y="0"/>
            <a:ext cx="2510867"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23"/>
          <p:cNvSpPr txBox="1"/>
          <p:nvPr>
            <p:ph type="title"/>
          </p:nvPr>
        </p:nvSpPr>
        <p:spPr>
          <a:xfrm>
            <a:off x="311700" y="191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Instructions to run the code</a:t>
            </a:r>
            <a:endParaRPr b="1"/>
          </a:p>
          <a:p>
            <a:pPr indent="0" lvl="0" marL="0" rtl="0" algn="l">
              <a:lnSpc>
                <a:spcPct val="115000"/>
              </a:lnSpc>
              <a:spcBef>
                <a:spcPts val="1200"/>
              </a:spcBef>
              <a:spcAft>
                <a:spcPts val="700"/>
              </a:spcAft>
              <a:buClr>
                <a:schemeClr val="dk1"/>
              </a:buClr>
              <a:buSzPts val="1100"/>
              <a:buFont typeface="Arial"/>
              <a:buNone/>
            </a:pPr>
            <a:r>
              <a:t/>
            </a:r>
            <a:endParaRPr b="1"/>
          </a:p>
        </p:txBody>
      </p:sp>
      <p:sp>
        <p:nvSpPr>
          <p:cNvPr id="132" name="Google Shape;132;p23"/>
          <p:cNvSpPr txBox="1"/>
          <p:nvPr>
            <p:ph idx="1" type="body"/>
          </p:nvPr>
        </p:nvSpPr>
        <p:spPr>
          <a:xfrm>
            <a:off x="311700" y="763725"/>
            <a:ext cx="8520600" cy="43797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chemeClr val="dk1"/>
                </a:solidFill>
              </a:rPr>
              <a:t>Running main.py would give results using parameters set by us. There are two more files that main.py imports from (plot.py and functions.py). To get different results, one can modify main.py as following:</a:t>
            </a:r>
            <a:endParaRPr sz="1400">
              <a:solidFill>
                <a:schemeClr val="dk1"/>
              </a:solidFill>
            </a:endParaRPr>
          </a:p>
          <a:p>
            <a:pPr indent="-317500" lvl="0" marL="457200" rtl="0" algn="just">
              <a:lnSpc>
                <a:spcPct val="100000"/>
              </a:lnSpc>
              <a:spcBef>
                <a:spcPts val="1000"/>
              </a:spcBef>
              <a:spcAft>
                <a:spcPts val="0"/>
              </a:spcAft>
              <a:buClr>
                <a:schemeClr val="dk1"/>
              </a:buClr>
              <a:buSzPts val="1400"/>
              <a:buAutoNum type="arabicPeriod"/>
            </a:pPr>
            <a:r>
              <a:rPr lang="en" sz="1400">
                <a:solidFill>
                  <a:schemeClr val="dk1"/>
                </a:solidFill>
              </a:rPr>
              <a:t>Change values in theta1_i, theta2_i, p1_i, p2_i to change the initial condition of the pendulum. i</a:t>
            </a:r>
            <a:r>
              <a:rPr baseline="30000" lang="en" sz="1400">
                <a:solidFill>
                  <a:schemeClr val="dk1"/>
                </a:solidFill>
              </a:rPr>
              <a:t>th </a:t>
            </a:r>
            <a:r>
              <a:rPr lang="en" sz="1400">
                <a:solidFill>
                  <a:schemeClr val="dk1"/>
                </a:solidFill>
              </a:rPr>
              <a:t>element of each array is combined to form a set of initial conditions.</a:t>
            </a:r>
            <a:endParaRPr sz="1400">
              <a:solidFill>
                <a:schemeClr val="dk1"/>
              </a:solidFill>
            </a:endParaRPr>
          </a:p>
          <a:p>
            <a:pPr indent="-317500" lvl="0" marL="457200" rtl="0" algn="just">
              <a:lnSpc>
                <a:spcPct val="100000"/>
              </a:lnSpc>
              <a:spcBef>
                <a:spcPts val="500"/>
              </a:spcBef>
              <a:spcAft>
                <a:spcPts val="0"/>
              </a:spcAft>
              <a:buClr>
                <a:schemeClr val="dk1"/>
              </a:buClr>
              <a:buSzPts val="1400"/>
              <a:buAutoNum type="arabicPeriod"/>
            </a:pPr>
            <a:r>
              <a:rPr lang="en" sz="1400">
                <a:solidFill>
                  <a:schemeClr val="dk1"/>
                </a:solidFill>
              </a:rPr>
              <a:t>Change values in mss and lss to change length and mass of the system. i</a:t>
            </a:r>
            <a:r>
              <a:rPr baseline="30000" lang="en" sz="1400">
                <a:solidFill>
                  <a:schemeClr val="dk1"/>
                </a:solidFill>
              </a:rPr>
              <a:t>th </a:t>
            </a:r>
            <a:r>
              <a:rPr lang="en" sz="1400">
                <a:solidFill>
                  <a:schemeClr val="dk1"/>
                </a:solidFill>
              </a:rPr>
              <a:t>row of each array is combined to form a system.</a:t>
            </a:r>
            <a:endParaRPr sz="1400">
              <a:solidFill>
                <a:schemeClr val="dk1"/>
              </a:solidFill>
            </a:endParaRPr>
          </a:p>
          <a:p>
            <a:pPr indent="-317500" lvl="0" marL="457200" rtl="0" algn="just">
              <a:lnSpc>
                <a:spcPct val="100000"/>
              </a:lnSpc>
              <a:spcBef>
                <a:spcPts val="500"/>
              </a:spcBef>
              <a:spcAft>
                <a:spcPts val="0"/>
              </a:spcAft>
              <a:buClr>
                <a:schemeClr val="dk1"/>
              </a:buClr>
              <a:buSzPts val="1400"/>
              <a:buAutoNum type="arabicPeriod"/>
            </a:pPr>
            <a:r>
              <a:rPr lang="en" sz="1400">
                <a:solidFill>
                  <a:schemeClr val="dk1"/>
                </a:solidFill>
              </a:rPr>
              <a:t>Change values in stps to change time-step used in solver and ti and tf to change duration of simulation.</a:t>
            </a:r>
            <a:endParaRPr sz="1400">
              <a:solidFill>
                <a:schemeClr val="dk1"/>
              </a:solidFill>
            </a:endParaRPr>
          </a:p>
          <a:p>
            <a:pPr indent="-317500" lvl="0" marL="457200" rtl="0" algn="just">
              <a:lnSpc>
                <a:spcPct val="100000"/>
              </a:lnSpc>
              <a:spcBef>
                <a:spcPts val="500"/>
              </a:spcBef>
              <a:spcAft>
                <a:spcPts val="0"/>
              </a:spcAft>
              <a:buClr>
                <a:schemeClr val="dk1"/>
              </a:buClr>
              <a:buSzPts val="1400"/>
              <a:buAutoNum type="arabicPeriod"/>
            </a:pPr>
            <a:r>
              <a:rPr lang="en" sz="1400">
                <a:solidFill>
                  <a:schemeClr val="dk1"/>
                </a:solidFill>
              </a:rPr>
              <a:t>Set the value in I, J, K, L, M depending upon how many sets of respective parameters you want to simulate. For simulating all sets of a particular parameter, set it to len(name_of_respective_variable) To get a sensible plot, don’t set non-unity more than two of I, J, K, L, M.</a:t>
            </a:r>
            <a:endParaRPr sz="1400">
              <a:solidFill>
                <a:schemeClr val="dk1"/>
              </a:solidFill>
            </a:endParaRPr>
          </a:p>
          <a:p>
            <a:pPr indent="-304800" lvl="1" marL="914400" rtl="0" algn="just">
              <a:lnSpc>
                <a:spcPct val="100000"/>
              </a:lnSpc>
              <a:spcBef>
                <a:spcPts val="500"/>
              </a:spcBef>
              <a:spcAft>
                <a:spcPts val="0"/>
              </a:spcAft>
              <a:buClr>
                <a:schemeClr val="dk1"/>
              </a:buClr>
              <a:buSzPts val="1200"/>
              <a:buAutoNum type="alphaLcPeriod"/>
            </a:pPr>
            <a:r>
              <a:rPr lang="en" sz="1200">
                <a:solidFill>
                  <a:schemeClr val="dk1"/>
                </a:solidFill>
              </a:rPr>
              <a:t>I - initial conditions (ys_inits)</a:t>
            </a:r>
            <a:endParaRPr sz="1200">
              <a:solidFill>
                <a:schemeClr val="dk1"/>
              </a:solidFill>
            </a:endParaRPr>
          </a:p>
          <a:p>
            <a:pPr indent="-304800" lvl="1" marL="914400" rtl="0" algn="just">
              <a:lnSpc>
                <a:spcPct val="100000"/>
              </a:lnSpc>
              <a:spcBef>
                <a:spcPts val="0"/>
              </a:spcBef>
              <a:spcAft>
                <a:spcPts val="0"/>
              </a:spcAft>
              <a:buClr>
                <a:schemeClr val="dk1"/>
              </a:buClr>
              <a:buSzPts val="1200"/>
              <a:buAutoNum type="alphaLcPeriod"/>
            </a:pPr>
            <a:r>
              <a:rPr lang="en" sz="1200">
                <a:solidFill>
                  <a:schemeClr val="dk1"/>
                </a:solidFill>
              </a:rPr>
              <a:t>J - solvers (slvrs)</a:t>
            </a:r>
            <a:endParaRPr sz="1200">
              <a:solidFill>
                <a:schemeClr val="dk1"/>
              </a:solidFill>
            </a:endParaRPr>
          </a:p>
          <a:p>
            <a:pPr indent="-304800" lvl="1" marL="914400" rtl="0" algn="just">
              <a:lnSpc>
                <a:spcPct val="100000"/>
              </a:lnSpc>
              <a:spcBef>
                <a:spcPts val="0"/>
              </a:spcBef>
              <a:spcAft>
                <a:spcPts val="0"/>
              </a:spcAft>
              <a:buClr>
                <a:schemeClr val="dk1"/>
              </a:buClr>
              <a:buSzPts val="1200"/>
              <a:buAutoNum type="alphaLcPeriod"/>
            </a:pPr>
            <a:r>
              <a:rPr lang="en" sz="1200">
                <a:solidFill>
                  <a:schemeClr val="dk1"/>
                </a:solidFill>
              </a:rPr>
              <a:t>K - time-steps (stps)</a:t>
            </a:r>
            <a:endParaRPr sz="1200">
              <a:solidFill>
                <a:schemeClr val="dk1"/>
              </a:solidFill>
            </a:endParaRPr>
          </a:p>
          <a:p>
            <a:pPr indent="-304800" lvl="1" marL="914400" rtl="0" algn="just">
              <a:lnSpc>
                <a:spcPct val="100000"/>
              </a:lnSpc>
              <a:spcBef>
                <a:spcPts val="0"/>
              </a:spcBef>
              <a:spcAft>
                <a:spcPts val="0"/>
              </a:spcAft>
              <a:buClr>
                <a:schemeClr val="dk1"/>
              </a:buClr>
              <a:buSzPts val="1200"/>
              <a:buAutoNum type="alphaLcPeriod"/>
            </a:pPr>
            <a:r>
              <a:rPr lang="en" sz="1200">
                <a:solidFill>
                  <a:schemeClr val="dk1"/>
                </a:solidFill>
              </a:rPr>
              <a:t>L - length (lss)</a:t>
            </a:r>
            <a:endParaRPr sz="1200">
              <a:solidFill>
                <a:schemeClr val="dk1"/>
              </a:solidFill>
            </a:endParaRPr>
          </a:p>
          <a:p>
            <a:pPr indent="-304800" lvl="1" marL="914400" rtl="0" algn="just">
              <a:lnSpc>
                <a:spcPct val="100000"/>
              </a:lnSpc>
              <a:spcBef>
                <a:spcPts val="0"/>
              </a:spcBef>
              <a:spcAft>
                <a:spcPts val="0"/>
              </a:spcAft>
              <a:buClr>
                <a:schemeClr val="dk1"/>
              </a:buClr>
              <a:buSzPts val="1200"/>
              <a:buAutoNum type="alphaLcPeriod"/>
            </a:pPr>
            <a:r>
              <a:rPr lang="en" sz="1200">
                <a:solidFill>
                  <a:schemeClr val="dk1"/>
                </a:solidFill>
              </a:rPr>
              <a:t>M - mass (mss)</a:t>
            </a:r>
            <a:endParaRPr sz="1200">
              <a:solidFill>
                <a:schemeClr val="dk1"/>
              </a:solidFill>
            </a:endParaRPr>
          </a:p>
          <a:p>
            <a:pPr indent="-317500" lvl="0" marL="457200" rtl="0" algn="just">
              <a:lnSpc>
                <a:spcPct val="100000"/>
              </a:lnSpc>
              <a:spcBef>
                <a:spcPts val="500"/>
              </a:spcBef>
              <a:spcAft>
                <a:spcPts val="500"/>
              </a:spcAft>
              <a:buClr>
                <a:schemeClr val="dk1"/>
              </a:buClr>
              <a:buSzPts val="1400"/>
              <a:buAutoNum type="arabicPeriod"/>
            </a:pPr>
            <a:r>
              <a:rPr lang="en" sz="1400">
                <a:solidFill>
                  <a:schemeClr val="dk1"/>
                </a:solidFill>
              </a:rPr>
              <a:t>For plotting there are some other parameters also that can be tuned, main.py file is appropriately documented to explain the details.</a:t>
            </a:r>
            <a:endParaRPr sz="1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Problem Statement</a:t>
            </a:r>
            <a:endParaRPr b="1"/>
          </a:p>
        </p:txBody>
      </p:sp>
      <p:sp>
        <p:nvSpPr>
          <p:cNvPr id="62" name="Google Shape;62;p14"/>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lang="en" sz="1400">
                <a:solidFill>
                  <a:schemeClr val="dk1"/>
                </a:solidFill>
              </a:rPr>
              <a:t>We have simulated the double pendulum which is used to show an example of chaos dynamics, signifying the importance of initial conditions in non-linear systems. How the phase portrait of the system evolves over time have been studied for 5 seconds. The effect of change in the initial conditions on the trajectory of the midpoint of the 2nd link have been analyzed.</a:t>
            </a:r>
            <a:r>
              <a:rPr lang="en" sz="1700">
                <a:solidFill>
                  <a:schemeClr val="dk1"/>
                </a:solidFill>
              </a:rPr>
              <a:t> </a:t>
            </a:r>
            <a:r>
              <a:rPr lang="en" sz="1400">
                <a:solidFill>
                  <a:schemeClr val="dk1"/>
                </a:solidFill>
              </a:rPr>
              <a:t>We have used different solvers for solving the coupled equations and commented on the scope of various solvers in solving the chaotic systems. We have also analysed their sensitivity for abnormal length and mass ratio. </a:t>
            </a:r>
            <a:endParaRPr sz="1400">
              <a:solidFill>
                <a:schemeClr val="dk1"/>
              </a:solidFill>
            </a:endParaRPr>
          </a:p>
          <a:p>
            <a:pPr indent="0" lvl="0" marL="0" rtl="0" algn="just">
              <a:spcBef>
                <a:spcPts val="1200"/>
              </a:spcBef>
              <a:spcAft>
                <a:spcPts val="0"/>
              </a:spcAft>
              <a:buNone/>
            </a:pPr>
            <a:r>
              <a:rPr lang="en" sz="1400">
                <a:solidFill>
                  <a:schemeClr val="dk1"/>
                </a:solidFill>
              </a:rPr>
              <a:t>Equation of motion used are:</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1200"/>
              </a:spcBef>
              <a:spcAft>
                <a:spcPts val="0"/>
              </a:spcAft>
              <a:buNone/>
            </a:pPr>
            <a:r>
              <a:t/>
            </a:r>
            <a:endParaRPr sz="1400">
              <a:solidFill>
                <a:schemeClr val="dk1"/>
              </a:solidFill>
            </a:endParaRPr>
          </a:p>
          <a:p>
            <a:pPr indent="0" lvl="0" marL="0" rtl="0" algn="l">
              <a:spcBef>
                <a:spcPts val="700"/>
              </a:spcBef>
              <a:spcAft>
                <a:spcPts val="1600"/>
              </a:spcAft>
              <a:buNone/>
            </a:pPr>
            <a:r>
              <a:t/>
            </a:r>
            <a:endParaRPr/>
          </a:p>
        </p:txBody>
      </p:sp>
      <p:pic>
        <p:nvPicPr>
          <p:cNvPr id="63" name="Google Shape;63;p14"/>
          <p:cNvPicPr preferRelativeResize="0"/>
          <p:nvPr/>
        </p:nvPicPr>
        <p:blipFill>
          <a:blip r:embed="rId3">
            <a:alphaModFix/>
          </a:blip>
          <a:stretch>
            <a:fillRect/>
          </a:stretch>
        </p:blipFill>
        <p:spPr>
          <a:xfrm>
            <a:off x="152400" y="4721275"/>
            <a:ext cx="9525" cy="9525"/>
          </a:xfrm>
          <a:prstGeom prst="rect">
            <a:avLst/>
          </a:prstGeom>
          <a:noFill/>
          <a:ln>
            <a:noFill/>
          </a:ln>
        </p:spPr>
      </p:pic>
      <p:pic>
        <p:nvPicPr>
          <p:cNvPr id="64" name="Google Shape;64;p14"/>
          <p:cNvPicPr preferRelativeResize="0"/>
          <p:nvPr/>
        </p:nvPicPr>
        <p:blipFill>
          <a:blip r:embed="rId4">
            <a:alphaModFix/>
          </a:blip>
          <a:stretch>
            <a:fillRect/>
          </a:stretch>
        </p:blipFill>
        <p:spPr>
          <a:xfrm>
            <a:off x="152400" y="3158850"/>
            <a:ext cx="3962400" cy="1150650"/>
          </a:xfrm>
          <a:prstGeom prst="rect">
            <a:avLst/>
          </a:prstGeom>
          <a:noFill/>
          <a:ln>
            <a:noFill/>
          </a:ln>
        </p:spPr>
      </p:pic>
      <p:pic>
        <p:nvPicPr>
          <p:cNvPr id="65" name="Google Shape;65;p14"/>
          <p:cNvPicPr preferRelativeResize="0"/>
          <p:nvPr/>
        </p:nvPicPr>
        <p:blipFill>
          <a:blip r:embed="rId5">
            <a:alphaModFix/>
          </a:blip>
          <a:stretch>
            <a:fillRect/>
          </a:stretch>
        </p:blipFill>
        <p:spPr>
          <a:xfrm>
            <a:off x="314325" y="4721275"/>
            <a:ext cx="9525" cy="9525"/>
          </a:xfrm>
          <a:prstGeom prst="rect">
            <a:avLst/>
          </a:prstGeom>
          <a:noFill/>
          <a:ln>
            <a:noFill/>
          </a:ln>
        </p:spPr>
      </p:pic>
      <p:pic>
        <p:nvPicPr>
          <p:cNvPr id="66" name="Google Shape;66;p14"/>
          <p:cNvPicPr preferRelativeResize="0"/>
          <p:nvPr/>
        </p:nvPicPr>
        <p:blipFill>
          <a:blip r:embed="rId6">
            <a:alphaModFix/>
          </a:blip>
          <a:stretch>
            <a:fillRect/>
          </a:stretch>
        </p:blipFill>
        <p:spPr>
          <a:xfrm>
            <a:off x="4130663" y="3158850"/>
            <a:ext cx="4886325" cy="1009650"/>
          </a:xfrm>
          <a:prstGeom prst="rect">
            <a:avLst/>
          </a:prstGeom>
          <a:noFill/>
          <a:ln>
            <a:noFill/>
          </a:ln>
        </p:spPr>
      </p:pic>
      <p:pic>
        <p:nvPicPr>
          <p:cNvPr id="67" name="Google Shape;67;p14"/>
          <p:cNvPicPr preferRelativeResize="0"/>
          <p:nvPr/>
        </p:nvPicPr>
        <p:blipFill>
          <a:blip r:embed="rId7">
            <a:alphaModFix/>
          </a:blip>
          <a:stretch>
            <a:fillRect/>
          </a:stretch>
        </p:blipFill>
        <p:spPr>
          <a:xfrm>
            <a:off x="476250" y="4721275"/>
            <a:ext cx="9525" cy="9525"/>
          </a:xfrm>
          <a:prstGeom prst="rect">
            <a:avLst/>
          </a:prstGeom>
          <a:noFill/>
          <a:ln>
            <a:noFill/>
          </a:ln>
        </p:spPr>
      </p:pic>
      <p:pic>
        <p:nvPicPr>
          <p:cNvPr id="68" name="Google Shape;68;p14"/>
          <p:cNvPicPr preferRelativeResize="0"/>
          <p:nvPr/>
        </p:nvPicPr>
        <p:blipFill>
          <a:blip r:embed="rId8">
            <a:alphaModFix/>
          </a:blip>
          <a:stretch>
            <a:fillRect/>
          </a:stretch>
        </p:blipFill>
        <p:spPr>
          <a:xfrm>
            <a:off x="314325" y="4345038"/>
            <a:ext cx="2819400" cy="762000"/>
          </a:xfrm>
          <a:prstGeom prst="rect">
            <a:avLst/>
          </a:prstGeom>
          <a:noFill/>
          <a:ln>
            <a:noFill/>
          </a:ln>
        </p:spPr>
      </p:pic>
      <p:pic>
        <p:nvPicPr>
          <p:cNvPr id="69" name="Google Shape;69;p14"/>
          <p:cNvPicPr preferRelativeResize="0"/>
          <p:nvPr/>
        </p:nvPicPr>
        <p:blipFill>
          <a:blip r:embed="rId9">
            <a:alphaModFix/>
          </a:blip>
          <a:stretch>
            <a:fillRect/>
          </a:stretch>
        </p:blipFill>
        <p:spPr>
          <a:xfrm>
            <a:off x="4130663" y="4335513"/>
            <a:ext cx="4695825" cy="7810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165100"/>
            <a:ext cx="8520600" cy="763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a:t>Methodology &amp; Implementation</a:t>
            </a:r>
            <a:endParaRPr b="1" sz="1400"/>
          </a:p>
          <a:p>
            <a:pPr indent="0" lvl="0" marL="0" rtl="0" algn="l">
              <a:spcBef>
                <a:spcPts val="700"/>
              </a:spcBef>
              <a:spcAft>
                <a:spcPts val="0"/>
              </a:spcAft>
              <a:buNone/>
            </a:pPr>
            <a:r>
              <a:t/>
            </a:r>
            <a:endParaRPr/>
          </a:p>
        </p:txBody>
      </p:sp>
      <p:sp>
        <p:nvSpPr>
          <p:cNvPr id="75" name="Google Shape;75;p15"/>
          <p:cNvSpPr txBox="1"/>
          <p:nvPr>
            <p:ph idx="1" type="body"/>
          </p:nvPr>
        </p:nvSpPr>
        <p:spPr>
          <a:xfrm>
            <a:off x="311700" y="776425"/>
            <a:ext cx="8520600" cy="4367100"/>
          </a:xfrm>
          <a:prstGeom prst="rect">
            <a:avLst/>
          </a:prstGeom>
        </p:spPr>
        <p:txBody>
          <a:bodyPr anchorCtr="0" anchor="t" bIns="91425" lIns="91425" spcFirstLastPara="1" rIns="91425" wrap="square" tIns="91425">
            <a:noAutofit/>
          </a:bodyPr>
          <a:lstStyle/>
          <a:p>
            <a:pPr indent="0" lvl="0" marL="0" rtl="0" algn="just">
              <a:lnSpc>
                <a:spcPct val="100000"/>
              </a:lnSpc>
              <a:spcBef>
                <a:spcPts val="1200"/>
              </a:spcBef>
              <a:spcAft>
                <a:spcPts val="0"/>
              </a:spcAft>
              <a:buClr>
                <a:schemeClr val="dk1"/>
              </a:buClr>
              <a:buSzPts val="1100"/>
              <a:buFont typeface="Arial"/>
              <a:buNone/>
            </a:pPr>
            <a:r>
              <a:rPr lang="en" sz="1400">
                <a:solidFill>
                  <a:schemeClr val="dk1"/>
                </a:solidFill>
              </a:rPr>
              <a:t>We have used python for programming and plotting the trajectory of the centre of mass of 2</a:t>
            </a:r>
            <a:r>
              <a:rPr baseline="30000" lang="en" sz="1400">
                <a:solidFill>
                  <a:schemeClr val="dk1"/>
                </a:solidFill>
              </a:rPr>
              <a:t>nd</a:t>
            </a:r>
            <a:r>
              <a:rPr lang="en" sz="1400">
                <a:solidFill>
                  <a:schemeClr val="dk1"/>
                </a:solidFill>
              </a:rPr>
              <a:t> link as a function of time. The entire code is distributed in 3 files. </a:t>
            </a:r>
            <a:endParaRPr sz="1400">
              <a:solidFill>
                <a:schemeClr val="dk1"/>
              </a:solidFill>
            </a:endParaRPr>
          </a:p>
          <a:p>
            <a:pPr indent="-317500" lvl="0" marL="457200" rtl="0" algn="just">
              <a:lnSpc>
                <a:spcPct val="100000"/>
              </a:lnSpc>
              <a:spcBef>
                <a:spcPts val="1200"/>
              </a:spcBef>
              <a:spcAft>
                <a:spcPts val="0"/>
              </a:spcAft>
              <a:buClr>
                <a:schemeClr val="dk1"/>
              </a:buClr>
              <a:buSzPts val="1400"/>
              <a:buAutoNum type="arabicPeriod"/>
            </a:pPr>
            <a:r>
              <a:rPr lang="en" sz="1400">
                <a:solidFill>
                  <a:schemeClr val="dk1"/>
                </a:solidFill>
              </a:rPr>
              <a:t>main.py - Different parameters required to run the code and how many sets of each parameter to simulate is set. In each-iteration it calls solve() from functions.py to simulate for each set of parameters and plot them using function of plot.py. In the end all plots are shown in the same figure.</a:t>
            </a:r>
            <a:endParaRPr sz="1400">
              <a:solidFill>
                <a:schemeClr val="dk1"/>
              </a:solidFill>
            </a:endParaRPr>
          </a:p>
          <a:p>
            <a:pPr indent="-317500" lvl="0" marL="457200" rtl="0" algn="just">
              <a:lnSpc>
                <a:spcPct val="100000"/>
              </a:lnSpc>
              <a:spcBef>
                <a:spcPts val="1000"/>
              </a:spcBef>
              <a:spcAft>
                <a:spcPts val="0"/>
              </a:spcAft>
              <a:buClr>
                <a:schemeClr val="dk1"/>
              </a:buClr>
              <a:buSzPts val="1400"/>
              <a:buAutoNum type="arabicPeriod"/>
            </a:pPr>
            <a:r>
              <a:rPr lang="en" sz="1400">
                <a:solidFill>
                  <a:schemeClr val="dk1"/>
                </a:solidFill>
              </a:rPr>
              <a:t>functions.py - Contains functions to calculate derivatives of θ and p</a:t>
            </a:r>
            <a:r>
              <a:rPr baseline="-25000" lang="en" sz="1400">
                <a:solidFill>
                  <a:schemeClr val="dk1"/>
                </a:solidFill>
              </a:rPr>
              <a:t>θ</a:t>
            </a:r>
            <a:r>
              <a:rPr lang="en" sz="1400">
                <a:solidFill>
                  <a:schemeClr val="dk1"/>
                </a:solidFill>
              </a:rPr>
              <a:t>. solve() iterates over time until final time is reached and call different slovers depending on value of “slvr” and return an array containing θ, t and other state-quantifiers (⍵ and p</a:t>
            </a:r>
            <a:r>
              <a:rPr baseline="-25000" lang="en" sz="1400">
                <a:solidFill>
                  <a:schemeClr val="dk1"/>
                </a:solidFill>
              </a:rPr>
              <a:t>θ</a:t>
            </a:r>
            <a:r>
              <a:rPr lang="en" sz="1400">
                <a:solidFill>
                  <a:schemeClr val="dk1"/>
                </a:solidFill>
              </a:rPr>
              <a:t>). We have used the following solvers:</a:t>
            </a:r>
            <a:endParaRPr sz="1400">
              <a:solidFill>
                <a:schemeClr val="dk1"/>
              </a:solidFill>
            </a:endParaRPr>
          </a:p>
          <a:p>
            <a:pPr indent="0" lvl="0" marL="457200" rtl="0" algn="just">
              <a:lnSpc>
                <a:spcPct val="115000"/>
              </a:lnSpc>
              <a:spcBef>
                <a:spcPts val="0"/>
              </a:spcBef>
              <a:spcAft>
                <a:spcPts val="0"/>
              </a:spcAft>
              <a:buNone/>
            </a:pPr>
            <a:r>
              <a:rPr lang="en" sz="1400">
                <a:solidFill>
                  <a:schemeClr val="dk1"/>
                </a:solidFill>
              </a:rPr>
              <a:t>For all y = θ</a:t>
            </a:r>
            <a:r>
              <a:rPr baseline="-25000" lang="en" sz="1400">
                <a:solidFill>
                  <a:schemeClr val="dk1"/>
                </a:solidFill>
              </a:rPr>
              <a:t>1</a:t>
            </a:r>
            <a:r>
              <a:rPr lang="en" sz="1400">
                <a:solidFill>
                  <a:schemeClr val="dk1"/>
                </a:solidFill>
              </a:rPr>
              <a:t>, θ</a:t>
            </a:r>
            <a:r>
              <a:rPr baseline="-25000" lang="en" sz="1400">
                <a:solidFill>
                  <a:schemeClr val="dk1"/>
                </a:solidFill>
              </a:rPr>
              <a:t>2</a:t>
            </a:r>
            <a:r>
              <a:rPr lang="en" sz="1400">
                <a:solidFill>
                  <a:schemeClr val="dk1"/>
                </a:solidFill>
              </a:rPr>
              <a:t>, p</a:t>
            </a:r>
            <a:r>
              <a:rPr baseline="-25000" lang="en" sz="1400">
                <a:solidFill>
                  <a:schemeClr val="dk1"/>
                </a:solidFill>
              </a:rPr>
              <a:t>θ1</a:t>
            </a:r>
            <a:r>
              <a:rPr lang="en" sz="1400">
                <a:solidFill>
                  <a:schemeClr val="dk1"/>
                </a:solidFill>
              </a:rPr>
              <a:t>, p</a:t>
            </a:r>
            <a:r>
              <a:rPr baseline="-25000" lang="en" sz="1400">
                <a:solidFill>
                  <a:schemeClr val="dk1"/>
                </a:solidFill>
              </a:rPr>
              <a:t>θ2</a:t>
            </a:r>
            <a:endParaRPr sz="1400">
              <a:solidFill>
                <a:schemeClr val="dk1"/>
              </a:solidFill>
            </a:endParaRPr>
          </a:p>
          <a:p>
            <a:pPr indent="-317500" lvl="1" marL="914400" rtl="0" algn="just">
              <a:lnSpc>
                <a:spcPct val="100000"/>
              </a:lnSpc>
              <a:spcBef>
                <a:spcPts val="0"/>
              </a:spcBef>
              <a:spcAft>
                <a:spcPts val="0"/>
              </a:spcAft>
              <a:buClr>
                <a:schemeClr val="dk1"/>
              </a:buClr>
              <a:buSzPts val="1400"/>
              <a:buAutoNum type="alphaLcPeriod"/>
            </a:pPr>
            <a:r>
              <a:rPr lang="en" sz="1400">
                <a:solidFill>
                  <a:schemeClr val="dk1"/>
                </a:solidFill>
              </a:rPr>
              <a:t>Explicit Euler</a:t>
            </a:r>
            <a:r>
              <a:rPr lang="en">
                <a:solidFill>
                  <a:schemeClr val="dk1"/>
                </a:solidFill>
              </a:rPr>
              <a:t>:</a:t>
            </a:r>
            <a:r>
              <a:rPr lang="en" sz="1400">
                <a:solidFill>
                  <a:schemeClr val="dk1"/>
                </a:solidFill>
              </a:rPr>
              <a:t> next</a:t>
            </a:r>
            <a:r>
              <a:rPr lang="en">
                <a:solidFill>
                  <a:schemeClr val="dk1"/>
                </a:solidFill>
              </a:rPr>
              <a:t>_y = current_y + time-step*y_dot</a:t>
            </a:r>
            <a:endParaRPr>
              <a:solidFill>
                <a:schemeClr val="dk1"/>
              </a:solidFill>
            </a:endParaRPr>
          </a:p>
          <a:p>
            <a:pPr indent="-317500" lvl="1" marL="914400" rtl="0" algn="just">
              <a:lnSpc>
                <a:spcPct val="100000"/>
              </a:lnSpc>
              <a:spcBef>
                <a:spcPts val="0"/>
              </a:spcBef>
              <a:spcAft>
                <a:spcPts val="0"/>
              </a:spcAft>
              <a:buClr>
                <a:schemeClr val="dk1"/>
              </a:buClr>
              <a:buSzPts val="1400"/>
              <a:buAutoNum type="alphaLcPeriod"/>
            </a:pPr>
            <a:r>
              <a:rPr lang="en" sz="1400">
                <a:solidFill>
                  <a:schemeClr val="dk1"/>
                </a:solidFill>
              </a:rPr>
              <a:t>Implicit Euler</a:t>
            </a:r>
            <a:r>
              <a:rPr lang="en">
                <a:solidFill>
                  <a:schemeClr val="dk1"/>
                </a:solidFill>
              </a:rPr>
              <a:t>: an iterative procedure where next_y</a:t>
            </a:r>
            <a:r>
              <a:rPr baseline="30000" lang="en">
                <a:solidFill>
                  <a:schemeClr val="dk1"/>
                </a:solidFill>
              </a:rPr>
              <a:t>[k]</a:t>
            </a:r>
            <a:r>
              <a:rPr lang="en">
                <a:solidFill>
                  <a:schemeClr val="dk1"/>
                </a:solidFill>
              </a:rPr>
              <a:t> = current_y + time-step*y_dot, y_dot was calculated using (next_</a:t>
            </a:r>
            <a:r>
              <a:rPr baseline="30000" lang="en">
                <a:solidFill>
                  <a:schemeClr val="dk1"/>
                </a:solidFill>
              </a:rPr>
              <a:t>[k-1]</a:t>
            </a:r>
            <a:r>
              <a:rPr lang="en">
                <a:solidFill>
                  <a:schemeClr val="dk1"/>
                </a:solidFill>
              </a:rPr>
              <a:t>*(1-r) + current_y*r) until next_y</a:t>
            </a:r>
            <a:r>
              <a:rPr baseline="30000" lang="en">
                <a:solidFill>
                  <a:schemeClr val="dk1"/>
                </a:solidFill>
              </a:rPr>
              <a:t>[k]</a:t>
            </a:r>
            <a:r>
              <a:rPr lang="en">
                <a:solidFill>
                  <a:schemeClr val="dk1"/>
                </a:solidFill>
              </a:rPr>
              <a:t> and next_y</a:t>
            </a:r>
            <a:r>
              <a:rPr baseline="30000" lang="en">
                <a:solidFill>
                  <a:schemeClr val="dk1"/>
                </a:solidFill>
              </a:rPr>
              <a:t>[k-1]</a:t>
            </a:r>
            <a:r>
              <a:rPr lang="en">
                <a:solidFill>
                  <a:schemeClr val="dk1"/>
                </a:solidFill>
              </a:rPr>
              <a:t> are within some tolerance (given by rel_err_tol in the code) band </a:t>
            </a:r>
            <a:endParaRPr>
              <a:solidFill>
                <a:schemeClr val="dk1"/>
              </a:solidFill>
            </a:endParaRPr>
          </a:p>
          <a:p>
            <a:pPr indent="-317500" lvl="1" marL="914400" rtl="0" algn="just">
              <a:lnSpc>
                <a:spcPct val="100000"/>
              </a:lnSpc>
              <a:spcBef>
                <a:spcPts val="0"/>
              </a:spcBef>
              <a:spcAft>
                <a:spcPts val="0"/>
              </a:spcAft>
              <a:buClr>
                <a:schemeClr val="dk1"/>
              </a:buClr>
              <a:buSzPts val="1400"/>
              <a:buAutoNum type="alphaLcPeriod"/>
            </a:pPr>
            <a:r>
              <a:rPr lang="en" sz="1400">
                <a:solidFill>
                  <a:schemeClr val="dk1"/>
                </a:solidFill>
              </a:rPr>
              <a:t>Runge-Kutta of order 4: </a:t>
            </a:r>
            <a:r>
              <a:rPr lang="en">
                <a:solidFill>
                  <a:schemeClr val="dk1"/>
                </a:solidFill>
              </a:rPr>
              <a:t>next_y = current_y + (K</a:t>
            </a:r>
            <a:r>
              <a:rPr baseline="-25000" lang="en">
                <a:solidFill>
                  <a:schemeClr val="dk1"/>
                </a:solidFill>
              </a:rPr>
              <a:t>1</a:t>
            </a:r>
            <a:r>
              <a:rPr lang="en">
                <a:solidFill>
                  <a:schemeClr val="dk1"/>
                </a:solidFill>
              </a:rPr>
              <a:t>+2K</a:t>
            </a:r>
            <a:r>
              <a:rPr baseline="-25000" lang="en">
                <a:solidFill>
                  <a:schemeClr val="dk1"/>
                </a:solidFill>
              </a:rPr>
              <a:t>2</a:t>
            </a:r>
            <a:r>
              <a:rPr lang="en">
                <a:solidFill>
                  <a:schemeClr val="dk1"/>
                </a:solidFill>
              </a:rPr>
              <a:t>+2K</a:t>
            </a:r>
            <a:r>
              <a:rPr baseline="-25000" lang="en">
                <a:solidFill>
                  <a:schemeClr val="dk1"/>
                </a:solidFill>
              </a:rPr>
              <a:t>3</a:t>
            </a:r>
            <a:r>
              <a:rPr lang="en">
                <a:solidFill>
                  <a:schemeClr val="dk1"/>
                </a:solidFill>
              </a:rPr>
              <a:t>+K</a:t>
            </a:r>
            <a:r>
              <a:rPr baseline="-25000" lang="en">
                <a:solidFill>
                  <a:schemeClr val="dk1"/>
                </a:solidFill>
              </a:rPr>
              <a:t>4</a:t>
            </a:r>
            <a:r>
              <a:rPr lang="en">
                <a:solidFill>
                  <a:schemeClr val="dk1"/>
                </a:solidFill>
              </a:rPr>
              <a:t>)/6 where K</a:t>
            </a:r>
            <a:r>
              <a:rPr baseline="-25000" lang="en">
                <a:solidFill>
                  <a:schemeClr val="dk1"/>
                </a:solidFill>
              </a:rPr>
              <a:t>i</a:t>
            </a:r>
            <a:r>
              <a:rPr lang="en">
                <a:solidFill>
                  <a:schemeClr val="dk1"/>
                </a:solidFill>
              </a:rPr>
              <a:t> = time-step*y_dot, y_dot was calculated using current_y+K</a:t>
            </a:r>
            <a:r>
              <a:rPr baseline="-25000" lang="en">
                <a:solidFill>
                  <a:schemeClr val="dk1"/>
                </a:solidFill>
              </a:rPr>
              <a:t>i-1</a:t>
            </a:r>
            <a:r>
              <a:rPr lang="en">
                <a:solidFill>
                  <a:schemeClr val="dk1"/>
                </a:solidFill>
              </a:rPr>
              <a:t>*(0, 1 or ½ depending on i) </a:t>
            </a:r>
            <a:endParaRPr>
              <a:solidFill>
                <a:schemeClr val="dk1"/>
              </a:solidFill>
            </a:endParaRPr>
          </a:p>
          <a:p>
            <a:pPr indent="-317500" lvl="0" marL="457200" rtl="0" algn="just">
              <a:lnSpc>
                <a:spcPct val="100000"/>
              </a:lnSpc>
              <a:spcBef>
                <a:spcPts val="1000"/>
              </a:spcBef>
              <a:spcAft>
                <a:spcPts val="0"/>
              </a:spcAft>
              <a:buClr>
                <a:schemeClr val="dk1"/>
              </a:buClr>
              <a:buSzPts val="1400"/>
              <a:buAutoNum type="arabicPeriod"/>
            </a:pPr>
            <a:r>
              <a:rPr lang="en" sz="1400">
                <a:solidFill>
                  <a:schemeClr val="dk1"/>
                </a:solidFill>
              </a:rPr>
              <a:t>plot.py - plt_lnk2_cm function computes the trajectory of centre of mass of 2</a:t>
            </a:r>
            <a:r>
              <a:rPr baseline="30000" lang="en" sz="1400">
                <a:solidFill>
                  <a:schemeClr val="dk1"/>
                </a:solidFill>
              </a:rPr>
              <a:t>nd</a:t>
            </a:r>
            <a:r>
              <a:rPr lang="en" sz="1400">
                <a:solidFill>
                  <a:schemeClr val="dk1"/>
                </a:solidFill>
              </a:rPr>
              <a:t> link and plots it.</a:t>
            </a:r>
            <a:endParaRPr sz="1400">
              <a:solidFill>
                <a:schemeClr val="dk1"/>
              </a:solidFill>
            </a:endParaRPr>
          </a:p>
          <a:p>
            <a:pPr indent="0" lvl="0" marL="0" rtl="0" algn="just">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7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Butterfly effect</a:t>
            </a:r>
            <a:endParaRPr b="1"/>
          </a:p>
        </p:txBody>
      </p:sp>
      <p:sp>
        <p:nvSpPr>
          <p:cNvPr id="81" name="Google Shape;81;p16"/>
          <p:cNvSpPr txBox="1"/>
          <p:nvPr>
            <p:ph idx="1" type="body"/>
          </p:nvPr>
        </p:nvSpPr>
        <p:spPr>
          <a:xfrm>
            <a:off x="482600" y="1106625"/>
            <a:ext cx="5219700" cy="3416400"/>
          </a:xfrm>
          <a:prstGeom prst="rect">
            <a:avLst/>
          </a:prstGeom>
        </p:spPr>
        <p:txBody>
          <a:bodyPr anchorCtr="0" anchor="t" bIns="91425" lIns="91425" spcFirstLastPara="1" rIns="91425" wrap="square" tIns="91425">
            <a:noAutofit/>
          </a:bodyPr>
          <a:lstStyle/>
          <a:p>
            <a:pPr indent="0" lvl="0" marL="0" rtl="0" algn="just">
              <a:lnSpc>
                <a:spcPct val="100000"/>
              </a:lnSpc>
              <a:spcBef>
                <a:spcPts val="0"/>
              </a:spcBef>
              <a:spcAft>
                <a:spcPts val="0"/>
              </a:spcAft>
              <a:buNone/>
            </a:pPr>
            <a:r>
              <a:rPr lang="en" sz="1400">
                <a:solidFill>
                  <a:srgbClr val="000000"/>
                </a:solidFill>
              </a:rPr>
              <a:t>Butterfly effect in the double pendulum system is seen as large difference in trajectory on making small changes to initial condition. The effect observed upon using different solvers is shown in the following plots where different colours imply different initial conditions. (</a:t>
            </a:r>
            <a:r>
              <a:rPr lang="en" sz="1400">
                <a:solidFill>
                  <a:srgbClr val="000000"/>
                </a:solidFill>
              </a:rPr>
              <a:t>Time step = 0.001 second)</a:t>
            </a:r>
            <a:endParaRPr sz="1400">
              <a:solidFill>
                <a:srgbClr val="000000"/>
              </a:solidFill>
            </a:endParaRPr>
          </a:p>
          <a:p>
            <a:pPr indent="0" lvl="0" marL="0" rtl="0" algn="l">
              <a:lnSpc>
                <a:spcPct val="100000"/>
              </a:lnSpc>
              <a:spcBef>
                <a:spcPts val="1600"/>
              </a:spcBef>
              <a:spcAft>
                <a:spcPts val="1600"/>
              </a:spcAft>
              <a:buNone/>
            </a:pPr>
            <a:r>
              <a:t/>
            </a:r>
            <a:endParaRPr sz="1700"/>
          </a:p>
        </p:txBody>
      </p:sp>
      <p:pic>
        <p:nvPicPr>
          <p:cNvPr id="82" name="Google Shape;82;p16"/>
          <p:cNvPicPr preferRelativeResize="0"/>
          <p:nvPr/>
        </p:nvPicPr>
        <p:blipFill>
          <a:blip r:embed="rId3">
            <a:alphaModFix/>
          </a:blip>
          <a:stretch>
            <a:fillRect/>
          </a:stretch>
        </p:blipFill>
        <p:spPr>
          <a:xfrm>
            <a:off x="0" y="2501900"/>
            <a:ext cx="3429000" cy="2571768"/>
          </a:xfrm>
          <a:prstGeom prst="rect">
            <a:avLst/>
          </a:prstGeom>
          <a:noFill/>
          <a:ln>
            <a:noFill/>
          </a:ln>
        </p:spPr>
      </p:pic>
      <p:pic>
        <p:nvPicPr>
          <p:cNvPr id="83" name="Google Shape;83;p16"/>
          <p:cNvPicPr preferRelativeResize="0"/>
          <p:nvPr/>
        </p:nvPicPr>
        <p:blipFill>
          <a:blip r:embed="rId4">
            <a:alphaModFix/>
          </a:blip>
          <a:stretch>
            <a:fillRect/>
          </a:stretch>
        </p:blipFill>
        <p:spPr>
          <a:xfrm>
            <a:off x="5621875" y="2501900"/>
            <a:ext cx="3522125" cy="2641600"/>
          </a:xfrm>
          <a:prstGeom prst="rect">
            <a:avLst/>
          </a:prstGeom>
          <a:noFill/>
          <a:ln>
            <a:noFill/>
          </a:ln>
        </p:spPr>
      </p:pic>
      <p:pic>
        <p:nvPicPr>
          <p:cNvPr id="84" name="Google Shape;84;p16"/>
          <p:cNvPicPr preferRelativeResize="0"/>
          <p:nvPr/>
        </p:nvPicPr>
        <p:blipFill>
          <a:blip r:embed="rId5">
            <a:alphaModFix/>
          </a:blip>
          <a:stretch>
            <a:fillRect/>
          </a:stretch>
        </p:blipFill>
        <p:spPr>
          <a:xfrm>
            <a:off x="2946400" y="2501900"/>
            <a:ext cx="3145350" cy="2571775"/>
          </a:xfrm>
          <a:prstGeom prst="rect">
            <a:avLst/>
          </a:prstGeom>
          <a:noFill/>
          <a:ln>
            <a:noFill/>
          </a:ln>
        </p:spPr>
      </p:pic>
      <p:graphicFrame>
        <p:nvGraphicFramePr>
          <p:cNvPr id="85" name="Google Shape;85;p16"/>
          <p:cNvGraphicFramePr/>
          <p:nvPr/>
        </p:nvGraphicFramePr>
        <p:xfrm>
          <a:off x="5842000" y="1485900"/>
          <a:ext cx="3000000" cy="3000000"/>
        </p:xfrm>
        <a:graphic>
          <a:graphicData uri="http://schemas.openxmlformats.org/drawingml/2006/table">
            <a:tbl>
              <a:tblPr>
                <a:noFill/>
                <a:tableStyleId>{7FCA6724-3B0D-4267-8FDB-632A91F02141}</a:tableStyleId>
              </a:tblPr>
              <a:tblGrid>
                <a:gridCol w="660400"/>
                <a:gridCol w="660400"/>
                <a:gridCol w="660400"/>
                <a:gridCol w="660400"/>
                <a:gridCol w="660400"/>
              </a:tblGrid>
              <a:tr h="12700">
                <a:tc>
                  <a:txBody>
                    <a:bodyPr/>
                    <a:lstStyle/>
                    <a:p>
                      <a:pPr indent="0" lvl="0" marL="0" rtl="0" algn="ctr">
                        <a:spcBef>
                          <a:spcPts val="0"/>
                        </a:spcBef>
                        <a:spcAft>
                          <a:spcPts val="0"/>
                        </a:spcAft>
                        <a:buNone/>
                      </a:pPr>
                      <a:r>
                        <a:t/>
                      </a:r>
                      <a:endParaRPr sz="1100"/>
                    </a:p>
                  </a:txBody>
                  <a:tcPr marT="63500" marB="63500" marR="63500" marL="63500"/>
                </a:tc>
                <a:tc>
                  <a:txBody>
                    <a:bodyPr/>
                    <a:lstStyle/>
                    <a:p>
                      <a:pPr indent="0" lvl="0" marL="0" rtl="0" algn="ctr">
                        <a:spcBef>
                          <a:spcPts val="0"/>
                        </a:spcBef>
                        <a:spcAft>
                          <a:spcPts val="0"/>
                        </a:spcAft>
                        <a:buNone/>
                      </a:pPr>
                      <a:r>
                        <a:rPr lang="en" sz="1100"/>
                        <a:t>1</a:t>
                      </a:r>
                      <a:endParaRPr sz="1100"/>
                    </a:p>
                  </a:txBody>
                  <a:tcPr marT="63500" marB="63500" marR="63500" marL="63500"/>
                </a:tc>
                <a:tc>
                  <a:txBody>
                    <a:bodyPr/>
                    <a:lstStyle/>
                    <a:p>
                      <a:pPr indent="0" lvl="0" marL="0" rtl="0" algn="ctr">
                        <a:spcBef>
                          <a:spcPts val="0"/>
                        </a:spcBef>
                        <a:spcAft>
                          <a:spcPts val="0"/>
                        </a:spcAft>
                        <a:buNone/>
                      </a:pPr>
                      <a:r>
                        <a:rPr lang="en" sz="1100"/>
                        <a:t>2</a:t>
                      </a:r>
                      <a:endParaRPr sz="1100"/>
                    </a:p>
                  </a:txBody>
                  <a:tcPr marT="63500" marB="63500" marR="63500" marL="63500"/>
                </a:tc>
                <a:tc>
                  <a:txBody>
                    <a:bodyPr/>
                    <a:lstStyle/>
                    <a:p>
                      <a:pPr indent="0" lvl="0" marL="0" rtl="0" algn="ctr">
                        <a:spcBef>
                          <a:spcPts val="0"/>
                        </a:spcBef>
                        <a:spcAft>
                          <a:spcPts val="0"/>
                        </a:spcAft>
                        <a:buNone/>
                      </a:pPr>
                      <a:r>
                        <a:rPr lang="en" sz="1100"/>
                        <a:t>3</a:t>
                      </a:r>
                      <a:endParaRPr sz="1100"/>
                    </a:p>
                  </a:txBody>
                  <a:tcPr marT="63500" marB="63500" marR="63500" marL="63500"/>
                </a:tc>
                <a:tc>
                  <a:txBody>
                    <a:bodyPr/>
                    <a:lstStyle/>
                    <a:p>
                      <a:pPr indent="0" lvl="0" marL="0" rtl="0" algn="ctr">
                        <a:spcBef>
                          <a:spcPts val="0"/>
                        </a:spcBef>
                        <a:spcAft>
                          <a:spcPts val="0"/>
                        </a:spcAft>
                        <a:buNone/>
                      </a:pPr>
                      <a:r>
                        <a:rPr lang="en" sz="1100"/>
                        <a:t>4</a:t>
                      </a:r>
                      <a:endParaRPr sz="1100"/>
                    </a:p>
                  </a:txBody>
                  <a:tcPr marT="63500" marB="63500" marR="63500" marL="63500"/>
                </a:tc>
              </a:tr>
              <a:tr h="12700">
                <a:tc>
                  <a:txBody>
                    <a:bodyPr/>
                    <a:lstStyle/>
                    <a:p>
                      <a:pPr indent="0" lvl="0" marL="0" rtl="0" algn="ctr">
                        <a:spcBef>
                          <a:spcPts val="0"/>
                        </a:spcBef>
                        <a:spcAft>
                          <a:spcPts val="0"/>
                        </a:spcAft>
                        <a:buNone/>
                      </a:pPr>
                      <a:r>
                        <a:rPr lang="en" sz="1100"/>
                        <a:t>𝜃</a:t>
                      </a:r>
                      <a:r>
                        <a:rPr baseline="-25000" lang="en" sz="1100"/>
                        <a:t>1</a:t>
                      </a:r>
                      <a:endParaRPr baseline="-25000" sz="1100"/>
                    </a:p>
                  </a:txBody>
                  <a:tcPr marT="63500" marB="63500" marR="63500" marL="63500"/>
                </a:tc>
                <a:tc>
                  <a:txBody>
                    <a:bodyPr/>
                    <a:lstStyle/>
                    <a:p>
                      <a:pPr indent="0" lvl="0" marL="0" rtl="0" algn="ctr">
                        <a:spcBef>
                          <a:spcPts val="0"/>
                        </a:spcBef>
                        <a:spcAft>
                          <a:spcPts val="0"/>
                        </a:spcAft>
                        <a:buNone/>
                      </a:pPr>
                      <a:r>
                        <a:rPr lang="en" sz="1100"/>
                        <a:t>180</a:t>
                      </a:r>
                      <a:endParaRPr sz="1100"/>
                    </a:p>
                  </a:txBody>
                  <a:tcPr marT="63500" marB="63500" marR="63500" marL="63500"/>
                </a:tc>
                <a:tc>
                  <a:txBody>
                    <a:bodyPr/>
                    <a:lstStyle/>
                    <a:p>
                      <a:pPr indent="0" lvl="0" marL="0" rtl="0" algn="ctr">
                        <a:spcBef>
                          <a:spcPts val="0"/>
                        </a:spcBef>
                        <a:spcAft>
                          <a:spcPts val="0"/>
                        </a:spcAft>
                        <a:buNone/>
                      </a:pPr>
                      <a:r>
                        <a:rPr lang="en" sz="1100"/>
                        <a:t>180.573</a:t>
                      </a:r>
                      <a:endParaRPr sz="1100"/>
                    </a:p>
                  </a:txBody>
                  <a:tcPr marT="63500" marB="63500" marR="63500" marL="63500"/>
                </a:tc>
                <a:tc>
                  <a:txBody>
                    <a:bodyPr/>
                    <a:lstStyle/>
                    <a:p>
                      <a:pPr indent="0" lvl="0" marL="0" rtl="0" algn="ctr">
                        <a:spcBef>
                          <a:spcPts val="0"/>
                        </a:spcBef>
                        <a:spcAft>
                          <a:spcPts val="0"/>
                        </a:spcAft>
                        <a:buNone/>
                      </a:pPr>
                      <a:r>
                        <a:rPr lang="en" sz="1100"/>
                        <a:t>180</a:t>
                      </a:r>
                      <a:endParaRPr sz="1100"/>
                    </a:p>
                  </a:txBody>
                  <a:tcPr marT="63500" marB="63500" marR="63500" marL="63500"/>
                </a:tc>
                <a:tc>
                  <a:txBody>
                    <a:bodyPr/>
                    <a:lstStyle/>
                    <a:p>
                      <a:pPr indent="0" lvl="0" marL="0" rtl="0" algn="ctr">
                        <a:spcBef>
                          <a:spcPts val="0"/>
                        </a:spcBef>
                        <a:spcAft>
                          <a:spcPts val="0"/>
                        </a:spcAft>
                        <a:buNone/>
                      </a:pPr>
                      <a:r>
                        <a:rPr lang="en" sz="1100"/>
                        <a:t>185.73</a:t>
                      </a:r>
                      <a:endParaRPr sz="1100"/>
                    </a:p>
                  </a:txBody>
                  <a:tcPr marT="63500" marB="63500" marR="63500" marL="63500"/>
                </a:tc>
              </a:tr>
              <a:tr h="12700">
                <a:tc>
                  <a:txBody>
                    <a:bodyPr/>
                    <a:lstStyle/>
                    <a:p>
                      <a:pPr indent="0" lvl="0" marL="0" rtl="0" algn="ctr">
                        <a:spcBef>
                          <a:spcPts val="0"/>
                        </a:spcBef>
                        <a:spcAft>
                          <a:spcPts val="0"/>
                        </a:spcAft>
                        <a:buNone/>
                      </a:pPr>
                      <a:r>
                        <a:rPr lang="en" sz="1100"/>
                        <a:t>𝜃</a:t>
                      </a:r>
                      <a:r>
                        <a:rPr baseline="-25000" lang="en" sz="1100"/>
                        <a:t>2</a:t>
                      </a:r>
                      <a:endParaRPr sz="1100"/>
                    </a:p>
                  </a:txBody>
                  <a:tcPr marT="63500" marB="63500" marR="63500" marL="63500"/>
                </a:tc>
                <a:tc>
                  <a:txBody>
                    <a:bodyPr/>
                    <a:lstStyle/>
                    <a:p>
                      <a:pPr indent="0" lvl="0" marL="0" rtl="0" algn="ctr">
                        <a:spcBef>
                          <a:spcPts val="0"/>
                        </a:spcBef>
                        <a:spcAft>
                          <a:spcPts val="0"/>
                        </a:spcAft>
                        <a:buNone/>
                      </a:pPr>
                      <a:r>
                        <a:rPr lang="en" sz="1100"/>
                        <a:t>180.573</a:t>
                      </a:r>
                      <a:endParaRPr sz="1100"/>
                    </a:p>
                  </a:txBody>
                  <a:tcPr marT="63500" marB="63500" marR="63500" marL="63500"/>
                </a:tc>
                <a:tc>
                  <a:txBody>
                    <a:bodyPr/>
                    <a:lstStyle/>
                    <a:p>
                      <a:pPr indent="0" lvl="0" marL="0" rtl="0" algn="ctr">
                        <a:spcBef>
                          <a:spcPts val="0"/>
                        </a:spcBef>
                        <a:spcAft>
                          <a:spcPts val="0"/>
                        </a:spcAft>
                        <a:buNone/>
                      </a:pPr>
                      <a:r>
                        <a:rPr lang="en" sz="1100"/>
                        <a:t>180</a:t>
                      </a:r>
                      <a:endParaRPr sz="1100"/>
                    </a:p>
                  </a:txBody>
                  <a:tcPr marT="63500" marB="63500" marR="63500" marL="63500"/>
                </a:tc>
                <a:tc>
                  <a:txBody>
                    <a:bodyPr/>
                    <a:lstStyle/>
                    <a:p>
                      <a:pPr indent="0" lvl="0" marL="0" rtl="0" algn="ctr">
                        <a:spcBef>
                          <a:spcPts val="0"/>
                        </a:spcBef>
                        <a:spcAft>
                          <a:spcPts val="0"/>
                        </a:spcAft>
                        <a:buNone/>
                      </a:pPr>
                      <a:r>
                        <a:rPr lang="en" sz="1100"/>
                        <a:t>174.27</a:t>
                      </a:r>
                      <a:endParaRPr sz="1100"/>
                    </a:p>
                  </a:txBody>
                  <a:tcPr marT="63500" marB="63500" marR="63500" marL="63500"/>
                </a:tc>
                <a:tc>
                  <a:txBody>
                    <a:bodyPr/>
                    <a:lstStyle/>
                    <a:p>
                      <a:pPr indent="0" lvl="0" marL="0" rtl="0" algn="ctr">
                        <a:spcBef>
                          <a:spcPts val="0"/>
                        </a:spcBef>
                        <a:spcAft>
                          <a:spcPts val="0"/>
                        </a:spcAft>
                        <a:buNone/>
                      </a:pPr>
                      <a:r>
                        <a:rPr lang="en" sz="1100"/>
                        <a:t>180</a:t>
                      </a:r>
                      <a:endParaRPr sz="1100"/>
                    </a:p>
                  </a:txBody>
                  <a:tcPr marT="63500" marB="63500" marR="63500" marL="63500"/>
                </a:tc>
              </a:tr>
            </a:tbl>
          </a:graphicData>
        </a:graphic>
      </p:graphicFrame>
      <p:sp>
        <p:nvSpPr>
          <p:cNvPr id="86" name="Google Shape;86;p16"/>
          <p:cNvSpPr txBox="1"/>
          <p:nvPr/>
        </p:nvSpPr>
        <p:spPr>
          <a:xfrm>
            <a:off x="5740600" y="1106625"/>
            <a:ext cx="5219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Initial Conditions used: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Comparing different solvers</a:t>
            </a:r>
            <a:endParaRPr b="1"/>
          </a:p>
        </p:txBody>
      </p:sp>
      <p:sp>
        <p:nvSpPr>
          <p:cNvPr id="92" name="Google Shape;92;p17"/>
          <p:cNvSpPr txBox="1"/>
          <p:nvPr>
            <p:ph idx="1" type="body"/>
          </p:nvPr>
        </p:nvSpPr>
        <p:spPr>
          <a:xfrm>
            <a:off x="311700" y="1193800"/>
            <a:ext cx="8520600" cy="3733800"/>
          </a:xfrm>
          <a:prstGeom prst="rect">
            <a:avLst/>
          </a:prstGeom>
        </p:spPr>
        <p:txBody>
          <a:bodyPr anchorCtr="0" anchor="t" bIns="91425" lIns="91425" spcFirstLastPara="1" rIns="91425" wrap="square" tIns="91425">
            <a:noAutofit/>
          </a:bodyPr>
          <a:lstStyle/>
          <a:p>
            <a:pPr indent="-317500" lvl="0" marL="457200" rtl="0" algn="just">
              <a:lnSpc>
                <a:spcPct val="100000"/>
              </a:lnSpc>
              <a:spcBef>
                <a:spcPts val="0"/>
              </a:spcBef>
              <a:spcAft>
                <a:spcPts val="0"/>
              </a:spcAft>
              <a:buClr>
                <a:schemeClr val="dk1"/>
              </a:buClr>
              <a:buSzPts val="1400"/>
              <a:buAutoNum type="arabicPeriod"/>
            </a:pPr>
            <a:r>
              <a:rPr lang="en" sz="1400">
                <a:solidFill>
                  <a:schemeClr val="dk1"/>
                </a:solidFill>
              </a:rPr>
              <a:t>For comparing different solvers time step was varied </a:t>
            </a:r>
            <a:r>
              <a:rPr lang="en" sz="1400">
                <a:solidFill>
                  <a:schemeClr val="dk1"/>
                </a:solidFill>
              </a:rPr>
              <a:t>a</a:t>
            </a:r>
            <a:r>
              <a:rPr lang="en" sz="1400">
                <a:solidFill>
                  <a:schemeClr val="dk1"/>
                </a:solidFill>
              </a:rPr>
              <a:t>nd it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was observed that Runge-Kutta (4th order) solver </a:t>
            </a:r>
            <a:r>
              <a:rPr lang="en" sz="1400">
                <a:solidFill>
                  <a:schemeClr val="dk1"/>
                </a:solidFill>
              </a:rPr>
              <a:t>g</a:t>
            </a:r>
            <a:r>
              <a:rPr lang="en" sz="1400">
                <a:solidFill>
                  <a:schemeClr val="dk1"/>
                </a:solidFill>
              </a:rPr>
              <a:t>ives accurate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results even at 0.01 s time step. Due to </a:t>
            </a:r>
            <a:r>
              <a:rPr lang="en" sz="1400">
                <a:solidFill>
                  <a:schemeClr val="dk1"/>
                </a:solidFill>
              </a:rPr>
              <a:t>h</a:t>
            </a:r>
            <a:r>
              <a:rPr lang="en" sz="1400">
                <a:solidFill>
                  <a:schemeClr val="dk1"/>
                </a:solidFill>
              </a:rPr>
              <a:t>igher accuracy of RK4,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trajectories obtained using implicit and explicit solvers were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p</a:t>
            </a:r>
            <a:r>
              <a:rPr lang="en" sz="1400">
                <a:solidFill>
                  <a:schemeClr val="dk1"/>
                </a:solidFill>
              </a:rPr>
              <a:t>lotted against it in for comparison. </a:t>
            </a:r>
            <a:endParaRPr sz="1400">
              <a:solidFill>
                <a:schemeClr val="dk1"/>
              </a:solidFill>
            </a:endParaRPr>
          </a:p>
          <a:p>
            <a:pPr indent="-317500" lvl="0" marL="457200" rtl="0" algn="just">
              <a:lnSpc>
                <a:spcPct val="100000"/>
              </a:lnSpc>
              <a:spcBef>
                <a:spcPts val="1200"/>
              </a:spcBef>
              <a:spcAft>
                <a:spcPts val="0"/>
              </a:spcAft>
              <a:buClr>
                <a:schemeClr val="dk1"/>
              </a:buClr>
              <a:buSzPts val="1400"/>
              <a:buAutoNum type="arabicPeriod" startAt="2"/>
            </a:pPr>
            <a:r>
              <a:rPr lang="en" sz="1400">
                <a:solidFill>
                  <a:schemeClr val="dk1"/>
                </a:solidFill>
              </a:rPr>
              <a:t>Implicit and explicit solvers required much less time </a:t>
            </a:r>
            <a:r>
              <a:rPr lang="en" sz="1400">
                <a:solidFill>
                  <a:schemeClr val="dk1"/>
                </a:solidFill>
              </a:rPr>
              <a:t>s</a:t>
            </a:r>
            <a:r>
              <a:rPr lang="en" sz="1400">
                <a:solidFill>
                  <a:schemeClr val="dk1"/>
                </a:solidFill>
              </a:rPr>
              <a:t>tep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compared to RK4 as shown in next slide. Although both of these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solvers </a:t>
            </a:r>
            <a:r>
              <a:rPr lang="en" sz="1400">
                <a:solidFill>
                  <a:schemeClr val="dk1"/>
                </a:solidFill>
              </a:rPr>
              <a:t>m</a:t>
            </a:r>
            <a:r>
              <a:rPr lang="en" sz="1400">
                <a:solidFill>
                  <a:schemeClr val="dk1"/>
                </a:solidFill>
              </a:rPr>
              <a:t>atched RK4 at around same time step, we can seen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that </a:t>
            </a:r>
            <a:r>
              <a:rPr lang="en" sz="1400">
                <a:solidFill>
                  <a:schemeClr val="dk1"/>
                </a:solidFill>
              </a:rPr>
              <a:t>e</a:t>
            </a:r>
            <a:r>
              <a:rPr lang="en" sz="1400">
                <a:solidFill>
                  <a:schemeClr val="dk1"/>
                </a:solidFill>
              </a:rPr>
              <a:t>xplicit solver was far away from actual trajectory </a:t>
            </a:r>
            <a:r>
              <a:rPr lang="en" sz="1400">
                <a:solidFill>
                  <a:schemeClr val="dk1"/>
                </a:solidFill>
              </a:rPr>
              <a:t>c</a:t>
            </a:r>
            <a:r>
              <a:rPr lang="en" sz="1400">
                <a:solidFill>
                  <a:schemeClr val="dk1"/>
                </a:solidFill>
              </a:rPr>
              <a:t>ompared </a:t>
            </a:r>
            <a:endParaRPr sz="1400">
              <a:solidFill>
                <a:schemeClr val="dk1"/>
              </a:solidFill>
            </a:endParaRPr>
          </a:p>
          <a:p>
            <a:pPr indent="0" lvl="0" marL="0" rtl="0" algn="just">
              <a:lnSpc>
                <a:spcPct val="100000"/>
              </a:lnSpc>
              <a:spcBef>
                <a:spcPts val="0"/>
              </a:spcBef>
              <a:spcAft>
                <a:spcPts val="0"/>
              </a:spcAft>
              <a:buNone/>
            </a:pPr>
            <a:r>
              <a:rPr lang="en" sz="1400">
                <a:solidFill>
                  <a:schemeClr val="dk1"/>
                </a:solidFill>
              </a:rPr>
              <a:t>to implicit for larger time step (magenta curve in the figures).</a:t>
            </a:r>
            <a:endParaRPr sz="1400">
              <a:solidFill>
                <a:schemeClr val="dk1"/>
              </a:solidFill>
            </a:endParaRPr>
          </a:p>
          <a:p>
            <a:pPr indent="-317500" lvl="0" marL="457200" rtl="0" algn="just">
              <a:lnSpc>
                <a:spcPct val="100000"/>
              </a:lnSpc>
              <a:spcBef>
                <a:spcPts val="1000"/>
              </a:spcBef>
              <a:spcAft>
                <a:spcPts val="0"/>
              </a:spcAft>
              <a:buClr>
                <a:schemeClr val="dk1"/>
              </a:buClr>
              <a:buSzPts val="1400"/>
              <a:buAutoNum type="arabicPeriod" startAt="3"/>
            </a:pPr>
            <a:r>
              <a:rPr lang="en" sz="1400">
                <a:solidFill>
                  <a:schemeClr val="dk1"/>
                </a:solidFill>
              </a:rPr>
              <a:t>These simulations were done using:</a:t>
            </a:r>
            <a:endParaRPr sz="1400">
              <a:solidFill>
                <a:schemeClr val="dk1"/>
              </a:solidFill>
            </a:endParaRPr>
          </a:p>
          <a:p>
            <a:pPr indent="-317500" lvl="1" marL="914400" rtl="0" algn="just">
              <a:lnSpc>
                <a:spcPct val="100000"/>
              </a:lnSpc>
              <a:spcBef>
                <a:spcPts val="0"/>
              </a:spcBef>
              <a:spcAft>
                <a:spcPts val="0"/>
              </a:spcAft>
              <a:buClr>
                <a:schemeClr val="dk1"/>
              </a:buClr>
              <a:buSzPts val="1400"/>
              <a:buAutoNum type="alphaLcPeriod"/>
            </a:pPr>
            <a:r>
              <a:rPr lang="en">
                <a:solidFill>
                  <a:schemeClr val="dk1"/>
                </a:solidFill>
              </a:rPr>
              <a:t>m</a:t>
            </a:r>
            <a:r>
              <a:rPr lang="en">
                <a:solidFill>
                  <a:schemeClr val="dk1"/>
                </a:solidFill>
              </a:rPr>
              <a:t>1 = m2 = 1</a:t>
            </a:r>
            <a:endParaRPr>
              <a:solidFill>
                <a:schemeClr val="dk1"/>
              </a:solidFill>
            </a:endParaRPr>
          </a:p>
          <a:p>
            <a:pPr indent="-317500" lvl="1" marL="914400" rtl="0" algn="just">
              <a:lnSpc>
                <a:spcPct val="100000"/>
              </a:lnSpc>
              <a:spcBef>
                <a:spcPts val="0"/>
              </a:spcBef>
              <a:spcAft>
                <a:spcPts val="0"/>
              </a:spcAft>
              <a:buClr>
                <a:schemeClr val="dk1"/>
              </a:buClr>
              <a:buSzPts val="1400"/>
              <a:buAutoNum type="alphaLcPeriod"/>
            </a:pPr>
            <a:r>
              <a:rPr lang="en">
                <a:solidFill>
                  <a:schemeClr val="dk1"/>
                </a:solidFill>
              </a:rPr>
              <a:t>l1 = l2 = 1</a:t>
            </a:r>
            <a:endParaRPr>
              <a:solidFill>
                <a:schemeClr val="dk1"/>
              </a:solidFill>
            </a:endParaRPr>
          </a:p>
          <a:p>
            <a:pPr indent="-317500" lvl="1" marL="914400" rtl="0" algn="just">
              <a:lnSpc>
                <a:spcPct val="100000"/>
              </a:lnSpc>
              <a:spcBef>
                <a:spcPts val="0"/>
              </a:spcBef>
              <a:spcAft>
                <a:spcPts val="0"/>
              </a:spcAft>
              <a:buClr>
                <a:schemeClr val="dk1"/>
              </a:buClr>
              <a:buSzPts val="1400"/>
              <a:buAutoNum type="alphaLcPeriod"/>
            </a:pPr>
            <a:r>
              <a:rPr lang="en">
                <a:solidFill>
                  <a:schemeClr val="dk1"/>
                </a:solidFill>
              </a:rPr>
              <a:t>t</a:t>
            </a:r>
            <a:r>
              <a:rPr lang="en">
                <a:solidFill>
                  <a:schemeClr val="dk1"/>
                </a:solidFill>
              </a:rPr>
              <a:t>i = 0 s</a:t>
            </a:r>
            <a:endParaRPr>
              <a:solidFill>
                <a:schemeClr val="dk1"/>
              </a:solidFill>
            </a:endParaRPr>
          </a:p>
          <a:p>
            <a:pPr indent="-317500" lvl="1" marL="914400" rtl="0" algn="just">
              <a:lnSpc>
                <a:spcPct val="100000"/>
              </a:lnSpc>
              <a:spcBef>
                <a:spcPts val="0"/>
              </a:spcBef>
              <a:spcAft>
                <a:spcPts val="0"/>
              </a:spcAft>
              <a:buClr>
                <a:schemeClr val="dk1"/>
              </a:buClr>
              <a:buSzPts val="1400"/>
              <a:buAutoNum type="alphaLcPeriod"/>
            </a:pPr>
            <a:r>
              <a:rPr lang="en">
                <a:solidFill>
                  <a:schemeClr val="dk1"/>
                </a:solidFill>
              </a:rPr>
              <a:t>t</a:t>
            </a:r>
            <a:r>
              <a:rPr lang="en">
                <a:solidFill>
                  <a:schemeClr val="dk1"/>
                </a:solidFill>
              </a:rPr>
              <a:t>f = 5 s</a:t>
            </a:r>
            <a:endParaRPr>
              <a:solidFill>
                <a:schemeClr val="dk1"/>
              </a:solidFill>
            </a:endParaRPr>
          </a:p>
        </p:txBody>
      </p:sp>
      <p:pic>
        <p:nvPicPr>
          <p:cNvPr id="93" name="Google Shape;93;p17"/>
          <p:cNvPicPr preferRelativeResize="0"/>
          <p:nvPr/>
        </p:nvPicPr>
        <p:blipFill rotWithShape="1">
          <a:blip r:embed="rId3">
            <a:alphaModFix/>
          </a:blip>
          <a:srcRect b="0" l="13833" r="20819" t="0"/>
          <a:stretch/>
        </p:blipFill>
        <p:spPr>
          <a:xfrm>
            <a:off x="5558400" y="1017725"/>
            <a:ext cx="3585600" cy="4125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Comparing different solvers</a:t>
            </a:r>
            <a:endParaRPr b="1"/>
          </a:p>
        </p:txBody>
      </p:sp>
      <p:pic>
        <p:nvPicPr>
          <p:cNvPr id="99" name="Google Shape;99;p18"/>
          <p:cNvPicPr preferRelativeResize="0"/>
          <p:nvPr/>
        </p:nvPicPr>
        <p:blipFill rotWithShape="1">
          <a:blip r:embed="rId3">
            <a:alphaModFix/>
          </a:blip>
          <a:srcRect b="0" l="13767" r="20360" t="0"/>
          <a:stretch/>
        </p:blipFill>
        <p:spPr>
          <a:xfrm>
            <a:off x="5218050" y="1017725"/>
            <a:ext cx="3614250" cy="3551150"/>
          </a:xfrm>
          <a:prstGeom prst="rect">
            <a:avLst/>
          </a:prstGeom>
          <a:noFill/>
          <a:ln>
            <a:noFill/>
          </a:ln>
        </p:spPr>
      </p:pic>
      <p:pic>
        <p:nvPicPr>
          <p:cNvPr id="100" name="Google Shape;100;p18"/>
          <p:cNvPicPr preferRelativeResize="0"/>
          <p:nvPr/>
        </p:nvPicPr>
        <p:blipFill rotWithShape="1">
          <a:blip r:embed="rId4">
            <a:alphaModFix/>
          </a:blip>
          <a:srcRect b="0" l="10765" r="17224" t="0"/>
          <a:stretch/>
        </p:blipFill>
        <p:spPr>
          <a:xfrm>
            <a:off x="311700" y="1017725"/>
            <a:ext cx="3950800" cy="35511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Effect of abnormal length ratio</a:t>
            </a:r>
            <a:endParaRPr b="1"/>
          </a:p>
        </p:txBody>
      </p:sp>
      <p:sp>
        <p:nvSpPr>
          <p:cNvPr id="106" name="Google Shape;106;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AutoNum type="arabicPeriod"/>
            </a:pPr>
            <a:r>
              <a:rPr lang="en">
                <a:solidFill>
                  <a:srgbClr val="000000"/>
                </a:solidFill>
              </a:rPr>
              <a:t>Length</a:t>
            </a:r>
            <a:r>
              <a:rPr lang="en">
                <a:solidFill>
                  <a:srgbClr val="000000"/>
                </a:solidFill>
              </a:rPr>
              <a:t> ratio first and second link was changed </a:t>
            </a:r>
            <a:endParaRPr>
              <a:solidFill>
                <a:srgbClr val="000000"/>
              </a:solidFill>
            </a:endParaRPr>
          </a:p>
          <a:p>
            <a:pPr indent="0" lvl="0" marL="457200" rtl="0" algn="just">
              <a:lnSpc>
                <a:spcPct val="100000"/>
              </a:lnSpc>
              <a:spcBef>
                <a:spcPts val="0"/>
              </a:spcBef>
              <a:spcAft>
                <a:spcPts val="0"/>
              </a:spcAft>
              <a:buNone/>
            </a:pPr>
            <a:r>
              <a:rPr lang="en">
                <a:solidFill>
                  <a:srgbClr val="000000"/>
                </a:solidFill>
              </a:rPr>
              <a:t>and the behaviour of different solvers was </a:t>
            </a:r>
            <a:endParaRPr>
              <a:solidFill>
                <a:srgbClr val="000000"/>
              </a:solidFill>
            </a:endParaRPr>
          </a:p>
          <a:p>
            <a:pPr indent="0" lvl="0" marL="457200" rtl="0" algn="just">
              <a:lnSpc>
                <a:spcPct val="100000"/>
              </a:lnSpc>
              <a:spcBef>
                <a:spcPts val="0"/>
              </a:spcBef>
              <a:spcAft>
                <a:spcPts val="0"/>
              </a:spcAft>
              <a:buNone/>
            </a:pPr>
            <a:r>
              <a:rPr lang="en">
                <a:solidFill>
                  <a:srgbClr val="000000"/>
                </a:solidFill>
              </a:rPr>
              <a:t>analyzed for very high and very low length ratios.</a:t>
            </a:r>
            <a:endParaRPr>
              <a:solidFill>
                <a:srgbClr val="000000"/>
              </a:solidFill>
            </a:endParaRPr>
          </a:p>
          <a:p>
            <a:pPr indent="-342900" lvl="0" marL="457200" rtl="0" algn="just">
              <a:lnSpc>
                <a:spcPct val="100000"/>
              </a:lnSpc>
              <a:spcBef>
                <a:spcPts val="1600"/>
              </a:spcBef>
              <a:spcAft>
                <a:spcPts val="0"/>
              </a:spcAft>
              <a:buClr>
                <a:srgbClr val="000000"/>
              </a:buClr>
              <a:buSzPts val="1800"/>
              <a:buAutoNum type="arabicPeriod"/>
            </a:pPr>
            <a:r>
              <a:rPr lang="en">
                <a:solidFill>
                  <a:srgbClr val="000000"/>
                </a:solidFill>
              </a:rPr>
              <a:t>Plots representing explicit and implicit solvers </a:t>
            </a:r>
            <a:endParaRPr>
              <a:solidFill>
                <a:srgbClr val="000000"/>
              </a:solidFill>
            </a:endParaRPr>
          </a:p>
          <a:p>
            <a:pPr indent="0" lvl="0" marL="457200" rtl="0" algn="just">
              <a:lnSpc>
                <a:spcPct val="100000"/>
              </a:lnSpc>
              <a:spcBef>
                <a:spcPts val="0"/>
              </a:spcBef>
              <a:spcAft>
                <a:spcPts val="0"/>
              </a:spcAft>
              <a:buNone/>
            </a:pPr>
            <a:r>
              <a:rPr lang="en">
                <a:solidFill>
                  <a:srgbClr val="000000"/>
                </a:solidFill>
              </a:rPr>
              <a:t>are given on the next slide. </a:t>
            </a:r>
            <a:endParaRPr>
              <a:solidFill>
                <a:srgbClr val="000000"/>
              </a:solidFill>
            </a:endParaRPr>
          </a:p>
          <a:p>
            <a:pPr indent="-342900" lvl="0" marL="457200" rtl="0" algn="just">
              <a:lnSpc>
                <a:spcPct val="100000"/>
              </a:lnSpc>
              <a:spcBef>
                <a:spcPts val="1000"/>
              </a:spcBef>
              <a:spcAft>
                <a:spcPts val="0"/>
              </a:spcAft>
              <a:buClr>
                <a:srgbClr val="000000"/>
              </a:buClr>
              <a:buSzPts val="1800"/>
              <a:buAutoNum type="arabicPeriod" startAt="3"/>
            </a:pPr>
            <a:r>
              <a:rPr lang="en">
                <a:solidFill>
                  <a:srgbClr val="000000"/>
                </a:solidFill>
              </a:rPr>
              <a:t>Following two ratios were analyzed:</a:t>
            </a:r>
            <a:endParaRPr>
              <a:solidFill>
                <a:srgbClr val="000000"/>
              </a:solidFill>
            </a:endParaRPr>
          </a:p>
          <a:p>
            <a:pPr indent="-317500" lvl="1" marL="914400" rtl="0" algn="just">
              <a:lnSpc>
                <a:spcPct val="100000"/>
              </a:lnSpc>
              <a:spcBef>
                <a:spcPts val="0"/>
              </a:spcBef>
              <a:spcAft>
                <a:spcPts val="0"/>
              </a:spcAft>
              <a:buClr>
                <a:srgbClr val="000000"/>
              </a:buClr>
              <a:buSzPts val="1400"/>
              <a:buAutoNum type="alphaLcPeriod"/>
            </a:pPr>
            <a:r>
              <a:rPr lang="en">
                <a:solidFill>
                  <a:srgbClr val="000000"/>
                </a:solidFill>
              </a:rPr>
              <a:t>l1/l2 = 0.1</a:t>
            </a:r>
            <a:endParaRPr>
              <a:solidFill>
                <a:srgbClr val="000000"/>
              </a:solidFill>
            </a:endParaRPr>
          </a:p>
          <a:p>
            <a:pPr indent="-317500" lvl="1" marL="914400" rtl="0" algn="just">
              <a:lnSpc>
                <a:spcPct val="100000"/>
              </a:lnSpc>
              <a:spcBef>
                <a:spcPts val="0"/>
              </a:spcBef>
              <a:spcAft>
                <a:spcPts val="0"/>
              </a:spcAft>
              <a:buClr>
                <a:srgbClr val="000000"/>
              </a:buClr>
              <a:buSzPts val="1400"/>
              <a:buAutoNum type="alphaLcPeriod"/>
            </a:pPr>
            <a:r>
              <a:rPr lang="en">
                <a:solidFill>
                  <a:srgbClr val="000000"/>
                </a:solidFill>
              </a:rPr>
              <a:t>l1/l2 = 10</a:t>
            </a:r>
            <a:endParaRPr>
              <a:solidFill>
                <a:srgbClr val="000000"/>
              </a:solidFill>
            </a:endParaRPr>
          </a:p>
          <a:p>
            <a:pPr indent="-342900" lvl="0" marL="457200" rtl="0" algn="just">
              <a:lnSpc>
                <a:spcPct val="100000"/>
              </a:lnSpc>
              <a:spcBef>
                <a:spcPts val="1000"/>
              </a:spcBef>
              <a:spcAft>
                <a:spcPts val="0"/>
              </a:spcAft>
              <a:buClr>
                <a:srgbClr val="000000"/>
              </a:buClr>
              <a:buSzPts val="1800"/>
              <a:buAutoNum type="arabicPeriod" startAt="3"/>
            </a:pPr>
            <a:r>
              <a:rPr lang="en">
                <a:solidFill>
                  <a:srgbClr val="000000"/>
                </a:solidFill>
              </a:rPr>
              <a:t>Implicit solver starts deviating before explicit</a:t>
            </a:r>
            <a:endParaRPr>
              <a:solidFill>
                <a:srgbClr val="000000"/>
              </a:solidFill>
            </a:endParaRPr>
          </a:p>
          <a:p>
            <a:pPr indent="0" lvl="0" marL="457200" rtl="0" algn="just">
              <a:lnSpc>
                <a:spcPct val="100000"/>
              </a:lnSpc>
              <a:spcBef>
                <a:spcPts val="0"/>
              </a:spcBef>
              <a:spcAft>
                <a:spcPts val="0"/>
              </a:spcAft>
              <a:buNone/>
            </a:pPr>
            <a:r>
              <a:rPr lang="en">
                <a:solidFill>
                  <a:srgbClr val="000000"/>
                </a:solidFill>
              </a:rPr>
              <a:t>solver for abnormal length ratios.</a:t>
            </a:r>
            <a:endParaRPr>
              <a:solidFill>
                <a:srgbClr val="000000"/>
              </a:solidFill>
            </a:endParaRPr>
          </a:p>
        </p:txBody>
      </p:sp>
      <p:pic>
        <p:nvPicPr>
          <p:cNvPr id="107" name="Google Shape;107;p19"/>
          <p:cNvPicPr preferRelativeResize="0"/>
          <p:nvPr/>
        </p:nvPicPr>
        <p:blipFill rotWithShape="1">
          <a:blip r:embed="rId3">
            <a:alphaModFix/>
          </a:blip>
          <a:srcRect b="0" l="26797" r="27636" t="0"/>
          <a:stretch/>
        </p:blipFill>
        <p:spPr>
          <a:xfrm>
            <a:off x="6020625" y="1017725"/>
            <a:ext cx="3123376" cy="41257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1" name="Shape 111"/>
        <p:cNvGrpSpPr/>
        <p:nvPr/>
      </p:nvGrpSpPr>
      <p:grpSpPr>
        <a:xfrm>
          <a:off x="0" y="0"/>
          <a:ext cx="0" cy="0"/>
          <a:chOff x="0" y="0"/>
          <a:chExt cx="0" cy="0"/>
        </a:xfrm>
      </p:grpSpPr>
      <p:pic>
        <p:nvPicPr>
          <p:cNvPr id="112" name="Google Shape;112;p20"/>
          <p:cNvPicPr preferRelativeResize="0"/>
          <p:nvPr/>
        </p:nvPicPr>
        <p:blipFill rotWithShape="1">
          <a:blip r:embed="rId3">
            <a:alphaModFix/>
          </a:blip>
          <a:srcRect b="0" l="28235" r="28802" t="0"/>
          <a:stretch/>
        </p:blipFill>
        <p:spPr>
          <a:xfrm>
            <a:off x="1" y="0"/>
            <a:ext cx="3928425" cy="5143499"/>
          </a:xfrm>
          <a:prstGeom prst="rect">
            <a:avLst/>
          </a:prstGeom>
          <a:noFill/>
          <a:ln>
            <a:noFill/>
          </a:ln>
        </p:spPr>
      </p:pic>
      <p:pic>
        <p:nvPicPr>
          <p:cNvPr id="113" name="Google Shape;113;p20"/>
          <p:cNvPicPr preferRelativeResize="0"/>
          <p:nvPr/>
        </p:nvPicPr>
        <p:blipFill rotWithShape="1">
          <a:blip r:embed="rId4">
            <a:alphaModFix/>
          </a:blip>
          <a:srcRect b="0" l="26800" r="27355" t="0"/>
          <a:stretch/>
        </p:blipFill>
        <p:spPr>
          <a:xfrm>
            <a:off x="5150950" y="0"/>
            <a:ext cx="3993050" cy="51434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Effect of abnormal mass ratio</a:t>
            </a:r>
            <a:endParaRPr b="1"/>
          </a:p>
        </p:txBody>
      </p:sp>
      <p:sp>
        <p:nvSpPr>
          <p:cNvPr id="119" name="Google Shape;119;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just">
              <a:lnSpc>
                <a:spcPct val="100000"/>
              </a:lnSpc>
              <a:spcBef>
                <a:spcPts val="0"/>
              </a:spcBef>
              <a:spcAft>
                <a:spcPts val="0"/>
              </a:spcAft>
              <a:buClr>
                <a:srgbClr val="000000"/>
              </a:buClr>
              <a:buSzPts val="1800"/>
              <a:buAutoNum type="arabicPeriod"/>
            </a:pPr>
            <a:r>
              <a:rPr lang="en">
                <a:solidFill>
                  <a:srgbClr val="000000"/>
                </a:solidFill>
              </a:rPr>
              <a:t>Mass ratio first and second link was changed and the behaviour of different solvers was analyzed for very high and very low mass ratios.</a:t>
            </a:r>
            <a:endParaRPr>
              <a:solidFill>
                <a:srgbClr val="000000"/>
              </a:solidFill>
            </a:endParaRPr>
          </a:p>
          <a:p>
            <a:pPr indent="-342900" lvl="0" marL="457200" rtl="0" algn="just">
              <a:lnSpc>
                <a:spcPct val="100000"/>
              </a:lnSpc>
              <a:spcBef>
                <a:spcPts val="1000"/>
              </a:spcBef>
              <a:spcAft>
                <a:spcPts val="0"/>
              </a:spcAft>
              <a:buClr>
                <a:srgbClr val="000000"/>
              </a:buClr>
              <a:buSzPts val="1800"/>
              <a:buAutoNum type="arabicPeriod"/>
            </a:pPr>
            <a:r>
              <a:rPr lang="en">
                <a:solidFill>
                  <a:srgbClr val="000000"/>
                </a:solidFill>
              </a:rPr>
              <a:t>Plots representing different solvers are given on next slide. </a:t>
            </a:r>
            <a:endParaRPr>
              <a:solidFill>
                <a:srgbClr val="000000"/>
              </a:solidFill>
            </a:endParaRPr>
          </a:p>
          <a:p>
            <a:pPr indent="-342900" lvl="0" marL="457200" rtl="0" algn="just">
              <a:lnSpc>
                <a:spcPct val="100000"/>
              </a:lnSpc>
              <a:spcBef>
                <a:spcPts val="1000"/>
              </a:spcBef>
              <a:spcAft>
                <a:spcPts val="0"/>
              </a:spcAft>
              <a:buClr>
                <a:srgbClr val="000000"/>
              </a:buClr>
              <a:buSzPts val="1800"/>
              <a:buAutoNum type="arabicPeriod"/>
            </a:pPr>
            <a:r>
              <a:rPr lang="en">
                <a:solidFill>
                  <a:srgbClr val="000000"/>
                </a:solidFill>
              </a:rPr>
              <a:t>Following two ratios were analyzed:</a:t>
            </a:r>
            <a:endParaRPr>
              <a:solidFill>
                <a:srgbClr val="000000"/>
              </a:solidFill>
            </a:endParaRPr>
          </a:p>
          <a:p>
            <a:pPr indent="-317500" lvl="1" marL="914400" rtl="0" algn="just">
              <a:lnSpc>
                <a:spcPct val="100000"/>
              </a:lnSpc>
              <a:spcBef>
                <a:spcPts val="0"/>
              </a:spcBef>
              <a:spcAft>
                <a:spcPts val="0"/>
              </a:spcAft>
              <a:buClr>
                <a:srgbClr val="000000"/>
              </a:buClr>
              <a:buSzPts val="1400"/>
              <a:buAutoNum type="alphaLcPeriod"/>
            </a:pPr>
            <a:r>
              <a:rPr lang="en">
                <a:solidFill>
                  <a:srgbClr val="000000"/>
                </a:solidFill>
              </a:rPr>
              <a:t>m1/m2 = 0.1</a:t>
            </a:r>
            <a:endParaRPr>
              <a:solidFill>
                <a:srgbClr val="000000"/>
              </a:solidFill>
            </a:endParaRPr>
          </a:p>
          <a:p>
            <a:pPr indent="-317500" lvl="1" marL="914400" rtl="0" algn="just">
              <a:lnSpc>
                <a:spcPct val="100000"/>
              </a:lnSpc>
              <a:spcBef>
                <a:spcPts val="0"/>
              </a:spcBef>
              <a:spcAft>
                <a:spcPts val="0"/>
              </a:spcAft>
              <a:buClr>
                <a:srgbClr val="000000"/>
              </a:buClr>
              <a:buSzPts val="1400"/>
              <a:buAutoNum type="alphaLcPeriod"/>
            </a:pPr>
            <a:r>
              <a:rPr lang="en">
                <a:solidFill>
                  <a:srgbClr val="000000"/>
                </a:solidFill>
              </a:rPr>
              <a:t>m1/m2 = 10</a:t>
            </a:r>
            <a:endParaRPr>
              <a:solidFill>
                <a:srgbClr val="000000"/>
              </a:solidFill>
            </a:endParaRPr>
          </a:p>
          <a:p>
            <a:pPr indent="-342900" lvl="0" marL="457200" rtl="0" algn="just">
              <a:lnSpc>
                <a:spcPct val="100000"/>
              </a:lnSpc>
              <a:spcBef>
                <a:spcPts val="1000"/>
              </a:spcBef>
              <a:spcAft>
                <a:spcPts val="1000"/>
              </a:spcAft>
              <a:buClr>
                <a:srgbClr val="000000"/>
              </a:buClr>
              <a:buSzPts val="1800"/>
              <a:buAutoNum type="arabicPeriod"/>
            </a:pPr>
            <a:r>
              <a:rPr lang="en">
                <a:solidFill>
                  <a:srgbClr val="000000"/>
                </a:solidFill>
              </a:rPr>
              <a:t>Solvers require lower time steps to produce accurate results for very low mass ratio compared to very high mass ratio.</a:t>
            </a:r>
            <a:endParaRPr>
              <a:solidFill>
                <a:srgbClr val="00000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