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5" r:id="rId6"/>
    <p:sldId id="276" r:id="rId7"/>
    <p:sldId id="268" r:id="rId8"/>
    <p:sldId id="260" r:id="rId9"/>
    <p:sldId id="270" r:id="rId10"/>
    <p:sldId id="262" r:id="rId11"/>
    <p:sldId id="266" r:id="rId12"/>
    <p:sldId id="271" r:id="rId13"/>
    <p:sldId id="263" r:id="rId14"/>
    <p:sldId id="272" r:id="rId15"/>
    <p:sldId id="264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6593" autoAdjust="0"/>
  </p:normalViewPr>
  <p:slideViewPr>
    <p:cSldViewPr snapToGrid="0">
      <p:cViewPr varScale="1">
        <p:scale>
          <a:sx n="93" d="100"/>
          <a:sy n="93" d="100"/>
        </p:scale>
        <p:origin x="21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A705F-E206-4F94-A69A-F50A59FBE0C1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9C3944-4F61-4CCE-B08C-F804EB22E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174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In this case you can see there are 6 categories already and we can add even more, like design, versions of each shoe type, formal/casual/sports, etc. Not all categories should have their own class, some of them like (size, colour, design, etc.) can be added just as a property in the class. To decide which categories deserve their own classes, we need to ask only 1 question, whether this category would have any impact on how the shoe gets processed or are there any if/else blocks in the class methods based on this category? For example, brand name is crucial in determining the inventory management, discounting strategy, marketing medium, target customer, return policies, etc.</a:t>
            </a:r>
          </a:p>
          <a:p>
            <a:r>
              <a:rPr lang="en-IN" dirty="0"/>
              <a:t>Basically we need to figure out the deciding factors, these will result in the if-else blocks in our code. For a shoe store, first row is more than enough.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9C3944-4F61-4CCE-B08C-F804EB22EAE0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336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9C3944-4F61-4CCE-B08C-F804EB22EAE0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723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2 responsibilities – ensuring single instance is created and providing global access.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9C3944-4F61-4CCE-B08C-F804EB22EAE0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06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E367B-C54B-982E-667C-9CEE4B0918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A380A4-1D23-28EB-94CA-D835219D0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E880E-4F8E-CF60-EA7A-21023997D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0BB5-29C2-425A-849D-FCC9BFC3DA79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8341C-DB3A-999D-A2EF-43407047B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BF6DC-A168-3FA7-2409-21F4ADC7F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3290-B373-40D6-8D6F-0A7638256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898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93550-474A-9DF7-CF15-2BEFFE281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B25F8C-965F-D6E8-0B4A-264A33343C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926FB-B75B-B157-D4AC-DD4B85C04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0BB5-29C2-425A-849D-FCC9BFC3DA79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52E49-356B-5658-267D-346E65834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CB7DB-0F93-A157-056C-D80E8836F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3290-B373-40D6-8D6F-0A7638256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630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172079-06B5-38AE-0B12-354C7887ED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1DB2DC-F989-E2DF-4CED-0A631EFC7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5F00D-87EB-2F3C-4B20-3A00E1515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0BB5-29C2-425A-849D-FCC9BFC3DA79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F89D5-8EC8-5949-2A7F-13ED1F81E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848AB-0ECB-BAFB-A0FD-925651B24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3290-B373-40D6-8D6F-0A7638256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409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658E7-442D-FB15-3966-8004D22C7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912E8-A04F-0F92-7AE5-F91C2979D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59045-AF30-35AA-4CC4-B340B2C56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0BB5-29C2-425A-849D-FCC9BFC3DA79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39929-78A1-3D20-17E1-050DD7758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37EB5-0E57-AAE5-D916-03F968ECB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3290-B373-40D6-8D6F-0A7638256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462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926F8-0CA2-86BE-4FE9-C7B701703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71EB3-65E5-8CF4-075C-0B961AA58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E1AB4-AD30-431C-0E5B-8FF917DE5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0BB5-29C2-425A-849D-FCC9BFC3DA79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A899F-F890-637F-CD88-5A4372B15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68A13-CFCB-202B-7665-2B9EB86DD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3290-B373-40D6-8D6F-0A7638256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647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74A8E-FB5A-6D90-591D-4D1781858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D920D-F514-B122-7F6C-16DBCFF2DE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15E1AD-3FF3-7A5D-05E4-4C4D8D1895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D396E2-FB92-2A5F-0270-7B8722E2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0BB5-29C2-425A-849D-FCC9BFC3DA79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D8AF3E-6CF3-DFC0-41DC-FF2FBBB22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50AA81-0440-E1CD-3478-F12178721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3290-B373-40D6-8D6F-0A7638256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029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5A187-4F28-A3F5-F842-B27862C4F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C14F6-C8DC-49FF-C33A-CDA9E6456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4387C2-92C1-B91F-6394-541DD7E10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57BFDE-8F76-D2CF-07DF-7784BE1CD1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569324-C07D-EC68-5103-22F362E391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D6A8C3-53AE-48F6-CE7B-96838BDFA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0BB5-29C2-425A-849D-FCC9BFC3DA79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31D0DA-64B1-F08F-1BAA-93587C3E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C00A8B-BBBE-F691-956F-D017350C1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3290-B373-40D6-8D6F-0A7638256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18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1208C-73B8-445E-1B79-D15EA71F2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F00A7-FEE1-6213-EC3E-3452EB976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0BB5-29C2-425A-849D-FCC9BFC3DA79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0256D6-94CF-4CBC-5D45-D9982CF64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93DB39-682D-228A-D50F-8204FC333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3290-B373-40D6-8D6F-0A7638256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636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69D66D-846E-EFF4-2E4C-24BE38310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0BB5-29C2-425A-849D-FCC9BFC3DA79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360319-93B7-F6F5-03C2-F773EB2A9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CCED9-0D11-5109-6BA1-503E5C108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3290-B373-40D6-8D6F-0A7638256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3926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338EB-3709-3CA7-5FC1-3CA20004E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D394D-43B1-8B85-80A9-3C3B4387F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B3A7EB-D1FE-BDB9-70BC-0C14FD915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0BB03-9492-DE8B-0F6E-D133DAE7E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0BB5-29C2-425A-849D-FCC9BFC3DA79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5D8D1-3734-5395-A098-E546899A3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760450-8ACA-2B88-7D4C-92D056B08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3290-B373-40D6-8D6F-0A7638256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278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9709A-6EDF-75B0-E2EA-ACB3DE9D1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D04CE8-CEA7-932F-B618-F830BEBDE1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2E2683-3109-895F-4358-4F5CAB206C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26C8A5-92ED-5D16-49AA-D843977EA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0BB5-29C2-425A-849D-FCC9BFC3DA79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0E8865-4C36-5EC3-C317-9091F32D0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8C4BA5-DA7C-51E5-68F2-9BA556058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3290-B373-40D6-8D6F-0A7638256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98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BFFE1D-C16D-65E3-E167-E43E0BE61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2D55C5-593B-FA22-5FEA-5FE9E25CD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F5956-76FD-EF99-0EB2-7BCF867BA4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E0BB5-29C2-425A-849D-FCC9BFC3DA79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B0C34-4CBB-CA2F-7FA2-75CFF8F679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6E3CF-E773-4B5B-44E4-F9853B69CC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83290-B373-40D6-8D6F-0A7638256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791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E3FE3-2F6F-A176-A613-F4B232B933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Design 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DE0F01-CF2A-5870-B9C6-C457F84130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6534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0F3F8-E359-FA82-4976-9554FA1B1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Builder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1A67700-8F7D-C4EC-AB38-670F44B09764}"/>
              </a:ext>
            </a:extLst>
          </p:cNvPr>
          <p:cNvSpPr/>
          <p:nvPr/>
        </p:nvSpPr>
        <p:spPr>
          <a:xfrm>
            <a:off x="4816045" y="1690688"/>
            <a:ext cx="2559910" cy="11184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Director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C695B33-2653-9E8C-DBE8-49DD205BF4BE}"/>
              </a:ext>
            </a:extLst>
          </p:cNvPr>
          <p:cNvSpPr/>
          <p:nvPr/>
        </p:nvSpPr>
        <p:spPr>
          <a:xfrm>
            <a:off x="4816045" y="4050098"/>
            <a:ext cx="2559910" cy="11184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CasualShoeBuilder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132F345-5C9E-8AEA-251E-C7A6E419DAF5}"/>
              </a:ext>
            </a:extLst>
          </p:cNvPr>
          <p:cNvSpPr/>
          <p:nvPr/>
        </p:nvSpPr>
        <p:spPr>
          <a:xfrm>
            <a:off x="838200" y="4050097"/>
            <a:ext cx="2559910" cy="11184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FormalShoeBuilder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CB1EA2E-1285-858F-0CA7-E57433991C8F}"/>
              </a:ext>
            </a:extLst>
          </p:cNvPr>
          <p:cNvSpPr/>
          <p:nvPr/>
        </p:nvSpPr>
        <p:spPr>
          <a:xfrm>
            <a:off x="8793890" y="4050097"/>
            <a:ext cx="2559910" cy="11184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SportShoeBuilder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6AB02DD9-1D06-0636-CC80-FA5C062CB272}"/>
              </a:ext>
            </a:extLst>
          </p:cNvPr>
          <p:cNvCxnSpPr>
            <a:cxnSpLocks/>
            <a:stCxn id="6" idx="0"/>
            <a:endCxn id="4" idx="1"/>
          </p:cNvCxnSpPr>
          <p:nvPr/>
        </p:nvCxnSpPr>
        <p:spPr>
          <a:xfrm rot="5400000" flipH="1" flipV="1">
            <a:off x="2567000" y="1801052"/>
            <a:ext cx="1800200" cy="2697890"/>
          </a:xfrm>
          <a:prstGeom prst="curvedConnector2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20C37292-C0FA-2332-715B-AE611AFB38DC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rot="5400000" flipH="1" flipV="1">
            <a:off x="5475504" y="3429602"/>
            <a:ext cx="1240993" cy="12700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DA7C8825-63BD-0649-A57B-9D71206C6090}"/>
              </a:ext>
            </a:extLst>
          </p:cNvPr>
          <p:cNvCxnSpPr>
            <a:cxnSpLocks/>
            <a:stCxn id="7" idx="0"/>
            <a:endCxn id="4" idx="3"/>
          </p:cNvCxnSpPr>
          <p:nvPr/>
        </p:nvCxnSpPr>
        <p:spPr>
          <a:xfrm rot="16200000" flipV="1">
            <a:off x="7824800" y="1801052"/>
            <a:ext cx="1800200" cy="2697890"/>
          </a:xfrm>
          <a:prstGeom prst="curvedConnector2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424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A1809-E085-456A-8753-3ADCF9D57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Automobile Factory – Assembly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EC98E-C603-EA32-0B48-7DFA0F048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Wheels</a:t>
            </a:r>
          </a:p>
          <a:p>
            <a:r>
              <a:rPr lang="en-IN" dirty="0"/>
              <a:t>Engine</a:t>
            </a:r>
          </a:p>
          <a:p>
            <a:r>
              <a:rPr lang="en-IN" dirty="0"/>
              <a:t>Body material</a:t>
            </a:r>
          </a:p>
          <a:p>
            <a:r>
              <a:rPr lang="en-IN" dirty="0"/>
              <a:t>Doors</a:t>
            </a:r>
          </a:p>
          <a:p>
            <a:r>
              <a:rPr lang="en-IN" dirty="0"/>
              <a:t>Windows</a:t>
            </a:r>
          </a:p>
          <a:p>
            <a:r>
              <a:rPr lang="en-IN" dirty="0"/>
              <a:t>Gears</a:t>
            </a:r>
          </a:p>
          <a:p>
            <a:r>
              <a:rPr lang="en-IN" dirty="0"/>
              <a:t>Headlight</a:t>
            </a:r>
          </a:p>
          <a:p>
            <a:pPr marL="0" indent="0">
              <a:buNone/>
            </a:pPr>
            <a:r>
              <a:rPr lang="en-IN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92113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BA341-CE87-3BEA-4EDB-22E20F62A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A6B11-695C-71A8-47BE-2E9BB5809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How to create copies of existing objects?</a:t>
            </a:r>
          </a:p>
          <a:p>
            <a:r>
              <a:rPr lang="en-IN" dirty="0"/>
              <a:t>Simple way: Create a new object and manually copy every property.</a:t>
            </a:r>
          </a:p>
          <a:p>
            <a:r>
              <a:rPr lang="en-IN" dirty="0"/>
              <a:t>Problems</a:t>
            </a:r>
          </a:p>
          <a:p>
            <a:pPr lvl="1"/>
            <a:r>
              <a:rPr lang="en-IN" dirty="0"/>
              <a:t>Need to know the class of the object.</a:t>
            </a:r>
          </a:p>
          <a:p>
            <a:pPr lvl="1"/>
            <a:r>
              <a:rPr lang="en-IN" dirty="0"/>
              <a:t>Can’t copy private fields.</a:t>
            </a:r>
          </a:p>
          <a:p>
            <a:r>
              <a:rPr lang="en-IN" dirty="0"/>
              <a:t>Solution</a:t>
            </a:r>
          </a:p>
          <a:p>
            <a:pPr lvl="1"/>
            <a:r>
              <a:rPr lang="en-IN" dirty="0"/>
              <a:t>Prototype.</a:t>
            </a:r>
          </a:p>
        </p:txBody>
      </p:sp>
    </p:spTree>
    <p:extLst>
      <p:ext uri="{BB962C8B-B14F-4D97-AF65-F5344CB8AC3E}">
        <p14:creationId xmlns:p14="http://schemas.microsoft.com/office/powerpoint/2010/main" val="3547473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58488-E25F-0A9F-600B-02B0F76D6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BAE88-E859-0ACD-BB66-B5B4BC1CB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 object that supports cloning is called a </a:t>
            </a:r>
            <a:r>
              <a:rPr lang="en-IN" i="1" dirty="0"/>
              <a:t>prototype</a:t>
            </a:r>
            <a:r>
              <a:rPr lang="en-IN" dirty="0"/>
              <a:t>.</a:t>
            </a:r>
          </a:p>
          <a:p>
            <a:r>
              <a:rPr lang="en-IN" dirty="0"/>
              <a:t>Different objects with common base class.</a:t>
            </a:r>
          </a:p>
          <a:p>
            <a:r>
              <a:rPr lang="en-IN" dirty="0"/>
              <a:t>Real world analogy</a:t>
            </a:r>
          </a:p>
          <a:p>
            <a:pPr lvl="1"/>
            <a:r>
              <a:rPr lang="en-IN" dirty="0"/>
              <a:t>Mobile factory, car designing, etc.</a:t>
            </a:r>
          </a:p>
          <a:p>
            <a:pPr lvl="1"/>
            <a:r>
              <a:rPr lang="en-IN" dirty="0"/>
              <a:t>Several prototypes get created before finalizing final product.</a:t>
            </a:r>
          </a:p>
          <a:p>
            <a:pPr lvl="1"/>
            <a:r>
              <a:rPr lang="en-IN" dirty="0"/>
              <a:t>These prototypes are mostly similar.</a:t>
            </a:r>
          </a:p>
          <a:p>
            <a:pPr lvl="1"/>
            <a:r>
              <a:rPr lang="en-IN" dirty="0"/>
              <a:t>Each of them start as an exact copy of another object.</a:t>
            </a:r>
          </a:p>
        </p:txBody>
      </p:sp>
    </p:spTree>
    <p:extLst>
      <p:ext uri="{BB962C8B-B14F-4D97-AF65-F5344CB8AC3E}">
        <p14:creationId xmlns:p14="http://schemas.microsoft.com/office/powerpoint/2010/main" val="3015920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A3BEB-50EC-9CAB-FC0A-50FEE7B1A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Global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C08BE-E4E0-8DA7-2BBE-DD688F7B7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Problems</a:t>
            </a:r>
          </a:p>
          <a:p>
            <a:pPr lvl="1"/>
            <a:r>
              <a:rPr lang="en-IN" dirty="0"/>
              <a:t>Control access to a shared resource</a:t>
            </a:r>
          </a:p>
          <a:p>
            <a:pPr lvl="1"/>
            <a:r>
              <a:rPr lang="en-IN" dirty="0"/>
              <a:t>Provide secure global access</a:t>
            </a:r>
          </a:p>
          <a:p>
            <a:r>
              <a:rPr lang="en-IN" dirty="0"/>
              <a:t>Solution</a:t>
            </a:r>
          </a:p>
          <a:p>
            <a:pPr lvl="1"/>
            <a:r>
              <a:rPr lang="en-IN" dirty="0"/>
              <a:t>Singleton</a:t>
            </a:r>
          </a:p>
        </p:txBody>
      </p:sp>
    </p:spTree>
    <p:extLst>
      <p:ext uri="{BB962C8B-B14F-4D97-AF65-F5344CB8AC3E}">
        <p14:creationId xmlns:p14="http://schemas.microsoft.com/office/powerpoint/2010/main" val="1986784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9B2D3-CC05-8A5E-AEE4-63A72270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Singleton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43E7E-FDD2-16AA-D32E-FC87B93E4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PT Sans" panose="020B0503020203020204" pitchFamily="34" charset="0"/>
              </a:rPr>
              <a:t>Ensures class has only a single instance.</a:t>
            </a:r>
          </a:p>
          <a:p>
            <a:r>
              <a:rPr lang="en-IN" dirty="0">
                <a:latin typeface="PT Sans" panose="020B0503020203020204" pitchFamily="34" charset="0"/>
              </a:rPr>
              <a:t>G</a:t>
            </a:r>
            <a:r>
              <a:rPr lang="en-IN" b="0" i="0" dirty="0">
                <a:effectLst/>
                <a:latin typeface="PT Sans" panose="020B0503020203020204" pitchFamily="34" charset="0"/>
              </a:rPr>
              <a:t>lobal access point to that instance.</a:t>
            </a:r>
          </a:p>
          <a:p>
            <a:r>
              <a:rPr lang="en-IN" dirty="0">
                <a:latin typeface="PT Sans" panose="020B0503020203020204" pitchFamily="34" charset="0"/>
              </a:rPr>
              <a:t>I</a:t>
            </a:r>
            <a:r>
              <a:rPr lang="en-IN" b="0" i="0" dirty="0">
                <a:effectLst/>
                <a:latin typeface="PT Sans" panose="020B0503020203020204" pitchFamily="34" charset="0"/>
              </a:rPr>
              <a:t>nitialized only when it’s requested for the first time.</a:t>
            </a:r>
          </a:p>
          <a:p>
            <a:r>
              <a:rPr lang="en-IN" dirty="0">
                <a:latin typeface="PT Sans" panose="020B0503020203020204" pitchFamily="34" charset="0"/>
              </a:rPr>
              <a:t>Cons</a:t>
            </a:r>
          </a:p>
          <a:p>
            <a:pPr lvl="1"/>
            <a:r>
              <a:rPr lang="en-IN" b="0" i="0" dirty="0">
                <a:effectLst/>
                <a:latin typeface="PT Sans" panose="020B0503020203020204" pitchFamily="34" charset="0"/>
              </a:rPr>
              <a:t>Violates the </a:t>
            </a:r>
            <a:r>
              <a:rPr lang="en-IN" b="0" i="1" dirty="0">
                <a:effectLst/>
                <a:latin typeface="PT Sans" panose="020B0503020203020204" pitchFamily="34" charset="0"/>
              </a:rPr>
              <a:t>Single Responsibility Principle</a:t>
            </a:r>
            <a:r>
              <a:rPr lang="en-IN" b="0" i="0" dirty="0">
                <a:effectLst/>
                <a:latin typeface="PT Sans" panose="020B0503020203020204" pitchFamily="34" charset="0"/>
              </a:rPr>
              <a:t>.</a:t>
            </a:r>
          </a:p>
          <a:p>
            <a:pPr lvl="1"/>
            <a:r>
              <a:rPr lang="en-IN" dirty="0">
                <a:latin typeface="PT Sans" panose="020B0503020203020204" pitchFamily="34" charset="0"/>
              </a:rPr>
              <a:t>R</a:t>
            </a:r>
            <a:r>
              <a:rPr lang="en-IN" b="0" i="0" dirty="0">
                <a:effectLst/>
                <a:latin typeface="PT Sans" panose="020B0503020203020204" pitchFamily="34" charset="0"/>
              </a:rPr>
              <a:t>equires special treatment in a multithreaded environment.</a:t>
            </a:r>
          </a:p>
          <a:p>
            <a:pPr lvl="1"/>
            <a:r>
              <a:rPr lang="en-IN" b="0" i="0" dirty="0">
                <a:effectLst/>
                <a:latin typeface="PT Sans" panose="020B0503020203020204" pitchFamily="34" charset="0"/>
              </a:rPr>
              <a:t>Difficult to write unit tests.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0836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93AB5-15F0-9CA0-4273-BE2239B2E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Singleton Pseudocode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F4A325-B619-59D3-7A25-7BA8B11ED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9019" y="1690688"/>
            <a:ext cx="4713961" cy="461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995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E6346-05D2-35B6-90A9-07ABE2398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Structural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9C873-E3BD-001A-B368-286AC59E5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Adapter – connecting incompatible objects</a:t>
            </a:r>
          </a:p>
          <a:p>
            <a:r>
              <a:rPr lang="en-IN" dirty="0"/>
              <a:t>Bridge – split large class; separate abstraction and implementation</a:t>
            </a:r>
          </a:p>
          <a:p>
            <a:r>
              <a:rPr lang="en-IN" dirty="0"/>
              <a:t>Composite – inheritance on repeat</a:t>
            </a:r>
          </a:p>
          <a:p>
            <a:r>
              <a:rPr lang="en-IN" dirty="0"/>
              <a:t>Decorator - wrapper</a:t>
            </a:r>
          </a:p>
          <a:p>
            <a:r>
              <a:rPr lang="en-IN" dirty="0"/>
              <a:t>Façade – simplified interface for complex set of classes</a:t>
            </a:r>
          </a:p>
          <a:p>
            <a:r>
              <a:rPr lang="en-IN" dirty="0"/>
              <a:t>Flyweight – share common data between multiple objects</a:t>
            </a:r>
          </a:p>
          <a:p>
            <a:r>
              <a:rPr lang="en-IN" dirty="0"/>
              <a:t>Proxy – middleware that controls access to </a:t>
            </a:r>
            <a:r>
              <a:rPr lang="en-IN"/>
              <a:t>original object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1666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77C1C-B750-7D0E-4C70-83CE5CED0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Behavioural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C0F62-2B55-F5D3-1507-4854AEDD3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Chain of Responsibility – divide a task into series of sub-tasks</a:t>
            </a:r>
          </a:p>
          <a:p>
            <a:r>
              <a:rPr lang="en-IN" dirty="0"/>
              <a:t>Command – UI is independent of backend</a:t>
            </a:r>
          </a:p>
          <a:p>
            <a:r>
              <a:rPr lang="en-IN" dirty="0"/>
              <a:t>Iterator – abstract traversal of a collection</a:t>
            </a:r>
          </a:p>
          <a:p>
            <a:r>
              <a:rPr lang="en-IN" dirty="0"/>
              <a:t>Mediator</a:t>
            </a:r>
          </a:p>
          <a:p>
            <a:r>
              <a:rPr lang="en-IN" dirty="0"/>
              <a:t>Memento</a:t>
            </a:r>
          </a:p>
          <a:p>
            <a:r>
              <a:rPr lang="en-IN" dirty="0"/>
              <a:t>Observer</a:t>
            </a:r>
          </a:p>
          <a:p>
            <a:r>
              <a:rPr lang="en-IN" dirty="0"/>
              <a:t>State</a:t>
            </a:r>
          </a:p>
          <a:p>
            <a:r>
              <a:rPr lang="en-IN" dirty="0"/>
              <a:t>Strategy</a:t>
            </a:r>
          </a:p>
          <a:p>
            <a:r>
              <a:rPr lang="en-IN" dirty="0"/>
              <a:t>Template Method</a:t>
            </a:r>
          </a:p>
          <a:p>
            <a:r>
              <a:rPr lang="en-IN" dirty="0"/>
              <a:t>Visitor</a:t>
            </a:r>
          </a:p>
        </p:txBody>
      </p:sp>
    </p:spTree>
    <p:extLst>
      <p:ext uri="{BB962C8B-B14F-4D97-AF65-F5344CB8AC3E}">
        <p14:creationId xmlns:p14="http://schemas.microsoft.com/office/powerpoint/2010/main" val="2217283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BBBBE-C4BA-A4B6-9AAA-8B89396AA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61B95-25B8-6DBA-F28C-2B3543DB2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Creational</a:t>
            </a:r>
            <a:r>
              <a:rPr lang="en-IN" dirty="0"/>
              <a:t> patterns provide object creation mechanisms that increase flexibility and reuse of existing code.</a:t>
            </a:r>
          </a:p>
          <a:p>
            <a:r>
              <a:rPr lang="en-IN" b="1" dirty="0"/>
              <a:t>Structural</a:t>
            </a:r>
            <a:r>
              <a:rPr lang="en-IN" dirty="0"/>
              <a:t> patterns explain how to assemble objects and classes into larger structures, while keeping these structures flexible and efficient.</a:t>
            </a:r>
          </a:p>
          <a:p>
            <a:r>
              <a:rPr lang="en-IN" b="1" dirty="0"/>
              <a:t>Behavioural</a:t>
            </a:r>
            <a:r>
              <a:rPr lang="en-IN" dirty="0"/>
              <a:t> patterns take care of effective communication and the assignment of responsibilities between objects.</a:t>
            </a:r>
          </a:p>
        </p:txBody>
      </p:sp>
    </p:spTree>
    <p:extLst>
      <p:ext uri="{BB962C8B-B14F-4D97-AF65-F5344CB8AC3E}">
        <p14:creationId xmlns:p14="http://schemas.microsoft.com/office/powerpoint/2010/main" val="2612476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9C72A-049A-A8CD-27EF-76FD65CE4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Creational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3C55F-FBD8-8776-E143-FCBFA6D9D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Factory Method </a:t>
            </a:r>
            <a:r>
              <a:rPr lang="en-IN" dirty="0"/>
              <a:t>- provides an interface for creating object(s) of a single type in a superclass, but allows subclasses to alter the type of object that will be created. It uses inheritance and relies on a subclass to handle the desired object instantiation.</a:t>
            </a:r>
          </a:p>
          <a:p>
            <a:r>
              <a:rPr lang="en-IN" b="1" dirty="0"/>
              <a:t>Abstract Factory </a:t>
            </a:r>
            <a:r>
              <a:rPr lang="en-IN" dirty="0"/>
              <a:t>- produce families of related objects without specifying their concrete classes. A class delegates the responsibility of object instantiation to another object via composition.</a:t>
            </a:r>
          </a:p>
          <a:p>
            <a:r>
              <a:rPr lang="en-IN" dirty="0"/>
              <a:t>Abstract Factory classes use Factory Methods within, which then can use Prototype pattern to </a:t>
            </a:r>
            <a:r>
              <a:rPr lang="en-IN"/>
              <a:t>create objects.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4977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9C72A-049A-A8CD-27EF-76FD65CE4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Creational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3C55F-FBD8-8776-E143-FCBFA6D9D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Builder</a:t>
            </a:r>
            <a:r>
              <a:rPr lang="en-IN" dirty="0"/>
              <a:t> - construct complex objects step by step. Produce different types and representations of an object using the same construction code.</a:t>
            </a:r>
          </a:p>
          <a:p>
            <a:r>
              <a:rPr lang="en-IN" b="1" dirty="0"/>
              <a:t>Prototype </a:t>
            </a:r>
            <a:r>
              <a:rPr lang="en-IN" dirty="0"/>
              <a:t>- copy existing objects without making your code dependent on their classes. Useful alternative to subclassing, when subclasses differ very slightly, clone the parent and then adjust few properties.</a:t>
            </a:r>
          </a:p>
          <a:p>
            <a:r>
              <a:rPr lang="en-IN" b="1" dirty="0"/>
              <a:t>Singleton</a:t>
            </a:r>
            <a:r>
              <a:rPr lang="en-IN" dirty="0"/>
              <a:t> - ensure that a class has only one instance, while providing a global access point to this instance.</a:t>
            </a:r>
          </a:p>
        </p:txBody>
      </p:sp>
    </p:spTree>
    <p:extLst>
      <p:ext uri="{BB962C8B-B14F-4D97-AF65-F5344CB8AC3E}">
        <p14:creationId xmlns:p14="http://schemas.microsoft.com/office/powerpoint/2010/main" val="2001011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D4045-4A48-FF07-364A-9F067E178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Shoe store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953291E-2B1A-5073-3EDA-87D808E6B99C}"/>
              </a:ext>
            </a:extLst>
          </p:cNvPr>
          <p:cNvSpPr/>
          <p:nvPr/>
        </p:nvSpPr>
        <p:spPr>
          <a:xfrm>
            <a:off x="838200" y="1962536"/>
            <a:ext cx="2559910" cy="11184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Formal, Casual, Sports, …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8E991C3-1F86-98C8-2B31-33A7C76C6773}"/>
              </a:ext>
            </a:extLst>
          </p:cNvPr>
          <p:cNvSpPr/>
          <p:nvPr/>
        </p:nvSpPr>
        <p:spPr>
          <a:xfrm>
            <a:off x="4326923" y="1962535"/>
            <a:ext cx="2559910" cy="11184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Nike, Adidas, Puma, …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9B23706-0350-3220-06F7-7E1DB5CB6D09}"/>
              </a:ext>
            </a:extLst>
          </p:cNvPr>
          <p:cNvSpPr/>
          <p:nvPr/>
        </p:nvSpPr>
        <p:spPr>
          <a:xfrm>
            <a:off x="838200" y="4320742"/>
            <a:ext cx="2559910" cy="11184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UK 5, UK 6, … UK 12, …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83B68D1-2DC0-E19F-191A-286B6C7027B4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3398110" y="2521744"/>
            <a:ext cx="928813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44A8DE3-6540-2510-8E48-EC983C18657A}"/>
              </a:ext>
            </a:extLst>
          </p:cNvPr>
          <p:cNvCxnSpPr>
            <a:cxnSpLocks/>
            <a:stCxn id="89" idx="1"/>
            <a:endCxn id="9" idx="3"/>
          </p:cNvCxnSpPr>
          <p:nvPr/>
        </p:nvCxnSpPr>
        <p:spPr>
          <a:xfrm flipH="1">
            <a:off x="3398110" y="4879951"/>
            <a:ext cx="92881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D379975C-EBBC-F440-ECEE-E4BF3E77EE37}"/>
              </a:ext>
            </a:extLst>
          </p:cNvPr>
          <p:cNvSpPr/>
          <p:nvPr/>
        </p:nvSpPr>
        <p:spPr>
          <a:xfrm>
            <a:off x="7815646" y="1962535"/>
            <a:ext cx="2559910" cy="11184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Football, Running, Basketball, …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2F9F63F-1B96-01C2-BCE0-9A8C1168509D}"/>
              </a:ext>
            </a:extLst>
          </p:cNvPr>
          <p:cNvCxnSpPr>
            <a:cxnSpLocks/>
            <a:stCxn id="6" idx="3"/>
            <a:endCxn id="39" idx="1"/>
          </p:cNvCxnSpPr>
          <p:nvPr/>
        </p:nvCxnSpPr>
        <p:spPr>
          <a:xfrm>
            <a:off x="6886833" y="2521744"/>
            <a:ext cx="92881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BB867810-77E4-CE96-F3BA-713846016DF6}"/>
              </a:ext>
            </a:extLst>
          </p:cNvPr>
          <p:cNvSpPr/>
          <p:nvPr/>
        </p:nvSpPr>
        <p:spPr>
          <a:xfrm>
            <a:off x="7815646" y="4320743"/>
            <a:ext cx="2559910" cy="11184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Under 2K, 2K-5K, 5K-10K, …</a:t>
            </a:r>
            <a:endParaRPr lang="en-IN" sz="2400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9F0F04E-4348-996A-6BAB-2D4AB229667B}"/>
              </a:ext>
            </a:extLst>
          </p:cNvPr>
          <p:cNvCxnSpPr>
            <a:cxnSpLocks/>
            <a:stCxn id="39" idx="2"/>
            <a:endCxn id="70" idx="0"/>
          </p:cNvCxnSpPr>
          <p:nvPr/>
        </p:nvCxnSpPr>
        <p:spPr>
          <a:xfrm>
            <a:off x="9095601" y="3080952"/>
            <a:ext cx="0" cy="123979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E852609F-889C-4774-2A99-90FE919E8606}"/>
              </a:ext>
            </a:extLst>
          </p:cNvPr>
          <p:cNvSpPr/>
          <p:nvPr/>
        </p:nvSpPr>
        <p:spPr>
          <a:xfrm>
            <a:off x="4326923" y="4320742"/>
            <a:ext cx="2559910" cy="11184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Blue, Green, Magenta, …</a:t>
            </a:r>
            <a:endParaRPr lang="en-IN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4E756AA-3D7C-05D7-12D3-9E3FB1DD4C11}"/>
              </a:ext>
            </a:extLst>
          </p:cNvPr>
          <p:cNvCxnSpPr>
            <a:cxnSpLocks/>
            <a:stCxn id="70" idx="1"/>
            <a:endCxn id="89" idx="3"/>
          </p:cNvCxnSpPr>
          <p:nvPr/>
        </p:nvCxnSpPr>
        <p:spPr>
          <a:xfrm flipH="1" flipV="1">
            <a:off x="6886833" y="4879951"/>
            <a:ext cx="928813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066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283A3-4ABA-4E2B-B8CF-AB05DAABF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D1F35-135E-E36C-8361-7124BDB48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How to efficiently manage inventory for each type of shoe?</a:t>
            </a:r>
          </a:p>
          <a:p>
            <a:r>
              <a:rPr lang="en-IN" dirty="0"/>
              <a:t>How to decide on the discounting strategy?</a:t>
            </a:r>
          </a:p>
          <a:p>
            <a:r>
              <a:rPr lang="en-IN" dirty="0"/>
              <a:t>How many classes to create?</a:t>
            </a:r>
          </a:p>
          <a:p>
            <a:r>
              <a:rPr lang="en-IN" dirty="0"/>
              <a:t>How are they related to each other?</a:t>
            </a:r>
          </a:p>
        </p:txBody>
      </p:sp>
    </p:spTree>
    <p:extLst>
      <p:ext uri="{BB962C8B-B14F-4D97-AF65-F5344CB8AC3E}">
        <p14:creationId xmlns:p14="http://schemas.microsoft.com/office/powerpoint/2010/main" val="1984271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373C5-5FDF-1278-A5A9-CC67DDFC3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6AAD427-D515-3B55-71CF-3CCDD4A9ED7D}"/>
              </a:ext>
            </a:extLst>
          </p:cNvPr>
          <p:cNvSpPr/>
          <p:nvPr/>
        </p:nvSpPr>
        <p:spPr>
          <a:xfrm>
            <a:off x="5373128" y="1690690"/>
            <a:ext cx="1456038" cy="7331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Shoe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1ADF5A6-79AD-7357-3808-40A3515DACD3}"/>
              </a:ext>
            </a:extLst>
          </p:cNvPr>
          <p:cNvSpPr/>
          <p:nvPr/>
        </p:nvSpPr>
        <p:spPr>
          <a:xfrm>
            <a:off x="1210961" y="3396047"/>
            <a:ext cx="1456038" cy="7331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FormalShoe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54DF9D6-518B-6EB4-ED2A-58BEA1C192A3}"/>
              </a:ext>
            </a:extLst>
          </p:cNvPr>
          <p:cNvSpPr/>
          <p:nvPr/>
        </p:nvSpPr>
        <p:spPr>
          <a:xfrm>
            <a:off x="4094719" y="3424878"/>
            <a:ext cx="1456038" cy="7331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CasualShoe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C808EA9-BDE6-DC7A-404D-986F3B784F80}"/>
              </a:ext>
            </a:extLst>
          </p:cNvPr>
          <p:cNvSpPr/>
          <p:nvPr/>
        </p:nvSpPr>
        <p:spPr>
          <a:xfrm>
            <a:off x="8434516" y="3389867"/>
            <a:ext cx="1456038" cy="7331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SportShoe</a:t>
            </a: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334B42B-5FDC-74F5-5675-AE9D53F327E7}"/>
              </a:ext>
            </a:extLst>
          </p:cNvPr>
          <p:cNvSpPr/>
          <p:nvPr/>
        </p:nvSpPr>
        <p:spPr>
          <a:xfrm>
            <a:off x="3904221" y="5101403"/>
            <a:ext cx="1839091" cy="434423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NikeCasualShoe</a:t>
            </a:r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EF96605-3545-28FC-8B40-3992907DF5F8}"/>
              </a:ext>
            </a:extLst>
          </p:cNvPr>
          <p:cNvSpPr/>
          <p:nvPr/>
        </p:nvSpPr>
        <p:spPr>
          <a:xfrm>
            <a:off x="9890554" y="5101408"/>
            <a:ext cx="1839091" cy="43441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AdidasSportShoe</a:t>
            </a:r>
            <a:endParaRPr lang="en-IN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4084213-D99A-1FE3-9C9F-360C0BB47343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1938980" y="2423858"/>
            <a:ext cx="4162167" cy="97218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01582A7-1B02-BF0C-4EE4-5097AA6F48A9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4822738" y="2423858"/>
            <a:ext cx="1278409" cy="100102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28AE95B-4357-74CA-CDEE-6C06348C6A97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6101147" y="2423858"/>
            <a:ext cx="3061388" cy="96600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DD83BA9-BAEF-8585-CF3F-9DBF9BF3251B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>
            <a:off x="6101147" y="2423858"/>
            <a:ext cx="4708953" cy="26775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EA59C3D-DE72-AB0E-BA61-AAFE07B8F076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4823767" y="2423858"/>
            <a:ext cx="1277380" cy="26775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EF362A3F-1CCE-C55D-AD7E-CA3629D661DB}"/>
              </a:ext>
            </a:extLst>
          </p:cNvPr>
          <p:cNvSpPr/>
          <p:nvPr/>
        </p:nvSpPr>
        <p:spPr>
          <a:xfrm>
            <a:off x="6778196" y="5089043"/>
            <a:ext cx="1656320" cy="446783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NikeSportShoe</a:t>
            </a:r>
            <a:endParaRPr lang="en-IN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B078C2A-8C7F-FB86-BF6C-C9B4221AB017}"/>
              </a:ext>
            </a:extLst>
          </p:cNvPr>
          <p:cNvCxnSpPr>
            <a:cxnSpLocks/>
            <a:stCxn id="5" idx="2"/>
            <a:endCxn id="43" idx="0"/>
          </p:cNvCxnSpPr>
          <p:nvPr/>
        </p:nvCxnSpPr>
        <p:spPr>
          <a:xfrm>
            <a:off x="6101147" y="2423858"/>
            <a:ext cx="1505209" cy="26651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448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373C5-5FDF-1278-A5A9-CC67DDFC3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6AAD427-D515-3B55-71CF-3CCDD4A9ED7D}"/>
              </a:ext>
            </a:extLst>
          </p:cNvPr>
          <p:cNvSpPr/>
          <p:nvPr/>
        </p:nvSpPr>
        <p:spPr>
          <a:xfrm>
            <a:off x="5373128" y="1690690"/>
            <a:ext cx="1456038" cy="7331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Shoe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1ADF5A6-79AD-7357-3808-40A3515DACD3}"/>
              </a:ext>
            </a:extLst>
          </p:cNvPr>
          <p:cNvSpPr/>
          <p:nvPr/>
        </p:nvSpPr>
        <p:spPr>
          <a:xfrm>
            <a:off x="1210961" y="3396047"/>
            <a:ext cx="1456038" cy="7331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FormalShoe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54DF9D6-518B-6EB4-ED2A-58BEA1C192A3}"/>
              </a:ext>
            </a:extLst>
          </p:cNvPr>
          <p:cNvSpPr/>
          <p:nvPr/>
        </p:nvSpPr>
        <p:spPr>
          <a:xfrm>
            <a:off x="4094719" y="3424878"/>
            <a:ext cx="1456038" cy="7331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CasualShoe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C808EA9-BDE6-DC7A-404D-986F3B784F80}"/>
              </a:ext>
            </a:extLst>
          </p:cNvPr>
          <p:cNvSpPr/>
          <p:nvPr/>
        </p:nvSpPr>
        <p:spPr>
          <a:xfrm>
            <a:off x="8434516" y="3389867"/>
            <a:ext cx="1456038" cy="7331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SportShoe</a:t>
            </a: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334B42B-5FDC-74F5-5675-AE9D53F327E7}"/>
              </a:ext>
            </a:extLst>
          </p:cNvPr>
          <p:cNvSpPr/>
          <p:nvPr/>
        </p:nvSpPr>
        <p:spPr>
          <a:xfrm>
            <a:off x="3904221" y="5101403"/>
            <a:ext cx="1839091" cy="434423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NikeCasualShoe</a:t>
            </a:r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EF96605-3545-28FC-8B40-3992907DF5F8}"/>
              </a:ext>
            </a:extLst>
          </p:cNvPr>
          <p:cNvSpPr/>
          <p:nvPr/>
        </p:nvSpPr>
        <p:spPr>
          <a:xfrm>
            <a:off x="9890554" y="5101408"/>
            <a:ext cx="1839091" cy="43441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AdidasSportShoe</a:t>
            </a:r>
            <a:endParaRPr lang="en-IN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4084213-D99A-1FE3-9C9F-360C0BB47343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1938980" y="2423858"/>
            <a:ext cx="4162167" cy="97218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01582A7-1B02-BF0C-4EE4-5097AA6F48A9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4822738" y="2423858"/>
            <a:ext cx="1278409" cy="100102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28AE95B-4357-74CA-CDEE-6C06348C6A97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6101147" y="2423858"/>
            <a:ext cx="3061388" cy="96600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DD83BA9-BAEF-8585-CF3F-9DBF9BF3251B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9162535" y="4123035"/>
            <a:ext cx="1647565" cy="97837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EA59C3D-DE72-AB0E-BA61-AAFE07B8F076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4822738" y="4158046"/>
            <a:ext cx="1029" cy="94335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EF362A3F-1CCE-C55D-AD7E-CA3629D661DB}"/>
              </a:ext>
            </a:extLst>
          </p:cNvPr>
          <p:cNvSpPr/>
          <p:nvPr/>
        </p:nvSpPr>
        <p:spPr>
          <a:xfrm>
            <a:off x="6778196" y="5089043"/>
            <a:ext cx="1656320" cy="446783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NikeSportShoe</a:t>
            </a:r>
            <a:endParaRPr lang="en-IN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B078C2A-8C7F-FB86-BF6C-C9B4221AB017}"/>
              </a:ext>
            </a:extLst>
          </p:cNvPr>
          <p:cNvCxnSpPr>
            <a:cxnSpLocks/>
            <a:stCxn id="8" idx="2"/>
            <a:endCxn id="43" idx="0"/>
          </p:cNvCxnSpPr>
          <p:nvPr/>
        </p:nvCxnSpPr>
        <p:spPr>
          <a:xfrm flipH="1">
            <a:off x="7606356" y="4123035"/>
            <a:ext cx="1556179" cy="96600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705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D4045-4A48-FF07-364A-9F067E178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Shoe factory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953291E-2B1A-5073-3EDA-87D808E6B99C}"/>
              </a:ext>
            </a:extLst>
          </p:cNvPr>
          <p:cNvSpPr/>
          <p:nvPr/>
        </p:nvSpPr>
        <p:spPr>
          <a:xfrm>
            <a:off x="838200" y="1962536"/>
            <a:ext cx="2559910" cy="11184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Formal, Casual, Sports, …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8E991C3-1F86-98C8-2B31-33A7C76C6773}"/>
              </a:ext>
            </a:extLst>
          </p:cNvPr>
          <p:cNvSpPr/>
          <p:nvPr/>
        </p:nvSpPr>
        <p:spPr>
          <a:xfrm>
            <a:off x="4326923" y="1962535"/>
            <a:ext cx="2559910" cy="11184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Nike, Adidas, Puma, …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9B23706-0350-3220-06F7-7E1DB5CB6D09}"/>
              </a:ext>
            </a:extLst>
          </p:cNvPr>
          <p:cNvSpPr/>
          <p:nvPr/>
        </p:nvSpPr>
        <p:spPr>
          <a:xfrm>
            <a:off x="838200" y="4320742"/>
            <a:ext cx="2559910" cy="11184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UK 5, UK 6, … UK 12, …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83B68D1-2DC0-E19F-191A-286B6C7027B4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3398110" y="2521744"/>
            <a:ext cx="928813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44A8DE3-6540-2510-8E48-EC983C18657A}"/>
              </a:ext>
            </a:extLst>
          </p:cNvPr>
          <p:cNvCxnSpPr>
            <a:cxnSpLocks/>
            <a:stCxn id="89" idx="1"/>
            <a:endCxn id="9" idx="3"/>
          </p:cNvCxnSpPr>
          <p:nvPr/>
        </p:nvCxnSpPr>
        <p:spPr>
          <a:xfrm flipH="1">
            <a:off x="3398110" y="4879951"/>
            <a:ext cx="92881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D379975C-EBBC-F440-ECEE-E4BF3E77EE37}"/>
              </a:ext>
            </a:extLst>
          </p:cNvPr>
          <p:cNvSpPr/>
          <p:nvPr/>
        </p:nvSpPr>
        <p:spPr>
          <a:xfrm>
            <a:off x="7815646" y="1962535"/>
            <a:ext cx="2559910" cy="11184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Football, Running, Basketball, …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2F9F63F-1B96-01C2-BCE0-9A8C1168509D}"/>
              </a:ext>
            </a:extLst>
          </p:cNvPr>
          <p:cNvCxnSpPr>
            <a:cxnSpLocks/>
            <a:stCxn id="6" idx="3"/>
            <a:endCxn id="39" idx="1"/>
          </p:cNvCxnSpPr>
          <p:nvPr/>
        </p:nvCxnSpPr>
        <p:spPr>
          <a:xfrm>
            <a:off x="6886833" y="2521744"/>
            <a:ext cx="92881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BB867810-77E4-CE96-F3BA-713846016DF6}"/>
              </a:ext>
            </a:extLst>
          </p:cNvPr>
          <p:cNvSpPr/>
          <p:nvPr/>
        </p:nvSpPr>
        <p:spPr>
          <a:xfrm>
            <a:off x="7815646" y="4320743"/>
            <a:ext cx="2559910" cy="11184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Under 2K, 2K-5K, 5K-10K, …</a:t>
            </a:r>
            <a:endParaRPr lang="en-IN" sz="2400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9F0F04E-4348-996A-6BAB-2D4AB229667B}"/>
              </a:ext>
            </a:extLst>
          </p:cNvPr>
          <p:cNvCxnSpPr>
            <a:cxnSpLocks/>
            <a:stCxn id="39" idx="2"/>
            <a:endCxn id="70" idx="0"/>
          </p:cNvCxnSpPr>
          <p:nvPr/>
        </p:nvCxnSpPr>
        <p:spPr>
          <a:xfrm>
            <a:off x="9095601" y="3080952"/>
            <a:ext cx="0" cy="123979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E852609F-889C-4774-2A99-90FE919E8606}"/>
              </a:ext>
            </a:extLst>
          </p:cNvPr>
          <p:cNvSpPr/>
          <p:nvPr/>
        </p:nvSpPr>
        <p:spPr>
          <a:xfrm>
            <a:off x="4326923" y="4320742"/>
            <a:ext cx="2559910" cy="11184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Blue, Green, Magenta, …</a:t>
            </a:r>
            <a:endParaRPr lang="en-IN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4E756AA-3D7C-05D7-12D3-9E3FB1DD4C11}"/>
              </a:ext>
            </a:extLst>
          </p:cNvPr>
          <p:cNvCxnSpPr>
            <a:cxnSpLocks/>
            <a:stCxn id="70" idx="1"/>
            <a:endCxn id="89" idx="3"/>
          </p:cNvCxnSpPr>
          <p:nvPr/>
        </p:nvCxnSpPr>
        <p:spPr>
          <a:xfrm flipH="1" flipV="1">
            <a:off x="6886833" y="4879951"/>
            <a:ext cx="928813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388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2834</TotalTime>
  <Words>835</Words>
  <Application>Microsoft Office PowerPoint</Application>
  <PresentationFormat>Widescreen</PresentationFormat>
  <Paragraphs>118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PT Sans</vt:lpstr>
      <vt:lpstr>Office Theme</vt:lpstr>
      <vt:lpstr>Design Patterns</vt:lpstr>
      <vt:lpstr>Categories</vt:lpstr>
      <vt:lpstr>Creational Patterns</vt:lpstr>
      <vt:lpstr>Creational Patterns</vt:lpstr>
      <vt:lpstr>Shoe store</vt:lpstr>
      <vt:lpstr>Problem</vt:lpstr>
      <vt:lpstr>Solution</vt:lpstr>
      <vt:lpstr>Solution</vt:lpstr>
      <vt:lpstr>Shoe factory</vt:lpstr>
      <vt:lpstr>Builder</vt:lpstr>
      <vt:lpstr>Automobile Factory – Assembly Line</vt:lpstr>
      <vt:lpstr>Cloning</vt:lpstr>
      <vt:lpstr>Prototype</vt:lpstr>
      <vt:lpstr>Global object</vt:lpstr>
      <vt:lpstr>Singleton</vt:lpstr>
      <vt:lpstr>Singleton Pseudocode</vt:lpstr>
      <vt:lpstr>Structural Patterns</vt:lpstr>
      <vt:lpstr>Behavioural Patterns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Naman Yadav</dc:creator>
  <cp:lastModifiedBy>Naman Yadav</cp:lastModifiedBy>
  <cp:revision>15</cp:revision>
  <dcterms:created xsi:type="dcterms:W3CDTF">2024-09-02T14:02:48Z</dcterms:created>
  <dcterms:modified xsi:type="dcterms:W3CDTF">2024-12-13T01:49:46Z</dcterms:modified>
</cp:coreProperties>
</file>