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5" r:id="rId6"/>
    <p:sldId id="268" r:id="rId7"/>
    <p:sldId id="260" r:id="rId8"/>
    <p:sldId id="270" r:id="rId9"/>
    <p:sldId id="262" r:id="rId10"/>
    <p:sldId id="266" r:id="rId11"/>
    <p:sldId id="271" r:id="rId12"/>
    <p:sldId id="263" r:id="rId13"/>
    <p:sldId id="272" r:id="rId14"/>
    <p:sldId id="264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8571" autoAdjust="0"/>
  </p:normalViewPr>
  <p:slideViewPr>
    <p:cSldViewPr snapToGrid="0">
      <p:cViewPr varScale="1">
        <p:scale>
          <a:sx n="96" d="100"/>
          <a:sy n="96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705F-E206-4F94-A69A-F50A59FBE0C1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C3944-4F61-4CCE-B08C-F804EB22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7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this case you can see there are 6 categories already and we can add even more, like design, versions of each shoe type, formal/casual/sports, etc. Not all categories should have their own class, some of them like (size, colour, design, etc.) can be added just as a property in the class. To decide which categories deserve their own classes, we need to ask only 1 question, whether this category would have any impact on how the shoe gets processed or are there any if/else blocks in the class methods based on this category? For example, brand name is crucial in determining the inventory management, discounting strategy, marketing medium, target customer, return policies, etc.</a:t>
            </a:r>
          </a:p>
          <a:p>
            <a:r>
              <a:rPr lang="en-IN" dirty="0"/>
              <a:t>Basically we need to figure out the deciding factors, these will result in the if-else blocks in our code. For a shoe store, first row is more than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3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72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2 responsibilities – ensuring single instance is created and providing global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367B-C54B-982E-667C-9CEE4B091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380A4-1D23-28EB-94CA-D835219D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880E-4F8E-CF60-EA7A-21023997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341C-DB3A-999D-A2EF-43407047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F6DC-A168-3FA7-2409-21F4ADC7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9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3550-474A-9DF7-CF15-2BEFFE28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25F8C-965F-D6E8-0B4A-264A3334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926FB-B75B-B157-D4AC-DD4B85C0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2E49-356B-5658-267D-346E6583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B7DB-0F93-A157-056C-D80E8836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3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72079-06B5-38AE-0B12-354C7887E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B2DC-F989-E2DF-4CED-0A631EFC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F00D-87EB-2F3C-4B20-3A00E151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89D5-8EC8-5949-2A7F-13ED1F81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48AB-0ECB-BAFB-A0FD-925651B2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58E7-442D-FB15-3966-8004D22C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12E8-A04F-0F92-7AE5-F91C2979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045-AF30-35AA-4CC4-B340B2C5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9929-78A1-3D20-17E1-050DD775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7EB5-0E57-AAE5-D916-03F968EC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26F8-0CA2-86BE-4FE9-C7B70170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1EB3-65E5-8CF4-075C-0B961AA5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1AB4-AD30-431C-0E5B-8FF917DE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899F-F890-637F-CD88-5A4372B1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8A13-CFCB-202B-7665-2B9EB86D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4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A8E-FB5A-6D90-591D-4D178185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20D-F514-B122-7F6C-16DBCFF2D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5E1AD-3FF3-7A5D-05E4-4C4D8D189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396E2-FB92-2A5F-0270-7B8722E2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8AF3E-6CF3-DFC0-41DC-FF2FBBB2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0AA81-0440-E1CD-3478-F1217872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2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A187-4F28-A3F5-F842-B27862C4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C14F6-C8DC-49FF-C33A-CDA9E6456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87C2-92C1-B91F-6394-541DD7E10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7BFDE-8F76-D2CF-07DF-7784BE1CD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69324-C07D-EC68-5103-22F362E39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6A8C3-53AE-48F6-CE7B-96838BD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1D0DA-64B1-F08F-1BAA-93587C3E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00A8B-BBBE-F691-956F-D017350C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1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208C-73B8-445E-1B79-D15EA71F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F00A7-FEE1-6213-EC3E-3452EB97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256D6-94CF-4CBC-5D45-D9982CF6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3DB39-682D-228A-D50F-8204FC33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3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9D66D-846E-EFF4-2E4C-24BE3831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60319-93B7-F6F5-03C2-F773EB2A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CED9-0D11-5109-6BA1-503E5C10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38EB-3709-3CA7-5FC1-3CA20004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394D-43B1-8B85-80A9-3C3B4387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3A7EB-D1FE-BDB9-70BC-0C14FD91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0BB03-9492-DE8B-0F6E-D133DAE7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D8D1-3734-5395-A098-E546899A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60450-8ACA-2B88-7D4C-92D056B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7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09A-6EDF-75B0-E2EA-ACB3DE9D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04CE8-CEA7-932F-B618-F830BEBDE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E2683-3109-895F-4358-4F5CAB206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6C8A5-92ED-5D16-49AA-D843977E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E8865-4C36-5EC3-C317-9091F32D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C4BA5-DA7C-51E5-68F2-9BA5560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FFE1D-C16D-65E3-E167-E43E0BE6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D55C5-593B-FA22-5FEA-5FE9E25C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5956-76FD-EF99-0EB2-7BCF867B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0BB5-29C2-425A-849D-FCC9BFC3DA7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0C34-4CBB-CA2F-7FA2-75CFF8F6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E3CF-E773-4B5B-44E4-F9853B69C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9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3FE3-2F6F-A176-A613-F4B232B93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E0F01-CF2A-5870-B9C6-C457F8413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3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1809-E085-456A-8753-3ADCF9D5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Automobile Factory – Assembly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C98E-C603-EA32-0B48-7DFA0F04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Wheels</a:t>
            </a:r>
          </a:p>
          <a:p>
            <a:r>
              <a:rPr lang="en-IN" dirty="0"/>
              <a:t>Engine</a:t>
            </a:r>
          </a:p>
          <a:p>
            <a:r>
              <a:rPr lang="en-IN" dirty="0"/>
              <a:t>Body material</a:t>
            </a:r>
          </a:p>
          <a:p>
            <a:r>
              <a:rPr lang="en-IN" dirty="0"/>
              <a:t>Doors</a:t>
            </a:r>
          </a:p>
          <a:p>
            <a:r>
              <a:rPr lang="en-IN" dirty="0"/>
              <a:t>Windows</a:t>
            </a:r>
          </a:p>
          <a:p>
            <a:r>
              <a:rPr lang="en-IN" dirty="0"/>
              <a:t>Gears</a:t>
            </a:r>
          </a:p>
          <a:p>
            <a:r>
              <a:rPr lang="en-IN" dirty="0"/>
              <a:t>Headlight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211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A341-CE87-3BEA-4EDB-22E20F62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6B11-695C-71A8-47BE-2E9BB580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create copies of existing objects?</a:t>
            </a:r>
          </a:p>
          <a:p>
            <a:r>
              <a:rPr lang="en-IN" dirty="0"/>
              <a:t>Simple way: Create a new object and manually copy every property.</a:t>
            </a:r>
          </a:p>
          <a:p>
            <a:r>
              <a:rPr lang="en-IN" dirty="0"/>
              <a:t>Problems</a:t>
            </a:r>
          </a:p>
          <a:p>
            <a:pPr lvl="1"/>
            <a:r>
              <a:rPr lang="en-IN" dirty="0"/>
              <a:t>Need to know the class of the object.</a:t>
            </a:r>
          </a:p>
          <a:p>
            <a:pPr lvl="1"/>
            <a:r>
              <a:rPr lang="en-IN" dirty="0"/>
              <a:t>Can’t copy private fields.</a:t>
            </a:r>
          </a:p>
          <a:p>
            <a:r>
              <a:rPr lang="en-IN" dirty="0"/>
              <a:t>Solution</a:t>
            </a:r>
          </a:p>
          <a:p>
            <a:pPr lvl="1"/>
            <a:r>
              <a:rPr lang="en-IN" dirty="0"/>
              <a:t>Prototype.</a:t>
            </a:r>
          </a:p>
        </p:txBody>
      </p:sp>
    </p:spTree>
    <p:extLst>
      <p:ext uri="{BB962C8B-B14F-4D97-AF65-F5344CB8AC3E}">
        <p14:creationId xmlns:p14="http://schemas.microsoft.com/office/powerpoint/2010/main" val="354747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8488-E25F-0A9F-600B-02B0F76D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AE88-E859-0ACD-BB66-B5B4BC1C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object that supports cloning is called a </a:t>
            </a:r>
            <a:r>
              <a:rPr lang="en-IN" i="1" dirty="0"/>
              <a:t>prototype</a:t>
            </a:r>
            <a:r>
              <a:rPr lang="en-IN" dirty="0"/>
              <a:t>.</a:t>
            </a:r>
          </a:p>
          <a:p>
            <a:r>
              <a:rPr lang="en-IN" dirty="0"/>
              <a:t>Different objects with common base class.</a:t>
            </a:r>
          </a:p>
          <a:p>
            <a:r>
              <a:rPr lang="en-IN" dirty="0"/>
              <a:t>Real world analogy</a:t>
            </a:r>
          </a:p>
          <a:p>
            <a:pPr lvl="1"/>
            <a:r>
              <a:rPr lang="en-IN" dirty="0"/>
              <a:t>Mobile factory, car designing, etc.</a:t>
            </a:r>
          </a:p>
          <a:p>
            <a:pPr lvl="1"/>
            <a:r>
              <a:rPr lang="en-IN" dirty="0"/>
              <a:t>Several prototypes get created before finalizing final product.</a:t>
            </a:r>
          </a:p>
          <a:p>
            <a:pPr lvl="1"/>
            <a:r>
              <a:rPr lang="en-IN" dirty="0"/>
              <a:t>These prototypes are mostly similar.</a:t>
            </a:r>
          </a:p>
          <a:p>
            <a:pPr lvl="1"/>
            <a:r>
              <a:rPr lang="en-IN" dirty="0"/>
              <a:t>Each of them start as an exact copy of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301592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3BEB-50EC-9CAB-FC0A-50FEE7B1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08BE-E4E0-8DA7-2BBE-DD688F7B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  <a:p>
            <a:pPr lvl="1"/>
            <a:r>
              <a:rPr lang="en-IN" dirty="0"/>
              <a:t>Control access to a shared resource</a:t>
            </a:r>
          </a:p>
          <a:p>
            <a:pPr lvl="1"/>
            <a:r>
              <a:rPr lang="en-IN" dirty="0"/>
              <a:t>Provide secure global access</a:t>
            </a:r>
          </a:p>
          <a:p>
            <a:r>
              <a:rPr lang="en-IN" dirty="0"/>
              <a:t>Solution</a:t>
            </a:r>
          </a:p>
          <a:p>
            <a:pPr lvl="1"/>
            <a:r>
              <a:rPr lang="en-IN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198678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B2D3-CC05-8A5E-AEE4-63A72270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3E7E-FDD2-16AA-D32E-FC87B93E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PT Sans" panose="020B0503020203020204" pitchFamily="34" charset="0"/>
              </a:rPr>
              <a:t>Ensures class has only a single instance.</a:t>
            </a:r>
          </a:p>
          <a:p>
            <a:r>
              <a:rPr lang="en-IN" dirty="0">
                <a:latin typeface="PT Sans" panose="020B0503020203020204" pitchFamily="34" charset="0"/>
              </a:rPr>
              <a:t>G</a:t>
            </a:r>
            <a:r>
              <a:rPr lang="en-IN" b="0" i="0" dirty="0">
                <a:effectLst/>
                <a:latin typeface="PT Sans" panose="020B0503020203020204" pitchFamily="34" charset="0"/>
              </a:rPr>
              <a:t>lobal access point to that instance.</a:t>
            </a:r>
          </a:p>
          <a:p>
            <a:r>
              <a:rPr lang="en-IN" dirty="0">
                <a:latin typeface="PT Sans" panose="020B0503020203020204" pitchFamily="34" charset="0"/>
              </a:rPr>
              <a:t>I</a:t>
            </a:r>
            <a:r>
              <a:rPr lang="en-IN" b="0" i="0" dirty="0">
                <a:effectLst/>
                <a:latin typeface="PT Sans" panose="020B0503020203020204" pitchFamily="34" charset="0"/>
              </a:rPr>
              <a:t>nitialized only when it’s requested for the first time.</a:t>
            </a:r>
          </a:p>
          <a:p>
            <a:r>
              <a:rPr lang="en-IN" dirty="0">
                <a:latin typeface="PT Sans" panose="020B0503020203020204" pitchFamily="34" charset="0"/>
              </a:rPr>
              <a:t>Cons</a:t>
            </a:r>
          </a:p>
          <a:p>
            <a:pPr lvl="1"/>
            <a:r>
              <a:rPr lang="en-IN" b="0" i="0" dirty="0">
                <a:effectLst/>
                <a:latin typeface="PT Sans" panose="020B0503020203020204" pitchFamily="34" charset="0"/>
              </a:rPr>
              <a:t>Violates the </a:t>
            </a:r>
            <a:r>
              <a:rPr lang="en-IN" b="0" i="1" dirty="0">
                <a:effectLst/>
                <a:latin typeface="PT Sans" panose="020B0503020203020204" pitchFamily="34" charset="0"/>
              </a:rPr>
              <a:t>Single Responsibility Principle</a:t>
            </a:r>
            <a:r>
              <a:rPr lang="en-IN" b="0" i="0" dirty="0">
                <a:effectLst/>
                <a:latin typeface="PT Sans" panose="020B0503020203020204" pitchFamily="34" charset="0"/>
              </a:rPr>
              <a:t>.</a:t>
            </a:r>
          </a:p>
          <a:p>
            <a:pPr lvl="1"/>
            <a:r>
              <a:rPr lang="en-IN" dirty="0">
                <a:latin typeface="PT Sans" panose="020B0503020203020204" pitchFamily="34" charset="0"/>
              </a:rPr>
              <a:t>R</a:t>
            </a:r>
            <a:r>
              <a:rPr lang="en-IN" b="0" i="0" dirty="0">
                <a:effectLst/>
                <a:latin typeface="PT Sans" panose="020B0503020203020204" pitchFamily="34" charset="0"/>
              </a:rPr>
              <a:t>equires special treatment in a multithreaded environment.</a:t>
            </a:r>
          </a:p>
          <a:p>
            <a:pPr lvl="1"/>
            <a:r>
              <a:rPr lang="en-IN" b="0" i="0" dirty="0">
                <a:effectLst/>
                <a:latin typeface="PT Sans" panose="020B0503020203020204" pitchFamily="34" charset="0"/>
              </a:rPr>
              <a:t>Difficult to write unit tests.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83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3AB5-15F0-9CA0-4273-BE2239B2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 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4A325-B619-59D3-7A25-7BA8B11E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19" y="1690688"/>
            <a:ext cx="4713961" cy="46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9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346-05D2-35B6-90A9-07ABE239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C873-E3BD-001A-B368-286AC59E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Adapter</a:t>
            </a:r>
          </a:p>
          <a:p>
            <a:r>
              <a:rPr lang="en-IN" dirty="0"/>
              <a:t>Bridge</a:t>
            </a:r>
          </a:p>
          <a:p>
            <a:r>
              <a:rPr lang="en-IN" dirty="0"/>
              <a:t>Composite</a:t>
            </a:r>
          </a:p>
          <a:p>
            <a:r>
              <a:rPr lang="en-IN" dirty="0"/>
              <a:t>Decorator</a:t>
            </a:r>
          </a:p>
          <a:p>
            <a:r>
              <a:rPr lang="en-IN" dirty="0"/>
              <a:t>Facade Flyweight</a:t>
            </a:r>
          </a:p>
          <a:p>
            <a:r>
              <a:rPr lang="en-IN" dirty="0"/>
              <a:t>Proxy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66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7C1C-B750-7D0E-4C70-83CE5CED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0F62-2B55-F5D3-1507-4854AEDD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Chain of Responsibility</a:t>
            </a:r>
          </a:p>
          <a:p>
            <a:r>
              <a:rPr lang="en-IN" dirty="0" err="1"/>
              <a:t>Comman</a:t>
            </a:r>
            <a:endParaRPr lang="en-IN" dirty="0"/>
          </a:p>
          <a:p>
            <a:r>
              <a:rPr lang="en-IN" dirty="0"/>
              <a:t>Iterator</a:t>
            </a:r>
          </a:p>
          <a:p>
            <a:r>
              <a:rPr lang="en-IN" dirty="0"/>
              <a:t>Mediator</a:t>
            </a:r>
          </a:p>
          <a:p>
            <a:r>
              <a:rPr lang="en-IN" dirty="0"/>
              <a:t>Memento</a:t>
            </a:r>
          </a:p>
          <a:p>
            <a:r>
              <a:rPr lang="en-IN" dirty="0"/>
              <a:t>Observer</a:t>
            </a:r>
          </a:p>
          <a:p>
            <a:r>
              <a:rPr lang="en-IN" dirty="0"/>
              <a:t>State</a:t>
            </a:r>
          </a:p>
          <a:p>
            <a:r>
              <a:rPr lang="en-IN" dirty="0"/>
              <a:t>Strategy</a:t>
            </a:r>
          </a:p>
          <a:p>
            <a:r>
              <a:rPr lang="en-IN" dirty="0"/>
              <a:t>Template Method</a:t>
            </a:r>
          </a:p>
          <a:p>
            <a:r>
              <a:rPr lang="en-IN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221728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BBBE-C4BA-A4B6-9AAA-8B89396A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1B95-25B8-6DBA-F28C-2B3543DB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Creational</a:t>
            </a:r>
            <a:r>
              <a:rPr lang="en-IN" dirty="0"/>
              <a:t> patterns provide object creation mechanisms that increase flexibility and reuse of existing code.</a:t>
            </a:r>
          </a:p>
          <a:p>
            <a:r>
              <a:rPr lang="en-IN" b="1" dirty="0"/>
              <a:t>Structural</a:t>
            </a:r>
            <a:r>
              <a:rPr lang="en-IN" dirty="0"/>
              <a:t> patterns explain how to assemble objects and classes into larger structures, while keeping these structures flexible and efficient.</a:t>
            </a:r>
          </a:p>
          <a:p>
            <a:r>
              <a:rPr lang="en-IN" b="1" dirty="0"/>
              <a:t>Behavioural</a:t>
            </a:r>
            <a:r>
              <a:rPr lang="en-IN" dirty="0"/>
              <a:t> patterns take care of effective communication and the assignment of responsibilities between objects.</a:t>
            </a:r>
          </a:p>
        </p:txBody>
      </p:sp>
    </p:spTree>
    <p:extLst>
      <p:ext uri="{BB962C8B-B14F-4D97-AF65-F5344CB8AC3E}">
        <p14:creationId xmlns:p14="http://schemas.microsoft.com/office/powerpoint/2010/main" val="261247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C72A-049A-A8CD-27EF-76FD65C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55F-FBD8-8776-E143-FCBFA6D9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Factory Method - provides an interface for creating objects in a superclass, but allows subclasses to alter the type of objects that will be created. It uses inheritance and relies on a subclass to handle the desired object instantiation.</a:t>
            </a:r>
          </a:p>
          <a:p>
            <a:r>
              <a:rPr lang="en-IN" dirty="0"/>
              <a:t>Abstract Factory - produce families of related objects without specifying their concrete classes. A class delegates the responsibility of object instantiation to another object via composition.</a:t>
            </a:r>
          </a:p>
          <a:p>
            <a:r>
              <a:rPr lang="en-IN" dirty="0"/>
              <a:t>Abstract Factory pattern is just the Factory Method pattern used recursively.</a:t>
            </a:r>
          </a:p>
        </p:txBody>
      </p:sp>
    </p:spTree>
    <p:extLst>
      <p:ext uri="{BB962C8B-B14F-4D97-AF65-F5344CB8AC3E}">
        <p14:creationId xmlns:p14="http://schemas.microsoft.com/office/powerpoint/2010/main" val="326497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C72A-049A-A8CD-27EF-76FD65C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55F-FBD8-8776-E143-FCBFA6D9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Builder - construct complex objects step by step. Produce different types and representations of an object using the same construction code.</a:t>
            </a:r>
          </a:p>
          <a:p>
            <a:r>
              <a:rPr lang="en-IN" dirty="0"/>
              <a:t>Prototype - copy existing objects without making your code dependent on their classes. Useful alternative to subclassing, when subclasses differ very slightly, clone the parent and then adjust few properties.</a:t>
            </a:r>
          </a:p>
          <a:p>
            <a:r>
              <a:rPr lang="en-IN" dirty="0"/>
              <a:t>Singleton - ensure that a class has only one instance, while providing a global access point to this instance.</a:t>
            </a:r>
          </a:p>
        </p:txBody>
      </p:sp>
    </p:spTree>
    <p:extLst>
      <p:ext uri="{BB962C8B-B14F-4D97-AF65-F5344CB8AC3E}">
        <p14:creationId xmlns:p14="http://schemas.microsoft.com/office/powerpoint/2010/main" val="20010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045-4A48-FF07-364A-9F067E17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Shoe store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3291E-2B1A-5073-3EDA-87D808E6B99C}"/>
              </a:ext>
            </a:extLst>
          </p:cNvPr>
          <p:cNvSpPr/>
          <p:nvPr/>
        </p:nvSpPr>
        <p:spPr>
          <a:xfrm>
            <a:off x="838200" y="1962536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Formal, Casual, Sports,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E991C3-1F86-98C8-2B31-33A7C76C6773}"/>
              </a:ext>
            </a:extLst>
          </p:cNvPr>
          <p:cNvSpPr/>
          <p:nvPr/>
        </p:nvSpPr>
        <p:spPr>
          <a:xfrm>
            <a:off x="4326923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Nike, Adidas, Puma,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B23706-0350-3220-06F7-7E1DB5CB6D09}"/>
              </a:ext>
            </a:extLst>
          </p:cNvPr>
          <p:cNvSpPr/>
          <p:nvPr/>
        </p:nvSpPr>
        <p:spPr>
          <a:xfrm>
            <a:off x="838200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 5, UK 6, … UK 12,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3B68D1-2DC0-E19F-191A-286B6C7027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98110" y="2521744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4A8DE3-6540-2510-8E48-EC983C18657A}"/>
              </a:ext>
            </a:extLst>
          </p:cNvPr>
          <p:cNvCxnSpPr>
            <a:cxnSpLocks/>
            <a:stCxn id="89" idx="1"/>
            <a:endCxn id="9" idx="3"/>
          </p:cNvCxnSpPr>
          <p:nvPr/>
        </p:nvCxnSpPr>
        <p:spPr>
          <a:xfrm flipH="1">
            <a:off x="3398110" y="4879951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79975C-EBBC-F440-ECEE-E4BF3E77EE37}"/>
              </a:ext>
            </a:extLst>
          </p:cNvPr>
          <p:cNvSpPr/>
          <p:nvPr/>
        </p:nvSpPr>
        <p:spPr>
          <a:xfrm>
            <a:off x="7815646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Football, Running, Basketball, …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F9F63F-1B96-01C2-BCE0-9A8C1168509D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6886833" y="2521744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B867810-77E4-CE96-F3BA-713846016DF6}"/>
              </a:ext>
            </a:extLst>
          </p:cNvPr>
          <p:cNvSpPr/>
          <p:nvPr/>
        </p:nvSpPr>
        <p:spPr>
          <a:xfrm>
            <a:off x="7815646" y="4320743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2K, 2K-5K, 5K-10K, …</a:t>
            </a:r>
            <a:endParaRPr lang="en-IN" sz="2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0F04E-4348-996A-6BAB-2D4AB229667B}"/>
              </a:ext>
            </a:extLst>
          </p:cNvPr>
          <p:cNvCxnSpPr>
            <a:cxnSpLocks/>
            <a:stCxn id="39" idx="2"/>
            <a:endCxn id="70" idx="0"/>
          </p:cNvCxnSpPr>
          <p:nvPr/>
        </p:nvCxnSpPr>
        <p:spPr>
          <a:xfrm>
            <a:off x="9095601" y="3080952"/>
            <a:ext cx="0" cy="1239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852609F-889C-4774-2A99-90FE919E8606}"/>
              </a:ext>
            </a:extLst>
          </p:cNvPr>
          <p:cNvSpPr/>
          <p:nvPr/>
        </p:nvSpPr>
        <p:spPr>
          <a:xfrm>
            <a:off x="4326923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Blue, Green, Magenta, …</a:t>
            </a:r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4E756AA-3D7C-05D7-12D3-9E3FB1DD4C11}"/>
              </a:ext>
            </a:extLst>
          </p:cNvPr>
          <p:cNvCxnSpPr>
            <a:cxnSpLocks/>
            <a:stCxn id="70" idx="1"/>
            <a:endCxn id="89" idx="3"/>
          </p:cNvCxnSpPr>
          <p:nvPr/>
        </p:nvCxnSpPr>
        <p:spPr>
          <a:xfrm flipH="1" flipV="1">
            <a:off x="6886833" y="4879951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6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73C5-5FDF-1278-A5A9-CC67DDFC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Factory 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AAD427-D515-3B55-71CF-3CCDD4A9ED7D}"/>
              </a:ext>
            </a:extLst>
          </p:cNvPr>
          <p:cNvSpPr/>
          <p:nvPr/>
        </p:nvSpPr>
        <p:spPr>
          <a:xfrm>
            <a:off x="5373128" y="1690690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DF5A6-79AD-7357-3808-40A3515DACD3}"/>
              </a:ext>
            </a:extLst>
          </p:cNvPr>
          <p:cNvSpPr/>
          <p:nvPr/>
        </p:nvSpPr>
        <p:spPr>
          <a:xfrm>
            <a:off x="1210961" y="339604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FormalShoe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4DF9D6-518B-6EB4-ED2A-58BEA1C192A3}"/>
              </a:ext>
            </a:extLst>
          </p:cNvPr>
          <p:cNvSpPr/>
          <p:nvPr/>
        </p:nvSpPr>
        <p:spPr>
          <a:xfrm>
            <a:off x="4094719" y="3424878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CasualShoe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08EA9-BDE6-DC7A-404D-986F3B784F80}"/>
              </a:ext>
            </a:extLst>
          </p:cNvPr>
          <p:cNvSpPr/>
          <p:nvPr/>
        </p:nvSpPr>
        <p:spPr>
          <a:xfrm>
            <a:off x="8434516" y="338986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SportShoe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34B42B-5FDC-74F5-5675-AE9D53F327E7}"/>
              </a:ext>
            </a:extLst>
          </p:cNvPr>
          <p:cNvSpPr/>
          <p:nvPr/>
        </p:nvSpPr>
        <p:spPr>
          <a:xfrm>
            <a:off x="3904221" y="5101403"/>
            <a:ext cx="1839091" cy="4344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NikeCasualShoe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F96605-3545-28FC-8B40-3992907DF5F8}"/>
              </a:ext>
            </a:extLst>
          </p:cNvPr>
          <p:cNvSpPr/>
          <p:nvPr/>
        </p:nvSpPr>
        <p:spPr>
          <a:xfrm>
            <a:off x="9890554" y="5101408"/>
            <a:ext cx="1839091" cy="4344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AdidasSportShoe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084213-D99A-1FE3-9C9F-360C0BB473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38980" y="2423858"/>
            <a:ext cx="4162167" cy="972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582A7-1B02-BF0C-4EE4-5097AA6F48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822738" y="2423858"/>
            <a:ext cx="1278409" cy="1001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8AE95B-4357-74CA-CDEE-6C06348C6A9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01147" y="2423858"/>
            <a:ext cx="3061388" cy="966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D83BA9-BAEF-8585-CF3F-9DBF9BF3251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101147" y="2423858"/>
            <a:ext cx="4708953" cy="26775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A59C3D-DE72-AB0E-BA61-AAFE07B8F07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4823767" y="2423858"/>
            <a:ext cx="1277380" cy="26775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F362A3F-1CCE-C55D-AD7E-CA3629D661DB}"/>
              </a:ext>
            </a:extLst>
          </p:cNvPr>
          <p:cNvSpPr/>
          <p:nvPr/>
        </p:nvSpPr>
        <p:spPr>
          <a:xfrm>
            <a:off x="6778196" y="5089043"/>
            <a:ext cx="1656320" cy="4467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NikeSportShoe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078C2A-8C7F-FB86-BF6C-C9B4221AB017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6101147" y="2423858"/>
            <a:ext cx="1505209" cy="2665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4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73C5-5FDF-1278-A5A9-CC67DDFC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Factory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AAD427-D515-3B55-71CF-3CCDD4A9ED7D}"/>
              </a:ext>
            </a:extLst>
          </p:cNvPr>
          <p:cNvSpPr/>
          <p:nvPr/>
        </p:nvSpPr>
        <p:spPr>
          <a:xfrm>
            <a:off x="5373128" y="1690690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DF5A6-79AD-7357-3808-40A3515DACD3}"/>
              </a:ext>
            </a:extLst>
          </p:cNvPr>
          <p:cNvSpPr/>
          <p:nvPr/>
        </p:nvSpPr>
        <p:spPr>
          <a:xfrm>
            <a:off x="1210961" y="339604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FormalShoe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4DF9D6-518B-6EB4-ED2A-58BEA1C192A3}"/>
              </a:ext>
            </a:extLst>
          </p:cNvPr>
          <p:cNvSpPr/>
          <p:nvPr/>
        </p:nvSpPr>
        <p:spPr>
          <a:xfrm>
            <a:off x="4094719" y="3424878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CasualShoe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08EA9-BDE6-DC7A-404D-986F3B784F80}"/>
              </a:ext>
            </a:extLst>
          </p:cNvPr>
          <p:cNvSpPr/>
          <p:nvPr/>
        </p:nvSpPr>
        <p:spPr>
          <a:xfrm>
            <a:off x="8434516" y="338986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SportShoe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34B42B-5FDC-74F5-5675-AE9D53F327E7}"/>
              </a:ext>
            </a:extLst>
          </p:cNvPr>
          <p:cNvSpPr/>
          <p:nvPr/>
        </p:nvSpPr>
        <p:spPr>
          <a:xfrm>
            <a:off x="3904221" y="5101403"/>
            <a:ext cx="1839091" cy="4344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NikeCasualShoe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F96605-3545-28FC-8B40-3992907DF5F8}"/>
              </a:ext>
            </a:extLst>
          </p:cNvPr>
          <p:cNvSpPr/>
          <p:nvPr/>
        </p:nvSpPr>
        <p:spPr>
          <a:xfrm>
            <a:off x="9890554" y="5101408"/>
            <a:ext cx="1839091" cy="4344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AdidasSportShoe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084213-D99A-1FE3-9C9F-360C0BB473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38980" y="2423858"/>
            <a:ext cx="4162167" cy="972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582A7-1B02-BF0C-4EE4-5097AA6F48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822738" y="2423858"/>
            <a:ext cx="1278409" cy="1001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8AE95B-4357-74CA-CDEE-6C06348C6A9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01147" y="2423858"/>
            <a:ext cx="3061388" cy="966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D83BA9-BAEF-8585-CF3F-9DBF9BF3251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162535" y="4123035"/>
            <a:ext cx="1647565" cy="9783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A59C3D-DE72-AB0E-BA61-AAFE07B8F07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822738" y="4158046"/>
            <a:ext cx="1029" cy="943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F362A3F-1CCE-C55D-AD7E-CA3629D661DB}"/>
              </a:ext>
            </a:extLst>
          </p:cNvPr>
          <p:cNvSpPr/>
          <p:nvPr/>
        </p:nvSpPr>
        <p:spPr>
          <a:xfrm>
            <a:off x="6778196" y="5089043"/>
            <a:ext cx="1656320" cy="4467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NikeSportShoe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078C2A-8C7F-FB86-BF6C-C9B4221AB017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7606356" y="4123035"/>
            <a:ext cx="1556179" cy="966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0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045-4A48-FF07-364A-9F067E17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Shoe factory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3291E-2B1A-5073-3EDA-87D808E6B99C}"/>
              </a:ext>
            </a:extLst>
          </p:cNvPr>
          <p:cNvSpPr/>
          <p:nvPr/>
        </p:nvSpPr>
        <p:spPr>
          <a:xfrm>
            <a:off x="838200" y="1962536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Formal, Casual, Sports,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E991C3-1F86-98C8-2B31-33A7C76C6773}"/>
              </a:ext>
            </a:extLst>
          </p:cNvPr>
          <p:cNvSpPr/>
          <p:nvPr/>
        </p:nvSpPr>
        <p:spPr>
          <a:xfrm>
            <a:off x="4326923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Nike, Adidas, Puma,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B23706-0350-3220-06F7-7E1DB5CB6D09}"/>
              </a:ext>
            </a:extLst>
          </p:cNvPr>
          <p:cNvSpPr/>
          <p:nvPr/>
        </p:nvSpPr>
        <p:spPr>
          <a:xfrm>
            <a:off x="838200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 5, UK 6, … UK 12,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3B68D1-2DC0-E19F-191A-286B6C7027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98110" y="2521744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4A8DE3-6540-2510-8E48-EC983C18657A}"/>
              </a:ext>
            </a:extLst>
          </p:cNvPr>
          <p:cNvCxnSpPr>
            <a:cxnSpLocks/>
            <a:stCxn id="89" idx="1"/>
            <a:endCxn id="9" idx="3"/>
          </p:cNvCxnSpPr>
          <p:nvPr/>
        </p:nvCxnSpPr>
        <p:spPr>
          <a:xfrm flipH="1">
            <a:off x="3398110" y="4879951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79975C-EBBC-F440-ECEE-E4BF3E77EE37}"/>
              </a:ext>
            </a:extLst>
          </p:cNvPr>
          <p:cNvSpPr/>
          <p:nvPr/>
        </p:nvSpPr>
        <p:spPr>
          <a:xfrm>
            <a:off x="7815646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Football, Running, Basketball, …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F9F63F-1B96-01C2-BCE0-9A8C1168509D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6886833" y="2521744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B867810-77E4-CE96-F3BA-713846016DF6}"/>
              </a:ext>
            </a:extLst>
          </p:cNvPr>
          <p:cNvSpPr/>
          <p:nvPr/>
        </p:nvSpPr>
        <p:spPr>
          <a:xfrm>
            <a:off x="7815646" y="4320743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2K, 2K-5K, 5K-10K, …</a:t>
            </a:r>
            <a:endParaRPr lang="en-IN" sz="2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0F04E-4348-996A-6BAB-2D4AB229667B}"/>
              </a:ext>
            </a:extLst>
          </p:cNvPr>
          <p:cNvCxnSpPr>
            <a:cxnSpLocks/>
            <a:stCxn id="39" idx="2"/>
            <a:endCxn id="70" idx="0"/>
          </p:cNvCxnSpPr>
          <p:nvPr/>
        </p:nvCxnSpPr>
        <p:spPr>
          <a:xfrm>
            <a:off x="9095601" y="3080952"/>
            <a:ext cx="0" cy="1239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852609F-889C-4774-2A99-90FE919E8606}"/>
              </a:ext>
            </a:extLst>
          </p:cNvPr>
          <p:cNvSpPr/>
          <p:nvPr/>
        </p:nvSpPr>
        <p:spPr>
          <a:xfrm>
            <a:off x="4326923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Blue, Green, Magenta, …</a:t>
            </a:r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4E756AA-3D7C-05D7-12D3-9E3FB1DD4C11}"/>
              </a:ext>
            </a:extLst>
          </p:cNvPr>
          <p:cNvCxnSpPr>
            <a:cxnSpLocks/>
            <a:stCxn id="70" idx="1"/>
            <a:endCxn id="89" idx="3"/>
          </p:cNvCxnSpPr>
          <p:nvPr/>
        </p:nvCxnSpPr>
        <p:spPr>
          <a:xfrm flipH="1" flipV="1">
            <a:off x="6886833" y="4879951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8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F3F8-E359-FA82-4976-9554FA1B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A67700-8F7D-C4EC-AB38-670F44B09764}"/>
              </a:ext>
            </a:extLst>
          </p:cNvPr>
          <p:cNvSpPr/>
          <p:nvPr/>
        </p:nvSpPr>
        <p:spPr>
          <a:xfrm>
            <a:off x="4816045" y="1690688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695B33-2653-9E8C-DBE8-49DD205BF4BE}"/>
              </a:ext>
            </a:extLst>
          </p:cNvPr>
          <p:cNvSpPr/>
          <p:nvPr/>
        </p:nvSpPr>
        <p:spPr>
          <a:xfrm>
            <a:off x="4816045" y="4050098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CasualShoeBuilder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32F345-5C9E-8AEA-251E-C7A6E419DAF5}"/>
              </a:ext>
            </a:extLst>
          </p:cNvPr>
          <p:cNvSpPr/>
          <p:nvPr/>
        </p:nvSpPr>
        <p:spPr>
          <a:xfrm>
            <a:off x="838200" y="4050097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B1EA2E-1285-858F-0CA7-E57433991C8F}"/>
              </a:ext>
            </a:extLst>
          </p:cNvPr>
          <p:cNvSpPr/>
          <p:nvPr/>
        </p:nvSpPr>
        <p:spPr>
          <a:xfrm>
            <a:off x="8793890" y="4050097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SportShoeBuilder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AB02DD9-1D06-0636-CC80-FA5C062CB272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5400000" flipH="1" flipV="1">
            <a:off x="2567000" y="1801052"/>
            <a:ext cx="1800200" cy="2697890"/>
          </a:xfrm>
          <a:prstGeom prst="curved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0C37292-C0FA-2332-715B-AE611AFB38D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5475504" y="3429602"/>
            <a:ext cx="1240993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A7C8825-63BD-0649-A57B-9D71206C6090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7824800" y="1801052"/>
            <a:ext cx="1800200" cy="2697890"/>
          </a:xfrm>
          <a:prstGeom prst="curved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2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728</Words>
  <Application>Microsoft Office PowerPoint</Application>
  <PresentationFormat>Widescreen</PresentationFormat>
  <Paragraphs>112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PT Sans</vt:lpstr>
      <vt:lpstr>Office Theme</vt:lpstr>
      <vt:lpstr>Design Patterns</vt:lpstr>
      <vt:lpstr>Categories</vt:lpstr>
      <vt:lpstr>Creational Patterns</vt:lpstr>
      <vt:lpstr>Creational Patterns</vt:lpstr>
      <vt:lpstr>Shoe store</vt:lpstr>
      <vt:lpstr>Factory Method</vt:lpstr>
      <vt:lpstr>Abstract Factory</vt:lpstr>
      <vt:lpstr>Shoe factory</vt:lpstr>
      <vt:lpstr>Builder</vt:lpstr>
      <vt:lpstr>Automobile Factory – Assembly Line</vt:lpstr>
      <vt:lpstr>Cloning</vt:lpstr>
      <vt:lpstr>Prototype</vt:lpstr>
      <vt:lpstr>Global object</vt:lpstr>
      <vt:lpstr>Singleton</vt:lpstr>
      <vt:lpstr>Singleton Pseudocode</vt:lpstr>
      <vt:lpstr>Structural Patterns</vt:lpstr>
      <vt:lpstr>Behavioural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Naman Yadav</dc:creator>
  <cp:lastModifiedBy>Naman Yadav</cp:lastModifiedBy>
  <cp:revision>9</cp:revision>
  <dcterms:created xsi:type="dcterms:W3CDTF">2024-09-02T14:02:48Z</dcterms:created>
  <dcterms:modified xsi:type="dcterms:W3CDTF">2024-09-10T14:58:01Z</dcterms:modified>
</cp:coreProperties>
</file>