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88456afb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88456afb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 haglind, denmark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a3cd63c5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a3cd63c5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88456afb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88456afb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ORC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88456afb4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88456afb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88456afb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88456afb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152 difluro ethane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highlight>
                  <a:srgbClr val="FFFFFF"/>
                </a:highlight>
              </a:rPr>
              <a:t>R143a 1,1,1-Trifluoroethane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245fa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1,1,1,3,3-Pentafluoropropane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R22 Chlorodifluoromethane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R236fa </a:t>
            </a:r>
            <a:r>
              <a:rPr lang="en">
                <a:solidFill>
                  <a:srgbClr val="545454"/>
                </a:solidFill>
                <a:highlight>
                  <a:srgbClr val="FFFFFF"/>
                </a:highlight>
              </a:rPr>
              <a:t>1,1,1,3,3,3-Hexafluoropropane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88456afb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88456afb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Slope is more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88456afb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88456afb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8a9688e2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8a9688e2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4610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/>
              <a:t>Evaluation of Thermal Efficiency of a Simple Waste Heat Recovery cum Seawater Desalination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System Coupled with an ORC Cycle</a:t>
            </a:r>
            <a:endParaRPr sz="4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40113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Animesh Singh					  	   Arpit Kedia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</a:t>
            </a:r>
            <a:r>
              <a:rPr b="1" lang="en"/>
              <a:t>Rudrodip </a:t>
            </a:r>
            <a:r>
              <a:rPr b="1" lang="en"/>
              <a:t>Majumdar					   Sandip Kumar Saha</a:t>
            </a:r>
            <a:endParaRPr b="1"/>
          </a:p>
        </p:txBody>
      </p:sp>
      <p:sp>
        <p:nvSpPr>
          <p:cNvPr id="87" name="Google Shape;87;p13"/>
          <p:cNvSpPr txBox="1"/>
          <p:nvPr/>
        </p:nvSpPr>
        <p:spPr>
          <a:xfrm>
            <a:off x="0" y="0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Paper no - 158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Coupling of bottom ORC to different configurations of waste heat streams.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Study on zeotropic mixtures in the context of ORC, in </a:t>
            </a:r>
            <a:r>
              <a:rPr lang="en" sz="2000">
                <a:solidFill>
                  <a:srgbClr val="000000"/>
                </a:solidFill>
              </a:rPr>
              <a:t>order to maximize efficiency of ORC.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Choice of working fluids based on the waste heat stream temperature and the bottom cycle evaporating pressure.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849000"/>
            <a:ext cx="8520600" cy="11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100">
                <a:solidFill>
                  <a:schemeClr val="dk1"/>
                </a:solidFill>
              </a:rPr>
              <a:t>Thank You</a:t>
            </a:r>
            <a:endParaRPr sz="6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265500" y="389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265500" y="2334600"/>
            <a:ext cx="3199200" cy="14652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>
                <a:solidFill>
                  <a:srgbClr val="000000"/>
                </a:solidFill>
              </a:rPr>
              <a:t>Protection of marine ecosystem</a:t>
            </a:r>
            <a:endParaRPr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>
                <a:solidFill>
                  <a:srgbClr val="000000"/>
                </a:solidFill>
              </a:rPr>
              <a:t>Production of potable water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4939500" y="724200"/>
            <a:ext cx="395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Minimization of the </a:t>
            </a:r>
            <a:r>
              <a:rPr lang="en"/>
              <a:t>carbon footprint</a:t>
            </a:r>
            <a:r>
              <a:rPr lang="en"/>
              <a:t> left by </a:t>
            </a:r>
            <a:r>
              <a:rPr lang="en"/>
              <a:t>high temperature industrial effluents on large water bodies (e.g. sea).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Extraction of excess heat through thermodynamic cycle (ORC).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Harnessing of freshwater as an additional goal ensuring better utilisation of waste heat.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3483000" y="2708100"/>
            <a:ext cx="1133400" cy="40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6362925" y="302850"/>
            <a:ext cx="2111700" cy="16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System Schematic</a:t>
            </a:r>
            <a:endParaRPr sz="2900"/>
          </a:p>
        </p:txBody>
      </p:sp>
      <p:sp>
        <p:nvSpPr>
          <p:cNvPr id="101" name="Google Shape;101;p15"/>
          <p:cNvSpPr txBox="1"/>
          <p:nvPr/>
        </p:nvSpPr>
        <p:spPr>
          <a:xfrm>
            <a:off x="6439125" y="1827575"/>
            <a:ext cx="1772700" cy="85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Sh</a:t>
            </a:r>
            <a:r>
              <a:rPr lang="en" sz="1500"/>
              <a:t> - Superheater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Ev</a:t>
            </a:r>
            <a:r>
              <a:rPr lang="en" sz="1500"/>
              <a:t> - Evaporator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Ph</a:t>
            </a:r>
            <a:r>
              <a:rPr lang="en" sz="1500"/>
              <a:t> - Preheater</a:t>
            </a:r>
            <a:endParaRPr sz="1500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575" y="56400"/>
            <a:ext cx="4196075" cy="471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chemeClr val="dk1"/>
                </a:solidFill>
              </a:rPr>
              <a:t>Steady-state conditions</a:t>
            </a:r>
            <a:r>
              <a:rPr lang="en" sz="2000">
                <a:solidFill>
                  <a:srgbClr val="000000"/>
                </a:solidFill>
              </a:rPr>
              <a:t> are assumed for all components.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</a:rPr>
              <a:t>The </a:t>
            </a:r>
            <a:r>
              <a:rPr b="1" lang="en" sz="2000">
                <a:solidFill>
                  <a:srgbClr val="FF9900"/>
                </a:solidFill>
              </a:rPr>
              <a:t>heat and friction losses are neglected</a:t>
            </a:r>
            <a:r>
              <a:rPr lang="en" sz="2000">
                <a:solidFill>
                  <a:srgbClr val="FF9900"/>
                </a:solidFill>
              </a:rPr>
              <a:t>.</a:t>
            </a:r>
            <a:endParaRPr sz="2000">
              <a:solidFill>
                <a:srgbClr val="FF9900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</a:rPr>
              <a:t>The </a:t>
            </a:r>
            <a:r>
              <a:rPr b="1" lang="en" sz="2000">
                <a:solidFill>
                  <a:srgbClr val="000000"/>
                </a:solidFill>
              </a:rPr>
              <a:t>kinetic and potential energy changes are negligible</a:t>
            </a:r>
            <a:r>
              <a:rPr lang="en" sz="2000">
                <a:solidFill>
                  <a:srgbClr val="000000"/>
                </a:solidFill>
              </a:rPr>
              <a:t>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</a:rPr>
              <a:t>A </a:t>
            </a:r>
            <a:r>
              <a:rPr b="1" lang="en" sz="2000">
                <a:solidFill>
                  <a:srgbClr val="FF0000"/>
                </a:solidFill>
              </a:rPr>
              <a:t>subcritical turbine</a:t>
            </a:r>
            <a:r>
              <a:rPr lang="en" sz="2000">
                <a:solidFill>
                  <a:srgbClr val="000000"/>
                </a:solidFill>
              </a:rPr>
              <a:t> is used in the ORC cycle.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</a:rPr>
              <a:t>The </a:t>
            </a:r>
            <a:r>
              <a:rPr b="1" lang="en" sz="2000">
                <a:solidFill>
                  <a:srgbClr val="000000"/>
                </a:solidFill>
              </a:rPr>
              <a:t>pressure drop is ignored</a:t>
            </a:r>
            <a:r>
              <a:rPr lang="en" sz="2000">
                <a:solidFill>
                  <a:srgbClr val="000000"/>
                </a:solidFill>
              </a:rPr>
              <a:t> in the superheater, evaporator, preheater, regenerator and condenser of the ORC.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energy required to maintain the pressure of the desalination unit is negligible.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Choice of ORC fluids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We have studied butane, isobutane, pentane, isopentane, R152a, R245fa, R143a, R236fa and R22.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These have been chosen keeping in mind the temperature ranges.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Governing Equations</a:t>
            </a:r>
            <a:r>
              <a:rPr lang="en" sz="2000">
                <a:solidFill>
                  <a:srgbClr val="000000"/>
                </a:solidFill>
              </a:rPr>
              <a:t>: Simple energy and mass balance calculations have been done.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Results(1/3)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10929" l="0" r="0" t="0"/>
          <a:stretch/>
        </p:blipFill>
        <p:spPr>
          <a:xfrm>
            <a:off x="1114425" y="442924"/>
            <a:ext cx="4476750" cy="41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943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Results(2/3)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15254" l="0" r="0" t="0"/>
          <a:stretch/>
        </p:blipFill>
        <p:spPr>
          <a:xfrm>
            <a:off x="685800" y="722175"/>
            <a:ext cx="5175325" cy="39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Results(3/3)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50" y="410000"/>
            <a:ext cx="5164500" cy="42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Interesting find</a:t>
            </a:r>
            <a:r>
              <a:rPr lang="en">
                <a:solidFill>
                  <a:srgbClr val="000000"/>
                </a:solidFill>
              </a:rPr>
              <a:t>: As the</a:t>
            </a:r>
            <a:r>
              <a:rPr lang="en"/>
              <a:t> </a:t>
            </a:r>
            <a:r>
              <a:rPr b="1" lang="en">
                <a:solidFill>
                  <a:schemeClr val="dk1"/>
                </a:solidFill>
              </a:rPr>
              <a:t>fraction of separated freshwater increases, the efficiency of ORC decreases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</a:t>
            </a:r>
            <a:r>
              <a:rPr b="1" lang="en">
                <a:solidFill>
                  <a:srgbClr val="000000"/>
                </a:solidFill>
              </a:rPr>
              <a:t>evaporating pressure of the bottom ORC is found to be the pivotal factor</a:t>
            </a:r>
            <a:r>
              <a:rPr lang="en">
                <a:solidFill>
                  <a:srgbClr val="000000"/>
                </a:solidFill>
              </a:rPr>
              <a:t>, that influences overall energy utilization in the process.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</a:t>
            </a:r>
            <a:r>
              <a:rPr lang="en"/>
              <a:t> </a:t>
            </a:r>
            <a:r>
              <a:rPr b="1" lang="en">
                <a:solidFill>
                  <a:srgbClr val="FF0000"/>
                </a:solidFill>
              </a:rPr>
              <a:t>superheating temperature margin results in an enhancement in the thermodynamic efficiency</a:t>
            </a:r>
            <a:r>
              <a:rPr lang="en"/>
              <a:t> 	</a:t>
            </a:r>
            <a:r>
              <a:rPr lang="en">
                <a:solidFill>
                  <a:srgbClr val="000000"/>
                </a:solidFill>
              </a:rPr>
              <a:t>of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the proposed system.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