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49.xml" ContentType="application/vnd.openxmlformats-officedocument.presentationml.tags+xml"/>
  <Override PartName="/ppt/tags/tag58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29.xml" ContentType="application/vnd.openxmlformats-officedocument.presentationml.tags+xml"/>
  <Override PartName="/ppt/tags/tag38.xml" ContentType="application/vnd.openxmlformats-officedocument.presentationml.tags+xml"/>
  <Override PartName="/ppt/tags/tag47.xml" ContentType="application/vnd.openxmlformats-officedocument.presentationml.tags+xml"/>
  <Override PartName="/ppt/tags/tag56.xml" ContentType="application/vnd.openxmlformats-officedocument.presentationml.tag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ppt/tags/tag45.xml" ContentType="application/vnd.openxmlformats-officedocument.presentationml.tags+xml"/>
  <Override PartName="/ppt/tags/tag54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tags/tag43.xml" ContentType="application/vnd.openxmlformats-officedocument.presentationml.tags+xml"/>
  <Override PartName="/ppt/tags/tag52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tags/tag3.xml" ContentType="application/vnd.openxmlformats-officedocument.presentationml.tags+xml"/>
  <Override PartName="/ppt/tags/tag39.xml" ContentType="application/vnd.openxmlformats-officedocument.presentationml.tags+xml"/>
  <Override PartName="/ppt/tags/tag59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Default Extension="gif" ContentType="image/gif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91" r:id="rId2"/>
    <p:sldId id="292" r:id="rId3"/>
    <p:sldId id="293" r:id="rId4"/>
    <p:sldId id="319" r:id="rId5"/>
    <p:sldId id="294" r:id="rId6"/>
    <p:sldId id="330" r:id="rId7"/>
    <p:sldId id="299" r:id="rId8"/>
    <p:sldId id="333" r:id="rId9"/>
    <p:sldId id="334" r:id="rId10"/>
    <p:sldId id="335" r:id="rId11"/>
    <p:sldId id="300" r:id="rId12"/>
    <p:sldId id="331" r:id="rId13"/>
    <p:sldId id="332" r:id="rId14"/>
    <p:sldId id="325" r:id="rId15"/>
    <p:sldId id="328" r:id="rId16"/>
    <p:sldId id="329" r:id="rId17"/>
    <p:sldId id="326" r:id="rId18"/>
    <p:sldId id="295" r:id="rId19"/>
    <p:sldId id="301" r:id="rId20"/>
    <p:sldId id="320" r:id="rId21"/>
    <p:sldId id="321" r:id="rId22"/>
    <p:sldId id="322" r:id="rId23"/>
    <p:sldId id="323" r:id="rId24"/>
    <p:sldId id="314" r:id="rId25"/>
    <p:sldId id="324" r:id="rId26"/>
    <p:sldId id="310" r:id="rId27"/>
    <p:sldId id="312" r:id="rId28"/>
    <p:sldId id="316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8096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-235" y="-2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pPr/>
              <a:t>2018/12/7/Fri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36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pPr/>
              <a:t>2018/12/7/Fri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4738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99AFBB1-740D-47DC-8951-AD591095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2018/12/7/Fri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F7E119A-7FB5-4E6A-888B-8AE25982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40479BB-6347-4147-A123-F61D7BDE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44848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pPr/>
              <a:t>2018/12/7/Fri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8471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3.gif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image" Target="../media/image2.png"/><Relationship Id="rId4" Type="http://schemas.openxmlformats.org/officeDocument/2006/relationships/image" Target="../media/image3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image" Target="../media/image2.png"/><Relationship Id="rId4" Type="http://schemas.openxmlformats.org/officeDocument/2006/relationships/image" Target="../media/image3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image" Target="../media/image2.png"/><Relationship Id="rId4" Type="http://schemas.openxmlformats.org/officeDocument/2006/relationships/image" Target="../media/image3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image" Target="../media/image3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image" Target="../media/image2.png"/><Relationship Id="rId4" Type="http://schemas.openxmlformats.org/officeDocument/2006/relationships/image" Target="../media/image3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image" Target="../media/image3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hyperlink" Target="http://www.rabbitmq.com/releases/rabbitmq-server/v3.6.6/rabbitmq-server-3.6.6-1.el7.noarch.rpm" TargetMode="External"/><Relationship Id="rId4" Type="http://schemas.openxmlformats.org/officeDocument/2006/relationships/hyperlink" Target="https://packages.erlang-solutions.com/erlang-solutions-1.0-1.noarch.rp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2.png"/><Relationship Id="rId4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5" Type="http://schemas.openxmlformats.org/officeDocument/2006/relationships/hyperlink" Target="mailto:/var/log/rabbitmq/rabbit@centosvm-sasl.log" TargetMode="External"/><Relationship Id="rId4" Type="http://schemas.openxmlformats.org/officeDocument/2006/relationships/hyperlink" Target="mailto:/var/log/rabbitmq/rabbit@centosvm.log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4" Type="http://schemas.openxmlformats.org/officeDocument/2006/relationships/image" Target="../media/image3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5" Type="http://schemas.openxmlformats.org/officeDocument/2006/relationships/hyperlink" Target="http://localhost:15672/" TargetMode="External"/><Relationship Id="rId4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3.gif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7.png"/><Relationship Id="rId5" Type="http://schemas.openxmlformats.org/officeDocument/2006/relationships/hyperlink" Target="http://www.rabbitmq.com/releases/rabbitmq-server/v3.6.6/rabbitmq-server-3.6.6.exe" TargetMode="External"/><Relationship Id="rId4" Type="http://schemas.openxmlformats.org/officeDocument/2006/relationships/hyperlink" Target="http://www.erlang.org/downloads/19.2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3.gif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3.gif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3486876" y="2300223"/>
            <a:ext cx="4580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4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RabbitMQ</a:t>
            </a:r>
            <a:endParaRPr lang="zh-CN" altLang="en-US" sz="48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9170"/>
            <a:r>
              <a:rPr lang="en-US" altLang="zh-CN" sz="1333" dirty="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TAHNK YOU FOR WATCHING</a:t>
            </a:r>
            <a:endParaRPr lang="zh-CN" altLang="en-US" sz="1333" dirty="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498441" y="5531207"/>
            <a:ext cx="3477336" cy="369332"/>
            <a:chOff x="1139058" y="5604513"/>
            <a:chExt cx="3477336" cy="369332"/>
          </a:xfrm>
        </p:grpSpPr>
        <p:grpSp>
          <p:nvGrpSpPr>
            <p:cNvPr id="24" name="PA_组合 23"/>
            <p:cNvGrpSpPr/>
            <p:nvPr>
              <p:custDataLst>
                <p:tags r:id="rId4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498233" y="5604513"/>
              <a:ext cx="311816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170"/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主讲老师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Mark</a:t>
              </a:r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446106311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PA_组合 20"/>
          <p:cNvGrpSpPr/>
          <p:nvPr>
            <p:custDataLst>
              <p:tags r:id="rId3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314" y="393262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847730" y="2190750"/>
            <a:ext cx="1124820" cy="103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9438764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80" y="371042"/>
            <a:ext cx="70936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RabbitMQ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原生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客户端进行消息通信</a:t>
            </a:r>
          </a:p>
        </p:txBody>
      </p:sp>
      <p:pic>
        <p:nvPicPr>
          <p:cNvPr id="9" name="Picture 10" descr="http://dl.iteye.com/upload/attachment/264108/11171ab4-af07-3ff6-bdf6-d1febda679c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1002" y="1200137"/>
            <a:ext cx="6895508" cy="3705238"/>
          </a:xfrm>
          <a:prstGeom prst="rect">
            <a:avLst/>
          </a:prstGeom>
          <a:noFill/>
        </p:spPr>
      </p:pic>
      <p:sp>
        <p:nvSpPr>
          <p:cNvPr id="11" name="矩形 10"/>
          <p:cNvSpPr/>
          <p:nvPr/>
        </p:nvSpPr>
        <p:spPr>
          <a:xfrm>
            <a:off x="7686675" y="1718786"/>
            <a:ext cx="260032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5"/>
              </a:buBlip>
            </a:pP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路由键中的“*”和“</a:t>
            </a:r>
            <a:r>
              <a:rPr lang="en-US" altLang="zh-CN" b="1" smtClean="0">
                <a:latin typeface="微软雅黑 Light" pitchFamily="34" charset="-122"/>
                <a:ea typeface="微软雅黑 Light" pitchFamily="34" charset="-122"/>
              </a:rPr>
              <a:t>#”</a:t>
            </a:r>
          </a:p>
        </p:txBody>
      </p:sp>
      <p:sp>
        <p:nvSpPr>
          <p:cNvPr id="12" name="矩形 11"/>
          <p:cNvSpPr/>
          <p:nvPr/>
        </p:nvSpPr>
        <p:spPr>
          <a:xfrm>
            <a:off x="7688944" y="2470235"/>
            <a:ext cx="425540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5"/>
              </a:buBlip>
            </a:pP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生产者和消费者使用</a:t>
            </a:r>
            <a:r>
              <a:rPr lang="en-US" altLang="zh-CN" b="1" smtClean="0">
                <a:latin typeface="微软雅黑 Light" pitchFamily="34" charset="-122"/>
                <a:ea typeface="微软雅黑 Light" pitchFamily="34" charset="-122"/>
              </a:rPr>
              <a:t>Topic</a:t>
            </a: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，看看路由键中的“*”和“</a:t>
            </a:r>
            <a:r>
              <a:rPr lang="en-US" altLang="zh-CN" b="1" smtClean="0">
                <a:latin typeface="微软雅黑 Light" pitchFamily="34" charset="-122"/>
                <a:ea typeface="微软雅黑 Light" pitchFamily="34" charset="-122"/>
              </a:rPr>
              <a:t>#”</a:t>
            </a: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的实际效果</a:t>
            </a:r>
            <a:endParaRPr lang="en-US" altLang="zh-CN" b="1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Blip>
                <a:blip r:embed="rId5"/>
              </a:buBlip>
            </a:pPr>
            <a:endParaRPr lang="en-US" altLang="zh-CN" b="1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Blip>
                <a:blip r:embed="rId5"/>
              </a:buBlip>
            </a:pPr>
            <a:r>
              <a:rPr lang="en-US" altLang="zh-CN" b="1" smtClean="0">
                <a:latin typeface="微软雅黑 Light" pitchFamily="34" charset="-122"/>
                <a:ea typeface="微软雅黑 Light" pitchFamily="34" charset="-122"/>
              </a:rPr>
              <a:t>A.info.email</a:t>
            </a:r>
          </a:p>
          <a:p>
            <a:pPr>
              <a:lnSpc>
                <a:spcPct val="150000"/>
              </a:lnSpc>
              <a:spcBef>
                <a:spcPts val="600"/>
              </a:spcBef>
              <a:buBlip>
                <a:blip r:embed="rId5"/>
              </a:buBlip>
            </a:pPr>
            <a:r>
              <a:rPr lang="en-US" altLang="zh-CN" b="1" smtClean="0">
                <a:latin typeface="微软雅黑 Light" pitchFamily="34" charset="-122"/>
                <a:ea typeface="微软雅黑 Light" pitchFamily="34" charset="-122"/>
              </a:rPr>
              <a:t>A.*.email</a:t>
            </a:r>
          </a:p>
          <a:p>
            <a:pPr>
              <a:lnSpc>
                <a:spcPct val="150000"/>
              </a:lnSpc>
              <a:spcBef>
                <a:spcPts val="600"/>
              </a:spcBef>
              <a:buBlip>
                <a:blip r:embed="rId5"/>
              </a:buBlip>
            </a:pPr>
            <a:r>
              <a:rPr lang="en-US" altLang="zh-CN" b="1" smtClean="0">
                <a:latin typeface="微软雅黑 Light" pitchFamily="34" charset="-122"/>
                <a:ea typeface="微软雅黑 Light" pitchFamily="34" charset="-122"/>
              </a:rPr>
              <a:t>A.#</a:t>
            </a:r>
            <a:endParaRPr lang="zh-CN" altLang="en-US" b="1" smtClean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12177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消息发布时的权衡</a:t>
            </a:r>
          </a:p>
        </p:txBody>
      </p:sp>
      <p:sp>
        <p:nvSpPr>
          <p:cNvPr id="15362" name="AutoShape 2" descr="https://img-blog.csdn.net/20170606084851272?watermark/2/text/aHR0cDovL2Jsb2cuY3Nkbi5uZXQvcXpjc3U=/font/5a6L5L2T/fontsize/400/fill/I0JBQkFCMA==/dissolve/70/gravity/SouthEas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364" name="AutoShape 4" descr="https://img-blog.csdn.net/20170606084851272?watermark/2/text/aHR0cDovL2Jsb2cuY3Nkbi5uZXQvcXpjc3U=/font/5a6L5L2T/fontsize/400/fill/I0JBQkFCMA==/dissolve/70/gravity/SouthEas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366" name="AutoShape 6" descr="四次挥手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92897" y="3476609"/>
            <a:ext cx="112466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不做任何配置的情况下，生产者是不知道消息是否真正到达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RabbitMQ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，也就是说消息发布操作不返回任何消息给生产者。怎么保证我们消息发布的可靠性？有几种常用机制。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2050" y="1143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快，低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039225" y="1143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慢，高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2124075" y="1314450"/>
            <a:ext cx="6858000" cy="381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482424" y="1571625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mtClean="0"/>
              <a:t>无保障</a:t>
            </a:r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319266" y="1571625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mtClean="0"/>
              <a:t>失败通知</a:t>
            </a:r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156108" y="1571625"/>
            <a:ext cx="461665" cy="124649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mtClean="0"/>
              <a:t>发布者确认</a:t>
            </a:r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92945" y="1571625"/>
            <a:ext cx="461665" cy="124649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mtClean="0"/>
              <a:t>备用交换器</a:t>
            </a:r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829784" y="1571625"/>
            <a:ext cx="461665" cy="124649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mtClean="0"/>
              <a:t>高可用队列</a:t>
            </a:r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666621" y="1571625"/>
            <a:ext cx="461665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mtClean="0"/>
              <a:t>事务</a:t>
            </a:r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503463" y="1571625"/>
            <a:ext cx="461665" cy="182357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mtClean="0"/>
              <a:t>事务</a:t>
            </a:r>
            <a:r>
              <a:rPr lang="en-US" altLang="zh-CN" smtClean="0"/>
              <a:t>+</a:t>
            </a:r>
            <a:r>
              <a:rPr lang="zh-CN" altLang="en-US" smtClean="0"/>
              <a:t>高可用队列</a:t>
            </a:r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340304" y="1571625"/>
            <a:ext cx="461665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mtClean="0"/>
              <a:t>消息的持久化</a:t>
            </a: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47700" y="4242911"/>
            <a:ext cx="2600325" cy="460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失败通知</a:t>
            </a:r>
          </a:p>
        </p:txBody>
      </p:sp>
      <p:sp>
        <p:nvSpPr>
          <p:cNvPr id="32" name="矩形 31"/>
          <p:cNvSpPr/>
          <p:nvPr/>
        </p:nvSpPr>
        <p:spPr>
          <a:xfrm>
            <a:off x="707197" y="4752959"/>
            <a:ext cx="35219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发送消息时设置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mandatory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标志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505325" y="5310187"/>
            <a:ext cx="1343025" cy="5715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生产者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23880" y="5257800"/>
            <a:ext cx="710483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右箭头 34"/>
          <p:cNvSpPr/>
          <p:nvPr/>
        </p:nvSpPr>
        <p:spPr>
          <a:xfrm>
            <a:off x="6267450" y="5329237"/>
            <a:ext cx="914400" cy="4953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发布</a:t>
            </a:r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9791700" y="5267325"/>
            <a:ext cx="1838325" cy="600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队列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N.....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右箭头 36"/>
          <p:cNvSpPr/>
          <p:nvPr/>
        </p:nvSpPr>
        <p:spPr>
          <a:xfrm>
            <a:off x="8429625" y="5314950"/>
            <a:ext cx="1181100" cy="485775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路由</a:t>
            </a:r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 rot="5400000">
            <a:off x="8610600" y="5353050"/>
            <a:ext cx="742950" cy="32385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rot="16200000" flipH="1">
            <a:off x="8639175" y="5248274"/>
            <a:ext cx="733425" cy="561975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34" idx="0"/>
            <a:endCxn id="33" idx="0"/>
          </p:cNvCxnSpPr>
          <p:nvPr/>
        </p:nvCxnSpPr>
        <p:spPr>
          <a:xfrm rot="16200000" flipH="1" flipV="1">
            <a:off x="6501786" y="3932851"/>
            <a:ext cx="52387" cy="2702284"/>
          </a:xfrm>
          <a:prstGeom prst="bentConnector3">
            <a:avLst>
              <a:gd name="adj1" fmla="val -43636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067425" y="47244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失败通知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686425" y="5800725"/>
            <a:ext cx="2020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mandatory=true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6296026" y="4124325"/>
            <a:ext cx="5486400" cy="2085975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12177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消息发布时的权衡</a:t>
            </a:r>
          </a:p>
        </p:txBody>
      </p:sp>
      <p:sp>
        <p:nvSpPr>
          <p:cNvPr id="15362" name="AutoShape 2" descr="https://img-blog.csdn.net/20170606084851272?watermark/2/text/aHR0cDovL2Jsb2cuY3Nkbi5uZXQvcXpjc3U=/font/5a6L5L2T/fontsize/400/fill/I0JBQkFCMA==/dissolve/70/gravity/SouthEas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364" name="AutoShape 4" descr="https://img-blog.csdn.net/20170606084851272?watermark/2/text/aHR0cDovL2Jsb2cuY3Nkbi5uZXQvcXpjc3U=/font/5a6L5L2T/fontsize/400/fill/I0JBQkFCMA==/dissolve/70/gravity/SouthEas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366" name="AutoShape 6" descr="四次挥手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50047" y="1743059"/>
            <a:ext cx="112466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事务的实现主要是对信道（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Channel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）的设置，主要分为启动事务、提交事务、回滚事务。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AMQP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协议层面为我们提供了事务机制，但是事务机制本身也会带来问题：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endParaRPr lang="en-US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、严重的性能问题    </a:t>
            </a:r>
            <a:r>
              <a:rPr lang="en-US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、使生产者应用程序产生同步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endParaRPr lang="en-US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57225" y="1223486"/>
            <a:ext cx="2600325" cy="460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事务</a:t>
            </a:r>
            <a:endParaRPr lang="en-US" altLang="zh-CN" b="1" smtClean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30997" y="3486134"/>
            <a:ext cx="112466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RabbitMQ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团队为我们拿出了更好的方案，即采用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发送方确认模式，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该模式比事务更轻量，性能影响几乎可以忽略不计。</a:t>
            </a:r>
            <a:endParaRPr lang="en-US" b="1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38175" y="2966561"/>
            <a:ext cx="2600325" cy="460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发送方确认模式</a:t>
            </a:r>
            <a:endParaRPr lang="en-US" altLang="zh-CN" b="1" smtClean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3095625" y="4824412"/>
            <a:ext cx="1343025" cy="5715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生产者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933830" y="4219575"/>
            <a:ext cx="710483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" name="右箭头 36"/>
          <p:cNvSpPr/>
          <p:nvPr/>
        </p:nvSpPr>
        <p:spPr>
          <a:xfrm>
            <a:off x="4943475" y="4881562"/>
            <a:ext cx="914400" cy="4953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发布</a:t>
            </a:r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8772525" y="4829175"/>
            <a:ext cx="1838325" cy="600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队列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N.....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右箭头 38"/>
          <p:cNvSpPr/>
          <p:nvPr/>
        </p:nvSpPr>
        <p:spPr>
          <a:xfrm>
            <a:off x="7391400" y="4524375"/>
            <a:ext cx="1181100" cy="485775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路由</a:t>
            </a:r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 rot="5400000">
            <a:off x="7591425" y="4610100"/>
            <a:ext cx="742950" cy="32385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rot="16200000" flipH="1">
            <a:off x="7620000" y="4505324"/>
            <a:ext cx="733425" cy="561975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28" idx="0"/>
            <a:endCxn id="35" idx="0"/>
          </p:cNvCxnSpPr>
          <p:nvPr/>
        </p:nvCxnSpPr>
        <p:spPr>
          <a:xfrm rot="16200000" flipH="1" flipV="1">
            <a:off x="5229226" y="3271836"/>
            <a:ext cx="90487" cy="3014663"/>
          </a:xfrm>
          <a:prstGeom prst="bentConnector3">
            <a:avLst>
              <a:gd name="adj1" fmla="val -25263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381500" y="4524375"/>
            <a:ext cx="18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未收到返回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Nack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0" name="肘形连接符 59"/>
          <p:cNvCxnSpPr>
            <a:stCxn id="28" idx="4"/>
            <a:endCxn id="35" idx="2"/>
          </p:cNvCxnSpPr>
          <p:nvPr/>
        </p:nvCxnSpPr>
        <p:spPr>
          <a:xfrm rot="5400000" flipH="1">
            <a:off x="5210176" y="3952875"/>
            <a:ext cx="128588" cy="3014663"/>
          </a:xfrm>
          <a:prstGeom prst="bentConnector3">
            <a:avLst>
              <a:gd name="adj1" fmla="val -17777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476750" y="5667375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收到返回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Ack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6391276" y="4733925"/>
            <a:ext cx="781050" cy="790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交换器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7" name="肘形连接符 56"/>
          <p:cNvCxnSpPr>
            <a:stCxn id="39" idx="0"/>
            <a:endCxn id="35" idx="0"/>
          </p:cNvCxnSpPr>
          <p:nvPr/>
        </p:nvCxnSpPr>
        <p:spPr>
          <a:xfrm rot="16200000" flipH="1" flipV="1">
            <a:off x="5898357" y="2393155"/>
            <a:ext cx="300037" cy="4562475"/>
          </a:xfrm>
          <a:prstGeom prst="bentConnector3">
            <a:avLst>
              <a:gd name="adj1" fmla="val -76191"/>
            </a:avLst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4272146" y="4015859"/>
            <a:ext cx="2020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mandatory=true</a:t>
            </a:r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669096" y="4876784"/>
            <a:ext cx="18264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消息不可路由时</a:t>
            </a:r>
            <a:endParaRPr lang="en-US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4943476" y="2486025"/>
            <a:ext cx="5486400" cy="2085975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12177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消息发布时的权衡</a:t>
            </a:r>
          </a:p>
        </p:txBody>
      </p:sp>
      <p:sp>
        <p:nvSpPr>
          <p:cNvPr id="15362" name="AutoShape 2" descr="https://img-blog.csdn.net/20170606084851272?watermark/2/text/aHR0cDovL2Jsb2cuY3Nkbi5uZXQvcXpjc3U=/font/5a6L5L2T/fontsize/400/fill/I0JBQkFCMA==/dissolve/70/gravity/SouthEas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364" name="AutoShape 4" descr="https://img-blog.csdn.net/20170606084851272?watermark/2/text/aHR0cDovL2Jsb2cuY3Nkbi5uZXQvcXpjc3U=/font/5a6L5L2T/fontsize/400/fill/I0JBQkFCMA==/dissolve/70/gravity/SouthEas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366" name="AutoShape 6" descr="四次挥手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35771" y="1904984"/>
            <a:ext cx="18264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消息可路由时</a:t>
            </a:r>
            <a:endParaRPr lang="en-US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85800" y="1204436"/>
            <a:ext cx="2600325" cy="460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发送方确认模式</a:t>
            </a:r>
            <a:endParaRPr lang="en-US" altLang="zh-CN" b="1" smtClean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38176" y="5709761"/>
            <a:ext cx="184785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备用交换器</a:t>
            </a:r>
            <a:endParaRPr lang="en-US" altLang="zh-CN" b="1" smtClean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1743075" y="3186112"/>
            <a:ext cx="1343025" cy="5715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生产者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581280" y="2581275"/>
            <a:ext cx="710483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" name="右箭头 36"/>
          <p:cNvSpPr/>
          <p:nvPr/>
        </p:nvSpPr>
        <p:spPr>
          <a:xfrm>
            <a:off x="3590925" y="3243262"/>
            <a:ext cx="914400" cy="4953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发布</a:t>
            </a:r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7419975" y="3190875"/>
            <a:ext cx="1838325" cy="600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队列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N.....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右箭头 38"/>
          <p:cNvSpPr/>
          <p:nvPr/>
        </p:nvSpPr>
        <p:spPr>
          <a:xfrm>
            <a:off x="6057900" y="2933700"/>
            <a:ext cx="1181100" cy="485775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路由</a:t>
            </a:r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2" name="肘形连接符 41"/>
          <p:cNvCxnSpPr>
            <a:stCxn id="38" idx="0"/>
            <a:endCxn id="35" idx="0"/>
          </p:cNvCxnSpPr>
          <p:nvPr/>
        </p:nvCxnSpPr>
        <p:spPr>
          <a:xfrm rot="16200000" flipV="1">
            <a:off x="5374482" y="226219"/>
            <a:ext cx="4763" cy="5924550"/>
          </a:xfrm>
          <a:prstGeom prst="bentConnector3">
            <a:avLst>
              <a:gd name="adj1" fmla="val 489949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048000" y="2628900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成功返回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Ack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右箭头 58"/>
          <p:cNvSpPr/>
          <p:nvPr/>
        </p:nvSpPr>
        <p:spPr>
          <a:xfrm>
            <a:off x="6086475" y="3581400"/>
            <a:ext cx="1181100" cy="485775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路由</a:t>
            </a:r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0" name="肘形连接符 59"/>
          <p:cNvCxnSpPr>
            <a:stCxn id="38" idx="2"/>
            <a:endCxn id="35" idx="2"/>
          </p:cNvCxnSpPr>
          <p:nvPr/>
        </p:nvCxnSpPr>
        <p:spPr>
          <a:xfrm rot="5400000" flipH="1">
            <a:off x="5360194" y="812006"/>
            <a:ext cx="33338" cy="5924550"/>
          </a:xfrm>
          <a:prstGeom prst="bentConnector3">
            <a:avLst>
              <a:gd name="adj1" fmla="val -68570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571750" y="4029075"/>
            <a:ext cx="443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发生内部错误无法投递入队列时返回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Nack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5038726" y="3095625"/>
            <a:ext cx="781050" cy="790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交换器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 rot="5400000">
            <a:off x="7553326" y="3924300"/>
            <a:ext cx="219075" cy="161925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rot="16200000" flipH="1">
            <a:off x="7524750" y="3905249"/>
            <a:ext cx="314325" cy="238125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3924300" y="5338762"/>
            <a:ext cx="1343025" cy="5715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生产者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42855" y="5286375"/>
            <a:ext cx="710483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右箭头 30"/>
          <p:cNvSpPr/>
          <p:nvPr/>
        </p:nvSpPr>
        <p:spPr>
          <a:xfrm>
            <a:off x="5686425" y="5357812"/>
            <a:ext cx="914400" cy="4953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发布</a:t>
            </a:r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9210675" y="5295900"/>
            <a:ext cx="1838325" cy="600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队列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N.....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右箭头 40"/>
          <p:cNvSpPr/>
          <p:nvPr/>
        </p:nvSpPr>
        <p:spPr>
          <a:xfrm>
            <a:off x="7848600" y="5343525"/>
            <a:ext cx="1181100" cy="485775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路由</a:t>
            </a:r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 rot="5400000">
            <a:off x="8029575" y="5381625"/>
            <a:ext cx="742950" cy="32385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rot="16200000" flipH="1">
            <a:off x="8058150" y="5276849"/>
            <a:ext cx="733425" cy="561975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30" idx="0"/>
            <a:endCxn id="29" idx="0"/>
          </p:cNvCxnSpPr>
          <p:nvPr/>
        </p:nvCxnSpPr>
        <p:spPr>
          <a:xfrm rot="16200000" flipH="1" flipV="1">
            <a:off x="5920761" y="3961426"/>
            <a:ext cx="52387" cy="2702284"/>
          </a:xfrm>
          <a:prstGeom prst="bentConnector3">
            <a:avLst>
              <a:gd name="adj1" fmla="val -43636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486400" y="47529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失败通知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105400" y="5829300"/>
            <a:ext cx="2020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mandatory=true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10272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消息消费时的权衡</a:t>
            </a:r>
          </a:p>
        </p:txBody>
      </p:sp>
      <p:sp>
        <p:nvSpPr>
          <p:cNvPr id="15362" name="AutoShape 2" descr="https://img-blog.csdn.net/20170606084851272?watermark/2/text/aHR0cDovL2Jsb2cuY3Nkbi5uZXQvcXpjc3U=/font/5a6L5L2T/fontsize/400/fill/I0JBQkFCMA==/dissolve/70/gravity/SouthEas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364" name="AutoShape 4" descr="https://img-blog.csdn.net/20170606084851272?watermark/2/text/aHR0cDovL2Jsb2cuY3Nkbi5uZXQvcXpjc3U=/font/5a6L5L2T/fontsize/400/fill/I0JBQkFCMA==/dissolve/70/gravity/SouthEas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366" name="AutoShape 6" descr="四次挥手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71500" y="1187217"/>
            <a:ext cx="2962275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消息的获得方式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拉取</a:t>
            </a:r>
            <a:r>
              <a:rPr lang="en-US" altLang="zh-CN" b="1" smtClean="0">
                <a:latin typeface="微软雅黑 Light" pitchFamily="34" charset="-122"/>
                <a:ea typeface="微软雅黑 Light" pitchFamily="34" charset="-122"/>
              </a:rPr>
              <a:t>Get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推送</a:t>
            </a:r>
            <a:r>
              <a:rPr lang="en-US" altLang="zh-CN" b="1" smtClean="0">
                <a:latin typeface="微软雅黑 Light" pitchFamily="34" charset="-122"/>
                <a:ea typeface="微软雅黑 Light" pitchFamily="34" charset="-122"/>
              </a:rPr>
              <a:t>Consume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24775" y="5867400"/>
            <a:ext cx="194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快 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~12000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96108" y="895350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慢 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~4000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540331" y="5114925"/>
            <a:ext cx="1728358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mtClean="0"/>
              <a:t>总量</a:t>
            </a:r>
            <a:r>
              <a:rPr lang="en-US" altLang="zh-CN" smtClean="0"/>
              <a:t>2500</a:t>
            </a:r>
            <a:r>
              <a:rPr lang="zh-CN" altLang="en-US" smtClean="0"/>
              <a:t>的</a:t>
            </a:r>
            <a:r>
              <a:rPr lang="en-US" altLang="zh-CN" smtClean="0"/>
              <a:t>QoS</a:t>
            </a:r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549856" y="3613149"/>
            <a:ext cx="1983235" cy="64633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mtClean="0"/>
              <a:t>小量</a:t>
            </a:r>
            <a:r>
              <a:rPr lang="en-US" altLang="zh-CN" smtClean="0"/>
              <a:t>(100</a:t>
            </a:r>
            <a:r>
              <a:rPr lang="zh-CN" altLang="en-US" smtClean="0"/>
              <a:t>左右</a:t>
            </a:r>
            <a:r>
              <a:rPr lang="en-US" altLang="zh-CN" smtClean="0"/>
              <a:t>)QoS</a:t>
            </a:r>
          </a:p>
          <a:p>
            <a:r>
              <a:rPr lang="zh-CN" altLang="en-US" smtClean="0"/>
              <a:t>批量</a:t>
            </a:r>
            <a:r>
              <a:rPr lang="en-US" altLang="zh-CN" smtClean="0"/>
              <a:t>(2500)</a:t>
            </a:r>
            <a:r>
              <a:rPr lang="zh-CN" altLang="en-US" smtClean="0"/>
              <a:t>事务</a:t>
            </a:r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549856" y="1466850"/>
            <a:ext cx="64633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mtClean="0"/>
              <a:t>拉取</a:t>
            </a:r>
            <a:endParaRPr lang="zh-CN" altLang="en-US"/>
          </a:p>
        </p:txBody>
      </p:sp>
      <p:cxnSp>
        <p:nvCxnSpPr>
          <p:cNvPr id="28" name="直接箭头连接符 27"/>
          <p:cNvCxnSpPr/>
          <p:nvPr/>
        </p:nvCxnSpPr>
        <p:spPr>
          <a:xfrm rot="16200000" flipH="1">
            <a:off x="6291022" y="3566040"/>
            <a:ext cx="4602718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右大括号 30"/>
          <p:cNvSpPr/>
          <p:nvPr/>
        </p:nvSpPr>
        <p:spPr>
          <a:xfrm>
            <a:off x="10458450" y="3667124"/>
            <a:ext cx="219075" cy="6000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0763250" y="362902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同一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水平</a:t>
            </a:r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523875" y="5262086"/>
            <a:ext cx="2600325" cy="460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en-US" altLang="zh-CN" b="1" smtClean="0">
                <a:latin typeface="微软雅黑 Light" pitchFamily="34" charset="-122"/>
                <a:ea typeface="微软雅黑 Light" pitchFamily="34" charset="-122"/>
              </a:rPr>
              <a:t>QoS</a:t>
            </a: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预取模式</a:t>
            </a:r>
            <a:endParaRPr lang="en-US" altLang="zh-CN" b="1" smtClean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14850" y="46101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高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14850" y="178117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低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87481" y="2543175"/>
            <a:ext cx="1728358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mtClean="0"/>
              <a:t>总量</a:t>
            </a:r>
            <a:r>
              <a:rPr lang="en-US" altLang="zh-CN" smtClean="0"/>
              <a:t>2500</a:t>
            </a:r>
            <a:r>
              <a:rPr lang="zh-CN" altLang="en-US" smtClean="0"/>
              <a:t>的</a:t>
            </a:r>
            <a:r>
              <a:rPr lang="en-US" altLang="zh-CN" smtClean="0"/>
              <a:t>QoS</a:t>
            </a:r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787481" y="2900362"/>
            <a:ext cx="1717137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mtClean="0"/>
              <a:t>批量</a:t>
            </a:r>
            <a:r>
              <a:rPr lang="en-US" altLang="zh-CN" smtClean="0"/>
              <a:t>(2500)</a:t>
            </a:r>
            <a:r>
              <a:rPr lang="zh-CN" altLang="en-US" smtClean="0"/>
              <a:t>事务</a:t>
            </a:r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787481" y="3225800"/>
            <a:ext cx="1983235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mtClean="0"/>
              <a:t>小量</a:t>
            </a:r>
            <a:r>
              <a:rPr lang="en-US" altLang="zh-CN" smtClean="0"/>
              <a:t>(100</a:t>
            </a:r>
            <a:r>
              <a:rPr lang="zh-CN" altLang="en-US" smtClean="0"/>
              <a:t>左右</a:t>
            </a:r>
            <a:r>
              <a:rPr lang="en-US" altLang="zh-CN" smtClean="0"/>
              <a:t>)QoS</a:t>
            </a:r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4825581" y="4003674"/>
            <a:ext cx="64633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mtClean="0"/>
              <a:t>事务</a:t>
            </a:r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378031" y="4000500"/>
            <a:ext cx="64633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mtClean="0"/>
              <a:t>拉取</a:t>
            </a:r>
            <a:endParaRPr lang="zh-CN" altLang="en-US"/>
          </a:p>
        </p:txBody>
      </p:sp>
      <p:cxnSp>
        <p:nvCxnSpPr>
          <p:cNvPr id="44" name="直接箭头连接符 43"/>
          <p:cNvCxnSpPr>
            <a:stCxn id="36" idx="2"/>
            <a:endCxn id="35" idx="0"/>
          </p:cNvCxnSpPr>
          <p:nvPr/>
        </p:nvCxnSpPr>
        <p:spPr>
          <a:xfrm rot="5400000">
            <a:off x="3492803" y="3380303"/>
            <a:ext cx="2459593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219581" y="2724150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可靠性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086733" y="2333625"/>
            <a:ext cx="461665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性能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549856" y="252043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事务</a:t>
            </a:r>
            <a:endParaRPr lang="en-US" altLang="zh-CN" smtClean="0"/>
          </a:p>
        </p:txBody>
      </p:sp>
      <p:sp>
        <p:nvSpPr>
          <p:cNvPr id="48" name="右大括号 47"/>
          <p:cNvSpPr/>
          <p:nvPr/>
        </p:nvSpPr>
        <p:spPr>
          <a:xfrm>
            <a:off x="6724650" y="2743200"/>
            <a:ext cx="171450" cy="7048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7019925" y="2762250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同一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水平</a:t>
            </a:r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571500" y="3042761"/>
            <a:ext cx="2600325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消息的应答</a:t>
            </a:r>
            <a:endParaRPr lang="en-US" altLang="zh-CN" b="1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自动确认</a:t>
            </a:r>
            <a:endParaRPr lang="en-US" altLang="zh-CN" b="1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自行手动确认</a:t>
            </a:r>
            <a:endParaRPr lang="en-US" altLang="zh-CN" b="1" smtClean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5619750" y="1676400"/>
            <a:ext cx="4648200" cy="435292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295032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消息消费的拒绝</a:t>
            </a:r>
          </a:p>
        </p:txBody>
      </p:sp>
      <p:sp>
        <p:nvSpPr>
          <p:cNvPr id="15362" name="AutoShape 2" descr="https://img-blog.csdn.net/20170606084851272?watermark/2/text/aHR0cDovL2Jsb2cuY3Nkbi5uZXQvcXpjc3U=/font/5a6L5L2T/fontsize/400/fill/I0JBQkFCMA==/dissolve/70/gravity/SouthEas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364" name="AutoShape 4" descr="https://img-blog.csdn.net/20170606084851272?watermark/2/text/aHR0cDovL2Jsb2cuY3Nkbi5uZXQvcXpjc3U=/font/5a6L5L2T/fontsize/400/fill/I0JBQkFCMA==/dissolve/70/gravity/SouthEas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366" name="AutoShape 6" descr="四次挥手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71500" y="1187217"/>
            <a:ext cx="6096000" cy="149271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  消息的拒绝方式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altLang="zh-CN" b="1" smtClean="0">
                <a:latin typeface="微软雅黑 Light" pitchFamily="34" charset="-122"/>
                <a:ea typeface="微软雅黑 Light" pitchFamily="34" charset="-122"/>
              </a:rPr>
              <a:t>Reject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altLang="zh-CN" b="1" smtClean="0">
                <a:latin typeface="微软雅黑 Light" pitchFamily="34" charset="-122"/>
                <a:ea typeface="微软雅黑 Light" pitchFamily="34" charset="-122"/>
              </a:rPr>
              <a:t>Nack</a:t>
            </a:r>
          </a:p>
        </p:txBody>
      </p:sp>
      <p:sp>
        <p:nvSpPr>
          <p:cNvPr id="33" name="矩形 32"/>
          <p:cNvSpPr/>
          <p:nvPr/>
        </p:nvSpPr>
        <p:spPr>
          <a:xfrm>
            <a:off x="609600" y="3318986"/>
            <a:ext cx="2600325" cy="460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  死信交换器</a:t>
            </a:r>
            <a:r>
              <a:rPr lang="en-US" altLang="zh-CN" b="1" smtClean="0">
                <a:latin typeface="微软雅黑 Light" pitchFamily="34" charset="-122"/>
                <a:ea typeface="微软雅黑 Light" pitchFamily="34" charset="-122"/>
              </a:rPr>
              <a:t>DLX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3771900" y="3214687"/>
            <a:ext cx="1343025" cy="5715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生产者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57105" y="2886075"/>
            <a:ext cx="1181970" cy="1082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圆角矩形 29"/>
          <p:cNvSpPr/>
          <p:nvPr/>
        </p:nvSpPr>
        <p:spPr>
          <a:xfrm>
            <a:off x="10448925" y="3157537"/>
            <a:ext cx="1343025" cy="5715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消费者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5972175" y="2085975"/>
            <a:ext cx="2486025" cy="561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正常队列</a:t>
            </a:r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6819900" y="4343400"/>
            <a:ext cx="885825" cy="86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DLX</a:t>
            </a:r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8496300" y="4505325"/>
            <a:ext cx="1476375" cy="561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其他队列</a:t>
            </a:r>
            <a:endParaRPr lang="zh-CN" altLang="en-US"/>
          </a:p>
        </p:txBody>
      </p:sp>
      <p:cxnSp>
        <p:nvCxnSpPr>
          <p:cNvPr id="40" name="直接箭头连接符 39"/>
          <p:cNvCxnSpPr>
            <a:stCxn id="27" idx="3"/>
            <a:endCxn id="35" idx="1"/>
          </p:cNvCxnSpPr>
          <p:nvPr/>
        </p:nvCxnSpPr>
        <p:spPr>
          <a:xfrm flipV="1">
            <a:off x="5114925" y="2366963"/>
            <a:ext cx="857250" cy="1133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5" idx="3"/>
            <a:endCxn id="30" idx="0"/>
          </p:cNvCxnSpPr>
          <p:nvPr/>
        </p:nvCxnSpPr>
        <p:spPr>
          <a:xfrm>
            <a:off x="8458200" y="2366963"/>
            <a:ext cx="2662238" cy="7905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0" idx="1"/>
            <a:endCxn id="29" idx="3"/>
          </p:cNvCxnSpPr>
          <p:nvPr/>
        </p:nvCxnSpPr>
        <p:spPr>
          <a:xfrm rot="10800000">
            <a:off x="7839075" y="3427479"/>
            <a:ext cx="2609850" cy="15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9" idx="2"/>
            <a:endCxn id="36" idx="0"/>
          </p:cNvCxnSpPr>
          <p:nvPr/>
        </p:nvCxnSpPr>
        <p:spPr>
          <a:xfrm rot="16200000" flipH="1">
            <a:off x="7068191" y="4148778"/>
            <a:ext cx="374520" cy="147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6" idx="6"/>
            <a:endCxn id="38" idx="1"/>
          </p:cNvCxnSpPr>
          <p:nvPr/>
        </p:nvCxnSpPr>
        <p:spPr>
          <a:xfrm>
            <a:off x="7705725" y="4776788"/>
            <a:ext cx="790575" cy="9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076825" y="26098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发布</a:t>
            </a:r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9182100" y="2438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投递</a:t>
            </a:r>
            <a:endParaRPr lang="zh-CN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8420100" y="30384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拒绝</a:t>
            </a:r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981950" y="345757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且不重新投递</a:t>
            </a:r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8258175" y="5095875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或者过期，或者由其他消费者处理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80" y="371042"/>
            <a:ext cx="196924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队列的控制</a:t>
            </a:r>
          </a:p>
        </p:txBody>
      </p:sp>
      <p:sp>
        <p:nvSpPr>
          <p:cNvPr id="15362" name="AutoShape 2" descr="https://img-blog.csdn.net/20170606084851272?watermark/2/text/aHR0cDovL2Jsb2cuY3Nkbi5uZXQvcXpjc3U=/font/5a6L5L2T/fontsize/400/fill/I0JBQkFCMA==/dissolve/70/gravity/SouthEas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364" name="AutoShape 4" descr="https://img-blog.csdn.net/20170606084851272?watermark/2/text/aHR0cDovL2Jsb2cuY3Nkbi5uZXQvcXpjc3U=/font/5a6L5L2T/fontsize/400/fill/I0JBQkFCMA==/dissolve/70/gravity/SouthEas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366" name="AutoShape 6" descr="四次挥手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71500" y="1187217"/>
            <a:ext cx="2943225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临时队列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自动删除队列</a:t>
            </a:r>
            <a:endParaRPr lang="en-US" altLang="zh-CN" b="1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单消费者队列</a:t>
            </a:r>
            <a:endParaRPr lang="en-US" altLang="zh-CN" b="1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自动过期队列</a:t>
            </a:r>
            <a:endParaRPr lang="en-US" altLang="zh-CN" b="1" smtClean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9600" y="3318986"/>
            <a:ext cx="3562350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永久队列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队列的持久性</a:t>
            </a:r>
            <a:endParaRPr lang="en-US" altLang="zh-CN" b="1" smtClean="0">
              <a:latin typeface="微软雅黑 Light" pitchFamily="34" charset="-122"/>
              <a:ea typeface="微软雅黑 Light" pitchFamily="34" charset="-122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3343275" y="1757891"/>
          <a:ext cx="8686800" cy="342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5175"/>
                <a:gridCol w="53816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smtClean="0">
                          <a:latin typeface="微软雅黑 Light" pitchFamily="34" charset="-122"/>
                          <a:ea typeface="微软雅黑 Light" pitchFamily="34" charset="-122"/>
                        </a:rPr>
                        <a:t>参数名</a:t>
                      </a:r>
                      <a:endParaRPr lang="zh-CN" altLang="en-US" b="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smtClean="0">
                          <a:latin typeface="微软雅黑 Light" pitchFamily="34" charset="-122"/>
                          <a:ea typeface="微软雅黑 Light" pitchFamily="34" charset="-122"/>
                        </a:rPr>
                        <a:t>目的</a:t>
                      </a:r>
                      <a:endParaRPr lang="zh-CN" altLang="en-US" b="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 Light" pitchFamily="34" charset="-122"/>
                          <a:ea typeface="微软雅黑 Light" pitchFamily="34" charset="-122"/>
                        </a:rPr>
                        <a:t>x-dead-letter-exchange</a:t>
                      </a:r>
                      <a:endParaRPr lang="zh-CN" altLang="en-US" sz="18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smtClean="0">
                          <a:latin typeface="微软雅黑 Light" pitchFamily="34" charset="-122"/>
                          <a:ea typeface="微软雅黑 Light" pitchFamily="34" charset="-122"/>
                        </a:rPr>
                        <a:t>死信交换器</a:t>
                      </a:r>
                      <a:endParaRPr lang="zh-CN" altLang="en-US" sz="18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 Light" pitchFamily="34" charset="-122"/>
                          <a:ea typeface="微软雅黑 Light" pitchFamily="34" charset="-122"/>
                        </a:rPr>
                        <a:t>x-dead-letter-routing-key</a:t>
                      </a:r>
                      <a:endParaRPr lang="zh-CN" altLang="en-US" sz="18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smtClean="0">
                          <a:latin typeface="微软雅黑 Light" pitchFamily="34" charset="-122"/>
                          <a:ea typeface="微软雅黑 Light" pitchFamily="34" charset="-122"/>
                        </a:rPr>
                        <a:t>死信消息的可选路由键</a:t>
                      </a:r>
                      <a:endParaRPr lang="zh-CN" altLang="en-US" sz="18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 Light" pitchFamily="34" charset="-122"/>
                          <a:ea typeface="微软雅黑 Light" pitchFamily="34" charset="-122"/>
                        </a:rPr>
                        <a:t>x-expires</a:t>
                      </a:r>
                      <a:endParaRPr lang="zh-CN" altLang="en-US" sz="18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smtClean="0">
                          <a:latin typeface="微软雅黑 Light" pitchFamily="34" charset="-122"/>
                          <a:ea typeface="微软雅黑 Light" pitchFamily="34" charset="-122"/>
                        </a:rPr>
                        <a:t>队列在指定毫秒数后被删除</a:t>
                      </a:r>
                      <a:endParaRPr lang="zh-CN" altLang="en-US" sz="18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 Light" pitchFamily="34" charset="-122"/>
                          <a:ea typeface="微软雅黑 Light" pitchFamily="34" charset="-122"/>
                        </a:rPr>
                        <a:t>x-ha-policy</a:t>
                      </a:r>
                      <a:endParaRPr lang="zh-CN" altLang="en-US" sz="18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smtClean="0">
                          <a:latin typeface="微软雅黑 Light" pitchFamily="34" charset="-122"/>
                          <a:ea typeface="微软雅黑 Light" pitchFamily="34" charset="-122"/>
                        </a:rPr>
                        <a:t>创建</a:t>
                      </a:r>
                      <a:r>
                        <a:rPr lang="en-US" altLang="zh-CN" sz="1800" smtClean="0">
                          <a:latin typeface="微软雅黑 Light" pitchFamily="34" charset="-122"/>
                          <a:ea typeface="微软雅黑 Light" pitchFamily="34" charset="-122"/>
                        </a:rPr>
                        <a:t>HA</a:t>
                      </a:r>
                      <a:r>
                        <a:rPr lang="zh-CN" altLang="en-US" sz="1800" smtClean="0">
                          <a:latin typeface="微软雅黑 Light" pitchFamily="34" charset="-122"/>
                          <a:ea typeface="微软雅黑 Light" pitchFamily="34" charset="-122"/>
                        </a:rPr>
                        <a:t>队列</a:t>
                      </a:r>
                      <a:endParaRPr lang="zh-CN" altLang="en-US" sz="18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 Light" pitchFamily="34" charset="-122"/>
                          <a:ea typeface="微软雅黑 Light" pitchFamily="34" charset="-122"/>
                        </a:rPr>
                        <a:t>x-ha-nodes</a:t>
                      </a:r>
                      <a:endParaRPr lang="zh-CN" altLang="en-US" sz="18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zh-CN" sz="1800" smtClean="0">
                          <a:latin typeface="微软雅黑 Light" pitchFamily="34" charset="-122"/>
                          <a:ea typeface="微软雅黑 Light" pitchFamily="34" charset="-122"/>
                        </a:rPr>
                        <a:t>HA</a:t>
                      </a:r>
                      <a:r>
                        <a:rPr lang="zh-CN" altLang="en-US" sz="1800" smtClean="0">
                          <a:latin typeface="微软雅黑 Light" pitchFamily="34" charset="-122"/>
                          <a:ea typeface="微软雅黑 Light" pitchFamily="34" charset="-122"/>
                        </a:rPr>
                        <a:t>队列的分布节点</a:t>
                      </a:r>
                      <a:endParaRPr lang="zh-CN" altLang="en-US" sz="18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 Light" pitchFamily="34" charset="-122"/>
                          <a:ea typeface="微软雅黑 Light" pitchFamily="34" charset="-122"/>
                        </a:rPr>
                        <a:t>x-max-length</a:t>
                      </a:r>
                      <a:endParaRPr lang="zh-CN" altLang="en-US" sz="18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smtClean="0">
                          <a:latin typeface="微软雅黑 Light" pitchFamily="34" charset="-122"/>
                          <a:ea typeface="微软雅黑 Light" pitchFamily="34" charset="-122"/>
                        </a:rPr>
                        <a:t>队列的最大消息数</a:t>
                      </a:r>
                      <a:endParaRPr lang="zh-CN" altLang="en-US" sz="18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 Light" pitchFamily="34" charset="-122"/>
                          <a:ea typeface="微软雅黑 Light" pitchFamily="34" charset="-122"/>
                        </a:rPr>
                        <a:t>x-message-ttl</a:t>
                      </a:r>
                      <a:endParaRPr lang="zh-CN" altLang="en-US" sz="18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smtClean="0">
                          <a:latin typeface="微软雅黑 Light" pitchFamily="34" charset="-122"/>
                          <a:ea typeface="微软雅黑 Light" pitchFamily="34" charset="-122"/>
                        </a:rPr>
                        <a:t>毫秒为单位的消息过期时间，队列级别</a:t>
                      </a:r>
                      <a:endParaRPr lang="zh-CN" altLang="en-US" sz="18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 Light" pitchFamily="34" charset="-122"/>
                          <a:ea typeface="微软雅黑 Light" pitchFamily="34" charset="-122"/>
                        </a:rPr>
                        <a:t>x-max-priority</a:t>
                      </a:r>
                      <a:endParaRPr lang="zh-CN" altLang="en-US" sz="18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smtClean="0">
                          <a:latin typeface="微软雅黑 Light" pitchFamily="34" charset="-122"/>
                          <a:ea typeface="微软雅黑 Light" pitchFamily="34" charset="-122"/>
                        </a:rPr>
                        <a:t>最大优先值为</a:t>
                      </a:r>
                      <a:r>
                        <a:rPr lang="en-US" altLang="zh-CN" sz="1800" smtClean="0">
                          <a:latin typeface="微软雅黑 Light" pitchFamily="34" charset="-122"/>
                          <a:ea typeface="微软雅黑 Light" pitchFamily="34" charset="-122"/>
                        </a:rPr>
                        <a:t>255</a:t>
                      </a:r>
                      <a:r>
                        <a:rPr lang="zh-CN" altLang="en-US" sz="1800" smtClean="0">
                          <a:latin typeface="微软雅黑 Light" pitchFamily="34" charset="-122"/>
                          <a:ea typeface="微软雅黑 Light" pitchFamily="34" charset="-122"/>
                        </a:rPr>
                        <a:t>的队列优先排序功能</a:t>
                      </a:r>
                      <a:endParaRPr lang="zh-CN" altLang="en-US" sz="18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705600" y="126682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队列保留参数列表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81025" y="4966811"/>
            <a:ext cx="258127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队列级别消息过期</a:t>
            </a:r>
            <a:endParaRPr lang="en-US" altLang="zh-CN" b="1" smtClean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203592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消息的属性</a:t>
            </a:r>
          </a:p>
        </p:txBody>
      </p:sp>
      <p:sp>
        <p:nvSpPr>
          <p:cNvPr id="15362" name="AutoShape 2" descr="https://img-blog.csdn.net/20170606084851272?watermark/2/text/aHR0cDovL2Jsb2cuY3Nkbi5uZXQvcXpjc3U=/font/5a6L5L2T/fontsize/400/fill/I0JBQkFCMA==/dissolve/70/gravity/SouthEas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364" name="AutoShape 4" descr="https://img-blog.csdn.net/20170606084851272?watermark/2/text/aHR0cDovL2Jsb2cuY3Nkbi5uZXQvcXpjc3U=/font/5a6L5L2T/fontsize/400/fill/I0JBQkFCMA==/dissolve/70/gravity/SouthEas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366" name="AutoShape 6" descr="四次挥手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2317749" y="491066"/>
          <a:ext cx="8721725" cy="5776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7812"/>
                <a:gridCol w="6353913"/>
              </a:tblGrid>
              <a:tr h="41259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smtClean="0">
                          <a:latin typeface="微软雅黑 Light" pitchFamily="34" charset="-122"/>
                          <a:ea typeface="微软雅黑 Light" pitchFamily="34" charset="-122"/>
                        </a:rPr>
                        <a:t>属性名</a:t>
                      </a:r>
                      <a:endParaRPr lang="zh-CN" altLang="en-US" sz="18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smtClean="0">
                          <a:latin typeface="微软雅黑 Light" pitchFamily="34" charset="-122"/>
                          <a:ea typeface="微软雅黑 Light" pitchFamily="34" charset="-122"/>
                        </a:rPr>
                        <a:t>用处</a:t>
                      </a:r>
                      <a:endParaRPr lang="zh-CN" altLang="en-US" sz="18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/>
                </a:tc>
              </a:tr>
              <a:tr h="412599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 Light" pitchFamily="34" charset="-122"/>
                          <a:ea typeface="微软雅黑 Light" pitchFamily="34" charset="-122"/>
                        </a:rPr>
                        <a:t>content-type</a:t>
                      </a:r>
                      <a:endParaRPr lang="zh-CN" altLang="en-US" sz="18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smtClean="0">
                          <a:latin typeface="微软雅黑 Light" pitchFamily="34" charset="-122"/>
                          <a:ea typeface="微软雅黑 Light" pitchFamily="34" charset="-122"/>
                        </a:rPr>
                        <a:t>消息体的</a:t>
                      </a:r>
                      <a:r>
                        <a:rPr lang="en-US" altLang="zh-CN" sz="1800" smtClean="0">
                          <a:latin typeface="微软雅黑 Light" pitchFamily="34" charset="-122"/>
                          <a:ea typeface="微软雅黑 Light" pitchFamily="34" charset="-122"/>
                        </a:rPr>
                        <a:t>MIME</a:t>
                      </a:r>
                      <a:r>
                        <a:rPr lang="zh-CN" altLang="en-US" sz="1800" smtClean="0">
                          <a:latin typeface="微软雅黑 Light" pitchFamily="34" charset="-122"/>
                          <a:ea typeface="微软雅黑 Light" pitchFamily="34" charset="-122"/>
                        </a:rPr>
                        <a:t>类型，如</a:t>
                      </a:r>
                      <a:r>
                        <a:rPr lang="en-US" altLang="zh-CN" sz="1800" smtClean="0">
                          <a:latin typeface="微软雅黑 Light" pitchFamily="34" charset="-122"/>
                          <a:ea typeface="微软雅黑 Light" pitchFamily="34" charset="-122"/>
                        </a:rPr>
                        <a:t>application/json</a:t>
                      </a:r>
                      <a:endParaRPr lang="zh-CN" altLang="en-US" sz="18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/>
                </a:tc>
              </a:tr>
              <a:tr h="412599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 Light" pitchFamily="34" charset="-122"/>
                          <a:ea typeface="微软雅黑 Light" pitchFamily="34" charset="-122"/>
                        </a:rPr>
                        <a:t>content-encoding</a:t>
                      </a:r>
                      <a:endParaRPr lang="zh-CN" altLang="en-US" sz="18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smtClean="0">
                          <a:latin typeface="微软雅黑 Light" pitchFamily="34" charset="-122"/>
                          <a:ea typeface="微软雅黑 Light" pitchFamily="34" charset="-122"/>
                        </a:rPr>
                        <a:t>消息的编码类型，如是否压缩</a:t>
                      </a:r>
                      <a:endParaRPr lang="zh-CN" altLang="en-US" sz="18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/>
                </a:tc>
              </a:tr>
              <a:tr h="412599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 Light" pitchFamily="34" charset="-122"/>
                          <a:ea typeface="微软雅黑 Light" pitchFamily="34" charset="-122"/>
                        </a:rPr>
                        <a:t>message-id</a:t>
                      </a:r>
                      <a:endParaRPr lang="zh-CN" altLang="en-US" sz="18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smtClean="0">
                          <a:latin typeface="微软雅黑 Light" pitchFamily="34" charset="-122"/>
                          <a:ea typeface="微软雅黑 Light" pitchFamily="34" charset="-122"/>
                        </a:rPr>
                        <a:t>消息的唯一性标识，由应用进行设置</a:t>
                      </a:r>
                      <a:endParaRPr lang="zh-CN" altLang="en-US" sz="18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/>
                </a:tc>
              </a:tr>
              <a:tr h="412599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 Light" pitchFamily="34" charset="-122"/>
                          <a:ea typeface="微软雅黑 Light" pitchFamily="34" charset="-122"/>
                        </a:rPr>
                        <a:t>correlation-id</a:t>
                      </a:r>
                      <a:endParaRPr lang="zh-CN" altLang="en-US" sz="18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smtClean="0">
                          <a:latin typeface="微软雅黑 Light" pitchFamily="34" charset="-122"/>
                          <a:ea typeface="微软雅黑 Light" pitchFamily="34" charset="-122"/>
                        </a:rPr>
                        <a:t>一般用做关联消息的</a:t>
                      </a:r>
                      <a:r>
                        <a:rPr lang="en-US" altLang="zh-CN" sz="1800" smtClean="0">
                          <a:latin typeface="微软雅黑 Light" pitchFamily="34" charset="-122"/>
                          <a:ea typeface="微软雅黑 Light" pitchFamily="34" charset="-122"/>
                        </a:rPr>
                        <a:t>message-id</a:t>
                      </a:r>
                      <a:r>
                        <a:rPr lang="zh-CN" altLang="en-US" sz="1800" smtClean="0">
                          <a:latin typeface="微软雅黑 Light" pitchFamily="34" charset="-122"/>
                          <a:ea typeface="微软雅黑 Light" pitchFamily="34" charset="-122"/>
                        </a:rPr>
                        <a:t>，常用于消息的响应</a:t>
                      </a:r>
                      <a:endParaRPr lang="zh-CN" altLang="en-US" sz="18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/>
                </a:tc>
              </a:tr>
              <a:tr h="412599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 Light" pitchFamily="34" charset="-122"/>
                          <a:ea typeface="微软雅黑 Light" pitchFamily="34" charset="-122"/>
                        </a:rPr>
                        <a:t>timestamp</a:t>
                      </a:r>
                      <a:endParaRPr lang="zh-CN" altLang="en-US" sz="18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smtClean="0">
                          <a:latin typeface="微软雅黑 Light" pitchFamily="34" charset="-122"/>
                          <a:ea typeface="微软雅黑 Light" pitchFamily="34" charset="-122"/>
                        </a:rPr>
                        <a:t>消息的创建时刻，整形，精确到秒</a:t>
                      </a:r>
                      <a:endParaRPr lang="zh-CN" altLang="en-US" sz="18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/>
                </a:tc>
              </a:tr>
              <a:tr h="412599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 Light" pitchFamily="34" charset="-122"/>
                          <a:ea typeface="微软雅黑 Light" pitchFamily="34" charset="-122"/>
                        </a:rPr>
                        <a:t>expiration</a:t>
                      </a:r>
                      <a:endParaRPr lang="zh-CN" altLang="en-US" sz="18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smtClean="0">
                          <a:latin typeface="微软雅黑 Light" pitchFamily="34" charset="-122"/>
                          <a:ea typeface="微软雅黑 Light" pitchFamily="34" charset="-122"/>
                        </a:rPr>
                        <a:t>消息的过期时刻， 字符串，但是呈现格式为整型，精确到秒</a:t>
                      </a:r>
                      <a:endParaRPr lang="zh-CN" altLang="en-US" sz="18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/>
                </a:tc>
              </a:tr>
              <a:tr h="412599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 Light" pitchFamily="34" charset="-122"/>
                          <a:ea typeface="微软雅黑 Light" pitchFamily="34" charset="-122"/>
                        </a:rPr>
                        <a:t>delivery-mode</a:t>
                      </a:r>
                      <a:endParaRPr lang="zh-CN" altLang="en-US" sz="18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smtClean="0">
                          <a:latin typeface="微软雅黑 Light" pitchFamily="34" charset="-122"/>
                          <a:ea typeface="微软雅黑 Light" pitchFamily="34" charset="-122"/>
                        </a:rPr>
                        <a:t>消息的持久化类型，</a:t>
                      </a:r>
                      <a:r>
                        <a:rPr lang="en-US" altLang="zh-CN" sz="1800" smtClean="0">
                          <a:latin typeface="微软雅黑 Light" pitchFamily="34" charset="-122"/>
                          <a:ea typeface="微软雅黑 Light" pitchFamily="34" charset="-122"/>
                        </a:rPr>
                        <a:t>1</a:t>
                      </a:r>
                      <a:r>
                        <a:rPr lang="zh-CN" altLang="en-US" sz="1800" smtClean="0">
                          <a:latin typeface="微软雅黑 Light" pitchFamily="34" charset="-122"/>
                          <a:ea typeface="微软雅黑 Light" pitchFamily="34" charset="-122"/>
                        </a:rPr>
                        <a:t>为非持久化，</a:t>
                      </a:r>
                      <a:r>
                        <a:rPr lang="en-US" altLang="zh-CN" sz="1800" smtClean="0">
                          <a:latin typeface="微软雅黑 Light" pitchFamily="34" charset="-122"/>
                          <a:ea typeface="微软雅黑 Light" pitchFamily="34" charset="-122"/>
                        </a:rPr>
                        <a:t>2</a:t>
                      </a:r>
                      <a:r>
                        <a:rPr lang="zh-CN" altLang="en-US" sz="1800" smtClean="0">
                          <a:latin typeface="微软雅黑 Light" pitchFamily="34" charset="-122"/>
                          <a:ea typeface="微软雅黑 Light" pitchFamily="34" charset="-122"/>
                        </a:rPr>
                        <a:t>为持久化，性能影响巨大</a:t>
                      </a:r>
                      <a:endParaRPr lang="zh-CN" altLang="en-US" sz="18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/>
                </a:tc>
              </a:tr>
              <a:tr h="412599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 Light" pitchFamily="34" charset="-122"/>
                          <a:ea typeface="微软雅黑 Light" pitchFamily="34" charset="-122"/>
                        </a:rPr>
                        <a:t>app-id</a:t>
                      </a:r>
                      <a:endParaRPr lang="zh-CN" altLang="en-US" sz="18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smtClean="0">
                          <a:latin typeface="微软雅黑 Light" pitchFamily="34" charset="-122"/>
                          <a:ea typeface="微软雅黑 Light" pitchFamily="34" charset="-122"/>
                        </a:rPr>
                        <a:t>应用程序的类型和版本号</a:t>
                      </a:r>
                      <a:endParaRPr lang="zh-CN" altLang="en-US" sz="18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/>
                </a:tc>
              </a:tr>
              <a:tr h="412599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 Light" pitchFamily="34" charset="-122"/>
                          <a:ea typeface="微软雅黑 Light" pitchFamily="34" charset="-122"/>
                        </a:rPr>
                        <a:t>user-id</a:t>
                      </a:r>
                      <a:endParaRPr lang="zh-CN" altLang="en-US" sz="18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smtClean="0">
                          <a:latin typeface="微软雅黑 Light" pitchFamily="34" charset="-122"/>
                          <a:ea typeface="微软雅黑 Light" pitchFamily="34" charset="-122"/>
                        </a:rPr>
                        <a:t>标识已登录用户，极少使用</a:t>
                      </a:r>
                      <a:endParaRPr lang="zh-CN" altLang="en-US" sz="18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/>
                </a:tc>
              </a:tr>
              <a:tr h="412599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 Light" pitchFamily="34" charset="-122"/>
                          <a:ea typeface="微软雅黑 Light" pitchFamily="34" charset="-122"/>
                        </a:rPr>
                        <a:t>type</a:t>
                      </a:r>
                      <a:endParaRPr lang="zh-CN" altLang="en-US" sz="18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smtClean="0">
                          <a:latin typeface="微软雅黑 Light" pitchFamily="34" charset="-122"/>
                          <a:ea typeface="微软雅黑 Light" pitchFamily="34" charset="-122"/>
                        </a:rPr>
                        <a:t>消息类型名称，完全由应用决定如何使用该字段</a:t>
                      </a:r>
                      <a:endParaRPr lang="zh-CN" altLang="en-US" sz="18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/>
                </a:tc>
              </a:tr>
              <a:tr h="412599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 Light" pitchFamily="34" charset="-122"/>
                          <a:ea typeface="微软雅黑 Light" pitchFamily="34" charset="-122"/>
                        </a:rPr>
                        <a:t>reply-to</a:t>
                      </a:r>
                      <a:endParaRPr lang="zh-CN" altLang="en-US" sz="18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smtClean="0">
                          <a:latin typeface="微软雅黑 Light" pitchFamily="34" charset="-122"/>
                          <a:ea typeface="微软雅黑 Light" pitchFamily="34" charset="-122"/>
                        </a:rPr>
                        <a:t>构建回复消息的私有响应队列</a:t>
                      </a:r>
                      <a:endParaRPr lang="zh-CN" altLang="en-US" sz="18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/>
                </a:tc>
              </a:tr>
              <a:tr h="412599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 Light" pitchFamily="34" charset="-122"/>
                          <a:ea typeface="微软雅黑 Light" pitchFamily="34" charset="-122"/>
                        </a:rPr>
                        <a:t>headers</a:t>
                      </a:r>
                      <a:endParaRPr lang="zh-CN" altLang="en-US" sz="18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smtClean="0">
                          <a:latin typeface="微软雅黑 Light" pitchFamily="34" charset="-122"/>
                          <a:ea typeface="微软雅黑 Light" pitchFamily="34" charset="-122"/>
                        </a:rPr>
                        <a:t>键</a:t>
                      </a:r>
                      <a:r>
                        <a:rPr lang="en-US" altLang="zh-CN" sz="1800" smtClean="0">
                          <a:latin typeface="微软雅黑 Light" pitchFamily="34" charset="-122"/>
                          <a:ea typeface="微软雅黑 Light" pitchFamily="34" charset="-122"/>
                        </a:rPr>
                        <a:t>/</a:t>
                      </a:r>
                      <a:r>
                        <a:rPr lang="zh-CN" altLang="en-US" sz="1800" smtClean="0">
                          <a:latin typeface="微软雅黑 Light" pitchFamily="34" charset="-122"/>
                          <a:ea typeface="微软雅黑 Light" pitchFamily="34" charset="-122"/>
                        </a:rPr>
                        <a:t>值对表，用户自定义任意的键和值</a:t>
                      </a:r>
                      <a:endParaRPr lang="zh-CN" altLang="en-US" sz="18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/>
                </a:tc>
              </a:tr>
              <a:tr h="412599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 Light" pitchFamily="34" charset="-122"/>
                          <a:ea typeface="微软雅黑 Light" pitchFamily="34" charset="-122"/>
                        </a:rPr>
                        <a:t>priority</a:t>
                      </a:r>
                      <a:endParaRPr lang="zh-CN" altLang="en-US" sz="18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smtClean="0">
                          <a:latin typeface="微软雅黑 Light" pitchFamily="34" charset="-122"/>
                          <a:ea typeface="微软雅黑 Light" pitchFamily="34" charset="-122"/>
                        </a:rPr>
                        <a:t>指定队列中消息的优先级</a:t>
                      </a:r>
                      <a:endParaRPr lang="zh-CN" altLang="en-US" sz="18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集成和实战</a:t>
            </a:r>
          </a:p>
        </p:txBody>
      </p:sp>
      <p:sp>
        <p:nvSpPr>
          <p:cNvPr id="12" name="矩形 11"/>
          <p:cNvSpPr/>
          <p:nvPr/>
        </p:nvSpPr>
        <p:spPr>
          <a:xfrm>
            <a:off x="1181100" y="1995011"/>
            <a:ext cx="3314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sz="2400" b="1" smtClean="0">
                <a:latin typeface="微软雅黑 Light" pitchFamily="34" charset="-122"/>
                <a:ea typeface="微软雅黑 Light" pitchFamily="34" charset="-122"/>
              </a:rPr>
              <a:t>实战</a:t>
            </a:r>
            <a:r>
              <a:rPr lang="en-US" altLang="zh-CN" sz="2400" b="1" smtClean="0">
                <a:latin typeface="微软雅黑 Light" pitchFamily="34" charset="-122"/>
                <a:ea typeface="微软雅黑 Light" pitchFamily="34" charset="-122"/>
              </a:rPr>
              <a:t>-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应用解耦</a:t>
            </a:r>
            <a:endParaRPr lang="zh-CN" altLang="en-US" sz="2400" b="1" smtClean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4" name="右箭头 13"/>
          <p:cNvSpPr/>
          <p:nvPr/>
        </p:nvSpPr>
        <p:spPr>
          <a:xfrm rot="5400000">
            <a:off x="8286750" y="3400425"/>
            <a:ext cx="495300" cy="438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 descr="http://images2015.cnblogs.com/blog/820332/201601/820332-20160124211254187-1511483255.png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50354" y="1177289"/>
            <a:ext cx="4093845" cy="1918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图片 16" descr="http://images2015.cnblogs.com/blog/820332/201601/820332-20160124211307687-1914946501.png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02730" y="4147184"/>
            <a:ext cx="4103370" cy="1929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矩形 17"/>
          <p:cNvSpPr/>
          <p:nvPr/>
        </p:nvSpPr>
        <p:spPr>
          <a:xfrm>
            <a:off x="647700" y="1175861"/>
            <a:ext cx="22574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sz="2400" b="1" smtClean="0">
                <a:latin typeface="微软雅黑 Light" pitchFamily="34" charset="-122"/>
                <a:ea typeface="微软雅黑 Light" pitchFamily="34" charset="-122"/>
              </a:rPr>
              <a:t>与</a:t>
            </a:r>
            <a:r>
              <a:rPr lang="en-US" altLang="zh-CN" sz="2400" b="1" smtClean="0">
                <a:latin typeface="微软雅黑 Light" pitchFamily="34" charset="-122"/>
                <a:ea typeface="微软雅黑 Light" pitchFamily="34" charset="-122"/>
              </a:rPr>
              <a:t>Spring</a:t>
            </a:r>
            <a:r>
              <a:rPr lang="zh-CN" altLang="en-US" sz="2400" b="1" smtClean="0">
                <a:latin typeface="微软雅黑 Light" pitchFamily="34" charset="-122"/>
                <a:ea typeface="微软雅黑 Light" pitchFamily="34" charset="-122"/>
              </a:rPr>
              <a:t>集成</a:t>
            </a:r>
            <a:endParaRPr lang="zh-CN" altLang="en-US" sz="2400"/>
          </a:p>
        </p:txBody>
      </p:sp>
      <p:sp>
        <p:nvSpPr>
          <p:cNvPr id="19" name="矩形 18"/>
          <p:cNvSpPr/>
          <p:nvPr/>
        </p:nvSpPr>
        <p:spPr>
          <a:xfrm>
            <a:off x="628650" y="3633311"/>
            <a:ext cx="42005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en-US" altLang="zh-CN" sz="2400" b="1" smtClean="0">
                <a:latin typeface="微软雅黑 Light" pitchFamily="34" charset="-122"/>
                <a:ea typeface="微软雅黑 Light" pitchFamily="34" charset="-122"/>
              </a:rPr>
              <a:t>SpringBoot</a:t>
            </a:r>
            <a:r>
              <a:rPr lang="zh-CN" altLang="en-US" sz="2400" b="1" smtClean="0">
                <a:latin typeface="微软雅黑 Light" pitchFamily="34" charset="-122"/>
                <a:ea typeface="微软雅黑 Light" pitchFamily="34" charset="-122"/>
              </a:rPr>
              <a:t>整合</a:t>
            </a:r>
            <a:r>
              <a:rPr lang="en-US" altLang="zh-CN" sz="2400" b="1" smtClean="0">
                <a:latin typeface="微软雅黑 Light" pitchFamily="34" charset="-122"/>
                <a:ea typeface="微软雅黑 Light" pitchFamily="34" charset="-122"/>
              </a:rPr>
              <a:t>RabbitMQ</a:t>
            </a:r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8" y="371042"/>
            <a:ext cx="4693397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RabbitMQ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下的安装</a:t>
            </a:r>
          </a:p>
        </p:txBody>
      </p:sp>
      <p:sp>
        <p:nvSpPr>
          <p:cNvPr id="9" name="矩形​​ 30"/>
          <p:cNvSpPr>
            <a:spLocks noChangeArrowheads="1"/>
          </p:cNvSpPr>
          <p:nvPr/>
        </p:nvSpPr>
        <p:spPr bwMode="auto">
          <a:xfrm>
            <a:off x="652251" y="1285802"/>
            <a:ext cx="11006349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Linux(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CentOS7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为例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下安装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RabbitMQ</a:t>
            </a:r>
          </a:p>
          <a:p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2000" smtClean="0">
                <a:latin typeface="微软雅黑" pitchFamily="34" charset="-122"/>
                <a:ea typeface="微软雅黑" pitchFamily="34" charset="-122"/>
              </a:rPr>
              <a:t>1、wget </a:t>
            </a:r>
            <a:r>
              <a:rPr lang="en-US" sz="2000" smtClean="0">
                <a:latin typeface="微软雅黑" pitchFamily="34" charset="-122"/>
                <a:ea typeface="微软雅黑" pitchFamily="34" charset="-122"/>
                <a:hlinkClick r:id="rId4"/>
              </a:rPr>
              <a:t>https://packages.erlang-solutions.com/erlang-solutions-1.0-1.noarch.rpm</a:t>
            </a:r>
            <a:endParaRPr lang="en-US" sz="2000" smtClean="0">
              <a:latin typeface="微软雅黑" pitchFamily="34" charset="-122"/>
              <a:ea typeface="微软雅黑" pitchFamily="34" charset="-122"/>
            </a:endParaRPr>
          </a:p>
          <a:p>
            <a:endParaRPr lang="en-US" sz="20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2000" smtClean="0">
                <a:latin typeface="微软雅黑" pitchFamily="34" charset="-122"/>
                <a:ea typeface="微软雅黑" pitchFamily="34" charset="-122"/>
              </a:rPr>
              <a:t>2、rpm -Uvh erlang-solutions-1.0-1.noarch.rpm</a:t>
            </a:r>
          </a:p>
          <a:p>
            <a:endParaRPr lang="en-US" sz="20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2000" smtClean="0">
                <a:latin typeface="微软雅黑" pitchFamily="34" charset="-122"/>
                <a:ea typeface="微软雅黑" pitchFamily="34" charset="-122"/>
              </a:rPr>
              <a:t>3、yum install epel-release</a:t>
            </a:r>
          </a:p>
          <a:p>
            <a:endParaRPr lang="en-US" sz="20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2000" smtClean="0">
                <a:latin typeface="微软雅黑" pitchFamily="34" charset="-122"/>
                <a:ea typeface="微软雅黑" pitchFamily="34" charset="-122"/>
              </a:rPr>
              <a:t>4、yum install erlang</a:t>
            </a:r>
          </a:p>
          <a:p>
            <a:endParaRPr lang="en-US" sz="20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2000" smtClean="0">
                <a:latin typeface="微软雅黑" pitchFamily="34" charset="-122"/>
                <a:ea typeface="微软雅黑" pitchFamily="34" charset="-122"/>
              </a:rPr>
              <a:t>5、wget </a:t>
            </a:r>
            <a:r>
              <a:rPr lang="en-US" sz="2000" smtClean="0">
                <a:latin typeface="微软雅黑" pitchFamily="34" charset="-122"/>
                <a:ea typeface="微软雅黑" pitchFamily="34" charset="-122"/>
                <a:hlinkClick r:id="rId5"/>
              </a:rPr>
              <a:t>http://www.rabbitmq.com/releases/rabbitmq-server/v3.6.6/rabbitmq-server-3.6.6-1.el7.noarch.rpm</a:t>
            </a:r>
            <a:endParaRPr lang="en-US" sz="2000" smtClean="0">
              <a:latin typeface="微软雅黑" pitchFamily="34" charset="-122"/>
              <a:ea typeface="微软雅黑" pitchFamily="34" charset="-122"/>
            </a:endParaRPr>
          </a:p>
          <a:p>
            <a:endParaRPr lang="en-US" sz="20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2000" smtClean="0">
                <a:latin typeface="微软雅黑" pitchFamily="34" charset="-122"/>
                <a:ea typeface="微软雅黑" pitchFamily="34" charset="-122"/>
              </a:rPr>
              <a:t>6、yum install rabbitmq-server-3.6.6-1.el7.noarch.rpm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AMQP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概论</a:t>
            </a:r>
            <a:endParaRPr lang="en-US" altLang="zh-CN" sz="2667" smtClean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482" name="AutoShape 2" descr="https://upload-images.jianshu.io/upload_images/1856419-efd361484c60d785.png?imageMogr2/auto-orient/strip%7CimageView2/2/w/58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19125" y="1175861"/>
            <a:ext cx="11125200" cy="460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en-US" altLang="zh-CN" b="1" smtClean="0">
                <a:latin typeface="微软雅黑 Light" pitchFamily="34" charset="-122"/>
                <a:ea typeface="微软雅黑 Light" pitchFamily="34" charset="-122"/>
              </a:rPr>
              <a:t>AMQP</a:t>
            </a: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，即</a:t>
            </a:r>
            <a:r>
              <a:rPr lang="en-US" altLang="zh-CN" b="1" smtClean="0">
                <a:latin typeface="微软雅黑 Light" pitchFamily="34" charset="-122"/>
                <a:ea typeface="微软雅黑 Light" pitchFamily="34" charset="-122"/>
              </a:rPr>
              <a:t>Advanced Message Queuing Protocol,</a:t>
            </a: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一个提供统一消息服务的应用层标准高级消息队列协议。</a:t>
            </a:r>
            <a:endParaRPr lang="en-US" altLang="zh-CN" b="1" smtClean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19125" y="1739667"/>
            <a:ext cx="6096000" cy="198515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包括的要素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生产者、消费者、消息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信道</a:t>
            </a:r>
            <a:endParaRPr lang="en-US" altLang="zh-CN" b="1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交换器、队列、绑定、路由键</a:t>
            </a:r>
            <a:endParaRPr lang="en-US" altLang="zh-CN" b="1" smtClean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723900" y="4814887"/>
            <a:ext cx="1343025" cy="5715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生产者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105150" y="3800475"/>
            <a:ext cx="5972175" cy="24479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10163175" y="4471987"/>
            <a:ext cx="1895475" cy="5715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消费者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1,2,...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514725" y="4629150"/>
            <a:ext cx="962025" cy="942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交换器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334125" y="4429125"/>
            <a:ext cx="2057400" cy="600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队列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右箭头 25"/>
          <p:cNvSpPr/>
          <p:nvPr/>
        </p:nvSpPr>
        <p:spPr>
          <a:xfrm>
            <a:off x="2362200" y="4852987"/>
            <a:ext cx="914400" cy="4953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发布</a:t>
            </a:r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右箭头 26"/>
          <p:cNvSpPr/>
          <p:nvPr/>
        </p:nvSpPr>
        <p:spPr>
          <a:xfrm>
            <a:off x="4819650" y="4486275"/>
            <a:ext cx="1181100" cy="485775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路由</a:t>
            </a:r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右箭头 27"/>
          <p:cNvSpPr/>
          <p:nvPr/>
        </p:nvSpPr>
        <p:spPr>
          <a:xfrm>
            <a:off x="8677275" y="4500562"/>
            <a:ext cx="1066800" cy="385763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投递</a:t>
            </a:r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6324600" y="5276850"/>
            <a:ext cx="2057400" cy="600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队列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右箭头 29"/>
          <p:cNvSpPr/>
          <p:nvPr/>
        </p:nvSpPr>
        <p:spPr>
          <a:xfrm>
            <a:off x="4810125" y="5334000"/>
            <a:ext cx="1181100" cy="485775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路由</a:t>
            </a:r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10182225" y="5262562"/>
            <a:ext cx="1885950" cy="5715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消费者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N,....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右箭头 31"/>
          <p:cNvSpPr/>
          <p:nvPr/>
        </p:nvSpPr>
        <p:spPr>
          <a:xfrm>
            <a:off x="8696325" y="5381625"/>
            <a:ext cx="1066800" cy="42386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投递</a:t>
            </a:r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1" name="肘形连接符 40"/>
          <p:cNvCxnSpPr>
            <a:stCxn id="25" idx="0"/>
            <a:endCxn id="24" idx="0"/>
          </p:cNvCxnSpPr>
          <p:nvPr/>
        </p:nvCxnSpPr>
        <p:spPr>
          <a:xfrm rot="16200000" flipH="1" flipV="1">
            <a:off x="5579269" y="2845593"/>
            <a:ext cx="200025" cy="3367087"/>
          </a:xfrm>
          <a:prstGeom prst="bentConnector3">
            <a:avLst>
              <a:gd name="adj1" fmla="val -11428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010150" y="4010025"/>
            <a:ext cx="1838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/>
              <a:t>绑定</a:t>
            </a:r>
            <a:r>
              <a:rPr lang="en-US" altLang="zh-CN" b="1" smtClean="0"/>
              <a:t>(</a:t>
            </a:r>
            <a:r>
              <a:rPr lang="zh-CN" altLang="en-US" b="1" smtClean="0"/>
              <a:t>路由键</a:t>
            </a:r>
            <a:r>
              <a:rPr lang="en-US" altLang="zh-CN" b="1" smtClean="0"/>
              <a:t>A,D)</a:t>
            </a:r>
            <a:endParaRPr lang="zh-CN" altLang="en-US" b="1"/>
          </a:p>
        </p:txBody>
      </p:sp>
      <p:cxnSp>
        <p:nvCxnSpPr>
          <p:cNvPr id="43" name="肘形连接符 42"/>
          <p:cNvCxnSpPr>
            <a:stCxn id="29" idx="2"/>
            <a:endCxn id="24" idx="4"/>
          </p:cNvCxnSpPr>
          <p:nvPr/>
        </p:nvCxnSpPr>
        <p:spPr>
          <a:xfrm rot="5400000" flipH="1">
            <a:off x="5522119" y="4045744"/>
            <a:ext cx="304800" cy="3357562"/>
          </a:xfrm>
          <a:prstGeom prst="bentConnector3">
            <a:avLst>
              <a:gd name="adj1" fmla="val -75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095875" y="5857875"/>
            <a:ext cx="2009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/>
              <a:t>绑定</a:t>
            </a:r>
            <a:r>
              <a:rPr lang="en-US" altLang="zh-CN" b="1" smtClean="0"/>
              <a:t>(</a:t>
            </a:r>
            <a:r>
              <a:rPr lang="zh-CN" altLang="en-US" b="1" smtClean="0"/>
              <a:t>路由键</a:t>
            </a:r>
            <a:r>
              <a:rPr lang="en-US" altLang="zh-CN" b="1" smtClean="0"/>
              <a:t>B)</a:t>
            </a:r>
            <a:endParaRPr lang="zh-CN" altLang="en-US" b="1" smtClean="0"/>
          </a:p>
          <a:p>
            <a:endParaRPr lang="zh-CN" altLang="en-US" b="1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752480" y="3733800"/>
            <a:ext cx="710483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7" name="矩形 46"/>
          <p:cNvSpPr/>
          <p:nvPr/>
        </p:nvSpPr>
        <p:spPr>
          <a:xfrm>
            <a:off x="5822044" y="1765385"/>
            <a:ext cx="150041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消息的确认</a:t>
            </a:r>
          </a:p>
        </p:txBody>
      </p:sp>
      <p:sp>
        <p:nvSpPr>
          <p:cNvPr id="48" name="矩形 47"/>
          <p:cNvSpPr/>
          <p:nvPr/>
        </p:nvSpPr>
        <p:spPr>
          <a:xfrm>
            <a:off x="5838825" y="22295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消费者收到的每一条消息都必须进行确认（自动确认和自行确认）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 rot="10800000">
            <a:off x="8572500" y="4914900"/>
            <a:ext cx="1371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rot="10800000">
            <a:off x="8572500" y="5324475"/>
            <a:ext cx="1371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076450" y="4629150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路由键</a:t>
            </a:r>
            <a:r>
              <a:rPr lang="en-US" altLang="zh-CN" smtClean="0"/>
              <a:t>(A)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299794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RabbitMQ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02387" y="1000108"/>
            <a:ext cx="9110836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299794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RabbitMQ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02387" y="1071546"/>
            <a:ext cx="8291513" cy="273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矩形​​ 30"/>
          <p:cNvSpPr>
            <a:spLocks noChangeArrowheads="1"/>
          </p:cNvSpPr>
          <p:nvPr/>
        </p:nvSpPr>
        <p:spPr bwMode="auto">
          <a:xfrm>
            <a:off x="1202387" y="4214818"/>
            <a:ext cx="829151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出现了上述图示中的失败情况时，请多试几次。特别是安装</a:t>
            </a:r>
            <a:r>
              <a:rPr lang="en-US" sz="2000" smtClean="0">
                <a:latin typeface="微软雅黑" pitchFamily="34" charset="-122"/>
                <a:ea typeface="微软雅黑" pitchFamily="34" charset="-122"/>
              </a:rPr>
              <a:t>epel-release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erlang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时，因为需要下载的包较大且网速较慢，出现下载不成功的概率很大，请多试几次，确保安装和运行的成功。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299794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RabbitMQ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</a:p>
        </p:txBody>
      </p:sp>
      <p:sp>
        <p:nvSpPr>
          <p:cNvPr id="12" name="矩形​​ 30"/>
          <p:cNvSpPr>
            <a:spLocks noChangeArrowheads="1"/>
          </p:cNvSpPr>
          <p:nvPr/>
        </p:nvSpPr>
        <p:spPr bwMode="auto">
          <a:xfrm>
            <a:off x="966576" y="1161977"/>
            <a:ext cx="981814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安装完成后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2000" smtClean="0">
                <a:latin typeface="微软雅黑" pitchFamily="34" charset="-122"/>
                <a:ea typeface="微软雅黑" pitchFamily="34" charset="-122"/>
              </a:rPr>
              <a:t>1、service rabbitmq-server start</a:t>
            </a:r>
          </a:p>
          <a:p>
            <a:r>
              <a:rPr lang="en-US" sz="2000" smtClean="0">
                <a:latin typeface="微软雅黑" pitchFamily="34" charset="-122"/>
                <a:ea typeface="微软雅黑" pitchFamily="34" charset="-122"/>
              </a:rPr>
              <a:t>2、service rabbitmq-server status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45307" y="2264962"/>
            <a:ext cx="9656753" cy="3954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299794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RabbitMQ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</a:p>
        </p:txBody>
      </p:sp>
      <p:sp>
        <p:nvSpPr>
          <p:cNvPr id="10" name="矩形 9"/>
          <p:cNvSpPr/>
          <p:nvPr/>
        </p:nvSpPr>
        <p:spPr>
          <a:xfrm>
            <a:off x="535747" y="1104884"/>
            <a:ext cx="1134192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RabbitMQ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常用端口：</a:t>
            </a:r>
            <a:r>
              <a:rPr lang="en-US" smtClean="0">
                <a:latin typeface="微软雅黑" pitchFamily="34" charset="-122"/>
                <a:ea typeface="微软雅黑" pitchFamily="34" charset="-122"/>
              </a:rPr>
              <a:t>client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端通信端口： </a:t>
            </a:r>
            <a:r>
              <a:rPr lang="en-US" altLang="zh-CN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5672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管理端口 ： </a:t>
            </a:r>
            <a:r>
              <a:rPr lang="en-US" altLang="zh-CN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15672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smtClean="0">
                <a:latin typeface="微软雅黑" pitchFamily="34" charset="-122"/>
                <a:ea typeface="微软雅黑" pitchFamily="34" charset="-122"/>
              </a:rPr>
              <a:t>server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间内部通信端口： </a:t>
            </a:r>
            <a:r>
              <a:rPr lang="en-US" altLang="zh-CN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25672 4369</a:t>
            </a:r>
            <a:endParaRPr lang="en-US" altLang="zh-CN" b="1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如端口出现不能访问，考虑是否防火墙问题，可以使用形如以下命令开启或直接关闭防火墙：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smtClean="0">
                <a:latin typeface="微软雅黑" pitchFamily="34" charset="-122"/>
                <a:ea typeface="微软雅黑" pitchFamily="34" charset="-122"/>
              </a:rPr>
              <a:t>firewall-cmd --permanent --add-port=15672/tcp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7648" y="2840831"/>
            <a:ext cx="111990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运行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rabbitmqctl status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出现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Error: unable to connect to node rabbit@controller: nodedown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之类问题考虑如下几种解决办法：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、重启服务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service rabbitmq-server stop</a:t>
            </a:r>
          </a:p>
          <a:p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service rabbitmq-server start</a:t>
            </a:r>
          </a:p>
          <a:p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、检查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/var/lib/rabbitmq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中是否存在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.erlang.cookie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，没有则新建一个，里面随便输入一段字符串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、重新安装服务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、百度或者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Google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一下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91234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管理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RabbitMQ</a:t>
            </a:r>
          </a:p>
        </p:txBody>
      </p:sp>
      <p:sp>
        <p:nvSpPr>
          <p:cNvPr id="9" name="矩形 8"/>
          <p:cNvSpPr/>
          <p:nvPr/>
        </p:nvSpPr>
        <p:spPr>
          <a:xfrm>
            <a:off x="821498" y="1209660"/>
            <a:ext cx="942981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日志一般放在：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pt-BR" altLang="zh-CN" smtClean="0">
                <a:latin typeface="微软雅黑" pitchFamily="34" charset="-122"/>
                <a:ea typeface="微软雅黑" pitchFamily="34" charset="-122"/>
                <a:hlinkClick r:id="rId4"/>
              </a:rPr>
              <a:t>/var/log/rabbitmq/rabbit@centosvm.log</a:t>
            </a:r>
            <a:endParaRPr lang="pt-BR" altLang="zh-CN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pt-BR" altLang="zh-CN" smtClean="0">
                <a:latin typeface="微软雅黑" pitchFamily="34" charset="-122"/>
                <a:ea typeface="微软雅黑" pitchFamily="34" charset="-122"/>
                <a:hlinkClick r:id="rId5"/>
              </a:rPr>
              <a:t>/var/log/rabbitmq/rabbit@centosvm-sasl.log</a:t>
            </a:r>
            <a:endParaRPr lang="pt-BR" altLang="zh-CN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管理虚拟主机 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rabbitmqctl add_vhost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[vhost_name]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en-US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rabbitmqctl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list_vhosts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endParaRPr lang="en-US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启动和关闭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rabbitmq</a:t>
            </a:r>
          </a:p>
          <a:p>
            <a:pPr lvl="1"/>
            <a:r>
              <a:rPr lang="en-US" smtClean="0">
                <a:latin typeface="微软雅黑" pitchFamily="34" charset="-122"/>
                <a:ea typeface="微软雅黑" pitchFamily="34" charset="-122"/>
              </a:rPr>
              <a:t>rabbitmq-server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会启动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Erlang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节点和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Rabbitmq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rabbitmqctl stop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会关闭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Erlang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节点和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Rabbitmq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rabbitmqctl stop_app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关闭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Rabbitmq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rabbitmqctl start_app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启动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Rabbitmq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rabbitmqctl status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检查消息节点是否正常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Rabbitmq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配置文件放在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/etc/rabbitmq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下，名为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rabbitmq.config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，没有且需要使用则可以自己新建一个。</a:t>
            </a:r>
            <a:endParaRPr lang="en-US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91234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管理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RabbitMQ</a:t>
            </a:r>
          </a:p>
        </p:txBody>
      </p:sp>
      <p:sp>
        <p:nvSpPr>
          <p:cNvPr id="10" name="矩形 9"/>
          <p:cNvSpPr/>
          <p:nvPr/>
        </p:nvSpPr>
        <p:spPr>
          <a:xfrm>
            <a:off x="840548" y="1133460"/>
            <a:ext cx="942981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用户管理</a:t>
            </a:r>
            <a:endParaRPr lang="en-US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rabbitmqctl add_user [username] [pwd]</a:t>
            </a:r>
          </a:p>
          <a:p>
            <a:pPr lvl="1"/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rabbitmqctl delete_user [username]</a:t>
            </a:r>
          </a:p>
          <a:p>
            <a:endParaRPr lang="en-US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用户权限控制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rabbitmqctl </a:t>
            </a:r>
            <a:r>
              <a:rPr lang="en-US" smtClean="0">
                <a:latin typeface="微软雅黑" pitchFamily="34" charset="-122"/>
                <a:ea typeface="微软雅黑" pitchFamily="34" charset="-122"/>
              </a:rPr>
              <a:t>set_permissions [-p &lt;vhostpath&gt;] &lt;user&gt; &lt;conf&gt; &lt;write&gt; &lt;read&gt;</a:t>
            </a:r>
          </a:p>
          <a:p>
            <a:pPr lvl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如用户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Mark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在虚拟主机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logHost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上的所有权限：</a:t>
            </a:r>
            <a:endParaRPr lang="en-US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rabbitmqctl set_permissions –p logHost Mark “.*” “.*”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“.*”</a:t>
            </a:r>
          </a:p>
          <a:p>
            <a:pPr lvl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用户的角色</a:t>
            </a:r>
            <a:endParaRPr lang="en-US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4823" y="3800460"/>
            <a:ext cx="94298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查看队列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rabbitmqctl </a:t>
            </a:r>
            <a:r>
              <a:rPr lang="en-US" smtClean="0">
                <a:latin typeface="微软雅黑" pitchFamily="34" charset="-122"/>
                <a:ea typeface="微软雅黑" pitchFamily="34" charset="-122"/>
              </a:rPr>
              <a:t>list_queues</a:t>
            </a:r>
          </a:p>
          <a:p>
            <a:endParaRPr lang="en-US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查看交换器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rabbitmqctl </a:t>
            </a:r>
            <a:r>
              <a:rPr lang="en-US" smtClean="0">
                <a:latin typeface="微软雅黑" pitchFamily="34" charset="-122"/>
                <a:ea typeface="微软雅黑" pitchFamily="34" charset="-122"/>
              </a:rPr>
              <a:t>list_exchanges</a:t>
            </a:r>
          </a:p>
          <a:p>
            <a:endParaRPr lang="en-US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查看绑定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rabbitmqctl </a:t>
            </a:r>
            <a:r>
              <a:rPr lang="en-US" smtClean="0">
                <a:latin typeface="微软雅黑" pitchFamily="34" charset="-122"/>
                <a:ea typeface="微软雅黑" pitchFamily="34" charset="-122"/>
              </a:rPr>
              <a:t>list_bindings</a:t>
            </a:r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19822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RabbitMQ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集群</a:t>
            </a:r>
          </a:p>
        </p:txBody>
      </p:sp>
      <p:sp>
        <p:nvSpPr>
          <p:cNvPr id="19" name="矩形 18"/>
          <p:cNvSpPr/>
          <p:nvPr/>
        </p:nvSpPr>
        <p:spPr>
          <a:xfrm>
            <a:off x="554798" y="1209659"/>
            <a:ext cx="95726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Blip>
                <a:blip r:embed="rId4"/>
              </a:buBlip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RabbitMQ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內建集群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endParaRPr lang="en-US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內建集群的设计目标，集群可以保证消息的万无一失吗？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endParaRPr lang="en-US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集群中的队列和交换器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endParaRPr lang="en-US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集群中的节点，有两种类型</a:t>
            </a:r>
            <a:endParaRPr lang="en-US" smtClean="0">
              <a:latin typeface="微软雅黑" pitchFamily="34" charset="-122"/>
              <a:ea typeface="微软雅黑" pitchFamily="34" charset="-122"/>
            </a:endParaRPr>
          </a:p>
          <a:p>
            <a:endParaRPr lang="en-US" b="1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54798" y="3852865"/>
            <a:ext cx="95726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Blip>
                <a:blip r:embed="rId4"/>
              </a:buBlip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构建我们自己的集群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endParaRPr lang="en-US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单机下的集群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多机下的集群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endParaRPr lang="en-US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移除集群中的节点</a:t>
            </a:r>
            <a:endParaRPr lang="en-US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50277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RabbitMQ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集群高可用</a:t>
            </a:r>
          </a:p>
        </p:txBody>
      </p:sp>
      <p:sp>
        <p:nvSpPr>
          <p:cNvPr id="11" name="矩形 10"/>
          <p:cNvSpPr/>
          <p:nvPr/>
        </p:nvSpPr>
        <p:spPr>
          <a:xfrm>
            <a:off x="583373" y="1181084"/>
            <a:ext cx="95726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镜像队列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什么是镜像队列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endParaRPr lang="en-US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镜像队列的使用</a:t>
            </a:r>
            <a:endParaRPr lang="en-US" b="1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9726" y="3272909"/>
            <a:ext cx="41748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smtClean="0">
                <a:solidFill>
                  <a:schemeClr val="accent1">
                    <a:lumMod val="75000"/>
                  </a:schemeClr>
                </a:solidFill>
                <a:latin typeface="微软雅黑"/>
                <a:ea typeface="微软雅黑"/>
              </a:rPr>
              <a:t>RabbitMQ</a:t>
            </a:r>
            <a:r>
              <a:rPr lang="zh-CN" altLang="en-US" sz="2800" smtClean="0">
                <a:solidFill>
                  <a:schemeClr val="accent1">
                    <a:lumMod val="75000"/>
                  </a:schemeClr>
                </a:solidFill>
                <a:latin typeface="微软雅黑"/>
                <a:ea typeface="微软雅黑"/>
              </a:rPr>
              <a:t>的</a:t>
            </a:r>
            <a:r>
              <a:rPr lang="en-US" altLang="zh-CN" sz="2800" smtClean="0">
                <a:solidFill>
                  <a:schemeClr val="accent1">
                    <a:lumMod val="75000"/>
                  </a:schemeClr>
                </a:solidFill>
                <a:latin typeface="微软雅黑"/>
                <a:ea typeface="微软雅黑"/>
              </a:rPr>
              <a:t>Web</a:t>
            </a:r>
            <a:r>
              <a:rPr lang="zh-CN" altLang="en-US" sz="2800" smtClean="0">
                <a:solidFill>
                  <a:schemeClr val="accent1">
                    <a:lumMod val="75000"/>
                  </a:schemeClr>
                </a:solidFill>
                <a:latin typeface="微软雅黑"/>
                <a:ea typeface="微软雅黑"/>
              </a:rPr>
              <a:t>控制台</a:t>
            </a:r>
          </a:p>
        </p:txBody>
      </p:sp>
      <p:sp>
        <p:nvSpPr>
          <p:cNvPr id="14" name="矩形 13"/>
          <p:cNvSpPr/>
          <p:nvPr/>
        </p:nvSpPr>
        <p:spPr>
          <a:xfrm>
            <a:off x="583373" y="4295759"/>
            <a:ext cx="1114190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命令提示符下运行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rabbitmq-plugins enable rabbitmq_management  </a:t>
            </a:r>
          </a:p>
          <a:p>
            <a:endParaRPr lang="en-US" b="1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重启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RabbitMQ</a:t>
            </a:r>
          </a:p>
          <a:p>
            <a:endParaRPr lang="en-US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在浏览器中打开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  <a:hlinkClick r:id="rId5"/>
              </a:rPr>
              <a:t>http://localhost:15672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用户名密码：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guest/guest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，但是缺省只能在本机访问。</a:t>
            </a:r>
            <a:endParaRPr lang="en-US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" name="PA_组合 47"/>
          <p:cNvGrpSpPr/>
          <p:nvPr>
            <p:custDataLst>
              <p:tags r:id="rId3"/>
            </p:custDataLst>
          </p:nvPr>
        </p:nvGrpSpPr>
        <p:grpSpPr>
          <a:xfrm>
            <a:off x="507252" y="3980724"/>
            <a:ext cx="1199456" cy="74689"/>
            <a:chOff x="0" y="2842590"/>
            <a:chExt cx="7054752" cy="89199"/>
          </a:xfrm>
        </p:grpSpPr>
        <p:sp>
          <p:nvSpPr>
            <p:cNvPr id="17" name="矩形 16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推荐书籍</a:t>
            </a:r>
          </a:p>
        </p:txBody>
      </p:sp>
      <p:sp>
        <p:nvSpPr>
          <p:cNvPr id="1026" name="AutoShape 2" descr="http://img5.imgtn.bdimg.com/it/u=1443837896,2947748851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674" name="AutoShape 2" descr="https://img-blog.csdn.net/2015092920242305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676" name="AutoShape 4" descr="这里写图片描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2" descr="https://img-blog.csdn.net/2015092409182961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AutoShape 4" descr="这里写图片描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26409" y="1252532"/>
            <a:ext cx="3798116" cy="4871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矩形 16"/>
          <p:cNvSpPr/>
          <p:nvPr/>
        </p:nvSpPr>
        <p:spPr>
          <a:xfrm>
            <a:off x="6258289" y="2015609"/>
            <a:ext cx="4704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http://www.rabbitmq.com/documentation.html</a:t>
            </a:r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267450" y="168592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和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92187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交换器类型</a:t>
            </a:r>
          </a:p>
        </p:txBody>
      </p:sp>
      <p:pic>
        <p:nvPicPr>
          <p:cNvPr id="9" name="Picture 2" descr="http://dl.iteye.com/upload/attachment/264104/0ec0f465-49c6-361c-ae2b-dd951a6ed1a9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0511" y="1181119"/>
            <a:ext cx="5353545" cy="3190856"/>
          </a:xfrm>
          <a:prstGeom prst="rect">
            <a:avLst/>
          </a:prstGeom>
          <a:noFill/>
        </p:spPr>
      </p:pic>
      <p:pic>
        <p:nvPicPr>
          <p:cNvPr id="10" name="Picture 8" descr="http://dl.iteye.com/upload/attachment/264106/0bbdcd3d-9fc6-3107-b7e0-db67c174d46a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50814" y="1009669"/>
            <a:ext cx="5177760" cy="35432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92187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交换器类型</a:t>
            </a:r>
          </a:p>
        </p:txBody>
      </p:sp>
      <p:pic>
        <p:nvPicPr>
          <p:cNvPr id="11" name="Picture 10" descr="http://dl.iteye.com/upload/attachment/264108/11171ab4-af07-3ff6-bdf6-d1febda679c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1002" y="1200137"/>
            <a:ext cx="6895508" cy="3705238"/>
          </a:xfrm>
          <a:prstGeom prst="rect">
            <a:avLst/>
          </a:prstGeom>
          <a:noFill/>
        </p:spPr>
      </p:pic>
      <p:sp>
        <p:nvSpPr>
          <p:cNvPr id="14" name="矩形 13"/>
          <p:cNvSpPr/>
          <p:nvPr/>
        </p:nvSpPr>
        <p:spPr>
          <a:xfrm>
            <a:off x="7686675" y="1718786"/>
            <a:ext cx="260032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5"/>
              </a:buBlip>
            </a:pP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路由键中的“*”和“</a:t>
            </a:r>
            <a:r>
              <a:rPr lang="en-US" altLang="zh-CN" b="1" smtClean="0">
                <a:latin typeface="微软雅黑 Light" pitchFamily="34" charset="-122"/>
                <a:ea typeface="微软雅黑 Light" pitchFamily="34" charset="-122"/>
              </a:rPr>
              <a:t>#”</a:t>
            </a:r>
          </a:p>
        </p:txBody>
      </p:sp>
      <p:sp>
        <p:nvSpPr>
          <p:cNvPr id="15" name="矩形 14"/>
          <p:cNvSpPr/>
          <p:nvPr/>
        </p:nvSpPr>
        <p:spPr>
          <a:xfrm>
            <a:off x="476250" y="5109686"/>
            <a:ext cx="4019550" cy="665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5"/>
              </a:buBlip>
            </a:pPr>
            <a:r>
              <a:rPr lang="zh-CN" altLang="en-US" sz="2800" b="1" smtClean="0">
                <a:solidFill>
                  <a:schemeClr val="accent1">
                    <a:lumMod val="7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虚拟主机</a:t>
            </a:r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6458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RabbitMQ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下安装和运行</a:t>
            </a:r>
          </a:p>
        </p:txBody>
      </p:sp>
      <p:sp>
        <p:nvSpPr>
          <p:cNvPr id="1026" name="AutoShape 2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AutoShape 4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" name="AutoShape 6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" name="AutoShape 8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" name="AutoShape 10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031048" y="1142984"/>
            <a:ext cx="957269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、下载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Erlang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mtClean="0">
                <a:latin typeface="微软雅黑" pitchFamily="34" charset="-122"/>
                <a:ea typeface="微软雅黑" pitchFamily="34" charset="-122"/>
                <a:hlinkClick r:id="rId4"/>
              </a:rPr>
              <a:t>http://www.erlang.org/downloads/19.2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、下载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版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RabbitMq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mtClean="0">
                <a:latin typeface="微软雅黑" pitchFamily="34" charset="-122"/>
                <a:ea typeface="微软雅黑" pitchFamily="34" charset="-122"/>
                <a:hlinkClick r:id="rId5"/>
              </a:rPr>
              <a:t>http://www.rabbitmq.com/releases/rabbitmq-server/v3.6.6/rabbitmq-server-3.6.6.exe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、安装并配置环境变量：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增加变量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ERLANG_HOME    C:\Program Files\erl8.2</a:t>
            </a:r>
          </a:p>
          <a:p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path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下添加  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%ERLANG_HOME%\bin</a:t>
            </a:r>
          </a:p>
          <a:p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增加变量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RABBITMQ_BASE  C:\Program Files\RabbitMQ Server\rabbitmq_server-3.6.6      </a:t>
            </a:r>
          </a:p>
          <a:p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path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下添加 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%RABBITMQ_BASE%\sbin;%RABBITMQ_BASE%\ebin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937375" y="2840039"/>
            <a:ext cx="4692650" cy="121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6458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RabbitMQ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下安装和运行</a:t>
            </a:r>
          </a:p>
        </p:txBody>
      </p:sp>
      <p:sp>
        <p:nvSpPr>
          <p:cNvPr id="1026" name="AutoShape 2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AutoShape 4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" name="AutoShape 6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" name="AutoShape 8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" name="AutoShape 10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88123" y="1152509"/>
            <a:ext cx="29789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、在开始菜单中启动服务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10088" y="1909763"/>
            <a:ext cx="7461884" cy="377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矩形 17"/>
          <p:cNvSpPr/>
          <p:nvPr/>
        </p:nvSpPr>
        <p:spPr>
          <a:xfrm>
            <a:off x="4514850" y="1153210"/>
            <a:ext cx="480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、可以在安装目录的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sbin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下运行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rabbitmqctl.bat status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检测是否安装成功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06463" y="1676400"/>
            <a:ext cx="218757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80" y="371042"/>
            <a:ext cx="70936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RabbitMQ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原生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客户端进行消息通信</a:t>
            </a:r>
          </a:p>
        </p:txBody>
      </p:sp>
      <p:sp>
        <p:nvSpPr>
          <p:cNvPr id="15" name="矩形 14"/>
          <p:cNvSpPr/>
          <p:nvPr/>
        </p:nvSpPr>
        <p:spPr>
          <a:xfrm>
            <a:off x="781050" y="1142984"/>
            <a:ext cx="100203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客户端需要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amqp-client-5.0.0.jar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slf4j-api-1.6.1.jar</a:t>
            </a:r>
            <a:endParaRPr lang="en-US" smtClean="0">
              <a:latin typeface="微软雅黑" pitchFamily="34" charset="-122"/>
              <a:ea typeface="微软雅黑" pitchFamily="34" charset="-122"/>
            </a:endParaRPr>
          </a:p>
          <a:p>
            <a:endParaRPr lang="en-US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建议使用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smtClean="0">
                <a:latin typeface="微软雅黑" pitchFamily="34" charset="-122"/>
                <a:ea typeface="微软雅黑" pitchFamily="34" charset="-122"/>
              </a:rPr>
              <a:t>&lt;dependency&gt;</a:t>
            </a:r>
          </a:p>
          <a:p>
            <a:r>
              <a:rPr lang="en-US" smtClean="0">
                <a:latin typeface="微软雅黑" pitchFamily="34" charset="-122"/>
                <a:ea typeface="微软雅黑" pitchFamily="34" charset="-122"/>
              </a:rPr>
              <a:t>  &lt;groupId&gt;com.rabbitmq&lt;/groupId&gt;</a:t>
            </a:r>
          </a:p>
          <a:p>
            <a:r>
              <a:rPr lang="en-US" smtClean="0">
                <a:latin typeface="微软雅黑" pitchFamily="34" charset="-122"/>
                <a:ea typeface="微软雅黑" pitchFamily="34" charset="-122"/>
              </a:rPr>
              <a:t>  &lt;artifactId&gt;amqp-client&lt;/artifactId&gt;</a:t>
            </a:r>
          </a:p>
          <a:p>
            <a:r>
              <a:rPr lang="en-US" smtClean="0">
                <a:latin typeface="微软雅黑" pitchFamily="34" charset="-122"/>
                <a:ea typeface="微软雅黑" pitchFamily="34" charset="-122"/>
              </a:rPr>
              <a:t>  &lt;version&gt;5.0.0&lt;/version&gt;</a:t>
            </a:r>
          </a:p>
          <a:p>
            <a:r>
              <a:rPr lang="en-US" smtClean="0">
                <a:latin typeface="微软雅黑" pitchFamily="34" charset="-122"/>
                <a:ea typeface="微软雅黑" pitchFamily="34" charset="-122"/>
              </a:rPr>
              <a:t>&lt;/dependency&gt;</a:t>
            </a:r>
          </a:p>
          <a:p>
            <a:endParaRPr lang="en-US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smtClean="0">
                <a:solidFill>
                  <a:schemeClr val="accent4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注意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系列的版本最好使用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JDK8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及以上，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低于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JDK8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可以使用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4.x(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具体的版本号到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的中央仓库查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的版本。本课程使用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系列版本，其余版本不予理会。</a:t>
            </a:r>
            <a:endParaRPr lang="en-US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80" y="371042"/>
            <a:ext cx="70936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RabbitMQ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原生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客户端进行消息通信</a:t>
            </a:r>
          </a:p>
        </p:txBody>
      </p:sp>
      <p:pic>
        <p:nvPicPr>
          <p:cNvPr id="9" name="Picture 2" descr="http://dl.iteye.com/upload/attachment/264104/0ec0f465-49c6-361c-ae2b-dd951a6ed1a9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7686" y="1171594"/>
            <a:ext cx="5353545" cy="3190856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6822169" y="1336760"/>
            <a:ext cx="288540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5"/>
              </a:buBlip>
            </a:pP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生产者和消费者一般用法</a:t>
            </a:r>
          </a:p>
        </p:txBody>
      </p:sp>
      <p:sp>
        <p:nvSpPr>
          <p:cNvPr id="11" name="矩形 10"/>
          <p:cNvSpPr/>
          <p:nvPr/>
        </p:nvSpPr>
        <p:spPr>
          <a:xfrm>
            <a:off x="6822169" y="2136860"/>
            <a:ext cx="2885405" cy="4607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5"/>
              </a:buBlip>
            </a:pP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队列和交换器的多重绑定</a:t>
            </a:r>
          </a:p>
        </p:txBody>
      </p:sp>
      <p:sp>
        <p:nvSpPr>
          <p:cNvPr id="12" name="矩形 11"/>
          <p:cNvSpPr/>
          <p:nvPr/>
        </p:nvSpPr>
        <p:spPr>
          <a:xfrm>
            <a:off x="6822169" y="3032210"/>
            <a:ext cx="2192908" cy="4607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5"/>
              </a:buBlip>
            </a:pP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一个连接多个信道</a:t>
            </a:r>
          </a:p>
        </p:txBody>
      </p:sp>
      <p:sp>
        <p:nvSpPr>
          <p:cNvPr id="14" name="矩形 13"/>
          <p:cNvSpPr/>
          <p:nvPr/>
        </p:nvSpPr>
        <p:spPr>
          <a:xfrm>
            <a:off x="6822169" y="3870410"/>
            <a:ext cx="2423740" cy="4607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5"/>
              </a:buBlip>
            </a:pP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一个队列多个消费者</a:t>
            </a:r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80" y="371042"/>
            <a:ext cx="70936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RabbitMQ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原生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客户端进行消息通信</a:t>
            </a:r>
          </a:p>
        </p:txBody>
      </p:sp>
      <p:pic>
        <p:nvPicPr>
          <p:cNvPr id="10" name="Picture 8" descr="http://dl.iteye.com/upload/attachment/264106/0bbdcd3d-9fc6-3107-b7e0-db67c174d46a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88239" y="1133494"/>
            <a:ext cx="5177760" cy="3543281"/>
          </a:xfrm>
          <a:prstGeom prst="rect">
            <a:avLst/>
          </a:prstGeom>
          <a:noFill/>
        </p:spPr>
      </p:pic>
      <p:sp>
        <p:nvSpPr>
          <p:cNvPr id="11" name="矩形 10"/>
          <p:cNvSpPr/>
          <p:nvPr/>
        </p:nvSpPr>
        <p:spPr>
          <a:xfrm>
            <a:off x="6822169" y="1336760"/>
            <a:ext cx="288540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5"/>
              </a:buBlip>
            </a:pP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生产者和消费者一般用法</a:t>
            </a:r>
          </a:p>
        </p:txBody>
      </p:sp>
      <p:sp>
        <p:nvSpPr>
          <p:cNvPr id="12" name="矩形 11"/>
          <p:cNvSpPr/>
          <p:nvPr/>
        </p:nvSpPr>
        <p:spPr>
          <a:xfrm>
            <a:off x="6831694" y="2165435"/>
            <a:ext cx="265457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5"/>
              </a:buBlip>
            </a:pP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看看路由键有无影响？</a:t>
            </a:r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38898</TotalTime>
  <Words>1505</Words>
  <Application>Microsoft Office PowerPoint</Application>
  <PresentationFormat>自定义</PresentationFormat>
  <Paragraphs>329</Paragraphs>
  <Slides>28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1_Office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pfx</cp:lastModifiedBy>
  <cp:revision>12144</cp:revision>
  <dcterms:created xsi:type="dcterms:W3CDTF">2016-08-30T15:34:45Z</dcterms:created>
  <dcterms:modified xsi:type="dcterms:W3CDTF">2018-12-09T14:48:12Z</dcterms:modified>
  <cp:category>锐旗设计;https://9ppt.taobao.com</cp:category>
</cp:coreProperties>
</file>