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Default Extension="gif" ContentType="image/gif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91" r:id="rId2"/>
    <p:sldId id="292" r:id="rId3"/>
    <p:sldId id="319" r:id="rId4"/>
    <p:sldId id="293" r:id="rId5"/>
    <p:sldId id="294" r:id="rId6"/>
    <p:sldId id="331" r:id="rId7"/>
    <p:sldId id="325" r:id="rId8"/>
    <p:sldId id="333" r:id="rId9"/>
    <p:sldId id="320" r:id="rId10"/>
    <p:sldId id="321" r:id="rId11"/>
    <p:sldId id="326" r:id="rId12"/>
    <p:sldId id="334" r:id="rId13"/>
    <p:sldId id="332" r:id="rId14"/>
    <p:sldId id="322" r:id="rId15"/>
    <p:sldId id="329" r:id="rId16"/>
    <p:sldId id="328" r:id="rId17"/>
    <p:sldId id="323" r:id="rId18"/>
    <p:sldId id="324" r:id="rId19"/>
    <p:sldId id="33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8096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254" y="-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2018/12/19/Wed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2018/12/19/Wed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2018/12/19/Wed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44848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2018/12/19/Wed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image" Target="../media/image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image" Target="../media/image2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image" Target="../media/image2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2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image" Target="../media/image2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image" Target="../media/image2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6.png"/><Relationship Id="rId4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7.png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8.png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4420326" y="2366898"/>
            <a:ext cx="3113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en-US" sz="4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TAHNK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98441" y="5531207"/>
            <a:ext cx="3477336" cy="369332"/>
            <a:chOff x="1139058" y="5604513"/>
            <a:chExt cx="3477336" cy="369332"/>
          </a:xfrm>
        </p:grpSpPr>
        <p:grpSp>
          <p:nvGrpSpPr>
            <p:cNvPr id="24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43876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Kafka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的消费者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04826" y="1042511"/>
            <a:ext cx="38099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消费者和消费者群组、分区再均衡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57250" y="1809750"/>
            <a:ext cx="1495425" cy="2019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495550" y="1819275"/>
            <a:ext cx="1495425" cy="20097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52525" y="2038350"/>
            <a:ext cx="923925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分区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1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52525" y="2489200"/>
            <a:ext cx="923925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分区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2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52525" y="2940050"/>
            <a:ext cx="923925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分区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3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52525" y="3390900"/>
            <a:ext cx="923925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分区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4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695575" y="2152650"/>
            <a:ext cx="110490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消费者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1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66825" y="165735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主题</a:t>
            </a: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</a:rPr>
              <a:t>T</a:t>
            </a:r>
            <a:endParaRPr lang="zh-CN" altLang="en-US" b="1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90800" y="16764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消费者群组</a:t>
            </a:r>
            <a:endParaRPr lang="zh-CN" altLang="en-US" b="1">
              <a:latin typeface="微软雅黑 Light" pitchFamily="34" charset="-122"/>
              <a:ea typeface="微软雅黑 Light" pitchFamily="34" charset="-122"/>
            </a:endParaRPr>
          </a:p>
        </p:txBody>
      </p:sp>
      <p:cxnSp>
        <p:nvCxnSpPr>
          <p:cNvPr id="30" name="直接箭头连接符 29"/>
          <p:cNvCxnSpPr>
            <a:stCxn id="20" idx="3"/>
            <a:endCxn id="25" idx="1"/>
          </p:cNvCxnSpPr>
          <p:nvPr/>
        </p:nvCxnSpPr>
        <p:spPr>
          <a:xfrm>
            <a:off x="2076450" y="2219325"/>
            <a:ext cx="619125" cy="104775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1" idx="3"/>
            <a:endCxn id="25" idx="1"/>
          </p:cNvCxnSpPr>
          <p:nvPr/>
        </p:nvCxnSpPr>
        <p:spPr>
          <a:xfrm flipV="1">
            <a:off x="2076450" y="2324100"/>
            <a:ext cx="619125" cy="346075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3"/>
            <a:endCxn id="25" idx="1"/>
          </p:cNvCxnSpPr>
          <p:nvPr/>
        </p:nvCxnSpPr>
        <p:spPr>
          <a:xfrm flipV="1">
            <a:off x="2076450" y="2324100"/>
            <a:ext cx="619125" cy="796925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4" idx="3"/>
            <a:endCxn id="25" idx="1"/>
          </p:cNvCxnSpPr>
          <p:nvPr/>
        </p:nvCxnSpPr>
        <p:spPr>
          <a:xfrm flipV="1">
            <a:off x="2076450" y="2324100"/>
            <a:ext cx="619125" cy="1247775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876300" y="4200525"/>
            <a:ext cx="1495425" cy="2019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2514600" y="4210050"/>
            <a:ext cx="1495425" cy="20097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71575" y="4429125"/>
            <a:ext cx="923925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分区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1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171575" y="4879975"/>
            <a:ext cx="923925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分区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2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71575" y="5330825"/>
            <a:ext cx="923925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分区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3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171575" y="5781675"/>
            <a:ext cx="923925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分区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4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714625" y="4543425"/>
            <a:ext cx="110490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消费者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1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724150" y="5019675"/>
            <a:ext cx="110490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消费者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2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85875" y="404812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主题</a:t>
            </a: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</a:rPr>
              <a:t>T</a:t>
            </a:r>
            <a:endParaRPr lang="zh-CN" altLang="en-US" b="1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09850" y="40671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消费者群组</a:t>
            </a:r>
            <a:endParaRPr lang="zh-CN" altLang="en-US" b="1">
              <a:latin typeface="微软雅黑 Light" pitchFamily="34" charset="-122"/>
              <a:ea typeface="微软雅黑 Light" pitchFamily="34" charset="-122"/>
            </a:endParaRPr>
          </a:p>
        </p:txBody>
      </p:sp>
      <p:cxnSp>
        <p:nvCxnSpPr>
          <p:cNvPr id="47" name="直接箭头连接符 46"/>
          <p:cNvCxnSpPr>
            <a:stCxn id="39" idx="3"/>
            <a:endCxn id="43" idx="1"/>
          </p:cNvCxnSpPr>
          <p:nvPr/>
        </p:nvCxnSpPr>
        <p:spPr>
          <a:xfrm>
            <a:off x="2095500" y="4610100"/>
            <a:ext cx="619125" cy="104775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  <a:endCxn id="44" idx="1"/>
          </p:cNvCxnSpPr>
          <p:nvPr/>
        </p:nvCxnSpPr>
        <p:spPr>
          <a:xfrm>
            <a:off x="2095500" y="5060950"/>
            <a:ext cx="628650" cy="130175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1" idx="3"/>
            <a:endCxn id="43" idx="1"/>
          </p:cNvCxnSpPr>
          <p:nvPr/>
        </p:nvCxnSpPr>
        <p:spPr>
          <a:xfrm flipV="1">
            <a:off x="2095500" y="4714875"/>
            <a:ext cx="619125" cy="796925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2" idx="3"/>
            <a:endCxn id="44" idx="1"/>
          </p:cNvCxnSpPr>
          <p:nvPr/>
        </p:nvCxnSpPr>
        <p:spPr>
          <a:xfrm flipV="1">
            <a:off x="2095500" y="5191125"/>
            <a:ext cx="628650" cy="771525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257800" y="1028700"/>
            <a:ext cx="1495425" cy="2019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896100" y="1038225"/>
            <a:ext cx="1495425" cy="22955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553075" y="1257300"/>
            <a:ext cx="923925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分区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1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553075" y="1708150"/>
            <a:ext cx="923925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分区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2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553075" y="2159000"/>
            <a:ext cx="923925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分区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3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553075" y="2609850"/>
            <a:ext cx="923925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分区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4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7067550" y="1371600"/>
            <a:ext cx="110490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消费者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1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067550" y="1854200"/>
            <a:ext cx="110490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消费者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2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667375" y="8763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主题</a:t>
            </a: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</a:rPr>
              <a:t>T</a:t>
            </a:r>
            <a:endParaRPr lang="zh-CN" altLang="en-US" b="1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991350" y="8953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消费者群组</a:t>
            </a:r>
            <a:endParaRPr lang="zh-CN" altLang="en-US" b="1">
              <a:latin typeface="微软雅黑 Light" pitchFamily="34" charset="-122"/>
              <a:ea typeface="微软雅黑 Light" pitchFamily="34" charset="-122"/>
            </a:endParaRPr>
          </a:p>
        </p:txBody>
      </p:sp>
      <p:cxnSp>
        <p:nvCxnSpPr>
          <p:cNvPr id="67" name="直接箭头连接符 66"/>
          <p:cNvCxnSpPr>
            <a:stCxn id="59" idx="3"/>
            <a:endCxn id="63" idx="1"/>
          </p:cNvCxnSpPr>
          <p:nvPr/>
        </p:nvCxnSpPr>
        <p:spPr>
          <a:xfrm>
            <a:off x="6477000" y="1438275"/>
            <a:ext cx="590550" cy="104775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0" idx="3"/>
            <a:endCxn id="64" idx="1"/>
          </p:cNvCxnSpPr>
          <p:nvPr/>
        </p:nvCxnSpPr>
        <p:spPr>
          <a:xfrm>
            <a:off x="6477000" y="1889125"/>
            <a:ext cx="590550" cy="136525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1" idx="3"/>
            <a:endCxn id="71" idx="1"/>
          </p:cNvCxnSpPr>
          <p:nvPr/>
        </p:nvCxnSpPr>
        <p:spPr>
          <a:xfrm>
            <a:off x="6477000" y="2339975"/>
            <a:ext cx="590550" cy="168275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2" idx="3"/>
            <a:endCxn id="72" idx="1"/>
          </p:cNvCxnSpPr>
          <p:nvPr/>
        </p:nvCxnSpPr>
        <p:spPr>
          <a:xfrm>
            <a:off x="6477000" y="2790825"/>
            <a:ext cx="590550" cy="200025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圆角矩形 70"/>
          <p:cNvSpPr/>
          <p:nvPr/>
        </p:nvSpPr>
        <p:spPr>
          <a:xfrm>
            <a:off x="7067550" y="2336800"/>
            <a:ext cx="110490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消费者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3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7067550" y="2819400"/>
            <a:ext cx="110490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消费者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4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315200" y="3952875"/>
            <a:ext cx="1495425" cy="2019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953500" y="3476626"/>
            <a:ext cx="1495425" cy="27813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610475" y="4181475"/>
            <a:ext cx="923925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分区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1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610475" y="4632325"/>
            <a:ext cx="923925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分区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2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610475" y="5083175"/>
            <a:ext cx="923925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分区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3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610475" y="5534025"/>
            <a:ext cx="923925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分区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4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9172575" y="3829050"/>
            <a:ext cx="110490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消费者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1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9172575" y="4311650"/>
            <a:ext cx="110490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消费者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2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724775" y="380047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主题</a:t>
            </a: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</a:rPr>
              <a:t>T</a:t>
            </a:r>
            <a:endParaRPr lang="zh-CN" altLang="en-US" b="1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029700" y="33242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消费者群组</a:t>
            </a:r>
            <a:endParaRPr lang="zh-CN" altLang="en-US" b="1">
              <a:latin typeface="微软雅黑 Light" pitchFamily="34" charset="-122"/>
              <a:ea typeface="微软雅黑 Light" pitchFamily="34" charset="-122"/>
            </a:endParaRPr>
          </a:p>
        </p:txBody>
      </p:sp>
      <p:cxnSp>
        <p:nvCxnSpPr>
          <p:cNvPr id="86" name="直接箭头连接符 85"/>
          <p:cNvCxnSpPr>
            <a:stCxn id="78" idx="3"/>
            <a:endCxn id="82" idx="1"/>
          </p:cNvCxnSpPr>
          <p:nvPr/>
        </p:nvCxnSpPr>
        <p:spPr>
          <a:xfrm flipV="1">
            <a:off x="8534400" y="4000500"/>
            <a:ext cx="638175" cy="36195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9" idx="3"/>
            <a:endCxn id="83" idx="1"/>
          </p:cNvCxnSpPr>
          <p:nvPr/>
        </p:nvCxnSpPr>
        <p:spPr>
          <a:xfrm flipV="1">
            <a:off x="8534400" y="4483100"/>
            <a:ext cx="638175" cy="33020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0" idx="3"/>
            <a:endCxn id="90" idx="1"/>
          </p:cNvCxnSpPr>
          <p:nvPr/>
        </p:nvCxnSpPr>
        <p:spPr>
          <a:xfrm flipV="1">
            <a:off x="8534400" y="4965700"/>
            <a:ext cx="638175" cy="29845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1" idx="3"/>
            <a:endCxn id="91" idx="1"/>
          </p:cNvCxnSpPr>
          <p:nvPr/>
        </p:nvCxnSpPr>
        <p:spPr>
          <a:xfrm flipV="1">
            <a:off x="8534400" y="5448300"/>
            <a:ext cx="638175" cy="26670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9172575" y="4794250"/>
            <a:ext cx="110490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消费者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3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9172575" y="5276850"/>
            <a:ext cx="110490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消费者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4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9172575" y="5791200"/>
            <a:ext cx="110490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消费者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5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Kafka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的消费者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028701" y="1775936"/>
            <a:ext cx="259080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订阅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轮询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Ø"/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多线程下的消费者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消费者配置  </a:t>
            </a:r>
          </a:p>
        </p:txBody>
      </p:sp>
      <p:sp>
        <p:nvSpPr>
          <p:cNvPr id="19" name="矩形 18"/>
          <p:cNvSpPr/>
          <p:nvPr/>
        </p:nvSpPr>
        <p:spPr>
          <a:xfrm>
            <a:off x="552451" y="1194911"/>
            <a:ext cx="2438399" cy="46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使用</a:t>
            </a: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</a:rPr>
              <a:t>Kafka</a:t>
            </a: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消费者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5" name="圆柱形 44"/>
          <p:cNvSpPr/>
          <p:nvPr/>
        </p:nvSpPr>
        <p:spPr>
          <a:xfrm rot="16200000">
            <a:off x="7455696" y="-1478754"/>
            <a:ext cx="519108" cy="7391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Kafka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057650" y="3038475"/>
            <a:ext cx="7248525" cy="1771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5057775" y="3267075"/>
            <a:ext cx="1657350" cy="1371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8759825" y="3267075"/>
            <a:ext cx="1657350" cy="14097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908800" y="3267075"/>
            <a:ext cx="1657350" cy="14001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5143500" y="3324225"/>
            <a:ext cx="1495425" cy="771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KafkaConsumer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实例</a:t>
            </a:r>
            <a:endParaRPr lang="zh-CN" altLang="en-US" sz="16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81450" y="28479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消费者应用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503787" y="4215884"/>
            <a:ext cx="80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线程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A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352532" y="4215884"/>
            <a:ext cx="782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线程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B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238389" y="4206359"/>
            <a:ext cx="801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线程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C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6981825" y="3352800"/>
            <a:ext cx="1495425" cy="771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KafkaConsumer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实例</a:t>
            </a:r>
            <a:endParaRPr lang="zh-CN" altLang="en-US" sz="16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8848725" y="3324225"/>
            <a:ext cx="1495425" cy="771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KafkaConsumer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实例</a:t>
            </a:r>
            <a:endParaRPr lang="zh-CN" altLang="en-US" sz="16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3" name="下箭头 62"/>
          <p:cNvSpPr/>
          <p:nvPr/>
        </p:nvSpPr>
        <p:spPr>
          <a:xfrm>
            <a:off x="7467600" y="2619375"/>
            <a:ext cx="504825" cy="257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Kafka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的消费者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52451" y="1194911"/>
            <a:ext cx="2819399" cy="46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消费者提交和偏移量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3584575" y="2348441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下箭头 30"/>
          <p:cNvSpPr/>
          <p:nvPr/>
        </p:nvSpPr>
        <p:spPr>
          <a:xfrm rot="10800000" flipH="1">
            <a:off x="4676774" y="2876549"/>
            <a:ext cx="352425" cy="390526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9477375" y="1847850"/>
            <a:ext cx="352425" cy="381000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大括号 32"/>
          <p:cNvSpPr/>
          <p:nvPr/>
        </p:nvSpPr>
        <p:spPr>
          <a:xfrm rot="5400000">
            <a:off x="9139238" y="1385887"/>
            <a:ext cx="285750" cy="320992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大括号 33"/>
          <p:cNvSpPr/>
          <p:nvPr/>
        </p:nvSpPr>
        <p:spPr>
          <a:xfrm rot="16200000">
            <a:off x="7515226" y="-323849"/>
            <a:ext cx="285750" cy="4895848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743325" y="3409950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上一次提交的偏移量</a:t>
            </a:r>
            <a:endParaRPr lang="zh-CN" altLang="en-US" sz="16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34300" y="3190875"/>
            <a:ext cx="2838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上一次轮询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broker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返回的数据</a:t>
            </a:r>
            <a:endParaRPr lang="zh-CN" altLang="en-US" sz="16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658350" y="147637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正在处理的事件</a:t>
            </a:r>
            <a:endParaRPr lang="zh-CN" altLang="en-US" sz="16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57950" y="1524000"/>
            <a:ext cx="2441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再均衡后，这些数据会被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/>
            </a:r>
            <a:b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</a:b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重复处理，导致重复</a:t>
            </a:r>
            <a:endParaRPr lang="zh-CN" altLang="en-US" sz="1600">
              <a:latin typeface="微软雅黑 Light" pitchFamily="34" charset="-122"/>
              <a:ea typeface="微软雅黑 Light" pitchFamily="34" charset="-122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3603625" y="4796366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下箭头 39"/>
          <p:cNvSpPr/>
          <p:nvPr/>
        </p:nvSpPr>
        <p:spPr>
          <a:xfrm rot="10800000" flipH="1">
            <a:off x="10353674" y="5305424"/>
            <a:ext cx="352425" cy="390526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下箭头 40"/>
          <p:cNvSpPr/>
          <p:nvPr/>
        </p:nvSpPr>
        <p:spPr>
          <a:xfrm>
            <a:off x="5476875" y="4391025"/>
            <a:ext cx="352425" cy="381000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右大括号 42"/>
          <p:cNvSpPr/>
          <p:nvPr/>
        </p:nvSpPr>
        <p:spPr>
          <a:xfrm rot="16200000">
            <a:off x="7924801" y="1733551"/>
            <a:ext cx="285750" cy="5676898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553575" y="5772150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上一次提交的偏移量</a:t>
            </a:r>
            <a:endParaRPr lang="zh-CN" altLang="en-US" sz="16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43375" y="406717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正在处理的事件</a:t>
            </a:r>
            <a:endParaRPr lang="zh-CN" altLang="en-US" sz="16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67500" y="4029075"/>
            <a:ext cx="2838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上一次轮询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broker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返回的数据</a:t>
            </a:r>
            <a:endParaRPr lang="zh-CN" altLang="en-US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Kafka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的消费者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33451" y="1652111"/>
            <a:ext cx="2590800" cy="2428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自动提交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同步提交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异步提交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同步和异步组合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特定提交</a:t>
            </a:r>
          </a:p>
        </p:txBody>
      </p:sp>
      <p:sp>
        <p:nvSpPr>
          <p:cNvPr id="19" name="矩形 18"/>
          <p:cNvSpPr/>
          <p:nvPr/>
        </p:nvSpPr>
        <p:spPr>
          <a:xfrm>
            <a:off x="552451" y="1194911"/>
            <a:ext cx="3543299" cy="46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提交和偏移量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858126" y="1309311"/>
            <a:ext cx="2438399" cy="46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再均衡监听器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48201" y="2290486"/>
            <a:ext cx="36861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从特定偏移量处开始记录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858126" y="2356763"/>
            <a:ext cx="3686174" cy="46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优雅退出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48201" y="3290313"/>
            <a:ext cx="26288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反序列化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858126" y="3204686"/>
            <a:ext cx="29717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独立消费者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5776" y="4814411"/>
            <a:ext cx="3505199" cy="583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en-US" altLang="zh-CN" sz="2400" b="1" smtClean="0">
                <a:latin typeface="微软雅黑 Light" pitchFamily="34" charset="-122"/>
                <a:ea typeface="微软雅黑 Light" pitchFamily="34" charset="-122"/>
              </a:rPr>
              <a:t>Spring</a:t>
            </a:r>
            <a:r>
              <a:rPr lang="zh-CN" altLang="en-US" sz="2400" b="1" smtClean="0"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2400" b="1" smtClean="0">
                <a:latin typeface="微软雅黑 Light" pitchFamily="34" charset="-122"/>
                <a:ea typeface="微软雅黑 Light" pitchFamily="34" charset="-122"/>
              </a:rPr>
              <a:t>Kafka</a:t>
            </a:r>
            <a:r>
              <a:rPr lang="zh-CN" altLang="en-US" sz="2400" b="1" smtClean="0">
                <a:latin typeface="微软雅黑 Light" pitchFamily="34" charset="-122"/>
                <a:ea typeface="微软雅黑 Light" pitchFamily="34" charset="-122"/>
              </a:rPr>
              <a:t>的整合</a:t>
            </a:r>
            <a:endParaRPr lang="en-US" altLang="zh-CN" sz="2400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95301" y="5585936"/>
            <a:ext cx="5191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en-US" altLang="zh-CN" sz="2400" b="1" smtClean="0">
                <a:latin typeface="微软雅黑 Light" pitchFamily="34" charset="-122"/>
                <a:ea typeface="微软雅黑 Light" pitchFamily="34" charset="-122"/>
              </a:rPr>
              <a:t>SpringBoot</a:t>
            </a:r>
            <a:r>
              <a:rPr lang="zh-CN" altLang="en-US" sz="2400" b="1" smtClean="0"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2400" b="1" smtClean="0">
                <a:latin typeface="微软雅黑 Light" pitchFamily="34" charset="-122"/>
                <a:ea typeface="微软雅黑 Light" pitchFamily="34" charset="-122"/>
              </a:rPr>
              <a:t>Kafka</a:t>
            </a:r>
            <a:r>
              <a:rPr lang="zh-CN" altLang="en-US" sz="2400" b="1" smtClean="0">
                <a:latin typeface="微软雅黑 Light" pitchFamily="34" charset="-122"/>
                <a:ea typeface="微软雅黑 Light" pitchFamily="34" charset="-122"/>
              </a:rPr>
              <a:t>的整合</a:t>
            </a:r>
            <a:endParaRPr lang="en-US" altLang="zh-CN" sz="2400" b="1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深入理解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Kafka</a:t>
            </a:r>
            <a:endParaRPr lang="zh-CN" altLang="en-US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85776" y="987867"/>
            <a:ext cx="2438399" cy="46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集群的成员关系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1488" y="1730817"/>
            <a:ext cx="2438399" cy="46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什么是控制器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7201" y="2454717"/>
            <a:ext cx="3686174" cy="46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复制</a:t>
            </a: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</a:rPr>
              <a:t>-Kafka</a:t>
            </a: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的核心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62001" y="2937986"/>
            <a:ext cx="2590800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 首领副本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 跟随者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副本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 优先副本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43226" y="968817"/>
            <a:ext cx="2438399" cy="46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处理请求的内部机制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62375" y="1752601"/>
            <a:ext cx="3124200" cy="3333750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400675" y="2114550"/>
            <a:ext cx="1162050" cy="8602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请求队列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962400" y="2143125"/>
            <a:ext cx="981075" cy="790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处理线程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486400" y="4086225"/>
            <a:ext cx="981075" cy="790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IO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线程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48125" y="4057650"/>
            <a:ext cx="1162050" cy="8602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响应队列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cxnSp>
        <p:nvCxnSpPr>
          <p:cNvPr id="24" name="直接箭头连接符 23"/>
          <p:cNvCxnSpPr>
            <a:endCxn id="20" idx="1"/>
          </p:cNvCxnSpPr>
          <p:nvPr/>
        </p:nvCxnSpPr>
        <p:spPr>
          <a:xfrm flipV="1">
            <a:off x="3219450" y="2258902"/>
            <a:ext cx="886625" cy="17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6"/>
            <a:endCxn id="19" idx="1"/>
          </p:cNvCxnSpPr>
          <p:nvPr/>
        </p:nvCxnSpPr>
        <p:spPr>
          <a:xfrm>
            <a:off x="4943475" y="2538413"/>
            <a:ext cx="457200" cy="6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9" idx="2"/>
            <a:endCxn id="21" idx="0"/>
          </p:cNvCxnSpPr>
          <p:nvPr/>
        </p:nvCxnSpPr>
        <p:spPr>
          <a:xfrm rot="5400000">
            <a:off x="5423620" y="3528145"/>
            <a:ext cx="1111398" cy="4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1" idx="2"/>
            <a:endCxn id="22" idx="3"/>
          </p:cNvCxnSpPr>
          <p:nvPr/>
        </p:nvCxnSpPr>
        <p:spPr>
          <a:xfrm rot="10800000" flipV="1">
            <a:off x="5210176" y="4481513"/>
            <a:ext cx="276225" cy="6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2" idx="0"/>
            <a:endCxn id="30" idx="4"/>
          </p:cNvCxnSpPr>
          <p:nvPr/>
        </p:nvCxnSpPr>
        <p:spPr>
          <a:xfrm rot="5400000" flipH="1" flipV="1">
            <a:off x="4069556" y="3493294"/>
            <a:ext cx="1123950" cy="4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4048125" y="2143125"/>
            <a:ext cx="981075" cy="790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处理线程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143375" y="2143125"/>
            <a:ext cx="981075" cy="790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处理线程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591175" y="4086225"/>
            <a:ext cx="981075" cy="790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IO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线程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715000" y="4105275"/>
            <a:ext cx="981075" cy="790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IO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线程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cxnSp>
        <p:nvCxnSpPr>
          <p:cNvPr id="33" name="直接箭头连接符 32"/>
          <p:cNvCxnSpPr>
            <a:stCxn id="20" idx="3"/>
          </p:cNvCxnSpPr>
          <p:nvPr/>
        </p:nvCxnSpPr>
        <p:spPr>
          <a:xfrm rot="5400000">
            <a:off x="3633450" y="2365824"/>
            <a:ext cx="20527" cy="924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4675" y="18478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连接</a:t>
            </a:r>
            <a:endParaRPr lang="zh-CN" altLang="en-US" b="1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410450" y="1695450"/>
            <a:ext cx="1619250" cy="1438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629525" y="2085975"/>
            <a:ext cx="119062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元数据缓存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72400" y="17240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客户端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0429875" y="1685925"/>
            <a:ext cx="1619250" cy="1438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0648950" y="2076450"/>
            <a:ext cx="119062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元数据缓存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572750" y="1714500"/>
            <a:ext cx="131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任意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Broker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458450" y="3838575"/>
            <a:ext cx="1619250" cy="1123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668000" y="3943350"/>
            <a:ext cx="1236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分区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0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的首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/>
            </a:r>
            <a:br>
              <a:rPr lang="en-US" altLang="zh-CN" smtClean="0">
                <a:latin typeface="微软雅黑 Light" pitchFamily="34" charset="-122"/>
                <a:ea typeface="微软雅黑 Light" pitchFamily="34" charset="-122"/>
              </a:rPr>
            </a:b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领所在的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/>
            </a:r>
            <a:br>
              <a:rPr lang="en-US" altLang="zh-CN" smtClean="0">
                <a:latin typeface="微软雅黑 Light" pitchFamily="34" charset="-122"/>
                <a:ea typeface="微软雅黑 Light" pitchFamily="34" charset="-122"/>
              </a:rPr>
            </a:b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broker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cxnSp>
        <p:nvCxnSpPr>
          <p:cNvPr id="65" name="形状 64"/>
          <p:cNvCxnSpPr>
            <a:stCxn id="57" idx="2"/>
            <a:endCxn id="63" idx="1"/>
          </p:cNvCxnSpPr>
          <p:nvPr/>
        </p:nvCxnSpPr>
        <p:spPr>
          <a:xfrm rot="16200000" flipH="1">
            <a:off x="8705850" y="2647950"/>
            <a:ext cx="1266824" cy="22383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肘形连接符 74"/>
          <p:cNvCxnSpPr>
            <a:stCxn id="63" idx="2"/>
            <a:endCxn id="57" idx="1"/>
          </p:cNvCxnSpPr>
          <p:nvPr/>
        </p:nvCxnSpPr>
        <p:spPr>
          <a:xfrm rot="5400000" flipH="1">
            <a:off x="8065294" y="1759745"/>
            <a:ext cx="2547937" cy="3857625"/>
          </a:xfrm>
          <a:prstGeom prst="bentConnector4">
            <a:avLst>
              <a:gd name="adj1" fmla="val -8972"/>
              <a:gd name="adj2" fmla="val 10592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039225" y="10668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元数据请求</a:t>
            </a:r>
            <a:endParaRPr lang="zh-CN" altLang="en-US" b="1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067800" y="20097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元数据响应</a:t>
            </a:r>
            <a:endParaRPr lang="zh-CN" altLang="en-US" b="1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105775" y="392430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到分区</a:t>
            </a: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</a:rPr>
              <a:t>0</a:t>
            </a: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的生产者请求</a:t>
            </a:r>
            <a:endParaRPr lang="zh-CN" altLang="en-US" b="1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886700" y="5267325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从分区</a:t>
            </a: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</a:rPr>
              <a:t>0</a:t>
            </a: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返回给生产者的响应</a:t>
            </a:r>
            <a:endParaRPr lang="zh-CN" altLang="en-US" b="1">
              <a:latin typeface="微软雅黑 Light" pitchFamily="34" charset="-122"/>
              <a:ea typeface="微软雅黑 Light" pitchFamily="34" charset="-122"/>
            </a:endParaRPr>
          </a:p>
        </p:txBody>
      </p:sp>
      <p:cxnSp>
        <p:nvCxnSpPr>
          <p:cNvPr id="71" name="肘形连接符 70"/>
          <p:cNvCxnSpPr>
            <a:stCxn id="57" idx="0"/>
            <a:endCxn id="60" idx="0"/>
          </p:cNvCxnSpPr>
          <p:nvPr/>
        </p:nvCxnSpPr>
        <p:spPr>
          <a:xfrm rot="5400000" flipH="1" flipV="1">
            <a:off x="9725025" y="180976"/>
            <a:ext cx="9525" cy="3019425"/>
          </a:xfrm>
          <a:prstGeom prst="bentConnector3">
            <a:avLst>
              <a:gd name="adj1" fmla="val 25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0" idx="1"/>
            <a:endCxn id="57" idx="3"/>
          </p:cNvCxnSpPr>
          <p:nvPr/>
        </p:nvCxnSpPr>
        <p:spPr>
          <a:xfrm rot="10800000" flipV="1">
            <a:off x="9029701" y="2405062"/>
            <a:ext cx="1400175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深入理解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Kafka</a:t>
            </a:r>
            <a:endParaRPr lang="zh-CN" altLang="en-US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28651" y="1064067"/>
            <a:ext cx="2438399" cy="46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处理请求的内部机制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6750" y="1695450"/>
            <a:ext cx="1009650" cy="200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生产者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76500" y="1695450"/>
            <a:ext cx="1009650" cy="200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broker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38725" y="1724025"/>
            <a:ext cx="1009650" cy="200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消费者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685925" y="2038350"/>
            <a:ext cx="8001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685925" y="2428875"/>
            <a:ext cx="8001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685925" y="2771775"/>
            <a:ext cx="8001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0800000">
            <a:off x="3495677" y="1971675"/>
            <a:ext cx="15620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3448050" y="3419475"/>
            <a:ext cx="159067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弧形箭头 30"/>
          <p:cNvSpPr/>
          <p:nvPr/>
        </p:nvSpPr>
        <p:spPr>
          <a:xfrm>
            <a:off x="3543300" y="2209800"/>
            <a:ext cx="323850" cy="9334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62125" y="250507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消息</a:t>
            </a:r>
            <a:endParaRPr lang="zh-CN" altLang="en-US" sz="16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81175" y="21717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消息</a:t>
            </a:r>
            <a:endParaRPr lang="zh-CN" altLang="en-US" sz="16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81175" y="174307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消息</a:t>
            </a:r>
            <a:endParaRPr lang="zh-CN" altLang="en-US" sz="16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52850" y="165735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获取请求</a:t>
            </a:r>
            <a:endParaRPr lang="zh-CN" altLang="en-US" sz="16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33825" y="31242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消息</a:t>
            </a:r>
            <a:endParaRPr lang="zh-CN" altLang="en-US" sz="16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00475" y="2305050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等待累计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足够的消息</a:t>
            </a:r>
            <a:endParaRPr lang="zh-CN" altLang="en-US" sz="16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10350" y="3952875"/>
            <a:ext cx="1381125" cy="22288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153650" y="3924300"/>
            <a:ext cx="1381125" cy="22288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382000" y="3952875"/>
            <a:ext cx="1381125" cy="22288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867525" y="4543425"/>
            <a:ext cx="8572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消息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0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867525" y="4848225"/>
            <a:ext cx="8572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消息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1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867525" y="5153025"/>
            <a:ext cx="8572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消息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2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867525" y="5448300"/>
            <a:ext cx="8572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消息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3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67525" y="5762625"/>
            <a:ext cx="8572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消息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4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658225" y="4572000"/>
            <a:ext cx="8572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消息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0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658225" y="4876800"/>
            <a:ext cx="8572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消息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1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658225" y="5181600"/>
            <a:ext cx="8572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消息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2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658225" y="5476875"/>
            <a:ext cx="8572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消息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3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429875" y="4562475"/>
            <a:ext cx="8572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消息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0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0429875" y="4867275"/>
            <a:ext cx="8572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消息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1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0429875" y="5172075"/>
            <a:ext cx="8572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消息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2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924675" y="3990975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副本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0</a:t>
            </a:r>
            <a:endParaRPr lang="zh-CN" altLang="en-US" sz="16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724900" y="3990975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副本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1</a:t>
            </a:r>
            <a:endParaRPr lang="zh-CN" altLang="en-US" sz="16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429875" y="3990975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副本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2</a:t>
            </a:r>
            <a:endParaRPr lang="zh-CN" altLang="en-US" sz="1600">
              <a:latin typeface="微软雅黑 Light" pitchFamily="34" charset="-122"/>
              <a:ea typeface="微软雅黑 Light" pitchFamily="34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6019800" y="5438775"/>
            <a:ext cx="6000750" cy="285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左大括号 68"/>
          <p:cNvSpPr/>
          <p:nvPr/>
        </p:nvSpPr>
        <p:spPr>
          <a:xfrm>
            <a:off x="6267450" y="4572000"/>
            <a:ext cx="285750" cy="828675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5162550" y="4686300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消费者能看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/>
            </a:r>
            <a:b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</a:b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到的消息</a:t>
            </a:r>
            <a:endParaRPr lang="zh-CN" altLang="en-US" sz="16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876677" y="4054917"/>
            <a:ext cx="103822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</a:rPr>
              <a:t>ISR</a:t>
            </a: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深入理解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Kafka</a:t>
            </a:r>
            <a:endParaRPr lang="zh-CN" altLang="en-US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28651" y="1064067"/>
            <a:ext cx="2438399" cy="46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物理存储机制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57276" y="1661636"/>
            <a:ext cx="3133724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 分区分配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 文件管理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 文件格式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 索引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 超时数据的清理机制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79825" y="723900"/>
            <a:ext cx="7521575" cy="307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 descr="https://timgsa.baidu.com/timg?image&amp;quality=80&amp;size=b9999_10000&amp;sec=1543333840&amp;di=6748ad985acaea85724f1f30b26816d4&amp;imgtype=jpg&amp;er=1&amp;src=http%3A%2F%2Fkafka.apache.org%2F11%2Fimages%2Flog_compaction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79875" y="3255962"/>
            <a:ext cx="4187825" cy="28225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可靠的数据传递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14376" y="1197417"/>
            <a:ext cx="47529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</a:rPr>
              <a:t>Kafka</a:t>
            </a: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提供的可靠性保证和架构上的权衡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5326" y="1911792"/>
            <a:ext cx="3686174" cy="46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</a:rPr>
              <a:t>Broker</a:t>
            </a: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配置对可靠性的影响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47776" y="2556986"/>
            <a:ext cx="2590800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 复制系数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 不完全的首领选举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 最少同步副本</a:t>
            </a:r>
          </a:p>
        </p:txBody>
      </p:sp>
      <p:sp>
        <p:nvSpPr>
          <p:cNvPr id="17" name="矩形 16"/>
          <p:cNvSpPr/>
          <p:nvPr/>
        </p:nvSpPr>
        <p:spPr>
          <a:xfrm>
            <a:off x="5581651" y="1864167"/>
            <a:ext cx="3686174" cy="46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可靠系统里的生产者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91176" y="3188142"/>
            <a:ext cx="36861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可靠系统里的消费者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27502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大数据初窥门径</a:t>
            </a:r>
            <a:endParaRPr lang="en-US" altLang="zh-CN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14376" y="1197417"/>
            <a:ext cx="234314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数据管道基本概念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3901" y="1978467"/>
            <a:ext cx="33527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流式处理基本概念和设计模式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3901" y="2788092"/>
            <a:ext cx="385762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知识拓展：流式处理的常见场景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推荐书籍</a:t>
            </a:r>
          </a:p>
        </p:txBody>
      </p:sp>
      <p:sp>
        <p:nvSpPr>
          <p:cNvPr id="1026" name="AutoShape 2" descr="http://img5.imgtn.bdimg.com/it/u=1443837896,2947748851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74" name="AutoShape 2" descr="https://img-blog.csdn.net/2015092920242305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76" name="AutoShape 4" descr="这里写图片描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" descr="https://img-blog.csdn.net/2015092409182961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这里写图片描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8914" name="Picture 2" descr="https://img3.doubanio.com/view/subject/l/public/s2958220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6292" y="1190625"/>
            <a:ext cx="3996557" cy="5019676"/>
          </a:xfrm>
          <a:prstGeom prst="rect">
            <a:avLst/>
          </a:prstGeom>
          <a:noFill/>
        </p:spPr>
      </p:pic>
      <p:sp>
        <p:nvSpPr>
          <p:cNvPr id="14" name="矩形 13"/>
          <p:cNvSpPr/>
          <p:nvPr/>
        </p:nvSpPr>
        <p:spPr>
          <a:xfrm>
            <a:off x="6051134" y="2110859"/>
            <a:ext cx="4037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http://kafka.apache.org/documentation/</a:t>
            </a: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981700" y="17526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官方文档地址：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Kafka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入门</a:t>
            </a:r>
          </a:p>
        </p:txBody>
      </p:sp>
      <p:sp>
        <p:nvSpPr>
          <p:cNvPr id="20482" name="AutoShape 2" descr="https://upload-images.jianshu.io/upload_images/1856419-efd361484c60d785.png?imageMogr2/auto-orient/strip%7CimageView2/2/w/58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553645" y="1255415"/>
            <a:ext cx="43709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Kafka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？它仅仅是个消息中间件吗？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5351" y="2699861"/>
            <a:ext cx="25908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 消息和批次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主题和分区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生产者和消费者、偏移量、消费者群组</a:t>
            </a:r>
          </a:p>
        </p:txBody>
      </p:sp>
      <p:sp>
        <p:nvSpPr>
          <p:cNvPr id="20" name="矩形 19"/>
          <p:cNvSpPr/>
          <p:nvPr/>
        </p:nvSpPr>
        <p:spPr>
          <a:xfrm>
            <a:off x="457201" y="2137886"/>
            <a:ext cx="3048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</a:rPr>
              <a:t>Kafka</a:t>
            </a: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中的基本概念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37275" y="1279525"/>
            <a:ext cx="4917432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7915275" y="1066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主题</a:t>
            </a:r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944225" y="215265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消息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写入</a:t>
            </a:r>
            <a:endParaRPr lang="zh-CN" altLang="en-US"/>
          </a:p>
        </p:txBody>
      </p:sp>
      <p:pic>
        <p:nvPicPr>
          <p:cNvPr id="1028" name="Picture 4" descr="http://images2018.cnblogs.com/blog/806053/201712/806053-20171225133932197-1489548517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41700" y="3559174"/>
            <a:ext cx="5006975" cy="2708941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06463" y="1166813"/>
            <a:ext cx="5492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2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Kafka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入门</a:t>
            </a:r>
          </a:p>
        </p:txBody>
      </p:sp>
      <p:sp>
        <p:nvSpPr>
          <p:cNvPr id="20482" name="AutoShape 2" descr="https://upload-images.jianshu.io/upload_images/1856419-efd361484c60d785.png?imageMogr2/auto-orient/strip%7CimageView2/2/w/58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38226" y="1661636"/>
            <a:ext cx="2590800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Ø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Broker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和集群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保留消息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0076" y="1099661"/>
            <a:ext cx="3048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</a:rPr>
              <a:t>Kafka</a:t>
            </a: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中的基本概念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819650" y="1066800"/>
            <a:ext cx="4486275" cy="4810125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476875" y="1381125"/>
            <a:ext cx="3200400" cy="1838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95950" y="1857375"/>
            <a:ext cx="119062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主题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A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的分区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0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62800" y="1857375"/>
            <a:ext cx="119062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主题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A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的分区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1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15100" y="714375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Kafka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集群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625" y="1428750"/>
            <a:ext cx="94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Broker1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81700" y="28098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首领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86400" y="3771900"/>
            <a:ext cx="3200400" cy="1838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05475" y="4248150"/>
            <a:ext cx="119062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主题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A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的分区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0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72325" y="4248150"/>
            <a:ext cx="119062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主题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A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的分区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1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34150" y="3819525"/>
            <a:ext cx="98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Broker2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67600" y="52101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首领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rot="16200000" flipH="1">
            <a:off x="6005512" y="3509962"/>
            <a:ext cx="55245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16200000" flipV="1">
            <a:off x="7515225" y="3486150"/>
            <a:ext cx="533400" cy="19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29225" y="3305175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复制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A/0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96225" y="3295650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复制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A/1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9782175" y="2905125"/>
            <a:ext cx="1323975" cy="1152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消费者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cxnSp>
        <p:nvCxnSpPr>
          <p:cNvPr id="36" name="形状 35"/>
          <p:cNvCxnSpPr>
            <a:stCxn id="14" idx="3"/>
            <a:endCxn id="34" idx="0"/>
          </p:cNvCxnSpPr>
          <p:nvPr/>
        </p:nvCxnSpPr>
        <p:spPr>
          <a:xfrm>
            <a:off x="8677275" y="2300288"/>
            <a:ext cx="1766888" cy="6048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形状 39"/>
          <p:cNvCxnSpPr>
            <a:stCxn id="23" idx="3"/>
            <a:endCxn id="34" idx="4"/>
          </p:cNvCxnSpPr>
          <p:nvPr/>
        </p:nvCxnSpPr>
        <p:spPr>
          <a:xfrm flipV="1">
            <a:off x="8686800" y="4057650"/>
            <a:ext cx="1757363" cy="6334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582150" y="1876425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来自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A/0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的消息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39275" y="4743450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来自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A/1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的消息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809875" y="2905125"/>
            <a:ext cx="1323975" cy="1152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生产者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cxnSp>
        <p:nvCxnSpPr>
          <p:cNvPr id="45" name="形状 44"/>
          <p:cNvCxnSpPr>
            <a:stCxn id="43" idx="0"/>
            <a:endCxn id="14" idx="1"/>
          </p:cNvCxnSpPr>
          <p:nvPr/>
        </p:nvCxnSpPr>
        <p:spPr>
          <a:xfrm rot="5400000" flipH="1" flipV="1">
            <a:off x="4171951" y="1600201"/>
            <a:ext cx="604837" cy="20050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形状 46"/>
          <p:cNvCxnSpPr>
            <a:stCxn id="43" idx="4"/>
            <a:endCxn id="23" idx="1"/>
          </p:cNvCxnSpPr>
          <p:nvPr/>
        </p:nvCxnSpPr>
        <p:spPr>
          <a:xfrm rot="16200000" flipH="1">
            <a:off x="4162425" y="3367087"/>
            <a:ext cx="633413" cy="20145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306890" y="1882259"/>
            <a:ext cx="1023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消息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A/0</a:t>
            </a:r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3287840" y="4711184"/>
            <a:ext cx="982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消息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A/1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9218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为什么选择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Kafka</a:t>
            </a:r>
            <a:endParaRPr lang="zh-CN" altLang="en-US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601" y="1271111"/>
            <a:ext cx="304800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多生产者和多消费者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基于磁盘的数据存储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高伸缩性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高性能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9601" y="3176111"/>
            <a:ext cx="360045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  常见场景</a:t>
            </a:r>
            <a:endParaRPr lang="zh-CN" altLang="en-US" smtClean="0"/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  活动跟踪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  传递消息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  收集指标和日志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  提交日志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  流处理</a:t>
            </a:r>
            <a:endParaRPr lang="zh-CN" altLang="en-US" smtClean="0"/>
          </a:p>
        </p:txBody>
      </p:sp>
      <p:sp>
        <p:nvSpPr>
          <p:cNvPr id="12" name="圆柱形 11"/>
          <p:cNvSpPr/>
          <p:nvPr/>
        </p:nvSpPr>
        <p:spPr>
          <a:xfrm rot="16200000">
            <a:off x="7493794" y="-478627"/>
            <a:ext cx="766762" cy="7391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Kafka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62450" y="4219575"/>
            <a:ext cx="1133475" cy="10858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指标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948736" y="4219575"/>
            <a:ext cx="1133475" cy="10858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物联网数据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19974" y="4219575"/>
            <a:ext cx="1133475" cy="10858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交易数据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91212" y="4219575"/>
            <a:ext cx="1133475" cy="10858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日志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477500" y="4219575"/>
            <a:ext cx="1133475" cy="10858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更多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......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371975" y="1209675"/>
            <a:ext cx="1657350" cy="8953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在线应用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/>
            </a:r>
            <a:br>
              <a:rPr lang="en-US" altLang="zh-CN" smtClean="0">
                <a:latin typeface="微软雅黑 Light" pitchFamily="34" charset="-122"/>
                <a:ea typeface="微软雅黑 Light" pitchFamily="34" charset="-122"/>
              </a:rPr>
            </a:b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Solr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074025" y="1209675"/>
            <a:ext cx="1657350" cy="8953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离线处理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/>
            </a:r>
            <a:br>
              <a:rPr lang="en-US" altLang="zh-CN" smtClean="0">
                <a:latin typeface="微软雅黑 Light" pitchFamily="34" charset="-122"/>
                <a:ea typeface="微软雅黑 Light" pitchFamily="34" charset="-122"/>
              </a:rPr>
            </a:b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Hadoop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223000" y="1209675"/>
            <a:ext cx="1657350" cy="8953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流处理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/>
            </a:r>
            <a:br>
              <a:rPr lang="en-US" altLang="zh-CN" smtClean="0">
                <a:latin typeface="微软雅黑 Light" pitchFamily="34" charset="-122"/>
                <a:ea typeface="微软雅黑 Light" pitchFamily="34" charset="-122"/>
              </a:rPr>
            </a:b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Spark,Storm,</a:t>
            </a:r>
          </a:p>
          <a:p>
            <a:pPr algn="ctr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Flink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9925050" y="1209675"/>
            <a:ext cx="1657350" cy="8953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更多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......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cxnSp>
        <p:nvCxnSpPr>
          <p:cNvPr id="24" name="直接箭头连接符 23"/>
          <p:cNvCxnSpPr>
            <a:stCxn id="14" idx="0"/>
          </p:cNvCxnSpPr>
          <p:nvPr/>
        </p:nvCxnSpPr>
        <p:spPr>
          <a:xfrm rot="16200000" flipV="1">
            <a:off x="4641057" y="3931443"/>
            <a:ext cx="571500" cy="4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0"/>
          </p:cNvCxnSpPr>
          <p:nvPr/>
        </p:nvCxnSpPr>
        <p:spPr>
          <a:xfrm rot="5400000" flipH="1" flipV="1">
            <a:off x="6148388" y="3910013"/>
            <a:ext cx="61912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6" idx="0"/>
          </p:cNvCxnSpPr>
          <p:nvPr/>
        </p:nvCxnSpPr>
        <p:spPr>
          <a:xfrm rot="5400000" flipH="1" flipV="1">
            <a:off x="7693819" y="3912394"/>
            <a:ext cx="600075" cy="14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5" idx="0"/>
          </p:cNvCxnSpPr>
          <p:nvPr/>
        </p:nvCxnSpPr>
        <p:spPr>
          <a:xfrm rot="16200000" flipV="1">
            <a:off x="9210675" y="3914775"/>
            <a:ext cx="590550" cy="19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0"/>
          </p:cNvCxnSpPr>
          <p:nvPr/>
        </p:nvCxnSpPr>
        <p:spPr>
          <a:xfrm rot="16200000" flipV="1">
            <a:off x="10722770" y="3898106"/>
            <a:ext cx="619125" cy="23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16200000" flipH="1">
            <a:off x="4848225" y="2457449"/>
            <a:ext cx="723900" cy="190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rot="16200000" flipH="1">
            <a:off x="6692900" y="2468562"/>
            <a:ext cx="742950" cy="158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16200000" flipH="1">
            <a:off x="8556625" y="2441574"/>
            <a:ext cx="704850" cy="317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rot="16200000" flipH="1">
            <a:off x="10382250" y="2476499"/>
            <a:ext cx="762000" cy="190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Kafka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的安装和配置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81075" y="1661636"/>
            <a:ext cx="316229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JDK8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Zookeeper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下载和安装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kafka_2.11-0.10.1.1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解压</a:t>
            </a:r>
          </a:p>
        </p:txBody>
      </p:sp>
      <p:sp>
        <p:nvSpPr>
          <p:cNvPr id="19" name="矩形 18"/>
          <p:cNvSpPr/>
          <p:nvPr/>
        </p:nvSpPr>
        <p:spPr>
          <a:xfrm>
            <a:off x="542926" y="1204436"/>
            <a:ext cx="119062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安装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3" name="圆柱形 22"/>
          <p:cNvSpPr/>
          <p:nvPr/>
        </p:nvSpPr>
        <p:spPr>
          <a:xfrm>
            <a:off x="6610350" y="3962400"/>
            <a:ext cx="1524000" cy="14287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Zookeeper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343400" y="1800225"/>
            <a:ext cx="1619250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生产者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62725" y="1800225"/>
            <a:ext cx="1619250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Kafka Broker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782050" y="1800225"/>
            <a:ext cx="1619250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消费者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/>
            </a:r>
            <a:br>
              <a:rPr lang="en-US" altLang="zh-CN" smtClean="0">
                <a:latin typeface="微软雅黑 Light" pitchFamily="34" charset="-122"/>
                <a:ea typeface="微软雅黑 Light" pitchFamily="34" charset="-122"/>
              </a:rPr>
            </a:b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(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旧版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)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cxnSp>
        <p:nvCxnSpPr>
          <p:cNvPr id="28" name="直接箭头连接符 27"/>
          <p:cNvCxnSpPr>
            <a:stCxn id="24" idx="3"/>
            <a:endCxn id="25" idx="1"/>
          </p:cNvCxnSpPr>
          <p:nvPr/>
        </p:nvCxnSpPr>
        <p:spPr>
          <a:xfrm>
            <a:off x="5962650" y="2300288"/>
            <a:ext cx="6000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5" idx="3"/>
            <a:endCxn id="26" idx="1"/>
          </p:cNvCxnSpPr>
          <p:nvPr/>
        </p:nvCxnSpPr>
        <p:spPr>
          <a:xfrm>
            <a:off x="8181975" y="2300288"/>
            <a:ext cx="6000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5" idx="2"/>
            <a:endCxn id="23" idx="1"/>
          </p:cNvCxnSpPr>
          <p:nvPr/>
        </p:nvCxnSpPr>
        <p:spPr>
          <a:xfrm rot="5400000">
            <a:off x="6791325" y="3381375"/>
            <a:ext cx="11620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形状 33"/>
          <p:cNvCxnSpPr>
            <a:stCxn id="26" idx="2"/>
            <a:endCxn id="23" idx="4"/>
          </p:cNvCxnSpPr>
          <p:nvPr/>
        </p:nvCxnSpPr>
        <p:spPr>
          <a:xfrm rot="5400000">
            <a:off x="7924801" y="3009900"/>
            <a:ext cx="1876425" cy="14573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05500" y="3219450"/>
            <a:ext cx="224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broker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和主题元数据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277350" y="310515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消费者元数据和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分区偏移量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Kafka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的安装、管理和配置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81074" y="1661636"/>
            <a:ext cx="10487026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 启动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Zookeeper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进入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Kafka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目录下的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bin\windows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执行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kafka-server-start.bat ../../config/server.properties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，出现以下画面表示安装成功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下与此类似，进入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bin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后，执行对应的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sh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文件即可</a:t>
            </a:r>
          </a:p>
        </p:txBody>
      </p:sp>
      <p:sp>
        <p:nvSpPr>
          <p:cNvPr id="19" name="矩形 18"/>
          <p:cNvSpPr/>
          <p:nvPr/>
        </p:nvSpPr>
        <p:spPr>
          <a:xfrm>
            <a:off x="542926" y="1204436"/>
            <a:ext cx="1190624" cy="46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运行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04925" y="3695700"/>
            <a:ext cx="91059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矩形 28"/>
          <p:cNvSpPr/>
          <p:nvPr/>
        </p:nvSpPr>
        <p:spPr>
          <a:xfrm>
            <a:off x="4867276" y="5309711"/>
            <a:ext cx="2590800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 常规配置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主题配置</a:t>
            </a:r>
          </a:p>
        </p:txBody>
      </p:sp>
      <p:sp>
        <p:nvSpPr>
          <p:cNvPr id="31" name="矩形 30"/>
          <p:cNvSpPr/>
          <p:nvPr/>
        </p:nvSpPr>
        <p:spPr>
          <a:xfrm>
            <a:off x="4429126" y="4747736"/>
            <a:ext cx="22383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</a:rPr>
              <a:t>Broker</a:t>
            </a: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配置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286750" y="4738211"/>
            <a:ext cx="33527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硬件配置对</a:t>
            </a: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</a:rPr>
              <a:t>Kafka</a:t>
            </a: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性能的影响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9100" y="4757261"/>
            <a:ext cx="3352799" cy="46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基本的操作和管理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Kafka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的集群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42926" y="1204436"/>
            <a:ext cx="454342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为何需要</a:t>
            </a: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</a:rPr>
              <a:t>Kafka</a:t>
            </a: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集群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4826" y="2566511"/>
            <a:ext cx="3114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如何估算</a:t>
            </a: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</a:rPr>
              <a:t>Kafka</a:t>
            </a: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集群中</a:t>
            </a: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</a:rPr>
              <a:t>Broker</a:t>
            </a: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的数量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3875" y="4185761"/>
            <a:ext cx="24383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</a:rPr>
              <a:t>Broker</a:t>
            </a: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如何加入</a:t>
            </a: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</a:rPr>
              <a:t>Kafka</a:t>
            </a: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集群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143625" y="1047750"/>
            <a:ext cx="2543175" cy="5095875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619875" y="1476375"/>
            <a:ext cx="1619250" cy="1438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38950" y="1866900"/>
            <a:ext cx="119062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主题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A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的分区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0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81825" y="1504950"/>
            <a:ext cx="94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Broker1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9782175" y="2905125"/>
            <a:ext cx="1323975" cy="1152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消费者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010025" y="2257425"/>
            <a:ext cx="1323975" cy="1152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生产者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91325" y="106680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Kafka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集群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600825" y="3028950"/>
            <a:ext cx="1619250" cy="1438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19900" y="3419475"/>
            <a:ext cx="119062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主题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A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的分区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1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62775" y="3057525"/>
            <a:ext cx="98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Broker2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591300" y="4572000"/>
            <a:ext cx="1619250" cy="1438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810375" y="4962525"/>
            <a:ext cx="119062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主题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B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的分区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0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53250" y="4600575"/>
            <a:ext cx="98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Broker3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cxnSp>
        <p:nvCxnSpPr>
          <p:cNvPr id="32" name="直接箭头连接符 31"/>
          <p:cNvCxnSpPr>
            <a:stCxn id="19" idx="3"/>
            <a:endCxn id="22" idx="1"/>
          </p:cNvCxnSpPr>
          <p:nvPr/>
        </p:nvCxnSpPr>
        <p:spPr>
          <a:xfrm>
            <a:off x="8239125" y="2195513"/>
            <a:ext cx="1736942" cy="878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5" idx="3"/>
            <a:endCxn id="22" idx="2"/>
          </p:cNvCxnSpPr>
          <p:nvPr/>
        </p:nvCxnSpPr>
        <p:spPr>
          <a:xfrm flipV="1">
            <a:off x="8220075" y="3481388"/>
            <a:ext cx="15621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22" idx="3"/>
          </p:cNvCxnSpPr>
          <p:nvPr/>
        </p:nvCxnSpPr>
        <p:spPr>
          <a:xfrm flipV="1">
            <a:off x="8248650" y="3888867"/>
            <a:ext cx="1727417" cy="1435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3" idx="7"/>
            <a:endCxn id="19" idx="1"/>
          </p:cNvCxnSpPr>
          <p:nvPr/>
        </p:nvCxnSpPr>
        <p:spPr>
          <a:xfrm rot="5400000" flipH="1" flipV="1">
            <a:off x="5764644" y="1570978"/>
            <a:ext cx="230695" cy="1479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3" idx="5"/>
            <a:endCxn id="25" idx="1"/>
          </p:cNvCxnSpPr>
          <p:nvPr/>
        </p:nvCxnSpPr>
        <p:spPr>
          <a:xfrm rot="16200000" flipH="1">
            <a:off x="5617006" y="2764268"/>
            <a:ext cx="506921" cy="1460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4010025" y="4105275"/>
            <a:ext cx="1323975" cy="1152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生产者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cxnSp>
        <p:nvCxnSpPr>
          <p:cNvPr id="43" name="直接箭头连接符 42"/>
          <p:cNvCxnSpPr>
            <a:stCxn id="41" idx="6"/>
            <a:endCxn id="28" idx="1"/>
          </p:cNvCxnSpPr>
          <p:nvPr/>
        </p:nvCxnSpPr>
        <p:spPr>
          <a:xfrm>
            <a:off x="5334000" y="4681538"/>
            <a:ext cx="12573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Hello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Kafka</a:t>
            </a:r>
            <a:endParaRPr lang="zh-CN" altLang="en-US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33401" y="1861661"/>
            <a:ext cx="454342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生产者发送消息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3401" y="2471261"/>
            <a:ext cx="2438399" cy="46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消费者接受消息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3876" y="1252061"/>
            <a:ext cx="4543424" cy="46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创建我们的主题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60925" y="654050"/>
            <a:ext cx="4983163" cy="558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矩形 42"/>
          <p:cNvSpPr/>
          <p:nvPr/>
        </p:nvSpPr>
        <p:spPr>
          <a:xfrm>
            <a:off x="533401" y="3452336"/>
            <a:ext cx="4543424" cy="46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生产者发送消息的基本流程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Kafka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的生产者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76326" y="1747361"/>
            <a:ext cx="259080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三种发送方式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Ø"/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多线程下的生产者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更多发送配置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顺序保证  </a:t>
            </a:r>
          </a:p>
        </p:txBody>
      </p:sp>
      <p:sp>
        <p:nvSpPr>
          <p:cNvPr id="16" name="矩形 15"/>
          <p:cNvSpPr/>
          <p:nvPr/>
        </p:nvSpPr>
        <p:spPr>
          <a:xfrm>
            <a:off x="542926" y="1309211"/>
            <a:ext cx="24383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使用</a:t>
            </a:r>
            <a:r>
              <a:rPr lang="en-US" altLang="zh-CN" b="1" smtClean="0">
                <a:latin typeface="微软雅黑 Light" pitchFamily="34" charset="-122"/>
                <a:ea typeface="微软雅黑 Light" pitchFamily="34" charset="-122"/>
              </a:rPr>
              <a:t>Kafka</a:t>
            </a: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生产者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2451" y="4128611"/>
            <a:ext cx="2000249" cy="46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序列化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2451" y="5157311"/>
            <a:ext cx="2000249" cy="46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itchFamily="34" charset="-122"/>
                <a:ea typeface="微软雅黑 Light" pitchFamily="34" charset="-122"/>
              </a:rPr>
              <a:t>分区</a:t>
            </a:r>
            <a:endParaRPr lang="en-US" altLang="zh-CN" b="1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57750" y="1228726"/>
            <a:ext cx="7248525" cy="1847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柱形 21"/>
          <p:cNvSpPr/>
          <p:nvPr/>
        </p:nvSpPr>
        <p:spPr>
          <a:xfrm rot="16200000">
            <a:off x="8236746" y="150021"/>
            <a:ext cx="519108" cy="7391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Kafka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857875" y="1304925"/>
            <a:ext cx="1657350" cy="8953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线程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A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559925" y="1304925"/>
            <a:ext cx="1657350" cy="8953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线程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C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708900" y="1304925"/>
            <a:ext cx="1657350" cy="8953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线程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B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953250" y="2352675"/>
            <a:ext cx="3171825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KafkaProducer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实例</a:t>
            </a:r>
            <a:endParaRPr lang="zh-CN" altLang="en-US" sz="16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48225" y="10096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生产者应用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直接箭头连接符 29"/>
          <p:cNvCxnSpPr>
            <a:stCxn id="23" idx="2"/>
            <a:endCxn id="26" idx="1"/>
          </p:cNvCxnSpPr>
          <p:nvPr/>
        </p:nvCxnSpPr>
        <p:spPr>
          <a:xfrm rot="16200000" flipH="1">
            <a:off x="6929919" y="1956905"/>
            <a:ext cx="244464" cy="7312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5" idx="2"/>
            <a:endCxn id="26" idx="0"/>
          </p:cNvCxnSpPr>
          <p:nvPr/>
        </p:nvCxnSpPr>
        <p:spPr>
          <a:xfrm rot="16200000" flipH="1">
            <a:off x="8462169" y="2275681"/>
            <a:ext cx="1524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4" idx="2"/>
            <a:endCxn id="26" idx="7"/>
          </p:cNvCxnSpPr>
          <p:nvPr/>
        </p:nvCxnSpPr>
        <p:spPr>
          <a:xfrm rot="5400000">
            <a:off x="9902354" y="1958493"/>
            <a:ext cx="244464" cy="7280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箭头 32"/>
          <p:cNvSpPr/>
          <p:nvPr/>
        </p:nvSpPr>
        <p:spPr>
          <a:xfrm>
            <a:off x="8239125" y="3190875"/>
            <a:ext cx="504825" cy="257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41016" y="4190999"/>
            <a:ext cx="407401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37249</TotalTime>
  <Words>822</Words>
  <Application>Microsoft Office PowerPoint</Application>
  <PresentationFormat>自定义</PresentationFormat>
  <Paragraphs>281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1_Office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pfx</cp:lastModifiedBy>
  <cp:revision>10517</cp:revision>
  <dcterms:created xsi:type="dcterms:W3CDTF">2016-08-30T15:34:45Z</dcterms:created>
  <dcterms:modified xsi:type="dcterms:W3CDTF">2018-12-19T03:31:41Z</dcterms:modified>
  <cp:category>锐旗设计;https://9ppt.taobao.com</cp:category>
</cp:coreProperties>
</file>