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0"/>
  </p:notesMasterIdLst>
  <p:sldIdLst>
    <p:sldId id="291" r:id="rId4"/>
    <p:sldId id="395" r:id="rId5"/>
    <p:sldId id="411" r:id="rId6"/>
    <p:sldId id="427" r:id="rId7"/>
    <p:sldId id="428" r:id="rId8"/>
    <p:sldId id="415" r:id="rId9"/>
    <p:sldId id="416" r:id="rId10"/>
    <p:sldId id="429" r:id="rId11"/>
    <p:sldId id="430" r:id="rId12"/>
    <p:sldId id="431" r:id="rId13"/>
    <p:sldId id="418" r:id="rId14"/>
    <p:sldId id="419" r:id="rId15"/>
    <p:sldId id="420" r:id="rId16"/>
    <p:sldId id="421" r:id="rId17"/>
    <p:sldId id="422" r:id="rId18"/>
    <p:sldId id="42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08" autoAdjust="0"/>
  </p:normalViewPr>
  <p:slideViewPr>
    <p:cSldViewPr snapToGrid="0" showGuides="1">
      <p:cViewPr varScale="1">
        <p:scale>
          <a:sx n="120" d="100"/>
          <a:sy n="120" d="100"/>
        </p:scale>
        <p:origin x="-2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64D34-4CBE-41F6-B3F7-0DD58102CE77}" type="datetime1">
              <a:rPr lang="zh-CN" altLang="en-US"/>
              <a:pPr>
                <a:defRPr/>
              </a:pPr>
              <a:t>2019/1/22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0AB1A-D1FF-4C27-B32B-54E6111D2E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477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6770-2655-40E8-BB05-DD36AB4AB5C1}" type="datetime1">
              <a:rPr lang="zh-CN" altLang="en-US"/>
              <a:pPr>
                <a:defRPr/>
              </a:pPr>
              <a:t>2019/1/22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624B9-EEA2-4C43-8290-2101855D22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87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>
                <a:solidFill>
                  <a:srgbClr val="333333">
                    <a:tint val="75000"/>
                  </a:srgbClr>
                </a:solidFill>
              </a:rPr>
              <a:pPr/>
              <a:t>2019/1/22</a:t>
            </a:fld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6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6770-2655-40E8-BB05-DD36AB4AB5C1}" type="datetime1">
              <a:rPr lang="zh-CN" altLang="en-US">
                <a:solidFill>
                  <a:srgbClr val="333333">
                    <a:tint val="75000"/>
                  </a:srgbClr>
                </a:solidFill>
              </a:rPr>
              <a:pPr>
                <a:defRPr/>
              </a:pPr>
              <a:t>2019/1/22</a:t>
            </a:fld>
            <a:endParaRPr lang="en-US" altLang="zh-CN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624B9-EEA2-4C43-8290-2101855D228A}" type="slidenum">
              <a:rPr lang="zh-CN" altLang="en-US">
                <a:solidFill>
                  <a:srgbClr val="333333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7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>
                <a:solidFill>
                  <a:srgbClr val="333333">
                    <a:tint val="75000"/>
                  </a:srgbClr>
                </a:solidFill>
              </a:rPr>
              <a:pPr/>
              <a:t>2019/1/22</a:t>
            </a:fld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2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hyperlink" Target="http://www.51jo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17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5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5333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综述</a:t>
            </a:r>
            <a:endParaRPr lang="zh-CN" altLang="en-US" sz="5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smtClean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603974" cy="369332"/>
            <a:chOff x="1139058" y="5604513"/>
            <a:chExt cx="3603974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2447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Lison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525765982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4" name="组合 5"/>
          <p:cNvGrpSpPr>
            <a:grpSpLocks/>
          </p:cNvGrpSpPr>
          <p:nvPr/>
        </p:nvGrpSpPr>
        <p:grpSpPr bwMode="auto">
          <a:xfrm>
            <a:off x="2381251" y="1768475"/>
            <a:ext cx="7336367" cy="585788"/>
            <a:chOff x="1851025" y="1249176"/>
            <a:chExt cx="5502275" cy="585787"/>
          </a:xfrm>
        </p:grpSpPr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6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7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MongoDB</a:t>
              </a:r>
              <a:r>
                <a:rPr lang="zh-CN" altLang="en-US" sz="2400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课程综述</a:t>
              </a:r>
            </a:p>
          </p:txBody>
        </p:sp>
        <p:sp>
          <p:nvSpPr>
            <p:cNvPr id="58" name="Text Box 18"/>
            <p:cNvSpPr>
              <a:spLocks noChangeArrowheads="1"/>
            </p:cNvSpPr>
            <p:nvPr/>
          </p:nvSpPr>
          <p:spPr bwMode="auto">
            <a:xfrm>
              <a:off x="2036048" y="1249176"/>
              <a:ext cx="328455" cy="58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59" name="组合 3"/>
          <p:cNvGrpSpPr>
            <a:grpSpLocks/>
          </p:cNvGrpSpPr>
          <p:nvPr/>
        </p:nvGrpSpPr>
        <p:grpSpPr bwMode="auto">
          <a:xfrm>
            <a:off x="2381251" y="2773364"/>
            <a:ext cx="7366000" cy="584775"/>
            <a:chOff x="1847850" y="2697897"/>
            <a:chExt cx="5524500" cy="585927"/>
          </a:xfrm>
        </p:grpSpPr>
        <p:sp>
          <p:nvSpPr>
            <p:cNvPr id="60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1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2" name="Text Box 16"/>
            <p:cNvSpPr>
              <a:spLocks noChangeArrowheads="1"/>
            </p:cNvSpPr>
            <p:nvPr/>
          </p:nvSpPr>
          <p:spPr bwMode="auto">
            <a:xfrm>
              <a:off x="2036048" y="2697897"/>
              <a:ext cx="328455" cy="58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63" name="Text Box 8"/>
            <p:cNvSpPr>
              <a:spLocks noChangeArrowheads="1"/>
            </p:cNvSpPr>
            <p:nvPr/>
          </p:nvSpPr>
          <p:spPr bwMode="auto">
            <a:xfrm>
              <a:off x="2593367" y="2751872"/>
              <a:ext cx="4595995" cy="46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zh-CN" altLang="en-US" sz="24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什么是</a:t>
              </a:r>
              <a:r>
                <a:rPr lang="en-US" altLang="zh-CN" sz="24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NoSQL</a:t>
              </a:r>
              <a:endParaRPr lang="zh-CN" altLang="en-US" sz="2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4" name="组合 4"/>
          <p:cNvGrpSpPr>
            <a:grpSpLocks/>
          </p:cNvGrpSpPr>
          <p:nvPr/>
        </p:nvGrpSpPr>
        <p:grpSpPr bwMode="auto">
          <a:xfrm>
            <a:off x="2381251" y="3775072"/>
            <a:ext cx="7332133" cy="584775"/>
            <a:chOff x="1854200" y="3609122"/>
            <a:chExt cx="5499100" cy="584340"/>
          </a:xfrm>
        </p:grpSpPr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7" name="Text Box 17"/>
            <p:cNvSpPr>
              <a:spLocks noChangeArrowheads="1"/>
            </p:cNvSpPr>
            <p:nvPr/>
          </p:nvSpPr>
          <p:spPr bwMode="auto">
            <a:xfrm>
              <a:off x="2036047" y="3609122"/>
              <a:ext cx="328455" cy="58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</a:p>
          </p:txBody>
        </p:sp>
        <p:sp>
          <p:nvSpPr>
            <p:cNvPr id="68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Mongodb</a:t>
              </a:r>
              <a:r>
                <a:rPr lang="zh-CN" altLang="en-US" sz="24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概念入门</a:t>
              </a:r>
              <a:endParaRPr lang="zh-CN" altLang="en-US" sz="2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197908" y="19183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2" name="TextBox 44"/>
          <p:cNvSpPr txBox="1">
            <a:spLocks noChangeArrowheads="1"/>
          </p:cNvSpPr>
          <p:nvPr/>
        </p:nvSpPr>
        <p:spPr bwMode="auto">
          <a:xfrm>
            <a:off x="156634" y="954089"/>
            <a:ext cx="1190836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/>
              <a:t>MongoDB</a:t>
            </a:r>
            <a:r>
              <a:rPr lang="zh-CN" altLang="en-US" sz="1800"/>
              <a:t>：是一个数据库</a:t>
            </a:r>
            <a:r>
              <a:rPr lang="en-US" altLang="zh-CN" sz="1800"/>
              <a:t> ,</a:t>
            </a:r>
            <a:r>
              <a:rPr lang="zh-CN" altLang="en-US" sz="1800"/>
              <a:t>高性能、无模式、文档性，目前</a:t>
            </a:r>
            <a:r>
              <a:rPr lang="en-US" altLang="zh-CN" sz="1800"/>
              <a:t>nosql</a:t>
            </a:r>
            <a:r>
              <a:rPr lang="zh-CN" altLang="en-US" sz="1800"/>
              <a:t>中最热门的数据库，开源产品，基于</a:t>
            </a:r>
            <a:r>
              <a:rPr lang="en-US" altLang="zh-CN" sz="1800"/>
              <a:t>c++</a:t>
            </a:r>
            <a:r>
              <a:rPr lang="zh-CN" altLang="en-US" sz="1800"/>
              <a:t>开发。是</a:t>
            </a:r>
            <a:r>
              <a:rPr lang="en-US" altLang="zh-CN" sz="1800"/>
              <a:t>nosql</a:t>
            </a:r>
            <a:r>
              <a:rPr lang="zh-CN" altLang="en-US" sz="1800"/>
              <a:t>数据库中功能最丰富，最像关系数据库的。</a:t>
            </a:r>
          </a:p>
        </p:txBody>
      </p:sp>
      <p:sp>
        <p:nvSpPr>
          <p:cNvPr id="9223" name="矩形 39"/>
          <p:cNvSpPr>
            <a:spLocks noChangeArrowheads="1"/>
          </p:cNvSpPr>
          <p:nvPr/>
        </p:nvSpPr>
        <p:spPr bwMode="auto">
          <a:xfrm>
            <a:off x="353484" y="2305051"/>
            <a:ext cx="114046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面向集合文档的存储：适合存储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的扩展）形式的数据；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格式自由，数据格式不固定，生产环境下修改结构都可以不影响程序运行；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强大的查询语句，面向对象的查询语言，基本覆盖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语言所有能力；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完整的索引支持，支持查询计划；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支持复制和自动故障转移；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支持二进制数据及大型对象（文件）的高效存储；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使用分片集群提升系统扩展性；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使用内存映射存储引擎，把磁盘的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操作转换成为内存的操作；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24" name="直接连接符 42"/>
          <p:cNvCxnSpPr>
            <a:cxnSpLocks noChangeShapeType="1"/>
          </p:cNvCxnSpPr>
          <p:nvPr/>
        </p:nvCxnSpPr>
        <p:spPr bwMode="auto">
          <a:xfrm flipV="1">
            <a:off x="4234" y="1860550"/>
            <a:ext cx="12060767" cy="8890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5" name="矩形 10"/>
          <p:cNvSpPr>
            <a:spLocks noChangeArrowheads="1"/>
          </p:cNvSpPr>
          <p:nvPr/>
        </p:nvSpPr>
        <p:spPr bwMode="auto">
          <a:xfrm>
            <a:off x="353485" y="1808163"/>
            <a:ext cx="47180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特性：</a:t>
            </a:r>
          </a:p>
        </p:txBody>
      </p:sp>
      <p:grpSp>
        <p:nvGrpSpPr>
          <p:cNvPr id="10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1" name="矩形 10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386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242359" y="107380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5" y="1524001"/>
            <a:ext cx="11349567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4517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矩形 4"/>
          <p:cNvSpPr>
            <a:spLocks noChangeArrowheads="1"/>
          </p:cNvSpPr>
          <p:nvPr/>
        </p:nvSpPr>
        <p:spPr bwMode="auto">
          <a:xfrm>
            <a:off x="165609" y="179644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概念与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RDMS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概念对比</a:t>
            </a: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8" y="1193801"/>
            <a:ext cx="110363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94320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239184" y="20637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应不应该用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2294" name="TextBox 44"/>
          <p:cNvSpPr txBox="1">
            <a:spLocks noChangeArrowheads="1"/>
          </p:cNvSpPr>
          <p:nvPr/>
        </p:nvSpPr>
        <p:spPr bwMode="auto">
          <a:xfrm>
            <a:off x="156634" y="954089"/>
            <a:ext cx="1190836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并没有某个业务场景必须要使用 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才能解决，但使用 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通常能让你以更低的成本解决问题（包括学习、开发、运维等成本）</a:t>
            </a:r>
          </a:p>
        </p:txBody>
      </p:sp>
      <p:cxnSp>
        <p:nvCxnSpPr>
          <p:cNvPr id="12295" name="直接连接符 42"/>
          <p:cNvCxnSpPr>
            <a:cxnSpLocks noChangeShapeType="1"/>
          </p:cNvCxnSpPr>
          <p:nvPr/>
        </p:nvCxnSpPr>
        <p:spPr bwMode="auto">
          <a:xfrm flipV="1">
            <a:off x="4234" y="1860550"/>
            <a:ext cx="12060767" cy="8890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3534" y="2146300"/>
          <a:ext cx="10962217" cy="3778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4965"/>
                <a:gridCol w="2657252"/>
              </a:tblGrid>
              <a:tr h="41980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b="1" i="0">
                          <a:effectLst/>
                        </a:rPr>
                        <a:t>应用特征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>
                          <a:effectLst/>
                        </a:rPr>
                        <a:t>Yes / No</a:t>
                      </a: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应用不需要事务及复杂 </a:t>
                      </a:r>
                      <a:r>
                        <a:rPr lang="en-US" sz="1800">
                          <a:effectLst/>
                        </a:rPr>
                        <a:t>join </a:t>
                      </a:r>
                      <a:r>
                        <a:rPr lang="zh-CN" altLang="en-US" sz="1800">
                          <a:effectLst/>
                        </a:rPr>
                        <a:t>支持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必须 </a:t>
                      </a: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新应用，需求会变，数据模型无法确定，想快速迭代开发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？</a:t>
                      </a: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应用需要</a:t>
                      </a:r>
                      <a:r>
                        <a:rPr lang="en-US" altLang="zh-CN" sz="1800">
                          <a:effectLst/>
                        </a:rPr>
                        <a:t>2000-3000</a:t>
                      </a:r>
                      <a:r>
                        <a:rPr lang="zh-CN" altLang="en-US" sz="1800">
                          <a:effectLst/>
                        </a:rPr>
                        <a:t>以上的读写</a:t>
                      </a:r>
                      <a:r>
                        <a:rPr lang="en-US" altLang="zh-CN" sz="1800">
                          <a:effectLst/>
                        </a:rPr>
                        <a:t>QPS</a:t>
                      </a:r>
                      <a:r>
                        <a:rPr lang="zh-CN" altLang="en-US" sz="1800">
                          <a:effectLst/>
                        </a:rPr>
                        <a:t>（更高也可以）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？</a:t>
                      </a: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应用需要</a:t>
                      </a:r>
                      <a:r>
                        <a:rPr lang="en-US" altLang="zh-CN" sz="1800">
                          <a:effectLst/>
                        </a:rPr>
                        <a:t>TB</a:t>
                      </a:r>
                      <a:r>
                        <a:rPr lang="zh-CN" altLang="en-US" sz="1800">
                          <a:effectLst/>
                        </a:rPr>
                        <a:t>甚至 </a:t>
                      </a:r>
                      <a:r>
                        <a:rPr lang="en-US" altLang="zh-CN" sz="1800">
                          <a:effectLst/>
                        </a:rPr>
                        <a:t>PB </a:t>
                      </a:r>
                      <a:r>
                        <a:rPr lang="zh-CN" altLang="en-US" sz="1800">
                          <a:effectLst/>
                        </a:rPr>
                        <a:t>级别数据存储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?</a:t>
                      </a: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应用发展迅速，需要能快速水平扩展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?</a:t>
                      </a: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应用要求存储的数据不丢失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?</a:t>
                      </a: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应用需要</a:t>
                      </a:r>
                      <a:r>
                        <a:rPr lang="en-US" altLang="zh-CN" sz="1800">
                          <a:effectLst/>
                        </a:rPr>
                        <a:t>99.999%</a:t>
                      </a:r>
                      <a:r>
                        <a:rPr lang="zh-CN" altLang="en-US" sz="1800">
                          <a:effectLst/>
                        </a:rPr>
                        <a:t>高可用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?</a:t>
                      </a:r>
                    </a:p>
                  </a:txBody>
                  <a:tcPr marL="121909" marR="121909" marT="45717" marB="45717"/>
                </a:tc>
              </a:tr>
              <a:tr h="41980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应用需要大量的地理位置查询、文本查询</a:t>
                      </a:r>
                    </a:p>
                  </a:txBody>
                  <a:tcPr marL="121909" marR="121909" marT="45717" marB="4571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？</a:t>
                      </a:r>
                    </a:p>
                  </a:txBody>
                  <a:tcPr marL="121909" marR="121909" marT="45717" marB="45717"/>
                </a:tc>
              </a:tr>
            </a:tbl>
          </a:graphicData>
        </a:graphic>
      </p:graphicFrame>
      <p:sp>
        <p:nvSpPr>
          <p:cNvPr id="12328" name="矩形 3"/>
          <p:cNvSpPr>
            <a:spLocks noChangeArrowheads="1"/>
          </p:cNvSpPr>
          <p:nvPr/>
        </p:nvSpPr>
        <p:spPr bwMode="auto">
          <a:xfrm>
            <a:off x="753534" y="5948363"/>
            <a:ext cx="110976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如果上述有</a:t>
            </a:r>
            <a:r>
              <a:rPr lang="en-US" altLang="zh-CN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，可以考虑 </a:t>
            </a:r>
            <a:r>
              <a:rPr lang="en-US" altLang="zh-CN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个及以上的 </a:t>
            </a:r>
            <a:r>
              <a:rPr lang="en-US" altLang="zh-CN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，选择</a:t>
            </a:r>
            <a:r>
              <a:rPr lang="en-US" altLang="zh-CN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绝不会后悔！</a:t>
            </a:r>
          </a:p>
        </p:txBody>
      </p:sp>
      <p:grpSp>
        <p:nvGrpSpPr>
          <p:cNvPr id="10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1" name="矩形 10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7957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矩形 4"/>
          <p:cNvSpPr>
            <a:spLocks noChangeArrowheads="1"/>
          </p:cNvSpPr>
          <p:nvPr/>
        </p:nvSpPr>
        <p:spPr bwMode="auto">
          <a:xfrm>
            <a:off x="239184" y="185181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13318" name="TextBox 44"/>
          <p:cNvSpPr txBox="1">
            <a:spLocks noChangeArrowheads="1"/>
          </p:cNvSpPr>
          <p:nvPr/>
        </p:nvSpPr>
        <p:spPr bwMode="auto">
          <a:xfrm>
            <a:off x="156634" y="954089"/>
            <a:ext cx="1190836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的应用已经渗透到各个领域，比如游戏、物流、电商、内容管理、社交、物联网、视频直播等，以下是几个实际的应用案例：</a:t>
            </a:r>
          </a:p>
        </p:txBody>
      </p:sp>
      <p:sp>
        <p:nvSpPr>
          <p:cNvPr id="13319" name="矩形 1"/>
          <p:cNvSpPr>
            <a:spLocks noChangeArrowheads="1"/>
          </p:cNvSpPr>
          <p:nvPr/>
        </p:nvSpPr>
        <p:spPr bwMode="auto">
          <a:xfrm>
            <a:off x="463551" y="2124076"/>
            <a:ext cx="11252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游戏场景，使用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存储游戏用户信息，用户的装备、积分等直接以内嵌文档的形式存储，方便查询、更新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物流场景，使用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存储订单信息，订单状态在运送过程中会不断更新，以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内嵌数组的形式来存储，一次查询就能将订单所有的变更读取出来。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社交场景，使用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存储存储用户信息，以及用户发表的朋友圈信息，通过地理位置索引实现附近的人、地点等功能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物联网场景，使用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存储所有接入的智能设备信息，以及设备汇报的日志信息，并对这些信息进行多维度的分析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视频直播，使用 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MongoDB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存储用户信息、礼物信息等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......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320" name="直接连接符 42"/>
          <p:cNvCxnSpPr>
            <a:cxnSpLocks noChangeShapeType="1"/>
          </p:cNvCxnSpPr>
          <p:nvPr/>
        </p:nvCxnSpPr>
        <p:spPr bwMode="auto">
          <a:xfrm flipV="1">
            <a:off x="4234" y="1860550"/>
            <a:ext cx="12060767" cy="8890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0" name="矩形 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2236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366183" y="204028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什么场景不能用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4342" name="矩形 39"/>
          <p:cNvSpPr>
            <a:spLocks noChangeArrowheads="1"/>
          </p:cNvSpPr>
          <p:nvPr/>
        </p:nvSpPr>
        <p:spPr bwMode="auto">
          <a:xfrm>
            <a:off x="956733" y="1222376"/>
            <a:ext cx="1088178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高度事务性系统：例如银行、财务等系统。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对事物的支持较弱；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传统的商业智能应用：特定问题的数据分析，多数据实体关联，涉及到复杂的、高度优化的查询方式；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方便的时候；数据结构相对固定，使用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进行查询统计更加便利的时候；</a:t>
            </a:r>
          </a:p>
        </p:txBody>
      </p:sp>
      <p:grpSp>
        <p:nvGrpSpPr>
          <p:cNvPr id="7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3409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4" name="组合 5"/>
          <p:cNvGrpSpPr>
            <a:grpSpLocks/>
          </p:cNvGrpSpPr>
          <p:nvPr/>
        </p:nvGrpSpPr>
        <p:grpSpPr bwMode="auto">
          <a:xfrm>
            <a:off x="2381251" y="1768475"/>
            <a:ext cx="7336367" cy="585788"/>
            <a:chOff x="1851025" y="1249176"/>
            <a:chExt cx="5502275" cy="585787"/>
          </a:xfrm>
        </p:grpSpPr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6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7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</a:t>
              </a:r>
              <a:r>
                <a:rPr lang="en-US" altLang="zh-CN" sz="2400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ongoDB</a:t>
              </a:r>
              <a:r>
                <a:rPr lang="zh-CN" altLang="en-US" sz="2400" b="1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课程综述</a:t>
              </a:r>
              <a:endParaRPr lang="zh-CN" altLang="en-US" sz="2400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8" name="Text Box 18"/>
            <p:cNvSpPr>
              <a:spLocks noChangeArrowheads="1"/>
            </p:cNvSpPr>
            <p:nvPr/>
          </p:nvSpPr>
          <p:spPr bwMode="auto">
            <a:xfrm>
              <a:off x="2036048" y="1249176"/>
              <a:ext cx="328455" cy="58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59" name="组合 3"/>
          <p:cNvGrpSpPr>
            <a:grpSpLocks/>
          </p:cNvGrpSpPr>
          <p:nvPr/>
        </p:nvGrpSpPr>
        <p:grpSpPr bwMode="auto">
          <a:xfrm>
            <a:off x="2381251" y="2773364"/>
            <a:ext cx="7366000" cy="584775"/>
            <a:chOff x="1847850" y="2697897"/>
            <a:chExt cx="5524500" cy="585927"/>
          </a:xfrm>
        </p:grpSpPr>
        <p:sp>
          <p:nvSpPr>
            <p:cNvPr id="60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1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2" name="Text Box 16"/>
            <p:cNvSpPr>
              <a:spLocks noChangeArrowheads="1"/>
            </p:cNvSpPr>
            <p:nvPr/>
          </p:nvSpPr>
          <p:spPr bwMode="auto">
            <a:xfrm>
              <a:off x="2036048" y="2697897"/>
              <a:ext cx="328455" cy="58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63" name="Text Box 8"/>
            <p:cNvSpPr>
              <a:spLocks noChangeArrowheads="1"/>
            </p:cNvSpPr>
            <p:nvPr/>
          </p:nvSpPr>
          <p:spPr bwMode="auto">
            <a:xfrm>
              <a:off x="2593367" y="2751872"/>
              <a:ext cx="4595995" cy="46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zh-CN" altLang="en-US" sz="24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什么是</a:t>
              </a:r>
              <a:r>
                <a:rPr lang="en-US" altLang="zh-CN" sz="24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NoSQL</a:t>
              </a:r>
              <a:endParaRPr lang="zh-CN" altLang="en-US" sz="2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4" name="组合 4"/>
          <p:cNvGrpSpPr>
            <a:grpSpLocks/>
          </p:cNvGrpSpPr>
          <p:nvPr/>
        </p:nvGrpSpPr>
        <p:grpSpPr bwMode="auto">
          <a:xfrm>
            <a:off x="2381251" y="3775072"/>
            <a:ext cx="7332133" cy="584775"/>
            <a:chOff x="1854200" y="3609122"/>
            <a:chExt cx="5499100" cy="584340"/>
          </a:xfrm>
        </p:grpSpPr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7" name="Text Box 17"/>
            <p:cNvSpPr>
              <a:spLocks noChangeArrowheads="1"/>
            </p:cNvSpPr>
            <p:nvPr/>
          </p:nvSpPr>
          <p:spPr bwMode="auto">
            <a:xfrm>
              <a:off x="2036047" y="3609122"/>
              <a:ext cx="328455" cy="58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</a:p>
          </p:txBody>
        </p:sp>
        <p:sp>
          <p:nvSpPr>
            <p:cNvPr id="68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Mongodb</a:t>
              </a:r>
              <a:r>
                <a:rPr lang="zh-CN" altLang="en-US" sz="24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概念入门</a:t>
              </a:r>
              <a:endParaRPr lang="zh-CN" altLang="en-US" sz="2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218016" y="20637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 eaLnBrk="1" hangingPunct="1">
              <a:spcBef>
                <a:spcPct val="0"/>
              </a:spcBef>
              <a:buNone/>
            </a:pP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课程总体介绍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9" name="矩形 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026" name="Picture 2" descr="E:\1 VIP Resouce\1 mongodb\MongoDB大纲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50" y="0"/>
            <a:ext cx="68484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9519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4" name="组合 5"/>
          <p:cNvGrpSpPr>
            <a:grpSpLocks/>
          </p:cNvGrpSpPr>
          <p:nvPr/>
        </p:nvGrpSpPr>
        <p:grpSpPr bwMode="auto">
          <a:xfrm>
            <a:off x="2381251" y="1768475"/>
            <a:ext cx="7336367" cy="585788"/>
            <a:chOff x="1851025" y="1249176"/>
            <a:chExt cx="5502275" cy="585787"/>
          </a:xfrm>
        </p:grpSpPr>
        <p:sp>
          <p:nvSpPr>
            <p:cNvPr id="55" name="Freeform 7"/>
            <p:cNvSpPr>
              <a:spLocks noChangeArrowheads="1"/>
            </p:cNvSpPr>
            <p:nvPr/>
          </p:nvSpPr>
          <p:spPr bwMode="auto">
            <a:xfrm>
              <a:off x="1851025" y="1266638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6" name="Freeform 6"/>
            <p:cNvSpPr>
              <a:spLocks noChangeArrowheads="1"/>
            </p:cNvSpPr>
            <p:nvPr/>
          </p:nvSpPr>
          <p:spPr bwMode="auto">
            <a:xfrm>
              <a:off x="2555875" y="1266638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56"/>
                <a:gd name="T19" fmla="*/ 0 h 358"/>
                <a:gd name="T20" fmla="*/ 2856 w 2856"/>
                <a:gd name="T21" fmla="*/ 358 h 3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57" name="Text Box 8"/>
            <p:cNvSpPr>
              <a:spLocks noChangeArrowheads="1"/>
            </p:cNvSpPr>
            <p:nvPr/>
          </p:nvSpPr>
          <p:spPr bwMode="auto">
            <a:xfrm>
              <a:off x="2596542" y="1326963"/>
              <a:ext cx="456123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MongoDB</a:t>
              </a:r>
              <a:r>
                <a:rPr lang="zh-CN" altLang="en-US" sz="2400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课程综述</a:t>
              </a:r>
            </a:p>
          </p:txBody>
        </p:sp>
        <p:sp>
          <p:nvSpPr>
            <p:cNvPr id="58" name="Text Box 18"/>
            <p:cNvSpPr>
              <a:spLocks noChangeArrowheads="1"/>
            </p:cNvSpPr>
            <p:nvPr/>
          </p:nvSpPr>
          <p:spPr bwMode="auto">
            <a:xfrm>
              <a:off x="2036048" y="1249176"/>
              <a:ext cx="328455" cy="58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</a:p>
          </p:txBody>
        </p:sp>
      </p:grpSp>
      <p:grpSp>
        <p:nvGrpSpPr>
          <p:cNvPr id="59" name="组合 3"/>
          <p:cNvGrpSpPr>
            <a:grpSpLocks/>
          </p:cNvGrpSpPr>
          <p:nvPr/>
        </p:nvGrpSpPr>
        <p:grpSpPr bwMode="auto">
          <a:xfrm>
            <a:off x="2381251" y="2773364"/>
            <a:ext cx="7366000" cy="584775"/>
            <a:chOff x="1847850" y="2697897"/>
            <a:chExt cx="5524500" cy="585927"/>
          </a:xfrm>
        </p:grpSpPr>
        <p:sp>
          <p:nvSpPr>
            <p:cNvPr id="60" name="Freeform 11"/>
            <p:cNvSpPr>
              <a:spLocks noChangeArrowheads="1"/>
            </p:cNvSpPr>
            <p:nvPr/>
          </p:nvSpPr>
          <p:spPr bwMode="auto">
            <a:xfrm>
              <a:off x="2555875" y="2697897"/>
              <a:ext cx="481647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1" name="Freeform 12"/>
            <p:cNvSpPr>
              <a:spLocks noChangeArrowheads="1"/>
            </p:cNvSpPr>
            <p:nvPr/>
          </p:nvSpPr>
          <p:spPr bwMode="auto">
            <a:xfrm>
              <a:off x="1847850" y="2697897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5DB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2" name="Text Box 16"/>
            <p:cNvSpPr>
              <a:spLocks noChangeArrowheads="1"/>
            </p:cNvSpPr>
            <p:nvPr/>
          </p:nvSpPr>
          <p:spPr bwMode="auto">
            <a:xfrm>
              <a:off x="2036048" y="2697897"/>
              <a:ext cx="328455" cy="585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</a:p>
          </p:txBody>
        </p:sp>
        <p:sp>
          <p:nvSpPr>
            <p:cNvPr id="63" name="Text Box 8"/>
            <p:cNvSpPr>
              <a:spLocks noChangeArrowheads="1"/>
            </p:cNvSpPr>
            <p:nvPr/>
          </p:nvSpPr>
          <p:spPr bwMode="auto">
            <a:xfrm>
              <a:off x="2593367" y="2751872"/>
              <a:ext cx="4595995" cy="46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zh-CN" altLang="en-US" sz="24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什么是</a:t>
              </a:r>
              <a:r>
                <a:rPr lang="en-US" altLang="zh-CN" sz="24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NoSQL</a:t>
              </a:r>
              <a:endParaRPr lang="zh-CN" altLang="en-US" sz="2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4" name="组合 4"/>
          <p:cNvGrpSpPr>
            <a:grpSpLocks/>
          </p:cNvGrpSpPr>
          <p:nvPr/>
        </p:nvGrpSpPr>
        <p:grpSpPr bwMode="auto">
          <a:xfrm>
            <a:off x="2381251" y="3775072"/>
            <a:ext cx="7332133" cy="584775"/>
            <a:chOff x="1854200" y="3609122"/>
            <a:chExt cx="5499100" cy="584340"/>
          </a:xfrm>
        </p:grpSpPr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2555875" y="3609122"/>
              <a:ext cx="4797425" cy="568325"/>
            </a:xfrm>
            <a:custGeom>
              <a:avLst/>
              <a:gdLst>
                <a:gd name="T0" fmla="*/ 0 w 2856"/>
                <a:gd name="T1" fmla="*/ 2147483647 h 358"/>
                <a:gd name="T2" fmla="*/ 0 w 2856"/>
                <a:gd name="T3" fmla="*/ 2147483647 h 358"/>
                <a:gd name="T4" fmla="*/ 2147483647 w 2856"/>
                <a:gd name="T5" fmla="*/ 2147483647 h 358"/>
                <a:gd name="T6" fmla="*/ 2147483647 w 2856"/>
                <a:gd name="T7" fmla="*/ 2147483647 h 358"/>
                <a:gd name="T8" fmla="*/ 2147483647 w 2856"/>
                <a:gd name="T9" fmla="*/ 0 h 358"/>
                <a:gd name="T10" fmla="*/ 0 w 2856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854200" y="3609122"/>
              <a:ext cx="609600" cy="568325"/>
            </a:xfrm>
            <a:custGeom>
              <a:avLst/>
              <a:gdLst>
                <a:gd name="T0" fmla="*/ 2147483647 w 372"/>
                <a:gd name="T1" fmla="*/ 2147483647 h 358"/>
                <a:gd name="T2" fmla="*/ 2147483647 w 372"/>
                <a:gd name="T3" fmla="*/ 2147483647 h 358"/>
                <a:gd name="T4" fmla="*/ 2147483647 w 372"/>
                <a:gd name="T5" fmla="*/ 2147483647 h 358"/>
                <a:gd name="T6" fmla="*/ 0 w 372"/>
                <a:gd name="T7" fmla="*/ 2147483647 h 358"/>
                <a:gd name="T8" fmla="*/ 2147483647 w 372"/>
                <a:gd name="T9" fmla="*/ 2147483647 h 358"/>
                <a:gd name="T10" fmla="*/ 2147483647 w 372"/>
                <a:gd name="T11" fmla="*/ 2147483647 h 3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67" name="Text Box 17"/>
            <p:cNvSpPr>
              <a:spLocks noChangeArrowheads="1"/>
            </p:cNvSpPr>
            <p:nvPr/>
          </p:nvSpPr>
          <p:spPr bwMode="auto">
            <a:xfrm>
              <a:off x="2036047" y="3609122"/>
              <a:ext cx="328455" cy="58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</a:p>
          </p:txBody>
        </p:sp>
        <p:sp>
          <p:nvSpPr>
            <p:cNvPr id="68" name="Text Box 8"/>
            <p:cNvSpPr>
              <a:spLocks noChangeArrowheads="1"/>
            </p:cNvSpPr>
            <p:nvPr/>
          </p:nvSpPr>
          <p:spPr bwMode="auto">
            <a:xfrm>
              <a:off x="2585598" y="3655159"/>
              <a:ext cx="4624178" cy="46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CC9900"/>
                </a:buClr>
                <a:buFontTx/>
                <a:buNone/>
              </a:pPr>
              <a:r>
                <a:rPr lang="en-US" altLang="zh-CN" sz="24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Mongodb</a:t>
              </a:r>
              <a:r>
                <a:rPr lang="zh-CN" altLang="en-US" sz="24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概念入门</a:t>
              </a:r>
              <a:endParaRPr lang="zh-CN" altLang="en-US" sz="2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5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239184" y="219409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0" name="TextBox 44"/>
          <p:cNvSpPr txBox="1">
            <a:spLocks noChangeArrowheads="1"/>
          </p:cNvSpPr>
          <p:nvPr/>
        </p:nvSpPr>
        <p:spPr bwMode="auto">
          <a:xfrm>
            <a:off x="156634" y="954088"/>
            <a:ext cx="114829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/>
              <a:t>NoSQL</a:t>
            </a:r>
            <a:r>
              <a:rPr lang="zh-CN" altLang="en-US" sz="1800"/>
              <a:t>：</a:t>
            </a:r>
            <a:r>
              <a:rPr lang="en-US" altLang="zh-CN" sz="1800"/>
              <a:t>Not Only SQL ,</a:t>
            </a:r>
            <a:r>
              <a:rPr lang="zh-CN" altLang="en-US" sz="1800"/>
              <a:t>本质也是一种数据库的技术，相对于传统数据库技术，它不会遵循一些约束，比如：</a:t>
            </a:r>
            <a:r>
              <a:rPr lang="en-US" altLang="zh-CN" sz="1800"/>
              <a:t>sql</a:t>
            </a:r>
            <a:r>
              <a:rPr lang="zh-CN" altLang="en-US" sz="1800"/>
              <a:t>标准、</a:t>
            </a:r>
            <a:r>
              <a:rPr lang="en-US" altLang="zh-CN" sz="1800"/>
              <a:t>ACID</a:t>
            </a:r>
            <a:r>
              <a:rPr lang="zh-CN" altLang="en-US" sz="1800"/>
              <a:t>属性，表结构等。</a:t>
            </a:r>
          </a:p>
        </p:txBody>
      </p:sp>
      <p:sp>
        <p:nvSpPr>
          <p:cNvPr id="6151" name="矩形 39"/>
          <p:cNvSpPr>
            <a:spLocks noChangeArrowheads="1"/>
          </p:cNvSpPr>
          <p:nvPr/>
        </p:nvSpPr>
        <p:spPr bwMode="auto">
          <a:xfrm>
            <a:off x="353485" y="2634673"/>
            <a:ext cx="70231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满足对数据库的高并发读写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对海量数据的高效存储和访问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对数据库高扩展性和高可用性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灵活的数据结构，满足数据结构不固定的场景</a:t>
            </a:r>
          </a:p>
        </p:txBody>
      </p:sp>
      <p:sp>
        <p:nvSpPr>
          <p:cNvPr id="6153" name="矩形 39"/>
          <p:cNvSpPr>
            <a:spLocks noChangeArrowheads="1"/>
          </p:cNvSpPr>
          <p:nvPr/>
        </p:nvSpPr>
        <p:spPr bwMode="auto">
          <a:xfrm>
            <a:off x="7457018" y="2658487"/>
            <a:ext cx="5060949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一般不支持事务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实现复杂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查询比较复杂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运维人员数据维护门槛较高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目前不是主流的数据库技术</a:t>
            </a:r>
          </a:p>
        </p:txBody>
      </p:sp>
      <p:cxnSp>
        <p:nvCxnSpPr>
          <p:cNvPr id="6154" name="直接连接符 42"/>
          <p:cNvCxnSpPr>
            <a:cxnSpLocks noChangeShapeType="1"/>
          </p:cNvCxnSpPr>
          <p:nvPr/>
        </p:nvCxnSpPr>
        <p:spPr bwMode="auto">
          <a:xfrm flipV="1">
            <a:off x="4234" y="2190173"/>
            <a:ext cx="12060767" cy="8890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5" name="矩形 10"/>
          <p:cNvSpPr>
            <a:spLocks noChangeArrowheads="1"/>
          </p:cNvSpPr>
          <p:nvPr/>
        </p:nvSpPr>
        <p:spPr bwMode="auto">
          <a:xfrm>
            <a:off x="353485" y="2137786"/>
            <a:ext cx="47180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Font typeface="Wingdings" pitchFamily="2" charset="2"/>
              <a:buChar char="n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6156" name="矩形 10"/>
          <p:cNvSpPr>
            <a:spLocks noChangeArrowheads="1"/>
          </p:cNvSpPr>
          <p:nvPr/>
        </p:nvSpPr>
        <p:spPr bwMode="auto">
          <a:xfrm>
            <a:off x="7457018" y="2137787"/>
            <a:ext cx="471593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缺点：</a:t>
            </a: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1560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165609" y="179644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52" name="直接连接符 42"/>
          <p:cNvCxnSpPr>
            <a:cxnSpLocks noChangeShapeType="1"/>
          </p:cNvCxnSpPr>
          <p:nvPr/>
        </p:nvCxnSpPr>
        <p:spPr bwMode="auto">
          <a:xfrm flipV="1">
            <a:off x="3606800" y="3834607"/>
            <a:ext cx="5615516" cy="0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0904"/>
              </p:ext>
            </p:extLst>
          </p:nvPr>
        </p:nvGraphicFramePr>
        <p:xfrm>
          <a:off x="131233" y="1859758"/>
          <a:ext cx="11290300" cy="2354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23"/>
                <a:gridCol w="2279707"/>
                <a:gridCol w="5125911"/>
                <a:gridCol w="2993259"/>
              </a:tblGrid>
              <a:tr h="4284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序号</a:t>
                      </a:r>
                      <a:endParaRPr lang="zh-CN" altLang="en-US" sz="1800"/>
                    </a:p>
                  </a:txBody>
                  <a:tcPr marL="121909" marR="121909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类型</a:t>
                      </a:r>
                      <a:endParaRPr lang="zh-CN" altLang="en-US" sz="1800"/>
                    </a:p>
                  </a:txBody>
                  <a:tcPr marL="121909" marR="121909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应用场景</a:t>
                      </a:r>
                      <a:endParaRPr lang="zh-CN" altLang="en-US" sz="1800"/>
                    </a:p>
                  </a:txBody>
                  <a:tcPr marL="121909" marR="121909" marT="45736" marB="457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典型产品</a:t>
                      </a:r>
                      <a:endParaRPr lang="zh-CN" altLang="en-US" sz="1800"/>
                    </a:p>
                  </a:txBody>
                  <a:tcPr marL="121909" marR="121909" marT="45736" marB="45736" anchor="ctr"/>
                </a:tc>
              </a:tr>
              <a:tr h="428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1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Key-value</a:t>
                      </a:r>
                      <a:r>
                        <a:rPr lang="zh-CN" altLang="en-US" sz="1800" smtClean="0"/>
                        <a:t>存储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缓存，处理高并发数据访问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Redis memcached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</a:tr>
              <a:tr h="428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列式数据库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分布式文件系统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Cassandra Hbase 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</a:tr>
              <a:tr h="6402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3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文档型数据库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Web</a:t>
                      </a:r>
                      <a:r>
                        <a:rPr lang="zh-CN" altLang="en-US" sz="1800" smtClean="0"/>
                        <a:t>应用，并发能力较强，表结构可变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mongoDB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</a:tr>
              <a:tr h="428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4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图结构数据库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社交网络，推荐系统，关注构建图谱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infoGrid Neo4J</a:t>
                      </a:r>
                      <a:endParaRPr lang="zh-CN" altLang="en-US" sz="1800"/>
                    </a:p>
                  </a:txBody>
                  <a:tcPr marL="121909" marR="121909" marT="45736" marB="45736"/>
                </a:tc>
              </a:tr>
            </a:tbl>
          </a:graphicData>
        </a:graphic>
      </p:graphicFrame>
      <p:sp>
        <p:nvSpPr>
          <p:cNvPr id="6189" name="矩形 10"/>
          <p:cNvSpPr>
            <a:spLocks noChangeArrowheads="1"/>
          </p:cNvSpPr>
          <p:nvPr/>
        </p:nvSpPr>
        <p:spPr bwMode="auto">
          <a:xfrm>
            <a:off x="4234" y="1369219"/>
            <a:ext cx="4718049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分类：</a:t>
            </a:r>
          </a:p>
        </p:txBody>
      </p:sp>
      <p:grpSp>
        <p:nvGrpSpPr>
          <p:cNvPr id="16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5630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202185" y="167452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数据库流行度排行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2200" y="1130266"/>
            <a:ext cx="485742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2018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年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由StackOverflow开发者调查发布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endParaRPr kumimoji="0" lang="zh-CN" altLang="zh-CN" sz="32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5362" name="Picture 2" descr="https://ss1.baidu.com/6ONXsjip0QIZ8tyhnq/it/u=70290730,693920107&amp;fm=173&amp;app=25&amp;f=JPEG?w=640&amp;h=546&amp;s=5EA83462198F514F464CE1DA0000C0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94" y="1499043"/>
            <a:ext cx="60960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10" name="矩形 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0130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矩形 4"/>
          <p:cNvSpPr>
            <a:spLocks noChangeArrowheads="1"/>
          </p:cNvSpPr>
          <p:nvPr/>
        </p:nvSpPr>
        <p:spPr bwMode="auto">
          <a:xfrm>
            <a:off x="246591" y="20637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谁在使用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2667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90" name="Picture 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431926"/>
            <a:ext cx="88392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8" name="矩形 7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6223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矩形 4"/>
          <p:cNvSpPr>
            <a:spLocks noChangeArrowheads="1"/>
          </p:cNvSpPr>
          <p:nvPr/>
        </p:nvSpPr>
        <p:spPr bwMode="auto">
          <a:xfrm>
            <a:off x="177801" y="191836"/>
            <a:ext cx="1182581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使用的行业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1081088"/>
            <a:ext cx="10691284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2"/>
          <p:cNvSpPr txBox="1">
            <a:spLocks noChangeArrowheads="1"/>
          </p:cNvSpPr>
          <p:nvPr/>
        </p:nvSpPr>
        <p:spPr bwMode="auto">
          <a:xfrm>
            <a:off x="3206751" y="6153151"/>
            <a:ext cx="4839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itchFamily="34" charset="-122"/>
                <a:ea typeface="微软雅黑" pitchFamily="34" charset="-122"/>
                <a:hlinkClick r:id="rId4"/>
              </a:rPr>
              <a:t>MongoDB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  <a:hlinkClick r:id="rId4"/>
              </a:rPr>
              <a:t>是架构师的必备技能！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PA_组合 47"/>
          <p:cNvGrpSpPr/>
          <p:nvPr>
            <p:custDataLst>
              <p:tags r:id="rId1"/>
            </p:custDataLst>
          </p:nvPr>
        </p:nvGrpSpPr>
        <p:grpSpPr>
          <a:xfrm>
            <a:off x="480484" y="709142"/>
            <a:ext cx="1199456" cy="74689"/>
            <a:chOff x="0" y="2842590"/>
            <a:chExt cx="7054752" cy="89199"/>
          </a:xfrm>
        </p:grpSpPr>
        <p:sp>
          <p:nvSpPr>
            <p:cNvPr id="9" name="矩形 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3442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16427</TotalTime>
  <Words>824</Words>
  <Application>Microsoft Office PowerPoint</Application>
  <PresentationFormat>自定义</PresentationFormat>
  <Paragraphs>115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lison</cp:lastModifiedBy>
  <cp:revision>401</cp:revision>
  <dcterms:created xsi:type="dcterms:W3CDTF">2016-08-30T15:34:45Z</dcterms:created>
  <dcterms:modified xsi:type="dcterms:W3CDTF">2019-01-22T11:54:47Z</dcterms:modified>
  <cp:category>锐旗设计;https://9ppt.taobao.com</cp:category>
</cp:coreProperties>
</file>