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tags/tag52.xml" ContentType="application/vnd.openxmlformats-officedocument.presentationml.tags+xml"/>
  <Override PartName="/ppt/notesSlides/notesSlide10.xml" ContentType="application/vnd.openxmlformats-officedocument.presentationml.notesSlide+xml"/>
  <Override PartName="/ppt/tags/tag53.xml" ContentType="application/vnd.openxmlformats-officedocument.presentationml.tags+xml"/>
  <Override PartName="/ppt/notesSlides/notesSlide11.xml" ContentType="application/vnd.openxmlformats-officedocument.presentationml.notesSlide+xml"/>
  <Override PartName="/ppt/tags/tag54.xml" ContentType="application/vnd.openxmlformats-officedocument.presentationml.tags+xml"/>
  <Override PartName="/ppt/notesSlides/notesSlide12.xml" ContentType="application/vnd.openxmlformats-officedocument.presentationml.notesSlide+xml"/>
  <Override PartName="/ppt/tags/tag55.xml" ContentType="application/vnd.openxmlformats-officedocument.presentationml.tags+xml"/>
  <Override PartName="/ppt/notesSlides/notesSlide13.xml" ContentType="application/vnd.openxmlformats-officedocument.presentationml.notesSlide+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notesSlides/notesSlide1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notesSlides/notesSlide18.xml" ContentType="application/vnd.openxmlformats-officedocument.presentationml.notesSlide+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0.xml" ContentType="application/vnd.openxmlformats-officedocument.presentationml.notesSlide+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7" r:id="rId4"/>
  </p:sldMasterIdLst>
  <p:notesMasterIdLst>
    <p:notesMasterId r:id="rId68"/>
  </p:notesMasterIdLst>
  <p:sldIdLst>
    <p:sldId id="291" r:id="rId5"/>
    <p:sldId id="395" r:id="rId6"/>
    <p:sldId id="411" r:id="rId7"/>
    <p:sldId id="412" r:id="rId8"/>
    <p:sldId id="462" r:id="rId9"/>
    <p:sldId id="416" r:id="rId10"/>
    <p:sldId id="414" r:id="rId11"/>
    <p:sldId id="415" r:id="rId12"/>
    <p:sldId id="470" r:id="rId13"/>
    <p:sldId id="471" r:id="rId14"/>
    <p:sldId id="473" r:id="rId15"/>
    <p:sldId id="472" r:id="rId16"/>
    <p:sldId id="418" r:id="rId17"/>
    <p:sldId id="474" r:id="rId18"/>
    <p:sldId id="419" r:id="rId19"/>
    <p:sldId id="422" r:id="rId20"/>
    <p:sldId id="423" r:id="rId21"/>
    <p:sldId id="424" r:id="rId22"/>
    <p:sldId id="425" r:id="rId23"/>
    <p:sldId id="463" r:id="rId24"/>
    <p:sldId id="427" r:id="rId25"/>
    <p:sldId id="428" r:id="rId26"/>
    <p:sldId id="467" r:id="rId27"/>
    <p:sldId id="429" r:id="rId28"/>
    <p:sldId id="430" r:id="rId29"/>
    <p:sldId id="469" r:id="rId30"/>
    <p:sldId id="431" r:id="rId31"/>
    <p:sldId id="433" r:id="rId32"/>
    <p:sldId id="434" r:id="rId33"/>
    <p:sldId id="435" r:id="rId34"/>
    <p:sldId id="436" r:id="rId35"/>
    <p:sldId id="437" r:id="rId36"/>
    <p:sldId id="438" r:id="rId37"/>
    <p:sldId id="439" r:id="rId38"/>
    <p:sldId id="440" r:id="rId39"/>
    <p:sldId id="441" r:id="rId40"/>
    <p:sldId id="442" r:id="rId41"/>
    <p:sldId id="443" r:id="rId42"/>
    <p:sldId id="480" r:id="rId43"/>
    <p:sldId id="466" r:id="rId44"/>
    <p:sldId id="447" r:id="rId45"/>
    <p:sldId id="478" r:id="rId46"/>
    <p:sldId id="445" r:id="rId47"/>
    <p:sldId id="479" r:id="rId48"/>
    <p:sldId id="446" r:id="rId49"/>
    <p:sldId id="448" r:id="rId50"/>
    <p:sldId id="449" r:id="rId51"/>
    <p:sldId id="450" r:id="rId52"/>
    <p:sldId id="451" r:id="rId53"/>
    <p:sldId id="452" r:id="rId54"/>
    <p:sldId id="475" r:id="rId55"/>
    <p:sldId id="484" r:id="rId56"/>
    <p:sldId id="490" r:id="rId57"/>
    <p:sldId id="486" r:id="rId58"/>
    <p:sldId id="487" r:id="rId59"/>
    <p:sldId id="488" r:id="rId60"/>
    <p:sldId id="489" r:id="rId61"/>
    <p:sldId id="491" r:id="rId62"/>
    <p:sldId id="454" r:id="rId63"/>
    <p:sldId id="455" r:id="rId64"/>
    <p:sldId id="456" r:id="rId65"/>
    <p:sldId id="483" r:id="rId66"/>
    <p:sldId id="457"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158" autoAdjust="0"/>
    <p:restoredTop sz="84049" autoAdjust="0"/>
  </p:normalViewPr>
  <p:slideViewPr>
    <p:cSldViewPr snapToGrid="0" showGuides="1">
      <p:cViewPr varScale="1">
        <p:scale>
          <a:sx n="107" d="100"/>
          <a:sy n="107" d="100"/>
        </p:scale>
        <p:origin x="-468" y="-96"/>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t>2019/2/19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2568521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EBF61C2-155E-4855-9C9D-E09A1EF20214}" type="slidenum">
              <a:rPr lang="zh-CN" altLang="en-US" smtClean="0"/>
              <a:pPr/>
              <a:t>42</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a:t>
            </a:r>
            <a:r>
              <a:rPr lang="zh-CN" altLang="en-US" smtClean="0"/>
              <a:t>这里用脚本来说明 更新操作哪个好</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43</a:t>
            </a:fld>
            <a:endParaRPr lang="zh-CN" altLang="en-US"/>
          </a:p>
        </p:txBody>
      </p:sp>
    </p:spTree>
    <p:extLst>
      <p:ext uri="{BB962C8B-B14F-4D97-AF65-F5344CB8AC3E}">
        <p14:creationId xmlns:p14="http://schemas.microsoft.com/office/powerpoint/2010/main" val="349481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EBF61C2-155E-4855-9C9D-E09A1EF20214}" type="slidenum">
              <a:rPr lang="zh-CN" altLang="en-US" smtClean="0"/>
              <a:pPr/>
              <a:t>44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933648A-5E15-40A7-AFCB-C0C219BD6590}" type="slidenum">
              <a:rPr lang="zh-CN" altLang="en-US" smtClean="0"/>
              <a:pPr/>
              <a:t>45</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r>
              <a:rPr lang="zh-CN" altLang="en-US" smtClean="0"/>
              <a:t>加上中文的解释</a:t>
            </a:r>
          </a:p>
        </p:txBody>
      </p:sp>
      <p:sp>
        <p:nvSpPr>
          <p:cNvPr id="65540"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2914BE9-B840-4AED-87BA-0184773EEA1F}" type="slidenum">
              <a:rPr lang="zh-CN" altLang="en-US" smtClean="0"/>
              <a:pPr/>
              <a:t>46</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smtClean="0"/>
          </a:p>
        </p:txBody>
      </p:sp>
      <p:sp>
        <p:nvSpPr>
          <p:cNvPr id="66564"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7CB5C12-9211-4FF2-8DE8-B3BC5E5CC29F}" type="slidenum">
              <a:rPr lang="zh-CN" altLang="en-US" smtClean="0"/>
              <a:pPr/>
              <a:t>47</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90EB495-6A41-45B5-B4D3-649956438C98}" type="slidenum">
              <a:rPr lang="zh-CN" altLang="en-US" smtClean="0"/>
              <a:pPr/>
              <a:t>48</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p:spPr>
        <p:txBody>
          <a:bodyPr/>
          <a:lstStyle/>
          <a:p>
            <a:r>
              <a:rPr lang="en-US" altLang="zh-CN" smtClean="0"/>
              <a:t>https://docs.mongodb.com/manual/reference/method/db.collection.findAndModify/</a:t>
            </a:r>
            <a:endParaRPr lang="zh-CN" altLang="en-US" smtClean="0"/>
          </a:p>
        </p:txBody>
      </p:sp>
      <p:sp>
        <p:nvSpPr>
          <p:cNvPr id="68612"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72B4B48-7C75-4078-9BF6-54E5CF7A1E2E}" type="slidenum">
              <a:rPr lang="zh-CN" altLang="en-US" smtClean="0"/>
              <a:pPr/>
              <a:t>50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90EB495-6A41-45B5-B4D3-649956438C98}" type="slidenum">
              <a:rPr lang="zh-CN" altLang="en-US" smtClean="0"/>
              <a:pPr/>
              <a:t>51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r>
              <a:rPr lang="en-US" altLang="zh-CN" smtClean="0"/>
              <a:t>http://blog.csdn.net/Px01Ih8/article/details/790141</a:t>
            </a:r>
          </a:p>
          <a:p>
            <a:endParaRPr lang="zh-CN" altLang="en-US" smtClean="0"/>
          </a:p>
        </p:txBody>
      </p:sp>
      <p:sp>
        <p:nvSpPr>
          <p:cNvPr id="60420"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62B4F27-8B3A-4F10-B3DD-C6AB236F3602}" type="slidenum">
              <a:rPr lang="zh-CN" altLang="en-US" smtClean="0"/>
              <a:pPr/>
              <a:t>52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01000FC-531C-400C-96FA-09BD93693440}" type="slidenum">
              <a:rPr lang="zh-CN" altLang="en-US" smtClean="0"/>
              <a:pPr/>
              <a:t>19</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p:spPr>
        <p:txBody>
          <a:bodyPr/>
          <a:lstStyle/>
          <a:p>
            <a:r>
              <a:rPr lang="en-US" altLang="zh-CN" smtClean="0"/>
              <a:t>https://docs.mongodb.com/manual/core/security-built-in-roles/</a:t>
            </a:r>
            <a:endParaRPr lang="zh-CN" altLang="en-US" smtClean="0"/>
          </a:p>
        </p:txBody>
      </p:sp>
      <p:sp>
        <p:nvSpPr>
          <p:cNvPr id="6963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442BBCC-21FD-42FF-AB37-9B36B4905621}" type="slidenum">
              <a:rPr lang="zh-CN" altLang="en-US" smtClean="0"/>
              <a:pPr/>
              <a:t>59</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r>
              <a:rPr lang="en-US" altLang="zh-CN" smtClean="0"/>
              <a:t>db.createUser({‘user’:‘boss’,‘pwd’:‘boss’,‘roles’:[{‘role’:‘userAdminAnyDatabase’,‘db’:‘admin’}]})</a:t>
            </a:r>
            <a:r>
              <a:rPr lang="zh-CN" altLang="en-US" smtClean="0"/>
              <a:t>；</a:t>
            </a:r>
            <a:endParaRPr lang="en-US" altLang="zh-CN" smtClean="0"/>
          </a:p>
          <a:p>
            <a:endParaRPr lang="en-US" altLang="zh-CN" smtClean="0"/>
          </a:p>
          <a:p>
            <a:r>
              <a:rPr lang="en-US" altLang="zh-CN" smtClean="0"/>
              <a:t>db.createUser({'user':'lison','pwd':'lison','roles':[{'role':'readWrite','db':'lison'}]})</a:t>
            </a:r>
            <a:endParaRPr lang="zh-CN" altLang="en-US" smtClean="0"/>
          </a:p>
        </p:txBody>
      </p:sp>
      <p:sp>
        <p:nvSpPr>
          <p:cNvPr id="70660"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EA11869-7DF7-457C-B12E-95E192092FF8}" type="slidenum">
              <a:rPr lang="zh-CN" altLang="en-US" smtClean="0"/>
              <a:pPr/>
              <a:t>60</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SQL</a:t>
            </a:r>
            <a:r>
              <a:rPr lang="zh-CN" altLang="en-US" smtClean="0"/>
              <a:t>语句查询三要素：连接 选择 投影</a:t>
            </a: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21</a:t>
            </a:fld>
            <a:endParaRPr lang="zh-CN" altLang="en-US"/>
          </a:p>
        </p:txBody>
      </p:sp>
    </p:spTree>
    <p:extLst>
      <p:ext uri="{BB962C8B-B14F-4D97-AF65-F5344CB8AC3E}">
        <p14:creationId xmlns:p14="http://schemas.microsoft.com/office/powerpoint/2010/main" val="878816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solidFill>
                  <a:prstClr val="black"/>
                </a:solidFill>
                <a:latin typeface="Courier New"/>
              </a:rPr>
              <a:t>db.users.find({"lenght":{"$lt":1.77}}).pretty()</a:t>
            </a:r>
            <a:endParaRPr lang="en-US" altLang="zh-CN" sz="1200" smtClean="0">
              <a:solidFill>
                <a:srgbClr val="000000"/>
              </a:solidFill>
              <a:highlight>
                <a:srgbClr val="000000"/>
              </a:highlight>
              <a:latin typeface="Courier New"/>
            </a:endParaRPr>
          </a:p>
          <a:p>
            <a:endParaRPr lang="en-US" altLang="zh-CN" smtClean="0"/>
          </a:p>
          <a:p>
            <a:r>
              <a:rPr lang="en-US" altLang="zh-CN" sz="1200" smtClean="0">
                <a:solidFill>
                  <a:prstClr val="black"/>
                </a:solidFill>
                <a:latin typeface="Courier New"/>
              </a:rPr>
              <a:t>db.users.find({"$or":[{"lenght":{"$lt":1.77}},{"lenght":{"$exists":false}}]}).pretty()</a:t>
            </a:r>
            <a:endParaRPr lang="en-US" altLang="zh-CN" sz="1200" smtClean="0">
              <a:solidFill>
                <a:srgbClr val="000000"/>
              </a:solidFill>
              <a:highlight>
                <a:srgbClr val="000000"/>
              </a:highlight>
              <a:latin typeface="Courier New"/>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89215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27</a:t>
            </a:fld>
            <a:endParaRPr lang="zh-CN" altLang="en-US"/>
          </a:p>
        </p:txBody>
      </p:sp>
    </p:spTree>
    <p:extLst>
      <p:ext uri="{BB962C8B-B14F-4D97-AF65-F5344CB8AC3E}">
        <p14:creationId xmlns:p14="http://schemas.microsoft.com/office/powerpoint/2010/main" val="16352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zh-CN" altLang="en-US" smtClean="0"/>
              <a:t>构造器模式的理解：</a:t>
            </a:r>
            <a:r>
              <a:rPr lang="en-US" altLang="zh-CN" smtClean="0"/>
              <a:t>https://www.jianshu.com/p/e2a2fe3555b9</a:t>
            </a:r>
            <a:endParaRPr lang="zh-CN" altLang="en-US" smtClean="0"/>
          </a:p>
        </p:txBody>
      </p:sp>
      <p:sp>
        <p:nvSpPr>
          <p:cNvPr id="61444"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0B1FA5E-C0CE-4330-9CFE-DE057FD01961}" type="slidenum">
              <a:rPr lang="zh-CN" altLang="en-US" smtClean="0"/>
              <a:pPr/>
              <a:t>28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smtClean="0"/>
          </a:p>
        </p:txBody>
      </p:sp>
      <p:sp>
        <p:nvSpPr>
          <p:cNvPr id="62468"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3310B64-F6B0-4819-B508-58FC013ECD4F}" type="slidenum">
              <a:rPr lang="zh-CN" altLang="en-US" smtClean="0"/>
              <a:pPr/>
              <a:t>35</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kern="1200" smtClean="0">
                <a:solidFill>
                  <a:schemeClr val="tx1"/>
                </a:solidFill>
                <a:effectLst/>
                <a:latin typeface="+mn-lt"/>
                <a:ea typeface="+mn-ea"/>
                <a:cs typeface="+mn-cs"/>
              </a:rPr>
              <a:t/>
            </a:r>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pPr rtl="0"/>
            <a:r>
              <a:rPr lang="en-US" altLang="zh-CN" sz="1200" b="0" i="0" kern="1200" smtClean="0">
                <a:solidFill>
                  <a:schemeClr val="tx1"/>
                </a:solidFill>
                <a:effectLst/>
                <a:latin typeface="+mn-lt"/>
                <a:ea typeface="+mn-ea"/>
                <a:cs typeface="+mn-cs"/>
              </a:rPr>
              <a:t>Consumption</a:t>
            </a: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38</a:t>
            </a:fld>
            <a:endParaRPr lang="zh-CN" altLang="en-US"/>
          </a:p>
        </p:txBody>
      </p:sp>
    </p:spTree>
    <p:extLst>
      <p:ext uri="{BB962C8B-B14F-4D97-AF65-F5344CB8AC3E}">
        <p14:creationId xmlns:p14="http://schemas.microsoft.com/office/powerpoint/2010/main" val="44305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EBF61C2-155E-4855-9C9D-E09A1EF20214}" type="slidenum">
              <a:rPr lang="zh-CN" altLang="en-US" smtClean="0"/>
              <a:pPr/>
              <a:t>41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53E398-72CF-41A3-B71A-EADB512E9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2E93A744-4B15-4323-A77F-A54DD485B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913DE38-1E6A-42C3-8D75-EF782140D530}"/>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5" name="页脚占位符 4">
            <a:extLst>
              <a:ext uri="{FF2B5EF4-FFF2-40B4-BE49-F238E27FC236}">
                <a16:creationId xmlns="" xmlns:a16="http://schemas.microsoft.com/office/drawing/2014/main" id="{E6DCC699-ED50-45DC-9FF1-B6B0709A0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13B7814-C3CA-4B3B-B286-1809E9E5B9D2}"/>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3015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F82304E-EA87-48C4-86F5-F28B1200B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288FE64-72A5-44DB-9950-4AAF64DFAA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7737A50-210F-4CC8-AB61-074D1B9B3AEE}"/>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5" name="页脚占位符 4">
            <a:extLst>
              <a:ext uri="{FF2B5EF4-FFF2-40B4-BE49-F238E27FC236}">
                <a16:creationId xmlns="" xmlns:a16="http://schemas.microsoft.com/office/drawing/2014/main" id="{75A3563C-9998-428D-9A77-2A4F8B175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D637FF9-4EFE-448C-86ED-9981847064A7}"/>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76539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A8953FA-49FE-45EA-8CCB-915CED01F93B}" type="datetime1">
              <a:rPr lang="zh-CN" altLang="en-US"/>
              <a:pPr>
                <a:defRPr/>
              </a:pPr>
              <a:t>2019/2/19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9FB825-DB95-48D5-963E-F64A568BCA9A}" type="slidenum">
              <a:rPr lang="zh-CN" altLang="en-US"/>
              <a:pPr>
                <a:defRPr/>
              </a:pPr>
              <a:t>‹#›</a:t>
            </a:fld>
            <a:endParaRPr lang="en-US" altLang="zh-CN"/>
          </a:p>
        </p:txBody>
      </p:sp>
    </p:spTree>
    <p:extLst>
      <p:ext uri="{BB962C8B-B14F-4D97-AF65-F5344CB8AC3E}">
        <p14:creationId xmlns:p14="http://schemas.microsoft.com/office/powerpoint/2010/main" val="2107285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5A86770-2655-40E8-BB05-DD36AB4AB5C1}" type="datetime1">
              <a:rPr lang="zh-CN" altLang="en-US"/>
              <a:pPr>
                <a:defRPr/>
              </a:pPr>
              <a:t>2019/2/19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9624B9-EEA2-4C43-8290-2101855D228A}" type="slidenum">
              <a:rPr lang="zh-CN" altLang="en-US"/>
              <a:pPr>
                <a:defRPr/>
              </a:pPr>
              <a:t>‹#›</a:t>
            </a:fld>
            <a:endParaRPr lang="en-US" altLang="zh-CN"/>
          </a:p>
        </p:txBody>
      </p:sp>
    </p:spTree>
    <p:extLst>
      <p:ext uri="{BB962C8B-B14F-4D97-AF65-F5344CB8AC3E}">
        <p14:creationId xmlns:p14="http://schemas.microsoft.com/office/powerpoint/2010/main" val="2148875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pPr/>
              <a:t>2019/2/19</a:t>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pPr/>
              <a:t>‹#›</a:t>
            </a:fld>
            <a:endParaRPr lang="zh-CN" altLang="en-US">
              <a:solidFill>
                <a:srgbClr val="333333">
                  <a:tint val="75000"/>
                </a:srgbClr>
              </a:solidFill>
            </a:endParaRPr>
          </a:p>
        </p:txBody>
      </p:sp>
    </p:spTree>
    <p:extLst>
      <p:ext uri="{BB962C8B-B14F-4D97-AF65-F5344CB8AC3E}">
        <p14:creationId xmlns:p14="http://schemas.microsoft.com/office/powerpoint/2010/main" val="110135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5A86770-2655-40E8-BB05-DD36AB4AB5C1}" type="datetime1">
              <a:rPr lang="zh-CN" altLang="en-US">
                <a:solidFill>
                  <a:srgbClr val="333333">
                    <a:tint val="75000"/>
                  </a:srgbClr>
                </a:solidFill>
              </a:rPr>
              <a:pPr>
                <a:defRPr/>
              </a:pPr>
              <a:t>2019/2/19</a:t>
            </a:fld>
            <a:endParaRPr lang="en-US" altLang="zh-CN">
              <a:solidFill>
                <a:srgbClr val="333333">
                  <a:tint val="75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9624B9-EEA2-4C43-8290-2101855D228A}" type="slidenum">
              <a:rPr lang="zh-CN" altLang="en-US">
                <a:solidFill>
                  <a:srgbClr val="333333">
                    <a:tint val="75000"/>
                  </a:srgbClr>
                </a:solidFill>
              </a:rPr>
              <a:pPr>
                <a:defRPr/>
              </a:pPr>
              <a:t>‹#›</a:t>
            </a:fld>
            <a:endParaRPr lang="en-US" altLang="zh-CN">
              <a:solidFill>
                <a:srgbClr val="333333">
                  <a:tint val="75000"/>
                </a:srgbClr>
              </a:solidFill>
            </a:endParaRPr>
          </a:p>
        </p:txBody>
      </p:sp>
    </p:spTree>
    <p:extLst>
      <p:ext uri="{BB962C8B-B14F-4D97-AF65-F5344CB8AC3E}">
        <p14:creationId xmlns:p14="http://schemas.microsoft.com/office/powerpoint/2010/main" val="191167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pPr/>
              <a:t>2019/2/19</a:t>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pPr/>
              <a:t>‹#›</a:t>
            </a:fld>
            <a:endParaRPr lang="zh-CN" altLang="en-US">
              <a:solidFill>
                <a:srgbClr val="333333">
                  <a:tint val="75000"/>
                </a:srgbClr>
              </a:solidFill>
            </a:endParaRPr>
          </a:p>
        </p:txBody>
      </p:sp>
    </p:spTree>
    <p:extLst>
      <p:ext uri="{BB962C8B-B14F-4D97-AF65-F5344CB8AC3E}">
        <p14:creationId xmlns:p14="http://schemas.microsoft.com/office/powerpoint/2010/main" val="1101353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5A86770-2655-40E8-BB05-DD36AB4AB5C1}" type="datetime1">
              <a:rPr lang="zh-CN" altLang="en-US">
                <a:solidFill>
                  <a:srgbClr val="333333">
                    <a:tint val="75000"/>
                  </a:srgbClr>
                </a:solidFill>
              </a:rPr>
              <a:pPr>
                <a:defRPr/>
              </a:pPr>
              <a:t>2019/2/19</a:t>
            </a:fld>
            <a:endParaRPr lang="en-US" altLang="zh-CN">
              <a:solidFill>
                <a:srgbClr val="333333">
                  <a:tint val="75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9624B9-EEA2-4C43-8290-2101855D228A}" type="slidenum">
              <a:rPr lang="zh-CN" altLang="en-US">
                <a:solidFill>
                  <a:srgbClr val="333333">
                    <a:tint val="75000"/>
                  </a:srgbClr>
                </a:solidFill>
              </a:rPr>
              <a:pPr>
                <a:defRPr/>
              </a:pPr>
              <a:t>‹#›</a:t>
            </a:fld>
            <a:endParaRPr lang="en-US" altLang="zh-CN">
              <a:solidFill>
                <a:srgbClr val="333333">
                  <a:tint val="75000"/>
                </a:srgbClr>
              </a:solidFill>
            </a:endParaRPr>
          </a:p>
        </p:txBody>
      </p:sp>
    </p:spTree>
    <p:extLst>
      <p:ext uri="{BB962C8B-B14F-4D97-AF65-F5344CB8AC3E}">
        <p14:creationId xmlns:p14="http://schemas.microsoft.com/office/powerpoint/2010/main" val="191167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5" name="页脚占位符 4">
            <a:extLst>
              <a:ext uri="{FF2B5EF4-FFF2-40B4-BE49-F238E27FC236}">
                <a16:creationId xmlns="" xmlns:a16="http://schemas.microsoft.com/office/drawing/2014/main"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40479BB-6347-4147-A123-F61D7BDEFE80}"/>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p14="http://schemas.microsoft.com/office/powerpoint/2010/main"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7376C4-3C0D-4FE7-8672-51202DB3CF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2F3C31C5-7BF3-42D1-AF3F-D9CF7736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DFACB1C4-76D7-4E57-B0DB-971979F92926}"/>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5" name="页脚占位符 4">
            <a:extLst>
              <a:ext uri="{FF2B5EF4-FFF2-40B4-BE49-F238E27FC236}">
                <a16:creationId xmlns="" xmlns:a16="http://schemas.microsoft.com/office/drawing/2014/main" id="{7EFD4D02-5C67-42BC-B126-47B414DBD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73B7C28-3D06-4BC8-B2C0-6C74B694FC4C}"/>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4772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81B9C2-8ADC-4AEA-8B0D-4DFEE86296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02B9CC7-D6C3-4556-94C1-509F0162AB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41F2E296-39A5-4FCF-A328-2F3F4F935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FD2F270-8889-443B-BC1E-F60649A57260}"/>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6" name="页脚占位符 5">
            <a:extLst>
              <a:ext uri="{FF2B5EF4-FFF2-40B4-BE49-F238E27FC236}">
                <a16:creationId xmlns="" xmlns:a16="http://schemas.microsoft.com/office/drawing/2014/main" id="{DEB7D93D-3C2E-431C-B90A-9000E8DC0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8BF1F54-3BF5-43D0-8423-553665DDF3DE}"/>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57739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FC656E-05FC-4DC2-B134-3180C4A4B1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BED72B1-2910-4438-98DB-B1DB1D3BC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5555FE-B489-476A-8691-BD55F4D293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88A19DC-36A5-48C2-9A38-3AAB566A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D29564C-DA7C-4BDC-B9D1-6085E0AF68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2C3023B-7FDE-4673-8835-C07952E7EDAC}"/>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8" name="页脚占位符 7">
            <a:extLst>
              <a:ext uri="{FF2B5EF4-FFF2-40B4-BE49-F238E27FC236}">
                <a16:creationId xmlns="" xmlns:a16="http://schemas.microsoft.com/office/drawing/2014/main" id="{78691342-2615-4D52-B6D5-D53C2DB745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C5E9E06-08CE-44F3-8F1C-D508AFAD128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2285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D3937B-AE62-48E0-8B2A-208E376100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4F99A37-9209-4905-90F5-66A6DCEF7ADE}"/>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4" name="页脚占位符 3">
            <a:extLst>
              <a:ext uri="{FF2B5EF4-FFF2-40B4-BE49-F238E27FC236}">
                <a16:creationId xmlns="" xmlns:a16="http://schemas.microsoft.com/office/drawing/2014/main" id="{A616C570-4411-49E6-A289-8875F5C5F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312737A-5E91-4AD8-9EDD-FD9E6CC197A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5807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A3CD310-3A67-45BA-A1CE-3A27CF0C756D}"/>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3" name="页脚占位符 2">
            <a:extLst>
              <a:ext uri="{FF2B5EF4-FFF2-40B4-BE49-F238E27FC236}">
                <a16:creationId xmlns="" xmlns:a16="http://schemas.microsoft.com/office/drawing/2014/main" id="{54FB22FC-A7D5-493D-91D9-C1C4983B9A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4C41CA1-92D3-451A-9D5A-02AF47540CB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6275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73286-3520-4C8C-B820-D30690F3D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E4E60F6-9008-47D4-BF9D-685240C86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50A33894-7D66-41FC-8AB5-AA5B7190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699D1B4-9FA2-41CA-9621-EEDC5A7E2185}"/>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6" name="页脚占位符 5">
            <a:extLst>
              <a:ext uri="{FF2B5EF4-FFF2-40B4-BE49-F238E27FC236}">
                <a16:creationId xmlns="" xmlns:a16="http://schemas.microsoft.com/office/drawing/2014/main" id="{DC4D0663-A674-47F0-88EE-A43432FE5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5BD1121-128A-43B8-A91A-5E7A51F648DF}"/>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65903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FF08D9-963D-4997-A5C5-4DDDB99C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D686096-0E0A-484A-984C-459A5885C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72785B8-41BA-46FD-AE50-B3952BE21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A74D386-917B-4213-8CE3-EDEC24876341}"/>
              </a:ext>
            </a:extLst>
          </p:cNvPr>
          <p:cNvSpPr>
            <a:spLocks noGrp="1"/>
          </p:cNvSpPr>
          <p:nvPr>
            <p:ph type="dt" sz="half" idx="10"/>
          </p:nvPr>
        </p:nvSpPr>
        <p:spPr/>
        <p:txBody>
          <a:bodyPr/>
          <a:lstStyle/>
          <a:p>
            <a:fld id="{5D001350-E321-44A0-9483-363D51B41BA5}" type="datetimeFigureOut">
              <a:rPr lang="zh-CN" altLang="en-US" smtClean="0"/>
              <a:t>2019/2/19</a:t>
            </a:fld>
            <a:endParaRPr lang="zh-CN" altLang="en-US"/>
          </a:p>
        </p:txBody>
      </p:sp>
      <p:sp>
        <p:nvSpPr>
          <p:cNvPr id="6" name="页脚占位符 5">
            <a:extLst>
              <a:ext uri="{FF2B5EF4-FFF2-40B4-BE49-F238E27FC236}">
                <a16:creationId xmlns="" xmlns:a16="http://schemas.microsoft.com/office/drawing/2014/main" id="{4E132D1F-AAFC-429A-BBB4-E1A8B0418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5D9CBF-A1DC-4B55-9563-EB474B35428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8527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E1283C56-99C6-455A-B67C-9BA367A0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9F4AFA-F3DF-4DC4-9E99-18E9BCD0C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7330F2B-B535-47BA-9B02-D55C87872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t>2019/2/19</a:t>
            </a:fld>
            <a:endParaRPr lang="zh-CN" altLang="en-US"/>
          </a:p>
        </p:txBody>
      </p:sp>
      <p:sp>
        <p:nvSpPr>
          <p:cNvPr id="5" name="页脚占位符 4">
            <a:extLst>
              <a:ext uri="{FF2B5EF4-FFF2-40B4-BE49-F238E27FC236}">
                <a16:creationId xmlns="" xmlns:a16="http://schemas.microsoft.com/office/drawing/2014/main" id="{8FBB740E-592E-49C2-8A9B-55F995743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2E39741C-CAD4-4D04-81EF-05F9BD748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23625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t>2019/2/19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pPr/>
              <a:t>2019/2/19</a:t>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pPr/>
              <a:t>‹#›</a:t>
            </a:fld>
            <a:endParaRPr lang="zh-CN" altLang="en-US">
              <a:solidFill>
                <a:srgbClr val="333333">
                  <a:tint val="75000"/>
                </a:srgbClr>
              </a:solidFill>
            </a:endParaRPr>
          </a:p>
        </p:txBody>
      </p:sp>
    </p:spTree>
    <p:extLst>
      <p:ext uri="{BB962C8B-B14F-4D97-AF65-F5344CB8AC3E}">
        <p14:creationId xmlns:p14="http://schemas.microsoft.com/office/powerpoint/2010/main" val="787241599"/>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pPr/>
              <a:t>2019/2/19</a:t>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pPr/>
              <a:t>‹#›</a:t>
            </a:fld>
            <a:endParaRPr lang="zh-CN" altLang="en-US">
              <a:solidFill>
                <a:srgbClr val="333333">
                  <a:tint val="75000"/>
                </a:srgbClr>
              </a:solidFill>
            </a:endParaRPr>
          </a:p>
        </p:txBody>
      </p:sp>
    </p:spTree>
    <p:extLst>
      <p:ext uri="{BB962C8B-B14F-4D97-AF65-F5344CB8AC3E}">
        <p14:creationId xmlns:p14="http://schemas.microsoft.com/office/powerpoint/2010/main" val="787241599"/>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mongodb.github.io/mongo-java-driver/3.6/whats-n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docs.spring.io/spring-data/mongodb/docs/2.0.2.RELEASE/reference/html/#new-features.2-0-0"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hyperlink" Target="https://www.mongodb.com/download-center"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192.168.1.142:28017/"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wmf"/><Relationship Id="rId2" Type="http://schemas.openxmlformats.org/officeDocument/2006/relationships/tags" Target="../tags/tag39.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2.xml"/><Relationship Id="rId7" Type="http://schemas.openxmlformats.org/officeDocument/2006/relationships/oleObject" Target="../embeddings/oleObject11.bin"/><Relationship Id="rId2" Type="http://schemas.openxmlformats.org/officeDocument/2006/relationships/tags" Target="../tags/tag47.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3" Type="http://schemas.openxmlformats.org/officeDocument/2006/relationships/hyperlink" Target="https://docs.mongodb.com/manual/reference/configuration-options/" TargetMode="Externa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0.xml"/><Relationship Id="rId1" Type="http://schemas.openxmlformats.org/officeDocument/2006/relationships/tags" Target="../tags/tag4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3.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1.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notesSlide" Target="../notesSlides/notesSlide1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75.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842833"/>
            <a:ext cx="11849492" cy="1178400"/>
          </a:xfrm>
          <a:prstGeom prst="rect">
            <a:avLst/>
          </a:prstGeom>
          <a:noFill/>
        </p:spPr>
        <p:txBody>
          <a:bodyPr wrap="square" rtlCol="0">
            <a:spAutoFit/>
          </a:bodyPr>
          <a:lstStyle/>
          <a:p>
            <a:pPr algn="ctr" defTabSz="1219170">
              <a:lnSpc>
                <a:spcPct val="150000"/>
              </a:lnSpc>
            </a:pPr>
            <a:r>
              <a:rPr lang="en-US" altLang="zh-CN" sz="5333" smtClean="0">
                <a:ln w="6350">
                  <a:noFill/>
                </a:ln>
                <a:solidFill>
                  <a:srgbClr val="FFFFFF">
                    <a:lumMod val="50000"/>
                  </a:srgbClr>
                </a:solidFill>
                <a:latin typeface="微软雅黑" pitchFamily="34" charset="-122"/>
                <a:ea typeface="微软雅黑" pitchFamily="34" charset="-122"/>
              </a:rPr>
              <a:t>MongoDB</a:t>
            </a:r>
            <a:r>
              <a:rPr lang="zh-CN" altLang="en-US" sz="5333" smtClean="0">
                <a:ln w="6350">
                  <a:noFill/>
                </a:ln>
                <a:solidFill>
                  <a:srgbClr val="FFFFFF">
                    <a:lumMod val="50000"/>
                  </a:srgbClr>
                </a:solidFill>
                <a:latin typeface="微软雅黑" pitchFamily="34" charset="-122"/>
                <a:ea typeface="微软雅黑" pitchFamily="34" charset="-122"/>
              </a:rPr>
              <a:t>应用与开发</a:t>
            </a:r>
            <a:endParaRPr lang="zh-CN" altLang="en-US" sz="5333" dirty="0">
              <a:ln w="6350">
                <a:noFill/>
              </a:ln>
              <a:solidFill>
                <a:srgbClr val="FFFFFF">
                  <a:lumMod val="50000"/>
                </a:srgbClr>
              </a:solidFill>
              <a:latin typeface="微软雅黑" pitchFamily="34" charset="-122"/>
              <a:ea typeface="微软雅黑"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2460091" y="5531207"/>
            <a:ext cx="3603974" cy="369332"/>
            <a:chOff x="1139058" y="5604513"/>
            <a:chExt cx="3603974" cy="369332"/>
          </a:xfrm>
        </p:grpSpPr>
        <p:grpSp>
          <p:nvGrpSpPr>
            <p:cNvPr id="24" name="PA_组合 23"/>
            <p:cNvGrpSpPr/>
            <p:nvPr>
              <p:custDataLst>
                <p:tags r:id="rId6"/>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7"/>
              </p:custDataLst>
            </p:nvPr>
          </p:nvSpPr>
          <p:spPr bwMode="auto">
            <a:xfrm>
              <a:off x="1498233" y="5604513"/>
              <a:ext cx="3244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a:solidFill>
                    <a:srgbClr val="333333">
                      <a:lumMod val="65000"/>
                      <a:lumOff val="35000"/>
                    </a:srgbClr>
                  </a:solidFill>
                  <a:latin typeface="微软雅黑" pitchFamily="34" charset="-122"/>
                  <a:ea typeface="微软雅黑" pitchFamily="34" charset="-122"/>
                </a:rPr>
                <a:t>主讲</a:t>
              </a:r>
              <a:r>
                <a:rPr lang="zh-CN" altLang="en-US" smtClean="0">
                  <a:solidFill>
                    <a:srgbClr val="333333">
                      <a:lumMod val="65000"/>
                      <a:lumOff val="35000"/>
                    </a:srgbClr>
                  </a:solidFill>
                  <a:latin typeface="微软雅黑" pitchFamily="34" charset="-122"/>
                  <a:ea typeface="微软雅黑" pitchFamily="34" charset="-122"/>
                </a:rPr>
                <a:t>老师</a:t>
              </a:r>
              <a:r>
                <a:rPr lang="en-US" altLang="zh-CN" smtClean="0">
                  <a:solidFill>
                    <a:srgbClr val="333333">
                      <a:lumMod val="65000"/>
                      <a:lumOff val="35000"/>
                    </a:srgbClr>
                  </a:solidFill>
                  <a:latin typeface="微软雅黑" pitchFamily="34" charset="-122"/>
                  <a:ea typeface="微软雅黑" pitchFamily="34" charset="-122"/>
                </a:rPr>
                <a:t>Lison</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525765982</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3" name="组合 2"/>
          <p:cNvGrpSpPr/>
          <p:nvPr/>
        </p:nvGrpSpPr>
        <p:grpSpPr>
          <a:xfrm>
            <a:off x="6359105" y="5531207"/>
            <a:ext cx="3959412" cy="369332"/>
            <a:chOff x="4060522" y="5638470"/>
            <a:chExt cx="3959412" cy="369332"/>
          </a:xfrm>
        </p:grpSpPr>
        <p:grpSp>
          <p:nvGrpSpPr>
            <p:cNvPr id="29"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35" name="PA_文本框 20"/>
            <p:cNvSpPr txBox="1">
              <a:spLocks noChangeArrowheads="1"/>
            </p:cNvSpPr>
            <p:nvPr>
              <p:custDataLst>
                <p:tags r:id="rId5"/>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smtClean="0">
                  <a:solidFill>
                    <a:srgbClr val="333333">
                      <a:lumMod val="65000"/>
                      <a:lumOff val="35000"/>
                    </a:srgbClr>
                  </a:solidFill>
                  <a:latin typeface="微软雅黑" pitchFamily="34" charset="-122"/>
                  <a:ea typeface="微软雅黑" pitchFamily="34" charset="-122"/>
                </a:rPr>
                <a:t>2470523467</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脚本实现</a:t>
            </a:r>
          </a:p>
        </p:txBody>
      </p:sp>
      <p:sp>
        <p:nvSpPr>
          <p:cNvPr id="8" name="矩形 10"/>
          <p:cNvSpPr>
            <a:spLocks noChangeArrowheads="1"/>
          </p:cNvSpPr>
          <p:nvPr/>
        </p:nvSpPr>
        <p:spPr bwMode="auto">
          <a:xfrm>
            <a:off x="480485" y="987425"/>
            <a:ext cx="1135803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新增</a:t>
            </a:r>
            <a:r>
              <a:rPr lang="en-US" altLang="zh-CN" sz="2000" b="1" smtClean="0">
                <a:latin typeface="微软雅黑" pitchFamily="34" charset="-122"/>
                <a:ea typeface="微软雅黑" pitchFamily="34" charset="-122"/>
              </a:rPr>
              <a:t>5</a:t>
            </a:r>
            <a:r>
              <a:rPr lang="zh-CN" altLang="en-US" sz="2000" b="1" smtClean="0">
                <a:latin typeface="微软雅黑" pitchFamily="34" charset="-122"/>
                <a:ea typeface="微软雅黑" pitchFamily="34" charset="-122"/>
              </a:rPr>
              <a:t>人</a:t>
            </a:r>
            <a:endParaRPr lang="en-US" altLang="zh-CN" sz="2000" b="1" smtClean="0">
              <a:latin typeface="微软雅黑" pitchFamily="34" charset="-122"/>
              <a:ea typeface="微软雅黑" pitchFamily="34" charset="-122"/>
            </a:endParaRPr>
          </a:p>
          <a:p>
            <a:pPr marL="285750" lvl="1">
              <a:lnSpc>
                <a:spcPct val="150000"/>
              </a:lnSpc>
              <a:spcBef>
                <a:spcPct val="0"/>
              </a:spcBef>
              <a:buClr>
                <a:srgbClr val="92D050"/>
              </a:buClr>
              <a:buFont typeface="Wingdings" pitchFamily="2" charset="2"/>
              <a:buChar char="n"/>
              <a:defRPr/>
            </a:pPr>
            <a:r>
              <a:rPr lang="zh-CN" altLang="en-US" sz="2000" b="1">
                <a:latin typeface="微软雅黑" pitchFamily="34" charset="-122"/>
                <a:ea typeface="微软雅黑" pitchFamily="34" charset="-122"/>
              </a:rPr>
              <a:t>查询</a:t>
            </a:r>
            <a:endParaRPr lang="en-US" altLang="zh-CN" sz="2000" b="1">
              <a:latin typeface="微软雅黑" pitchFamily="34" charset="-122"/>
              <a:ea typeface="微软雅黑"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查询喜欢的城市包含东莞和东京的</a:t>
            </a:r>
            <a:r>
              <a:rPr lang="en-US" altLang="zh-CN" sz="1800" smtClean="0"/>
              <a:t>user</a:t>
            </a:r>
            <a:endParaRPr lang="en-US" altLang="zh-CN" sz="1800"/>
          </a:p>
          <a:p>
            <a:pPr marL="457200" lvl="1" indent="0">
              <a:lnSpc>
                <a:spcPct val="150000"/>
              </a:lnSpc>
              <a:spcBef>
                <a:spcPct val="0"/>
              </a:spcBef>
              <a:buClr>
                <a:srgbClr val="92D050"/>
              </a:buClr>
              <a:buNone/>
              <a:defRPr/>
            </a:pPr>
            <a:r>
              <a:rPr lang="en-US" altLang="zh-CN" sz="1800" smtClean="0"/>
              <a:t>     select </a:t>
            </a:r>
            <a:r>
              <a:rPr lang="en-US" altLang="zh-CN" sz="1800"/>
              <a:t>* from users  where favorites.cites has </a:t>
            </a:r>
            <a:r>
              <a:rPr lang="en-US" altLang="zh-CN" sz="1800" smtClean="0"/>
              <a:t>"</a:t>
            </a:r>
            <a:r>
              <a:rPr lang="zh-CN" altLang="en-US" sz="1800" smtClean="0"/>
              <a:t>东莞</a:t>
            </a:r>
            <a:r>
              <a:rPr lang="en-US" altLang="zh-CN" sz="1800" smtClean="0"/>
              <a:t>"</a:t>
            </a:r>
            <a:r>
              <a:rPr lang="zh-CN" altLang="en-US" sz="1800" smtClean="0"/>
              <a:t>、</a:t>
            </a:r>
            <a:r>
              <a:rPr lang="en-US" altLang="zh-CN" sz="1800" smtClean="0"/>
              <a:t>"</a:t>
            </a:r>
            <a:r>
              <a:rPr lang="zh-CN" altLang="en-US" sz="1800" smtClean="0"/>
              <a:t>东京</a:t>
            </a:r>
            <a:r>
              <a:rPr lang="en-US" altLang="zh-CN" sz="1800" smtClean="0"/>
              <a:t>"</a:t>
            </a:r>
          </a:p>
          <a:p>
            <a:pPr marL="457200" lvl="1" indent="0">
              <a:lnSpc>
                <a:spcPct val="150000"/>
              </a:lnSpc>
              <a:spcBef>
                <a:spcPct val="0"/>
              </a:spcBef>
              <a:buClr>
                <a:srgbClr val="92D050"/>
              </a:buClr>
              <a:buNone/>
              <a:defRPr/>
            </a:pPr>
            <a:r>
              <a:rPr lang="en-US" altLang="zh-CN" sz="1800" smtClean="0">
                <a:solidFill>
                  <a:srgbClr val="FF0000"/>
                </a:solidFill>
              </a:rPr>
              <a:t>     db.users.find</a:t>
            </a:r>
            <a:r>
              <a:rPr lang="en-US" altLang="zh-CN" sz="1800">
                <a:solidFill>
                  <a:srgbClr val="FF0000"/>
                </a:solidFill>
              </a:rPr>
              <a:t>({ </a:t>
            </a:r>
            <a:r>
              <a:rPr lang="en-US" altLang="zh-CN" sz="1800" smtClean="0">
                <a:solidFill>
                  <a:srgbClr val="FF0000"/>
                </a:solidFill>
              </a:rPr>
              <a:t>"favorites.cites" </a:t>
            </a:r>
            <a:r>
              <a:rPr lang="en-US" altLang="zh-CN" sz="1800">
                <a:solidFill>
                  <a:srgbClr val="FF0000"/>
                </a:solidFill>
              </a:rPr>
              <a:t>: { </a:t>
            </a:r>
            <a:r>
              <a:rPr lang="en-US" altLang="zh-CN" sz="1800" smtClean="0">
                <a:solidFill>
                  <a:srgbClr val="FF0000"/>
                </a:solidFill>
              </a:rPr>
              <a:t>"$all" </a:t>
            </a:r>
            <a:r>
              <a:rPr lang="en-US" altLang="zh-CN" sz="1800">
                <a:solidFill>
                  <a:srgbClr val="FF0000"/>
                </a:solidFill>
              </a:rPr>
              <a:t>: [ </a:t>
            </a:r>
            <a:r>
              <a:rPr lang="en-US" altLang="zh-CN" sz="1800" smtClean="0">
                <a:solidFill>
                  <a:srgbClr val="FF0000"/>
                </a:solidFill>
              </a:rPr>
              <a:t>"</a:t>
            </a:r>
            <a:r>
              <a:rPr lang="zh-CN" altLang="en-US" sz="1800" smtClean="0">
                <a:solidFill>
                  <a:srgbClr val="FF0000"/>
                </a:solidFill>
              </a:rPr>
              <a:t>东莞</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东京</a:t>
            </a:r>
            <a:r>
              <a:rPr lang="en-US" altLang="zh-CN" sz="1800" smtClean="0">
                <a:solidFill>
                  <a:srgbClr val="FF0000"/>
                </a:solidFill>
              </a:rPr>
              <a:t>"]}})</a:t>
            </a:r>
            <a:endParaRPr lang="en-US" altLang="zh-CN" sz="1800"/>
          </a:p>
          <a:p>
            <a:pPr lvl="1">
              <a:lnSpc>
                <a:spcPct val="150000"/>
              </a:lnSpc>
              <a:spcBef>
                <a:spcPct val="0"/>
              </a:spcBef>
              <a:buClr>
                <a:srgbClr val="92D050"/>
              </a:buClr>
              <a:buFont typeface="Wingdings" panose="05000000000000000000" pitchFamily="2" charset="2"/>
              <a:buChar char="ü"/>
              <a:defRPr/>
            </a:pPr>
            <a:r>
              <a:rPr lang="zh-CN" altLang="en-US" sz="1800" smtClean="0"/>
              <a:t>查询国籍为英国或者美国，名字中包含</a:t>
            </a:r>
            <a:r>
              <a:rPr lang="en-US" altLang="zh-CN" sz="1800" smtClean="0"/>
              <a:t>s</a:t>
            </a:r>
            <a:r>
              <a:rPr lang="zh-CN" altLang="en-US" sz="1800" smtClean="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select </a:t>
            </a:r>
            <a:r>
              <a:rPr lang="en-US" altLang="zh-CN" sz="1800"/>
              <a:t>* from users  where username like '%s%' and (country= English or country= USA</a:t>
            </a:r>
            <a:r>
              <a:rPr lang="en-US" altLang="zh-CN" sz="1800" smtClean="0"/>
              <a:t>)</a:t>
            </a:r>
          </a:p>
          <a:p>
            <a:pPr marL="457200" lvl="1" indent="0">
              <a:lnSpc>
                <a:spcPct val="150000"/>
              </a:lnSpc>
              <a:spcBef>
                <a:spcPct val="0"/>
              </a:spcBef>
              <a:buClr>
                <a:srgbClr val="92D050"/>
              </a:buClr>
              <a:buNone/>
              <a:defRPr/>
            </a:pPr>
            <a:r>
              <a:rPr lang="en-US" altLang="zh-CN" sz="1800" smtClean="0">
                <a:solidFill>
                  <a:srgbClr val="FF0000"/>
                </a:solidFill>
              </a:rPr>
              <a:t>    db.users.find</a:t>
            </a:r>
            <a:r>
              <a:rPr lang="en-US" altLang="zh-CN" sz="1800">
                <a:solidFill>
                  <a:srgbClr val="FF0000"/>
                </a:solidFill>
              </a:rPr>
              <a:t>({ </a:t>
            </a:r>
            <a:r>
              <a:rPr lang="en-US" altLang="zh-CN" sz="1800" smtClean="0">
                <a:solidFill>
                  <a:srgbClr val="FF0000"/>
                </a:solidFill>
              </a:rPr>
              <a:t>"$and" </a:t>
            </a:r>
            <a:r>
              <a:rPr lang="en-US" altLang="zh-CN" sz="1800">
                <a:solidFill>
                  <a:srgbClr val="FF0000"/>
                </a:solidFill>
              </a:rPr>
              <a:t>: [ { </a:t>
            </a:r>
            <a:r>
              <a:rPr lang="en-US" altLang="zh-CN" sz="1800" smtClean="0">
                <a:solidFill>
                  <a:srgbClr val="FF0000"/>
                </a:solidFill>
              </a:rPr>
              <a:t>"username" </a:t>
            </a:r>
            <a:r>
              <a:rPr lang="en-US" altLang="zh-CN" sz="1800">
                <a:solidFill>
                  <a:srgbClr val="FF0000"/>
                </a:solidFill>
              </a:rPr>
              <a:t>: { </a:t>
            </a:r>
            <a:r>
              <a:rPr lang="en-US" altLang="zh-CN" sz="1800" smtClean="0">
                <a:solidFill>
                  <a:srgbClr val="FF0000"/>
                </a:solidFill>
              </a:rPr>
              <a:t>"$regex" </a:t>
            </a:r>
            <a:r>
              <a:rPr lang="en-US" altLang="zh-CN" sz="1800">
                <a:solidFill>
                  <a:srgbClr val="FF0000"/>
                </a:solidFill>
              </a:rPr>
              <a:t>: </a:t>
            </a:r>
            <a:r>
              <a:rPr lang="en-US" altLang="zh-CN" sz="1800" smtClean="0">
                <a:solidFill>
                  <a:srgbClr val="FF0000"/>
                </a:solidFill>
              </a:rPr>
              <a:t>".*</a:t>
            </a:r>
            <a:r>
              <a:rPr lang="en-US" altLang="zh-CN" sz="1800">
                <a:solidFill>
                  <a:srgbClr val="FF0000"/>
                </a:solidFill>
              </a:rPr>
              <a:t>s</a:t>
            </a:r>
            <a:r>
              <a:rPr lang="en-US" altLang="zh-CN" sz="1800" smtClean="0">
                <a:solidFill>
                  <a:srgbClr val="FF0000"/>
                </a:solidFill>
              </a:rPr>
              <a:t>.*"}} </a:t>
            </a:r>
            <a:r>
              <a:rPr lang="en-US" altLang="zh-CN" sz="1800">
                <a:solidFill>
                  <a:srgbClr val="FF0000"/>
                </a:solidFill>
              </a:rPr>
              <a:t>, { </a:t>
            </a:r>
            <a:r>
              <a:rPr lang="en-US" altLang="zh-CN" sz="1800" smtClean="0">
                <a:solidFill>
                  <a:srgbClr val="FF0000"/>
                </a:solidFill>
              </a:rPr>
              <a:t>"$or" </a:t>
            </a:r>
            <a:r>
              <a:rPr lang="en-US" altLang="zh-CN" sz="1800">
                <a:solidFill>
                  <a:srgbClr val="FF0000"/>
                </a:solidFill>
              </a:rPr>
              <a:t>: [ { </a:t>
            </a:r>
            <a:r>
              <a:rPr lang="en-US" altLang="zh-CN" sz="1800" smtClean="0">
                <a:solidFill>
                  <a:srgbClr val="FF0000"/>
                </a:solidFill>
              </a:rPr>
              <a:t>"country" </a:t>
            </a:r>
            <a:r>
              <a:rPr lang="en-US" altLang="zh-CN" sz="1800">
                <a:solidFill>
                  <a:srgbClr val="FF0000"/>
                </a:solidFill>
              </a:rPr>
              <a:t>: </a:t>
            </a:r>
            <a:r>
              <a:rPr lang="en-US" altLang="zh-CN" sz="1800" smtClean="0">
                <a:solidFill>
                  <a:srgbClr val="FF0000"/>
                </a:solidFill>
              </a:rPr>
              <a:t>"English"} </a:t>
            </a:r>
            <a:r>
              <a:rPr lang="en-US" altLang="zh-CN" sz="1800">
                <a:solidFill>
                  <a:srgbClr val="FF0000"/>
                </a:solidFill>
              </a:rPr>
              <a:t>, { </a:t>
            </a:r>
            <a:r>
              <a:rPr lang="en-US" altLang="zh-CN" sz="1800" smtClean="0">
                <a:solidFill>
                  <a:srgbClr val="FF0000"/>
                </a:solidFill>
              </a:rPr>
              <a:t>"country" </a:t>
            </a:r>
            <a:r>
              <a:rPr lang="en-US" altLang="zh-CN" sz="1800">
                <a:solidFill>
                  <a:srgbClr val="FF0000"/>
                </a:solidFill>
              </a:rPr>
              <a:t>: </a:t>
            </a:r>
            <a:r>
              <a:rPr lang="en-US" altLang="zh-CN" sz="1800" smtClean="0">
                <a:solidFill>
                  <a:srgbClr val="FF0000"/>
                </a:solidFill>
              </a:rPr>
              <a:t>"USA"}]}]})</a:t>
            </a:r>
            <a:endParaRPr lang="en-US" altLang="zh-CN" sz="1800">
              <a:solidFill>
                <a:srgbClr val="FF0000"/>
              </a:solidFill>
            </a:endParaRPr>
          </a:p>
          <a:p>
            <a:pPr marL="457200" lvl="1" indent="0">
              <a:lnSpc>
                <a:spcPct val="150000"/>
              </a:lnSpc>
              <a:spcBef>
                <a:spcPct val="0"/>
              </a:spcBef>
              <a:buClr>
                <a:srgbClr val="92D050"/>
              </a:buClr>
              <a:buNone/>
              <a:defRPr/>
            </a:pPr>
            <a:endParaRPr lang="en-US" altLang="zh-CN" sz="1800"/>
          </a:p>
        </p:txBody>
      </p:sp>
      <p:grpSp>
        <p:nvGrpSpPr>
          <p:cNvPr id="7" name="PA_组合 47"/>
          <p:cNvGrpSpPr/>
          <p:nvPr>
            <p:custDataLst>
              <p:tags r:id="rId2"/>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58812412"/>
              </p:ext>
            </p:extLst>
          </p:nvPr>
        </p:nvGraphicFramePr>
        <p:xfrm>
          <a:off x="2267268" y="1046480"/>
          <a:ext cx="631825" cy="439738"/>
        </p:xfrm>
        <a:graphic>
          <a:graphicData uri="http://schemas.openxmlformats.org/presentationml/2006/ole">
            <mc:AlternateContent xmlns:mc="http://schemas.openxmlformats.org/markup-compatibility/2006">
              <mc:Choice xmlns:v="urn:schemas-microsoft-com:vml" Requires="v">
                <p:oleObj spid="_x0000_s2191" name="包装程序外壳对象" showAsIcon="1" r:id="rId4" imgW="632160" imgH="439560" progId="Package">
                  <p:embed/>
                </p:oleObj>
              </mc:Choice>
              <mc:Fallback>
                <p:oleObj name="包装程序外壳对象" showAsIcon="1" r:id="rId4" imgW="632160" imgH="439560" progId="Package">
                  <p:embed/>
                  <p:pic>
                    <p:nvPicPr>
                      <p:cNvPr id="0" name="对象 1"/>
                      <p:cNvPicPr>
                        <a:picLocks noChangeAspect="1" noChangeArrowheads="1"/>
                      </p:cNvPicPr>
                      <p:nvPr/>
                    </p:nvPicPr>
                    <p:blipFill>
                      <a:blip r:embed="rId5"/>
                      <a:srcRect/>
                      <a:stretch>
                        <a:fillRect/>
                      </a:stretch>
                    </p:blipFill>
                    <p:spPr bwMode="auto">
                      <a:xfrm>
                        <a:off x="2267268" y="1046480"/>
                        <a:ext cx="631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758837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脚本实现</a:t>
            </a:r>
          </a:p>
        </p:txBody>
      </p:sp>
      <p:sp>
        <p:nvSpPr>
          <p:cNvPr id="8" name="矩形 10"/>
          <p:cNvSpPr>
            <a:spLocks noChangeArrowheads="1"/>
          </p:cNvSpPr>
          <p:nvPr/>
        </p:nvSpPr>
        <p:spPr bwMode="auto">
          <a:xfrm>
            <a:off x="480485" y="987425"/>
            <a:ext cx="11358033"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修改</a:t>
            </a:r>
            <a:r>
              <a:rPr lang="en-US" altLang="zh-CN" sz="2000" smtClean="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把</a:t>
            </a:r>
            <a:r>
              <a:rPr lang="en-US" altLang="zh-CN" sz="1800" smtClean="0"/>
              <a:t>lison</a:t>
            </a:r>
            <a:r>
              <a:rPr lang="zh-CN" altLang="en-US" sz="1800" smtClean="0"/>
              <a:t>的年龄修改为</a:t>
            </a:r>
            <a:r>
              <a:rPr lang="en-US" altLang="zh-CN" sz="1800" smtClean="0"/>
              <a:t>6</a:t>
            </a:r>
            <a:r>
              <a:rPr lang="zh-CN" altLang="en-US" sz="1800" smtClean="0"/>
              <a:t>岁</a:t>
            </a:r>
            <a:endParaRPr lang="en-US" altLang="zh-CN" sz="1800" smtClean="0"/>
          </a:p>
          <a:p>
            <a:pPr marL="457200" lvl="1" indent="0">
              <a:lnSpc>
                <a:spcPct val="150000"/>
              </a:lnSpc>
              <a:spcBef>
                <a:spcPct val="0"/>
              </a:spcBef>
              <a:buClr>
                <a:srgbClr val="92D050"/>
              </a:buClr>
              <a:buNone/>
              <a:defRPr/>
            </a:pPr>
            <a:r>
              <a:rPr lang="en-US" altLang="zh-CN" sz="1800" smtClean="0"/>
              <a:t>     update  </a:t>
            </a:r>
            <a:r>
              <a:rPr lang="en-US" altLang="zh-CN" sz="1800"/>
              <a:t>users  set age=6 where username = lison' </a:t>
            </a:r>
            <a:endParaRPr lang="en-US" altLang="zh-CN" sz="1800" smtClean="0"/>
          </a:p>
          <a:p>
            <a:pPr marL="457200" lvl="1" indent="0">
              <a:lnSpc>
                <a:spcPct val="150000"/>
              </a:lnSpc>
              <a:spcBef>
                <a:spcPct val="0"/>
              </a:spcBef>
              <a:buClr>
                <a:srgbClr val="92D050"/>
              </a:buClr>
              <a:buNone/>
              <a:defRPr/>
            </a:pPr>
            <a:r>
              <a:rPr lang="en-US" altLang="zh-CN" sz="1800" smtClean="0">
                <a:solidFill>
                  <a:srgbClr val="FF0000"/>
                </a:solidFill>
              </a:rPr>
              <a:t>     db.users.updateMany</a:t>
            </a:r>
            <a:r>
              <a:rPr lang="en-US" altLang="zh-CN" sz="1800">
                <a:solidFill>
                  <a:srgbClr val="FF0000"/>
                </a:solidFill>
              </a:rPr>
              <a:t>({ </a:t>
            </a:r>
            <a:r>
              <a:rPr lang="en-US" altLang="zh-CN" sz="1800" smtClean="0">
                <a:solidFill>
                  <a:srgbClr val="FF0000"/>
                </a:solidFill>
              </a:rPr>
              <a:t>"username" </a:t>
            </a:r>
            <a:r>
              <a:rPr lang="en-US" altLang="zh-CN" sz="1800">
                <a:solidFill>
                  <a:srgbClr val="FF0000"/>
                </a:solidFill>
              </a:rPr>
              <a:t>: </a:t>
            </a:r>
            <a:r>
              <a:rPr lang="en-US" altLang="zh-CN" sz="1800" smtClean="0">
                <a:solidFill>
                  <a:srgbClr val="FF0000"/>
                </a:solidFill>
              </a:rPr>
              <a:t>"lison"},{ "$set" </a:t>
            </a:r>
            <a:r>
              <a:rPr lang="en-US" altLang="zh-CN" sz="1800">
                <a:solidFill>
                  <a:srgbClr val="FF0000"/>
                </a:solidFill>
              </a:rPr>
              <a:t>: { </a:t>
            </a:r>
            <a:r>
              <a:rPr lang="en-US" altLang="zh-CN" sz="1800" smtClean="0">
                <a:solidFill>
                  <a:srgbClr val="FF0000"/>
                </a:solidFill>
              </a:rPr>
              <a:t>"age" </a:t>
            </a:r>
            <a:r>
              <a:rPr lang="en-US" altLang="zh-CN" sz="1800">
                <a:solidFill>
                  <a:srgbClr val="FF0000"/>
                </a:solidFill>
              </a:rPr>
              <a:t>: 6}},</a:t>
            </a:r>
            <a:r>
              <a:rPr lang="en-US" altLang="zh-CN" sz="1800" smtClean="0">
                <a:solidFill>
                  <a:srgbClr val="FF0000"/>
                </a:solidFill>
              </a:rPr>
              <a:t>true)</a:t>
            </a:r>
          </a:p>
          <a:p>
            <a:pPr marL="457200" lvl="1" indent="0">
              <a:lnSpc>
                <a:spcPct val="150000"/>
              </a:lnSpc>
              <a:spcBef>
                <a:spcPct val="0"/>
              </a:spcBef>
              <a:buClr>
                <a:srgbClr val="92D050"/>
              </a:buClr>
              <a:buNone/>
              <a:defRPr/>
            </a:pPr>
            <a:endParaRPr lang="en-US" altLang="zh-CN" sz="1800" smtClean="0"/>
          </a:p>
          <a:p>
            <a:pPr lvl="1">
              <a:lnSpc>
                <a:spcPct val="150000"/>
              </a:lnSpc>
              <a:spcBef>
                <a:spcPct val="0"/>
              </a:spcBef>
              <a:buClr>
                <a:srgbClr val="92D050"/>
              </a:buClr>
              <a:buFont typeface="Wingdings" panose="05000000000000000000" pitchFamily="2" charset="2"/>
              <a:buChar char="ü"/>
              <a:defRPr/>
            </a:pPr>
            <a:r>
              <a:rPr lang="zh-CN" altLang="en-US" sz="1800" smtClean="0"/>
              <a:t>喜欢的城市包含东莞的人，给他喜欢的电影加入</a:t>
            </a:r>
            <a:r>
              <a:rPr lang="en-US" altLang="zh-CN" sz="1800" smtClean="0"/>
              <a:t>"</a:t>
            </a:r>
            <a:r>
              <a:rPr lang="zh-CN" altLang="en-US" sz="1800" smtClean="0"/>
              <a:t>小电影</a:t>
            </a:r>
            <a:r>
              <a:rPr lang="en-US" altLang="zh-CN" sz="1800" smtClean="0"/>
              <a:t>2""</a:t>
            </a:r>
            <a:r>
              <a:rPr lang="zh-CN" altLang="en-US" sz="1800" smtClean="0"/>
              <a:t>小电影</a:t>
            </a:r>
            <a:r>
              <a:rPr lang="en-US" altLang="zh-CN" sz="1800" smtClean="0"/>
              <a:t>3"</a:t>
            </a:r>
          </a:p>
          <a:p>
            <a:pPr marL="457200" lvl="1" indent="0">
              <a:lnSpc>
                <a:spcPct val="150000"/>
              </a:lnSpc>
              <a:spcBef>
                <a:spcPct val="0"/>
              </a:spcBef>
              <a:buClr>
                <a:srgbClr val="92D050"/>
              </a:buClr>
              <a:buNone/>
              <a:defRPr/>
            </a:pPr>
            <a:r>
              <a:rPr lang="en-US" altLang="zh-CN" sz="1800"/>
              <a:t> </a:t>
            </a:r>
            <a:r>
              <a:rPr lang="en-US" altLang="zh-CN" sz="1800" smtClean="0"/>
              <a:t>    update </a:t>
            </a:r>
            <a:r>
              <a:rPr lang="en-US" altLang="zh-CN" sz="1800"/>
              <a:t>users  set favorites.movies add </a:t>
            </a:r>
            <a:r>
              <a:rPr lang="en-US" altLang="zh-CN" sz="1800" smtClean="0"/>
              <a:t>"</a:t>
            </a:r>
            <a:r>
              <a:rPr lang="zh-CN" altLang="en-US" sz="1800" smtClean="0"/>
              <a:t>小</a:t>
            </a:r>
            <a:r>
              <a:rPr lang="zh-CN" altLang="en-US" sz="1800"/>
              <a:t>电影</a:t>
            </a:r>
            <a:r>
              <a:rPr lang="en-US" altLang="zh-CN" sz="1800"/>
              <a:t>2 </a:t>
            </a:r>
            <a:r>
              <a:rPr lang="en-US" altLang="zh-CN" sz="1800" smtClean="0"/>
              <a:t>", "</a:t>
            </a:r>
            <a:r>
              <a:rPr lang="zh-CN" altLang="en-US" sz="1800" smtClean="0"/>
              <a:t>小</a:t>
            </a:r>
            <a:r>
              <a:rPr lang="zh-CN" altLang="en-US" sz="1800"/>
              <a:t>电影</a:t>
            </a:r>
            <a:r>
              <a:rPr lang="en-US" altLang="zh-CN" sz="1800" smtClean="0"/>
              <a:t>3" </a:t>
            </a:r>
            <a:r>
              <a:rPr lang="en-US" altLang="zh-CN" sz="1800"/>
              <a:t>where favorites.cites  has </a:t>
            </a:r>
            <a:r>
              <a:rPr lang="en-US" altLang="zh-CN" sz="1800" smtClean="0"/>
              <a:t>"</a:t>
            </a:r>
            <a:r>
              <a:rPr lang="zh-CN" altLang="en-US" sz="1800" smtClean="0"/>
              <a:t>东莞</a:t>
            </a:r>
            <a:r>
              <a:rPr lang="en-US" altLang="zh-CN" sz="1800" smtClean="0"/>
              <a:t>"</a:t>
            </a:r>
          </a:p>
          <a:p>
            <a:pPr marL="457200" lvl="1" indent="0">
              <a:lnSpc>
                <a:spcPct val="150000"/>
              </a:lnSpc>
              <a:spcBef>
                <a:spcPct val="0"/>
              </a:spcBef>
              <a:buClr>
                <a:srgbClr val="92D050"/>
              </a:buClr>
              <a:buNone/>
              <a:defRPr/>
            </a:pPr>
            <a:r>
              <a:rPr lang="en-US" altLang="zh-CN" sz="1800" smtClean="0">
                <a:solidFill>
                  <a:srgbClr val="FF0000"/>
                </a:solidFill>
              </a:rPr>
              <a:t>    db.users.updateMany</a:t>
            </a:r>
            <a:r>
              <a:rPr lang="en-US" altLang="zh-CN" sz="1800">
                <a:solidFill>
                  <a:srgbClr val="FF0000"/>
                </a:solidFill>
              </a:rPr>
              <a:t>({ </a:t>
            </a:r>
            <a:r>
              <a:rPr lang="en-US" altLang="zh-CN" sz="1800" smtClean="0">
                <a:solidFill>
                  <a:srgbClr val="FF0000"/>
                </a:solidFill>
              </a:rPr>
              <a:t>"favorites.cites"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东莞</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"$addToSet" </a:t>
            </a:r>
            <a:r>
              <a:rPr lang="en-US" altLang="zh-CN" sz="1800">
                <a:solidFill>
                  <a:srgbClr val="FF0000"/>
                </a:solidFill>
              </a:rPr>
              <a:t>: { </a:t>
            </a:r>
            <a:r>
              <a:rPr lang="en-US" altLang="zh-CN" sz="1800" smtClean="0">
                <a:solidFill>
                  <a:srgbClr val="FF0000"/>
                </a:solidFill>
              </a:rPr>
              <a:t>"favorites.movies" </a:t>
            </a:r>
            <a:r>
              <a:rPr lang="en-US" altLang="zh-CN" sz="1800">
                <a:solidFill>
                  <a:srgbClr val="FF0000"/>
                </a:solidFill>
              </a:rPr>
              <a:t>: { </a:t>
            </a:r>
            <a:r>
              <a:rPr lang="en-US" altLang="zh-CN" sz="1800" smtClean="0">
                <a:solidFill>
                  <a:srgbClr val="FF0000"/>
                </a:solidFill>
              </a:rPr>
              <a:t>"$each" </a:t>
            </a:r>
            <a:r>
              <a:rPr lang="en-US" altLang="zh-CN" sz="1800">
                <a:solidFill>
                  <a:srgbClr val="FF0000"/>
                </a:solidFill>
              </a:rPr>
              <a:t>: [ </a:t>
            </a:r>
            <a:r>
              <a:rPr lang="en-US" altLang="zh-CN" sz="1800" smtClean="0">
                <a:solidFill>
                  <a:srgbClr val="FF0000"/>
                </a:solidFill>
              </a:rPr>
              <a:t>"</a:t>
            </a:r>
            <a:r>
              <a:rPr lang="zh-CN" altLang="en-US" sz="1800" smtClean="0">
                <a:solidFill>
                  <a:srgbClr val="FF0000"/>
                </a:solidFill>
              </a:rPr>
              <a:t>小</a:t>
            </a:r>
            <a:r>
              <a:rPr lang="zh-CN" altLang="en-US" sz="1800">
                <a:solidFill>
                  <a:srgbClr val="FF0000"/>
                </a:solidFill>
              </a:rPr>
              <a:t>电影</a:t>
            </a:r>
            <a:r>
              <a:rPr lang="en-US" altLang="zh-CN" sz="1800">
                <a:solidFill>
                  <a:srgbClr val="FF0000"/>
                </a:solidFill>
              </a:rPr>
              <a:t>2 </a:t>
            </a:r>
            <a:r>
              <a:rPr lang="en-US" altLang="zh-CN" sz="1800" smtClean="0">
                <a:solidFill>
                  <a:srgbClr val="FF0000"/>
                </a:solidFill>
              </a:rPr>
              <a:t>" </a:t>
            </a:r>
            <a:r>
              <a:rPr lang="en-US" altLang="zh-CN" sz="1800">
                <a:solidFill>
                  <a:srgbClr val="FF0000"/>
                </a:solidFill>
              </a:rPr>
              <a:t>, </a:t>
            </a:r>
            <a:r>
              <a:rPr lang="en-US" altLang="zh-CN" sz="1800" smtClean="0">
                <a:solidFill>
                  <a:srgbClr val="FF0000"/>
                </a:solidFill>
              </a:rPr>
              <a:t>"</a:t>
            </a:r>
            <a:r>
              <a:rPr lang="zh-CN" altLang="en-US" sz="1800" smtClean="0">
                <a:solidFill>
                  <a:srgbClr val="FF0000"/>
                </a:solidFill>
              </a:rPr>
              <a:t>小</a:t>
            </a:r>
            <a:r>
              <a:rPr lang="zh-CN" altLang="en-US" sz="1800">
                <a:solidFill>
                  <a:srgbClr val="FF0000"/>
                </a:solidFill>
              </a:rPr>
              <a:t>电影</a:t>
            </a:r>
            <a:r>
              <a:rPr lang="en-US" altLang="zh-CN" sz="1800" smtClean="0">
                <a:solidFill>
                  <a:srgbClr val="FF0000"/>
                </a:solidFill>
              </a:rPr>
              <a:t>3"]}}},</a:t>
            </a:r>
            <a:r>
              <a:rPr lang="en-US" altLang="zh-CN" sz="1800">
                <a:solidFill>
                  <a:srgbClr val="FF0000"/>
                </a:solidFill>
              </a:rPr>
              <a:t>true)</a:t>
            </a:r>
          </a:p>
          <a:p>
            <a:pPr marL="457200" lvl="1" indent="0">
              <a:lnSpc>
                <a:spcPct val="150000"/>
              </a:lnSpc>
              <a:spcBef>
                <a:spcPct val="0"/>
              </a:spcBef>
              <a:buClr>
                <a:srgbClr val="92D050"/>
              </a:buClr>
              <a:buNone/>
              <a:defRPr/>
            </a:pPr>
            <a:endParaRPr lang="en-US" altLang="zh-CN"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45822380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脚本实现</a:t>
            </a:r>
          </a:p>
        </p:txBody>
      </p:sp>
      <p:sp>
        <p:nvSpPr>
          <p:cNvPr id="8" name="矩形 10"/>
          <p:cNvSpPr>
            <a:spLocks noChangeArrowheads="1"/>
          </p:cNvSpPr>
          <p:nvPr/>
        </p:nvSpPr>
        <p:spPr bwMode="auto">
          <a:xfrm>
            <a:off x="480485" y="987425"/>
            <a:ext cx="11358033"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删除</a:t>
            </a:r>
            <a:endParaRPr lang="en-US" altLang="zh-CN" sz="2000" b="1" smtClean="0">
              <a:latin typeface="微软雅黑" pitchFamily="34" charset="-122"/>
              <a:ea typeface="微软雅黑"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a:t>删除名字为</a:t>
            </a:r>
            <a:r>
              <a:rPr lang="en-US" altLang="zh-CN" sz="1800"/>
              <a:t>lison</a:t>
            </a:r>
            <a:r>
              <a:rPr lang="zh-CN" altLang="en-US" sz="180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a:t>
            </a:r>
            <a:r>
              <a:rPr lang="zh-CN" altLang="en-US" sz="1800" smtClean="0"/>
              <a:t> </a:t>
            </a:r>
            <a:r>
              <a:rPr lang="en-US" altLang="zh-CN" sz="1800" smtClean="0"/>
              <a:t>delete from users where </a:t>
            </a:r>
            <a:r>
              <a:rPr lang="en-US" altLang="zh-CN" sz="1800" u="sng" smtClean="0"/>
              <a:t>username = ‘lison’</a:t>
            </a:r>
          </a:p>
          <a:p>
            <a:pPr marL="457200" lvl="1" indent="0">
              <a:lnSpc>
                <a:spcPct val="150000"/>
              </a:lnSpc>
              <a:spcBef>
                <a:spcPct val="0"/>
              </a:spcBef>
              <a:buClr>
                <a:srgbClr val="92D050"/>
              </a:buClr>
              <a:buNone/>
              <a:defRPr/>
            </a:pPr>
            <a:r>
              <a:rPr lang="en-US" altLang="zh-CN" sz="1800" smtClean="0">
                <a:solidFill>
                  <a:srgbClr val="FF0000"/>
                </a:solidFill>
              </a:rPr>
              <a:t>   db.users.deleteMany</a:t>
            </a:r>
            <a:r>
              <a:rPr lang="en-US" altLang="zh-CN" sz="1800">
                <a:solidFill>
                  <a:srgbClr val="FF0000"/>
                </a:solidFill>
              </a:rPr>
              <a:t>({ </a:t>
            </a:r>
            <a:r>
              <a:rPr lang="en-US" altLang="zh-CN" sz="1800" smtClean="0">
                <a:solidFill>
                  <a:srgbClr val="FF0000"/>
                </a:solidFill>
              </a:rPr>
              <a:t>"username" </a:t>
            </a:r>
            <a:r>
              <a:rPr lang="en-US" altLang="zh-CN" sz="1800">
                <a:solidFill>
                  <a:srgbClr val="FF0000"/>
                </a:solidFill>
              </a:rPr>
              <a:t>: </a:t>
            </a:r>
            <a:r>
              <a:rPr lang="en-US" altLang="zh-CN" sz="1800" smtClean="0">
                <a:solidFill>
                  <a:srgbClr val="FF0000"/>
                </a:solidFill>
              </a:rPr>
              <a:t>"lison"} </a:t>
            </a:r>
            <a:r>
              <a:rPr lang="en-US" altLang="zh-CN" sz="1800">
                <a:solidFill>
                  <a:srgbClr val="FF0000"/>
                </a:solidFill>
              </a:rPr>
              <a:t>)</a:t>
            </a:r>
          </a:p>
          <a:p>
            <a:pPr marL="457200" lvl="1" indent="0">
              <a:lnSpc>
                <a:spcPct val="150000"/>
              </a:lnSpc>
              <a:spcBef>
                <a:spcPct val="0"/>
              </a:spcBef>
              <a:buClr>
                <a:srgbClr val="92D050"/>
              </a:buClr>
              <a:buNone/>
              <a:defRPr/>
            </a:pPr>
            <a:endParaRPr lang="en-US" altLang="zh-CN" sz="1800" u="sng" smtClean="0"/>
          </a:p>
          <a:p>
            <a:pPr lvl="1">
              <a:lnSpc>
                <a:spcPct val="150000"/>
              </a:lnSpc>
              <a:spcBef>
                <a:spcPct val="0"/>
              </a:spcBef>
              <a:buClr>
                <a:srgbClr val="92D050"/>
              </a:buClr>
              <a:buFont typeface="Wingdings" panose="05000000000000000000" pitchFamily="2" charset="2"/>
              <a:buChar char="ü"/>
              <a:defRPr/>
            </a:pPr>
            <a:r>
              <a:rPr lang="zh-CN" altLang="en-US" sz="1800" smtClean="0"/>
              <a:t>删除年龄大于</a:t>
            </a:r>
            <a:r>
              <a:rPr lang="en-US" altLang="zh-CN" sz="1800" smtClean="0"/>
              <a:t>8</a:t>
            </a:r>
            <a:r>
              <a:rPr lang="zh-CN" altLang="en-US" sz="1800" smtClean="0"/>
              <a:t>小于</a:t>
            </a:r>
            <a:r>
              <a:rPr lang="en-US" altLang="zh-CN" sz="1800" smtClean="0"/>
              <a:t>25</a:t>
            </a:r>
            <a:r>
              <a:rPr lang="zh-CN" altLang="en-US" sz="1800" smtClean="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delete from users where age &gt;8 and age &lt;25</a:t>
            </a:r>
          </a:p>
          <a:p>
            <a:pPr marL="457200" lvl="1" indent="0">
              <a:lnSpc>
                <a:spcPct val="150000"/>
              </a:lnSpc>
              <a:spcBef>
                <a:spcPct val="0"/>
              </a:spcBef>
              <a:buClr>
                <a:srgbClr val="92D050"/>
              </a:buClr>
              <a:buNone/>
              <a:defRPr/>
            </a:pPr>
            <a:r>
              <a:rPr lang="en-US" altLang="zh-CN" sz="1800" smtClean="0">
                <a:solidFill>
                  <a:srgbClr val="FF0000"/>
                </a:solidFill>
              </a:rPr>
              <a:t>    db.users.deleteMany({"$and" </a:t>
            </a:r>
            <a:r>
              <a:rPr lang="en-US" altLang="zh-CN" sz="1800">
                <a:solidFill>
                  <a:srgbClr val="FF0000"/>
                </a:solidFill>
              </a:rPr>
              <a:t>: [ </a:t>
            </a:r>
            <a:r>
              <a:rPr lang="en-US" altLang="zh-CN" sz="1800" smtClean="0">
                <a:solidFill>
                  <a:srgbClr val="FF0000"/>
                </a:solidFill>
              </a:rPr>
              <a:t>{"age" </a:t>
            </a:r>
            <a:r>
              <a:rPr lang="en-US" altLang="zh-CN" sz="1800">
                <a:solidFill>
                  <a:srgbClr val="FF0000"/>
                </a:solidFill>
              </a:rPr>
              <a:t>: </a:t>
            </a:r>
            <a:r>
              <a:rPr lang="en-US" altLang="zh-CN" sz="1800" smtClean="0">
                <a:solidFill>
                  <a:srgbClr val="FF0000"/>
                </a:solidFill>
              </a:rPr>
              <a:t>{"$gt": </a:t>
            </a:r>
            <a:r>
              <a:rPr lang="en-US" altLang="zh-CN" sz="1800">
                <a:solidFill>
                  <a:srgbClr val="FF0000"/>
                </a:solidFill>
              </a:rPr>
              <a:t>8}} , </a:t>
            </a:r>
            <a:r>
              <a:rPr lang="en-US" altLang="zh-CN" sz="1800" smtClean="0">
                <a:solidFill>
                  <a:srgbClr val="FF0000"/>
                </a:solidFill>
              </a:rPr>
              <a:t>{"age" </a:t>
            </a:r>
            <a:r>
              <a:rPr lang="en-US" altLang="zh-CN" sz="1800">
                <a:solidFill>
                  <a:srgbClr val="FF0000"/>
                </a:solidFill>
              </a:rPr>
              <a:t>: </a:t>
            </a:r>
            <a:r>
              <a:rPr lang="en-US" altLang="zh-CN" sz="1800" smtClean="0">
                <a:solidFill>
                  <a:srgbClr val="FF0000"/>
                </a:solidFill>
              </a:rPr>
              <a:t>{"$lt" </a:t>
            </a:r>
            <a:r>
              <a:rPr lang="en-US" altLang="zh-CN" sz="1800">
                <a:solidFill>
                  <a:srgbClr val="FF0000"/>
                </a:solidFill>
              </a:rPr>
              <a:t>: 25}}]})</a:t>
            </a:r>
          </a:p>
          <a:p>
            <a:pPr marL="457200" lvl="1" indent="0">
              <a:lnSpc>
                <a:spcPct val="150000"/>
              </a:lnSpc>
              <a:spcBef>
                <a:spcPct val="0"/>
              </a:spcBef>
              <a:buClr>
                <a:srgbClr val="92D050"/>
              </a:buClr>
              <a:buNone/>
              <a:defRPr/>
            </a:pPr>
            <a:endParaRPr lang="en-US" altLang="zh-CN" sz="1800"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93077519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矩形 4"/>
          <p:cNvSpPr>
            <a:spLocks noChangeArrowheads="1"/>
          </p:cNvSpPr>
          <p:nvPr/>
        </p:nvSpPr>
        <p:spPr bwMode="auto">
          <a:xfrm>
            <a:off x="254001"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原生</a:t>
            </a:r>
            <a:r>
              <a:rPr lang="en-US" altLang="zh-CN" sz="2667">
                <a:solidFill>
                  <a:srgbClr val="1D69A3"/>
                </a:solidFill>
                <a:latin typeface="微软雅黑" pitchFamily="34" charset="-122"/>
                <a:ea typeface="微软雅黑" pitchFamily="34" charset="-122"/>
              </a:rPr>
              <a:t>java</a:t>
            </a:r>
            <a:r>
              <a:rPr lang="zh-CN" altLang="en-US" sz="2667">
                <a:solidFill>
                  <a:srgbClr val="1D69A3"/>
                </a:solidFill>
                <a:latin typeface="微软雅黑" pitchFamily="34" charset="-122"/>
                <a:ea typeface="微软雅黑" pitchFamily="34" charset="-122"/>
              </a:rPr>
              <a:t>客户端</a:t>
            </a:r>
          </a:p>
        </p:txBody>
      </p:sp>
      <p:sp>
        <p:nvSpPr>
          <p:cNvPr id="4" name="矩形 3"/>
          <p:cNvSpPr/>
          <p:nvPr/>
        </p:nvSpPr>
        <p:spPr>
          <a:xfrm>
            <a:off x="956734" y="1419226"/>
            <a:ext cx="9948333" cy="1476375"/>
          </a:xfrm>
          <a:prstGeom prst="rect">
            <a:avLst/>
          </a:prstGeom>
          <a:ln>
            <a:solidFill>
              <a:schemeClr val="tx2">
                <a:lumMod val="50000"/>
                <a:lumOff val="50000"/>
              </a:schemeClr>
            </a:solidFill>
          </a:ln>
        </p:spPr>
        <p:txBody>
          <a:bodyPr>
            <a:spAutoFit/>
          </a:bodyPr>
          <a:lstStyle/>
          <a:p>
            <a:pPr>
              <a:defRPr/>
            </a:pPr>
            <a:r>
              <a:rPr lang="en-US" altLang="zh-CN">
                <a:solidFill>
                  <a:srgbClr val="008080"/>
                </a:solidFill>
                <a:latin typeface="Consolas"/>
              </a:rPr>
              <a:t>&lt;</a:t>
            </a:r>
            <a:r>
              <a:rPr lang="en-US" altLang="zh-CN">
                <a:solidFill>
                  <a:srgbClr val="3F7F7F"/>
                </a:solidFill>
                <a:latin typeface="Consolas"/>
              </a:rPr>
              <a:t>dependency</a:t>
            </a:r>
            <a:r>
              <a:rPr lang="en-US" altLang="zh-CN">
                <a:solidFill>
                  <a:srgbClr val="008080"/>
                </a:solidFill>
                <a:latin typeface="Consolas"/>
              </a:rPr>
              <a:t>&gt;</a:t>
            </a:r>
          </a:p>
          <a:p>
            <a:pPr>
              <a:defRPr/>
            </a:pPr>
            <a:r>
              <a:rPr lang="en-US" altLang="zh-CN">
                <a:solidFill>
                  <a:srgbClr val="008080"/>
                </a:solidFill>
                <a:latin typeface="Consolas"/>
              </a:rPr>
              <a:t>    &lt;</a:t>
            </a:r>
            <a:r>
              <a:rPr lang="en-US" altLang="zh-CN">
                <a:solidFill>
                  <a:srgbClr val="3F7F7F"/>
                </a:solidFill>
                <a:latin typeface="Consolas"/>
              </a:rPr>
              <a:t>groupId</a:t>
            </a:r>
            <a:r>
              <a:rPr lang="en-US" altLang="zh-CN">
                <a:solidFill>
                  <a:srgbClr val="008080"/>
                </a:solidFill>
                <a:latin typeface="Consolas"/>
              </a:rPr>
              <a:t>&gt;</a:t>
            </a:r>
            <a:r>
              <a:rPr lang="en-US" altLang="zh-CN">
                <a:solidFill>
                  <a:srgbClr val="000000"/>
                </a:solidFill>
                <a:latin typeface="Consolas"/>
              </a:rPr>
              <a:t>org.mongodb</a:t>
            </a:r>
            <a:r>
              <a:rPr lang="en-US" altLang="zh-CN">
                <a:solidFill>
                  <a:srgbClr val="008080"/>
                </a:solidFill>
                <a:latin typeface="Consolas"/>
              </a:rPr>
              <a:t>&lt;/</a:t>
            </a:r>
            <a:r>
              <a:rPr lang="en-US" altLang="zh-CN">
                <a:solidFill>
                  <a:srgbClr val="3F7F7F"/>
                </a:solidFill>
                <a:latin typeface="Consolas"/>
              </a:rPr>
              <a:t>groupId</a:t>
            </a:r>
            <a:r>
              <a:rPr lang="en-US" altLang="zh-CN">
                <a:solidFill>
                  <a:srgbClr val="008080"/>
                </a:solidFill>
                <a:latin typeface="Consolas"/>
              </a:rPr>
              <a:t>&gt;</a:t>
            </a:r>
          </a:p>
          <a:p>
            <a:pPr>
              <a:defRPr/>
            </a:pPr>
            <a:r>
              <a:rPr lang="en-US" altLang="zh-CN">
                <a:solidFill>
                  <a:srgbClr val="008080"/>
                </a:solidFill>
                <a:latin typeface="Consolas"/>
              </a:rPr>
              <a:t>    &lt;</a:t>
            </a:r>
            <a:r>
              <a:rPr lang="en-US" altLang="zh-CN">
                <a:solidFill>
                  <a:srgbClr val="3F7F7F"/>
                </a:solidFill>
                <a:latin typeface="Consolas"/>
              </a:rPr>
              <a:t>artifactId</a:t>
            </a:r>
            <a:r>
              <a:rPr lang="en-US" altLang="zh-CN">
                <a:solidFill>
                  <a:srgbClr val="008080"/>
                </a:solidFill>
                <a:latin typeface="Consolas"/>
              </a:rPr>
              <a:t>&gt;</a:t>
            </a:r>
            <a:r>
              <a:rPr lang="en-US" altLang="zh-CN" u="sng">
                <a:solidFill>
                  <a:srgbClr val="000000"/>
                </a:solidFill>
                <a:latin typeface="Consolas"/>
              </a:rPr>
              <a:t>mongo-java-driver</a:t>
            </a:r>
            <a:r>
              <a:rPr lang="en-US" altLang="zh-CN" u="sng">
                <a:solidFill>
                  <a:srgbClr val="008080"/>
                </a:solidFill>
                <a:latin typeface="Consolas"/>
              </a:rPr>
              <a:t>&lt;/</a:t>
            </a:r>
            <a:r>
              <a:rPr lang="en-US" altLang="zh-CN" u="sng">
                <a:solidFill>
                  <a:srgbClr val="3F7F7F"/>
                </a:solidFill>
                <a:latin typeface="Consolas"/>
              </a:rPr>
              <a:t>artifactId</a:t>
            </a:r>
            <a:r>
              <a:rPr lang="en-US" altLang="zh-CN" u="sng">
                <a:solidFill>
                  <a:srgbClr val="008080"/>
                </a:solidFill>
                <a:latin typeface="Consolas"/>
              </a:rPr>
              <a:t>&gt;</a:t>
            </a:r>
          </a:p>
          <a:p>
            <a:pPr>
              <a:defRPr/>
            </a:pPr>
            <a:r>
              <a:rPr lang="en-US" altLang="zh-CN">
                <a:solidFill>
                  <a:srgbClr val="008080"/>
                </a:solidFill>
                <a:latin typeface="Consolas"/>
              </a:rPr>
              <a:t>    &lt;</a:t>
            </a:r>
            <a:r>
              <a:rPr lang="en-US" altLang="zh-CN" smtClean="0">
                <a:solidFill>
                  <a:srgbClr val="3F7F7F"/>
                </a:solidFill>
                <a:latin typeface="Consolas"/>
              </a:rPr>
              <a:t>version</a:t>
            </a:r>
            <a:r>
              <a:rPr lang="en-US" altLang="zh-CN" smtClean="0">
                <a:solidFill>
                  <a:srgbClr val="008080"/>
                </a:solidFill>
                <a:latin typeface="Consolas"/>
              </a:rPr>
              <a:t>&gt;</a:t>
            </a:r>
            <a:r>
              <a:rPr lang="en-US" altLang="zh-CN" smtClean="0">
                <a:solidFill>
                  <a:srgbClr val="000000"/>
                </a:solidFill>
                <a:latin typeface="Consolas"/>
              </a:rPr>
              <a:t>3.9.0</a:t>
            </a:r>
            <a:r>
              <a:rPr lang="en-US" altLang="zh-CN">
                <a:solidFill>
                  <a:srgbClr val="008080"/>
                </a:solidFill>
                <a:latin typeface="Consolas"/>
              </a:rPr>
              <a:t>&lt;/</a:t>
            </a:r>
            <a:r>
              <a:rPr lang="en-US" altLang="zh-CN">
                <a:solidFill>
                  <a:srgbClr val="3F7F7F"/>
                </a:solidFill>
                <a:latin typeface="Consolas"/>
              </a:rPr>
              <a:t>version</a:t>
            </a:r>
            <a:r>
              <a:rPr lang="en-US" altLang="zh-CN">
                <a:solidFill>
                  <a:srgbClr val="008080"/>
                </a:solidFill>
                <a:latin typeface="Consolas"/>
              </a:rPr>
              <a:t>&gt;</a:t>
            </a:r>
          </a:p>
          <a:p>
            <a:pPr>
              <a:defRPr/>
            </a:pPr>
            <a:r>
              <a:rPr lang="en-US" altLang="zh-CN">
                <a:solidFill>
                  <a:srgbClr val="008080"/>
                </a:solidFill>
                <a:latin typeface="Consolas"/>
              </a:rPr>
              <a:t>&lt;/</a:t>
            </a:r>
            <a:r>
              <a:rPr lang="en-US" altLang="zh-CN">
                <a:solidFill>
                  <a:srgbClr val="3F7F7F"/>
                </a:solidFill>
                <a:latin typeface="Consolas"/>
              </a:rPr>
              <a:t>dependency</a:t>
            </a:r>
            <a:r>
              <a:rPr lang="en-US" altLang="zh-CN">
                <a:solidFill>
                  <a:srgbClr val="008080"/>
                </a:solidFill>
                <a:latin typeface="Consolas"/>
              </a:rPr>
              <a:t>&gt;</a:t>
            </a:r>
            <a:endParaRPr lang="zh-CN" altLang="en-US"/>
          </a:p>
        </p:txBody>
      </p:sp>
      <p:sp>
        <p:nvSpPr>
          <p:cNvPr id="11271"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pom</a:t>
            </a:r>
            <a:r>
              <a:rPr lang="zh-CN" altLang="en-US" sz="2000" b="1">
                <a:latin typeface="微软雅黑" pitchFamily="34" charset="-122"/>
                <a:ea typeface="微软雅黑" pitchFamily="34" charset="-122"/>
              </a:rPr>
              <a:t>文件</a:t>
            </a:r>
          </a:p>
        </p:txBody>
      </p:sp>
      <p:sp>
        <p:nvSpPr>
          <p:cNvPr id="8" name="TextBox 7"/>
          <p:cNvSpPr txBox="1"/>
          <p:nvPr/>
        </p:nvSpPr>
        <p:spPr>
          <a:xfrm>
            <a:off x="956734" y="3330575"/>
            <a:ext cx="11802533" cy="1754188"/>
          </a:xfrm>
          <a:prstGeom prst="rect">
            <a:avLst/>
          </a:prstGeom>
          <a:noFill/>
        </p:spPr>
        <p:txBody>
          <a:bodyPr>
            <a:spAutoFit/>
          </a:bodyPr>
          <a:lstStyle/>
          <a:p>
            <a:pPr>
              <a:defRPr/>
            </a:pPr>
            <a:r>
              <a:rPr lang="en-US" altLang="zh-CN" b="1">
                <a:solidFill>
                  <a:srgbClr val="FF0000"/>
                </a:solidFill>
              </a:rPr>
              <a:t>Tips:</a:t>
            </a: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3.5.0</a:t>
            </a:r>
            <a:r>
              <a:rPr lang="zh-CN" altLang="en-US" sz="1600">
                <a:latin typeface="微软雅黑" panose="020B0503020204020204" pitchFamily="34" charset="-122"/>
                <a:ea typeface="微软雅黑" panose="020B0503020204020204" pitchFamily="34" charset="-122"/>
              </a:rPr>
              <a:t>最新版本加入了对</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的支持；</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3.5.0</a:t>
            </a:r>
            <a:r>
              <a:rPr lang="zh-CN" altLang="en-US" sz="1600">
                <a:latin typeface="微软雅黑" panose="020B0503020204020204" pitchFamily="34" charset="-122"/>
                <a:ea typeface="微软雅黑" panose="020B0503020204020204" pitchFamily="34" charset="-122"/>
              </a:rPr>
              <a:t>最新版本增强对</a:t>
            </a:r>
            <a:r>
              <a:rPr lang="en-US" altLang="zh-CN" sz="1600">
                <a:latin typeface="微软雅黑" panose="020B0503020204020204" pitchFamily="34" charset="-122"/>
                <a:ea typeface="微软雅黑" panose="020B0503020204020204" pitchFamily="34" charset="-122"/>
              </a:rPr>
              <a:t>json</a:t>
            </a:r>
            <a:r>
              <a:rPr lang="zh-CN" altLang="en-US" sz="1600">
                <a:latin typeface="微软雅黑" panose="020B0503020204020204" pitchFamily="34" charset="-122"/>
                <a:ea typeface="微软雅黑" panose="020B0503020204020204" pitchFamily="34" charset="-122"/>
              </a:rPr>
              <a:t>的支持；</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原生客户端支持两种</a:t>
            </a:r>
            <a:r>
              <a:rPr lang="en-US" altLang="zh-CN" sz="1600">
                <a:latin typeface="微软雅黑" panose="020B0503020204020204" pitchFamily="34" charset="-122"/>
                <a:ea typeface="微软雅黑" panose="020B0503020204020204" pitchFamily="34" charset="-122"/>
              </a:rPr>
              <a:t>document</a:t>
            </a:r>
            <a:r>
              <a:rPr lang="zh-CN" altLang="en-US"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模式的开发；</a:t>
            </a:r>
            <a:endParaRPr lang="en-US" altLang="zh-CN" sz="1600">
              <a:latin typeface="微软雅黑" panose="020B0503020204020204" pitchFamily="34" charset="-122"/>
              <a:ea typeface="微软雅黑" panose="020B0503020204020204" pitchFamily="34" charset="-122"/>
            </a:endParaRPr>
          </a:p>
          <a:p>
            <a:pPr>
              <a:defRPr/>
            </a:pPr>
            <a:endParaRPr lang="zh-CN" altLang="en-US" b="1">
              <a:solidFill>
                <a:srgbClr val="FF0000"/>
              </a:solidFill>
            </a:endParaRPr>
          </a:p>
        </p:txBody>
      </p:sp>
      <p:grpSp>
        <p:nvGrpSpPr>
          <p:cNvPr id="9" name="PA_组合 47"/>
          <p:cNvGrpSpPr/>
          <p:nvPr>
            <p:custDataLst>
              <p:tags r:id="rId2"/>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88298229"/>
              </p:ext>
            </p:extLst>
          </p:nvPr>
        </p:nvGraphicFramePr>
        <p:xfrm>
          <a:off x="2764733" y="5302829"/>
          <a:ext cx="2079625" cy="560387"/>
        </p:xfrm>
        <a:graphic>
          <a:graphicData uri="http://schemas.openxmlformats.org/presentationml/2006/ole">
            <mc:AlternateContent xmlns:mc="http://schemas.openxmlformats.org/markup-compatibility/2006">
              <mc:Choice xmlns:v="urn:schemas-microsoft-com:vml" Requires="v">
                <p:oleObj spid="_x0000_s5345" name="包装程序外壳对象" showAsIcon="1" r:id="rId4" imgW="2079000" imgH="560160" progId="Package">
                  <p:embed/>
                </p:oleObj>
              </mc:Choice>
              <mc:Fallback>
                <p:oleObj name="包装程序外壳对象" showAsIcon="1" r:id="rId4" imgW="2079000" imgH="560160" progId="Package">
                  <p:embed/>
                  <p:pic>
                    <p:nvPicPr>
                      <p:cNvPr id="0" name=""/>
                      <p:cNvPicPr/>
                      <p:nvPr/>
                    </p:nvPicPr>
                    <p:blipFill>
                      <a:blip r:embed="rId5"/>
                      <a:stretch>
                        <a:fillRect/>
                      </a:stretch>
                    </p:blipFill>
                    <p:spPr>
                      <a:xfrm>
                        <a:off x="2764733" y="5302829"/>
                        <a:ext cx="2079625" cy="5603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99095788"/>
              </p:ext>
            </p:extLst>
          </p:nvPr>
        </p:nvGraphicFramePr>
        <p:xfrm>
          <a:off x="7471307" y="5296440"/>
          <a:ext cx="2120900" cy="560387"/>
        </p:xfrm>
        <a:graphic>
          <a:graphicData uri="http://schemas.openxmlformats.org/presentationml/2006/ole">
            <mc:AlternateContent xmlns:mc="http://schemas.openxmlformats.org/markup-compatibility/2006">
              <mc:Choice xmlns:v="urn:schemas-microsoft-com:vml" Requires="v">
                <p:oleObj spid="_x0000_s5346" name="包装程序外壳对象" showAsIcon="1" r:id="rId6" imgW="2121120" imgH="560160" progId="Package">
                  <p:embed/>
                </p:oleObj>
              </mc:Choice>
              <mc:Fallback>
                <p:oleObj name="包装程序外壳对象" showAsIcon="1" r:id="rId6" imgW="2121120" imgH="560160" progId="Package">
                  <p:embed/>
                  <p:pic>
                    <p:nvPicPr>
                      <p:cNvPr id="0" name=""/>
                      <p:cNvPicPr/>
                      <p:nvPr/>
                    </p:nvPicPr>
                    <p:blipFill>
                      <a:blip r:embed="rId7"/>
                      <a:stretch>
                        <a:fillRect/>
                      </a:stretch>
                    </p:blipFill>
                    <p:spPr>
                      <a:xfrm>
                        <a:off x="7471307" y="5296440"/>
                        <a:ext cx="2120900" cy="560387"/>
                      </a:xfrm>
                      <a:prstGeom prst="rect">
                        <a:avLst/>
                      </a:prstGeom>
                    </p:spPr>
                  </p:pic>
                </p:oleObj>
              </mc:Fallback>
            </mc:AlternateContent>
          </a:graphicData>
        </a:graphic>
      </p:graphicFrame>
      <p:sp>
        <p:nvSpPr>
          <p:cNvPr id="15" name="矩形 10"/>
          <p:cNvSpPr>
            <a:spLocks noChangeArrowheads="1"/>
          </p:cNvSpPr>
          <p:nvPr/>
        </p:nvSpPr>
        <p:spPr bwMode="auto">
          <a:xfrm>
            <a:off x="713674" y="5350374"/>
            <a:ext cx="458716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smtClean="0">
                <a:latin typeface="微软雅黑" pitchFamily="34" charset="-122"/>
                <a:ea typeface="微软雅黑" pitchFamily="34" charset="-122"/>
              </a:rPr>
              <a:t>doc</a:t>
            </a:r>
            <a:r>
              <a:rPr lang="zh-CN" altLang="en-US" sz="1800" b="1" smtClean="0">
                <a:latin typeface="微软雅黑" pitchFamily="34" charset="-122"/>
                <a:ea typeface="微软雅黑" pitchFamily="34" charset="-122"/>
              </a:rPr>
              <a:t>模式代码：</a:t>
            </a:r>
            <a:endParaRPr lang="en-US" altLang="zh-CN" sz="1800" b="1" smtClean="0">
              <a:latin typeface="微软雅黑" pitchFamily="34" charset="-122"/>
              <a:ea typeface="微软雅黑" pitchFamily="34" charset="-122"/>
            </a:endParaRPr>
          </a:p>
        </p:txBody>
      </p:sp>
      <p:sp>
        <p:nvSpPr>
          <p:cNvPr id="16" name="矩形 10"/>
          <p:cNvSpPr>
            <a:spLocks noChangeArrowheads="1"/>
          </p:cNvSpPr>
          <p:nvPr/>
        </p:nvSpPr>
        <p:spPr bwMode="auto">
          <a:xfrm>
            <a:off x="5300842" y="5302829"/>
            <a:ext cx="458716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a:latin typeface="微软雅黑" pitchFamily="34" charset="-122"/>
                <a:ea typeface="微软雅黑" pitchFamily="34" charset="-122"/>
              </a:rPr>
              <a:t>Pojo</a:t>
            </a:r>
            <a:r>
              <a:rPr lang="zh-CN" altLang="en-US" sz="1800" b="1">
                <a:latin typeface="微软雅黑" pitchFamily="34" charset="-122"/>
                <a:ea typeface="微软雅黑" pitchFamily="34" charset="-122"/>
              </a:rPr>
              <a:t>模式代码：</a:t>
            </a:r>
            <a:endParaRPr lang="en-US" altLang="zh-CN" sz="1800" b="1">
              <a:latin typeface="微软雅黑" pitchFamily="34" charset="-122"/>
              <a:ea typeface="微软雅黑" pitchFamily="34" charset="-122"/>
            </a:endParaRPr>
          </a:p>
        </p:txBody>
      </p:sp>
    </p:spTree>
    <p:extLst>
      <p:ext uri="{BB962C8B-B14F-4D97-AF65-F5344CB8AC3E}">
        <p14:creationId xmlns:p14="http://schemas.microsoft.com/office/powerpoint/2010/main" val="212047502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矩形 4"/>
          <p:cNvSpPr>
            <a:spLocks noChangeArrowheads="1"/>
          </p:cNvSpPr>
          <p:nvPr/>
        </p:nvSpPr>
        <p:spPr bwMode="auto">
          <a:xfrm>
            <a:off x="254001"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smtClean="0">
                <a:solidFill>
                  <a:srgbClr val="1D69A3"/>
                </a:solidFill>
                <a:latin typeface="微软雅黑" pitchFamily="34" charset="-122"/>
                <a:ea typeface="微软雅黑" pitchFamily="34" charset="-122"/>
              </a:rPr>
              <a:t>上堂课遗漏问题</a:t>
            </a:r>
            <a:endParaRPr lang="zh-CN" altLang="en-US" sz="2667">
              <a:solidFill>
                <a:srgbClr val="1D69A3"/>
              </a:solidFill>
              <a:latin typeface="微软雅黑" pitchFamily="34" charset="-122"/>
              <a:ea typeface="微软雅黑" pitchFamily="34" charset="-122"/>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4" name="TextBox 13"/>
          <p:cNvSpPr txBox="1"/>
          <p:nvPr/>
        </p:nvSpPr>
        <p:spPr>
          <a:xfrm>
            <a:off x="111969" y="1175849"/>
            <a:ext cx="12467689" cy="2585323"/>
          </a:xfrm>
          <a:prstGeom prst="rect">
            <a:avLst/>
          </a:prstGeom>
          <a:noFill/>
        </p:spPr>
        <p:txBody>
          <a:bodyPr wrap="square">
            <a:spAutoFit/>
          </a:bodyPr>
          <a:lstStyle/>
          <a:p>
            <a:pPr>
              <a:defRPr/>
            </a:pPr>
            <a:r>
              <a:rPr lang="en-US" altLang="zh-CN" b="1">
                <a:solidFill>
                  <a:srgbClr val="FF0000"/>
                </a:solidFill>
              </a:rPr>
              <a:t>Tips:</a:t>
            </a:r>
          </a:p>
          <a:p>
            <a:pPr marL="342900" indent="-342900">
              <a:lnSpc>
                <a:spcPct val="150000"/>
              </a:lnSpc>
              <a:buFont typeface="+mj-lt"/>
              <a:buAutoNum type="arabicPeriod"/>
              <a:defRPr/>
            </a:pPr>
            <a:r>
              <a:rPr lang="en-US" altLang="zh-CN" sz="1600" smtClean="0">
                <a:latin typeface="微软雅黑" panose="020B0503020204020204" pitchFamily="34" charset="-122"/>
                <a:ea typeface="微软雅黑" panose="020B0503020204020204" pitchFamily="34" charset="-122"/>
              </a:rPr>
              <a:t>compass</a:t>
            </a:r>
            <a:r>
              <a:rPr lang="zh-CN" altLang="en-US" sz="1600" smtClean="0">
                <a:latin typeface="微软雅黑" panose="020B0503020204020204" pitchFamily="34" charset="-122"/>
                <a:ea typeface="微软雅黑" panose="020B0503020204020204" pitchFamily="34" charset="-122"/>
              </a:rPr>
              <a:t>的安装</a:t>
            </a:r>
            <a:endParaRPr lang="en-US" altLang="zh-CN" sz="1600" smtClean="0">
              <a:latin typeface="微软雅黑" panose="020B0503020204020204" pitchFamily="34" charset="-122"/>
              <a:ea typeface="微软雅黑" panose="020B0503020204020204" pitchFamily="34" charset="-122"/>
            </a:endParaRPr>
          </a:p>
          <a:p>
            <a:pPr>
              <a:lnSpc>
                <a:spcPct val="150000"/>
              </a:lnSpc>
              <a:defRPr/>
            </a:pPr>
            <a:r>
              <a:rPr lang="en-US" altLang="zh-CN" sz="1600">
                <a:solidFill>
                  <a:srgbClr val="FF0000"/>
                </a:solidFill>
                <a:latin typeface="微软雅黑" panose="020B0503020204020204" pitchFamily="34" charset="-122"/>
                <a:ea typeface="微软雅黑" panose="020B0503020204020204" pitchFamily="34" charset="-122"/>
              </a:rPr>
              <a:t> </a:t>
            </a:r>
            <a:r>
              <a:rPr lang="en-US" altLang="zh-CN" sz="1600" smtClean="0">
                <a:solidFill>
                  <a:srgbClr val="FF0000"/>
                </a:solidFill>
                <a:latin typeface="微软雅黑" panose="020B0503020204020204" pitchFamily="34" charset="-122"/>
                <a:ea typeface="微软雅黑" panose="020B0503020204020204" pitchFamily="34" charset="-122"/>
              </a:rPr>
              <a:t>     A</a:t>
            </a:r>
            <a:r>
              <a:rPr lang="zh-CN" altLang="en-US" sz="1600" smtClean="0">
                <a:solidFill>
                  <a:srgbClr val="FF0000"/>
                </a:solidFill>
                <a:latin typeface="微软雅黑" panose="020B0503020204020204" pitchFamily="34" charset="-122"/>
                <a:ea typeface="微软雅黑" panose="020B0503020204020204" pitchFamily="34" charset="-122"/>
              </a:rPr>
              <a:t>：直接安装</a:t>
            </a:r>
            <a:r>
              <a:rPr lang="en-US" altLang="zh-CN" sz="1600" smtClean="0">
                <a:solidFill>
                  <a:srgbClr val="FF0000"/>
                </a:solidFill>
                <a:latin typeface="微软雅黑" panose="020B0503020204020204" pitchFamily="34" charset="-122"/>
                <a:ea typeface="微软雅黑" panose="020B0503020204020204" pitchFamily="34" charset="-122"/>
              </a:rPr>
              <a:t>compss</a:t>
            </a:r>
            <a:r>
              <a:rPr lang="zh-CN" altLang="en-US" sz="1600" smtClean="0">
                <a:solidFill>
                  <a:srgbClr val="FF0000"/>
                </a:solidFill>
                <a:latin typeface="微软雅黑" panose="020B0503020204020204" pitchFamily="34" charset="-122"/>
                <a:ea typeface="微软雅黑" panose="020B0503020204020204" pitchFamily="34" charset="-122"/>
              </a:rPr>
              <a:t>的安装包</a:t>
            </a:r>
            <a:endParaRPr lang="en-US" altLang="zh-CN" sz="160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2"/>
              <a:defRPr/>
            </a:pPr>
            <a:r>
              <a:rPr lang="en-US" altLang="zh-CN" sz="1600" smtClean="0">
                <a:latin typeface="微软雅黑" panose="020B0503020204020204" pitchFamily="34" charset="-122"/>
                <a:ea typeface="微软雅黑" panose="020B0503020204020204" pitchFamily="34" charset="-122"/>
              </a:rPr>
              <a:t>addToSet</a:t>
            </a:r>
            <a:r>
              <a:rPr lang="zh-CN" altLang="en-US" sz="1600" smtClean="0">
                <a:latin typeface="微软雅黑" panose="020B0503020204020204" pitchFamily="34" charset="-122"/>
                <a:ea typeface="微软雅黑" panose="020B0503020204020204" pitchFamily="34" charset="-122"/>
              </a:rPr>
              <a:t>的理解；</a:t>
            </a:r>
            <a:endParaRPr lang="en-US" altLang="zh-CN" sz="1600" smtClean="0">
              <a:latin typeface="微软雅黑" panose="020B0503020204020204" pitchFamily="34" charset="-122"/>
              <a:ea typeface="微软雅黑" panose="020B0503020204020204" pitchFamily="34" charset="-122"/>
            </a:endParaRPr>
          </a:p>
          <a:p>
            <a:pPr>
              <a:lnSpc>
                <a:spcPct val="150000"/>
              </a:lnSpc>
              <a:defRPr/>
            </a:pPr>
            <a:r>
              <a:rPr lang="en-US" altLang="zh-CN" sz="1600" smtClean="0">
                <a:latin typeface="微软雅黑" panose="020B0503020204020204" pitchFamily="34" charset="-122"/>
                <a:ea typeface="微软雅黑" panose="020B0503020204020204" pitchFamily="34" charset="-122"/>
              </a:rPr>
              <a:t>      </a:t>
            </a:r>
            <a:r>
              <a:rPr lang="en-US" altLang="zh-CN" sz="1600">
                <a:solidFill>
                  <a:srgbClr val="FF0000"/>
                </a:solidFill>
                <a:latin typeface="微软雅黑" panose="020B0503020204020204" pitchFamily="34" charset="-122"/>
                <a:ea typeface="微软雅黑" panose="020B0503020204020204" pitchFamily="34" charset="-122"/>
              </a:rPr>
              <a:t>A</a:t>
            </a:r>
            <a:r>
              <a:rPr lang="zh-CN" altLang="en-US" sz="1600" smtClean="0">
                <a:solidFill>
                  <a:srgbClr val="FF0000"/>
                </a:solidFill>
                <a:latin typeface="微软雅黑" panose="020B0503020204020204" pitchFamily="34" charset="-122"/>
                <a:ea typeface="微软雅黑" panose="020B0503020204020204" pitchFamily="34" charset="-122"/>
              </a:rPr>
              <a:t>：先了解下 </a:t>
            </a:r>
            <a:r>
              <a:rPr lang="en-US" altLang="zh-CN" sz="1600">
                <a:solidFill>
                  <a:srgbClr val="FF0000"/>
                </a:solidFill>
                <a:latin typeface="微软雅黑" panose="020B0503020204020204" pitchFamily="34" charset="-122"/>
                <a:ea typeface="微软雅黑" panose="020B0503020204020204" pitchFamily="34" charset="-122"/>
              </a:rPr>
              <a:t>db.users.updateMany({ </a:t>
            </a:r>
            <a:r>
              <a:rPr lang="en-US" altLang="zh-CN" sz="1600" smtClean="0">
                <a:solidFill>
                  <a:srgbClr val="FF0000"/>
                </a:solidFill>
                <a:latin typeface="微软雅黑" panose="020B0503020204020204" pitchFamily="34" charset="-122"/>
                <a:ea typeface="微软雅黑" panose="020B0503020204020204" pitchFamily="34" charset="-122"/>
              </a:rPr>
              <a:t>"favorites.cites" </a:t>
            </a:r>
            <a:r>
              <a:rPr lang="en-US" altLang="zh-CN" sz="1600">
                <a:solidFill>
                  <a:srgbClr val="FF0000"/>
                </a:solidFill>
                <a:latin typeface="微软雅黑" panose="020B0503020204020204" pitchFamily="34" charset="-122"/>
                <a:ea typeface="微软雅黑" panose="020B0503020204020204" pitchFamily="34" charset="-122"/>
              </a:rPr>
              <a:t>: </a:t>
            </a:r>
            <a:r>
              <a:rPr lang="en-US" altLang="zh-CN" sz="1600" smtClean="0">
                <a:solidFill>
                  <a:srgbClr val="FF0000"/>
                </a:solidFill>
                <a:latin typeface="微软雅黑" panose="020B0503020204020204" pitchFamily="34" charset="-122"/>
                <a:ea typeface="微软雅黑" panose="020B0503020204020204" pitchFamily="34" charset="-122"/>
              </a:rPr>
              <a:t>"</a:t>
            </a:r>
            <a:r>
              <a:rPr lang="zh-CN" altLang="en-US" sz="1600" smtClean="0">
                <a:solidFill>
                  <a:srgbClr val="FF0000"/>
                </a:solidFill>
                <a:latin typeface="微软雅黑" panose="020B0503020204020204" pitchFamily="34" charset="-122"/>
                <a:ea typeface="微软雅黑" panose="020B0503020204020204" pitchFamily="34" charset="-122"/>
              </a:rPr>
              <a:t>东莞</a:t>
            </a:r>
            <a:r>
              <a:rPr lang="en-US" altLang="zh-CN" sz="1600" smtClean="0">
                <a:solidFill>
                  <a:srgbClr val="FF0000"/>
                </a:solidFill>
                <a:latin typeface="微软雅黑" panose="020B0503020204020204" pitchFamily="34" charset="-122"/>
                <a:ea typeface="微软雅黑" panose="020B0503020204020204" pitchFamily="34" charset="-122"/>
              </a:rPr>
              <a:t>"}, </a:t>
            </a:r>
            <a:r>
              <a:rPr lang="en-US" altLang="zh-CN" sz="1600">
                <a:solidFill>
                  <a:srgbClr val="FF0000"/>
                </a:solidFill>
                <a:latin typeface="微软雅黑" panose="020B0503020204020204" pitchFamily="34" charset="-122"/>
                <a:ea typeface="微软雅黑" panose="020B0503020204020204" pitchFamily="34" charset="-122"/>
              </a:rPr>
              <a:t>{ </a:t>
            </a:r>
            <a:r>
              <a:rPr lang="en-US" altLang="zh-CN" sz="1600" smtClean="0">
                <a:solidFill>
                  <a:srgbClr val="FF0000"/>
                </a:solidFill>
                <a:latin typeface="微软雅黑" panose="020B0503020204020204" pitchFamily="34" charset="-122"/>
                <a:ea typeface="微软雅黑" panose="020B0503020204020204" pitchFamily="34" charset="-122"/>
              </a:rPr>
              <a:t>"$push" </a:t>
            </a:r>
            <a:r>
              <a:rPr lang="en-US" altLang="zh-CN" sz="1600">
                <a:solidFill>
                  <a:srgbClr val="FF0000"/>
                </a:solidFill>
                <a:latin typeface="微软雅黑" panose="020B0503020204020204" pitchFamily="34" charset="-122"/>
                <a:ea typeface="微软雅黑" panose="020B0503020204020204" pitchFamily="34" charset="-122"/>
              </a:rPr>
              <a:t>: { </a:t>
            </a:r>
            <a:r>
              <a:rPr lang="en-US" altLang="zh-CN" sz="1600" smtClean="0">
                <a:solidFill>
                  <a:srgbClr val="FF0000"/>
                </a:solidFill>
                <a:latin typeface="微软雅黑" panose="020B0503020204020204" pitchFamily="34" charset="-122"/>
                <a:ea typeface="微软雅黑" panose="020B0503020204020204" pitchFamily="34" charset="-122"/>
              </a:rPr>
              <a:t>"favorites.movies" </a:t>
            </a:r>
            <a:r>
              <a:rPr lang="en-US" altLang="zh-CN" sz="1600">
                <a:solidFill>
                  <a:srgbClr val="FF0000"/>
                </a:solidFill>
                <a:latin typeface="微软雅黑" panose="020B0503020204020204" pitchFamily="34" charset="-122"/>
                <a:ea typeface="微软雅黑" panose="020B0503020204020204" pitchFamily="34" charset="-122"/>
              </a:rPr>
              <a:t>: [ </a:t>
            </a:r>
            <a:r>
              <a:rPr lang="en-US" altLang="zh-CN" sz="1600" smtClean="0">
                <a:solidFill>
                  <a:srgbClr val="FF0000"/>
                </a:solidFill>
                <a:latin typeface="微软雅黑" panose="020B0503020204020204" pitchFamily="34" charset="-122"/>
                <a:ea typeface="微软雅黑" panose="020B0503020204020204" pitchFamily="34" charset="-122"/>
              </a:rPr>
              <a:t>"</a:t>
            </a:r>
            <a:r>
              <a:rPr lang="zh-CN" altLang="en-US" sz="1600" smtClean="0">
                <a:solidFill>
                  <a:srgbClr val="FF0000"/>
                </a:solidFill>
                <a:latin typeface="微软雅黑" panose="020B0503020204020204" pitchFamily="34" charset="-122"/>
                <a:ea typeface="微软雅黑" panose="020B0503020204020204" pitchFamily="34" charset="-122"/>
              </a:rPr>
              <a:t>小</a:t>
            </a:r>
            <a:r>
              <a:rPr lang="zh-CN" altLang="en-US" sz="1600">
                <a:solidFill>
                  <a:srgbClr val="FF0000"/>
                </a:solidFill>
                <a:latin typeface="微软雅黑" panose="020B0503020204020204" pitchFamily="34" charset="-122"/>
                <a:ea typeface="微软雅黑" panose="020B0503020204020204" pitchFamily="34" charset="-122"/>
              </a:rPr>
              <a:t>电影</a:t>
            </a:r>
            <a:r>
              <a:rPr lang="en-US" altLang="zh-CN" sz="1600">
                <a:solidFill>
                  <a:srgbClr val="FF0000"/>
                </a:solidFill>
                <a:latin typeface="微软雅黑" panose="020B0503020204020204" pitchFamily="34" charset="-122"/>
                <a:ea typeface="微软雅黑" panose="020B0503020204020204" pitchFamily="34" charset="-122"/>
              </a:rPr>
              <a:t>2 </a:t>
            </a:r>
            <a:r>
              <a:rPr lang="en-US" altLang="zh-CN" sz="1600" smtClean="0">
                <a:solidFill>
                  <a:srgbClr val="FF0000"/>
                </a:solidFill>
                <a:latin typeface="微软雅黑" panose="020B0503020204020204" pitchFamily="34" charset="-122"/>
                <a:ea typeface="微软雅黑" panose="020B0503020204020204" pitchFamily="34" charset="-122"/>
              </a:rPr>
              <a:t>" </a:t>
            </a:r>
            <a:r>
              <a:rPr lang="en-US" altLang="zh-CN" sz="1600">
                <a:solidFill>
                  <a:srgbClr val="FF0000"/>
                </a:solidFill>
                <a:latin typeface="微软雅黑" panose="020B0503020204020204" pitchFamily="34" charset="-122"/>
                <a:ea typeface="微软雅黑" panose="020B0503020204020204" pitchFamily="34" charset="-122"/>
              </a:rPr>
              <a:t>, </a:t>
            </a:r>
            <a:r>
              <a:rPr lang="en-US" altLang="zh-CN" sz="1600" smtClean="0">
                <a:solidFill>
                  <a:srgbClr val="FF0000"/>
                </a:solidFill>
                <a:latin typeface="微软雅黑" panose="020B0503020204020204" pitchFamily="34" charset="-122"/>
                <a:ea typeface="微软雅黑" panose="020B0503020204020204" pitchFamily="34" charset="-122"/>
              </a:rPr>
              <a:t>"</a:t>
            </a:r>
            <a:r>
              <a:rPr lang="zh-CN" altLang="en-US" sz="1600" smtClean="0">
                <a:solidFill>
                  <a:srgbClr val="FF0000"/>
                </a:solidFill>
                <a:latin typeface="微软雅黑" panose="020B0503020204020204" pitchFamily="34" charset="-122"/>
                <a:ea typeface="微软雅黑" panose="020B0503020204020204" pitchFamily="34" charset="-122"/>
              </a:rPr>
              <a:t>小</a:t>
            </a:r>
            <a:r>
              <a:rPr lang="zh-CN" altLang="en-US" sz="1600">
                <a:solidFill>
                  <a:srgbClr val="FF0000"/>
                </a:solidFill>
                <a:latin typeface="微软雅黑" panose="020B0503020204020204" pitchFamily="34" charset="-122"/>
                <a:ea typeface="微软雅黑" panose="020B0503020204020204" pitchFamily="34" charset="-122"/>
              </a:rPr>
              <a:t>电影</a:t>
            </a:r>
            <a:r>
              <a:rPr lang="en-US" altLang="zh-CN" sz="1600" smtClean="0">
                <a:solidFill>
                  <a:srgbClr val="FF0000"/>
                </a:solidFill>
                <a:latin typeface="微软雅黑" panose="020B0503020204020204" pitchFamily="34" charset="-122"/>
                <a:ea typeface="微软雅黑" panose="020B0503020204020204" pitchFamily="34" charset="-122"/>
              </a:rPr>
              <a:t>3"]}})</a:t>
            </a:r>
            <a:endParaRPr lang="en-US" altLang="zh-CN" sz="160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3"/>
              <a:defRPr/>
            </a:pPr>
            <a:r>
              <a:rPr lang="zh-CN" altLang="en-US" sz="1600" smtClean="0">
                <a:latin typeface="微软雅黑" panose="020B0503020204020204" pitchFamily="34" charset="-122"/>
                <a:ea typeface="微软雅黑" panose="020B0503020204020204" pitchFamily="34" charset="-122"/>
              </a:rPr>
              <a:t>关于</a:t>
            </a:r>
            <a:r>
              <a:rPr lang="en-US" altLang="zh-CN" sz="1600" smtClean="0">
                <a:latin typeface="微软雅黑" panose="020B0503020204020204" pitchFamily="34" charset="-122"/>
                <a:ea typeface="微软雅黑" panose="020B0503020204020204" pitchFamily="34" charset="-122"/>
              </a:rPr>
              <a:t>showsql</a:t>
            </a:r>
            <a:r>
              <a:rPr lang="zh-CN" altLang="en-US" sz="1600" smtClean="0">
                <a:latin typeface="微软雅黑" panose="020B0503020204020204" pitchFamily="34" charset="-122"/>
                <a:ea typeface="微软雅黑" panose="020B0503020204020204" pitchFamily="34" charset="-122"/>
              </a:rPr>
              <a:t>的问题</a:t>
            </a:r>
            <a:endParaRPr lang="en-US" altLang="zh-CN" sz="1600" smtClean="0">
              <a:latin typeface="微软雅黑" panose="020B0503020204020204" pitchFamily="34" charset="-122"/>
              <a:ea typeface="微软雅黑" panose="020B0503020204020204" pitchFamily="34" charset="-122"/>
            </a:endParaRPr>
          </a:p>
          <a:p>
            <a:pPr>
              <a:lnSpc>
                <a:spcPct val="150000"/>
              </a:lnSpc>
              <a:defRPr/>
            </a:pPr>
            <a:r>
              <a:rPr lang="en-US" altLang="zh-CN" sz="1600" smtClean="0">
                <a:solidFill>
                  <a:srgbClr val="FF0000"/>
                </a:solidFill>
                <a:latin typeface="微软雅黑" panose="020B0503020204020204" pitchFamily="34" charset="-122"/>
                <a:ea typeface="微软雅黑" panose="020B0503020204020204" pitchFamily="34" charset="-122"/>
              </a:rPr>
              <a:t>      A</a:t>
            </a:r>
            <a:r>
              <a:rPr lang="zh-CN" altLang="en-US" sz="1600" smtClean="0">
                <a:solidFill>
                  <a:srgbClr val="FF0000"/>
                </a:solidFill>
                <a:latin typeface="微软雅黑" panose="020B0503020204020204" pitchFamily="34" charset="-122"/>
                <a:ea typeface="微软雅黑" panose="020B0503020204020204" pitchFamily="34" charset="-122"/>
              </a:rPr>
              <a:t>：要使用</a:t>
            </a:r>
            <a:r>
              <a:rPr lang="en-US" altLang="zh-CN" sz="1600" smtClean="0">
                <a:solidFill>
                  <a:srgbClr val="FF0000"/>
                </a:solidFill>
                <a:latin typeface="微软雅黑" panose="020B0503020204020204" pitchFamily="34" charset="-122"/>
                <a:ea typeface="微软雅黑" panose="020B0503020204020204" pitchFamily="34" charset="-122"/>
              </a:rPr>
              <a:t>mongodb 3.9</a:t>
            </a:r>
            <a:r>
              <a:rPr lang="zh-CN" altLang="en-US" sz="1600" smtClean="0">
                <a:solidFill>
                  <a:srgbClr val="FF0000"/>
                </a:solidFill>
                <a:latin typeface="微软雅黑" panose="020B0503020204020204" pitchFamily="34" charset="-122"/>
                <a:ea typeface="微软雅黑" panose="020B0503020204020204" pitchFamily="34" charset="-122"/>
              </a:rPr>
              <a:t>的驱动</a:t>
            </a:r>
            <a:endParaRPr lang="zh-CN" altLang="en-US" sz="16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34227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矩形 4"/>
          <p:cNvSpPr>
            <a:spLocks noChangeArrowheads="1"/>
          </p:cNvSpPr>
          <p:nvPr/>
        </p:nvSpPr>
        <p:spPr bwMode="auto">
          <a:xfrm>
            <a:off x="111126" y="17407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Spring-data-mongodb</a:t>
            </a:r>
            <a:r>
              <a:rPr lang="zh-CN" altLang="en-US" sz="2667">
                <a:solidFill>
                  <a:srgbClr val="1D69A3"/>
                </a:solidFill>
                <a:latin typeface="微软雅黑" pitchFamily="34" charset="-122"/>
                <a:ea typeface="微软雅黑" pitchFamily="34" charset="-122"/>
              </a:rPr>
              <a:t>客户端</a:t>
            </a:r>
          </a:p>
        </p:txBody>
      </p:sp>
      <p:sp>
        <p:nvSpPr>
          <p:cNvPr id="4" name="矩形 3"/>
          <p:cNvSpPr/>
          <p:nvPr/>
        </p:nvSpPr>
        <p:spPr>
          <a:xfrm>
            <a:off x="956734" y="1419226"/>
            <a:ext cx="9948333" cy="1477963"/>
          </a:xfrm>
          <a:prstGeom prst="rect">
            <a:avLst/>
          </a:prstGeom>
          <a:ln>
            <a:solidFill>
              <a:schemeClr val="tx2">
                <a:lumMod val="50000"/>
                <a:lumOff val="50000"/>
              </a:schemeClr>
            </a:solidFill>
          </a:ln>
        </p:spPr>
        <p:txBody>
          <a:bodyPr>
            <a:spAutoFit/>
          </a:bodyPr>
          <a:lstStyle/>
          <a:p>
            <a:pPr>
              <a:defRPr/>
            </a:pPr>
            <a:r>
              <a:rPr lang="en-US" altLang="zh-CN">
                <a:solidFill>
                  <a:srgbClr val="008080"/>
                </a:solidFill>
                <a:latin typeface="Consolas"/>
              </a:rPr>
              <a:t>&lt;</a:t>
            </a:r>
            <a:r>
              <a:rPr lang="en-US" altLang="zh-CN">
                <a:solidFill>
                  <a:srgbClr val="3F7F7F"/>
                </a:solidFill>
                <a:latin typeface="Consolas"/>
              </a:rPr>
              <a:t>dependency</a:t>
            </a:r>
            <a:r>
              <a:rPr lang="en-US" altLang="zh-CN">
                <a:solidFill>
                  <a:srgbClr val="008080"/>
                </a:solidFill>
                <a:latin typeface="Consolas"/>
              </a:rPr>
              <a:t>&gt;</a:t>
            </a:r>
          </a:p>
          <a:p>
            <a:pPr lvl="1">
              <a:defRPr/>
            </a:pPr>
            <a:r>
              <a:rPr lang="en-US" altLang="zh-CN">
                <a:solidFill>
                  <a:srgbClr val="008080"/>
                </a:solidFill>
                <a:latin typeface="Consolas"/>
              </a:rPr>
              <a:t>&lt;</a:t>
            </a:r>
            <a:r>
              <a:rPr lang="en-US" altLang="zh-CN">
                <a:solidFill>
                  <a:srgbClr val="3F7F7F"/>
                </a:solidFill>
                <a:latin typeface="Consolas"/>
              </a:rPr>
              <a:t>groupId</a:t>
            </a:r>
            <a:r>
              <a:rPr lang="en-US" altLang="zh-CN">
                <a:solidFill>
                  <a:srgbClr val="008080"/>
                </a:solidFill>
                <a:latin typeface="Consolas"/>
              </a:rPr>
              <a:t>&gt;</a:t>
            </a:r>
            <a:r>
              <a:rPr lang="en-US" altLang="zh-CN">
                <a:solidFill>
                  <a:srgbClr val="000000"/>
                </a:solidFill>
                <a:latin typeface="Consolas"/>
              </a:rPr>
              <a:t>org.springframework.data</a:t>
            </a:r>
            <a:r>
              <a:rPr lang="en-US" altLang="zh-CN">
                <a:solidFill>
                  <a:srgbClr val="008080"/>
                </a:solidFill>
                <a:latin typeface="Consolas"/>
              </a:rPr>
              <a:t>&lt;/</a:t>
            </a:r>
            <a:r>
              <a:rPr lang="en-US" altLang="zh-CN">
                <a:solidFill>
                  <a:srgbClr val="3F7F7F"/>
                </a:solidFill>
                <a:latin typeface="Consolas"/>
              </a:rPr>
              <a:t>groupId</a:t>
            </a:r>
            <a:r>
              <a:rPr lang="en-US" altLang="zh-CN">
                <a:solidFill>
                  <a:srgbClr val="008080"/>
                </a:solidFill>
                <a:latin typeface="Consolas"/>
              </a:rPr>
              <a:t>&gt;</a:t>
            </a:r>
          </a:p>
          <a:p>
            <a:pPr lvl="1">
              <a:defRPr/>
            </a:pPr>
            <a:r>
              <a:rPr lang="en-US" altLang="zh-CN">
                <a:solidFill>
                  <a:srgbClr val="008080"/>
                </a:solidFill>
                <a:latin typeface="Consolas"/>
              </a:rPr>
              <a:t>&lt;</a:t>
            </a:r>
            <a:r>
              <a:rPr lang="en-US" altLang="zh-CN">
                <a:solidFill>
                  <a:srgbClr val="3F7F7F"/>
                </a:solidFill>
                <a:latin typeface="Consolas"/>
              </a:rPr>
              <a:t>artifactId</a:t>
            </a:r>
            <a:r>
              <a:rPr lang="en-US" altLang="zh-CN">
                <a:solidFill>
                  <a:srgbClr val="008080"/>
                </a:solidFill>
                <a:latin typeface="Consolas"/>
              </a:rPr>
              <a:t>&gt;</a:t>
            </a:r>
            <a:r>
              <a:rPr lang="en-US" altLang="zh-CN">
                <a:solidFill>
                  <a:srgbClr val="000000"/>
                </a:solidFill>
                <a:latin typeface="Consolas"/>
              </a:rPr>
              <a:t>spring-data-</a:t>
            </a:r>
            <a:r>
              <a:rPr lang="en-US" altLang="zh-CN" u="sng">
                <a:solidFill>
                  <a:srgbClr val="000000"/>
                </a:solidFill>
                <a:latin typeface="Consolas"/>
              </a:rPr>
              <a:t>mongodb</a:t>
            </a:r>
            <a:r>
              <a:rPr lang="en-US" altLang="zh-CN" u="sng">
                <a:solidFill>
                  <a:srgbClr val="008080"/>
                </a:solidFill>
                <a:latin typeface="Consolas"/>
              </a:rPr>
              <a:t>&lt;/</a:t>
            </a:r>
            <a:r>
              <a:rPr lang="en-US" altLang="zh-CN" u="sng">
                <a:solidFill>
                  <a:srgbClr val="3F7F7F"/>
                </a:solidFill>
                <a:latin typeface="Consolas"/>
              </a:rPr>
              <a:t>artifactId</a:t>
            </a:r>
            <a:r>
              <a:rPr lang="en-US" altLang="zh-CN" u="sng">
                <a:solidFill>
                  <a:srgbClr val="008080"/>
                </a:solidFill>
                <a:latin typeface="Consolas"/>
              </a:rPr>
              <a:t>&gt;</a:t>
            </a:r>
          </a:p>
          <a:p>
            <a:pPr lvl="1">
              <a:defRPr/>
            </a:pPr>
            <a:r>
              <a:rPr lang="en-US" altLang="zh-CN">
                <a:solidFill>
                  <a:srgbClr val="008080"/>
                </a:solidFill>
                <a:latin typeface="Consolas"/>
              </a:rPr>
              <a:t>&lt;</a:t>
            </a:r>
            <a:r>
              <a:rPr lang="en-US" altLang="zh-CN" smtClean="0">
                <a:solidFill>
                  <a:srgbClr val="3F7F7F"/>
                </a:solidFill>
                <a:latin typeface="Consolas"/>
              </a:rPr>
              <a:t>version</a:t>
            </a:r>
            <a:r>
              <a:rPr lang="en-US" altLang="zh-CN" smtClean="0">
                <a:solidFill>
                  <a:srgbClr val="008080"/>
                </a:solidFill>
                <a:latin typeface="Consolas"/>
              </a:rPr>
              <a:t>&gt;</a:t>
            </a:r>
            <a:r>
              <a:rPr lang="en-US" altLang="zh-CN" smtClean="0">
                <a:solidFill>
                  <a:srgbClr val="000000"/>
                </a:solidFill>
                <a:latin typeface="Consolas"/>
              </a:rPr>
              <a:t>1.10.18.RELEASE</a:t>
            </a:r>
            <a:r>
              <a:rPr lang="en-US" altLang="zh-CN">
                <a:solidFill>
                  <a:srgbClr val="008080"/>
                </a:solidFill>
                <a:latin typeface="Consolas"/>
              </a:rPr>
              <a:t>&lt;/</a:t>
            </a:r>
            <a:r>
              <a:rPr lang="en-US" altLang="zh-CN">
                <a:solidFill>
                  <a:srgbClr val="3F7F7F"/>
                </a:solidFill>
                <a:latin typeface="Consolas"/>
              </a:rPr>
              <a:t>version</a:t>
            </a:r>
            <a:r>
              <a:rPr lang="en-US" altLang="zh-CN">
                <a:solidFill>
                  <a:srgbClr val="008080"/>
                </a:solidFill>
                <a:latin typeface="Consolas"/>
              </a:rPr>
              <a:t>&gt;</a:t>
            </a:r>
          </a:p>
          <a:p>
            <a:pPr>
              <a:defRPr/>
            </a:pPr>
            <a:r>
              <a:rPr lang="en-US" altLang="zh-CN">
                <a:solidFill>
                  <a:srgbClr val="008080"/>
                </a:solidFill>
                <a:latin typeface="Consolas"/>
              </a:rPr>
              <a:t>&lt;/</a:t>
            </a:r>
            <a:r>
              <a:rPr lang="en-US" altLang="zh-CN">
                <a:solidFill>
                  <a:srgbClr val="3F7F7F"/>
                </a:solidFill>
                <a:latin typeface="Consolas"/>
              </a:rPr>
              <a:t>dependency</a:t>
            </a:r>
            <a:r>
              <a:rPr lang="en-US" altLang="zh-CN">
                <a:solidFill>
                  <a:srgbClr val="008080"/>
                </a:solidFill>
                <a:latin typeface="Consolas"/>
              </a:rPr>
              <a:t>&gt;</a:t>
            </a:r>
            <a:endParaRPr lang="zh-CN" altLang="en-US"/>
          </a:p>
        </p:txBody>
      </p:sp>
      <p:sp>
        <p:nvSpPr>
          <p:cNvPr id="12295"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pom</a:t>
            </a:r>
            <a:r>
              <a:rPr lang="zh-CN" altLang="en-US" sz="2000" b="1">
                <a:latin typeface="微软雅黑" pitchFamily="34" charset="-122"/>
                <a:ea typeface="微软雅黑" pitchFamily="34" charset="-122"/>
              </a:rPr>
              <a:t>文件</a:t>
            </a:r>
          </a:p>
        </p:txBody>
      </p:sp>
      <p:sp>
        <p:nvSpPr>
          <p:cNvPr id="5" name="TextBox 4"/>
          <p:cNvSpPr txBox="1"/>
          <p:nvPr/>
        </p:nvSpPr>
        <p:spPr>
          <a:xfrm>
            <a:off x="389467" y="3446464"/>
            <a:ext cx="11802533" cy="2123658"/>
          </a:xfrm>
          <a:prstGeom prst="rect">
            <a:avLst/>
          </a:prstGeom>
          <a:noFill/>
        </p:spPr>
        <p:txBody>
          <a:bodyPr>
            <a:spAutoFit/>
          </a:bodyPr>
          <a:lstStyle/>
          <a:p>
            <a:pPr>
              <a:defRPr/>
            </a:pPr>
            <a:r>
              <a:rPr lang="en-US" altLang="zh-CN" b="1">
                <a:solidFill>
                  <a:srgbClr val="FF0000"/>
                </a:solidFill>
              </a:rPr>
              <a:t>Tips:</a:t>
            </a: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spring-data-mongodb</a:t>
            </a:r>
            <a:r>
              <a:rPr lang="zh-CN" altLang="en-US" sz="1600">
                <a:latin typeface="微软雅黑" panose="020B0503020204020204" pitchFamily="34" charset="-122"/>
                <a:ea typeface="微软雅黑" panose="020B0503020204020204" pitchFamily="34" charset="-122"/>
              </a:rPr>
              <a:t>的最新版本是</a:t>
            </a:r>
            <a:r>
              <a:rPr lang="en-US" altLang="zh-CN" sz="1600">
                <a:latin typeface="微软雅黑" panose="020B0503020204020204" pitchFamily="34" charset="-122"/>
                <a:ea typeface="微软雅黑" panose="020B0503020204020204" pitchFamily="34" charset="-122"/>
              </a:rPr>
              <a:t>2.x.x</a:t>
            </a:r>
            <a:r>
              <a:rPr lang="zh-CN" altLang="en-US" sz="1600">
                <a:latin typeface="微软雅黑" panose="020B0503020204020204" pitchFamily="34" charset="-122"/>
                <a:ea typeface="微软雅黑" panose="020B0503020204020204" pitchFamily="34" charset="-122"/>
              </a:rPr>
              <a:t>，如果是</a:t>
            </a:r>
            <a:r>
              <a:rPr lang="en-US" altLang="zh-CN" sz="1600">
                <a:latin typeface="微软雅黑" panose="020B0503020204020204" pitchFamily="34" charset="-122"/>
                <a:ea typeface="微软雅黑" panose="020B0503020204020204" pitchFamily="34" charset="-122"/>
              </a:rPr>
              <a:t>spring</a:t>
            </a:r>
            <a:r>
              <a:rPr lang="zh-CN" altLang="en-US" sz="1600">
                <a:latin typeface="微软雅黑" panose="020B0503020204020204" pitchFamily="34" charset="-122"/>
                <a:ea typeface="微软雅黑" panose="020B0503020204020204" pitchFamily="34" charset="-122"/>
              </a:rPr>
              <a:t>为</a:t>
            </a:r>
            <a:r>
              <a:rPr lang="en-US" altLang="zh-CN" sz="1600">
                <a:latin typeface="微软雅黑" panose="020B0503020204020204" pitchFamily="34" charset="-122"/>
                <a:ea typeface="微软雅黑" panose="020B0503020204020204" pitchFamily="34" charset="-122"/>
              </a:rPr>
              <a:t>5.0</a:t>
            </a:r>
            <a:r>
              <a:rPr lang="zh-CN" altLang="en-US" sz="1600">
                <a:latin typeface="微软雅黑" panose="020B0503020204020204" pitchFamily="34" charset="-122"/>
                <a:ea typeface="微软雅黑" panose="020B0503020204020204" pitchFamily="34" charset="-122"/>
              </a:rPr>
              <a:t>版本以上的才推荐使用；</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a:latin typeface="微软雅黑" panose="020B0503020204020204" pitchFamily="34" charset="-122"/>
                <a:ea typeface="微软雅黑" panose="020B0503020204020204" pitchFamily="34" charset="-122"/>
              </a:rPr>
              <a:t>spring-data-mongodb</a:t>
            </a:r>
            <a:r>
              <a:rPr lang="zh-CN" altLang="en-US" sz="1600" smtClean="0">
                <a:latin typeface="微软雅黑" panose="020B0503020204020204" pitchFamily="34" charset="-122"/>
                <a:ea typeface="微软雅黑" panose="020B0503020204020204" pitchFamily="34" charset="-122"/>
              </a:rPr>
              <a:t>的</a:t>
            </a:r>
            <a:r>
              <a:rPr lang="en-US" altLang="zh-CN" sz="1600" smtClean="0">
                <a:latin typeface="微软雅黑" panose="020B0503020204020204" pitchFamily="34" charset="-122"/>
                <a:ea typeface="微软雅黑" panose="020B0503020204020204" pitchFamily="34" charset="-122"/>
              </a:rPr>
              <a:t>1.10.18</a:t>
            </a:r>
            <a:r>
              <a:rPr lang="zh-CN" altLang="en-US" sz="1600" smtClean="0">
                <a:latin typeface="微软雅黑" panose="020B0503020204020204" pitchFamily="34" charset="-122"/>
                <a:ea typeface="微软雅黑" panose="020B0503020204020204" pitchFamily="34" charset="-122"/>
              </a:rPr>
              <a:t>版本</a:t>
            </a:r>
            <a:r>
              <a:rPr lang="zh-CN" altLang="en-US" sz="1600">
                <a:latin typeface="微软雅黑" panose="020B0503020204020204" pitchFamily="34" charset="-122"/>
                <a:ea typeface="微软雅黑" panose="020B0503020204020204" pitchFamily="34" charset="-122"/>
              </a:rPr>
              <a:t>基于</a:t>
            </a:r>
            <a:r>
              <a:rPr lang="en-US" altLang="zh-CN" sz="1600">
                <a:latin typeface="微软雅黑" panose="020B0503020204020204" pitchFamily="34" charset="-122"/>
                <a:ea typeface="微软雅黑" panose="020B0503020204020204" pitchFamily="34" charset="-122"/>
              </a:rPr>
              <a:t>spring4.3.x</a:t>
            </a:r>
            <a:r>
              <a:rPr lang="zh-CN" altLang="en-US" sz="1600">
                <a:latin typeface="微软雅黑" panose="020B0503020204020204" pitchFamily="34" charset="-122"/>
                <a:ea typeface="微软雅黑" panose="020B0503020204020204" pitchFamily="34" charset="-122"/>
              </a:rPr>
              <a:t>开发，但是默认依赖的</a:t>
            </a: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驱动为</a:t>
            </a:r>
            <a:r>
              <a:rPr lang="en-US" altLang="zh-CN" sz="1600">
                <a:latin typeface="微软雅黑" panose="020B0503020204020204" pitchFamily="34" charset="-122"/>
                <a:ea typeface="微软雅黑" panose="020B0503020204020204" pitchFamily="34" charset="-122"/>
              </a:rPr>
              <a:t>2.14.3</a:t>
            </a:r>
            <a:r>
              <a:rPr lang="zh-CN" altLang="en-US" sz="1600">
                <a:latin typeface="微软雅黑" panose="020B0503020204020204" pitchFamily="34" charset="-122"/>
                <a:ea typeface="微软雅黑" panose="020B0503020204020204" pitchFamily="34" charset="-122"/>
              </a:rPr>
              <a:t>，可以将</a:t>
            </a: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的驱动设置为</a:t>
            </a:r>
            <a:r>
              <a:rPr lang="en-US" altLang="zh-CN" sz="1600" smtClean="0">
                <a:latin typeface="微软雅黑" panose="020B0503020204020204" pitchFamily="34" charset="-122"/>
                <a:ea typeface="微软雅黑" panose="020B0503020204020204" pitchFamily="34" charset="-122"/>
              </a:rPr>
              <a:t>3.9.0</a:t>
            </a:r>
            <a:r>
              <a:rPr lang="zh-CN" altLang="en-US" sz="1600">
                <a:latin typeface="微软雅黑" panose="020B0503020204020204" pitchFamily="34" charset="-122"/>
                <a:ea typeface="微软雅黑" panose="020B0503020204020204" pitchFamily="34" charset="-122"/>
              </a:rPr>
              <a:t>的</a:t>
            </a:r>
            <a:r>
              <a:rPr lang="zh-CN" altLang="en-US" sz="1600" smtClean="0">
                <a:latin typeface="微软雅黑" panose="020B0503020204020204" pitchFamily="34" charset="-122"/>
                <a:ea typeface="微软雅黑" panose="020B0503020204020204" pitchFamily="34" charset="-122"/>
              </a:rPr>
              <a:t>版本；</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en-US" altLang="zh-CN" sz="1600" smtClean="0">
                <a:latin typeface="微软雅黑" panose="020B0503020204020204" pitchFamily="34" charset="-122"/>
                <a:ea typeface="微软雅黑" panose="020B0503020204020204" pitchFamily="34" charset="-122"/>
              </a:rPr>
              <a:t>spring-data-mongodb</a:t>
            </a:r>
            <a:r>
              <a:rPr lang="zh-CN" altLang="en-US" sz="1600">
                <a:latin typeface="微软雅黑" panose="020B0503020204020204" pitchFamily="34" charset="-122"/>
                <a:ea typeface="微软雅黑" panose="020B0503020204020204" pitchFamily="34" charset="-122"/>
              </a:rPr>
              <a:t>一般使用</a:t>
            </a:r>
            <a:r>
              <a:rPr lang="en-US" altLang="zh-CN" sz="1600">
                <a:latin typeface="微软雅黑" panose="020B0503020204020204" pitchFamily="34" charset="-122"/>
                <a:ea typeface="微软雅黑" panose="020B0503020204020204" pitchFamily="34" charset="-122"/>
              </a:rPr>
              <a:t>pojo</a:t>
            </a:r>
            <a:r>
              <a:rPr lang="zh-CN" altLang="en-US" sz="1600">
                <a:latin typeface="微软雅黑" panose="020B0503020204020204" pitchFamily="34" charset="-122"/>
                <a:ea typeface="微软雅黑" panose="020B0503020204020204" pitchFamily="34" charset="-122"/>
              </a:rPr>
              <a:t>的方式开发；</a:t>
            </a:r>
            <a:endParaRPr lang="en-US" altLang="zh-CN" sz="1600">
              <a:latin typeface="微软雅黑" panose="020B0503020204020204" pitchFamily="34" charset="-122"/>
              <a:ea typeface="微软雅黑" panose="020B0503020204020204" pitchFamily="34" charset="-122"/>
            </a:endParaRPr>
          </a:p>
          <a:p>
            <a:pPr>
              <a:defRPr/>
            </a:pPr>
            <a:endParaRPr lang="zh-CN" altLang="en-US" b="1">
              <a:solidFill>
                <a:srgbClr val="FF0000"/>
              </a:solidFill>
            </a:endParaRPr>
          </a:p>
        </p:txBody>
      </p:sp>
      <p:grpSp>
        <p:nvGrpSpPr>
          <p:cNvPr id="9" name="PA_组合 47"/>
          <p:cNvGrpSpPr/>
          <p:nvPr>
            <p:custDataLst>
              <p:tags r:id="rId2"/>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585302514"/>
              </p:ext>
            </p:extLst>
          </p:nvPr>
        </p:nvGraphicFramePr>
        <p:xfrm>
          <a:off x="4564944" y="5543843"/>
          <a:ext cx="2289175" cy="560387"/>
        </p:xfrm>
        <a:graphic>
          <a:graphicData uri="http://schemas.openxmlformats.org/presentationml/2006/ole">
            <mc:AlternateContent xmlns:mc="http://schemas.openxmlformats.org/markup-compatibility/2006">
              <mc:Choice xmlns:v="urn:schemas-microsoft-com:vml" Requires="v">
                <p:oleObj spid="_x0000_s6257" name="包装程序外壳对象" showAsIcon="1" r:id="rId4" imgW="2288880" imgH="560160" progId="Package">
                  <p:embed/>
                </p:oleObj>
              </mc:Choice>
              <mc:Fallback>
                <p:oleObj name="包装程序外壳对象" showAsIcon="1" r:id="rId4" imgW="2288880" imgH="560160" progId="Package">
                  <p:embed/>
                  <p:pic>
                    <p:nvPicPr>
                      <p:cNvPr id="0" name=""/>
                      <p:cNvPicPr/>
                      <p:nvPr/>
                    </p:nvPicPr>
                    <p:blipFill>
                      <a:blip r:embed="rId5"/>
                      <a:stretch>
                        <a:fillRect/>
                      </a:stretch>
                    </p:blipFill>
                    <p:spPr>
                      <a:xfrm>
                        <a:off x="4564944" y="5543843"/>
                        <a:ext cx="2289175" cy="560387"/>
                      </a:xfrm>
                      <a:prstGeom prst="rect">
                        <a:avLst/>
                      </a:prstGeom>
                    </p:spPr>
                  </p:pic>
                </p:oleObj>
              </mc:Fallback>
            </mc:AlternateContent>
          </a:graphicData>
        </a:graphic>
      </p:graphicFrame>
      <p:sp>
        <p:nvSpPr>
          <p:cNvPr id="14" name="矩形 10"/>
          <p:cNvSpPr>
            <a:spLocks noChangeArrowheads="1"/>
          </p:cNvSpPr>
          <p:nvPr/>
        </p:nvSpPr>
        <p:spPr bwMode="auto">
          <a:xfrm>
            <a:off x="1013538" y="5570122"/>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smtClean="0">
                <a:latin typeface="微软雅黑" pitchFamily="34" charset="-122"/>
                <a:ea typeface="微软雅黑" pitchFamily="34" charset="-122"/>
              </a:rPr>
              <a:t>Spring pojo</a:t>
            </a:r>
            <a:r>
              <a:rPr lang="zh-CN" altLang="en-US" sz="1800" b="1" smtClean="0">
                <a:latin typeface="微软雅黑" pitchFamily="34" charset="-122"/>
                <a:ea typeface="微软雅黑" pitchFamily="34" charset="-122"/>
              </a:rPr>
              <a:t>开发模式代码：</a:t>
            </a:r>
            <a:endParaRPr lang="en-US" altLang="zh-CN" sz="1800" b="1" smtClean="0">
              <a:latin typeface="微软雅黑" pitchFamily="34" charset="-122"/>
              <a:ea typeface="微软雅黑" pitchFamily="34" charset="-122"/>
            </a:endParaRPr>
          </a:p>
        </p:txBody>
      </p:sp>
    </p:spTree>
    <p:extLst>
      <p:ext uri="{BB962C8B-B14F-4D97-AF65-F5344CB8AC3E}">
        <p14:creationId xmlns:p14="http://schemas.microsoft.com/office/powerpoint/2010/main" val="133404446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矩形 4"/>
          <p:cNvSpPr>
            <a:spLocks noChangeArrowheads="1"/>
          </p:cNvSpPr>
          <p:nvPr/>
        </p:nvSpPr>
        <p:spPr bwMode="auto">
          <a:xfrm>
            <a:off x="74083" y="1849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开发框架版本选择 </a:t>
            </a: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3" y="1409662"/>
            <a:ext cx="11648016" cy="3975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367" name="矩形 10"/>
          <p:cNvSpPr>
            <a:spLocks noChangeArrowheads="1"/>
          </p:cNvSpPr>
          <p:nvPr/>
        </p:nvSpPr>
        <p:spPr bwMode="auto">
          <a:xfrm>
            <a:off x="162985" y="855664"/>
            <a:ext cx="66061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hlinkClick r:id="rId4"/>
              </a:rPr>
              <a:t>java</a:t>
            </a:r>
            <a:r>
              <a:rPr lang="zh-CN" altLang="en-US" sz="2000" b="1">
                <a:latin typeface="微软雅黑" pitchFamily="34" charset="-122"/>
                <a:ea typeface="微软雅黑" pitchFamily="34" charset="-122"/>
                <a:hlinkClick r:id="rId4"/>
              </a:rPr>
              <a:t> 驱动与</a:t>
            </a:r>
            <a:r>
              <a:rPr lang="en-US" altLang="zh-CN" sz="2000" b="1">
                <a:latin typeface="微软雅黑" pitchFamily="34" charset="-122"/>
                <a:ea typeface="微软雅黑" pitchFamily="34" charset="-122"/>
                <a:hlinkClick r:id="rId4"/>
              </a:rPr>
              <a:t>mongoDB</a:t>
            </a:r>
            <a:r>
              <a:rPr lang="zh-CN" altLang="en-US" sz="2000" b="1">
                <a:latin typeface="微软雅黑" pitchFamily="34" charset="-122"/>
                <a:ea typeface="微软雅黑" pitchFamily="34" charset="-122"/>
                <a:hlinkClick r:id="rId4"/>
              </a:rPr>
              <a:t>兼容性</a:t>
            </a:r>
            <a:endParaRPr lang="zh-CN" altLang="en-US" sz="2000" b="1">
              <a:latin typeface="微软雅黑" pitchFamily="34" charset="-122"/>
              <a:ea typeface="微软雅黑" pitchFamily="34" charset="-122"/>
            </a:endParaRPr>
          </a:p>
        </p:txBody>
      </p:sp>
      <p:cxnSp>
        <p:nvCxnSpPr>
          <p:cNvPr id="15368" name="直接连接符 2"/>
          <p:cNvCxnSpPr>
            <a:cxnSpLocks noChangeShapeType="1"/>
          </p:cNvCxnSpPr>
          <p:nvPr/>
        </p:nvCxnSpPr>
        <p:spPr bwMode="auto">
          <a:xfrm>
            <a:off x="-774700" y="3020975"/>
            <a:ext cx="133985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4" name="TextBox 13"/>
          <p:cNvSpPr txBox="1"/>
          <p:nvPr/>
        </p:nvSpPr>
        <p:spPr>
          <a:xfrm>
            <a:off x="956734" y="5554486"/>
            <a:ext cx="11802533" cy="369332"/>
          </a:xfrm>
          <a:prstGeom prst="rect">
            <a:avLst/>
          </a:prstGeom>
          <a:noFill/>
        </p:spPr>
        <p:txBody>
          <a:bodyPr>
            <a:spAutoFit/>
          </a:bodyPr>
          <a:lstStyle/>
          <a:p>
            <a:pPr>
              <a:defRPr/>
            </a:pPr>
            <a:r>
              <a:rPr lang="en-US" altLang="zh-CN" b="1">
                <a:solidFill>
                  <a:srgbClr val="FF0000"/>
                </a:solidFill>
              </a:rPr>
              <a:t>Tips</a:t>
            </a:r>
            <a:r>
              <a:rPr lang="en-US" altLang="zh-CN" b="1" smtClean="0">
                <a:solidFill>
                  <a:srgbClr val="FF0000"/>
                </a:solidFill>
              </a:rPr>
              <a:t>:  </a:t>
            </a:r>
            <a:r>
              <a:rPr lang="zh-CN" altLang="en-US" b="1" smtClean="0"/>
              <a:t>考虑到</a:t>
            </a:r>
            <a:r>
              <a:rPr lang="en-US" altLang="zh-CN" b="1" smtClean="0"/>
              <a:t>MongoDB</a:t>
            </a:r>
            <a:r>
              <a:rPr lang="zh-CN" altLang="en-US" b="1" smtClean="0"/>
              <a:t>客户端强大的向下兼容性，建议</a:t>
            </a:r>
            <a:r>
              <a:rPr lang="zh-CN" altLang="en-US" b="1"/>
              <a:t>使用</a:t>
            </a:r>
            <a:r>
              <a:rPr lang="en-US" altLang="zh-CN" b="1" smtClean="0">
                <a:solidFill>
                  <a:srgbClr val="FF0000"/>
                </a:solidFill>
              </a:rPr>
              <a:t>3.9.0</a:t>
            </a:r>
            <a:r>
              <a:rPr lang="zh-CN" altLang="en-US" b="1" smtClean="0">
                <a:solidFill>
                  <a:srgbClr val="FF0000"/>
                </a:solidFill>
              </a:rPr>
              <a:t>版本</a:t>
            </a:r>
            <a:endParaRPr lang="zh-CN" altLang="en-US" b="1">
              <a:solidFill>
                <a:srgbClr val="FF0000"/>
              </a:solidFill>
            </a:endParaRPr>
          </a:p>
        </p:txBody>
      </p:sp>
    </p:spTree>
    <p:extLst>
      <p:ext uri="{BB962C8B-B14F-4D97-AF65-F5344CB8AC3E}">
        <p14:creationId xmlns:p14="http://schemas.microsoft.com/office/powerpoint/2010/main" val="25325006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矩形 4"/>
          <p:cNvSpPr>
            <a:spLocks noChangeArrowheads="1"/>
          </p:cNvSpPr>
          <p:nvPr/>
        </p:nvSpPr>
        <p:spPr bwMode="auto">
          <a:xfrm>
            <a:off x="164041" y="9366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开发框架版本选择 </a:t>
            </a:r>
          </a:p>
        </p:txBody>
      </p:sp>
      <p:sp>
        <p:nvSpPr>
          <p:cNvPr id="16390" name="矩形 10"/>
          <p:cNvSpPr>
            <a:spLocks noChangeArrowheads="1"/>
          </p:cNvSpPr>
          <p:nvPr/>
        </p:nvSpPr>
        <p:spPr bwMode="auto">
          <a:xfrm>
            <a:off x="251885" y="1231900"/>
            <a:ext cx="6606116"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java</a:t>
            </a:r>
            <a:r>
              <a:rPr lang="zh-CN" altLang="en-US" sz="2000" b="1">
                <a:latin typeface="微软雅黑" pitchFamily="34" charset="-122"/>
                <a:ea typeface="微软雅黑" pitchFamily="34" charset="-122"/>
              </a:rPr>
              <a:t> 驱动与</a:t>
            </a:r>
            <a:r>
              <a:rPr lang="en-US" altLang="zh-CN" sz="2000" b="1">
                <a:latin typeface="微软雅黑" pitchFamily="34" charset="-122"/>
                <a:ea typeface="微软雅黑" pitchFamily="34" charset="-122"/>
              </a:rPr>
              <a:t>jdk</a:t>
            </a:r>
            <a:r>
              <a:rPr lang="zh-CN" altLang="en-US" sz="2000" b="1">
                <a:latin typeface="微软雅黑" pitchFamily="34" charset="-122"/>
                <a:ea typeface="微软雅黑" pitchFamily="34" charset="-122"/>
              </a:rPr>
              <a:t>的兼容性</a:t>
            </a:r>
          </a:p>
        </p:txBody>
      </p:sp>
      <p:pic>
        <p:nvPicPr>
          <p:cNvPr id="163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84" y="1954213"/>
            <a:ext cx="10634133"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92" name="TextBox 8"/>
          <p:cNvSpPr txBox="1">
            <a:spLocks noChangeArrowheads="1"/>
          </p:cNvSpPr>
          <p:nvPr/>
        </p:nvSpPr>
        <p:spPr bwMode="auto">
          <a:xfrm>
            <a:off x="719667" y="5786439"/>
            <a:ext cx="1180253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a:solidFill>
                  <a:srgbClr val="FF0000"/>
                </a:solidFill>
              </a:rPr>
              <a:t>Tips</a:t>
            </a:r>
            <a:r>
              <a:rPr lang="zh-CN" altLang="en-US" sz="1800" b="1">
                <a:solidFill>
                  <a:srgbClr val="FF0000"/>
                </a:solidFill>
              </a:rPr>
              <a:t>：</a:t>
            </a:r>
            <a:r>
              <a:rPr lang="en-US" altLang="zh-CN" sz="1800" b="1">
                <a:solidFill>
                  <a:srgbClr val="FF0000"/>
                </a:solidFill>
              </a:rPr>
              <a:t>java</a:t>
            </a:r>
            <a:r>
              <a:rPr lang="zh-CN" altLang="en-US" sz="1800" b="1">
                <a:solidFill>
                  <a:srgbClr val="FF0000"/>
                </a:solidFill>
              </a:rPr>
              <a:t>驱动优先使用</a:t>
            </a:r>
            <a:r>
              <a:rPr lang="en-US" altLang="zh-CN" sz="1800" b="1" smtClean="0">
                <a:solidFill>
                  <a:srgbClr val="FF0000"/>
                </a:solidFill>
              </a:rPr>
              <a:t>3.9</a:t>
            </a:r>
            <a:r>
              <a:rPr lang="zh-CN" altLang="en-US" sz="1800" b="1" smtClean="0">
                <a:solidFill>
                  <a:srgbClr val="FF0000"/>
                </a:solidFill>
              </a:rPr>
              <a:t>以上</a:t>
            </a:r>
            <a:r>
              <a:rPr lang="zh-CN" altLang="en-US" sz="1800" b="1">
                <a:solidFill>
                  <a:srgbClr val="FF0000"/>
                </a:solidFill>
              </a:rPr>
              <a:t>版本</a:t>
            </a: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09127653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矩形 4"/>
          <p:cNvSpPr>
            <a:spLocks noChangeArrowheads="1"/>
          </p:cNvSpPr>
          <p:nvPr/>
        </p:nvSpPr>
        <p:spPr bwMode="auto">
          <a:xfrm>
            <a:off x="139701" y="10318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开发框架版本选择 </a:t>
            </a:r>
          </a:p>
        </p:txBody>
      </p:sp>
      <p:sp>
        <p:nvSpPr>
          <p:cNvPr id="17414" name="矩形 10"/>
          <p:cNvSpPr>
            <a:spLocks noChangeArrowheads="1"/>
          </p:cNvSpPr>
          <p:nvPr/>
        </p:nvSpPr>
        <p:spPr bwMode="auto">
          <a:xfrm>
            <a:off x="251885" y="1231900"/>
            <a:ext cx="9120716"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spring data mongo</a:t>
            </a:r>
            <a:r>
              <a:rPr lang="zh-CN" altLang="en-US" sz="2000" b="1">
                <a:latin typeface="微软雅黑" pitchFamily="34" charset="-122"/>
                <a:ea typeface="微软雅黑" pitchFamily="34" charset="-122"/>
              </a:rPr>
              <a:t> 与</a:t>
            </a:r>
            <a:r>
              <a:rPr lang="en-US" altLang="zh-CN" sz="2000" b="1">
                <a:latin typeface="微软雅黑" pitchFamily="34" charset="-122"/>
                <a:ea typeface="微软雅黑" pitchFamily="34" charset="-122"/>
              </a:rPr>
              <a:t>java mongo</a:t>
            </a:r>
            <a:r>
              <a:rPr lang="zh-CN" altLang="en-US" sz="2000" b="1">
                <a:latin typeface="微软雅黑" pitchFamily="34" charset="-122"/>
                <a:ea typeface="微软雅黑" pitchFamily="34" charset="-122"/>
              </a:rPr>
              <a:t>驱动兼容性</a:t>
            </a:r>
          </a:p>
        </p:txBody>
      </p:sp>
      <p:graphicFrame>
        <p:nvGraphicFramePr>
          <p:cNvPr id="2" name="表格 1"/>
          <p:cNvGraphicFramePr>
            <a:graphicFrameLocks noGrp="1"/>
          </p:cNvGraphicFramePr>
          <p:nvPr/>
        </p:nvGraphicFramePr>
        <p:xfrm>
          <a:off x="251884" y="2003426"/>
          <a:ext cx="11711516" cy="1711325"/>
        </p:xfrm>
        <a:graphic>
          <a:graphicData uri="http://schemas.openxmlformats.org/drawingml/2006/table">
            <a:tbl>
              <a:tblPr firstRow="1" bandRow="1">
                <a:tableStyleId>{5C22544A-7EE6-4342-B048-85BDC9FD1C3A}</a:tableStyleId>
              </a:tblPr>
              <a:tblGrid>
                <a:gridCol w="2643716"/>
                <a:gridCol w="2270759"/>
                <a:gridCol w="1478279"/>
                <a:gridCol w="3322319"/>
                <a:gridCol w="1996443"/>
              </a:tblGrid>
              <a:tr h="577017">
                <a:tc>
                  <a:txBody>
                    <a:bodyPr/>
                    <a:lstStyle/>
                    <a:p>
                      <a:pPr algn="l" fontAlgn="ctr"/>
                      <a:r>
                        <a:rPr lang="en-US" sz="1600" b="1" i="0" u="none" strike="noStrike">
                          <a:solidFill>
                            <a:srgbClr val="000000"/>
                          </a:solidFill>
                          <a:effectLst/>
                          <a:latin typeface="宋体"/>
                        </a:rPr>
                        <a:t>spring mongodb </a:t>
                      </a:r>
                      <a:endParaRPr lang="en-US" sz="1600" b="1" i="0" u="none" strike="noStrike" smtClean="0">
                        <a:solidFill>
                          <a:srgbClr val="000000"/>
                        </a:solidFill>
                        <a:effectLst/>
                        <a:latin typeface="宋体"/>
                      </a:endParaRPr>
                    </a:p>
                    <a:p>
                      <a:pPr algn="l" fontAlgn="ctr"/>
                      <a:r>
                        <a:rPr lang="zh-CN" altLang="en-US" sz="1600" b="1" i="0" u="none" strike="noStrike" smtClean="0">
                          <a:solidFill>
                            <a:srgbClr val="000000"/>
                          </a:solidFill>
                          <a:effectLst/>
                          <a:latin typeface="宋体"/>
                        </a:rPr>
                        <a:t>版本</a:t>
                      </a:r>
                      <a:endParaRPr lang="zh-CN" altLang="en-US" sz="1600" b="1" i="0" u="none" strike="noStrike">
                        <a:solidFill>
                          <a:srgbClr val="000000"/>
                        </a:solidFill>
                        <a:effectLst/>
                        <a:latin typeface="宋体"/>
                      </a:endParaRPr>
                    </a:p>
                  </a:txBody>
                  <a:tcPr marL="10160" marR="10160" marT="7617" marB="0" anchor="ctr"/>
                </a:tc>
                <a:tc>
                  <a:txBody>
                    <a:bodyPr/>
                    <a:lstStyle/>
                    <a:p>
                      <a:pPr algn="l" fontAlgn="ctr"/>
                      <a:r>
                        <a:rPr lang="en-US" sz="1600" b="1" i="0" u="none" strike="noStrike">
                          <a:solidFill>
                            <a:srgbClr val="000000"/>
                          </a:solidFill>
                          <a:effectLst/>
                          <a:latin typeface="宋体"/>
                        </a:rPr>
                        <a:t>spring</a:t>
                      </a:r>
                      <a:r>
                        <a:rPr lang="zh-CN" altLang="en-US" sz="1600" b="1" i="0" u="none" strike="noStrike">
                          <a:solidFill>
                            <a:srgbClr val="000000"/>
                          </a:solidFill>
                          <a:effectLst/>
                          <a:latin typeface="宋体"/>
                        </a:rPr>
                        <a:t>版本支持</a:t>
                      </a:r>
                    </a:p>
                  </a:txBody>
                  <a:tcPr marL="10160" marR="10160" marT="7617" marB="0" anchor="ctr"/>
                </a:tc>
                <a:tc>
                  <a:txBody>
                    <a:bodyPr/>
                    <a:lstStyle/>
                    <a:p>
                      <a:pPr algn="l" fontAlgn="ctr"/>
                      <a:r>
                        <a:rPr lang="en-US" sz="1600" b="1" i="0" u="none" strike="noStrike">
                          <a:solidFill>
                            <a:srgbClr val="000000"/>
                          </a:solidFill>
                          <a:effectLst/>
                          <a:latin typeface="宋体"/>
                        </a:rPr>
                        <a:t>jdk</a:t>
                      </a:r>
                      <a:r>
                        <a:rPr lang="zh-CN" altLang="en-US" sz="1600" b="1" i="0" u="none" strike="noStrike">
                          <a:solidFill>
                            <a:srgbClr val="000000"/>
                          </a:solidFill>
                          <a:effectLst/>
                          <a:latin typeface="宋体"/>
                        </a:rPr>
                        <a:t>版本支持</a:t>
                      </a:r>
                    </a:p>
                  </a:txBody>
                  <a:tcPr marL="10160" marR="10160" marT="7617" marB="0" anchor="ctr"/>
                </a:tc>
                <a:tc>
                  <a:txBody>
                    <a:bodyPr/>
                    <a:lstStyle/>
                    <a:p>
                      <a:pPr algn="l" fontAlgn="ctr"/>
                      <a:r>
                        <a:rPr lang="en-US" sz="1600" b="1" i="0" u="none" strike="noStrike">
                          <a:solidFill>
                            <a:srgbClr val="000000"/>
                          </a:solidFill>
                          <a:effectLst/>
                          <a:latin typeface="宋体"/>
                        </a:rPr>
                        <a:t>mongodb server</a:t>
                      </a:r>
                      <a:r>
                        <a:rPr lang="zh-CN" altLang="en-US" sz="1600" b="1" i="0" u="none" strike="noStrike">
                          <a:solidFill>
                            <a:srgbClr val="000000"/>
                          </a:solidFill>
                          <a:effectLst/>
                          <a:latin typeface="宋体"/>
                        </a:rPr>
                        <a:t>支持</a:t>
                      </a:r>
                    </a:p>
                  </a:txBody>
                  <a:tcPr marL="10160" marR="10160" marT="7617" marB="0" anchor="ctr"/>
                </a:tc>
                <a:tc>
                  <a:txBody>
                    <a:bodyPr/>
                    <a:lstStyle/>
                    <a:p>
                      <a:pPr algn="l" fontAlgn="ctr"/>
                      <a:r>
                        <a:rPr lang="zh-CN" altLang="en-US" sz="1600" b="1" i="0" u="none" strike="noStrike" smtClean="0">
                          <a:solidFill>
                            <a:srgbClr val="000000"/>
                          </a:solidFill>
                          <a:effectLst/>
                          <a:latin typeface="宋体"/>
                        </a:rPr>
                        <a:t>默认的</a:t>
                      </a:r>
                      <a:r>
                        <a:rPr lang="en-US" altLang="zh-CN" sz="1600" b="1" i="0" u="none" strike="noStrike" smtClean="0">
                          <a:solidFill>
                            <a:srgbClr val="000000"/>
                          </a:solidFill>
                          <a:effectLst/>
                          <a:latin typeface="宋体"/>
                        </a:rPr>
                        <a:t>mongoDB </a:t>
                      </a:r>
                    </a:p>
                    <a:p>
                      <a:pPr algn="l" fontAlgn="ctr"/>
                      <a:r>
                        <a:rPr lang="en-US" altLang="zh-CN" sz="1600" b="1" i="0" u="none" strike="noStrike" smtClean="0">
                          <a:solidFill>
                            <a:srgbClr val="000000"/>
                          </a:solidFill>
                          <a:effectLst/>
                          <a:latin typeface="宋体"/>
                        </a:rPr>
                        <a:t>java</a:t>
                      </a:r>
                      <a:r>
                        <a:rPr lang="zh-CN" altLang="en-US" sz="1600" b="1" i="0" u="none" strike="noStrike" smtClean="0">
                          <a:solidFill>
                            <a:srgbClr val="000000"/>
                          </a:solidFill>
                          <a:effectLst/>
                          <a:latin typeface="宋体"/>
                        </a:rPr>
                        <a:t>驱动版本</a:t>
                      </a:r>
                      <a:endParaRPr lang="zh-CN" altLang="en-US" sz="1600" b="1" i="0" u="none" strike="noStrike">
                        <a:solidFill>
                          <a:srgbClr val="000000"/>
                        </a:solidFill>
                        <a:effectLst/>
                        <a:latin typeface="宋体"/>
                      </a:endParaRPr>
                    </a:p>
                  </a:txBody>
                  <a:tcPr marL="10160" marR="10160" marT="7617" marB="0" anchor="ctr"/>
                </a:tc>
              </a:tr>
              <a:tr h="567154">
                <a:tc>
                  <a:txBody>
                    <a:bodyPr/>
                    <a:lstStyle/>
                    <a:p>
                      <a:pPr algn="l" fontAlgn="ctr"/>
                      <a:r>
                        <a:rPr lang="en-US" sz="1400" b="0" i="0" u="none" strike="noStrike">
                          <a:solidFill>
                            <a:srgbClr val="000000"/>
                          </a:solidFill>
                          <a:effectLst/>
                          <a:latin typeface="宋体"/>
                        </a:rPr>
                        <a:t>Spring Data MongoDB 1.x</a:t>
                      </a:r>
                    </a:p>
                  </a:txBody>
                  <a:tcPr marL="10160" marR="10160" marT="7617" marB="0" anchor="ctr"/>
                </a:tc>
                <a:tc>
                  <a:txBody>
                    <a:bodyPr/>
                    <a:lstStyle/>
                    <a:p>
                      <a:pPr algn="l" fontAlgn="ctr"/>
                      <a:r>
                        <a:rPr lang="en-US" sz="1400" b="0" i="0" u="none" strike="noStrike">
                          <a:solidFill>
                            <a:srgbClr val="000000"/>
                          </a:solidFill>
                          <a:effectLst/>
                          <a:latin typeface="宋体"/>
                        </a:rPr>
                        <a:t>4.3.13.RELEASE </a:t>
                      </a:r>
                      <a:r>
                        <a:rPr lang="zh-CN" altLang="en-US" sz="1400" b="0" i="0" u="none" strike="noStrike">
                          <a:solidFill>
                            <a:srgbClr val="000000"/>
                          </a:solidFill>
                          <a:effectLst/>
                          <a:latin typeface="宋体"/>
                        </a:rPr>
                        <a:t>以上</a:t>
                      </a:r>
                    </a:p>
                  </a:txBody>
                  <a:tcPr marL="10160" marR="10160" marT="7617" marB="0" anchor="ctr"/>
                </a:tc>
                <a:tc>
                  <a:txBody>
                    <a:bodyPr/>
                    <a:lstStyle/>
                    <a:p>
                      <a:pPr algn="l" fontAlgn="ctr"/>
                      <a:r>
                        <a:rPr lang="en-US" sz="1400" b="0" i="0" u="none" strike="noStrike">
                          <a:solidFill>
                            <a:srgbClr val="000000"/>
                          </a:solidFill>
                          <a:effectLst/>
                          <a:latin typeface="宋体"/>
                        </a:rPr>
                        <a:t>jdk 1.6</a:t>
                      </a:r>
                      <a:r>
                        <a:rPr lang="zh-CN" altLang="en-US" sz="1400" b="0" i="0" u="none" strike="noStrike">
                          <a:solidFill>
                            <a:srgbClr val="000000"/>
                          </a:solidFill>
                          <a:effectLst/>
                          <a:latin typeface="宋体"/>
                        </a:rPr>
                        <a:t>以上</a:t>
                      </a:r>
                    </a:p>
                  </a:txBody>
                  <a:tcPr marL="10160" marR="10160" marT="7617" marB="0" anchor="ctr"/>
                </a:tc>
                <a:tc>
                  <a:txBody>
                    <a:bodyPr/>
                    <a:lstStyle/>
                    <a:p>
                      <a:pPr algn="l" fontAlgn="ctr"/>
                      <a:r>
                        <a:rPr lang="en-US" altLang="zh-CN" sz="1400" b="0" i="0" u="none" strike="noStrike">
                          <a:solidFill>
                            <a:srgbClr val="000000"/>
                          </a:solidFill>
                          <a:effectLst/>
                          <a:latin typeface="宋体"/>
                        </a:rPr>
                        <a:t>2.6</a:t>
                      </a:r>
                      <a:r>
                        <a:rPr lang="zh-CN" altLang="en-US" sz="1400" b="0" i="0" u="none" strike="noStrike">
                          <a:solidFill>
                            <a:srgbClr val="000000"/>
                          </a:solidFill>
                          <a:effectLst/>
                          <a:latin typeface="宋体"/>
                        </a:rPr>
                        <a:t>版本</a:t>
                      </a:r>
                      <a:r>
                        <a:rPr lang="zh-CN" altLang="en-US" sz="1400" b="0" i="0" u="none" strike="noStrike" smtClean="0">
                          <a:solidFill>
                            <a:srgbClr val="000000"/>
                          </a:solidFill>
                          <a:effectLst/>
                          <a:latin typeface="宋体"/>
                        </a:rPr>
                        <a:t>以上，</a:t>
                      </a:r>
                      <a:r>
                        <a:rPr lang="en-US" altLang="zh-CN" sz="1400" b="0" i="0" u="none" strike="noStrike" smtClean="0">
                          <a:solidFill>
                            <a:srgbClr val="000000"/>
                          </a:solidFill>
                          <a:effectLst/>
                          <a:latin typeface="宋体"/>
                        </a:rPr>
                        <a:t>3.4</a:t>
                      </a:r>
                      <a:r>
                        <a:rPr lang="zh-CN" altLang="en-US" sz="1400" b="0" i="0" u="none" strike="noStrike" smtClean="0">
                          <a:solidFill>
                            <a:srgbClr val="000000"/>
                          </a:solidFill>
                          <a:effectLst/>
                          <a:latin typeface="宋体"/>
                        </a:rPr>
                        <a:t>以下</a:t>
                      </a:r>
                      <a:endParaRPr lang="zh-CN" altLang="en-US" sz="1400" b="0" i="0" u="none" strike="noStrike">
                        <a:solidFill>
                          <a:srgbClr val="000000"/>
                        </a:solidFill>
                        <a:effectLst/>
                        <a:latin typeface="宋体"/>
                      </a:endParaRPr>
                    </a:p>
                  </a:txBody>
                  <a:tcPr marL="10160" marR="10160" marT="7617" marB="0" anchor="ctr"/>
                </a:tc>
                <a:tc>
                  <a:txBody>
                    <a:bodyPr/>
                    <a:lstStyle/>
                    <a:p>
                      <a:pPr algn="l" fontAlgn="ctr"/>
                      <a:r>
                        <a:rPr lang="en-US" altLang="zh-CN" sz="1400" smtClean="0">
                          <a:latin typeface="微软雅黑" panose="020B0503020204020204" pitchFamily="34" charset="-122"/>
                          <a:ea typeface="微软雅黑" panose="020B0503020204020204" pitchFamily="34" charset="-122"/>
                        </a:rPr>
                        <a:t>2.14.3</a:t>
                      </a:r>
                      <a:endParaRPr lang="zh-CN" altLang="en-US" sz="1400" b="0" i="0" u="none" strike="noStrike">
                        <a:solidFill>
                          <a:srgbClr val="000000"/>
                        </a:solidFill>
                        <a:effectLst/>
                        <a:latin typeface="宋体"/>
                      </a:endParaRPr>
                    </a:p>
                  </a:txBody>
                  <a:tcPr marL="10160" marR="10160" marT="7617" marB="0" anchor="ctr"/>
                </a:tc>
              </a:tr>
              <a:tr h="567154">
                <a:tc>
                  <a:txBody>
                    <a:bodyPr/>
                    <a:lstStyle/>
                    <a:p>
                      <a:pPr algn="l" fontAlgn="ctr"/>
                      <a:r>
                        <a:rPr lang="en-US" sz="1400" b="0" i="0" u="none" strike="noStrike">
                          <a:solidFill>
                            <a:srgbClr val="000000"/>
                          </a:solidFill>
                          <a:effectLst/>
                          <a:latin typeface="宋体"/>
                        </a:rPr>
                        <a:t>Spring Data MongoDB 2.x</a:t>
                      </a:r>
                    </a:p>
                  </a:txBody>
                  <a:tcPr marL="10160" marR="10160" marT="7617" marB="0" anchor="ctr"/>
                </a:tc>
                <a:tc>
                  <a:txBody>
                    <a:bodyPr/>
                    <a:lstStyle/>
                    <a:p>
                      <a:pPr algn="l" fontAlgn="ctr"/>
                      <a:r>
                        <a:rPr lang="en-US" sz="1400" b="0" i="0" u="none" strike="noStrike">
                          <a:solidFill>
                            <a:srgbClr val="000000"/>
                          </a:solidFill>
                          <a:effectLst/>
                          <a:latin typeface="宋体"/>
                        </a:rPr>
                        <a:t>5.0.2.RELEASE </a:t>
                      </a:r>
                      <a:r>
                        <a:rPr lang="zh-CN" altLang="en-US" sz="1400" b="0" i="0" u="none" strike="noStrike">
                          <a:solidFill>
                            <a:srgbClr val="000000"/>
                          </a:solidFill>
                          <a:effectLst/>
                          <a:latin typeface="宋体"/>
                        </a:rPr>
                        <a:t>以上</a:t>
                      </a:r>
                    </a:p>
                  </a:txBody>
                  <a:tcPr marL="10160" marR="10160" marT="7617" marB="0" anchor="ctr"/>
                </a:tc>
                <a:tc>
                  <a:txBody>
                    <a:bodyPr/>
                    <a:lstStyle/>
                    <a:p>
                      <a:pPr algn="l" fontAlgn="ctr"/>
                      <a:r>
                        <a:rPr lang="en-US" sz="1400" b="0" i="0" u="none" strike="noStrike">
                          <a:solidFill>
                            <a:srgbClr val="000000"/>
                          </a:solidFill>
                          <a:effectLst/>
                          <a:latin typeface="宋体"/>
                        </a:rPr>
                        <a:t>jdk 1.8</a:t>
                      </a:r>
                      <a:r>
                        <a:rPr lang="zh-CN" altLang="en-US" sz="1400" b="0" i="0" u="none" strike="noStrike">
                          <a:solidFill>
                            <a:srgbClr val="000000"/>
                          </a:solidFill>
                          <a:effectLst/>
                          <a:latin typeface="宋体"/>
                        </a:rPr>
                        <a:t>以上</a:t>
                      </a:r>
                    </a:p>
                  </a:txBody>
                  <a:tcPr marL="10160" marR="10160" marT="7617" marB="0" anchor="ctr"/>
                </a:tc>
                <a:tc>
                  <a:txBody>
                    <a:bodyPr/>
                    <a:lstStyle/>
                    <a:p>
                      <a:pPr algn="l" fontAlgn="ctr"/>
                      <a:r>
                        <a:rPr lang="en-US" altLang="zh-CN" sz="1400" b="0" i="0" u="none" strike="noStrike">
                          <a:solidFill>
                            <a:srgbClr val="000000"/>
                          </a:solidFill>
                          <a:effectLst/>
                          <a:latin typeface="宋体"/>
                        </a:rPr>
                        <a:t>2.6</a:t>
                      </a:r>
                      <a:r>
                        <a:rPr lang="zh-CN" altLang="en-US" sz="1400" b="0" i="0" u="none" strike="noStrike">
                          <a:solidFill>
                            <a:srgbClr val="000000"/>
                          </a:solidFill>
                          <a:effectLst/>
                          <a:latin typeface="宋体"/>
                        </a:rPr>
                        <a:t>版本</a:t>
                      </a:r>
                      <a:r>
                        <a:rPr lang="zh-CN" altLang="en-US" sz="1400" b="0" i="0" u="none" strike="noStrike" smtClean="0">
                          <a:solidFill>
                            <a:srgbClr val="000000"/>
                          </a:solidFill>
                          <a:effectLst/>
                          <a:latin typeface="宋体"/>
                        </a:rPr>
                        <a:t>以上，</a:t>
                      </a:r>
                      <a:r>
                        <a:rPr lang="en-US" altLang="zh-CN" sz="1400" b="0" i="0" u="none" strike="noStrike" smtClean="0">
                          <a:solidFill>
                            <a:srgbClr val="000000"/>
                          </a:solidFill>
                          <a:effectLst/>
                          <a:latin typeface="宋体"/>
                        </a:rPr>
                        <a:t>3.6</a:t>
                      </a:r>
                      <a:endParaRPr lang="zh-CN" altLang="en-US" sz="1400" b="0" i="0" u="none" strike="noStrike">
                        <a:solidFill>
                          <a:srgbClr val="000000"/>
                        </a:solidFill>
                        <a:effectLst/>
                        <a:latin typeface="宋体"/>
                      </a:endParaRPr>
                    </a:p>
                  </a:txBody>
                  <a:tcPr marL="10160" marR="10160" marT="7617" marB="0" anchor="ctr"/>
                </a:tc>
                <a:tc>
                  <a:txBody>
                    <a:bodyPr/>
                    <a:lstStyle/>
                    <a:p>
                      <a:pPr algn="l" fontAlgn="ctr"/>
                      <a:r>
                        <a:rPr lang="en-US" altLang="zh-CN" sz="1400" b="0" i="0" u="none" strike="noStrike" smtClean="0">
                          <a:solidFill>
                            <a:srgbClr val="000000"/>
                          </a:solidFill>
                          <a:effectLst/>
                          <a:latin typeface="宋体"/>
                        </a:rPr>
                        <a:t>3.5.0</a:t>
                      </a:r>
                      <a:endParaRPr lang="zh-CN" altLang="en-US" sz="1400" b="0" i="0" u="none" strike="noStrike">
                        <a:solidFill>
                          <a:srgbClr val="000000"/>
                        </a:solidFill>
                        <a:effectLst/>
                        <a:latin typeface="宋体"/>
                      </a:endParaRPr>
                    </a:p>
                  </a:txBody>
                  <a:tcPr marL="10160" marR="10160" marT="7617" marB="0" anchor="ctr"/>
                </a:tc>
              </a:tr>
            </a:tbl>
          </a:graphicData>
        </a:graphic>
      </p:graphicFrame>
      <p:sp>
        <p:nvSpPr>
          <p:cNvPr id="17441" name="TextBox 8"/>
          <p:cNvSpPr txBox="1">
            <a:spLocks noChangeArrowheads="1"/>
          </p:cNvSpPr>
          <p:nvPr/>
        </p:nvSpPr>
        <p:spPr bwMode="auto">
          <a:xfrm>
            <a:off x="0" y="3972631"/>
            <a:ext cx="12786784"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a:solidFill>
                  <a:srgbClr val="FF0000"/>
                </a:solidFill>
              </a:rPr>
              <a:t>Tips</a:t>
            </a:r>
            <a:r>
              <a:rPr lang="zh-CN" altLang="en-US" sz="1800" b="1">
                <a:solidFill>
                  <a:srgbClr val="FF0000"/>
                </a:solidFill>
              </a:rPr>
              <a:t>：</a:t>
            </a:r>
            <a:r>
              <a:rPr lang="en-US" altLang="zh-CN" sz="1800" b="1">
                <a:solidFill>
                  <a:srgbClr val="FF0000"/>
                </a:solidFill>
              </a:rPr>
              <a:t>Spring Data MongoDB 1.x </a:t>
            </a:r>
            <a:r>
              <a:rPr lang="zh-CN" altLang="en-US" sz="1800" b="1">
                <a:solidFill>
                  <a:srgbClr val="FF0000"/>
                </a:solidFill>
              </a:rPr>
              <a:t>与 </a:t>
            </a:r>
            <a:r>
              <a:rPr lang="en-US" altLang="zh-CN" sz="1800" b="1">
                <a:solidFill>
                  <a:srgbClr val="FF0000"/>
                </a:solidFill>
              </a:rPr>
              <a:t>2.x</a:t>
            </a:r>
            <a:r>
              <a:rPr lang="zh-CN" altLang="en-US" sz="1800" b="1">
                <a:solidFill>
                  <a:srgbClr val="FF0000"/>
                </a:solidFill>
              </a:rPr>
              <a:t>之间区别比较大，</a:t>
            </a:r>
            <a:r>
              <a:rPr lang="zh-CN" altLang="en-US" sz="1800" b="1">
                <a:solidFill>
                  <a:srgbClr val="FF0000"/>
                </a:solidFill>
                <a:hlinkClick r:id="rId4"/>
              </a:rPr>
              <a:t>请点击我</a:t>
            </a:r>
            <a:endParaRPr lang="en-US" altLang="zh-CN" sz="1800" b="1">
              <a:solidFill>
                <a:srgbClr val="FF0000"/>
              </a:solidFill>
              <a:hlinkClick r:id=""/>
            </a:endParaRPr>
          </a:p>
          <a:p>
            <a:pPr>
              <a:spcBef>
                <a:spcPct val="0"/>
              </a:spcBef>
              <a:buFontTx/>
              <a:buNone/>
            </a:pPr>
            <a:endParaRPr lang="en-US" altLang="zh-CN" sz="1800" b="1">
              <a:solidFill>
                <a:srgbClr val="FF0000"/>
              </a:solidFill>
              <a:hlinkClick r:id=""/>
            </a:endParaRPr>
          </a:p>
          <a:p>
            <a:pPr>
              <a:spcBef>
                <a:spcPct val="0"/>
              </a:spcBef>
              <a:buFontTx/>
              <a:buNone/>
            </a:pPr>
            <a:r>
              <a:rPr lang="zh-CN" altLang="en-US" sz="2000" b="1"/>
              <a:t>想要使用</a:t>
            </a:r>
            <a:r>
              <a:rPr lang="en-US" altLang="zh-CN" sz="2000" b="1"/>
              <a:t>spring mongoDB 2.x</a:t>
            </a:r>
            <a:r>
              <a:rPr lang="zh-CN" altLang="en-US" sz="2000" b="1"/>
              <a:t>的新</a:t>
            </a:r>
            <a:r>
              <a:rPr lang="en-US" altLang="zh-CN" sz="2000" b="1"/>
              <a:t>API</a:t>
            </a:r>
            <a:r>
              <a:rPr lang="zh-CN" altLang="en-US" sz="2000" b="1"/>
              <a:t>，同时想使用</a:t>
            </a:r>
            <a:r>
              <a:rPr lang="en-US" altLang="zh-CN" sz="2000" b="1"/>
              <a:t>3.5.0</a:t>
            </a:r>
            <a:r>
              <a:rPr lang="zh-CN" altLang="en-US" sz="2000" b="1"/>
              <a:t>以上版本的</a:t>
            </a:r>
            <a:r>
              <a:rPr lang="en-US" altLang="zh-CN" sz="2000" b="1"/>
              <a:t>java</a:t>
            </a:r>
            <a:r>
              <a:rPr lang="zh-CN" altLang="en-US" sz="2000" b="1"/>
              <a:t>驱动？</a:t>
            </a:r>
            <a:r>
              <a:rPr lang="en-US" altLang="zh-CN" sz="2000" b="1"/>
              <a:t> </a:t>
            </a:r>
            <a:endParaRPr lang="zh-CN" altLang="en-US" sz="2000" b="1"/>
          </a:p>
        </p:txBody>
      </p:sp>
      <p:sp>
        <p:nvSpPr>
          <p:cNvPr id="4" name="TextBox 3"/>
          <p:cNvSpPr txBox="1"/>
          <p:nvPr/>
        </p:nvSpPr>
        <p:spPr>
          <a:xfrm>
            <a:off x="664633" y="4931130"/>
            <a:ext cx="4431021" cy="1615827"/>
          </a:xfrm>
          <a:prstGeom prst="rect">
            <a:avLst/>
          </a:prstGeom>
          <a:noFill/>
        </p:spPr>
        <p:txBody>
          <a:bodyPr wrap="none">
            <a:spAutoFit/>
          </a:bodyPr>
          <a:lstStyle/>
          <a:p>
            <a:pPr marL="285750" indent="-285750">
              <a:lnSpc>
                <a:spcPct val="150000"/>
              </a:lnSpc>
              <a:buClr>
                <a:srgbClr val="FFC000"/>
              </a:buClr>
              <a:buFont typeface="Wingdings" panose="05000000000000000000" pitchFamily="2" charset="2"/>
              <a:buChar char="ü"/>
              <a:defRPr/>
            </a:pPr>
            <a:r>
              <a:rPr lang="en-US" altLang="zh-CN">
                <a:latin typeface="微软雅黑" panose="020B0503020204020204" pitchFamily="34" charset="-122"/>
                <a:ea typeface="微软雅黑" panose="020B0503020204020204" pitchFamily="34" charset="-122"/>
              </a:rPr>
              <a:t>spring-data-mongodb</a:t>
            </a:r>
            <a:r>
              <a:rPr lang="zh-CN" altLang="en-US" smtClean="0">
                <a:latin typeface="微软雅黑" panose="020B0503020204020204" pitchFamily="34" charset="-122"/>
                <a:ea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rPr>
              <a:t>1.10.18</a:t>
            </a:r>
            <a:r>
              <a:rPr lang="zh-CN" altLang="en-US" smtClean="0">
                <a:latin typeface="微软雅黑" panose="020B0503020204020204" pitchFamily="34" charset="-122"/>
                <a:ea typeface="微软雅黑" panose="020B0503020204020204" pitchFamily="34" charset="-122"/>
              </a:rPr>
              <a:t>版本</a:t>
            </a: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defRPr/>
            </a:pPr>
            <a:r>
              <a:rPr lang="en-US" altLang="zh-CN" smtClean="0">
                <a:latin typeface="微软雅黑" panose="020B0503020204020204" pitchFamily="34" charset="-122"/>
                <a:ea typeface="微软雅黑" panose="020B0503020204020204" pitchFamily="34" charset="-122"/>
              </a:rPr>
              <a:t>java mongodb client 3.9</a:t>
            </a: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defRPr/>
            </a:pPr>
            <a:r>
              <a:rPr lang="en-US" altLang="zh-CN">
                <a:latin typeface="微软雅黑" panose="020B0503020204020204" pitchFamily="34" charset="-122"/>
                <a:ea typeface="微软雅黑" panose="020B0503020204020204" pitchFamily="34" charset="-122"/>
              </a:rPr>
              <a:t>spring 4.3.13</a:t>
            </a:r>
            <a:r>
              <a:rPr lang="zh-CN" altLang="en-US">
                <a:latin typeface="微软雅黑" panose="020B0503020204020204" pitchFamily="34" charset="-122"/>
                <a:ea typeface="微软雅黑" panose="020B0503020204020204" pitchFamily="34" charset="-122"/>
              </a:rPr>
              <a:t>以上</a:t>
            </a:r>
            <a:endParaRPr lang="en-US" altLang="zh-CN">
              <a:latin typeface="微软雅黑" panose="020B0503020204020204" pitchFamily="34" charset="-122"/>
              <a:ea typeface="微软雅黑" panose="020B0503020204020204" pitchFamily="34" charset="-122"/>
            </a:endParaRPr>
          </a:p>
          <a:p>
            <a:pPr>
              <a:defRPr/>
            </a:pPr>
            <a:endParaRPr lang="zh-CN" altLang="en-US"/>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15007673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矩形 4"/>
          <p:cNvSpPr>
            <a:spLocks noChangeArrowheads="1"/>
          </p:cNvSpPr>
          <p:nvPr/>
        </p:nvSpPr>
        <p:spPr bwMode="auto">
          <a:xfrm>
            <a:off x="18732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数据类型</a:t>
            </a:r>
          </a:p>
        </p:txBody>
      </p:sp>
      <p:graphicFrame>
        <p:nvGraphicFramePr>
          <p:cNvPr id="2" name="表格 1"/>
          <p:cNvGraphicFramePr>
            <a:graphicFrameLocks noGrp="1"/>
          </p:cNvGraphicFramePr>
          <p:nvPr/>
        </p:nvGraphicFramePr>
        <p:xfrm>
          <a:off x="203201" y="877889"/>
          <a:ext cx="11942233" cy="5980115"/>
        </p:xfrm>
        <a:graphic>
          <a:graphicData uri="http://schemas.openxmlformats.org/drawingml/2006/table">
            <a:tbl>
              <a:tblPr firstRow="1" bandRow="1">
                <a:tableStyleId>{5C22544A-7EE6-4342-B048-85BDC9FD1C3A}</a:tableStyleId>
              </a:tblPr>
              <a:tblGrid>
                <a:gridCol w="1794087"/>
                <a:gridCol w="4227989"/>
                <a:gridCol w="5920157"/>
              </a:tblGrid>
              <a:tr h="385705">
                <a:tc>
                  <a:txBody>
                    <a:bodyPr/>
                    <a:lstStyle/>
                    <a:p>
                      <a:pPr algn="ctr" fontAlgn="ctr"/>
                      <a:r>
                        <a:rPr lang="zh-CN" altLang="en-US" sz="1400" b="1" i="0" u="none" strike="noStrike">
                          <a:solidFill>
                            <a:srgbClr val="000000"/>
                          </a:solidFill>
                          <a:effectLst/>
                          <a:latin typeface="宋体"/>
                        </a:rPr>
                        <a:t>数据类型</a:t>
                      </a:r>
                    </a:p>
                  </a:txBody>
                  <a:tcPr marL="10159" marR="10159" marT="7620" marB="0" anchor="ctr"/>
                </a:tc>
                <a:tc>
                  <a:txBody>
                    <a:bodyPr/>
                    <a:lstStyle/>
                    <a:p>
                      <a:pPr algn="ctr" fontAlgn="ctr"/>
                      <a:r>
                        <a:rPr lang="zh-CN" altLang="en-US" sz="1400" b="1" i="0" u="none" strike="noStrike">
                          <a:solidFill>
                            <a:srgbClr val="000000"/>
                          </a:solidFill>
                          <a:effectLst/>
                          <a:latin typeface="宋体"/>
                        </a:rPr>
                        <a:t>示例</a:t>
                      </a:r>
                    </a:p>
                  </a:txBody>
                  <a:tcPr marL="10159" marR="10159" marT="7620" marB="0" anchor="ctr"/>
                </a:tc>
                <a:tc>
                  <a:txBody>
                    <a:bodyPr/>
                    <a:lstStyle/>
                    <a:p>
                      <a:pPr algn="ctr" fontAlgn="ctr"/>
                      <a:r>
                        <a:rPr lang="zh-CN" altLang="en-US" sz="1400" b="1" i="0" u="none" strike="noStrike">
                          <a:solidFill>
                            <a:srgbClr val="000000"/>
                          </a:solidFill>
                          <a:effectLst/>
                          <a:latin typeface="宋体"/>
                        </a:rPr>
                        <a:t>说明</a:t>
                      </a:r>
                    </a:p>
                  </a:txBody>
                  <a:tcPr marL="10159" marR="10159" marT="7620" marB="0" anchor="ctr"/>
                </a:tc>
              </a:tr>
              <a:tr h="385705">
                <a:tc>
                  <a:txBody>
                    <a:bodyPr/>
                    <a:lstStyle/>
                    <a:p>
                      <a:pPr algn="l" fontAlgn="ctr"/>
                      <a:r>
                        <a:rPr lang="en-US" sz="1400" b="0" i="0" u="none" strike="noStrike">
                          <a:solidFill>
                            <a:srgbClr val="000000"/>
                          </a:solidFill>
                          <a:effectLst/>
                          <a:latin typeface="宋体"/>
                        </a:rPr>
                        <a:t>null</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null}</a:t>
                      </a:r>
                    </a:p>
                  </a:txBody>
                  <a:tcPr marL="10159" marR="10159" marT="7620" marB="0" anchor="ctr"/>
                </a:tc>
                <a:tc>
                  <a:txBody>
                    <a:bodyPr/>
                    <a:lstStyle/>
                    <a:p>
                      <a:pPr algn="l" fontAlgn="ctr"/>
                      <a:r>
                        <a:rPr lang="en-US" sz="1400" b="0" i="0" u="none" strike="noStrike">
                          <a:solidFill>
                            <a:srgbClr val="000000"/>
                          </a:solidFill>
                          <a:effectLst/>
                          <a:latin typeface="宋体"/>
                        </a:rPr>
                        <a:t>null</a:t>
                      </a:r>
                      <a:r>
                        <a:rPr lang="zh-CN" altLang="en-US" sz="1400" b="0" i="0" u="none" strike="noStrike">
                          <a:solidFill>
                            <a:srgbClr val="000000"/>
                          </a:solidFill>
                          <a:effectLst/>
                          <a:latin typeface="宋体"/>
                        </a:rPr>
                        <a:t>表示空值或者不存在该字段</a:t>
                      </a:r>
                    </a:p>
                  </a:txBody>
                  <a:tcPr marL="10159" marR="10159" marT="7620" marB="0" anchor="ctr"/>
                </a:tc>
              </a:tr>
              <a:tr h="434340">
                <a:tc>
                  <a:txBody>
                    <a:bodyPr/>
                    <a:lstStyle/>
                    <a:p>
                      <a:pPr algn="l" fontAlgn="ctr"/>
                      <a:r>
                        <a:rPr lang="zh-CN" altLang="en-US" sz="1400" b="0" i="0" u="none" strike="noStrike">
                          <a:solidFill>
                            <a:srgbClr val="000000"/>
                          </a:solidFill>
                          <a:effectLst/>
                          <a:latin typeface="宋体"/>
                        </a:rPr>
                        <a:t>布尔</a:t>
                      </a:r>
                    </a:p>
                  </a:txBody>
                  <a:tcPr marL="10159" marR="10159" marT="7620" marB="0" anchor="ctr"/>
                </a:tc>
                <a:tc>
                  <a:txBody>
                    <a:bodyPr/>
                    <a:lstStyle/>
                    <a:p>
                      <a:pPr algn="l" fontAlgn="ctr"/>
                      <a:r>
                        <a:rPr lang="en-US" sz="1400" b="0" i="0" u="none" strike="noStrike" smtClean="0">
                          <a:solidFill>
                            <a:srgbClr val="000000"/>
                          </a:solidFill>
                          <a:effectLst/>
                          <a:latin typeface="宋体"/>
                        </a:rPr>
                        <a:t>{"key","true"}</a:t>
                      </a:r>
                      <a:r>
                        <a:rPr lang="en-US" sz="1400" b="0" i="0" u="none" strike="noStrike">
                          <a:solidFill>
                            <a:srgbClr val="000000"/>
                          </a:solidFill>
                          <a:effectLst/>
                          <a:latin typeface="宋体"/>
                        </a:rPr>
                        <a:t/>
                      </a:r>
                      <a:br>
                        <a:rPr lang="en-US" sz="1400" b="0" i="0" u="none" strike="noStrike">
                          <a:solidFill>
                            <a:srgbClr val="000000"/>
                          </a:solidFill>
                          <a:effectLst/>
                          <a:latin typeface="宋体"/>
                        </a:rPr>
                      </a:br>
                      <a:r>
                        <a:rPr lang="en-US" sz="1400" b="0" i="0" u="none" strike="noStrike" smtClean="0">
                          <a:solidFill>
                            <a:srgbClr val="000000"/>
                          </a:solidFill>
                          <a:effectLst/>
                          <a:latin typeface="宋体"/>
                        </a:rPr>
                        <a:t>{"key","false"}</a:t>
                      </a:r>
                      <a:endParaRPr lang="en-US" sz="1400" b="0" i="0" u="none" strike="noStrike">
                        <a:solidFill>
                          <a:srgbClr val="000000"/>
                        </a:solidFill>
                        <a:effectLst/>
                        <a:latin typeface="宋体"/>
                      </a:endParaRPr>
                    </a:p>
                  </a:txBody>
                  <a:tcPr marL="10159" marR="10159" marT="7620" marB="0" anchor="ctr"/>
                </a:tc>
                <a:tc>
                  <a:txBody>
                    <a:bodyPr/>
                    <a:lstStyle/>
                    <a:p>
                      <a:pPr algn="l" fontAlgn="ctr"/>
                      <a:r>
                        <a:rPr lang="zh-CN" altLang="en-US" sz="1400" b="0" i="0" u="none" strike="noStrike">
                          <a:solidFill>
                            <a:srgbClr val="000000"/>
                          </a:solidFill>
                          <a:effectLst/>
                          <a:latin typeface="宋体"/>
                        </a:rPr>
                        <a:t>布尔类型表示真或者假</a:t>
                      </a:r>
                    </a:p>
                  </a:txBody>
                  <a:tcPr marL="10159" marR="10159" marT="7620" marB="0" anchor="ctr"/>
                </a:tc>
              </a:tr>
              <a:tr h="434340">
                <a:tc>
                  <a:txBody>
                    <a:bodyPr/>
                    <a:lstStyle/>
                    <a:p>
                      <a:pPr algn="l" fontAlgn="ctr"/>
                      <a:r>
                        <a:rPr lang="en-US" altLang="zh-CN" sz="1400" b="0" i="0" u="none" strike="noStrike">
                          <a:solidFill>
                            <a:srgbClr val="000000"/>
                          </a:solidFill>
                          <a:effectLst/>
                          <a:latin typeface="宋体"/>
                        </a:rPr>
                        <a:t>32</a:t>
                      </a:r>
                      <a:r>
                        <a:rPr lang="zh-CN" altLang="en-US" sz="1400" b="0" i="0" u="none" strike="noStrike">
                          <a:solidFill>
                            <a:srgbClr val="000000"/>
                          </a:solidFill>
                          <a:effectLst/>
                          <a:latin typeface="宋体"/>
                        </a:rPr>
                        <a:t>位整数</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8}</a:t>
                      </a:r>
                    </a:p>
                  </a:txBody>
                  <a:tcPr marL="10159" marR="10159" marT="7620" marB="0" anchor="ctr"/>
                </a:tc>
                <a:tc>
                  <a:txBody>
                    <a:bodyPr/>
                    <a:lstStyle/>
                    <a:p>
                      <a:pPr algn="l" fontAlgn="ctr"/>
                      <a:r>
                        <a:rPr lang="zh-CN" altLang="en-US" sz="1400" b="0" i="0" u="none" strike="noStrike">
                          <a:solidFill>
                            <a:srgbClr val="000000"/>
                          </a:solidFill>
                          <a:effectLst/>
                          <a:latin typeface="宋体"/>
                        </a:rPr>
                        <a:t>存储</a:t>
                      </a:r>
                      <a:r>
                        <a:rPr lang="en-US" altLang="zh-CN" sz="1400" b="0" i="0" u="none" strike="noStrike">
                          <a:solidFill>
                            <a:srgbClr val="000000"/>
                          </a:solidFill>
                          <a:effectLst/>
                          <a:latin typeface="宋体"/>
                        </a:rPr>
                        <a:t>32</a:t>
                      </a:r>
                      <a:r>
                        <a:rPr lang="zh-CN" altLang="en-US" sz="1400" b="0" i="0" u="none" strike="noStrike">
                          <a:solidFill>
                            <a:srgbClr val="000000"/>
                          </a:solidFill>
                          <a:effectLst/>
                          <a:latin typeface="宋体"/>
                        </a:rPr>
                        <a:t>位整数，但再</a:t>
                      </a:r>
                      <a:r>
                        <a:rPr lang="en-US" altLang="zh-CN" sz="1400" b="0" i="0" u="none" strike="noStrike">
                          <a:solidFill>
                            <a:srgbClr val="000000"/>
                          </a:solidFill>
                          <a:effectLst/>
                          <a:latin typeface="宋体"/>
                        </a:rPr>
                        <a:t>shell</a:t>
                      </a:r>
                      <a:r>
                        <a:rPr lang="zh-CN" altLang="en-US" sz="1400" b="0" i="0" u="none" strike="noStrike">
                          <a:solidFill>
                            <a:srgbClr val="000000"/>
                          </a:solidFill>
                          <a:effectLst/>
                          <a:latin typeface="宋体"/>
                        </a:rPr>
                        <a:t>界面显示会被自动转成</a:t>
                      </a: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位浮点数</a:t>
                      </a:r>
                    </a:p>
                  </a:txBody>
                  <a:tcPr marL="10159" marR="10159" marT="7620" marB="0" anchor="ctr"/>
                </a:tc>
              </a:tr>
              <a:tr h="434340">
                <a:tc>
                  <a:txBody>
                    <a:bodyPr/>
                    <a:lstStyle/>
                    <a:p>
                      <a:pPr algn="l" fontAlgn="ct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位整数</a:t>
                      </a:r>
                    </a:p>
                  </a:txBody>
                  <a:tcPr marL="10159" marR="10159" marT="7620" marB="0" anchor="ctr"/>
                </a:tc>
                <a:tc>
                  <a:txBody>
                    <a:bodyPr/>
                    <a:lstStyle/>
                    <a:p>
                      <a:pPr algn="l" fontAlgn="ctr"/>
                      <a:r>
                        <a:rPr lang="en-US" sz="1400" b="0" i="0" u="none" strike="noStrike" smtClean="0">
                          <a:solidFill>
                            <a:srgbClr val="000000"/>
                          </a:solidFill>
                          <a:effectLst/>
                          <a:latin typeface="宋体"/>
                        </a:rPr>
                        <a:t>{"key":{"floatApprox":</a:t>
                      </a:r>
                      <a:r>
                        <a:rPr lang="en-US" sz="1400" b="0" i="0" u="none" strike="noStrike">
                          <a:solidFill>
                            <a:srgbClr val="000000"/>
                          </a:solidFill>
                          <a:effectLst/>
                          <a:latin typeface="宋体"/>
                        </a:rPr>
                        <a:t>8}}</a:t>
                      </a:r>
                    </a:p>
                  </a:txBody>
                  <a:tcPr marL="10159" marR="10159" marT="7620" marB="0" anchor="ctr"/>
                </a:tc>
                <a:tc>
                  <a:txBody>
                    <a:bodyPr/>
                    <a:lstStyle/>
                    <a:p>
                      <a:pPr algn="l" fontAlgn="ctr"/>
                      <a:r>
                        <a:rPr lang="zh-CN" altLang="en-US" sz="1400" b="0" i="0" u="none" strike="noStrike">
                          <a:solidFill>
                            <a:srgbClr val="000000"/>
                          </a:solidFill>
                          <a:effectLst/>
                          <a:latin typeface="宋体"/>
                        </a:rPr>
                        <a:t>存储</a:t>
                      </a: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位整数，</a:t>
                      </a:r>
                      <a:r>
                        <a:rPr lang="en-US" altLang="zh-CN" sz="1400" b="0" i="0" u="none" strike="noStrike">
                          <a:solidFill>
                            <a:srgbClr val="000000"/>
                          </a:solidFill>
                          <a:effectLst/>
                          <a:latin typeface="宋体"/>
                        </a:rPr>
                        <a:t>floatApprox</a:t>
                      </a:r>
                      <a:r>
                        <a:rPr lang="zh-CN" altLang="en-US" sz="1400" b="0" i="0" u="none" strike="noStrike">
                          <a:solidFill>
                            <a:srgbClr val="000000"/>
                          </a:solidFill>
                          <a:effectLst/>
                          <a:latin typeface="宋体"/>
                        </a:rPr>
                        <a:t>意思是使用</a:t>
                      </a: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位浮点数近似表示一个</a:t>
                      </a: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位整数</a:t>
                      </a:r>
                    </a:p>
                  </a:txBody>
                  <a:tcPr marL="10159" marR="10159" marT="7620" marB="0" anchor="ctr"/>
                </a:tc>
              </a:tr>
              <a:tr h="385705">
                <a:tc>
                  <a:txBody>
                    <a:bodyPr/>
                    <a:lstStyle/>
                    <a:p>
                      <a:pPr algn="l" fontAlgn="ct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位浮点数</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8.21}</a:t>
                      </a:r>
                    </a:p>
                  </a:txBody>
                  <a:tcPr marL="10159" marR="10159" marT="7620" marB="0" anchor="ctr"/>
                </a:tc>
                <a:tc>
                  <a:txBody>
                    <a:bodyPr/>
                    <a:lstStyle/>
                    <a:p>
                      <a:pPr algn="l" fontAlgn="ctr"/>
                      <a:r>
                        <a:rPr lang="zh-CN" altLang="en-US" sz="1400" b="0" i="0" u="none" strike="noStrike">
                          <a:solidFill>
                            <a:srgbClr val="000000"/>
                          </a:solidFill>
                          <a:effectLst/>
                          <a:latin typeface="宋体"/>
                        </a:rPr>
                        <a:t>存储</a:t>
                      </a:r>
                      <a:r>
                        <a:rPr lang="en-US" altLang="zh-CN" sz="1400" b="0" i="0" u="none" strike="noStrike">
                          <a:solidFill>
                            <a:srgbClr val="000000"/>
                          </a:solidFill>
                          <a:effectLst/>
                          <a:latin typeface="宋体"/>
                        </a:rPr>
                        <a:t>64</a:t>
                      </a:r>
                      <a:r>
                        <a:rPr lang="zh-CN" altLang="en-US" sz="1400" b="0" i="0" u="none" strike="noStrike">
                          <a:solidFill>
                            <a:srgbClr val="000000"/>
                          </a:solidFill>
                          <a:effectLst/>
                          <a:latin typeface="宋体"/>
                        </a:rPr>
                        <a:t>位整数，</a:t>
                      </a:r>
                      <a:r>
                        <a:rPr lang="en-US" altLang="zh-CN" sz="1400" b="0" i="0" u="none" strike="noStrike">
                          <a:solidFill>
                            <a:srgbClr val="000000"/>
                          </a:solidFill>
                          <a:effectLst/>
                          <a:latin typeface="宋体"/>
                        </a:rPr>
                        <a:t>shell</a:t>
                      </a:r>
                      <a:r>
                        <a:rPr lang="zh-CN" altLang="en-US" sz="1400" b="0" i="0" u="none" strike="noStrike">
                          <a:solidFill>
                            <a:srgbClr val="000000"/>
                          </a:solidFill>
                          <a:effectLst/>
                          <a:latin typeface="宋体"/>
                        </a:rPr>
                        <a:t>客户端显示的数字都是这种类型；</a:t>
                      </a:r>
                    </a:p>
                  </a:txBody>
                  <a:tcPr marL="10159" marR="10159" marT="7620" marB="0" anchor="ctr"/>
                </a:tc>
              </a:tr>
              <a:tr h="434340">
                <a:tc>
                  <a:txBody>
                    <a:bodyPr/>
                    <a:lstStyle/>
                    <a:p>
                      <a:pPr algn="l" fontAlgn="ctr"/>
                      <a:r>
                        <a:rPr lang="zh-CN" altLang="en-US" sz="1400" b="0" i="0" u="none" strike="noStrike">
                          <a:solidFill>
                            <a:srgbClr val="000000"/>
                          </a:solidFill>
                          <a:effectLst/>
                          <a:latin typeface="宋体"/>
                        </a:rPr>
                        <a:t>字符串</a:t>
                      </a:r>
                    </a:p>
                  </a:txBody>
                  <a:tcPr marL="10159" marR="10159" marT="7620" marB="0" anchor="ctr"/>
                </a:tc>
                <a:tc>
                  <a:txBody>
                    <a:bodyPr/>
                    <a:lstStyle/>
                    <a:p>
                      <a:pPr algn="l" fontAlgn="ctr"/>
                      <a:r>
                        <a:rPr lang="en-US" sz="1400" b="0" i="0" u="none" strike="noStrike" smtClean="0">
                          <a:solidFill>
                            <a:srgbClr val="000000"/>
                          </a:solidFill>
                          <a:effectLst/>
                          <a:latin typeface="宋体"/>
                        </a:rPr>
                        <a:t>{"key":"value"}</a:t>
                      </a:r>
                      <a:r>
                        <a:rPr lang="en-US" sz="1400" b="0" i="0" u="none" strike="noStrike">
                          <a:solidFill>
                            <a:srgbClr val="000000"/>
                          </a:solidFill>
                          <a:effectLst/>
                          <a:latin typeface="宋体"/>
                        </a:rPr>
                        <a:t/>
                      </a:r>
                      <a:br>
                        <a:rPr lang="en-US" sz="1400" b="0" i="0" u="none" strike="noStrike">
                          <a:solidFill>
                            <a:srgbClr val="000000"/>
                          </a:solidFill>
                          <a:effectLst/>
                          <a:latin typeface="宋体"/>
                        </a:rPr>
                      </a:br>
                      <a:r>
                        <a:rPr lang="en-US" sz="1400" b="0" i="0" u="none" strike="noStrike" smtClean="0">
                          <a:solidFill>
                            <a:srgbClr val="000000"/>
                          </a:solidFill>
                          <a:effectLst/>
                          <a:latin typeface="宋体"/>
                        </a:rPr>
                        <a:t>{"key":"8"}</a:t>
                      </a:r>
                      <a:endParaRPr lang="en-US" sz="1400" b="0" i="0" u="none" strike="noStrike">
                        <a:solidFill>
                          <a:srgbClr val="000000"/>
                        </a:solidFill>
                        <a:effectLst/>
                        <a:latin typeface="宋体"/>
                      </a:endParaRPr>
                    </a:p>
                  </a:txBody>
                  <a:tcPr marL="10159" marR="10159" marT="7620" marB="0" anchor="ctr"/>
                </a:tc>
                <a:tc>
                  <a:txBody>
                    <a:bodyPr/>
                    <a:lstStyle/>
                    <a:p>
                      <a:pPr algn="l" fontAlgn="ctr"/>
                      <a:r>
                        <a:rPr lang="en-US" sz="1400" b="0" i="0" u="none" strike="noStrike">
                          <a:solidFill>
                            <a:srgbClr val="000000"/>
                          </a:solidFill>
                          <a:effectLst/>
                          <a:latin typeface="宋体"/>
                        </a:rPr>
                        <a:t>UTF-8</a:t>
                      </a:r>
                      <a:r>
                        <a:rPr lang="zh-CN" altLang="en-US" sz="1400" b="0" i="0" u="none" strike="noStrike">
                          <a:solidFill>
                            <a:srgbClr val="000000"/>
                          </a:solidFill>
                          <a:effectLst/>
                          <a:latin typeface="宋体"/>
                        </a:rPr>
                        <a:t>格式</a:t>
                      </a: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对象</a:t>
                      </a:r>
                      <a:r>
                        <a:rPr lang="en-US" sz="1400" b="0" i="0" u="none" strike="noStrike">
                          <a:solidFill>
                            <a:srgbClr val="000000"/>
                          </a:solidFill>
                          <a:effectLst/>
                          <a:latin typeface="宋体"/>
                        </a:rPr>
                        <a:t>ID</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ObjectId()}</a:t>
                      </a:r>
                    </a:p>
                  </a:txBody>
                  <a:tcPr marL="10159" marR="10159" marT="7620" marB="0" anchor="ctr"/>
                </a:tc>
                <a:tc>
                  <a:txBody>
                    <a:bodyPr/>
                    <a:lstStyle/>
                    <a:p>
                      <a:pPr algn="l" fontAlgn="ctr"/>
                      <a:r>
                        <a:rPr lang="en-US" altLang="zh-CN" sz="1400" b="0" i="0" u="none" strike="noStrike">
                          <a:solidFill>
                            <a:srgbClr val="000000"/>
                          </a:solidFill>
                          <a:effectLst/>
                          <a:latin typeface="宋体"/>
                        </a:rPr>
                        <a:t>12</a:t>
                      </a:r>
                      <a:r>
                        <a:rPr lang="zh-CN" altLang="en-US" sz="1400" b="0" i="0" u="none" strike="noStrike">
                          <a:solidFill>
                            <a:srgbClr val="000000"/>
                          </a:solidFill>
                          <a:effectLst/>
                          <a:latin typeface="宋体"/>
                        </a:rPr>
                        <a:t>字节的唯一</a:t>
                      </a:r>
                      <a:r>
                        <a:rPr lang="en-US" sz="1400" b="0" i="0" u="none" strike="noStrike">
                          <a:solidFill>
                            <a:srgbClr val="000000"/>
                          </a:solidFill>
                          <a:effectLst/>
                          <a:latin typeface="宋体"/>
                        </a:rPr>
                        <a:t>ID</a:t>
                      </a: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日期</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new Date()}</a:t>
                      </a:r>
                    </a:p>
                  </a:txBody>
                  <a:tcPr marL="10159" marR="10159" marT="7620" marB="0" anchor="ctr"/>
                </a:tc>
                <a:tc>
                  <a:txBody>
                    <a:bodyPr/>
                    <a:lstStyle/>
                    <a:p>
                      <a:pPr algn="l" fontAlgn="ctr"/>
                      <a:endParaRPr lang="zh-CN" altLang="en-US" sz="1400" b="0" i="0" u="none" strike="noStrike">
                        <a:solidFill>
                          <a:srgbClr val="000000"/>
                        </a:solidFill>
                        <a:effectLst/>
                        <a:latin typeface="宋体"/>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代码</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function(){}}</a:t>
                      </a:r>
                    </a:p>
                  </a:txBody>
                  <a:tcPr marL="10159" marR="10159" marT="7620" marB="0" anchor="ctr"/>
                </a:tc>
                <a:tc>
                  <a:txBody>
                    <a:bodyPr/>
                    <a:lstStyle/>
                    <a:p>
                      <a:pPr algn="l" fontAlgn="ctr"/>
                      <a:endParaRPr lang="zh-CN" altLang="en-US" sz="1400" b="0" i="0" u="none" strike="noStrike">
                        <a:solidFill>
                          <a:srgbClr val="000000"/>
                        </a:solidFill>
                        <a:effectLst/>
                        <a:latin typeface="宋体"/>
                      </a:endParaRP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二进制数据</a:t>
                      </a:r>
                    </a:p>
                  </a:txBody>
                  <a:tcPr marL="10159" marR="10159" marT="7620" marB="0" anchor="ctr"/>
                </a:tc>
                <a:tc>
                  <a:txBody>
                    <a:bodyPr/>
                    <a:lstStyle/>
                    <a:p>
                      <a:pPr algn="l" fontAlgn="ctr"/>
                      <a:endParaRPr lang="zh-CN" altLang="en-US" sz="1400" b="0" i="0" u="none" strike="noStrike">
                        <a:solidFill>
                          <a:srgbClr val="000000"/>
                        </a:solidFill>
                        <a:effectLst/>
                        <a:latin typeface="宋体"/>
                      </a:endParaRPr>
                    </a:p>
                  </a:txBody>
                  <a:tcPr marL="10159" marR="10159" marT="7620" marB="0" anchor="ctr"/>
                </a:tc>
                <a:tc>
                  <a:txBody>
                    <a:bodyPr/>
                    <a:lstStyle/>
                    <a:p>
                      <a:pPr algn="l" fontAlgn="ctr"/>
                      <a:r>
                        <a:rPr lang="zh-CN" altLang="en-US" sz="1400" b="0" i="0" u="none" strike="noStrike">
                          <a:solidFill>
                            <a:srgbClr val="000000"/>
                          </a:solidFill>
                          <a:effectLst/>
                          <a:latin typeface="宋体"/>
                        </a:rPr>
                        <a:t>主要存储文件</a:t>
                      </a: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未定义</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undefined}</a:t>
                      </a:r>
                    </a:p>
                  </a:txBody>
                  <a:tcPr marL="10159" marR="10159" marT="7620" marB="0" anchor="ctr"/>
                </a:tc>
                <a:tc>
                  <a:txBody>
                    <a:bodyPr/>
                    <a:lstStyle/>
                    <a:p>
                      <a:pPr algn="l" fontAlgn="ctr"/>
                      <a:r>
                        <a:rPr lang="zh-CN" altLang="en-US" sz="1400" b="0" i="0" u="none" strike="noStrike">
                          <a:solidFill>
                            <a:srgbClr val="000000"/>
                          </a:solidFill>
                          <a:effectLst/>
                          <a:latin typeface="宋体"/>
                        </a:rPr>
                        <a:t>值没有定义，</a:t>
                      </a:r>
                      <a:r>
                        <a:rPr lang="en-US" sz="1400" b="0" i="0" u="none" strike="noStrike">
                          <a:solidFill>
                            <a:srgbClr val="000000"/>
                          </a:solidFill>
                          <a:effectLst/>
                          <a:latin typeface="宋体"/>
                        </a:rPr>
                        <a:t>null</a:t>
                      </a:r>
                      <a:r>
                        <a:rPr lang="zh-CN" altLang="en-US" sz="1400" b="0" i="0" u="none" strike="noStrike">
                          <a:solidFill>
                            <a:srgbClr val="000000"/>
                          </a:solidFill>
                          <a:effectLst/>
                          <a:latin typeface="宋体"/>
                        </a:rPr>
                        <a:t>和</a:t>
                      </a:r>
                      <a:r>
                        <a:rPr lang="en-US" sz="1400" b="0" i="0" u="none" strike="noStrike">
                          <a:solidFill>
                            <a:srgbClr val="000000"/>
                          </a:solidFill>
                          <a:effectLst/>
                          <a:latin typeface="宋体"/>
                        </a:rPr>
                        <a:t>undefined</a:t>
                      </a:r>
                      <a:r>
                        <a:rPr lang="zh-CN" altLang="en-US" sz="1400" b="0" i="0" u="none" strike="noStrike">
                          <a:solidFill>
                            <a:srgbClr val="000000"/>
                          </a:solidFill>
                          <a:effectLst/>
                          <a:latin typeface="宋体"/>
                        </a:rPr>
                        <a:t>是不同的</a:t>
                      </a: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数组</a:t>
                      </a:r>
                    </a:p>
                  </a:txBody>
                  <a:tcPr marL="10159" marR="10159" marT="7620" marB="0" anchor="ctr"/>
                </a:tc>
                <a:tc>
                  <a:txBody>
                    <a:bodyPr/>
                    <a:lstStyle/>
                    <a:p>
                      <a:pPr algn="l" fontAlgn="ctr"/>
                      <a:r>
                        <a:rPr lang="en-US" sz="1400" b="0" i="0" u="none" strike="noStrike" smtClean="0">
                          <a:solidFill>
                            <a:srgbClr val="000000"/>
                          </a:solidFill>
                          <a:effectLst/>
                          <a:latin typeface="宋体"/>
                        </a:rPr>
                        <a:t>{"key":[</a:t>
                      </a:r>
                      <a:r>
                        <a:rPr lang="en-US" sz="1400" b="0" i="0" u="none" strike="noStrike">
                          <a:solidFill>
                            <a:srgbClr val="000000"/>
                          </a:solidFill>
                          <a:effectLst/>
                          <a:latin typeface="宋体"/>
                        </a:rPr>
                        <a:t>16,15,17]}</a:t>
                      </a:r>
                    </a:p>
                  </a:txBody>
                  <a:tcPr marL="10159" marR="10159" marT="7620" marB="0" anchor="ctr"/>
                </a:tc>
                <a:tc>
                  <a:txBody>
                    <a:bodyPr/>
                    <a:lstStyle/>
                    <a:p>
                      <a:pPr algn="l" fontAlgn="ctr"/>
                      <a:r>
                        <a:rPr lang="zh-CN" altLang="en-US" sz="1400" b="0" i="0" u="none" strike="noStrike">
                          <a:solidFill>
                            <a:srgbClr val="000000"/>
                          </a:solidFill>
                          <a:effectLst/>
                          <a:latin typeface="宋体"/>
                        </a:rPr>
                        <a:t>集合或者列表</a:t>
                      </a:r>
                    </a:p>
                  </a:txBody>
                  <a:tcPr marL="10159" marR="10159" marT="7620" marB="0" anchor="ctr"/>
                </a:tc>
              </a:tr>
              <a:tr h="385705">
                <a:tc>
                  <a:txBody>
                    <a:bodyPr/>
                    <a:lstStyle/>
                    <a:p>
                      <a:pPr algn="l" fontAlgn="ctr"/>
                      <a:r>
                        <a:rPr lang="zh-CN" altLang="en-US" sz="1400" b="0" i="0" u="none" strike="noStrike">
                          <a:solidFill>
                            <a:srgbClr val="000000"/>
                          </a:solidFill>
                          <a:effectLst/>
                          <a:latin typeface="宋体"/>
                        </a:rPr>
                        <a:t>内嵌文档</a:t>
                      </a:r>
                    </a:p>
                  </a:txBody>
                  <a:tcPr marL="10159" marR="10159" marT="7620" marB="0" anchor="ctr"/>
                </a:tc>
                <a:tc>
                  <a:txBody>
                    <a:bodyPr/>
                    <a:lstStyle/>
                    <a:p>
                      <a:pPr algn="l" fontAlgn="ctr"/>
                      <a:r>
                        <a:rPr lang="en-US" sz="1400" b="0" i="0" u="none" strike="noStrike" smtClean="0">
                          <a:solidFill>
                            <a:srgbClr val="000000"/>
                          </a:solidFill>
                          <a:effectLst/>
                          <a:latin typeface="宋体"/>
                        </a:rPr>
                        <a:t>{"user":{"name":"lison"}}</a:t>
                      </a:r>
                      <a:endParaRPr lang="en-US" sz="1400" b="0" i="0" u="none" strike="noStrike">
                        <a:solidFill>
                          <a:srgbClr val="000000"/>
                        </a:solidFill>
                        <a:effectLst/>
                        <a:latin typeface="宋体"/>
                      </a:endParaRPr>
                    </a:p>
                  </a:txBody>
                  <a:tcPr marL="10159" marR="10159" marT="7620" marB="0" anchor="ctr"/>
                </a:tc>
                <a:tc>
                  <a:txBody>
                    <a:bodyPr/>
                    <a:lstStyle/>
                    <a:p>
                      <a:pPr algn="l" fontAlgn="ctr"/>
                      <a:r>
                        <a:rPr lang="zh-CN" altLang="en-US" sz="1400" b="0" i="0" u="none" strike="noStrike">
                          <a:solidFill>
                            <a:srgbClr val="000000"/>
                          </a:solidFill>
                          <a:effectLst/>
                          <a:latin typeface="宋体"/>
                        </a:rPr>
                        <a:t>子对象</a:t>
                      </a:r>
                    </a:p>
                  </a:txBody>
                  <a:tcPr marL="10159" marR="10159" marT="7620" marB="0" anchor="ctr"/>
                </a:tc>
              </a:tr>
              <a:tr h="385705">
                <a:tc>
                  <a:txBody>
                    <a:bodyPr/>
                    <a:lstStyle/>
                    <a:p>
                      <a:pPr algn="l" fontAlgn="ctr"/>
                      <a:r>
                        <a:rPr lang="en-US" sz="1400" b="0" i="0" u="none" strike="noStrike">
                          <a:solidFill>
                            <a:srgbClr val="000000"/>
                          </a:solidFill>
                          <a:effectLst/>
                          <a:latin typeface="宋体"/>
                        </a:rPr>
                        <a:t>Decimal128</a:t>
                      </a:r>
                    </a:p>
                  </a:txBody>
                  <a:tcPr marL="10159" marR="10159" marT="7620" marB="0" anchor="ctr"/>
                </a:tc>
                <a:tc>
                  <a:txBody>
                    <a:bodyPr/>
                    <a:lstStyle/>
                    <a:p>
                      <a:pPr algn="l" fontAlgn="ctr"/>
                      <a:r>
                        <a:rPr lang="en-US" sz="1400" b="0" i="0" u="none" strike="noStrike" smtClean="0">
                          <a:solidFill>
                            <a:srgbClr val="000000"/>
                          </a:solidFill>
                          <a:effectLst/>
                          <a:latin typeface="宋体"/>
                        </a:rPr>
                        <a:t>{"price":</a:t>
                      </a:r>
                      <a:r>
                        <a:rPr lang="en-US" sz="1400" b="0" i="0" u="none" strike="noStrike">
                          <a:solidFill>
                            <a:srgbClr val="000000"/>
                          </a:solidFill>
                          <a:effectLst/>
                          <a:latin typeface="宋体"/>
                        </a:rPr>
                        <a:t>NumberDecimal</a:t>
                      </a:r>
                      <a:r>
                        <a:rPr lang="en-US" sz="1400" b="0" i="0" u="none" strike="noStrike" smtClean="0">
                          <a:solidFill>
                            <a:srgbClr val="000000"/>
                          </a:solidFill>
                          <a:effectLst/>
                          <a:latin typeface="宋体"/>
                        </a:rPr>
                        <a:t>("2.099")}</a:t>
                      </a:r>
                      <a:endParaRPr lang="en-US" sz="1400" b="0" i="0" u="none" strike="noStrike">
                        <a:solidFill>
                          <a:srgbClr val="000000"/>
                        </a:solidFill>
                        <a:effectLst/>
                        <a:latin typeface="宋体"/>
                      </a:endParaRPr>
                    </a:p>
                  </a:txBody>
                  <a:tcPr marL="10159" marR="10159" marT="7620" marB="0" anchor="ctr"/>
                </a:tc>
                <a:tc>
                  <a:txBody>
                    <a:bodyPr/>
                    <a:lstStyle/>
                    <a:p>
                      <a:pPr algn="l" fontAlgn="ctr"/>
                      <a:r>
                        <a:rPr lang="en-US" altLang="zh-CN" sz="1400" b="0" i="0" u="none" strike="noStrike">
                          <a:solidFill>
                            <a:srgbClr val="000000"/>
                          </a:solidFill>
                          <a:effectLst/>
                          <a:latin typeface="宋体"/>
                        </a:rPr>
                        <a:t>3.4</a:t>
                      </a:r>
                      <a:r>
                        <a:rPr lang="zh-CN" altLang="en-US" sz="1400" b="0" i="0" u="none" strike="noStrike">
                          <a:solidFill>
                            <a:srgbClr val="000000"/>
                          </a:solidFill>
                          <a:effectLst/>
                          <a:latin typeface="宋体"/>
                        </a:rPr>
                        <a:t>版本新增的数据类型，无精度问题</a:t>
                      </a:r>
                    </a:p>
                  </a:txBody>
                  <a:tcPr marL="10159" marR="10159" marT="7620"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36899256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3" name="组合 5"/>
          <p:cNvGrpSpPr>
            <a:grpSpLocks/>
          </p:cNvGrpSpPr>
          <p:nvPr/>
        </p:nvGrpSpPr>
        <p:grpSpPr bwMode="auto">
          <a:xfrm>
            <a:off x="2355850" y="1638944"/>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chemeClr val="bg1"/>
                  </a:solidFill>
                  <a:latin typeface="微软雅黑" pitchFamily="34" charset="-122"/>
                  <a:ea typeface="微软雅黑" pitchFamily="34" charset="-122"/>
                  <a:sym typeface="微软雅黑" pitchFamily="34" charset="-122"/>
                </a:rPr>
                <a:t>单机安装</a:t>
              </a: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chemeClr val="bg1"/>
                  </a:solidFill>
                  <a:latin typeface="微软雅黑" pitchFamily="34" charset="-122"/>
                  <a:ea typeface="微软雅黑" pitchFamily="34" charset="-122"/>
                  <a:sym typeface="微软雅黑" pitchFamily="34" charset="-122"/>
                </a:rPr>
                <a:t>1</a:t>
              </a:r>
            </a:p>
          </p:txBody>
        </p:sp>
      </p:gr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chemeClr val="bg1"/>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chemeClr val="bg1"/>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chemeClr val="bg1"/>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chemeClr val="bg1"/>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chemeClr val="bg1"/>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chemeClr val="bg1"/>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chemeClr val="bg1"/>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chemeClr val="bg1"/>
                  </a:solidFill>
                  <a:latin typeface="微软雅黑" pitchFamily="34" charset="-122"/>
                  <a:ea typeface="微软雅黑" pitchFamily="34" charset="-122"/>
                  <a:sym typeface="微软雅黑" pitchFamily="34" charset="-122"/>
                </a:rPr>
                <a:t>其他命令</a:t>
              </a:r>
              <a:endParaRPr lang="zh-CN" altLang="en-US" sz="2400">
                <a:solidFill>
                  <a:schemeClr val="bg1"/>
                </a:solidFill>
                <a:latin typeface="微软雅黑" pitchFamily="34" charset="-122"/>
                <a:ea typeface="微软雅黑" pitchFamily="34" charset="-122"/>
                <a:sym typeface="微软雅黑" pitchFamily="34" charset="-122"/>
              </a:endParaRP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chemeClr val="bg1"/>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chemeClr val="bg1"/>
                  </a:solidFill>
                  <a:latin typeface="微软雅黑" pitchFamily="34" charset="-122"/>
                  <a:ea typeface="微软雅黑" pitchFamily="34" charset="-122"/>
                  <a:sym typeface="微软雅黑" pitchFamily="34" charset="-122"/>
                </a:rPr>
                <a:t>安全</a:t>
              </a:r>
              <a:endParaRPr lang="zh-CN" altLang="en-US" sz="2400">
                <a:solidFill>
                  <a:schemeClr val="bg1"/>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268648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其他命令</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安全</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54" name="组合 5"/>
          <p:cNvGrpSpPr>
            <a:grpSpLocks/>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rgbClr val="FFFFFF"/>
                  </a:solidFill>
                  <a:latin typeface="微软雅黑" pitchFamily="34" charset="-122"/>
                  <a:ea typeface="微软雅黑" pitchFamily="34" charset="-122"/>
                  <a:sym typeface="微软雅黑" pitchFamily="34" charset="-122"/>
                </a:rPr>
                <a:t>单机安装</a:t>
              </a: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rgbClr val="FFFFFF"/>
                  </a:solidFill>
                  <a:latin typeface="微软雅黑" pitchFamily="34" charset="-122"/>
                  <a:ea typeface="微软雅黑" pitchFamily="34" charset="-122"/>
                  <a:sym typeface="微软雅黑" pitchFamily="34" charset="-122"/>
                </a:rPr>
                <a:t>1</a:t>
              </a:r>
            </a:p>
          </p:txBody>
        </p:sp>
      </p:grpSp>
    </p:spTree>
    <p:extLst>
      <p:ext uri="{BB962C8B-B14F-4D97-AF65-F5344CB8AC3E}">
        <p14:creationId xmlns:p14="http://schemas.microsoft.com/office/powerpoint/2010/main" val="1284013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矩形 4"/>
          <p:cNvSpPr>
            <a:spLocks noChangeArrowheads="1"/>
          </p:cNvSpPr>
          <p:nvPr/>
        </p:nvSpPr>
        <p:spPr bwMode="auto">
          <a:xfrm>
            <a:off x="111126"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查询概要</a:t>
            </a:r>
          </a:p>
        </p:txBody>
      </p:sp>
      <p:sp>
        <p:nvSpPr>
          <p:cNvPr id="2" name="Rectangle 67"/>
          <p:cNvSpPr>
            <a:spLocks noChangeArrowheads="1"/>
          </p:cNvSpPr>
          <p:nvPr/>
        </p:nvSpPr>
        <p:spPr bwMode="auto">
          <a:xfrm>
            <a:off x="1" y="1089152"/>
            <a:ext cx="1219200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150000"/>
              </a:lnSpc>
              <a:buClr>
                <a:srgbClr val="00B050"/>
              </a:buClr>
              <a:buFont typeface="Wingdings" panose="05000000000000000000" pitchFamily="2" charset="2"/>
              <a:buChar char="n"/>
              <a:defRPr/>
            </a:pPr>
            <a:r>
              <a:rPr lang="zh-CN" altLang="zh-CN" sz="2000" smtClean="0">
                <a:solidFill>
                  <a:srgbClr val="333333"/>
                </a:solidFill>
                <a:latin typeface="微软雅黑" panose="020B0503020204020204" pitchFamily="34" charset="-122"/>
                <a:ea typeface="微软雅黑" panose="020B0503020204020204" pitchFamily="34" charset="-122"/>
              </a:rPr>
              <a:t>MongoDB 查询数据的语法格式如下：</a:t>
            </a:r>
            <a:endParaRPr lang="zh-CN" altLang="zh-CN" sz="2000" smtClean="0">
              <a:solidFill>
                <a:srgbClr val="000000"/>
              </a:solidFill>
              <a:latin typeface="微软雅黑" panose="020B0503020204020204" pitchFamily="34" charset="-122"/>
              <a:ea typeface="微软雅黑" panose="020B0503020204020204" pitchFamily="34" charset="-122"/>
            </a:endParaRPr>
          </a:p>
          <a:p>
            <a:pPr>
              <a:lnSpc>
                <a:spcPct val="150000"/>
              </a:lnSpc>
              <a:defRPr/>
            </a:pPr>
            <a:r>
              <a:rPr lang="zh-CN" altLang="zh-CN" sz="2000" smtClean="0">
                <a:solidFill>
                  <a:srgbClr val="000000"/>
                </a:solidFill>
                <a:latin typeface="微软雅黑" panose="020B0503020204020204" pitchFamily="34" charset="-122"/>
                <a:ea typeface="微软雅黑" panose="020B0503020204020204" pitchFamily="34" charset="-122"/>
              </a:rPr>
              <a:t>db</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collection</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find</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query</a:t>
            </a:r>
            <a:r>
              <a:rPr lang="zh-CN" altLang="zh-CN" sz="2000" smtClean="0">
                <a:solidFill>
                  <a:srgbClr val="666600"/>
                </a:solidFill>
                <a:latin typeface="微软雅黑" panose="020B0503020204020204" pitchFamily="34" charset="-122"/>
                <a:ea typeface="微软雅黑" panose="020B0503020204020204" pitchFamily="34" charset="-122"/>
              </a:rPr>
              <a:t>,</a:t>
            </a:r>
            <a:r>
              <a:rPr lang="zh-CN" altLang="zh-CN" sz="2000" smtClean="0">
                <a:solidFill>
                  <a:srgbClr val="000000"/>
                </a:solidFill>
                <a:latin typeface="微软雅黑" panose="020B0503020204020204" pitchFamily="34" charset="-122"/>
                <a:ea typeface="微软雅黑" panose="020B0503020204020204" pitchFamily="34" charset="-122"/>
              </a:rPr>
              <a:t> projection</a:t>
            </a:r>
            <a:r>
              <a:rPr lang="zh-CN" altLang="zh-CN" sz="2000" smtClean="0">
                <a:solidFill>
                  <a:srgbClr val="666600"/>
                </a:solidFill>
                <a:latin typeface="微软雅黑" panose="020B0503020204020204" pitchFamily="34" charset="-122"/>
                <a:ea typeface="微软雅黑" panose="020B0503020204020204" pitchFamily="34" charset="-122"/>
              </a:rPr>
              <a:t>)</a:t>
            </a:r>
            <a:endParaRPr lang="zh-CN" altLang="zh-CN" sz="1400" smtClean="0">
              <a:latin typeface="微软雅黑" panose="020B0503020204020204" pitchFamily="34" charset="-122"/>
              <a:ea typeface="微软雅黑" panose="020B0503020204020204" pitchFamily="34" charset="-122"/>
            </a:endParaRPr>
          </a:p>
          <a:p>
            <a:pPr marL="342900" indent="-342900">
              <a:lnSpc>
                <a:spcPct val="1500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query</a:t>
            </a:r>
            <a:r>
              <a:rPr lang="zh-CN" altLang="zh-CN" sz="2000" smtClean="0">
                <a:solidFill>
                  <a:srgbClr val="333333"/>
                </a:solidFill>
                <a:latin typeface="微软雅黑" panose="020B0503020204020204" pitchFamily="34" charset="-122"/>
                <a:ea typeface="微软雅黑" panose="020B0503020204020204" pitchFamily="34" charset="-122"/>
              </a:rPr>
              <a:t> ：可选，使用查询操作符指定查询条件</a:t>
            </a:r>
          </a:p>
          <a:p>
            <a:pPr marL="342900" indent="-342900">
              <a:lnSpc>
                <a:spcPct val="1500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projection</a:t>
            </a:r>
            <a:r>
              <a:rPr lang="zh-CN" altLang="zh-CN" sz="2000" smtClean="0">
                <a:solidFill>
                  <a:srgbClr val="333333"/>
                </a:solidFill>
                <a:latin typeface="微软雅黑" panose="020B0503020204020204" pitchFamily="34" charset="-122"/>
                <a:ea typeface="微软雅黑" panose="020B0503020204020204" pitchFamily="34" charset="-122"/>
              </a:rPr>
              <a:t> ：可选，使用投影操作符指定返回的键。查询时返回文档中所有键值， 只需省略该参数即可（默认省略）。</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2000">
                <a:solidFill>
                  <a:srgbClr val="333333"/>
                </a:solidFill>
                <a:latin typeface="微软雅黑" panose="020B0503020204020204" pitchFamily="34" charset="-122"/>
                <a:ea typeface="微软雅黑" panose="020B0503020204020204" pitchFamily="34" charset="-122"/>
              </a:rPr>
              <a:t> </a:t>
            </a:r>
            <a:r>
              <a:rPr lang="en-US" altLang="zh-CN" sz="2000" smtClean="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注意：</a:t>
            </a:r>
            <a:r>
              <a:rPr lang="en-US" altLang="zh-CN" sz="2000" smtClean="0">
                <a:solidFill>
                  <a:srgbClr val="333333"/>
                </a:solidFill>
                <a:latin typeface="微软雅黑" panose="020B0503020204020204" pitchFamily="34" charset="-122"/>
                <a:ea typeface="微软雅黑" panose="020B0503020204020204" pitchFamily="34" charset="-122"/>
              </a:rPr>
              <a:t>0</a:t>
            </a:r>
            <a:r>
              <a:rPr lang="zh-CN" altLang="en-US" sz="2000" smtClean="0">
                <a:solidFill>
                  <a:srgbClr val="333333"/>
                </a:solidFill>
                <a:latin typeface="微软雅黑" panose="020B0503020204020204" pitchFamily="34" charset="-122"/>
                <a:ea typeface="微软雅黑" panose="020B0503020204020204" pitchFamily="34" charset="-122"/>
              </a:rPr>
              <a:t>表示字段排除，非</a:t>
            </a:r>
            <a:r>
              <a:rPr lang="en-US" altLang="zh-CN" sz="2000" smtClean="0">
                <a:solidFill>
                  <a:srgbClr val="333333"/>
                </a:solidFill>
                <a:latin typeface="微软雅黑" panose="020B0503020204020204" pitchFamily="34" charset="-122"/>
                <a:ea typeface="微软雅黑" panose="020B0503020204020204" pitchFamily="34" charset="-122"/>
              </a:rPr>
              <a:t>0</a:t>
            </a:r>
            <a:r>
              <a:rPr lang="zh-CN" altLang="en-US" sz="2000" smtClean="0">
                <a:solidFill>
                  <a:srgbClr val="333333"/>
                </a:solidFill>
                <a:latin typeface="微软雅黑" panose="020B0503020204020204" pitchFamily="34" charset="-122"/>
                <a:ea typeface="微软雅黑" panose="020B0503020204020204" pitchFamily="34" charset="-122"/>
              </a:rPr>
              <a:t>表示字段选择并排除其他字段，所有字段必须设置同样的值；</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150000"/>
              </a:lnSpc>
              <a:buClr>
                <a:srgbClr val="00B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 需要以易读的方式来读取数据，可以使用 </a:t>
            </a:r>
            <a:r>
              <a:rPr lang="en-US" altLang="zh-CN" sz="2000">
                <a:solidFill>
                  <a:srgbClr val="333333"/>
                </a:solidFill>
                <a:latin typeface="微软雅黑" panose="020B0503020204020204" pitchFamily="34" charset="-122"/>
                <a:ea typeface="微软雅黑" panose="020B0503020204020204" pitchFamily="34" charset="-122"/>
              </a:rPr>
              <a:t>pretty() </a:t>
            </a:r>
            <a:r>
              <a:rPr lang="zh-CN" altLang="en-US" sz="2000">
                <a:solidFill>
                  <a:srgbClr val="333333"/>
                </a:solidFill>
                <a:latin typeface="微软雅黑" panose="020B0503020204020204" pitchFamily="34" charset="-122"/>
                <a:ea typeface="微软雅黑" panose="020B0503020204020204" pitchFamily="34" charset="-122"/>
              </a:rPr>
              <a:t>方法；</a:t>
            </a:r>
            <a:endParaRPr lang="en-US" altLang="zh-CN" sz="2000">
              <a:solidFill>
                <a:srgbClr val="333333"/>
              </a:solidFill>
              <a:latin typeface="微软雅黑" panose="020B0503020204020204" pitchFamily="34" charset="-122"/>
              <a:ea typeface="微软雅黑" panose="020B0503020204020204" pitchFamily="34" charset="-122"/>
            </a:endParaRPr>
          </a:p>
          <a:p>
            <a:pPr>
              <a:lnSpc>
                <a:spcPct val="150000"/>
              </a:lnSpc>
              <a:defRPr/>
            </a:pPr>
            <a:r>
              <a:rPr lang="zh-CN" altLang="en-US" sz="2000" smtClean="0"/>
              <a:t>举例子：</a:t>
            </a:r>
            <a:r>
              <a:rPr lang="en-US" altLang="zh-CN" sz="2000" smtClean="0">
                <a:solidFill>
                  <a:prstClr val="black"/>
                </a:solidFill>
                <a:latin typeface="Courier New"/>
                <a:ea typeface="+mn-ea"/>
              </a:rPr>
              <a:t>db.users.find({"$and":[{"username":"lison"},{"age":</a:t>
            </a:r>
            <a:r>
              <a:rPr lang="en-US" altLang="zh-CN" sz="2000">
                <a:solidFill>
                  <a:prstClr val="black"/>
                </a:solidFill>
                <a:latin typeface="Courier New"/>
                <a:ea typeface="+mn-ea"/>
              </a:rPr>
              <a:t>18</a:t>
            </a:r>
            <a:r>
              <a:rPr lang="en-US" altLang="zh-CN" sz="2000" smtClean="0">
                <a:solidFill>
                  <a:prstClr val="black"/>
                </a:solidFill>
                <a:latin typeface="Courier New"/>
                <a:ea typeface="+mn-ea"/>
              </a:rPr>
              <a:t>}]},{"username":0,"age":0})</a:t>
            </a:r>
            <a:endParaRPr lang="en-US" altLang="zh-CN" sz="2000">
              <a:solidFill>
                <a:prstClr val="black"/>
              </a:solidFill>
              <a:latin typeface="Courier New"/>
              <a:ea typeface="+mn-ea"/>
            </a:endParaRPr>
          </a:p>
          <a:p>
            <a:pPr>
              <a:lnSpc>
                <a:spcPct val="200000"/>
              </a:lnSpc>
              <a:defRPr/>
            </a:pPr>
            <a:endParaRPr lang="en-US" altLang="zh-CN" sz="2000" smtClean="0"/>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08041505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矩形 4"/>
          <p:cNvSpPr>
            <a:spLocks noChangeArrowheads="1"/>
          </p:cNvSpPr>
          <p:nvPr/>
        </p:nvSpPr>
        <p:spPr bwMode="auto">
          <a:xfrm>
            <a:off x="-92037" y="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查询选择器</a:t>
            </a:r>
          </a:p>
        </p:txBody>
      </p:sp>
      <p:graphicFrame>
        <p:nvGraphicFramePr>
          <p:cNvPr id="3" name="表格 2"/>
          <p:cNvGraphicFramePr>
            <a:graphicFrameLocks noGrp="1"/>
          </p:cNvGraphicFramePr>
          <p:nvPr>
            <p:extLst>
              <p:ext uri="{D42A27DB-BD31-4B8C-83A1-F6EECF244321}">
                <p14:modId xmlns:p14="http://schemas.microsoft.com/office/powerpoint/2010/main" val="2736054181"/>
              </p:ext>
            </p:extLst>
          </p:nvPr>
        </p:nvGraphicFramePr>
        <p:xfrm>
          <a:off x="207433" y="935038"/>
          <a:ext cx="11614151" cy="5245095"/>
        </p:xfrm>
        <a:graphic>
          <a:graphicData uri="http://schemas.openxmlformats.org/drawingml/2006/table">
            <a:tbl>
              <a:tblPr firstRow="1" bandRow="1">
                <a:tableStyleId>{5C22544A-7EE6-4342-B048-85BDC9FD1C3A}</a:tableStyleId>
              </a:tblPr>
              <a:tblGrid>
                <a:gridCol w="2238367"/>
                <a:gridCol w="3218735"/>
                <a:gridCol w="6157049"/>
              </a:tblGrid>
              <a:tr h="308535">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运算符类型</a:t>
                      </a:r>
                    </a:p>
                  </a:txBody>
                  <a:tcPr marL="10160" marR="10160" marT="7620" marB="0" anchor="ct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运算符</a:t>
                      </a:r>
                    </a:p>
                  </a:txBody>
                  <a:tcPr marL="10160" marR="10160" marT="7620" marB="0" anchor="ct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描述</a:t>
                      </a:r>
                    </a:p>
                  </a:txBody>
                  <a:tcPr marL="10160" marR="10160" marT="7620" marB="0" anchor="ctr"/>
                </a:tc>
              </a:tr>
              <a:tr h="308535">
                <a:tc rowSpan="8">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范围</a:t>
                      </a:r>
                    </a:p>
                  </a:txBody>
                  <a:tcPr marL="10160" marR="10160" marT="7620" marB="0" anchor="ctr"/>
                </a:tc>
                <a:tc>
                  <a:txBody>
                    <a:bodyPr/>
                    <a:lstStyle/>
                    <a:p>
                      <a:pPr algn="ctr" fontAlgn="ctr"/>
                      <a:r>
                        <a:rPr lang="en-US" sz="1600" b="0" i="0" u="none" strike="noStrike" smtClean="0">
                          <a:solidFill>
                            <a:srgbClr val="000000"/>
                          </a:solidFill>
                          <a:effectLst/>
                          <a:latin typeface="微软雅黑" panose="020B0503020204020204" pitchFamily="34" charset="-122"/>
                          <a:ea typeface="微软雅黑" panose="020B0503020204020204" pitchFamily="34" charset="-122"/>
                        </a:rPr>
                        <a:t>$eq</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等于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xBody>
                    <a:bodyPr/>
                    <a:lstStyle/>
                    <a:p>
                      <a:pPr algn="ctr" fontAlgn="ct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$lt</a:t>
                      </a: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小于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$gt</a:t>
                      </a: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大于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$lte</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小于等于</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$gte</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大于等于</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$in</a:t>
                      </a: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判断元素是否在指定的集合范围里</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$all</a:t>
                      </a:r>
                    </a:p>
                  </a:txBody>
                  <a:tcPr marL="10160" marR="10160" marT="7620" marB="0" anchor="ctr"/>
                </a:tc>
                <a:tc>
                  <a:txBody>
                    <a:bodyPr/>
                    <a:lstStyle/>
                    <a:p>
                      <a:pPr algn="l" fontAlgn="ctr"/>
                      <a:r>
                        <a:rPr lang="zh-CN" altLang="en-US" sz="1600" b="0" i="0" u="none" strike="noStrike" smtClean="0">
                          <a:solidFill>
                            <a:srgbClr val="000000"/>
                          </a:solidFill>
                          <a:effectLst/>
                          <a:latin typeface="微软雅黑" panose="020B0503020204020204" pitchFamily="34" charset="-122"/>
                          <a:ea typeface="微软雅黑" panose="020B0503020204020204" pitchFamily="34" charset="-122"/>
                        </a:rPr>
                        <a:t>判断</a:t>
                      </a: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数组中是否包含某几个元素</a:t>
                      </a:r>
                      <a:r>
                        <a:rPr lang="en-US" altLang="zh-CN" sz="16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无关顺序</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$nin</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判断元素是否不在指定的集合范围里</a:t>
                      </a:r>
                    </a:p>
                  </a:txBody>
                  <a:tcPr marL="10160" marR="10160" marT="7620" marB="0" anchor="ctr"/>
                </a:tc>
              </a:tr>
              <a:tr h="308535">
                <a:tc rowSpan="6">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布尔运算</a:t>
                      </a:r>
                    </a:p>
                  </a:txBody>
                  <a:tcPr marL="10160" marR="10160" marT="7620" marB="0" anchor="ctr"/>
                </a:tc>
                <a:tc>
                  <a:txBody>
                    <a:bodyPr/>
                    <a:lstStyle/>
                    <a:p>
                      <a:pPr algn="ctr" fontAlgn="ctr"/>
                      <a:r>
                        <a:rPr lang="en-US" sz="1600" b="0" i="0" u="none" strike="noStrike">
                          <a:solidFill>
                            <a:schemeClr val="tx1"/>
                          </a:solidFill>
                          <a:effectLst/>
                          <a:latin typeface="微软雅黑" panose="020B0503020204020204" pitchFamily="34" charset="-122"/>
                          <a:ea typeface="微软雅黑" panose="020B0503020204020204" pitchFamily="34" charset="-122"/>
                        </a:rPr>
                        <a:t>$ne</a:t>
                      </a:r>
                    </a:p>
                  </a:txBody>
                  <a:tcPr marL="10160" marR="10160" marT="7620" marB="0" anchor="ctr"/>
                </a:tc>
                <a:tc>
                  <a:txBody>
                    <a:bodyPr/>
                    <a:lstStyle/>
                    <a:p>
                      <a:pPr algn="l" fontAlgn="ctr"/>
                      <a:r>
                        <a:rPr lang="zh-CN" altLang="en-US" sz="1600" b="0" i="0" u="none" strike="noStrike" smtClean="0">
                          <a:solidFill>
                            <a:schemeClr val="tx1"/>
                          </a:solidFill>
                          <a:effectLst/>
                          <a:latin typeface="微软雅黑" panose="020B0503020204020204" pitchFamily="34" charset="-122"/>
                          <a:ea typeface="微软雅黑" panose="020B0503020204020204" pitchFamily="34" charset="-122"/>
                        </a:rPr>
                        <a:t>不等于，不匹配参数条件</a:t>
                      </a:r>
                      <a:endParaRPr lang="zh-CN" altLang="en-US" sz="1600" b="0" i="0" u="none" strike="noStrike">
                        <a:solidFill>
                          <a:schemeClr val="tx1"/>
                        </a:solidFill>
                        <a:effectLst/>
                        <a:latin typeface="微软雅黑" panose="020B0503020204020204" pitchFamily="34" charset="-122"/>
                        <a:ea typeface="微软雅黑" panose="020B0503020204020204" pitchFamily="34" charset="-122"/>
                      </a:endParaRP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$not</a:t>
                      </a: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不匹配结果</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$or</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有一个条件成立则匹配</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$nor</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所有条件都不匹配</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$and</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所有条件都必须匹配</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B050"/>
                          </a:solidFill>
                          <a:effectLst/>
                          <a:latin typeface="微软雅黑" panose="020B0503020204020204" pitchFamily="34" charset="-122"/>
                          <a:ea typeface="微软雅黑" panose="020B0503020204020204" pitchFamily="34" charset="-122"/>
                        </a:rPr>
                        <a:t>$exists</a:t>
                      </a:r>
                    </a:p>
                  </a:txBody>
                  <a:tcPr marL="10160" marR="10160" marT="7620" marB="0" anchor="ctr"/>
                </a:tc>
                <a:tc>
                  <a:txBody>
                    <a:bodyPr/>
                    <a:lstStyle/>
                    <a:p>
                      <a:pPr algn="l" fontAlgn="ctr"/>
                      <a:r>
                        <a:rPr lang="zh-CN" altLang="en-US" sz="1600" b="0" i="0" u="none" strike="noStrike">
                          <a:solidFill>
                            <a:srgbClr val="00B050"/>
                          </a:solidFill>
                          <a:effectLst/>
                          <a:latin typeface="微软雅黑" panose="020B0503020204020204" pitchFamily="34" charset="-122"/>
                          <a:ea typeface="微软雅黑" panose="020B0503020204020204" pitchFamily="34" charset="-122"/>
                        </a:rPr>
                        <a:t>判断元素是否存在</a:t>
                      </a:r>
                    </a:p>
                  </a:txBody>
                  <a:tcPr marL="10160" marR="10160" marT="7620" marB="0" anchor="ctr"/>
                </a:tc>
              </a:tr>
              <a:tr h="308535">
                <a:tc rowSpan="2">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其他</a:t>
                      </a:r>
                    </a:p>
                  </a:txBody>
                  <a:tcPr marL="10160" marR="10160" marT="7620" marB="0" anchor="ctr"/>
                </a:tc>
                <a:tc>
                  <a:txBody>
                    <a:bodyPr/>
                    <a:lstStyle/>
                    <a:p>
                      <a:pPr algn="ctr" fontAlgn="ctr"/>
                      <a:r>
                        <a:rPr lang="en-US" altLang="zh-CN" sz="1600" b="0" i="0" u="none" strike="noStrike">
                          <a:solidFill>
                            <a:srgbClr val="000000"/>
                          </a:solidFill>
                          <a:effectLst/>
                          <a:latin typeface="微软雅黑" panose="020B0503020204020204" pitchFamily="34" charset="-122"/>
                          <a:ea typeface="微软雅黑" panose="020B0503020204020204" pitchFamily="34" charset="-122"/>
                        </a:rPr>
                        <a:t>.</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子文档匹配</a:t>
                      </a:r>
                    </a:p>
                  </a:txBody>
                  <a:tcPr marL="10160" marR="10160" marT="7620" marB="0" anchor="ctr"/>
                </a:tc>
              </a:tr>
              <a:tr h="308535">
                <a:tc vMerge="1">
                  <a:txBody>
                    <a:bodyPr/>
                    <a:lstStyle/>
                    <a:p>
                      <a:endParaRPr lang="zh-CN" altLang="en-US"/>
                    </a:p>
                  </a:txBody>
                  <a:tcPr/>
                </a:tc>
                <a:tc>
                  <a:txBody>
                    <a:bodyPr/>
                    <a:lstStyle/>
                    <a:p>
                      <a:pPr algn="ctr" fontAlgn="ctr"/>
                      <a:r>
                        <a:rPr lang="en-US" sz="1600" b="0" i="0" u="none" strike="noStrike">
                          <a:solidFill>
                            <a:srgbClr val="000000"/>
                          </a:solidFill>
                          <a:effectLst/>
                          <a:latin typeface="微软雅黑" panose="020B0503020204020204" pitchFamily="34" charset="-122"/>
                          <a:ea typeface="微软雅黑" panose="020B0503020204020204" pitchFamily="34" charset="-122"/>
                        </a:rPr>
                        <a:t>$regex</a:t>
                      </a:r>
                    </a:p>
                  </a:txBody>
                  <a:tcPr marL="10160" marR="10160" marT="7620" marB="0" anchor="ctr"/>
                </a:tc>
                <a:tc>
                  <a:txBody>
                    <a:bodyPr/>
                    <a:lstStyle/>
                    <a:p>
                      <a:pPr algn="l"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正则表达式匹配</a:t>
                      </a:r>
                    </a:p>
                  </a:txBody>
                  <a:tcPr marL="10160" marR="10160" marT="7620"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21075651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矩形 4"/>
          <p:cNvSpPr>
            <a:spLocks noChangeArrowheads="1"/>
          </p:cNvSpPr>
          <p:nvPr/>
        </p:nvSpPr>
        <p:spPr bwMode="auto">
          <a:xfrm>
            <a:off x="101601" y="269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查询选择</a:t>
            </a:r>
            <a:r>
              <a:rPr lang="zh-CN" altLang="en-US" sz="2667" smtClean="0">
                <a:solidFill>
                  <a:srgbClr val="1D69A3"/>
                </a:solidFill>
                <a:latin typeface="微软雅黑" pitchFamily="34" charset="-122"/>
                <a:ea typeface="微软雅黑" pitchFamily="34" charset="-122"/>
              </a:rPr>
              <a:t>器实战</a:t>
            </a:r>
            <a:endParaRPr lang="zh-CN" altLang="en-US" sz="2667">
              <a:solidFill>
                <a:srgbClr val="1D69A3"/>
              </a:solidFill>
              <a:latin typeface="微软雅黑" pitchFamily="34" charset="-122"/>
              <a:ea typeface="微软雅黑"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矩形 1"/>
          <p:cNvSpPr/>
          <p:nvPr/>
        </p:nvSpPr>
        <p:spPr>
          <a:xfrm>
            <a:off x="304800" y="741248"/>
            <a:ext cx="11982450" cy="5632311"/>
          </a:xfrm>
          <a:prstGeom prst="rect">
            <a:avLst/>
          </a:prstGeom>
        </p:spPr>
        <p:txBody>
          <a:bodyPr wrap="square">
            <a:spAutoFit/>
          </a:bodyPr>
          <a:lstStyle/>
          <a:p>
            <a:pPr>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(1)client</a:t>
            </a:r>
            <a:r>
              <a:rPr lang="zh-CN" altLang="en-US" sz="2000" b="1">
                <a:solidFill>
                  <a:srgbClr val="333333"/>
                </a:solidFill>
                <a:latin typeface="微软雅黑" panose="020B0503020204020204" pitchFamily="34" charset="-122"/>
                <a:ea typeface="微软雅黑" panose="020B0503020204020204" pitchFamily="34" charset="-122"/>
              </a:rPr>
              <a:t>指定端口和</a:t>
            </a:r>
            <a:r>
              <a:rPr lang="en-US" altLang="zh-CN" sz="2000" b="1">
                <a:solidFill>
                  <a:srgbClr val="333333"/>
                </a:solidFill>
                <a:latin typeface="微软雅黑" panose="020B0503020204020204" pitchFamily="34" charset="-122"/>
                <a:ea typeface="微软雅黑" panose="020B0503020204020204" pitchFamily="34" charset="-122"/>
              </a:rPr>
              <a:t>ip</a:t>
            </a:r>
            <a:r>
              <a:rPr lang="zh-CN" altLang="en-US" sz="2000" b="1">
                <a:solidFill>
                  <a:srgbClr val="333333"/>
                </a:solidFill>
                <a:latin typeface="微软雅黑" panose="020B0503020204020204" pitchFamily="34" charset="-122"/>
                <a:ea typeface="微软雅黑" panose="020B0503020204020204" pitchFamily="34" charset="-122"/>
              </a:rPr>
              <a:t>连接</a:t>
            </a:r>
            <a:r>
              <a:rPr lang="en-US" altLang="zh-CN" sz="2000" b="1">
                <a:solidFill>
                  <a:srgbClr val="333333"/>
                </a:solidFill>
                <a:latin typeface="微软雅黑" panose="020B0503020204020204" pitchFamily="34" charset="-122"/>
                <a:ea typeface="微软雅黑" panose="020B0503020204020204" pitchFamily="34" charset="-122"/>
              </a:rPr>
              <a:t>mongodb</a:t>
            </a:r>
          </a:p>
          <a:p>
            <a:pPr>
              <a:lnSpc>
                <a:spcPct val="150000"/>
              </a:lnSpc>
            </a:pPr>
            <a:r>
              <a:rPr lang="en-US" altLang="zh-CN" sz="2000" smtClean="0">
                <a:solidFill>
                  <a:srgbClr val="333333"/>
                </a:solidFill>
                <a:latin typeface="微软雅黑" panose="020B0503020204020204" pitchFamily="34" charset="-122"/>
                <a:ea typeface="微软雅黑" panose="020B0503020204020204" pitchFamily="34" charset="-122"/>
              </a:rPr>
              <a:t>	./</a:t>
            </a:r>
            <a:r>
              <a:rPr lang="en-US" altLang="zh-CN" sz="2000">
                <a:solidFill>
                  <a:srgbClr val="333333"/>
                </a:solidFill>
                <a:latin typeface="微软雅黑" panose="020B0503020204020204" pitchFamily="34" charset="-122"/>
                <a:ea typeface="微软雅黑" panose="020B0503020204020204" pitchFamily="34" charset="-122"/>
              </a:rPr>
              <a:t>mongo </a:t>
            </a:r>
            <a:r>
              <a:rPr lang="en-US" altLang="zh-CN" sz="2000" smtClean="0">
                <a:solidFill>
                  <a:srgbClr val="333333"/>
                </a:solidFill>
                <a:latin typeface="微软雅黑" panose="020B0503020204020204" pitchFamily="34" charset="-122"/>
                <a:ea typeface="微软雅黑" panose="020B0503020204020204" pitchFamily="34" charset="-122"/>
              </a:rPr>
              <a:t>localhost:27022</a:t>
            </a:r>
            <a:endParaRPr lang="en-US" altLang="zh-CN" sz="2000" b="1">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b="1">
                <a:solidFill>
                  <a:srgbClr val="333333"/>
                </a:solidFill>
                <a:latin typeface="微软雅黑" panose="020B0503020204020204" pitchFamily="34" charset="-122"/>
                <a:ea typeface="微软雅黑" panose="020B0503020204020204" pitchFamily="34" charset="-122"/>
              </a:rPr>
              <a:t>(2)in</a:t>
            </a:r>
            <a:r>
              <a:rPr lang="zh-CN" altLang="en-US" sz="2000" b="1">
                <a:solidFill>
                  <a:srgbClr val="333333"/>
                </a:solidFill>
                <a:latin typeface="微软雅黑" panose="020B0503020204020204" pitchFamily="34" charset="-122"/>
                <a:ea typeface="微软雅黑" panose="020B0503020204020204" pitchFamily="34" charset="-122"/>
              </a:rPr>
              <a:t>选择器示例：</a:t>
            </a:r>
          </a:p>
          <a:p>
            <a:pPr lvl="1">
              <a:lnSpc>
                <a:spcPct val="150000"/>
              </a:lnSpc>
            </a:pPr>
            <a:r>
              <a:rPr lang="en-US" altLang="zh-CN" sz="2000">
                <a:solidFill>
                  <a:prstClr val="black"/>
                </a:solidFill>
                <a:latin typeface="Courier New"/>
              </a:rPr>
              <a:t>db.users.find</a:t>
            </a:r>
            <a:r>
              <a:rPr lang="en-US" altLang="zh-CN" sz="2000" smtClean="0">
                <a:solidFill>
                  <a:prstClr val="black"/>
                </a:solidFill>
                <a:latin typeface="Courier New"/>
              </a:rPr>
              <a:t>({"username":{"$in":["lison", "mark", "james"]}}).</a:t>
            </a:r>
            <a:r>
              <a:rPr lang="en-US" altLang="zh-CN" sz="2000">
                <a:solidFill>
                  <a:prstClr val="black"/>
                </a:solidFill>
                <a:latin typeface="Courier New"/>
              </a:rPr>
              <a:t>pretty()</a:t>
            </a:r>
          </a:p>
          <a:p>
            <a:pPr lvl="1">
              <a:lnSpc>
                <a:spcPct val="150000"/>
              </a:lnSpc>
            </a:pPr>
            <a:r>
              <a:rPr lang="zh-CN" altLang="en-US" sz="2000" smtClean="0">
                <a:solidFill>
                  <a:srgbClr val="333333"/>
                </a:solidFill>
                <a:latin typeface="微软雅黑" panose="020B0503020204020204" pitchFamily="34" charset="-122"/>
                <a:ea typeface="微软雅黑" panose="020B0503020204020204" pitchFamily="34" charset="-122"/>
              </a:rPr>
              <a:t>查询姓名为</a:t>
            </a:r>
            <a:r>
              <a:rPr lang="en-US" altLang="zh-CN" sz="2000" smtClean="0">
                <a:solidFill>
                  <a:srgbClr val="333333"/>
                </a:solidFill>
                <a:latin typeface="微软雅黑" panose="020B0503020204020204" pitchFamily="34" charset="-122"/>
                <a:ea typeface="微软雅黑" panose="020B0503020204020204" pitchFamily="34" charset="-122"/>
              </a:rPr>
              <a:t>lison</a:t>
            </a:r>
            <a:r>
              <a:rPr lang="zh-CN" altLang="en-US" sz="2000" smtClean="0">
                <a:solidFill>
                  <a:srgbClr val="333333"/>
                </a:solidFill>
                <a:latin typeface="微软雅黑" panose="020B0503020204020204" pitchFamily="34" charset="-122"/>
                <a:ea typeface="微软雅黑" panose="020B0503020204020204" pitchFamily="34" charset="-122"/>
              </a:rPr>
              <a:t>、</a:t>
            </a:r>
            <a:r>
              <a:rPr lang="en-US" altLang="zh-CN" sz="2000" smtClean="0">
                <a:solidFill>
                  <a:srgbClr val="333333"/>
                </a:solidFill>
                <a:latin typeface="微软雅黑" panose="020B0503020204020204" pitchFamily="34" charset="-122"/>
                <a:ea typeface="微软雅黑" panose="020B0503020204020204" pitchFamily="34" charset="-122"/>
              </a:rPr>
              <a:t>mark</a:t>
            </a:r>
            <a:r>
              <a:rPr lang="zh-CN" altLang="en-US" sz="2000" smtClean="0">
                <a:solidFill>
                  <a:srgbClr val="333333"/>
                </a:solidFill>
                <a:latin typeface="微软雅黑" panose="020B0503020204020204" pitchFamily="34" charset="-122"/>
                <a:ea typeface="微软雅黑" panose="020B0503020204020204" pitchFamily="34" charset="-122"/>
              </a:rPr>
              <a:t>和</a:t>
            </a:r>
            <a:r>
              <a:rPr lang="en-US" altLang="zh-CN" sz="2000" smtClean="0">
                <a:solidFill>
                  <a:srgbClr val="333333"/>
                </a:solidFill>
                <a:latin typeface="微软雅黑" panose="020B0503020204020204" pitchFamily="34" charset="-122"/>
                <a:ea typeface="微软雅黑" panose="020B0503020204020204" pitchFamily="34" charset="-122"/>
              </a:rPr>
              <a:t>james</a:t>
            </a:r>
            <a:r>
              <a:rPr lang="zh-CN" altLang="en-US" sz="2000" smtClean="0">
                <a:solidFill>
                  <a:srgbClr val="333333"/>
                </a:solidFill>
                <a:latin typeface="微软雅黑" panose="020B0503020204020204" pitchFamily="34" charset="-122"/>
                <a:ea typeface="微软雅黑" panose="020B0503020204020204" pitchFamily="34" charset="-122"/>
              </a:rPr>
              <a:t>这个范围的人</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2000" b="1" smtClean="0">
                <a:solidFill>
                  <a:srgbClr val="333333"/>
                </a:solidFill>
                <a:latin typeface="微软雅黑" panose="020B0503020204020204" pitchFamily="34" charset="-122"/>
                <a:ea typeface="微软雅黑" panose="020B0503020204020204" pitchFamily="34" charset="-122"/>
              </a:rPr>
              <a:t>(3)exists</a:t>
            </a:r>
            <a:r>
              <a:rPr lang="zh-CN" altLang="en-US" sz="2000" b="1">
                <a:solidFill>
                  <a:srgbClr val="333333"/>
                </a:solidFill>
                <a:latin typeface="微软雅黑" panose="020B0503020204020204" pitchFamily="34" charset="-122"/>
                <a:ea typeface="微软雅黑" panose="020B0503020204020204" pitchFamily="34" charset="-122"/>
              </a:rPr>
              <a:t>选择器示例：</a:t>
            </a:r>
          </a:p>
          <a:p>
            <a:pPr lvl="1">
              <a:lnSpc>
                <a:spcPct val="150000"/>
              </a:lnSpc>
            </a:pPr>
            <a:r>
              <a:rPr lang="en-US" altLang="zh-CN" sz="2000">
                <a:solidFill>
                  <a:prstClr val="black"/>
                </a:solidFill>
                <a:latin typeface="Courier New"/>
              </a:rPr>
              <a:t>db.users.find</a:t>
            </a:r>
            <a:r>
              <a:rPr lang="en-US" altLang="zh-CN" sz="2000" smtClean="0">
                <a:solidFill>
                  <a:prstClr val="black"/>
                </a:solidFill>
                <a:latin typeface="Courier New"/>
              </a:rPr>
              <a:t>({"lenght":{"$exists":</a:t>
            </a:r>
            <a:r>
              <a:rPr lang="en-US" altLang="zh-CN" sz="2000">
                <a:solidFill>
                  <a:prstClr val="black"/>
                </a:solidFill>
                <a:latin typeface="Courier New"/>
              </a:rPr>
              <a:t>true}}).pretty()</a:t>
            </a:r>
            <a:endParaRPr lang="en-US" altLang="zh-CN" sz="2000" b="1">
              <a:solidFill>
                <a:srgbClr val="333333"/>
              </a:solidFill>
              <a:latin typeface="微软雅黑" panose="020B0503020204020204" pitchFamily="34" charset="-122"/>
              <a:ea typeface="微软雅黑" panose="020B0503020204020204" pitchFamily="34" charset="-122"/>
            </a:endParaRPr>
          </a:p>
          <a:p>
            <a:pPr lvl="1">
              <a:lnSpc>
                <a:spcPct val="150000"/>
              </a:lnSpc>
            </a:pPr>
            <a:r>
              <a:rPr lang="zh-CN" altLang="en-US" sz="2000">
                <a:solidFill>
                  <a:srgbClr val="333333"/>
                </a:solidFill>
                <a:latin typeface="微软雅黑" panose="020B0503020204020204" pitchFamily="34" charset="-122"/>
                <a:ea typeface="微软雅黑" panose="020B0503020204020204" pitchFamily="34" charset="-122"/>
              </a:rPr>
              <a:t>判断文档有没有关心的字段</a:t>
            </a:r>
          </a:p>
          <a:p>
            <a:pPr>
              <a:lnSpc>
                <a:spcPct val="150000"/>
              </a:lnSpc>
            </a:pPr>
            <a:r>
              <a:rPr lang="en-US" altLang="zh-CN" sz="2000" b="1" smtClean="0">
                <a:solidFill>
                  <a:srgbClr val="333333"/>
                </a:solidFill>
                <a:latin typeface="微软雅黑" panose="020B0503020204020204" pitchFamily="34" charset="-122"/>
                <a:ea typeface="微软雅黑" panose="020B0503020204020204" pitchFamily="34" charset="-122"/>
              </a:rPr>
              <a:t>(</a:t>
            </a:r>
            <a:r>
              <a:rPr lang="en-US" altLang="zh-CN" sz="2000" b="1">
                <a:solidFill>
                  <a:srgbClr val="333333"/>
                </a:solidFill>
                <a:latin typeface="微软雅黑" panose="020B0503020204020204" pitchFamily="34" charset="-122"/>
                <a:ea typeface="微软雅黑" panose="020B0503020204020204" pitchFamily="34" charset="-122"/>
              </a:rPr>
              <a:t>4</a:t>
            </a:r>
            <a:r>
              <a:rPr lang="en-US" altLang="zh-CN" sz="2000" b="1" smtClean="0">
                <a:solidFill>
                  <a:srgbClr val="333333"/>
                </a:solidFill>
                <a:latin typeface="微软雅黑" panose="020B0503020204020204" pitchFamily="34" charset="-122"/>
                <a:ea typeface="微软雅黑" panose="020B0503020204020204" pitchFamily="34" charset="-122"/>
              </a:rPr>
              <a:t>)not</a:t>
            </a:r>
            <a:r>
              <a:rPr lang="zh-CN" altLang="en-US" sz="2000" b="1">
                <a:solidFill>
                  <a:srgbClr val="333333"/>
                </a:solidFill>
                <a:latin typeface="微软雅黑" panose="020B0503020204020204" pitchFamily="34" charset="-122"/>
                <a:ea typeface="微软雅黑" panose="020B0503020204020204" pitchFamily="34" charset="-122"/>
              </a:rPr>
              <a:t>选择器示例：</a:t>
            </a:r>
          </a:p>
          <a:p>
            <a:pPr lvl="1">
              <a:lnSpc>
                <a:spcPct val="150000"/>
              </a:lnSpc>
            </a:pPr>
            <a:r>
              <a:rPr lang="en-US" altLang="zh-CN" sz="2000">
                <a:solidFill>
                  <a:prstClr val="black"/>
                </a:solidFill>
                <a:latin typeface="Courier New"/>
              </a:rPr>
              <a:t>db.users.find</a:t>
            </a:r>
            <a:r>
              <a:rPr lang="en-US" altLang="zh-CN" sz="2000" smtClean="0">
                <a:solidFill>
                  <a:prstClr val="black"/>
                </a:solidFill>
                <a:latin typeface="Courier New"/>
              </a:rPr>
              <a:t>({"lenght":{"$not":{"$gte":</a:t>
            </a:r>
            <a:r>
              <a:rPr lang="en-US" altLang="zh-CN" sz="2000">
                <a:solidFill>
                  <a:prstClr val="black"/>
                </a:solidFill>
                <a:latin typeface="Courier New"/>
              </a:rPr>
              <a:t>1.77}}}).pretty()</a:t>
            </a:r>
          </a:p>
          <a:p>
            <a:pPr lvl="1">
              <a:lnSpc>
                <a:spcPct val="150000"/>
              </a:lnSpc>
            </a:pPr>
            <a:r>
              <a:rPr lang="zh-CN" altLang="en-US" sz="2000" smtClean="0">
                <a:solidFill>
                  <a:srgbClr val="333333"/>
                </a:solidFill>
                <a:latin typeface="微软雅黑" panose="020B0503020204020204" pitchFamily="34" charset="-122"/>
                <a:ea typeface="微软雅黑" panose="020B0503020204020204" pitchFamily="34" charset="-122"/>
              </a:rPr>
              <a:t>查询高度小于</a:t>
            </a:r>
            <a:r>
              <a:rPr lang="en-US" altLang="zh-CN" sz="2000" smtClean="0">
                <a:solidFill>
                  <a:srgbClr val="333333"/>
                </a:solidFill>
                <a:latin typeface="微软雅黑" panose="020B0503020204020204" pitchFamily="34" charset="-122"/>
                <a:ea typeface="微软雅黑" panose="020B0503020204020204" pitchFamily="34" charset="-122"/>
              </a:rPr>
              <a:t>1.77</a:t>
            </a:r>
            <a:r>
              <a:rPr lang="zh-CN" altLang="en-US" sz="2000" smtClean="0">
                <a:solidFill>
                  <a:srgbClr val="333333"/>
                </a:solidFill>
                <a:latin typeface="微软雅黑" panose="020B0503020204020204" pitchFamily="34" charset="-122"/>
                <a:ea typeface="微软雅黑" panose="020B0503020204020204" pitchFamily="34" charset="-122"/>
              </a:rPr>
              <a:t>或者没有身高的人</a:t>
            </a:r>
            <a:endParaRPr lang="en-US" altLang="zh-CN" sz="2000">
              <a:solidFill>
                <a:srgbClr val="333333"/>
              </a:solidFill>
              <a:latin typeface="微软雅黑" panose="020B0503020204020204" pitchFamily="34" charset="-122"/>
              <a:ea typeface="微软雅黑" panose="020B0503020204020204" pitchFamily="34" charset="-122"/>
            </a:endParaRPr>
          </a:p>
          <a:p>
            <a:pPr lvl="1">
              <a:lnSpc>
                <a:spcPct val="150000"/>
              </a:lnSpc>
            </a:pPr>
            <a:r>
              <a:rPr lang="en-US" altLang="zh-CN" sz="2000">
                <a:solidFill>
                  <a:srgbClr val="333333"/>
                </a:solidFill>
                <a:latin typeface="微软雅黑" panose="020B0503020204020204" pitchFamily="34" charset="-122"/>
                <a:ea typeface="微软雅黑" panose="020B0503020204020204" pitchFamily="34" charset="-122"/>
              </a:rPr>
              <a:t>not</a:t>
            </a:r>
            <a:r>
              <a:rPr lang="zh-CN" altLang="en-US" sz="2000">
                <a:solidFill>
                  <a:srgbClr val="333333"/>
                </a:solidFill>
                <a:latin typeface="微软雅黑" panose="020B0503020204020204" pitchFamily="34" charset="-122"/>
                <a:ea typeface="微软雅黑" panose="020B0503020204020204" pitchFamily="34" charset="-122"/>
              </a:rPr>
              <a:t>语句 会把不包含查询语句字段的文档 也检索</a:t>
            </a:r>
            <a:r>
              <a:rPr lang="zh-CN" altLang="en-US" sz="2000" smtClean="0">
                <a:solidFill>
                  <a:srgbClr val="333333"/>
                </a:solidFill>
                <a:latin typeface="微软雅黑" panose="020B0503020204020204" pitchFamily="34" charset="-122"/>
                <a:ea typeface="微软雅黑" panose="020B0503020204020204" pitchFamily="34" charset="-122"/>
              </a:rPr>
              <a:t>出来</a:t>
            </a:r>
            <a:endParaRPr lang="zh-CN" altLang="en-US" sz="2000" b="1">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002691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矩形 4"/>
          <p:cNvSpPr>
            <a:spLocks noChangeArrowheads="1"/>
          </p:cNvSpPr>
          <p:nvPr/>
        </p:nvSpPr>
        <p:spPr bwMode="auto">
          <a:xfrm>
            <a:off x="177801"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查询选择</a:t>
            </a:r>
          </a:p>
        </p:txBody>
      </p:sp>
      <p:sp>
        <p:nvSpPr>
          <p:cNvPr id="22534" name="矩形 10"/>
          <p:cNvSpPr>
            <a:spLocks noChangeArrowheads="1"/>
          </p:cNvSpPr>
          <p:nvPr/>
        </p:nvSpPr>
        <p:spPr bwMode="auto">
          <a:xfrm>
            <a:off x="7239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映射</a:t>
            </a:r>
          </a:p>
        </p:txBody>
      </p:sp>
      <p:sp>
        <p:nvSpPr>
          <p:cNvPr id="22535" name="TextBox 1"/>
          <p:cNvSpPr txBox="1">
            <a:spLocks noChangeArrowheads="1"/>
          </p:cNvSpPr>
          <p:nvPr/>
        </p:nvSpPr>
        <p:spPr bwMode="auto">
          <a:xfrm>
            <a:off x="956734" y="1419225"/>
            <a:ext cx="58876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字段</a:t>
            </a:r>
            <a:r>
              <a:rPr lang="zh-CN" altLang="en-US" sz="1600" smtClean="0">
                <a:latin typeface="微软雅黑" pitchFamily="34" charset="-122"/>
                <a:ea typeface="微软雅黑" pitchFamily="34" charset="-122"/>
              </a:rPr>
              <a:t>选择</a:t>
            </a:r>
            <a:r>
              <a:rPr lang="zh-CN" altLang="en-US" sz="1600">
                <a:solidFill>
                  <a:srgbClr val="333333"/>
                </a:solidFill>
                <a:latin typeface="微软雅黑" panose="020B0503020204020204" pitchFamily="34" charset="-122"/>
                <a:ea typeface="微软雅黑" panose="020B0503020204020204" pitchFamily="34" charset="-122"/>
              </a:rPr>
              <a:t>并排除其他字段</a:t>
            </a:r>
            <a:r>
              <a:rPr lang="zh-CN" altLang="en-US" sz="1600" smtClean="0">
                <a:latin typeface="微软雅黑" pitchFamily="34" charset="-122"/>
                <a:ea typeface="微软雅黑" pitchFamily="34" charset="-122"/>
              </a:rPr>
              <a:t>：</a:t>
            </a:r>
            <a:r>
              <a:rPr lang="en-US" altLang="zh-CN" sz="1600">
                <a:latin typeface="微软雅黑" pitchFamily="34" charset="-122"/>
                <a:ea typeface="微软雅黑" pitchFamily="34" charset="-122"/>
              </a:rPr>
              <a:t>db.users.find({},</a:t>
            </a:r>
            <a:r>
              <a:rPr lang="en-US" altLang="zh-CN" sz="1600">
                <a:solidFill>
                  <a:srgbClr val="FF0000"/>
                </a:solidFill>
                <a:latin typeface="微软雅黑" pitchFamily="34" charset="-122"/>
                <a:ea typeface="微软雅黑" pitchFamily="34" charset="-122"/>
              </a:rPr>
              <a:t>{'username':1}</a:t>
            </a:r>
            <a:r>
              <a:rPr lang="en-US" altLang="zh-CN" sz="1600">
                <a:latin typeface="微软雅黑" pitchFamily="34" charset="-122"/>
                <a:ea typeface="微软雅黑" pitchFamily="34" charset="-122"/>
              </a:rPr>
              <a:t>)</a:t>
            </a:r>
          </a:p>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字段排除：</a:t>
            </a:r>
            <a:r>
              <a:rPr lang="en-US" altLang="zh-CN" sz="1600">
                <a:latin typeface="微软雅黑" pitchFamily="34" charset="-122"/>
                <a:ea typeface="微软雅黑" pitchFamily="34" charset="-122"/>
              </a:rPr>
              <a:t>db.users.find({},</a:t>
            </a:r>
            <a:r>
              <a:rPr lang="en-US" altLang="zh-CN" sz="1600">
                <a:solidFill>
                  <a:srgbClr val="FF0000"/>
                </a:solidFill>
                <a:latin typeface="微软雅黑" pitchFamily="34" charset="-122"/>
                <a:ea typeface="微软雅黑" pitchFamily="34" charset="-122"/>
              </a:rPr>
              <a:t>{'username':0}</a:t>
            </a:r>
            <a:r>
              <a:rPr lang="en-US" altLang="zh-CN" sz="1600">
                <a:latin typeface="微软雅黑" pitchFamily="34" charset="-122"/>
                <a:ea typeface="微软雅黑" pitchFamily="34" charset="-122"/>
              </a:rPr>
              <a:t>)</a:t>
            </a:r>
          </a:p>
          <a:p>
            <a:pPr>
              <a:lnSpc>
                <a:spcPct val="150000"/>
              </a:lnSpc>
              <a:spcBef>
                <a:spcPct val="0"/>
              </a:spcBef>
              <a:buClr>
                <a:srgbClr val="92D050"/>
              </a:buClr>
              <a:buFont typeface="Wingdings" pitchFamily="2" charset="2"/>
              <a:buChar char="ü"/>
            </a:pPr>
            <a:endParaRPr lang="zh-CN" altLang="en-US" sz="1600">
              <a:latin typeface="微软雅黑" pitchFamily="34" charset="-122"/>
              <a:ea typeface="微软雅黑" pitchFamily="34" charset="-122"/>
            </a:endParaRPr>
          </a:p>
        </p:txBody>
      </p:sp>
      <p:sp>
        <p:nvSpPr>
          <p:cNvPr id="22536" name="矩形 10"/>
          <p:cNvSpPr>
            <a:spLocks noChangeArrowheads="1"/>
          </p:cNvSpPr>
          <p:nvPr/>
        </p:nvSpPr>
        <p:spPr bwMode="auto">
          <a:xfrm>
            <a:off x="723900" y="22526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排序</a:t>
            </a:r>
          </a:p>
        </p:txBody>
      </p:sp>
      <p:sp>
        <p:nvSpPr>
          <p:cNvPr id="10" name="TextBox 9"/>
          <p:cNvSpPr txBox="1"/>
          <p:nvPr/>
        </p:nvSpPr>
        <p:spPr>
          <a:xfrm>
            <a:off x="956733" y="2752725"/>
            <a:ext cx="5389424" cy="1200329"/>
          </a:xfrm>
          <a:prstGeom prst="rect">
            <a:avLst/>
          </a:prstGeom>
          <a:noFill/>
        </p:spPr>
        <p:txBody>
          <a:bodyPr wrap="none">
            <a:spAutoFit/>
          </a:bodyPr>
          <a:lstStyle/>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sort()</a:t>
            </a:r>
            <a:r>
              <a:rPr lang="zh-CN" altLang="en-US"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db.users.find().</a:t>
            </a:r>
            <a:r>
              <a:rPr lang="en-US" altLang="zh-CN" sz="1600">
                <a:solidFill>
                  <a:srgbClr val="FF0000"/>
                </a:solidFill>
                <a:latin typeface="微软雅黑" pitchFamily="34" charset="-122"/>
                <a:ea typeface="微软雅黑" pitchFamily="34" charset="-122"/>
              </a:rPr>
              <a:t>sort</a:t>
            </a:r>
            <a:r>
              <a:rPr lang="en-US" altLang="zh-CN" sz="1600" smtClean="0">
                <a:solidFill>
                  <a:srgbClr val="FF0000"/>
                </a:solidFill>
                <a:latin typeface="微软雅黑" pitchFamily="34" charset="-122"/>
                <a:ea typeface="微软雅黑" pitchFamily="34" charset="-122"/>
              </a:rPr>
              <a:t>({"username":1})</a:t>
            </a:r>
            <a:r>
              <a:rPr lang="en-US" altLang="zh-CN"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pretty</a:t>
            </a:r>
            <a:r>
              <a:rPr lang="en-US" altLang="zh-CN" sz="1600" smtClean="0">
                <a:latin typeface="微软雅黑" panose="020B0503020204020204" pitchFamily="34" charset="-122"/>
                <a:ea typeface="微软雅黑" panose="020B0503020204020204" pitchFamily="34" charset="-122"/>
              </a:rPr>
              <a:t>()</a:t>
            </a:r>
            <a:endParaRPr lang="en-US" altLang="zh-CN" sz="1600">
              <a:solidFill>
                <a:srgbClr val="FF0000"/>
              </a:solidFill>
              <a:latin typeface="微软雅黑" panose="020B0503020204020204" pitchFamily="34" charset="-122"/>
              <a:ea typeface="微软雅黑" panose="020B0503020204020204" pitchFamily="34" charset="-122"/>
            </a:endParaRPr>
          </a:p>
          <a:p>
            <a:pPr>
              <a:lnSpc>
                <a:spcPct val="150000"/>
              </a:lnSpc>
              <a:buClr>
                <a:srgbClr val="92D050"/>
              </a:buClr>
              <a:defRPr/>
            </a:pPr>
            <a:r>
              <a:rPr lang="en-US" altLang="zh-CN" sz="1600">
                <a:latin typeface="微软雅黑" panose="020B0503020204020204" pitchFamily="34" charset="-122"/>
                <a:ea typeface="微软雅黑" panose="020B0503020204020204" pitchFamily="34" charset="-122"/>
              </a:rPr>
              <a:t>         1</a:t>
            </a:r>
            <a:r>
              <a:rPr lang="zh-CN" altLang="en-US" sz="1600">
                <a:latin typeface="微软雅黑" panose="020B0503020204020204" pitchFamily="34" charset="-122"/>
                <a:ea typeface="微软雅黑" panose="020B0503020204020204" pitchFamily="34" charset="-122"/>
              </a:rPr>
              <a:t>：升序  </a:t>
            </a:r>
            <a:r>
              <a:rPr lang="en-US" altLang="zh-CN" sz="1600">
                <a:latin typeface="微软雅黑" panose="020B0503020204020204" pitchFamily="34" charset="-122"/>
                <a:ea typeface="微软雅黑" panose="020B0503020204020204" pitchFamily="34" charset="-122"/>
              </a:rPr>
              <a:t> -1</a:t>
            </a:r>
            <a:r>
              <a:rPr lang="zh-CN" altLang="en-US" sz="1600">
                <a:latin typeface="微软雅黑" panose="020B0503020204020204" pitchFamily="34" charset="-122"/>
                <a:ea typeface="微软雅黑" panose="020B0503020204020204" pitchFamily="34" charset="-122"/>
              </a:rPr>
              <a:t>：降序</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sp>
        <p:nvSpPr>
          <p:cNvPr id="22538" name="矩形 10"/>
          <p:cNvSpPr>
            <a:spLocks noChangeArrowheads="1"/>
          </p:cNvSpPr>
          <p:nvPr/>
        </p:nvSpPr>
        <p:spPr bwMode="auto">
          <a:xfrm>
            <a:off x="723900" y="3511551"/>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跳过和限制</a:t>
            </a:r>
          </a:p>
        </p:txBody>
      </p:sp>
      <p:sp>
        <p:nvSpPr>
          <p:cNvPr id="12" name="TextBox 11"/>
          <p:cNvSpPr txBox="1"/>
          <p:nvPr/>
        </p:nvSpPr>
        <p:spPr>
          <a:xfrm>
            <a:off x="956733" y="4011613"/>
            <a:ext cx="6084230" cy="1200329"/>
          </a:xfrm>
          <a:prstGeom prst="rect">
            <a:avLst/>
          </a:prstGeom>
          <a:noFill/>
        </p:spPr>
        <p:txBody>
          <a:bodyPr wrap="none">
            <a:spAutoFit/>
          </a:bodyPr>
          <a:lstStyle/>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skip(n)</a:t>
            </a:r>
            <a:r>
              <a:rPr lang="zh-CN" altLang="en-US" sz="1600">
                <a:latin typeface="微软雅黑" panose="020B0503020204020204" pitchFamily="34" charset="-122"/>
                <a:ea typeface="微软雅黑" panose="020B0503020204020204" pitchFamily="34" charset="-122"/>
              </a:rPr>
              <a:t>：跳过</a:t>
            </a:r>
            <a:r>
              <a:rPr lang="en-US" altLang="zh-CN" sz="1600">
                <a:latin typeface="微软雅黑" panose="020B0503020204020204" pitchFamily="34" charset="-122"/>
                <a:ea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rPr>
              <a:t>条数据</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limit(n)</a:t>
            </a:r>
            <a:r>
              <a:rPr lang="zh-CN" altLang="en-US" sz="1600">
                <a:latin typeface="微软雅黑" panose="020B0503020204020204" pitchFamily="34" charset="-122"/>
                <a:ea typeface="微软雅黑" panose="020B0503020204020204" pitchFamily="34" charset="-122"/>
              </a:rPr>
              <a:t>：限制</a:t>
            </a:r>
            <a:r>
              <a:rPr lang="en-US" altLang="zh-CN" sz="1600">
                <a:latin typeface="微软雅黑" panose="020B0503020204020204" pitchFamily="34" charset="-122"/>
                <a:ea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rPr>
              <a:t>条数据</a:t>
            </a:r>
            <a:endParaRPr lang="en-US" altLang="zh-CN" sz="1600">
              <a:latin typeface="微软雅黑" panose="020B0503020204020204" pitchFamily="34" charset="-122"/>
              <a:ea typeface="微软雅黑" panose="020B0503020204020204" pitchFamily="34" charset="-122"/>
            </a:endParaRPr>
          </a:p>
          <a:p>
            <a:pPr>
              <a:lnSpc>
                <a:spcPct val="150000"/>
              </a:lnSpc>
              <a:buClr>
                <a:srgbClr val="92D050"/>
              </a:buClr>
              <a:defRPr/>
            </a:pPr>
            <a:r>
              <a:rPr lang="en-US" altLang="zh-CN" sz="1600">
                <a:latin typeface="微软雅黑" panose="020B0503020204020204" pitchFamily="34" charset="-122"/>
                <a:ea typeface="微软雅黑" panose="020B0503020204020204" pitchFamily="34" charset="-122"/>
              </a:rPr>
              <a:t>      e.g</a:t>
            </a:r>
            <a:r>
              <a:rPr lang="zh-CN" altLang="en-US" sz="1600" smtClean="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 db.users.find</a:t>
            </a:r>
            <a:r>
              <a:rPr lang="en-US" altLang="zh-CN" sz="1600" smtClean="0">
                <a:latin typeface="微软雅黑" panose="020B0503020204020204" pitchFamily="34" charset="-122"/>
                <a:ea typeface="微软雅黑" panose="020B0503020204020204" pitchFamily="34" charset="-122"/>
              </a:rPr>
              <a:t>().</a:t>
            </a:r>
            <a:r>
              <a:rPr lang="en-US" altLang="zh-CN" sz="1600" smtClean="0">
                <a:solidFill>
                  <a:srgbClr val="FF0000"/>
                </a:solidFill>
                <a:latin typeface="微软雅黑" pitchFamily="34" charset="-122"/>
                <a:ea typeface="微软雅黑" pitchFamily="34" charset="-122"/>
              </a:rPr>
              <a:t>sort({"username":1})</a:t>
            </a:r>
            <a:r>
              <a:rPr lang="en-US" altLang="zh-CN" sz="1600" smtClean="0">
                <a:latin typeface="微软雅黑" panose="020B0503020204020204" pitchFamily="34" charset="-122"/>
                <a:ea typeface="微软雅黑" panose="020B0503020204020204" pitchFamily="34" charset="-122"/>
              </a:rPr>
              <a:t>.</a:t>
            </a:r>
            <a:r>
              <a:rPr lang="en-US" altLang="zh-CN" sz="1600" smtClean="0">
                <a:solidFill>
                  <a:srgbClr val="FF0000"/>
                </a:solidFill>
                <a:latin typeface="微软雅黑" pitchFamily="34" charset="-122"/>
                <a:ea typeface="微软雅黑" pitchFamily="34" charset="-122"/>
              </a:rPr>
              <a:t>limit(2).skip(2)</a:t>
            </a:r>
            <a:endParaRPr lang="zh-CN" altLang="en-US" sz="1600">
              <a:solidFill>
                <a:srgbClr val="FF0000"/>
              </a:solidFill>
              <a:latin typeface="微软雅黑" panose="020B0503020204020204" pitchFamily="34" charset="-122"/>
              <a:ea typeface="微软雅黑" panose="020B0503020204020204" pitchFamily="34" charset="-122"/>
            </a:endParaRPr>
          </a:p>
        </p:txBody>
      </p:sp>
      <p:sp>
        <p:nvSpPr>
          <p:cNvPr id="22540" name="矩形 10"/>
          <p:cNvSpPr>
            <a:spLocks noChangeArrowheads="1"/>
          </p:cNvSpPr>
          <p:nvPr/>
        </p:nvSpPr>
        <p:spPr bwMode="auto">
          <a:xfrm>
            <a:off x="723900" y="5187951"/>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查询唯一值</a:t>
            </a:r>
          </a:p>
        </p:txBody>
      </p:sp>
      <p:sp>
        <p:nvSpPr>
          <p:cNvPr id="22541" name="TextBox 13"/>
          <p:cNvSpPr txBox="1">
            <a:spLocks noChangeArrowheads="1"/>
          </p:cNvSpPr>
          <p:nvPr/>
        </p:nvSpPr>
        <p:spPr bwMode="auto">
          <a:xfrm>
            <a:off x="956734" y="5688013"/>
            <a:ext cx="7322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en-US" altLang="zh-CN" sz="1600"/>
              <a:t>distinct()</a:t>
            </a:r>
            <a:r>
              <a:rPr lang="zh-CN" altLang="en-US" sz="1600">
                <a:latin typeface="微软雅黑" pitchFamily="34" charset="-122"/>
                <a:ea typeface="微软雅黑" pitchFamily="34" charset="-122"/>
              </a:rPr>
              <a:t>：查询指定字段的唯一值，</a:t>
            </a:r>
            <a:r>
              <a:rPr lang="en-US" altLang="zh-CN" sz="1600">
                <a:latin typeface="微软雅黑" pitchFamily="34" charset="-122"/>
                <a:ea typeface="微软雅黑" pitchFamily="34" charset="-122"/>
              </a:rPr>
              <a:t>e.g</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db.users.distinct</a:t>
            </a:r>
            <a:r>
              <a:rPr lang="en-US" altLang="zh-CN" sz="1600" smtClean="0">
                <a:latin typeface="微软雅黑" pitchFamily="34" charset="-122"/>
                <a:ea typeface="微软雅黑" pitchFamily="34" charset="-122"/>
              </a:rPr>
              <a:t>("username")</a:t>
            </a:r>
            <a:endParaRPr lang="zh-CN" altLang="en-US" sz="1600">
              <a:solidFill>
                <a:srgbClr val="FF0000"/>
              </a:solidFill>
              <a:latin typeface="微软雅黑" pitchFamily="34" charset="-122"/>
              <a:ea typeface="微软雅黑" pitchFamily="34" charset="-122"/>
            </a:endParaRPr>
          </a:p>
        </p:txBody>
      </p:sp>
      <p:grpSp>
        <p:nvGrpSpPr>
          <p:cNvPr id="14" name="PA_组合 47"/>
          <p:cNvGrpSpPr/>
          <p:nvPr>
            <p:custDataLst>
              <p:tags r:id="rId1"/>
            </p:custDataLst>
          </p:nvPr>
        </p:nvGrpSpPr>
        <p:grpSpPr>
          <a:xfrm>
            <a:off x="413810" y="695886"/>
            <a:ext cx="1199456" cy="74689"/>
            <a:chOff x="0" y="2842590"/>
            <a:chExt cx="7054752" cy="89199"/>
          </a:xfrm>
        </p:grpSpPr>
        <p:sp>
          <p:nvSpPr>
            <p:cNvPr id="15" name="矩形 1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6" name="矩形 1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7" name="矩形 1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8" name="矩形 1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9741552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4"/>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矩形 4"/>
          <p:cNvSpPr>
            <a:spLocks noChangeArrowheads="1"/>
          </p:cNvSpPr>
          <p:nvPr/>
        </p:nvSpPr>
        <p:spPr bwMode="auto">
          <a:xfrm>
            <a:off x="225426" y="1645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字符串数组选择查询</a:t>
            </a:r>
          </a:p>
        </p:txBody>
      </p:sp>
      <p:sp>
        <p:nvSpPr>
          <p:cNvPr id="23558" name="TextBox 1"/>
          <p:cNvSpPr txBox="1">
            <a:spLocks noChangeArrowheads="1"/>
          </p:cNvSpPr>
          <p:nvPr/>
        </p:nvSpPr>
        <p:spPr bwMode="auto">
          <a:xfrm>
            <a:off x="225426" y="873125"/>
            <a:ext cx="9383979"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2000">
                <a:solidFill>
                  <a:srgbClr val="FFC000"/>
                </a:solidFill>
                <a:latin typeface="微软雅黑" pitchFamily="34" charset="-122"/>
                <a:ea typeface="微软雅黑" pitchFamily="34" charset="-122"/>
              </a:rPr>
              <a:t>1.</a:t>
            </a:r>
            <a:r>
              <a:rPr lang="zh-CN" altLang="en-US" sz="2000">
                <a:solidFill>
                  <a:srgbClr val="FFC000"/>
                </a:solidFill>
                <a:latin typeface="微软雅黑" pitchFamily="34" charset="-122"/>
                <a:ea typeface="微软雅黑" pitchFamily="34" charset="-122"/>
              </a:rPr>
              <a:t>数组单元素查询</a:t>
            </a:r>
            <a:endParaRPr lang="en-US" altLang="zh-CN" sz="2000">
              <a:solidFill>
                <a:srgbClr val="FFC000"/>
              </a:solidFill>
              <a:latin typeface="微软雅黑" pitchFamily="34" charset="-122"/>
              <a:ea typeface="微软雅黑" pitchFamily="34" charset="-122"/>
            </a:endParaRPr>
          </a:p>
          <a:p>
            <a:pPr>
              <a:spcBef>
                <a:spcPct val="0"/>
              </a:spcBef>
              <a:buFontTx/>
              <a:buNone/>
            </a:pPr>
            <a:r>
              <a:rPr lang="en-US" altLang="zh-CN" sz="2000">
                <a:solidFill>
                  <a:srgbClr val="FFC000"/>
                </a:solidFill>
                <a:latin typeface="微软雅黑" pitchFamily="34" charset="-122"/>
                <a:ea typeface="微软雅黑" pitchFamily="34" charset="-122"/>
              </a:rPr>
              <a:t>   </a:t>
            </a: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a:t>
            </a:r>
            <a:r>
              <a:rPr lang="zh-CN" altLang="en-US" sz="1800" smtClean="0">
                <a:latin typeface="微软雅黑" pitchFamily="34" charset="-122"/>
                <a:ea typeface="微软雅黑" pitchFamily="34" charset="-122"/>
              </a:rPr>
              <a:t>蜘蛛侠</a:t>
            </a:r>
            <a:r>
              <a:rPr lang="en-US" altLang="zh-CN" sz="1800" smtClean="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查询数组中</a:t>
            </a:r>
            <a:r>
              <a:rPr lang="zh-CN" altLang="en-US" sz="1800" smtClean="0">
                <a:latin typeface="微软雅黑" pitchFamily="34" charset="-122"/>
                <a:ea typeface="微软雅黑" pitchFamily="34" charset="-122"/>
              </a:rPr>
              <a:t>包含</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蜘蛛侠</a:t>
            </a:r>
            <a:r>
              <a:rPr lang="en-US" altLang="zh-CN" sz="1800" smtClean="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itchFamily="34" charset="-122"/>
                <a:ea typeface="微软雅黑" pitchFamily="34" charset="-122"/>
              </a:rPr>
              <a:t>2.</a:t>
            </a:r>
            <a:r>
              <a:rPr lang="zh-CN" altLang="en-US" sz="2000">
                <a:solidFill>
                  <a:srgbClr val="FFC000"/>
                </a:solidFill>
                <a:latin typeface="微软雅黑" pitchFamily="34" charset="-122"/>
                <a:ea typeface="微软雅黑" pitchFamily="34" charset="-122"/>
              </a:rPr>
              <a:t>数组精确查找</a:t>
            </a:r>
            <a:endParaRPr lang="en-US" altLang="zh-CN" sz="2000">
              <a:solidFill>
                <a:srgbClr val="FFC000"/>
              </a:solidFill>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 "</a:t>
            </a:r>
            <a:r>
              <a:rPr lang="zh-CN" altLang="en-US" sz="1800" smtClean="0">
                <a:latin typeface="微软雅黑" pitchFamily="34" charset="-122"/>
                <a:ea typeface="微软雅黑" pitchFamily="34" charset="-122"/>
              </a:rPr>
              <a:t>杀</a:t>
            </a:r>
            <a:r>
              <a:rPr lang="zh-CN" altLang="en-US" sz="1800">
                <a:latin typeface="微软雅黑" pitchFamily="34" charset="-122"/>
                <a:ea typeface="微软雅黑" pitchFamily="34" charset="-122"/>
              </a:rPr>
              <a:t>破狼</a:t>
            </a:r>
            <a:r>
              <a:rPr lang="en-US" altLang="zh-CN" sz="1800" smtClean="0">
                <a:latin typeface="微软雅黑" pitchFamily="34" charset="-122"/>
                <a:ea typeface="微软雅黑" pitchFamily="34" charset="-122"/>
              </a:rPr>
              <a:t>2",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]},{"favorites.movies":</a:t>
            </a:r>
            <a:r>
              <a:rPr lang="en-US" altLang="zh-CN" sz="1800">
                <a:latin typeface="微软雅黑" pitchFamily="34" charset="-122"/>
                <a:ea typeface="微软雅黑" pitchFamily="34" charset="-122"/>
              </a:rPr>
              <a:t>1})</a:t>
            </a:r>
          </a:p>
          <a:p>
            <a:pPr>
              <a:spcBef>
                <a:spcPct val="0"/>
              </a:spcBef>
              <a:buFontTx/>
              <a:buNone/>
            </a:pPr>
            <a:r>
              <a:rPr lang="zh-CN" altLang="en-US" sz="1800">
                <a:latin typeface="微软雅黑" pitchFamily="34" charset="-122"/>
                <a:ea typeface="微软雅黑" pitchFamily="34" charset="-122"/>
              </a:rPr>
              <a:t>查询数组等于</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杀</a:t>
            </a:r>
            <a:r>
              <a:rPr lang="zh-CN" altLang="en-US" sz="1800">
                <a:latin typeface="微软雅黑" pitchFamily="34" charset="-122"/>
                <a:ea typeface="微软雅黑" pitchFamily="34" charset="-122"/>
              </a:rPr>
              <a:t>破狼</a:t>
            </a:r>
            <a:r>
              <a:rPr lang="en-US" altLang="zh-CN" sz="1800" smtClean="0">
                <a:latin typeface="微软雅黑" pitchFamily="34" charset="-122"/>
                <a:ea typeface="微软雅黑" pitchFamily="34" charset="-122"/>
              </a:rPr>
              <a:t>2",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的文档，严格</a:t>
            </a:r>
            <a:r>
              <a:rPr lang="zh-CN" altLang="en-US" sz="1800" smtClean="0">
                <a:latin typeface="微软雅黑" pitchFamily="34" charset="-122"/>
                <a:ea typeface="微软雅黑" pitchFamily="34" charset="-122"/>
              </a:rPr>
              <a:t>按照数量、顺序</a:t>
            </a:r>
            <a:r>
              <a:rPr lang="zh-CN" altLang="en-US" sz="180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itchFamily="34" charset="-122"/>
                <a:ea typeface="微软雅黑" pitchFamily="34" charset="-122"/>
              </a:rPr>
              <a:t>3.</a:t>
            </a:r>
            <a:r>
              <a:rPr lang="zh-CN" altLang="en-US" sz="2000">
                <a:solidFill>
                  <a:srgbClr val="FFC000"/>
                </a:solidFill>
                <a:latin typeface="微软雅黑" pitchFamily="34" charset="-122"/>
                <a:ea typeface="微软雅黑" pitchFamily="34" charset="-122"/>
              </a:rPr>
              <a:t>数组多元素查询</a:t>
            </a:r>
            <a:endParaRPr lang="en-US" altLang="zh-CN" sz="2000">
              <a:solidFill>
                <a:srgbClr val="FFC000"/>
              </a:solidFill>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({"favorites.movies":{"$all":[ "</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]}},{"favorites.movies":</a:t>
            </a:r>
            <a:r>
              <a:rPr lang="en-US" altLang="zh-CN" sz="1800">
                <a:latin typeface="微软雅黑" pitchFamily="34" charset="-122"/>
                <a:ea typeface="微软雅黑" pitchFamily="34" charset="-122"/>
              </a:rPr>
              <a:t>1})</a:t>
            </a:r>
          </a:p>
          <a:p>
            <a:pPr>
              <a:spcBef>
                <a:spcPct val="0"/>
              </a:spcBef>
              <a:buFontTx/>
              <a:buNone/>
            </a:pPr>
            <a:r>
              <a:rPr lang="zh-CN" altLang="en-US" sz="1800">
                <a:latin typeface="微软雅黑" pitchFamily="34" charset="-122"/>
                <a:ea typeface="微软雅黑" pitchFamily="34" charset="-122"/>
              </a:rPr>
              <a:t>查询数组包含</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的文档，跟顺序</a:t>
            </a:r>
            <a:r>
              <a:rPr lang="zh-CN" altLang="en-US" sz="1800" smtClean="0">
                <a:latin typeface="微软雅黑" pitchFamily="34" charset="-122"/>
                <a:ea typeface="微软雅黑" pitchFamily="34" charset="-122"/>
              </a:rPr>
              <a:t>无关，跟数量有关</a:t>
            </a:r>
            <a:endParaRPr lang="en-US" altLang="zh-CN" sz="1800" smtClean="0">
              <a:latin typeface="微软雅黑" pitchFamily="34" charset="-122"/>
              <a:ea typeface="微软雅黑" pitchFamily="34" charset="-122"/>
            </a:endParaRPr>
          </a:p>
          <a:p>
            <a:pPr>
              <a:spcBef>
                <a:spcPct val="0"/>
              </a:spcBef>
              <a:buFontTx/>
              <a:buNone/>
            </a:pP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({"favorites.movies":{"$in":[ "</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]}},{"favorites.movies":</a:t>
            </a:r>
            <a:r>
              <a:rPr lang="en-US" altLang="zh-CN" sz="1800">
                <a:latin typeface="微软雅黑" pitchFamily="34" charset="-122"/>
                <a:ea typeface="微软雅黑" pitchFamily="34" charset="-122"/>
              </a:rPr>
              <a:t>1})</a:t>
            </a:r>
          </a:p>
          <a:p>
            <a:pPr>
              <a:spcBef>
                <a:spcPct val="0"/>
              </a:spcBef>
              <a:buFontTx/>
              <a:buNone/>
            </a:pPr>
            <a:r>
              <a:rPr lang="zh-CN" altLang="en-US" sz="1800">
                <a:latin typeface="微软雅黑" pitchFamily="34" charset="-122"/>
                <a:ea typeface="微软雅黑" pitchFamily="34" charset="-122"/>
              </a:rPr>
              <a:t>查询数组包含</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 "</a:t>
            </a:r>
            <a:r>
              <a:rPr lang="zh-CN" altLang="en-US" sz="1800" smtClean="0">
                <a:latin typeface="微软雅黑" pitchFamily="34" charset="-122"/>
                <a:ea typeface="微软雅黑" pitchFamily="34" charset="-122"/>
              </a:rPr>
              <a:t>战狼</a:t>
            </a:r>
            <a:r>
              <a:rPr lang="en-US" altLang="zh-CN" sz="1800" smtClean="0">
                <a:latin typeface="微软雅黑" pitchFamily="34" charset="-122"/>
                <a:ea typeface="微软雅黑" pitchFamily="34" charset="-122"/>
              </a:rPr>
              <a:t>" ]</a:t>
            </a:r>
            <a:r>
              <a:rPr lang="zh-CN" altLang="en-US" sz="1800" smtClean="0">
                <a:latin typeface="微软雅黑" pitchFamily="34" charset="-122"/>
                <a:ea typeface="微软雅黑" pitchFamily="34" charset="-122"/>
              </a:rPr>
              <a:t>中任意一个的</a:t>
            </a:r>
            <a:r>
              <a:rPr lang="zh-CN" altLang="en-US" sz="1800">
                <a:latin typeface="微软雅黑" pitchFamily="34" charset="-122"/>
                <a:ea typeface="微软雅黑" pitchFamily="34" charset="-122"/>
              </a:rPr>
              <a:t>文档，跟顺序无关，跟</a:t>
            </a:r>
            <a:r>
              <a:rPr lang="zh-CN" altLang="en-US" sz="1800" smtClean="0">
                <a:latin typeface="微软雅黑" pitchFamily="34" charset="-122"/>
                <a:ea typeface="微软雅黑" pitchFamily="34" charset="-122"/>
              </a:rPr>
              <a:t>数量无关</a:t>
            </a:r>
            <a:endParaRPr lang="en-US" altLang="zh-CN" sz="1800">
              <a:latin typeface="微软雅黑" pitchFamily="34" charset="-122"/>
              <a:ea typeface="微软雅黑" pitchFamily="34" charset="-122"/>
            </a:endParaRPr>
          </a:p>
          <a:p>
            <a:pPr>
              <a:spcBef>
                <a:spcPct val="0"/>
              </a:spcBef>
              <a:buFontTx/>
              <a:buNone/>
            </a:pPr>
            <a:endParaRPr lang="en-US" altLang="zh-CN" sz="1800">
              <a:latin typeface="微软雅黑" pitchFamily="34" charset="-122"/>
              <a:ea typeface="微软雅黑" pitchFamily="34" charset="-122"/>
            </a:endParaRPr>
          </a:p>
          <a:p>
            <a:pPr>
              <a:spcBef>
                <a:spcPct val="0"/>
              </a:spcBef>
              <a:buFontTx/>
              <a:buNone/>
            </a:pPr>
            <a:endParaRPr lang="en-US" altLang="zh-CN" sz="1800"/>
          </a:p>
          <a:p>
            <a:pPr>
              <a:spcBef>
                <a:spcPct val="0"/>
              </a:spcBef>
              <a:buFontTx/>
              <a:buNone/>
            </a:pP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62941614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矩形 4"/>
          <p:cNvSpPr>
            <a:spLocks noChangeArrowheads="1"/>
          </p:cNvSpPr>
          <p:nvPr/>
        </p:nvSpPr>
        <p:spPr bwMode="auto">
          <a:xfrm>
            <a:off x="225426" y="16454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字符串数组选择查询</a:t>
            </a:r>
          </a:p>
        </p:txBody>
      </p:sp>
      <p:sp>
        <p:nvSpPr>
          <p:cNvPr id="23558" name="TextBox 1"/>
          <p:cNvSpPr txBox="1">
            <a:spLocks noChangeArrowheads="1"/>
          </p:cNvSpPr>
          <p:nvPr/>
        </p:nvSpPr>
        <p:spPr bwMode="auto">
          <a:xfrm>
            <a:off x="225426" y="873125"/>
            <a:ext cx="744934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2000" smtClean="0">
                <a:solidFill>
                  <a:srgbClr val="FFC000"/>
                </a:solidFill>
                <a:latin typeface="微软雅黑" pitchFamily="34" charset="-122"/>
                <a:ea typeface="微软雅黑" pitchFamily="34" charset="-122"/>
              </a:rPr>
              <a:t>4</a:t>
            </a:r>
            <a:r>
              <a:rPr lang="en-US" altLang="zh-CN" sz="2000">
                <a:solidFill>
                  <a:srgbClr val="FFC000"/>
                </a:solidFill>
                <a:latin typeface="微软雅黑" pitchFamily="34" charset="-122"/>
                <a:ea typeface="微软雅黑" pitchFamily="34" charset="-122"/>
              </a:rPr>
              <a:t>.</a:t>
            </a:r>
            <a:r>
              <a:rPr lang="zh-CN" altLang="en-US" sz="2000">
                <a:solidFill>
                  <a:srgbClr val="FFC000"/>
                </a:solidFill>
                <a:latin typeface="微软雅黑" pitchFamily="34" charset="-122"/>
                <a:ea typeface="微软雅黑" pitchFamily="34" charset="-122"/>
              </a:rPr>
              <a:t>索引查询</a:t>
            </a:r>
            <a:endParaRPr lang="en-US" altLang="zh-CN" sz="2000">
              <a:solidFill>
                <a:srgbClr val="FFC000"/>
              </a:solidFill>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({"favorites.movies.0":"</a:t>
            </a:r>
            <a:r>
              <a:rPr lang="zh-CN" altLang="en-US" sz="1800" smtClean="0"/>
              <a:t>妇联</a:t>
            </a:r>
            <a:r>
              <a:rPr lang="en-US" altLang="zh-CN" sz="1800" smtClean="0"/>
              <a:t>4</a:t>
            </a:r>
            <a:r>
              <a:rPr lang="en-US" altLang="zh-CN" sz="1800" smtClean="0">
                <a:latin typeface="微软雅黑" pitchFamily="34" charset="-122"/>
                <a:ea typeface="微软雅黑" pitchFamily="34" charset="-122"/>
              </a:rPr>
              <a:t>"},{"favorites.movies":</a:t>
            </a:r>
            <a:r>
              <a:rPr lang="en-US" altLang="zh-CN" sz="1800">
                <a:latin typeface="微软雅黑" pitchFamily="34" charset="-122"/>
                <a:ea typeface="微软雅黑" pitchFamily="34" charset="-122"/>
              </a:rPr>
              <a:t>1})</a:t>
            </a:r>
          </a:p>
          <a:p>
            <a:pPr>
              <a:spcBef>
                <a:spcPct val="0"/>
              </a:spcBef>
              <a:buFontTx/>
              <a:buNone/>
            </a:pPr>
            <a:r>
              <a:rPr lang="zh-CN" altLang="en-US" sz="1800">
                <a:latin typeface="微软雅黑" pitchFamily="34" charset="-122"/>
                <a:ea typeface="微软雅黑" pitchFamily="34" charset="-122"/>
              </a:rPr>
              <a:t>查询数组中第一个</a:t>
            </a:r>
            <a:r>
              <a:rPr lang="zh-CN" altLang="en-US" sz="1800" smtClean="0">
                <a:latin typeface="微软雅黑" pitchFamily="34" charset="-122"/>
                <a:ea typeface="微软雅黑" pitchFamily="34" charset="-122"/>
              </a:rPr>
              <a:t>为</a:t>
            </a:r>
            <a:r>
              <a:rPr lang="en-US" altLang="zh-CN" sz="1800" smtClean="0">
                <a:latin typeface="微软雅黑" pitchFamily="34" charset="-122"/>
                <a:ea typeface="微软雅黑" pitchFamily="34" charset="-122"/>
              </a:rPr>
              <a:t>"</a:t>
            </a:r>
            <a:r>
              <a:rPr lang="zh-CN" altLang="en-US" sz="1800" smtClean="0"/>
              <a:t>妇联</a:t>
            </a:r>
            <a:r>
              <a:rPr lang="en-US" altLang="zh-CN" sz="1800" smtClean="0"/>
              <a:t>4</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的</a:t>
            </a:r>
            <a:r>
              <a:rPr lang="zh-CN" altLang="en-US" sz="1800">
                <a:latin typeface="微软雅黑" pitchFamily="34" charset="-122"/>
                <a:ea typeface="微软雅黑" pitchFamily="34" charset="-122"/>
              </a:rPr>
              <a:t>文档</a:t>
            </a:r>
            <a:endParaRPr lang="en-US" altLang="zh-CN" sz="1800">
              <a:latin typeface="微软雅黑" pitchFamily="34" charset="-122"/>
              <a:ea typeface="微软雅黑" pitchFamily="34" charset="-122"/>
            </a:endParaRPr>
          </a:p>
          <a:p>
            <a:pPr>
              <a:spcBef>
                <a:spcPct val="0"/>
              </a:spcBef>
              <a:buFontTx/>
              <a:buNone/>
            </a:pPr>
            <a:endParaRPr lang="en-US" altLang="zh-CN" sz="1800"/>
          </a:p>
          <a:p>
            <a:pPr>
              <a:spcBef>
                <a:spcPct val="0"/>
              </a:spcBef>
              <a:buFontTx/>
              <a:buNone/>
            </a:pPr>
            <a:r>
              <a:rPr lang="en-US" altLang="zh-CN" sz="2000">
                <a:solidFill>
                  <a:srgbClr val="FFC000"/>
                </a:solidFill>
                <a:latin typeface="微软雅黑" pitchFamily="34" charset="-122"/>
                <a:ea typeface="微软雅黑" pitchFamily="34" charset="-122"/>
              </a:rPr>
              <a:t>5.</a:t>
            </a:r>
            <a:r>
              <a:rPr lang="zh-CN" altLang="en-US" sz="2000">
                <a:solidFill>
                  <a:srgbClr val="FFC000"/>
                </a:solidFill>
                <a:latin typeface="微软雅黑" pitchFamily="34" charset="-122"/>
                <a:ea typeface="微软雅黑" pitchFamily="34" charset="-122"/>
              </a:rPr>
              <a:t>返回数组子集</a:t>
            </a: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({},{"favorites.movies":{"$slice":[</a:t>
            </a:r>
            <a:r>
              <a:rPr lang="en-US" altLang="zh-CN" sz="1800">
                <a:latin typeface="微软雅黑" pitchFamily="34" charset="-122"/>
                <a:ea typeface="微软雅黑" pitchFamily="34" charset="-122"/>
              </a:rPr>
              <a:t>1,2</a:t>
            </a:r>
            <a:r>
              <a:rPr lang="en-US" altLang="zh-CN" sz="1800" smtClean="0">
                <a:latin typeface="微软雅黑" pitchFamily="34" charset="-122"/>
                <a:ea typeface="微软雅黑" pitchFamily="34" charset="-122"/>
              </a:rPr>
              <a:t>]},"favorites":</a:t>
            </a:r>
            <a:r>
              <a:rPr lang="en-US" altLang="zh-CN" sz="1800">
                <a:latin typeface="微软雅黑" pitchFamily="34" charset="-122"/>
                <a:ea typeface="微软雅黑" pitchFamily="34" charset="-122"/>
              </a:rPr>
              <a:t>1</a:t>
            </a:r>
            <a:r>
              <a:rPr lang="en-US" altLang="zh-CN" sz="1800" smtClean="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a:spcBef>
                <a:spcPct val="0"/>
              </a:spcBef>
              <a:buFontTx/>
              <a:buNone/>
            </a:pPr>
            <a:r>
              <a:rPr lang="en-US" altLang="zh-CN" sz="1800">
                <a:solidFill>
                  <a:srgbClr val="FF0000"/>
                </a:solidFill>
                <a:latin typeface="微软雅黑" pitchFamily="34" charset="-122"/>
                <a:ea typeface="微软雅黑" pitchFamily="34" charset="-122"/>
              </a:rPr>
              <a:t>$slice</a:t>
            </a:r>
            <a:r>
              <a:rPr lang="zh-CN" altLang="en-US" sz="1800">
                <a:latin typeface="微软雅黑" pitchFamily="34" charset="-122"/>
                <a:ea typeface="微软雅黑" pitchFamily="34" charset="-122"/>
              </a:rPr>
              <a:t>可以取两个元素数组</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分别表示跳过和限制的条数；</a:t>
            </a:r>
            <a:endParaRPr lang="en-US" altLang="zh-CN" sz="1800">
              <a:latin typeface="微软雅黑" pitchFamily="34" charset="-122"/>
              <a:ea typeface="微软雅黑" pitchFamily="34" charset="-122"/>
            </a:endParaRPr>
          </a:p>
          <a:p>
            <a:pPr>
              <a:spcBef>
                <a:spcPct val="0"/>
              </a:spcBef>
              <a:buFontTx/>
              <a:buNone/>
            </a:pP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80675362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矩形 4"/>
          <p:cNvSpPr>
            <a:spLocks noChangeArrowheads="1"/>
          </p:cNvSpPr>
          <p:nvPr/>
        </p:nvSpPr>
        <p:spPr bwMode="auto">
          <a:xfrm>
            <a:off x="92076" y="746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对象数组选择查询</a:t>
            </a:r>
          </a:p>
        </p:txBody>
      </p:sp>
      <p:sp>
        <p:nvSpPr>
          <p:cNvPr id="24582" name="TextBox 1"/>
          <p:cNvSpPr txBox="1">
            <a:spLocks noChangeArrowheads="1"/>
          </p:cNvSpPr>
          <p:nvPr/>
        </p:nvSpPr>
        <p:spPr bwMode="auto">
          <a:xfrm>
            <a:off x="-35983" y="903288"/>
            <a:ext cx="1040817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FontTx/>
              <a:buNone/>
            </a:pPr>
            <a:r>
              <a:rPr lang="en-US" altLang="zh-CN" sz="2000">
                <a:solidFill>
                  <a:srgbClr val="FFC000"/>
                </a:solidFill>
                <a:latin typeface="微软雅黑" pitchFamily="34" charset="-122"/>
                <a:ea typeface="微软雅黑" pitchFamily="34" charset="-122"/>
              </a:rPr>
              <a:t>1.</a:t>
            </a:r>
            <a:r>
              <a:rPr lang="zh-CN" altLang="en-US" sz="2000">
                <a:solidFill>
                  <a:srgbClr val="FFC000"/>
                </a:solidFill>
                <a:latin typeface="微软雅黑" pitchFamily="34" charset="-122"/>
                <a:ea typeface="微软雅黑" pitchFamily="34" charset="-122"/>
              </a:rPr>
              <a:t> 单元素查询</a:t>
            </a:r>
            <a:endParaRPr lang="en-US" altLang="zh-CN" sz="2000">
              <a:solidFill>
                <a:srgbClr val="FFC000"/>
              </a:solidFill>
              <a:latin typeface="微软雅黑" pitchFamily="34" charset="-122"/>
              <a:ea typeface="微软雅黑" pitchFamily="34" charset="-122"/>
            </a:endParaRPr>
          </a:p>
          <a:p>
            <a:pPr>
              <a:spcBef>
                <a:spcPct val="0"/>
              </a:spcBef>
              <a:buFontTx/>
              <a:buNone/>
            </a:pPr>
            <a:r>
              <a:rPr lang="en-US" altLang="zh-CN" sz="2000">
                <a:solidFill>
                  <a:srgbClr val="FFC000"/>
                </a:solidFill>
                <a:latin typeface="微软雅黑" pitchFamily="34" charset="-122"/>
                <a:ea typeface="微软雅黑" pitchFamily="34" charset="-122"/>
              </a:rPr>
              <a:t>   </a:t>
            </a: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({"comments":{</a:t>
            </a: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"author"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"lison6",</a:t>
            </a: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"content"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"lison</a:t>
            </a:r>
            <a:r>
              <a:rPr lang="zh-CN" altLang="en-US" sz="1800">
                <a:latin typeface="微软雅黑" pitchFamily="34" charset="-122"/>
                <a:ea typeface="微软雅黑" pitchFamily="34" charset="-122"/>
              </a:rPr>
              <a:t>评论</a:t>
            </a:r>
            <a:r>
              <a:rPr lang="en-US" altLang="zh-CN" sz="1800" smtClean="0">
                <a:latin typeface="微软雅黑" pitchFamily="34" charset="-122"/>
                <a:ea typeface="微软雅黑" pitchFamily="34" charset="-122"/>
              </a:rPr>
              <a:t>6","commentTime" </a:t>
            </a:r>
            <a:r>
              <a:rPr lang="en-US" altLang="zh-CN" sz="1800">
                <a:latin typeface="微软雅黑" pitchFamily="34" charset="-122"/>
                <a:ea typeface="微软雅黑" pitchFamily="34" charset="-122"/>
              </a:rPr>
              <a:t>: ISODate</a:t>
            </a:r>
            <a:r>
              <a:rPr lang="en-US" altLang="zh-CN" sz="1800" smtClean="0">
                <a:latin typeface="微软雅黑" pitchFamily="34" charset="-122"/>
                <a:ea typeface="微软雅黑" pitchFamily="34" charset="-122"/>
              </a:rPr>
              <a:t>("2017-06-06T00:00:00Z")}})</a:t>
            </a: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备注：对象数组精确查找</a:t>
            </a:r>
            <a:endParaRPr lang="en-US" altLang="zh-CN" sz="1800"/>
          </a:p>
          <a:p>
            <a:pPr>
              <a:lnSpc>
                <a:spcPct val="150000"/>
              </a:lnSpc>
              <a:spcBef>
                <a:spcPct val="0"/>
              </a:spcBef>
              <a:buFontTx/>
              <a:buNone/>
            </a:pPr>
            <a:r>
              <a:rPr lang="en-US" altLang="zh-CN" sz="2000">
                <a:solidFill>
                  <a:srgbClr val="FFC000"/>
                </a:solidFill>
                <a:latin typeface="微软雅黑" pitchFamily="34" charset="-122"/>
                <a:ea typeface="微软雅黑" pitchFamily="34" charset="-122"/>
              </a:rPr>
              <a:t>2.</a:t>
            </a:r>
            <a:r>
              <a:rPr lang="zh-CN" altLang="en-US" sz="2000">
                <a:solidFill>
                  <a:srgbClr val="FFC000"/>
                </a:solidFill>
                <a:latin typeface="微软雅黑" pitchFamily="34" charset="-122"/>
                <a:ea typeface="微软雅黑" pitchFamily="34" charset="-122"/>
              </a:rPr>
              <a:t>查找</a:t>
            </a:r>
            <a:r>
              <a:rPr lang="en-US" altLang="zh-CN" sz="2000">
                <a:solidFill>
                  <a:srgbClr val="FFC000"/>
                </a:solidFill>
                <a:latin typeface="微软雅黑" pitchFamily="34" charset="-122"/>
                <a:ea typeface="微软雅黑" pitchFamily="34" charset="-122"/>
              </a:rPr>
              <a:t>lison1 </a:t>
            </a:r>
            <a:r>
              <a:rPr lang="zh-CN" altLang="en-US" sz="2000">
                <a:solidFill>
                  <a:srgbClr val="FFC000"/>
                </a:solidFill>
                <a:latin typeface="微软雅黑" pitchFamily="34" charset="-122"/>
                <a:ea typeface="微软雅黑" pitchFamily="34" charset="-122"/>
              </a:rPr>
              <a:t>或者 </a:t>
            </a:r>
            <a:r>
              <a:rPr lang="en-US" altLang="zh-CN" sz="2000">
                <a:solidFill>
                  <a:srgbClr val="FFC000"/>
                </a:solidFill>
                <a:latin typeface="微软雅黑" pitchFamily="34" charset="-122"/>
                <a:ea typeface="微软雅黑" pitchFamily="34" charset="-122"/>
              </a:rPr>
              <a:t>lison12</a:t>
            </a:r>
            <a:r>
              <a:rPr lang="zh-CN" altLang="en-US" sz="2000">
                <a:solidFill>
                  <a:srgbClr val="FFC000"/>
                </a:solidFill>
                <a:latin typeface="微软雅黑" pitchFamily="34" charset="-122"/>
                <a:ea typeface="微软雅黑" pitchFamily="34" charset="-122"/>
              </a:rPr>
              <a:t>评论过的</a:t>
            </a:r>
            <a:r>
              <a:rPr lang="en-US" altLang="zh-CN" sz="2000">
                <a:solidFill>
                  <a:srgbClr val="FFC000"/>
                </a:solidFill>
                <a:latin typeface="微软雅黑" pitchFamily="34" charset="-122"/>
                <a:ea typeface="微软雅黑" pitchFamily="34" charset="-122"/>
              </a:rPr>
              <a:t>user</a:t>
            </a:r>
            <a:r>
              <a:rPr lang="zh-CN" altLang="en-US" sz="2000">
                <a:solidFill>
                  <a:srgbClr val="FFC000"/>
                </a:solidFill>
                <a:latin typeface="微软雅黑" pitchFamily="34" charset="-122"/>
                <a:ea typeface="微软雅黑" pitchFamily="34" charset="-122"/>
              </a:rPr>
              <a:t> （</a:t>
            </a:r>
            <a:r>
              <a:rPr lang="en-US" altLang="zh-CN" sz="2000">
                <a:solidFill>
                  <a:srgbClr val="FFC000"/>
                </a:solidFill>
                <a:latin typeface="微软雅黑" pitchFamily="34" charset="-122"/>
                <a:ea typeface="微软雅黑" pitchFamily="34" charset="-122"/>
              </a:rPr>
              <a:t>$in</a:t>
            </a:r>
            <a:r>
              <a:rPr lang="zh-CN" altLang="en-US" sz="2000">
                <a:solidFill>
                  <a:srgbClr val="FFC000"/>
                </a:solidFill>
                <a:latin typeface="微软雅黑" pitchFamily="34" charset="-122"/>
                <a:ea typeface="微软雅黑" pitchFamily="34" charset="-122"/>
              </a:rPr>
              <a:t>查找符）</a:t>
            </a:r>
            <a:r>
              <a:rPr lang="en-US" altLang="zh-CN" sz="2000">
                <a:solidFill>
                  <a:srgbClr val="FFC000"/>
                </a:solidFill>
                <a:latin typeface="微软雅黑" pitchFamily="34" charset="-122"/>
                <a:ea typeface="微软雅黑" pitchFamily="34" charset="-122"/>
              </a:rPr>
              <a:t> </a:t>
            </a: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({"comments.author":{"$in":["lison1","lison12"]}}).</a:t>
            </a:r>
            <a:r>
              <a:rPr lang="en-US" altLang="zh-CN" sz="1800">
                <a:latin typeface="微软雅黑" pitchFamily="34" charset="-122"/>
                <a:ea typeface="微软雅黑" pitchFamily="34" charset="-122"/>
              </a:rPr>
              <a:t>pretty()</a:t>
            </a:r>
          </a:p>
          <a:p>
            <a:pPr>
              <a:spcBef>
                <a:spcPct val="0"/>
              </a:spcBef>
              <a:buFontTx/>
              <a:buNone/>
            </a:pPr>
            <a:r>
              <a:rPr lang="zh-CN" altLang="en-US" sz="1800">
                <a:latin typeface="微软雅黑" pitchFamily="34" charset="-122"/>
                <a:ea typeface="微软雅黑" pitchFamily="34" charset="-122"/>
              </a:rPr>
              <a:t>   备注：跟数量无关，跟顺序无关；</a:t>
            </a:r>
            <a:endParaRPr lang="en-US" altLang="zh-CN" sz="1800"/>
          </a:p>
          <a:p>
            <a:pPr>
              <a:lnSpc>
                <a:spcPct val="150000"/>
              </a:lnSpc>
              <a:spcBef>
                <a:spcPct val="0"/>
              </a:spcBef>
              <a:buFontTx/>
              <a:buNone/>
            </a:pPr>
            <a:r>
              <a:rPr lang="en-US" altLang="zh-CN" sz="2000">
                <a:solidFill>
                  <a:srgbClr val="FFC000"/>
                </a:solidFill>
                <a:latin typeface="微软雅黑" pitchFamily="34" charset="-122"/>
                <a:ea typeface="微软雅黑" pitchFamily="34" charset="-122"/>
              </a:rPr>
              <a:t>3.</a:t>
            </a:r>
            <a:r>
              <a:rPr lang="zh-CN" altLang="en-US" sz="2000">
                <a:solidFill>
                  <a:srgbClr val="FFC000"/>
                </a:solidFill>
                <a:latin typeface="微软雅黑" pitchFamily="34" charset="-122"/>
                <a:ea typeface="微软雅黑" pitchFamily="34" charset="-122"/>
              </a:rPr>
              <a:t>查找</a:t>
            </a:r>
            <a:r>
              <a:rPr lang="en-US" altLang="zh-CN" sz="2000">
                <a:solidFill>
                  <a:srgbClr val="FFC000"/>
                </a:solidFill>
                <a:latin typeface="微软雅黑" pitchFamily="34" charset="-122"/>
                <a:ea typeface="微软雅黑" pitchFamily="34" charset="-122"/>
              </a:rPr>
              <a:t>lison1 </a:t>
            </a:r>
            <a:r>
              <a:rPr lang="zh-CN" altLang="en-US" sz="2000">
                <a:solidFill>
                  <a:srgbClr val="FFC000"/>
                </a:solidFill>
                <a:latin typeface="微软雅黑" pitchFamily="34" charset="-122"/>
                <a:ea typeface="微软雅黑" pitchFamily="34" charset="-122"/>
              </a:rPr>
              <a:t>和 </a:t>
            </a:r>
            <a:r>
              <a:rPr lang="en-US" altLang="zh-CN" sz="2000">
                <a:solidFill>
                  <a:srgbClr val="FFC000"/>
                </a:solidFill>
                <a:latin typeface="微软雅黑" pitchFamily="34" charset="-122"/>
                <a:ea typeface="微软雅黑" pitchFamily="34" charset="-122"/>
              </a:rPr>
              <a:t>lison12</a:t>
            </a:r>
            <a:r>
              <a:rPr lang="zh-CN" altLang="en-US" sz="2000">
                <a:solidFill>
                  <a:srgbClr val="FFC000"/>
                </a:solidFill>
                <a:latin typeface="微软雅黑" pitchFamily="34" charset="-122"/>
                <a:ea typeface="微软雅黑" pitchFamily="34" charset="-122"/>
              </a:rPr>
              <a:t>都评论过的</a:t>
            </a:r>
            <a:r>
              <a:rPr lang="en-US" altLang="zh-CN" sz="2000">
                <a:solidFill>
                  <a:srgbClr val="FFC000"/>
                </a:solidFill>
                <a:latin typeface="微软雅黑" pitchFamily="34" charset="-122"/>
                <a:ea typeface="微软雅黑" pitchFamily="34" charset="-122"/>
              </a:rPr>
              <a:t>user</a:t>
            </a: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({"comments.author":{"$all":["lison12","lison1"]}}).</a:t>
            </a:r>
            <a:r>
              <a:rPr lang="en-US" altLang="zh-CN" sz="1800">
                <a:latin typeface="微软雅黑" pitchFamily="34" charset="-122"/>
                <a:ea typeface="微软雅黑" pitchFamily="34" charset="-122"/>
              </a:rPr>
              <a:t>pretty()</a:t>
            </a:r>
          </a:p>
          <a:p>
            <a:pPr>
              <a:spcBef>
                <a:spcPct val="0"/>
              </a:spcBef>
              <a:buFontTx/>
              <a:buNone/>
            </a:pPr>
            <a:r>
              <a:rPr lang="zh-CN" altLang="en-US" sz="1800">
                <a:latin typeface="微软雅黑" pitchFamily="34" charset="-122"/>
                <a:ea typeface="微软雅黑" pitchFamily="34" charset="-122"/>
              </a:rPr>
              <a:t>   备注：跟数量有关，跟顺序无关；</a:t>
            </a:r>
            <a:endParaRPr lang="en-US" altLang="zh-CN" sz="1800"/>
          </a:p>
          <a:p>
            <a:pPr>
              <a:lnSpc>
                <a:spcPct val="150000"/>
              </a:lnSpc>
              <a:spcBef>
                <a:spcPct val="0"/>
              </a:spcBef>
              <a:buFontTx/>
              <a:buNone/>
            </a:pPr>
            <a:r>
              <a:rPr lang="en-US" altLang="zh-CN" sz="2000">
                <a:solidFill>
                  <a:srgbClr val="FFC000"/>
                </a:solidFill>
                <a:latin typeface="微软雅黑" pitchFamily="34" charset="-122"/>
                <a:ea typeface="微软雅黑" pitchFamily="34" charset="-122"/>
              </a:rPr>
              <a:t>4.</a:t>
            </a:r>
            <a:r>
              <a:rPr lang="zh-CN" altLang="en-US" sz="2000">
                <a:solidFill>
                  <a:srgbClr val="FFC000"/>
                </a:solidFill>
                <a:latin typeface="微软雅黑" pitchFamily="34" charset="-122"/>
                <a:ea typeface="微软雅黑" pitchFamily="34" charset="-122"/>
              </a:rPr>
              <a:t>查找</a:t>
            </a:r>
            <a:r>
              <a:rPr lang="en-US" altLang="zh-CN" sz="2000">
                <a:solidFill>
                  <a:srgbClr val="FFC000"/>
                </a:solidFill>
                <a:latin typeface="微软雅黑" pitchFamily="34" charset="-122"/>
                <a:ea typeface="微软雅黑" pitchFamily="34" charset="-122"/>
              </a:rPr>
              <a:t>lison5</a:t>
            </a:r>
            <a:r>
              <a:rPr lang="zh-CN" altLang="en-US" sz="2000">
                <a:solidFill>
                  <a:srgbClr val="FFC000"/>
                </a:solidFill>
                <a:latin typeface="微软雅黑" pitchFamily="34" charset="-122"/>
                <a:ea typeface="微软雅黑" pitchFamily="34" charset="-122"/>
              </a:rPr>
              <a:t>评语</a:t>
            </a:r>
            <a:r>
              <a:rPr lang="zh-CN" altLang="en-US" sz="2000" smtClean="0">
                <a:solidFill>
                  <a:srgbClr val="FFC000"/>
                </a:solidFill>
                <a:latin typeface="微软雅黑" pitchFamily="34" charset="-122"/>
                <a:ea typeface="微软雅黑" pitchFamily="34" charset="-122"/>
              </a:rPr>
              <a:t>为包含</a:t>
            </a:r>
            <a:r>
              <a:rPr lang="en-US" altLang="zh-CN" sz="2000" smtClean="0">
                <a:solidFill>
                  <a:srgbClr val="FFC000"/>
                </a:solidFill>
                <a:latin typeface="微软雅黑" pitchFamily="34" charset="-122"/>
                <a:ea typeface="微软雅黑" pitchFamily="34" charset="-122"/>
              </a:rPr>
              <a:t>"</a:t>
            </a:r>
            <a:r>
              <a:rPr lang="zh-CN" altLang="en-US" sz="2000" smtClean="0">
                <a:solidFill>
                  <a:srgbClr val="FFC000"/>
                </a:solidFill>
                <a:latin typeface="微软雅黑" pitchFamily="34" charset="-122"/>
                <a:ea typeface="微软雅黑" pitchFamily="34" charset="-122"/>
              </a:rPr>
              <a:t>苍老师</a:t>
            </a:r>
            <a:r>
              <a:rPr lang="en-US" altLang="zh-CN" sz="2000" smtClean="0">
                <a:solidFill>
                  <a:srgbClr val="FFC000"/>
                </a:solidFill>
                <a:latin typeface="微软雅黑" pitchFamily="34" charset="-122"/>
                <a:ea typeface="微软雅黑" pitchFamily="34" charset="-122"/>
              </a:rPr>
              <a:t>"</a:t>
            </a:r>
            <a:r>
              <a:rPr lang="zh-CN" altLang="en-US" sz="2000" smtClean="0">
                <a:solidFill>
                  <a:srgbClr val="FFC000"/>
                </a:solidFill>
                <a:latin typeface="微软雅黑" pitchFamily="34" charset="-122"/>
                <a:ea typeface="微软雅黑" pitchFamily="34" charset="-122"/>
              </a:rPr>
              <a:t>关键字的</a:t>
            </a:r>
            <a:r>
              <a:rPr lang="en-US" altLang="zh-CN" sz="2000">
                <a:solidFill>
                  <a:srgbClr val="FFC000"/>
                </a:solidFill>
                <a:latin typeface="微软雅黑" pitchFamily="34" charset="-122"/>
                <a:ea typeface="微软雅黑" pitchFamily="34" charset="-122"/>
              </a:rPr>
              <a:t>user</a:t>
            </a:r>
            <a:r>
              <a:rPr lang="zh-CN" altLang="en-US" sz="2000">
                <a:solidFill>
                  <a:srgbClr val="FFC000"/>
                </a:solidFill>
                <a:latin typeface="微软雅黑" pitchFamily="34" charset="-122"/>
                <a:ea typeface="微软雅黑" pitchFamily="34" charset="-122"/>
              </a:rPr>
              <a:t>（</a:t>
            </a:r>
            <a:r>
              <a:rPr lang="en-US" altLang="zh-CN" sz="2000">
                <a:solidFill>
                  <a:srgbClr val="FFC000"/>
                </a:solidFill>
                <a:latin typeface="微软雅黑" pitchFamily="34" charset="-122"/>
                <a:ea typeface="微软雅黑" pitchFamily="34" charset="-122"/>
              </a:rPr>
              <a:t>$elemMatch</a:t>
            </a:r>
            <a:r>
              <a:rPr lang="zh-CN" altLang="en-US" sz="2000">
                <a:solidFill>
                  <a:srgbClr val="FFC000"/>
                </a:solidFill>
                <a:latin typeface="微软雅黑" pitchFamily="34" charset="-122"/>
                <a:ea typeface="微软雅黑" pitchFamily="34" charset="-122"/>
              </a:rPr>
              <a:t>查找符）</a:t>
            </a:r>
            <a:r>
              <a:rPr lang="en-US" altLang="zh-CN" sz="2000">
                <a:solidFill>
                  <a:srgbClr val="FFC000"/>
                </a:solidFill>
                <a:latin typeface="微软雅黑" pitchFamily="34" charset="-122"/>
                <a:ea typeface="微软雅黑" pitchFamily="34" charset="-122"/>
              </a:rPr>
              <a:t> </a:t>
            </a:r>
          </a:p>
          <a:p>
            <a:pPr>
              <a:spcBef>
                <a:spcPct val="0"/>
              </a:spcBef>
              <a:buFontTx/>
              <a:buNone/>
            </a:pPr>
            <a:r>
              <a:rPr lang="en-US" altLang="zh-CN" sz="1800">
                <a:latin typeface="微软雅黑" pitchFamily="34" charset="-122"/>
                <a:ea typeface="微软雅黑" pitchFamily="34" charset="-122"/>
              </a:rPr>
              <a:t>db.users.find</a:t>
            </a:r>
            <a:r>
              <a:rPr lang="en-US" altLang="zh-CN" sz="1800" smtClean="0">
                <a:latin typeface="微软雅黑" pitchFamily="34" charset="-122"/>
                <a:ea typeface="微软雅黑" pitchFamily="34" charset="-122"/>
              </a:rPr>
              <a:t>({"comments":{"$elemMatch":{"author"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"lison5",</a:t>
            </a:r>
            <a:endParaRPr lang="en-US" altLang="zh-CN" sz="1800">
              <a:latin typeface="微软雅黑" pitchFamily="34" charset="-122"/>
              <a:ea typeface="微软雅黑" pitchFamily="34" charset="-122"/>
            </a:endParaRPr>
          </a:p>
          <a:p>
            <a:pPr>
              <a:spcBef>
                <a:spcPct val="0"/>
              </a:spcBef>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"content" </a:t>
            </a:r>
            <a:r>
              <a:rPr lang="en-US" altLang="zh-CN" sz="1800">
                <a:latin typeface="微软雅黑" pitchFamily="34" charset="-122"/>
                <a:ea typeface="微软雅黑" pitchFamily="34" charset="-122"/>
              </a:rPr>
              <a:t>: { </a:t>
            </a:r>
            <a:r>
              <a:rPr lang="en-US" altLang="zh-CN" sz="1800" smtClean="0">
                <a:latin typeface="微软雅黑" pitchFamily="34" charset="-122"/>
                <a:ea typeface="微软雅黑" pitchFamily="34" charset="-122"/>
              </a:rPr>
              <a:t>"$regex"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a:t>
            </a:r>
            <a:r>
              <a:rPr lang="zh-CN" altLang="en-US" sz="1800">
                <a:latin typeface="微软雅黑" pitchFamily="34" charset="-122"/>
                <a:ea typeface="微软雅黑" pitchFamily="34" charset="-122"/>
              </a:rPr>
              <a:t>苍老师</a:t>
            </a:r>
            <a:r>
              <a:rPr lang="en-US" altLang="zh-CN" sz="1800" smtClean="0">
                <a:latin typeface="微软雅黑" pitchFamily="34" charset="-122"/>
                <a:ea typeface="微软雅黑" pitchFamily="34" charset="-122"/>
              </a:rPr>
              <a:t>.*"}}}}) </a:t>
            </a:r>
            <a:r>
              <a:rPr lang="en-US" altLang="zh-CN" sz="1800">
                <a:latin typeface="微软雅黑" pitchFamily="34" charset="-122"/>
                <a:ea typeface="微软雅黑" pitchFamily="34" charset="-122"/>
              </a:rPr>
              <a:t>.pretty()</a:t>
            </a:r>
          </a:p>
          <a:p>
            <a:pPr>
              <a:spcBef>
                <a:spcPct val="0"/>
              </a:spcBef>
              <a:buFontTx/>
              <a:buNone/>
            </a:pPr>
            <a:r>
              <a:rPr lang="zh-CN" altLang="en-US" sz="1800">
                <a:latin typeface="微软雅黑" pitchFamily="34" charset="-122"/>
                <a:ea typeface="微软雅黑" pitchFamily="34" charset="-122"/>
              </a:rPr>
              <a:t> 备注：数组中对象数据要符合查询对象里面所有的字段，</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全元素匹配，和顺序无关；</a:t>
            </a:r>
          </a:p>
        </p:txBody>
      </p:sp>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612222595"/>
              </p:ext>
            </p:extLst>
          </p:nvPr>
        </p:nvGraphicFramePr>
        <p:xfrm>
          <a:off x="7366706" y="415692"/>
          <a:ext cx="2425700" cy="560387"/>
        </p:xfrm>
        <a:graphic>
          <a:graphicData uri="http://schemas.openxmlformats.org/presentationml/2006/ole">
            <mc:AlternateContent xmlns:mc="http://schemas.openxmlformats.org/markup-compatibility/2006">
              <mc:Choice xmlns:v="urn:schemas-microsoft-com:vml" Requires="v">
                <p:oleObj spid="_x0000_s7275" name="包装程序外壳对象" showAsIcon="1" r:id="rId5" imgW="2425680" imgH="560160" progId="Package">
                  <p:embed/>
                </p:oleObj>
              </mc:Choice>
              <mc:Fallback>
                <p:oleObj name="包装程序外壳对象" showAsIcon="1" r:id="rId5" imgW="2425680" imgH="560160" progId="Package">
                  <p:embed/>
                  <p:pic>
                    <p:nvPicPr>
                      <p:cNvPr id="0" name=""/>
                      <p:cNvPicPr/>
                      <p:nvPr/>
                    </p:nvPicPr>
                    <p:blipFill>
                      <a:blip r:embed="rId6"/>
                      <a:stretch>
                        <a:fillRect/>
                      </a:stretch>
                    </p:blipFill>
                    <p:spPr>
                      <a:xfrm>
                        <a:off x="7366706" y="415692"/>
                        <a:ext cx="2425700" cy="560387"/>
                      </a:xfrm>
                      <a:prstGeom prst="rect">
                        <a:avLst/>
                      </a:prstGeom>
                    </p:spPr>
                  </p:pic>
                </p:oleObj>
              </mc:Fallback>
            </mc:AlternateContent>
          </a:graphicData>
        </a:graphic>
      </p:graphicFrame>
      <p:sp>
        <p:nvSpPr>
          <p:cNvPr id="12" name="矩形 10"/>
          <p:cNvSpPr>
            <a:spLocks noChangeArrowheads="1"/>
          </p:cNvSpPr>
          <p:nvPr/>
        </p:nvSpPr>
        <p:spPr bwMode="auto">
          <a:xfrm>
            <a:off x="4445355" y="444380"/>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1800" b="1" smtClean="0">
                <a:latin typeface="微软雅黑" pitchFamily="34" charset="-122"/>
                <a:ea typeface="微软雅黑" pitchFamily="34" charset="-122"/>
              </a:rPr>
              <a:t>对象数组</a:t>
            </a:r>
            <a:r>
              <a:rPr lang="zh-CN" altLang="en-US" sz="1800" b="1">
                <a:latin typeface="微软雅黑" pitchFamily="34" charset="-122"/>
                <a:ea typeface="微软雅黑" pitchFamily="34" charset="-122"/>
              </a:rPr>
              <a:t>样本</a:t>
            </a:r>
            <a:r>
              <a:rPr lang="zh-CN" altLang="en-US" sz="1800" b="1" smtClean="0">
                <a:latin typeface="微软雅黑" pitchFamily="34" charset="-122"/>
                <a:ea typeface="微软雅黑" pitchFamily="34" charset="-122"/>
              </a:rPr>
              <a:t>数据导入脚本：</a:t>
            </a:r>
            <a:endParaRPr lang="en-US" altLang="zh-CN" sz="1800" b="1" smtClean="0">
              <a:latin typeface="微软雅黑" pitchFamily="34" charset="-122"/>
              <a:ea typeface="微软雅黑" pitchFamily="34" charset="-122"/>
            </a:endParaRPr>
          </a:p>
        </p:txBody>
      </p:sp>
    </p:spTree>
    <p:extLst>
      <p:ext uri="{BB962C8B-B14F-4D97-AF65-F5344CB8AC3E}">
        <p14:creationId xmlns:p14="http://schemas.microsoft.com/office/powerpoint/2010/main" val="329301075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矩形 4"/>
          <p:cNvSpPr>
            <a:spLocks noChangeArrowheads="1"/>
          </p:cNvSpPr>
          <p:nvPr/>
        </p:nvSpPr>
        <p:spPr bwMode="auto">
          <a:xfrm>
            <a:off x="101601"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Java</a:t>
            </a:r>
            <a:r>
              <a:rPr lang="zh-CN" altLang="en-US" sz="2667">
                <a:solidFill>
                  <a:srgbClr val="1D69A3"/>
                </a:solidFill>
                <a:latin typeface="微软雅黑" pitchFamily="34" charset="-122"/>
                <a:ea typeface="微软雅黑" pitchFamily="34" charset="-122"/>
              </a:rPr>
              <a:t>客户端解析</a:t>
            </a:r>
          </a:p>
        </p:txBody>
      </p:sp>
      <p:sp>
        <p:nvSpPr>
          <p:cNvPr id="26630" name="矩形 10"/>
          <p:cNvSpPr>
            <a:spLocks noChangeArrowheads="1"/>
          </p:cNvSpPr>
          <p:nvPr/>
        </p:nvSpPr>
        <p:spPr bwMode="auto">
          <a:xfrm>
            <a:off x="321733"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原生</a:t>
            </a:r>
            <a:r>
              <a:rPr lang="en-US" altLang="zh-CN" sz="2000" b="1">
                <a:latin typeface="微软雅黑" pitchFamily="34" charset="-122"/>
                <a:ea typeface="微软雅黑" pitchFamily="34" charset="-122"/>
              </a:rPr>
              <a:t>java</a:t>
            </a:r>
            <a:r>
              <a:rPr lang="zh-CN" altLang="en-US" sz="2000" b="1">
                <a:latin typeface="微软雅黑" pitchFamily="34" charset="-122"/>
                <a:ea typeface="微软雅黑" pitchFamily="34" charset="-122"/>
              </a:rPr>
              <a:t>驱动</a:t>
            </a:r>
          </a:p>
        </p:txBody>
      </p:sp>
      <p:sp>
        <p:nvSpPr>
          <p:cNvPr id="2" name="TextBox 1"/>
          <p:cNvSpPr txBox="1"/>
          <p:nvPr/>
        </p:nvSpPr>
        <p:spPr>
          <a:xfrm>
            <a:off x="546101" y="1419226"/>
            <a:ext cx="11645900" cy="4354513"/>
          </a:xfrm>
          <a:prstGeom prst="rect">
            <a:avLst/>
          </a:prstGeom>
          <a:noFill/>
        </p:spPr>
        <p:txBody>
          <a:bodyPr>
            <a:spAutoFit/>
          </a:bodyPr>
          <a:lstStyle/>
          <a:p>
            <a:pPr marL="285750" indent="-285750">
              <a:lnSpc>
                <a:spcPct val="200000"/>
              </a:lnSpc>
              <a:buClr>
                <a:srgbClr val="92D050"/>
              </a:buClr>
              <a:buFont typeface="Wingdings" panose="05000000000000000000" pitchFamily="2" charset="2"/>
              <a:buChar char="ü"/>
              <a:defRPr/>
            </a:pPr>
            <a:r>
              <a:rPr lang="en-US" altLang="zh-CN" sz="1600"/>
              <a:t>MongoClient </a:t>
            </a:r>
            <a:r>
              <a:rPr lang="zh-CN" altLang="en-US" sz="1600"/>
              <a:t>→  </a:t>
            </a:r>
            <a:r>
              <a:rPr lang="en-US" altLang="zh-CN" sz="1600"/>
              <a:t>MongoDatabase </a:t>
            </a:r>
            <a:r>
              <a:rPr lang="zh-CN" altLang="en-US" sz="1600"/>
              <a:t>→</a:t>
            </a:r>
            <a:r>
              <a:rPr lang="en-US" altLang="zh-CN" sz="1600"/>
              <a:t>MongoCollection</a:t>
            </a:r>
          </a:p>
          <a:p>
            <a:pPr marL="742950" lvl="1" indent="-285750">
              <a:lnSpc>
                <a:spcPct val="200000"/>
              </a:lnSpc>
              <a:buClr>
                <a:srgbClr val="92D050"/>
              </a:buClr>
              <a:buFont typeface="Arial" panose="020B0604020202020204" pitchFamily="34" charset="0"/>
              <a:buChar char="•"/>
              <a:defRPr/>
            </a:pPr>
            <a:r>
              <a:rPr lang="en-US" altLang="zh-CN" sz="1400"/>
              <a:t>MongoClient</a:t>
            </a:r>
            <a:r>
              <a:rPr lang="zh-CN" altLang="en-US" sz="1400"/>
              <a:t>被设计成线程安全、可以被多线程共享的。通常访问数据库集群的应用只需要一个实例</a:t>
            </a:r>
            <a:endParaRPr lang="en-US" altLang="zh-CN" sz="1400"/>
          </a:p>
          <a:p>
            <a:pPr marL="742950" lvl="1" indent="-285750">
              <a:lnSpc>
                <a:spcPct val="200000"/>
              </a:lnSpc>
              <a:buClr>
                <a:srgbClr val="92D050"/>
              </a:buClr>
              <a:buFont typeface="Arial" panose="020B0604020202020204" pitchFamily="34" charset="0"/>
              <a:buChar char="•"/>
              <a:defRPr/>
            </a:pPr>
            <a:r>
              <a:rPr lang="zh-CN" altLang="en-US" sz="1400"/>
              <a:t>如果需要使用</a:t>
            </a:r>
            <a:r>
              <a:rPr lang="en-US" altLang="zh-CN" sz="1400"/>
              <a:t>pojo</a:t>
            </a:r>
            <a:r>
              <a:rPr lang="zh-CN" altLang="en-US" sz="1400"/>
              <a:t>对象读写，需要将</a:t>
            </a:r>
            <a:r>
              <a:rPr lang="en-US" altLang="zh-CN" sz="1400"/>
              <a:t>PojoCodecProvider</a:t>
            </a:r>
            <a:r>
              <a:rPr lang="zh-CN" altLang="en-US" sz="1400"/>
              <a:t>注入到</a:t>
            </a:r>
            <a:r>
              <a:rPr lang="en-US" altLang="zh-CN" sz="1400"/>
              <a:t>client</a:t>
            </a:r>
            <a:r>
              <a:rPr lang="zh-CN" altLang="en-US" sz="1400"/>
              <a:t>中</a:t>
            </a:r>
            <a:endParaRPr lang="en-US" altLang="zh-CN" sz="1400"/>
          </a:p>
          <a:p>
            <a:pPr marL="285750" lvl="1" indent="-285750">
              <a:lnSpc>
                <a:spcPct val="200000"/>
              </a:lnSpc>
              <a:buClr>
                <a:srgbClr val="92D050"/>
              </a:buClr>
              <a:buFont typeface="Wingdings" panose="05000000000000000000" pitchFamily="2" charset="2"/>
              <a:buChar char="ü"/>
              <a:defRPr/>
            </a:pPr>
            <a:r>
              <a:rPr lang="zh-CN" altLang="en-US" sz="1600"/>
              <a:t>查询和更新的</a:t>
            </a:r>
            <a:r>
              <a:rPr lang="en-US" altLang="zh-CN" sz="1600"/>
              <a:t>API</a:t>
            </a:r>
            <a:r>
              <a:rPr lang="zh-CN" altLang="en-US" sz="1600"/>
              <a:t>类</a:t>
            </a:r>
            <a:endParaRPr lang="en-US" altLang="zh-CN" sz="1600"/>
          </a:p>
          <a:p>
            <a:pPr lvl="1">
              <a:lnSpc>
                <a:spcPct val="200000"/>
              </a:lnSpc>
              <a:buClr>
                <a:srgbClr val="92D050"/>
              </a:buClr>
              <a:defRPr/>
            </a:pPr>
            <a:r>
              <a:rPr lang="zh-CN" altLang="en-US" sz="1400"/>
              <a:t>查询器：</a:t>
            </a:r>
            <a:r>
              <a:rPr lang="en-US" altLang="zh-CN" sz="1400"/>
              <a:t>com.mongodb.client.model.Filters</a:t>
            </a:r>
          </a:p>
          <a:p>
            <a:pPr lvl="1">
              <a:lnSpc>
                <a:spcPct val="200000"/>
              </a:lnSpc>
              <a:buClr>
                <a:srgbClr val="92D050"/>
              </a:buClr>
              <a:defRPr/>
            </a:pPr>
            <a:r>
              <a:rPr lang="zh-CN" altLang="en-US" sz="1400"/>
              <a:t>更新器：</a:t>
            </a:r>
            <a:r>
              <a:rPr lang="en-US" altLang="zh-CN" sz="1400"/>
              <a:t>com.mongodb.client.model.Updates</a:t>
            </a:r>
          </a:p>
          <a:p>
            <a:pPr lvl="1">
              <a:lnSpc>
                <a:spcPct val="200000"/>
              </a:lnSpc>
              <a:buClr>
                <a:srgbClr val="92D050"/>
              </a:buClr>
              <a:defRPr/>
            </a:pPr>
            <a:r>
              <a:rPr lang="zh-CN" altLang="en-US" sz="1400"/>
              <a:t>投影器：</a:t>
            </a:r>
            <a:r>
              <a:rPr lang="en-US" altLang="zh-CN" sz="1400"/>
              <a:t>com.mongodb.client.model.Projections</a:t>
            </a:r>
          </a:p>
          <a:p>
            <a:pPr lvl="1">
              <a:lnSpc>
                <a:spcPct val="200000"/>
              </a:lnSpc>
              <a:buClr>
                <a:srgbClr val="92D050"/>
              </a:buClr>
              <a:defRPr/>
            </a:pPr>
            <a:endParaRPr lang="en-US" altLang="zh-CN" sz="1400"/>
          </a:p>
          <a:p>
            <a:pPr marL="742950" lvl="1" indent="-285750">
              <a:lnSpc>
                <a:spcPct val="150000"/>
              </a:lnSpc>
              <a:buClr>
                <a:srgbClr val="92D050"/>
              </a:buClr>
              <a:buFont typeface="Arial" panose="020B0604020202020204" pitchFamily="34" charset="0"/>
              <a:buChar char="•"/>
              <a:defRPr/>
            </a:pPr>
            <a:endParaRPr lang="en-US" altLang="zh-CN" sz="1400"/>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2"/>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4" name="对象 3"/>
          <p:cNvGraphicFramePr>
            <a:graphicFrameLocks noChangeAspect="1"/>
          </p:cNvGraphicFramePr>
          <p:nvPr>
            <p:extLst>
              <p:ext uri="{D42A27DB-BD31-4B8C-83A1-F6EECF244321}">
                <p14:modId xmlns:p14="http://schemas.microsoft.com/office/powerpoint/2010/main" val="4026454804"/>
              </p:ext>
            </p:extLst>
          </p:nvPr>
        </p:nvGraphicFramePr>
        <p:xfrm>
          <a:off x="3270779" y="4976813"/>
          <a:ext cx="1449387" cy="560387"/>
        </p:xfrm>
        <a:graphic>
          <a:graphicData uri="http://schemas.openxmlformats.org/presentationml/2006/ole">
            <mc:AlternateContent xmlns:mc="http://schemas.openxmlformats.org/markup-compatibility/2006">
              <mc:Choice xmlns:v="urn:schemas-microsoft-com:vml" Requires="v">
                <p:oleObj spid="_x0000_s8298" name="包装程序外壳对象" showAsIcon="1" r:id="rId5" imgW="1449000" imgH="560160" progId="Package">
                  <p:embed/>
                </p:oleObj>
              </mc:Choice>
              <mc:Fallback>
                <p:oleObj name="包装程序外壳对象" showAsIcon="1" r:id="rId5" imgW="1449000" imgH="560160" progId="Package">
                  <p:embed/>
                  <p:pic>
                    <p:nvPicPr>
                      <p:cNvPr id="0" name=""/>
                      <p:cNvPicPr/>
                      <p:nvPr/>
                    </p:nvPicPr>
                    <p:blipFill>
                      <a:blip r:embed="rId6"/>
                      <a:stretch>
                        <a:fillRect/>
                      </a:stretch>
                    </p:blipFill>
                    <p:spPr>
                      <a:xfrm>
                        <a:off x="3270779" y="4976813"/>
                        <a:ext cx="1449387" cy="560387"/>
                      </a:xfrm>
                      <a:prstGeom prst="rect">
                        <a:avLst/>
                      </a:prstGeom>
                    </p:spPr>
                  </p:pic>
                </p:oleObj>
              </mc:Fallback>
            </mc:AlternateContent>
          </a:graphicData>
        </a:graphic>
      </p:graphicFrame>
      <p:sp>
        <p:nvSpPr>
          <p:cNvPr id="13" name="矩形 10"/>
          <p:cNvSpPr>
            <a:spLocks noChangeArrowheads="1"/>
          </p:cNvSpPr>
          <p:nvPr/>
        </p:nvSpPr>
        <p:spPr bwMode="auto">
          <a:xfrm>
            <a:off x="1463334" y="4937358"/>
            <a:ext cx="458716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smtClean="0">
                <a:latin typeface="微软雅黑" pitchFamily="34" charset="-122"/>
                <a:ea typeface="微软雅黑" pitchFamily="34" charset="-122"/>
              </a:rPr>
              <a:t>Java</a:t>
            </a:r>
            <a:r>
              <a:rPr lang="zh-CN" altLang="en-US" sz="1800" b="1" smtClean="0">
                <a:latin typeface="微软雅黑" pitchFamily="34" charset="-122"/>
                <a:ea typeface="微软雅黑" pitchFamily="34" charset="-122"/>
              </a:rPr>
              <a:t>实现代码：</a:t>
            </a:r>
            <a:endParaRPr lang="en-US" altLang="zh-CN" sz="1800" b="1" smtClean="0">
              <a:latin typeface="微软雅黑" pitchFamily="34" charset="-122"/>
              <a:ea typeface="微软雅黑" pitchFamily="34" charset="-122"/>
            </a:endParaRPr>
          </a:p>
        </p:txBody>
      </p:sp>
    </p:spTree>
    <p:extLst>
      <p:ext uri="{BB962C8B-B14F-4D97-AF65-F5344CB8AC3E}">
        <p14:creationId xmlns:p14="http://schemas.microsoft.com/office/powerpoint/2010/main" val="142884224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矩形 4"/>
          <p:cNvSpPr>
            <a:spLocks noChangeArrowheads="1"/>
          </p:cNvSpPr>
          <p:nvPr/>
        </p:nvSpPr>
        <p:spPr bwMode="auto">
          <a:xfrm>
            <a:off x="92076"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Spring mongodb</a:t>
            </a:r>
            <a:r>
              <a:rPr lang="zh-CN" altLang="en-US" sz="2667">
                <a:solidFill>
                  <a:srgbClr val="1D69A3"/>
                </a:solidFill>
                <a:latin typeface="微软雅黑" pitchFamily="34" charset="-122"/>
                <a:ea typeface="微软雅黑" pitchFamily="34" charset="-122"/>
              </a:rPr>
              <a:t>解析</a:t>
            </a:r>
          </a:p>
        </p:txBody>
      </p:sp>
      <p:sp>
        <p:nvSpPr>
          <p:cNvPr id="27654" name="矩形 10"/>
          <p:cNvSpPr>
            <a:spLocks noChangeArrowheads="1"/>
          </p:cNvSpPr>
          <p:nvPr/>
        </p:nvSpPr>
        <p:spPr bwMode="auto">
          <a:xfrm>
            <a:off x="321733"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Xml</a:t>
            </a:r>
            <a:r>
              <a:rPr lang="zh-CN" altLang="en-US" sz="2000" b="1">
                <a:latin typeface="微软雅黑" pitchFamily="34" charset="-122"/>
                <a:ea typeface="微软雅黑" pitchFamily="34" charset="-122"/>
              </a:rPr>
              <a:t>配置文件</a:t>
            </a:r>
          </a:p>
        </p:txBody>
      </p:sp>
      <p:sp>
        <p:nvSpPr>
          <p:cNvPr id="2" name="TextBox 1"/>
          <p:cNvSpPr txBox="1"/>
          <p:nvPr/>
        </p:nvSpPr>
        <p:spPr>
          <a:xfrm>
            <a:off x="547157" y="1419226"/>
            <a:ext cx="11266891" cy="4524315"/>
          </a:xfrm>
          <a:prstGeom prst="rect">
            <a:avLst/>
          </a:prstGeom>
          <a:noFill/>
        </p:spPr>
        <p:txBody>
          <a:bodyPr>
            <a:spAutoFit/>
          </a:bodyPr>
          <a:lstStyle/>
          <a:p>
            <a:pPr>
              <a:defRPr/>
            </a:pPr>
            <a:r>
              <a:rPr lang="en-US" altLang="zh-CN" sz="1600">
                <a:solidFill>
                  <a:srgbClr val="3F5FBF"/>
                </a:solidFill>
                <a:latin typeface="Consolas"/>
              </a:rPr>
              <a:t>&lt;!-- </a:t>
            </a:r>
            <a:r>
              <a:rPr lang="en-US" altLang="zh-CN" sz="1600" u="sng">
                <a:solidFill>
                  <a:srgbClr val="3F5FBF"/>
                </a:solidFill>
                <a:latin typeface="Consolas"/>
              </a:rPr>
              <a:t>mongodb</a:t>
            </a:r>
            <a:r>
              <a:rPr lang="zh-CN" altLang="en-US" sz="1600" u="sng">
                <a:solidFill>
                  <a:srgbClr val="3F5FBF"/>
                </a:solidFill>
                <a:latin typeface="Consolas"/>
              </a:rPr>
              <a:t>连接池配置 </a:t>
            </a:r>
            <a:r>
              <a:rPr lang="en-US" altLang="zh-CN" sz="1600" u="sng">
                <a:solidFill>
                  <a:srgbClr val="3F5FBF"/>
                </a:solidFill>
                <a:latin typeface="Consolas"/>
              </a:rPr>
              <a:t>--&gt;</a:t>
            </a:r>
          </a:p>
          <a:p>
            <a:pPr>
              <a:defRPr/>
            </a:pPr>
            <a:r>
              <a:rPr lang="en-US" altLang="zh-CN" sz="1600">
                <a:solidFill>
                  <a:srgbClr val="008080"/>
                </a:solidFill>
                <a:latin typeface="Consolas"/>
              </a:rPr>
              <a:t>&lt;</a:t>
            </a:r>
            <a:r>
              <a:rPr lang="en-US" altLang="zh-CN" sz="1600">
                <a:solidFill>
                  <a:srgbClr val="3F7F7F"/>
                </a:solidFill>
                <a:latin typeface="Consolas"/>
              </a:rPr>
              <a:t>mongo:mongo-client </a:t>
            </a:r>
            <a:r>
              <a:rPr lang="en-US" altLang="zh-CN" sz="1600">
                <a:solidFill>
                  <a:srgbClr val="7F007F"/>
                </a:solidFill>
                <a:latin typeface="Consolas"/>
              </a:rPr>
              <a:t>host</a:t>
            </a:r>
            <a:r>
              <a:rPr lang="en-US" altLang="zh-CN" sz="1600" smtClean="0">
                <a:solidFill>
                  <a:srgbClr val="000000"/>
                </a:solidFill>
                <a:latin typeface="Consolas"/>
              </a:rPr>
              <a:t>=</a:t>
            </a:r>
            <a:r>
              <a:rPr lang="en-US" altLang="zh-CN" sz="1600" i="1" smtClean="0">
                <a:solidFill>
                  <a:srgbClr val="2A00FF"/>
                </a:solidFill>
                <a:latin typeface="Consolas"/>
              </a:rPr>
              <a:t>"192.168.1.129" </a:t>
            </a:r>
            <a:r>
              <a:rPr lang="en-US" altLang="zh-CN" sz="1600" i="1">
                <a:solidFill>
                  <a:srgbClr val="7F007F"/>
                </a:solidFill>
                <a:latin typeface="Consolas"/>
              </a:rPr>
              <a:t>port</a:t>
            </a:r>
            <a:r>
              <a:rPr lang="en-US" altLang="zh-CN" sz="1600" i="1" smtClean="0">
                <a:solidFill>
                  <a:srgbClr val="000000"/>
                </a:solidFill>
                <a:latin typeface="Consolas"/>
              </a:rPr>
              <a:t>=</a:t>
            </a:r>
            <a:r>
              <a:rPr lang="en-US" altLang="zh-CN" sz="1600" i="1" smtClean="0">
                <a:solidFill>
                  <a:srgbClr val="2A00FF"/>
                </a:solidFill>
                <a:latin typeface="Consolas"/>
              </a:rPr>
              <a:t>"27017"</a:t>
            </a:r>
            <a:r>
              <a:rPr lang="en-US" altLang="zh-CN" sz="1600" i="1" smtClean="0">
                <a:solidFill>
                  <a:srgbClr val="008080"/>
                </a:solidFill>
                <a:latin typeface="Consolas"/>
              </a:rPr>
              <a:t>&gt;</a:t>
            </a:r>
            <a:endParaRPr lang="en-US" altLang="zh-CN" sz="1600" i="1">
              <a:solidFill>
                <a:srgbClr val="008080"/>
              </a:solidFill>
              <a:latin typeface="Consolas"/>
            </a:endParaRPr>
          </a:p>
          <a:p>
            <a:pPr lvl="1">
              <a:defRPr/>
            </a:pPr>
            <a:r>
              <a:rPr lang="en-US" altLang="zh-CN" sz="1600">
                <a:solidFill>
                  <a:srgbClr val="008080"/>
                </a:solidFill>
                <a:latin typeface="Consolas"/>
              </a:rPr>
              <a:t>&lt;</a:t>
            </a:r>
            <a:r>
              <a:rPr lang="en-US" altLang="zh-CN" sz="1600">
                <a:solidFill>
                  <a:srgbClr val="3F7F7F"/>
                </a:solidFill>
                <a:latin typeface="Consolas"/>
              </a:rPr>
              <a:t>mongo:client-options </a:t>
            </a:r>
          </a:p>
          <a:p>
            <a:pPr lvl="1">
              <a:defRPr/>
            </a:pPr>
            <a:r>
              <a:rPr lang="en-US" altLang="zh-CN" sz="1600">
                <a:latin typeface="Consolas"/>
              </a:rPr>
              <a:t>      </a:t>
            </a:r>
            <a:r>
              <a:rPr lang="en-US" altLang="zh-CN" sz="1600">
                <a:solidFill>
                  <a:srgbClr val="7F007F"/>
                </a:solidFill>
                <a:latin typeface="Consolas"/>
              </a:rPr>
              <a:t>write-concern</a:t>
            </a:r>
            <a:r>
              <a:rPr lang="en-US" altLang="zh-CN" sz="1600" smtClean="0">
                <a:solidFill>
                  <a:srgbClr val="000000"/>
                </a:solidFill>
                <a:latin typeface="Consolas"/>
              </a:rPr>
              <a:t>=</a:t>
            </a:r>
            <a:r>
              <a:rPr lang="en-US" altLang="zh-CN" sz="1600" i="1" smtClean="0">
                <a:solidFill>
                  <a:srgbClr val="2A00FF"/>
                </a:solidFill>
                <a:latin typeface="Consolas"/>
              </a:rPr>
              <a:t>"ACKNOWLEDGED"</a:t>
            </a:r>
            <a:endParaRPr lang="en-US" altLang="zh-CN" sz="1600" i="1">
              <a:solidFill>
                <a:srgbClr val="2A00FF"/>
              </a:solidFill>
              <a:latin typeface="Consolas"/>
            </a:endParaRPr>
          </a:p>
          <a:p>
            <a:pPr lvl="1">
              <a:defRPr/>
            </a:pPr>
            <a:r>
              <a:rPr lang="en-US" altLang="zh-CN" sz="1600">
                <a:latin typeface="Consolas"/>
              </a:rPr>
              <a:t>      </a:t>
            </a:r>
            <a:r>
              <a:rPr lang="en-US" altLang="zh-CN" sz="1600">
                <a:solidFill>
                  <a:srgbClr val="7F007F"/>
                </a:solidFill>
                <a:latin typeface="Consolas"/>
              </a:rPr>
              <a:t>connections-per-host</a:t>
            </a:r>
            <a:r>
              <a:rPr lang="en-US" altLang="zh-CN" sz="1600" smtClean="0">
                <a:solidFill>
                  <a:srgbClr val="000000"/>
                </a:solidFill>
                <a:latin typeface="Consolas"/>
              </a:rPr>
              <a:t>=</a:t>
            </a:r>
            <a:r>
              <a:rPr lang="en-US" altLang="zh-CN" sz="1600" i="1" smtClean="0">
                <a:solidFill>
                  <a:srgbClr val="2A00FF"/>
                </a:solidFill>
                <a:latin typeface="Consolas"/>
              </a:rPr>
              <a:t>"100"</a:t>
            </a:r>
            <a:endParaRPr lang="en-US" altLang="zh-CN" sz="1600" i="1">
              <a:solidFill>
                <a:srgbClr val="2A00FF"/>
              </a:solidFill>
              <a:latin typeface="Consolas"/>
            </a:endParaRPr>
          </a:p>
          <a:p>
            <a:pPr lvl="1">
              <a:defRPr/>
            </a:pPr>
            <a:r>
              <a:rPr lang="en-US" altLang="zh-CN" sz="1600">
                <a:latin typeface="Consolas"/>
              </a:rPr>
              <a:t>      </a:t>
            </a:r>
            <a:r>
              <a:rPr lang="en-US" altLang="zh-CN" sz="1600">
                <a:solidFill>
                  <a:srgbClr val="7F007F"/>
                </a:solidFill>
                <a:latin typeface="Consolas"/>
              </a:rPr>
              <a:t>threads-allowed-to-block-for-connection-multiplier</a:t>
            </a:r>
            <a:r>
              <a:rPr lang="en-US" altLang="zh-CN" sz="1600" smtClean="0">
                <a:solidFill>
                  <a:srgbClr val="000000"/>
                </a:solidFill>
                <a:latin typeface="Consolas"/>
              </a:rPr>
              <a:t>=</a:t>
            </a:r>
            <a:r>
              <a:rPr lang="en-US" altLang="zh-CN" sz="1600" i="1" smtClean="0">
                <a:solidFill>
                  <a:srgbClr val="2A00FF"/>
                </a:solidFill>
                <a:latin typeface="Consolas"/>
              </a:rPr>
              <a:t>"5"</a:t>
            </a:r>
            <a:endParaRPr lang="en-US" altLang="zh-CN" sz="1600" i="1">
              <a:solidFill>
                <a:srgbClr val="2A00FF"/>
              </a:solidFill>
              <a:latin typeface="Consolas"/>
            </a:endParaRPr>
          </a:p>
          <a:p>
            <a:pPr lvl="1">
              <a:defRPr/>
            </a:pPr>
            <a:r>
              <a:rPr lang="en-US" altLang="zh-CN" sz="1600">
                <a:latin typeface="Consolas"/>
              </a:rPr>
              <a:t>      </a:t>
            </a:r>
            <a:r>
              <a:rPr lang="en-US" altLang="zh-CN" sz="1600">
                <a:solidFill>
                  <a:srgbClr val="7F007F"/>
                </a:solidFill>
                <a:latin typeface="Consolas"/>
              </a:rPr>
              <a:t>max-wait-time</a:t>
            </a:r>
            <a:r>
              <a:rPr lang="en-US" altLang="zh-CN" sz="1600" smtClean="0">
                <a:solidFill>
                  <a:srgbClr val="000000"/>
                </a:solidFill>
                <a:latin typeface="Consolas"/>
              </a:rPr>
              <a:t>=</a:t>
            </a:r>
            <a:r>
              <a:rPr lang="en-US" altLang="zh-CN" sz="1600" i="1" smtClean="0">
                <a:solidFill>
                  <a:srgbClr val="2A00FF"/>
                </a:solidFill>
                <a:latin typeface="Consolas"/>
              </a:rPr>
              <a:t>"120000"</a:t>
            </a:r>
            <a:endParaRPr lang="en-US" altLang="zh-CN" sz="1600" i="1">
              <a:solidFill>
                <a:srgbClr val="2A00FF"/>
              </a:solidFill>
              <a:latin typeface="Consolas"/>
            </a:endParaRPr>
          </a:p>
          <a:p>
            <a:pPr lvl="1">
              <a:defRPr/>
            </a:pPr>
            <a:r>
              <a:rPr lang="en-US" altLang="zh-CN" sz="1600">
                <a:latin typeface="Consolas"/>
              </a:rPr>
              <a:t>  </a:t>
            </a:r>
            <a:r>
              <a:rPr lang="en-US" altLang="zh-CN" sz="1600">
                <a:solidFill>
                  <a:srgbClr val="7F007F"/>
                </a:solidFill>
                <a:latin typeface="Consolas"/>
              </a:rPr>
              <a:t>connect-timeout</a:t>
            </a:r>
            <a:r>
              <a:rPr lang="en-US" altLang="zh-CN" sz="1600" smtClean="0">
                <a:solidFill>
                  <a:srgbClr val="000000"/>
                </a:solidFill>
                <a:latin typeface="Consolas"/>
              </a:rPr>
              <a:t>=</a:t>
            </a:r>
            <a:r>
              <a:rPr lang="en-US" altLang="zh-CN" sz="1600" i="1" smtClean="0">
                <a:solidFill>
                  <a:srgbClr val="2A00FF"/>
                </a:solidFill>
                <a:latin typeface="Consolas"/>
              </a:rPr>
              <a:t>"10000"</a:t>
            </a:r>
            <a:r>
              <a:rPr lang="en-US" altLang="zh-CN" sz="1600" i="1" smtClean="0">
                <a:solidFill>
                  <a:srgbClr val="008080"/>
                </a:solidFill>
                <a:latin typeface="Consolas"/>
              </a:rPr>
              <a:t>/&gt;</a:t>
            </a:r>
            <a:r>
              <a:rPr lang="en-US" altLang="zh-CN" sz="1600" i="1" smtClean="0">
                <a:solidFill>
                  <a:srgbClr val="000000"/>
                </a:solidFill>
                <a:latin typeface="Consolas"/>
              </a:rPr>
              <a:t> </a:t>
            </a:r>
            <a:endParaRPr lang="en-US" altLang="zh-CN" sz="1600" i="1">
              <a:solidFill>
                <a:srgbClr val="000000"/>
              </a:solidFill>
              <a:latin typeface="Consolas"/>
            </a:endParaRPr>
          </a:p>
          <a:p>
            <a:pPr>
              <a:defRPr/>
            </a:pPr>
            <a:r>
              <a:rPr lang="en-US" altLang="zh-CN" sz="1600">
                <a:solidFill>
                  <a:srgbClr val="008080"/>
                </a:solidFill>
                <a:latin typeface="Consolas"/>
              </a:rPr>
              <a:t>&lt;/</a:t>
            </a:r>
            <a:r>
              <a:rPr lang="en-US" altLang="zh-CN" sz="1600">
                <a:solidFill>
                  <a:srgbClr val="3F7F7F"/>
                </a:solidFill>
                <a:latin typeface="Consolas"/>
              </a:rPr>
              <a:t>mongo:mongo-client</a:t>
            </a:r>
            <a:r>
              <a:rPr lang="en-US" altLang="zh-CN" sz="1600">
                <a:solidFill>
                  <a:srgbClr val="008080"/>
                </a:solidFill>
                <a:latin typeface="Consolas"/>
              </a:rPr>
              <a:t>&gt;&gt;</a:t>
            </a:r>
          </a:p>
          <a:p>
            <a:pPr>
              <a:defRPr/>
            </a:pPr>
            <a:endParaRPr lang="en-US" altLang="zh-CN" sz="1600">
              <a:solidFill>
                <a:srgbClr val="008080"/>
              </a:solidFill>
              <a:latin typeface="Consolas"/>
            </a:endParaRPr>
          </a:p>
          <a:p>
            <a:pPr>
              <a:defRPr/>
            </a:pPr>
            <a:r>
              <a:rPr lang="en-US" altLang="zh-CN" sz="1600">
                <a:solidFill>
                  <a:srgbClr val="3F5FBF"/>
                </a:solidFill>
                <a:highlight>
                  <a:srgbClr val="E8F2FE"/>
                </a:highlight>
                <a:latin typeface="Consolas"/>
              </a:rPr>
              <a:t>&lt;!-- </a:t>
            </a:r>
            <a:r>
              <a:rPr lang="en-US" altLang="zh-CN" sz="1600" u="sng">
                <a:solidFill>
                  <a:srgbClr val="3F5FBF"/>
                </a:solidFill>
                <a:highlight>
                  <a:srgbClr val="E8F2FE"/>
                </a:highlight>
                <a:latin typeface="Consolas"/>
              </a:rPr>
              <a:t>mongodb</a:t>
            </a:r>
            <a:r>
              <a:rPr lang="zh-CN" altLang="en-US" sz="1600" u="sng">
                <a:solidFill>
                  <a:srgbClr val="3F5FBF"/>
                </a:solidFill>
                <a:highlight>
                  <a:srgbClr val="E8F2FE"/>
                </a:highlight>
                <a:latin typeface="Consolas"/>
              </a:rPr>
              <a:t>数据库工厂配置 </a:t>
            </a:r>
            <a:r>
              <a:rPr lang="en-US" altLang="zh-CN" sz="1600" u="sng">
                <a:solidFill>
                  <a:srgbClr val="3F5FBF"/>
                </a:solidFill>
                <a:highlight>
                  <a:srgbClr val="E8F2FE"/>
                </a:highlight>
                <a:latin typeface="Consolas"/>
              </a:rPr>
              <a:t>--&gt;</a:t>
            </a:r>
            <a:endParaRPr lang="en-US" altLang="zh-CN" sz="1600">
              <a:solidFill>
                <a:srgbClr val="008080"/>
              </a:solidFill>
              <a:latin typeface="Consolas"/>
            </a:endParaRPr>
          </a:p>
          <a:p>
            <a:pPr>
              <a:defRPr/>
            </a:pPr>
            <a:r>
              <a:rPr lang="en-US" altLang="zh-CN" sz="1600">
                <a:solidFill>
                  <a:srgbClr val="008080"/>
                </a:solidFill>
                <a:latin typeface="Consolas"/>
              </a:rPr>
              <a:t>&lt;</a:t>
            </a:r>
            <a:r>
              <a:rPr lang="en-US" altLang="zh-CN" sz="1600">
                <a:solidFill>
                  <a:srgbClr val="3F7F7F"/>
                </a:solidFill>
                <a:latin typeface="Consolas"/>
              </a:rPr>
              <a:t>mongo:db-factory </a:t>
            </a:r>
            <a:r>
              <a:rPr lang="en-US" altLang="zh-CN" sz="1600">
                <a:solidFill>
                  <a:srgbClr val="7F007F"/>
                </a:solidFill>
                <a:latin typeface="Consolas"/>
              </a:rPr>
              <a:t>dbname</a:t>
            </a:r>
            <a:r>
              <a:rPr lang="en-US" altLang="zh-CN" sz="1600" smtClean="0">
                <a:solidFill>
                  <a:srgbClr val="000000"/>
                </a:solidFill>
                <a:latin typeface="Consolas"/>
              </a:rPr>
              <a:t>=</a:t>
            </a:r>
            <a:r>
              <a:rPr lang="en-US" altLang="zh-CN" sz="1600" i="1" smtClean="0">
                <a:solidFill>
                  <a:srgbClr val="2A00FF"/>
                </a:solidFill>
                <a:latin typeface="Consolas"/>
              </a:rPr>
              <a:t>"lison" </a:t>
            </a:r>
            <a:r>
              <a:rPr lang="en-US" altLang="zh-CN" sz="1600" i="1">
                <a:solidFill>
                  <a:srgbClr val="7F007F"/>
                </a:solidFill>
                <a:latin typeface="Consolas"/>
              </a:rPr>
              <a:t>mongo-ref</a:t>
            </a:r>
            <a:r>
              <a:rPr lang="en-US" altLang="zh-CN" sz="1600" i="1" smtClean="0">
                <a:solidFill>
                  <a:srgbClr val="000000"/>
                </a:solidFill>
                <a:latin typeface="Consolas"/>
              </a:rPr>
              <a:t>=</a:t>
            </a:r>
            <a:r>
              <a:rPr lang="en-US" altLang="zh-CN" sz="1600" i="1" smtClean="0">
                <a:solidFill>
                  <a:srgbClr val="2A00FF"/>
                </a:solidFill>
                <a:latin typeface="Consolas"/>
              </a:rPr>
              <a:t>"mongo" </a:t>
            </a:r>
            <a:r>
              <a:rPr lang="en-US" altLang="zh-CN" sz="1600" i="1">
                <a:solidFill>
                  <a:srgbClr val="008080"/>
                </a:solidFill>
                <a:latin typeface="Consolas"/>
              </a:rPr>
              <a:t>/&gt;</a:t>
            </a:r>
          </a:p>
          <a:p>
            <a:pPr>
              <a:defRPr/>
            </a:pPr>
            <a:endParaRPr lang="en-US" altLang="zh-CN" sz="1600">
              <a:latin typeface="Consolas"/>
            </a:endParaRPr>
          </a:p>
          <a:p>
            <a:pPr>
              <a:defRPr/>
            </a:pPr>
            <a:r>
              <a:rPr lang="en-US" altLang="zh-CN" sz="1600">
                <a:solidFill>
                  <a:srgbClr val="3F5FBF"/>
                </a:solidFill>
                <a:highlight>
                  <a:srgbClr val="E8F2FE"/>
                </a:highlight>
                <a:latin typeface="Consolas"/>
              </a:rPr>
              <a:t>&lt;!-- </a:t>
            </a:r>
            <a:r>
              <a:rPr lang="en-US" altLang="zh-CN" sz="1600" u="sng">
                <a:solidFill>
                  <a:srgbClr val="3F5FBF"/>
                </a:solidFill>
                <a:highlight>
                  <a:srgbClr val="E8F2FE"/>
                </a:highlight>
                <a:latin typeface="Consolas"/>
              </a:rPr>
              <a:t>mongodb</a:t>
            </a:r>
            <a:r>
              <a:rPr lang="zh-CN" altLang="en-US" sz="1600" u="sng">
                <a:solidFill>
                  <a:srgbClr val="3F5FBF"/>
                </a:solidFill>
                <a:highlight>
                  <a:srgbClr val="E8F2FE"/>
                </a:highlight>
                <a:latin typeface="Consolas"/>
              </a:rPr>
              <a:t>模板配置 </a:t>
            </a:r>
            <a:r>
              <a:rPr lang="en-US" altLang="zh-CN" sz="1600" u="sng">
                <a:solidFill>
                  <a:srgbClr val="3F5FBF"/>
                </a:solidFill>
                <a:highlight>
                  <a:srgbClr val="E8F2FE"/>
                </a:highlight>
                <a:latin typeface="Consolas"/>
              </a:rPr>
              <a:t>--&gt;</a:t>
            </a:r>
            <a:endParaRPr lang="zh-CN" altLang="en-US" sz="1600">
              <a:latin typeface="Consolas"/>
            </a:endParaRPr>
          </a:p>
          <a:p>
            <a:pPr>
              <a:defRPr/>
            </a:pPr>
            <a:r>
              <a:rPr lang="en-US" altLang="zh-CN" sz="1600">
                <a:solidFill>
                  <a:srgbClr val="008080"/>
                </a:solidFill>
                <a:latin typeface="Consolas"/>
              </a:rPr>
              <a:t>&lt;</a:t>
            </a:r>
            <a:r>
              <a:rPr lang="en-US" altLang="zh-CN" sz="1600">
                <a:solidFill>
                  <a:srgbClr val="3F7F7F"/>
                </a:solidFill>
                <a:latin typeface="Consolas"/>
              </a:rPr>
              <a:t>bean </a:t>
            </a:r>
            <a:r>
              <a:rPr lang="en-US" altLang="zh-CN" sz="1600">
                <a:solidFill>
                  <a:srgbClr val="7F007F"/>
                </a:solidFill>
                <a:latin typeface="Consolas"/>
              </a:rPr>
              <a:t>id</a:t>
            </a:r>
            <a:r>
              <a:rPr lang="en-US" altLang="zh-CN" sz="1600" smtClean="0">
                <a:solidFill>
                  <a:srgbClr val="000000"/>
                </a:solidFill>
                <a:latin typeface="Consolas"/>
              </a:rPr>
              <a:t>=</a:t>
            </a:r>
            <a:r>
              <a:rPr lang="en-US" altLang="zh-CN" sz="1600" i="1" smtClean="0">
                <a:solidFill>
                  <a:srgbClr val="2A00FF"/>
                </a:solidFill>
                <a:latin typeface="Consolas"/>
              </a:rPr>
              <a:t>"anotherMongoTemplate" </a:t>
            </a:r>
            <a:r>
              <a:rPr lang="en-US" altLang="zh-CN" sz="1600" i="1">
                <a:solidFill>
                  <a:srgbClr val="7F007F"/>
                </a:solidFill>
                <a:latin typeface="Consolas"/>
              </a:rPr>
              <a:t>class</a:t>
            </a:r>
            <a:r>
              <a:rPr lang="en-US" altLang="zh-CN" sz="1600" i="1" smtClean="0">
                <a:solidFill>
                  <a:srgbClr val="000000"/>
                </a:solidFill>
                <a:latin typeface="Consolas"/>
              </a:rPr>
              <a:t>=</a:t>
            </a:r>
            <a:r>
              <a:rPr lang="en-US" altLang="zh-CN" sz="1600" i="1" smtClean="0">
                <a:solidFill>
                  <a:srgbClr val="2A00FF"/>
                </a:solidFill>
                <a:latin typeface="Consolas"/>
              </a:rPr>
              <a:t>"org.springframework.data.mongodb.core.MongoTemplate"</a:t>
            </a:r>
            <a:r>
              <a:rPr lang="en-US" altLang="zh-CN" sz="1600" i="1" smtClean="0">
                <a:solidFill>
                  <a:srgbClr val="008080"/>
                </a:solidFill>
                <a:latin typeface="Consolas"/>
              </a:rPr>
              <a:t>&gt;</a:t>
            </a:r>
            <a:endParaRPr lang="en-US" altLang="zh-CN" sz="1600" i="1">
              <a:solidFill>
                <a:srgbClr val="008080"/>
              </a:solidFill>
              <a:latin typeface="Consolas"/>
            </a:endParaRPr>
          </a:p>
          <a:p>
            <a:pPr lvl="1">
              <a:defRPr/>
            </a:pPr>
            <a:r>
              <a:rPr lang="en-US" altLang="zh-CN" sz="1600">
                <a:solidFill>
                  <a:srgbClr val="008080"/>
                </a:solidFill>
                <a:latin typeface="Consolas"/>
              </a:rPr>
              <a:t>&lt;</a:t>
            </a:r>
            <a:r>
              <a:rPr lang="en-US" altLang="zh-CN" sz="1600">
                <a:solidFill>
                  <a:srgbClr val="3F7F7F"/>
                </a:solidFill>
                <a:latin typeface="Consolas"/>
              </a:rPr>
              <a:t>constructor-arg </a:t>
            </a:r>
            <a:r>
              <a:rPr lang="en-US" altLang="zh-CN" sz="1600">
                <a:solidFill>
                  <a:srgbClr val="7F007F"/>
                </a:solidFill>
                <a:latin typeface="Consolas"/>
              </a:rPr>
              <a:t>name</a:t>
            </a:r>
            <a:r>
              <a:rPr lang="en-US" altLang="zh-CN" sz="1600" smtClean="0">
                <a:solidFill>
                  <a:srgbClr val="000000"/>
                </a:solidFill>
                <a:latin typeface="Consolas"/>
              </a:rPr>
              <a:t>=</a:t>
            </a:r>
            <a:r>
              <a:rPr lang="en-US" altLang="zh-CN" sz="1600" i="1" smtClean="0">
                <a:solidFill>
                  <a:srgbClr val="2A00FF"/>
                </a:solidFill>
                <a:latin typeface="Consolas"/>
              </a:rPr>
              <a:t>"mongoDbFactory" </a:t>
            </a:r>
            <a:r>
              <a:rPr lang="en-US" altLang="zh-CN" sz="1600" i="1">
                <a:solidFill>
                  <a:srgbClr val="7F007F"/>
                </a:solidFill>
                <a:latin typeface="Consolas"/>
              </a:rPr>
              <a:t>ref</a:t>
            </a:r>
            <a:r>
              <a:rPr lang="en-US" altLang="zh-CN" sz="1600" i="1" smtClean="0">
                <a:solidFill>
                  <a:srgbClr val="000000"/>
                </a:solidFill>
                <a:latin typeface="Consolas"/>
              </a:rPr>
              <a:t>=</a:t>
            </a:r>
            <a:r>
              <a:rPr lang="en-US" altLang="zh-CN" sz="1600" i="1" smtClean="0">
                <a:solidFill>
                  <a:srgbClr val="2A00FF"/>
                </a:solidFill>
                <a:latin typeface="Consolas"/>
              </a:rPr>
              <a:t>"mongoDbFactory" </a:t>
            </a:r>
            <a:r>
              <a:rPr lang="en-US" altLang="zh-CN" sz="1600" i="1">
                <a:solidFill>
                  <a:srgbClr val="008080"/>
                </a:solidFill>
                <a:latin typeface="Consolas"/>
              </a:rPr>
              <a:t>/&gt;</a:t>
            </a:r>
          </a:p>
          <a:p>
            <a:pPr lvl="1">
              <a:defRPr/>
            </a:pPr>
            <a:r>
              <a:rPr lang="en-US" altLang="zh-CN" sz="1600">
                <a:solidFill>
                  <a:srgbClr val="008080"/>
                </a:solidFill>
                <a:latin typeface="Consolas"/>
              </a:rPr>
              <a:t>&lt;</a:t>
            </a:r>
            <a:r>
              <a:rPr lang="en-US" altLang="zh-CN" sz="1600">
                <a:solidFill>
                  <a:srgbClr val="3F7F7F"/>
                </a:solidFill>
                <a:latin typeface="Consolas"/>
              </a:rPr>
              <a:t>property </a:t>
            </a:r>
            <a:r>
              <a:rPr lang="en-US" altLang="zh-CN" sz="1600">
                <a:solidFill>
                  <a:srgbClr val="7F007F"/>
                </a:solidFill>
                <a:latin typeface="Consolas"/>
              </a:rPr>
              <a:t>name</a:t>
            </a:r>
            <a:r>
              <a:rPr lang="en-US" altLang="zh-CN" sz="1600" smtClean="0">
                <a:solidFill>
                  <a:srgbClr val="000000"/>
                </a:solidFill>
                <a:latin typeface="Consolas"/>
              </a:rPr>
              <a:t>=</a:t>
            </a:r>
            <a:r>
              <a:rPr lang="en-US" altLang="zh-CN" sz="1600" i="1" smtClean="0">
                <a:solidFill>
                  <a:srgbClr val="2A00FF"/>
                </a:solidFill>
                <a:latin typeface="Consolas"/>
              </a:rPr>
              <a:t>"writeResultChecking" </a:t>
            </a:r>
            <a:r>
              <a:rPr lang="en-US" altLang="zh-CN" sz="1600" i="1">
                <a:solidFill>
                  <a:srgbClr val="7F007F"/>
                </a:solidFill>
                <a:latin typeface="Consolas"/>
              </a:rPr>
              <a:t>value</a:t>
            </a:r>
            <a:r>
              <a:rPr lang="en-US" altLang="zh-CN" sz="1600" i="1" smtClean="0">
                <a:solidFill>
                  <a:srgbClr val="000000"/>
                </a:solidFill>
                <a:latin typeface="Consolas"/>
              </a:rPr>
              <a:t>=</a:t>
            </a:r>
            <a:r>
              <a:rPr lang="en-US" altLang="zh-CN" sz="1600" i="1" smtClean="0">
                <a:solidFill>
                  <a:srgbClr val="2A00FF"/>
                </a:solidFill>
                <a:latin typeface="Consolas"/>
              </a:rPr>
              <a:t>"EXCEPTION"</a:t>
            </a:r>
            <a:r>
              <a:rPr lang="en-US" altLang="zh-CN" sz="1600" i="1" smtClean="0">
                <a:solidFill>
                  <a:srgbClr val="008080"/>
                </a:solidFill>
                <a:latin typeface="Consolas"/>
              </a:rPr>
              <a:t>&gt;&lt;/</a:t>
            </a:r>
            <a:r>
              <a:rPr lang="en-US" altLang="zh-CN" sz="1600" i="1">
                <a:solidFill>
                  <a:srgbClr val="3F7F7F"/>
                </a:solidFill>
                <a:latin typeface="Consolas"/>
              </a:rPr>
              <a:t>property</a:t>
            </a:r>
            <a:r>
              <a:rPr lang="en-US" altLang="zh-CN" sz="1600" i="1">
                <a:solidFill>
                  <a:srgbClr val="008080"/>
                </a:solidFill>
                <a:latin typeface="Consolas"/>
              </a:rPr>
              <a:t>&gt;</a:t>
            </a:r>
          </a:p>
          <a:p>
            <a:pPr>
              <a:defRPr/>
            </a:pPr>
            <a:r>
              <a:rPr lang="en-US" altLang="zh-CN" sz="1600">
                <a:solidFill>
                  <a:srgbClr val="008080"/>
                </a:solidFill>
                <a:latin typeface="Consolas"/>
              </a:rPr>
              <a:t>&lt;/</a:t>
            </a:r>
            <a:r>
              <a:rPr lang="en-US" altLang="zh-CN" sz="1600">
                <a:solidFill>
                  <a:srgbClr val="3F7F7F"/>
                </a:solidFill>
                <a:latin typeface="Consolas"/>
              </a:rPr>
              <a:t>bean</a:t>
            </a:r>
            <a:r>
              <a:rPr lang="en-US" altLang="zh-CN" sz="1600">
                <a:solidFill>
                  <a:srgbClr val="008080"/>
                </a:solidFill>
                <a:latin typeface="Consolas"/>
              </a:rPr>
              <a:t>&gt;</a:t>
            </a:r>
            <a:endParaRPr lang="zh-CN" altLang="en-US"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6280602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矩形 4"/>
          <p:cNvSpPr>
            <a:spLocks noChangeArrowheads="1"/>
          </p:cNvSpPr>
          <p:nvPr/>
        </p:nvSpPr>
        <p:spPr bwMode="auto">
          <a:xfrm>
            <a:off x="215901" y="19312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安装</a:t>
            </a:r>
          </a:p>
        </p:txBody>
      </p:sp>
      <p:sp>
        <p:nvSpPr>
          <p:cNvPr id="4102" name="矩形 39"/>
          <p:cNvSpPr>
            <a:spLocks noChangeArrowheads="1"/>
          </p:cNvSpPr>
          <p:nvPr/>
        </p:nvSpPr>
        <p:spPr bwMode="auto">
          <a:xfrm>
            <a:off x="413810" y="718111"/>
            <a:ext cx="10924116"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Clr>
                <a:srgbClr val="92D050"/>
              </a:buClr>
              <a:buFontTx/>
              <a:buAutoNum type="arabicPeriod"/>
            </a:pPr>
            <a:r>
              <a:rPr lang="zh-CN" altLang="en-US" sz="1800">
                <a:latin typeface="微软雅黑" pitchFamily="34" charset="-122"/>
                <a:ea typeface="微软雅黑" pitchFamily="34" charset="-122"/>
              </a:rPr>
              <a:t>官网下载安装介质：</a:t>
            </a:r>
            <a:r>
              <a:rPr lang="en-US" altLang="zh-CN" sz="1800">
                <a:latin typeface="微软雅黑" pitchFamily="34" charset="-122"/>
                <a:ea typeface="微软雅黑" pitchFamily="34" charset="-122"/>
                <a:hlinkClick r:id="rId3"/>
              </a:rPr>
              <a:t>https://www.mongodb.com/download-center</a:t>
            </a:r>
            <a:r>
              <a:rPr lang="zh-CN" altLang="en-US" sz="1800">
                <a:latin typeface="微软雅黑" pitchFamily="34" charset="-122"/>
                <a:ea typeface="微软雅黑" pitchFamily="34" charset="-122"/>
              </a:rPr>
              <a:t>，选择适当的版本，这里以</a:t>
            </a:r>
            <a:r>
              <a:rPr lang="en-US" altLang="zh-CN" sz="1800">
                <a:latin typeface="微软雅黑" pitchFamily="34" charset="-122"/>
                <a:ea typeface="微软雅黑" pitchFamily="34" charset="-122"/>
              </a:rPr>
              <a:t>linux</a:t>
            </a:r>
            <a:r>
              <a:rPr lang="zh-CN" altLang="en-US" sz="1800" smtClean="0">
                <a:latin typeface="微软雅黑" pitchFamily="34" charset="-122"/>
                <a:ea typeface="微软雅黑" pitchFamily="34" charset="-122"/>
              </a:rPr>
              <a:t>版本</a:t>
            </a:r>
            <a:r>
              <a:rPr lang="en-US" altLang="zh-CN" sz="1800">
                <a:latin typeface="微软雅黑" pitchFamily="34" charset="-122"/>
                <a:ea typeface="微软雅黑" pitchFamily="34" charset="-122"/>
              </a:rPr>
              <a:t>mongodb-linux-x86_64-3.4.18</a:t>
            </a:r>
            <a:r>
              <a:rPr lang="zh-CN" altLang="en-US" sz="1800" smtClean="0">
                <a:latin typeface="微软雅黑" pitchFamily="34" charset="-122"/>
                <a:ea typeface="微软雅黑" pitchFamily="34" charset="-122"/>
              </a:rPr>
              <a:t>为</a:t>
            </a:r>
            <a:r>
              <a:rPr lang="zh-CN" altLang="en-US" sz="1800">
                <a:latin typeface="微软雅黑" pitchFamily="34" charset="-122"/>
                <a:ea typeface="微软雅黑" pitchFamily="34" charset="-122"/>
              </a:rPr>
              <a:t>例</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a:lnSpc>
                <a:spcPct val="200000"/>
              </a:lnSpc>
              <a:spcBef>
                <a:spcPct val="0"/>
              </a:spcBef>
              <a:buClr>
                <a:srgbClr val="92D050"/>
              </a:buClr>
              <a:buFontTx/>
              <a:buAutoNum type="arabicPeriod"/>
            </a:pPr>
            <a:r>
              <a:rPr lang="zh-CN" altLang="en-US" sz="1800" smtClean="0">
                <a:latin typeface="微软雅黑" pitchFamily="34" charset="-122"/>
                <a:ea typeface="微软雅黑" pitchFamily="34" charset="-122"/>
              </a:rPr>
              <a:t>解压到系统某路径，</a:t>
            </a:r>
            <a:r>
              <a:rPr lang="en-US" altLang="zh-CN" sz="1800" smtClean="0"/>
              <a:t> tar -xvzf </a:t>
            </a:r>
            <a:r>
              <a:rPr lang="en-US" altLang="zh-CN" sz="1800">
                <a:solidFill>
                  <a:prstClr val="black"/>
                </a:solidFill>
                <a:latin typeface="微软雅黑" pitchFamily="34" charset="-122"/>
                <a:ea typeface="微软雅黑" pitchFamily="34" charset="-122"/>
              </a:rPr>
              <a:t>mongodb-linux-x86_64-3.4.18</a:t>
            </a:r>
            <a:r>
              <a:rPr lang="en-US" altLang="zh-CN" sz="1800" smtClean="0"/>
              <a:t>.tgz</a:t>
            </a:r>
            <a:endParaRPr lang="en-US" altLang="zh-CN" sz="1800" smtClean="0">
              <a:latin typeface="微软雅黑" pitchFamily="34" charset="-122"/>
              <a:ea typeface="微软雅黑" pitchFamily="34" charset="-122"/>
            </a:endParaRPr>
          </a:p>
          <a:p>
            <a:pPr>
              <a:lnSpc>
                <a:spcPct val="200000"/>
              </a:lnSpc>
              <a:spcBef>
                <a:spcPct val="0"/>
              </a:spcBef>
              <a:buClr>
                <a:srgbClr val="92D050"/>
              </a:buClr>
              <a:buFontTx/>
              <a:buNone/>
            </a:pPr>
            <a:r>
              <a:rPr lang="en-US" altLang="zh-CN" sz="1800" smtClean="0">
                <a:latin typeface="微软雅黑" pitchFamily="34" charset="-122"/>
                <a:ea typeface="微软雅黑" pitchFamily="34" charset="-122"/>
              </a:rPr>
              <a:t>     </a:t>
            </a:r>
            <a:r>
              <a:rPr lang="zh-CN" altLang="en-US" sz="1800">
                <a:latin typeface="微软雅黑" pitchFamily="34" charset="-122"/>
                <a:ea typeface="微软雅黑" pitchFamily="34" charset="-122"/>
              </a:rPr>
              <a:t>并在安装目录创建</a:t>
            </a:r>
            <a:r>
              <a:rPr lang="en-US" altLang="zh-CN" sz="1800">
                <a:latin typeface="微软雅黑" pitchFamily="34" charset="-122"/>
                <a:ea typeface="微软雅黑" pitchFamily="34" charset="-122"/>
              </a:rPr>
              <a:t>data</a:t>
            </a:r>
            <a:r>
              <a:rPr lang="zh-CN" altLang="en-US" sz="1800">
                <a:latin typeface="微软雅黑" pitchFamily="34" charset="-122"/>
                <a:ea typeface="微软雅黑" pitchFamily="34" charset="-122"/>
              </a:rPr>
              <a:t>目录，以及</a:t>
            </a:r>
            <a:r>
              <a:rPr lang="en-US" altLang="zh-CN" sz="1800">
                <a:latin typeface="微软雅黑" pitchFamily="34" charset="-122"/>
                <a:ea typeface="微软雅黑" pitchFamily="34" charset="-122"/>
              </a:rPr>
              <a:t>logs</a:t>
            </a:r>
            <a:r>
              <a:rPr lang="zh-CN" altLang="en-US" sz="1800">
                <a:latin typeface="微软雅黑" pitchFamily="34" charset="-122"/>
                <a:ea typeface="微软雅黑" pitchFamily="34" charset="-122"/>
              </a:rPr>
              <a:t>目录和</a:t>
            </a:r>
            <a:r>
              <a:rPr lang="en-US" altLang="zh-CN" sz="1800">
                <a:latin typeface="微软雅黑" pitchFamily="34" charset="-122"/>
                <a:ea typeface="微软雅黑" pitchFamily="34" charset="-122"/>
              </a:rPr>
              <a:t>logs/mongodb.log</a:t>
            </a:r>
            <a:r>
              <a:rPr lang="zh-CN" altLang="en-US" sz="1800">
                <a:latin typeface="微软雅黑" pitchFamily="34" charset="-122"/>
                <a:ea typeface="微软雅黑" pitchFamily="34" charset="-122"/>
              </a:rPr>
              <a:t>文件</a:t>
            </a:r>
            <a:endParaRPr lang="en-US" altLang="zh-CN" sz="1800">
              <a:latin typeface="微软雅黑" pitchFamily="34" charset="-122"/>
              <a:ea typeface="微软雅黑" pitchFamily="34" charset="-122"/>
            </a:endParaRPr>
          </a:p>
          <a:p>
            <a:pPr>
              <a:lnSpc>
                <a:spcPct val="200000"/>
              </a:lnSpc>
              <a:spcBef>
                <a:spcPct val="0"/>
              </a:spcBef>
              <a:buClr>
                <a:srgbClr val="92D050"/>
              </a:buClr>
              <a:buFontTx/>
              <a:buAutoNum type="arabicPeriod" startAt="3"/>
            </a:pPr>
            <a:r>
              <a:rPr lang="zh-CN" altLang="en-US" sz="1800">
                <a:latin typeface="微软雅黑" pitchFamily="34" charset="-122"/>
                <a:ea typeface="微软雅黑" pitchFamily="34" charset="-122"/>
              </a:rPr>
              <a:t>使用</a:t>
            </a:r>
            <a:r>
              <a:rPr lang="en-US" altLang="zh-CN" sz="1800">
                <a:latin typeface="微软雅黑" pitchFamily="34" charset="-122"/>
                <a:ea typeface="微软雅黑" pitchFamily="34" charset="-122"/>
              </a:rPr>
              <a:t>vim</a:t>
            </a:r>
            <a:r>
              <a:rPr lang="zh-CN" altLang="en-US" sz="1800">
                <a:latin typeface="微软雅黑" pitchFamily="34" charset="-122"/>
                <a:ea typeface="微软雅黑" pitchFamily="34" charset="-122"/>
              </a:rPr>
              <a:t>在</a:t>
            </a:r>
            <a:r>
              <a:rPr lang="en-US" altLang="zh-CN" sz="1800">
                <a:latin typeface="微软雅黑" pitchFamily="34" charset="-122"/>
                <a:ea typeface="微软雅黑" pitchFamily="34" charset="-122"/>
              </a:rPr>
              <a:t>mongodb</a:t>
            </a:r>
            <a:r>
              <a:rPr lang="zh-CN" altLang="en-US" sz="1800">
                <a:latin typeface="微软雅黑" pitchFamily="34" charset="-122"/>
                <a:ea typeface="微软雅黑" pitchFamily="34" charset="-122"/>
              </a:rPr>
              <a:t>的</a:t>
            </a:r>
            <a:r>
              <a:rPr lang="en-US" altLang="zh-CN" sz="1800">
                <a:latin typeface="微软雅黑" pitchFamily="34" charset="-122"/>
                <a:ea typeface="微软雅黑" pitchFamily="34" charset="-122"/>
              </a:rPr>
              <a:t>bin</a:t>
            </a:r>
            <a:r>
              <a:rPr lang="zh-CN" altLang="en-US" sz="1800">
                <a:latin typeface="微软雅黑" pitchFamily="34" charset="-122"/>
                <a:ea typeface="微软雅黑" pitchFamily="34" charset="-122"/>
              </a:rPr>
              <a:t>目录创建</a:t>
            </a:r>
            <a:r>
              <a:rPr lang="en-US" altLang="zh-CN" sz="1800">
                <a:latin typeface="微软雅黑" pitchFamily="34" charset="-122"/>
                <a:ea typeface="微软雅黑" pitchFamily="34" charset="-122"/>
              </a:rPr>
              <a:t>mongodb</a:t>
            </a:r>
            <a:r>
              <a:rPr lang="zh-CN" altLang="en-US" sz="1800">
                <a:latin typeface="微软雅黑" pitchFamily="34" charset="-122"/>
                <a:ea typeface="微软雅黑" pitchFamily="34" charset="-122"/>
              </a:rPr>
              <a:t>的配置文件，如：</a:t>
            </a:r>
            <a:r>
              <a:rPr lang="en-US" altLang="zh-CN" sz="1800">
                <a:latin typeface="微软雅黑" pitchFamily="34" charset="-122"/>
                <a:ea typeface="微软雅黑" pitchFamily="34" charset="-122"/>
              </a:rPr>
              <a:t>vim bin/mongodb.conf</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mongodb.conf</a:t>
            </a:r>
            <a:r>
              <a:rPr lang="zh-CN" altLang="en-US" sz="1800">
                <a:latin typeface="微软雅黑" pitchFamily="34" charset="-122"/>
                <a:ea typeface="微软雅黑" pitchFamily="34" charset="-122"/>
              </a:rPr>
              <a:t>内容请见下一页课件；</a:t>
            </a:r>
            <a:endParaRPr lang="en-US" altLang="zh-CN" sz="1800">
              <a:latin typeface="微软雅黑" pitchFamily="34" charset="-122"/>
              <a:ea typeface="微软雅黑" pitchFamily="34" charset="-122"/>
            </a:endParaRPr>
          </a:p>
          <a:p>
            <a:pPr>
              <a:lnSpc>
                <a:spcPct val="200000"/>
              </a:lnSpc>
              <a:spcBef>
                <a:spcPct val="0"/>
              </a:spcBef>
              <a:buClr>
                <a:srgbClr val="92D050"/>
              </a:buClr>
              <a:buFontTx/>
              <a:buAutoNum type="arabicPeriod" startAt="3"/>
            </a:pPr>
            <a:r>
              <a:rPr lang="zh-CN" altLang="en-US" sz="1800">
                <a:latin typeface="微软雅黑" pitchFamily="34" charset="-122"/>
                <a:ea typeface="微软雅黑" pitchFamily="34" charset="-122"/>
              </a:rPr>
              <a:t>编写</a:t>
            </a:r>
            <a:r>
              <a:rPr lang="en-US" altLang="zh-CN" sz="1800">
                <a:latin typeface="微软雅黑" pitchFamily="34" charset="-122"/>
                <a:ea typeface="微软雅黑" pitchFamily="34" charset="-122"/>
              </a:rPr>
              <a:t>shell</a:t>
            </a:r>
            <a:r>
              <a:rPr lang="zh-CN" altLang="en-US" sz="1800">
                <a:latin typeface="微软雅黑" pitchFamily="34" charset="-122"/>
                <a:ea typeface="微软雅黑" pitchFamily="34" charset="-122"/>
              </a:rPr>
              <a:t>脚本，命名为</a:t>
            </a:r>
            <a:r>
              <a:rPr lang="en-US" altLang="zh-CN" sz="1800">
                <a:latin typeface="微软雅黑" pitchFamily="34" charset="-122"/>
                <a:ea typeface="微软雅黑" pitchFamily="34" charset="-122"/>
              </a:rPr>
              <a:t>start-mongodb.sh</a:t>
            </a:r>
            <a:r>
              <a:rPr lang="zh-CN" altLang="en-US" sz="1800">
                <a:latin typeface="微软雅黑" pitchFamily="34" charset="-122"/>
                <a:ea typeface="微软雅黑" pitchFamily="34" charset="-122"/>
              </a:rPr>
              <a:t>，脚本内容如下：</a:t>
            </a:r>
            <a:endParaRPr lang="en-US" altLang="zh-CN" sz="1800">
              <a:latin typeface="微软雅黑" pitchFamily="34" charset="-122"/>
              <a:ea typeface="微软雅黑" pitchFamily="34" charset="-122"/>
            </a:endParaRPr>
          </a:p>
          <a:p>
            <a:pPr>
              <a:lnSpc>
                <a:spcPct val="200000"/>
              </a:lnSpc>
              <a:spcBef>
                <a:spcPct val="0"/>
              </a:spcBef>
              <a:buClr>
                <a:srgbClr val="92D050"/>
              </a:buClr>
              <a:buFontTx/>
              <a:buNone/>
            </a:pPr>
            <a:r>
              <a:rPr lang="en-US" altLang="zh-CN" sz="1800">
                <a:latin typeface="微软雅黑" pitchFamily="34" charset="-122"/>
                <a:ea typeface="微软雅黑" pitchFamily="34" charset="-122"/>
              </a:rPr>
              <a:t>     nohup ./mongod -f mongodb.conf &amp;</a:t>
            </a:r>
          </a:p>
          <a:p>
            <a:pPr>
              <a:lnSpc>
                <a:spcPct val="200000"/>
              </a:lnSpc>
              <a:spcBef>
                <a:spcPct val="0"/>
              </a:spcBef>
              <a:buClr>
                <a:srgbClr val="92D050"/>
              </a:buClr>
              <a:buFontTx/>
              <a:buAutoNum type="arabicPeriod" startAt="5"/>
            </a:pPr>
            <a:r>
              <a:rPr lang="zh-CN" altLang="en-US" sz="1800">
                <a:latin typeface="微软雅黑" pitchFamily="34" charset="-122"/>
                <a:ea typeface="微软雅黑" pitchFamily="34" charset="-122"/>
              </a:rPr>
              <a:t>使用</a:t>
            </a:r>
            <a:r>
              <a:rPr lang="en-US" altLang="zh-CN" sz="1800">
                <a:latin typeface="微软雅黑" pitchFamily="34" charset="-122"/>
                <a:ea typeface="微软雅黑" pitchFamily="34" charset="-122"/>
              </a:rPr>
              <a:t>start-mongodb.sh</a:t>
            </a:r>
            <a:r>
              <a:rPr lang="zh-CN" altLang="en-US" sz="1800">
                <a:latin typeface="微软雅黑" pitchFamily="34" charset="-122"/>
                <a:ea typeface="微软雅黑" pitchFamily="34" charset="-122"/>
              </a:rPr>
              <a:t>启动</a:t>
            </a:r>
            <a:r>
              <a:rPr lang="en-US" altLang="zh-CN" sz="1800">
                <a:latin typeface="微软雅黑" pitchFamily="34" charset="-122"/>
                <a:ea typeface="微软雅黑" pitchFamily="34" charset="-122"/>
              </a:rPr>
              <a:t>mongodb</a:t>
            </a:r>
            <a:r>
              <a:rPr lang="zh-CN" altLang="en-US" sz="1800">
                <a:latin typeface="微软雅黑" pitchFamily="34" charset="-122"/>
                <a:ea typeface="微软雅黑" pitchFamily="34" charset="-122"/>
              </a:rPr>
              <a:t>实例，如：</a:t>
            </a:r>
            <a:r>
              <a:rPr lang="en-US" altLang="zh-CN" sz="1800">
                <a:latin typeface="微软雅黑" pitchFamily="34" charset="-122"/>
                <a:ea typeface="微软雅黑" pitchFamily="34" charset="-122"/>
              </a:rPr>
              <a:t>./start-mongodb</a:t>
            </a:r>
          </a:p>
          <a:p>
            <a:pPr>
              <a:lnSpc>
                <a:spcPct val="200000"/>
              </a:lnSpc>
              <a:spcBef>
                <a:spcPct val="0"/>
              </a:spcBef>
              <a:buClr>
                <a:srgbClr val="92D050"/>
              </a:buClr>
              <a:buFontTx/>
              <a:buAutoNum type="arabicPeriod" startAt="5"/>
            </a:pPr>
            <a:r>
              <a:rPr lang="zh-CN" altLang="en-US" sz="1800">
                <a:latin typeface="微软雅黑" pitchFamily="34" charset="-122"/>
                <a:ea typeface="微软雅黑" pitchFamily="34" charset="-122"/>
              </a:rPr>
              <a:t>使用</a:t>
            </a:r>
            <a:r>
              <a:rPr lang="en-US" altLang="zh-CN" sz="1800">
                <a:latin typeface="微软雅黑" pitchFamily="34" charset="-122"/>
                <a:ea typeface="微软雅黑" pitchFamily="34" charset="-122"/>
              </a:rPr>
              <a:t>mongoClient</a:t>
            </a:r>
            <a:r>
              <a:rPr lang="zh-CN" altLang="en-US" sz="1800">
                <a:latin typeface="微软雅黑" pitchFamily="34" charset="-122"/>
                <a:ea typeface="微软雅黑" pitchFamily="34" charset="-122"/>
              </a:rPr>
              <a:t>进行测试，</a:t>
            </a:r>
            <a:r>
              <a:rPr lang="zh-CN" altLang="en-US" sz="1800">
                <a:latin typeface="微软雅黑" pitchFamily="34" charset="-122"/>
                <a:ea typeface="微软雅黑" pitchFamily="34" charset="-122"/>
                <a:hlinkClick r:id="rId4"/>
              </a:rPr>
              <a:t>通过</a:t>
            </a:r>
            <a:r>
              <a:rPr lang="en-US" altLang="zh-CN" sz="1800">
                <a:latin typeface="微软雅黑" pitchFamily="34" charset="-122"/>
                <a:ea typeface="微软雅黑" pitchFamily="34" charset="-122"/>
                <a:hlinkClick r:id="rId4"/>
              </a:rPr>
              <a:t>restAPI</a:t>
            </a:r>
            <a:r>
              <a:rPr lang="zh-CN" altLang="en-US" sz="1800">
                <a:latin typeface="微软雅黑" pitchFamily="34" charset="-122"/>
                <a:ea typeface="微软雅黑" pitchFamily="34" charset="-122"/>
                <a:hlinkClick r:id="rId4"/>
              </a:rPr>
              <a:t>地址测试</a:t>
            </a:r>
            <a:r>
              <a:rPr lang="zh-CN" altLang="en-US" sz="1800">
                <a:latin typeface="微软雅黑" pitchFamily="34" charset="-122"/>
                <a:ea typeface="微软雅黑" pitchFamily="34" charset="-122"/>
              </a:rPr>
              <a:t>（端口加</a:t>
            </a:r>
            <a:r>
              <a:rPr lang="en-US" altLang="zh-CN" sz="1800">
                <a:latin typeface="微软雅黑" pitchFamily="34" charset="-122"/>
                <a:ea typeface="微软雅黑" pitchFamily="34" charset="-122"/>
              </a:rPr>
              <a:t>1000</a:t>
            </a:r>
            <a:r>
              <a:rPr lang="zh-CN" altLang="en-US" sz="1800">
                <a:latin typeface="微软雅黑" pitchFamily="34" charset="-122"/>
                <a:ea typeface="微软雅黑" pitchFamily="34" charset="-122"/>
              </a:rPr>
              <a:t>）</a:t>
            </a: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1682699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矩形 4"/>
          <p:cNvSpPr>
            <a:spLocks noChangeArrowheads="1"/>
          </p:cNvSpPr>
          <p:nvPr/>
        </p:nvSpPr>
        <p:spPr bwMode="auto">
          <a:xfrm>
            <a:off x="82551"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Spring mongodb</a:t>
            </a:r>
            <a:r>
              <a:rPr lang="zh-CN" altLang="en-US" sz="2667">
                <a:solidFill>
                  <a:srgbClr val="1D69A3"/>
                </a:solidFill>
                <a:latin typeface="微软雅黑" pitchFamily="34" charset="-122"/>
                <a:ea typeface="微软雅黑" pitchFamily="34" charset="-122"/>
              </a:rPr>
              <a:t>解析</a:t>
            </a:r>
          </a:p>
        </p:txBody>
      </p:sp>
      <p:sp>
        <p:nvSpPr>
          <p:cNvPr id="2" name="TextBox 1"/>
          <p:cNvSpPr txBox="1"/>
          <p:nvPr/>
        </p:nvSpPr>
        <p:spPr>
          <a:xfrm>
            <a:off x="389467" y="1181100"/>
            <a:ext cx="11643784" cy="3632200"/>
          </a:xfrm>
          <a:prstGeom prst="rect">
            <a:avLst/>
          </a:prstGeom>
          <a:noFill/>
        </p:spPr>
        <p:txBody>
          <a:bodyPr>
            <a:spAutoFit/>
          </a:bodyPr>
          <a:lstStyle/>
          <a:p>
            <a:pPr marL="285750" indent="-285750">
              <a:lnSpc>
                <a:spcPct val="150000"/>
              </a:lnSpc>
              <a:buClr>
                <a:srgbClr val="92D050"/>
              </a:buClr>
              <a:buFont typeface="Wingdings" pitchFamily="2" charset="2"/>
              <a:buChar char="n"/>
              <a:defRPr/>
            </a:pPr>
            <a:r>
              <a:rPr lang="en-US" altLang="zh-CN" sz="2000" b="1">
                <a:latin typeface="微软雅黑" pitchFamily="34" charset="-122"/>
                <a:ea typeface="微软雅黑" pitchFamily="34" charset="-122"/>
              </a:rPr>
              <a:t>Spring mongodb</a:t>
            </a:r>
            <a:r>
              <a:rPr lang="zh-CN" altLang="en-US" sz="2000" b="1">
                <a:latin typeface="微软雅黑" pitchFamily="34" charset="-122"/>
                <a:ea typeface="微软雅黑" pitchFamily="34" charset="-122"/>
              </a:rPr>
              <a:t>开发</a:t>
            </a:r>
            <a:endParaRPr lang="en-US" altLang="zh-CN" sz="2000" b="1">
              <a:latin typeface="微软雅黑" pitchFamily="34" charset="-122"/>
              <a:ea typeface="微软雅黑" pitchFamily="34" charset="-122"/>
            </a:endParaRPr>
          </a:p>
          <a:p>
            <a:pPr marL="285750" indent="-285750">
              <a:lnSpc>
                <a:spcPct val="200000"/>
              </a:lnSpc>
              <a:buClr>
                <a:srgbClr val="92D050"/>
              </a:buClr>
              <a:buFont typeface="Wingdings" panose="05000000000000000000" pitchFamily="2" charset="2"/>
              <a:buChar char="ü"/>
              <a:defRPr/>
            </a:pPr>
            <a:r>
              <a:rPr lang="zh-CN" altLang="en-US" sz="1600"/>
              <a:t>模板模式，基于</a:t>
            </a:r>
            <a:r>
              <a:rPr lang="en-US" altLang="zh-CN" sz="1600"/>
              <a:t>MongoOperations</a:t>
            </a:r>
            <a:r>
              <a:rPr lang="zh-CN" altLang="en-US" sz="1600"/>
              <a:t>进行操作，基于</a:t>
            </a:r>
            <a:r>
              <a:rPr lang="en-US" altLang="zh-CN" sz="1600"/>
              <a:t>pojo</a:t>
            </a:r>
            <a:r>
              <a:rPr lang="zh-CN" altLang="en-US" sz="1600"/>
              <a:t>的操作，配合</a:t>
            </a:r>
            <a:r>
              <a:rPr lang="en-US" altLang="zh-CN" sz="1600"/>
              <a:t>@document</a:t>
            </a:r>
            <a:r>
              <a:rPr lang="zh-CN" altLang="en-US" sz="1600"/>
              <a:t>注解开发；</a:t>
            </a:r>
            <a:endParaRPr lang="en-US" altLang="zh-CN" sz="1600"/>
          </a:p>
          <a:p>
            <a:pPr marL="285750" lvl="1" indent="-285750">
              <a:lnSpc>
                <a:spcPct val="200000"/>
              </a:lnSpc>
              <a:buClr>
                <a:srgbClr val="92D050"/>
              </a:buClr>
              <a:buFont typeface="Wingdings" panose="05000000000000000000" pitchFamily="2" charset="2"/>
              <a:buChar char="ü"/>
              <a:defRPr/>
            </a:pPr>
            <a:r>
              <a:rPr lang="zh-CN" altLang="en-US" sz="1600"/>
              <a:t>查询和更新的</a:t>
            </a:r>
            <a:r>
              <a:rPr lang="en-US" altLang="zh-CN" sz="1600"/>
              <a:t>API</a:t>
            </a:r>
            <a:r>
              <a:rPr lang="zh-CN" altLang="en-US" sz="1600"/>
              <a:t>类</a:t>
            </a:r>
            <a:endParaRPr lang="en-US" altLang="zh-CN" sz="1600"/>
          </a:p>
          <a:p>
            <a:pPr lvl="1">
              <a:lnSpc>
                <a:spcPct val="200000"/>
              </a:lnSpc>
              <a:buClr>
                <a:srgbClr val="92D050"/>
              </a:buClr>
              <a:defRPr/>
            </a:pPr>
            <a:r>
              <a:rPr lang="zh-CN" altLang="en-US" sz="1400"/>
              <a:t>查询器：</a:t>
            </a:r>
            <a:r>
              <a:rPr lang="en-US" altLang="zh-CN" sz="1400"/>
              <a:t>org.springframework.data.mongodb.core.query.Query</a:t>
            </a:r>
          </a:p>
          <a:p>
            <a:pPr lvl="1">
              <a:lnSpc>
                <a:spcPct val="200000"/>
              </a:lnSpc>
              <a:buClr>
                <a:srgbClr val="92D050"/>
              </a:buClr>
              <a:defRPr/>
            </a:pPr>
            <a:r>
              <a:rPr lang="zh-CN" altLang="en-US" sz="1400"/>
              <a:t>查询条件：</a:t>
            </a:r>
            <a:r>
              <a:rPr lang="en-US" altLang="zh-CN" sz="1400"/>
              <a:t>org.springframework.data.mongodb.core.query.Criteria</a:t>
            </a:r>
          </a:p>
          <a:p>
            <a:pPr lvl="1">
              <a:lnSpc>
                <a:spcPct val="200000"/>
              </a:lnSpc>
              <a:buClr>
                <a:srgbClr val="92D050"/>
              </a:buClr>
              <a:defRPr/>
            </a:pPr>
            <a:r>
              <a:rPr lang="zh-CN" altLang="en-US" sz="1400"/>
              <a:t>更新器：</a:t>
            </a:r>
            <a:r>
              <a:rPr lang="en-US" altLang="zh-CN" sz="1400"/>
              <a:t>org.springframework.data.mongodb.core.query.Update</a:t>
            </a:r>
          </a:p>
          <a:p>
            <a:pPr lvl="1">
              <a:lnSpc>
                <a:spcPct val="200000"/>
              </a:lnSpc>
              <a:buClr>
                <a:srgbClr val="92D050"/>
              </a:buClr>
              <a:defRPr/>
            </a:pPr>
            <a:endParaRPr lang="en-US" altLang="zh-CN" sz="1400"/>
          </a:p>
          <a:p>
            <a:pPr marL="285750" indent="-285750">
              <a:lnSpc>
                <a:spcPct val="150000"/>
              </a:lnSpc>
              <a:buClr>
                <a:srgbClr val="92D050"/>
              </a:buClr>
              <a:buFont typeface="Wingdings" panose="05000000000000000000" pitchFamily="2" charset="2"/>
              <a:buChar char="ü"/>
              <a:defRPr/>
            </a:pPr>
            <a:endParaRPr lang="zh-CN" altLang="en-US" sz="1600">
              <a:latin typeface="微软雅黑" panose="020B0503020204020204" pitchFamily="34" charset="-122"/>
              <a:ea typeface="微软雅黑" panose="020B0503020204020204" pitchFamily="34" charset="-122"/>
            </a:endParaRPr>
          </a:p>
        </p:txBody>
      </p:sp>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41603593"/>
              </p:ext>
            </p:extLst>
          </p:nvPr>
        </p:nvGraphicFramePr>
        <p:xfrm>
          <a:off x="4705880" y="4813300"/>
          <a:ext cx="1627187" cy="560387"/>
        </p:xfrm>
        <a:graphic>
          <a:graphicData uri="http://schemas.openxmlformats.org/presentationml/2006/ole">
            <mc:AlternateContent xmlns:mc="http://schemas.openxmlformats.org/markup-compatibility/2006">
              <mc:Choice xmlns:v="urn:schemas-microsoft-com:vml" Requires="v">
                <p:oleObj spid="_x0000_s9420" name="包装程序外壳对象" showAsIcon="1" r:id="rId4" imgW="1627560" imgH="560160" progId="Package">
                  <p:embed/>
                </p:oleObj>
              </mc:Choice>
              <mc:Fallback>
                <p:oleObj name="包装程序外壳对象" showAsIcon="1" r:id="rId4" imgW="1627560" imgH="560160" progId="Package">
                  <p:embed/>
                  <p:pic>
                    <p:nvPicPr>
                      <p:cNvPr id="0" name=""/>
                      <p:cNvPicPr/>
                      <p:nvPr/>
                    </p:nvPicPr>
                    <p:blipFill>
                      <a:blip r:embed="rId5"/>
                      <a:stretch>
                        <a:fillRect/>
                      </a:stretch>
                    </p:blipFill>
                    <p:spPr>
                      <a:xfrm>
                        <a:off x="4705880" y="4813300"/>
                        <a:ext cx="1627187" cy="5603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22433579"/>
              </p:ext>
            </p:extLst>
          </p:nvPr>
        </p:nvGraphicFramePr>
        <p:xfrm>
          <a:off x="2824692" y="4813300"/>
          <a:ext cx="1731963" cy="560387"/>
        </p:xfrm>
        <a:graphic>
          <a:graphicData uri="http://schemas.openxmlformats.org/presentationml/2006/ole">
            <mc:AlternateContent xmlns:mc="http://schemas.openxmlformats.org/markup-compatibility/2006">
              <mc:Choice xmlns:v="urn:schemas-microsoft-com:vml" Requires="v">
                <p:oleObj spid="_x0000_s9421" name="包装程序外壳对象" showAsIcon="1" r:id="rId6" imgW="1732680" imgH="560160" progId="Package">
                  <p:embed/>
                </p:oleObj>
              </mc:Choice>
              <mc:Fallback>
                <p:oleObj name="包装程序外壳对象" showAsIcon="1" r:id="rId6" imgW="1732680" imgH="560160" progId="Package">
                  <p:embed/>
                  <p:pic>
                    <p:nvPicPr>
                      <p:cNvPr id="0" name=""/>
                      <p:cNvPicPr/>
                      <p:nvPr/>
                    </p:nvPicPr>
                    <p:blipFill>
                      <a:blip r:embed="rId7"/>
                      <a:stretch>
                        <a:fillRect/>
                      </a:stretch>
                    </p:blipFill>
                    <p:spPr>
                      <a:xfrm>
                        <a:off x="2824692" y="4813300"/>
                        <a:ext cx="1731963" cy="560387"/>
                      </a:xfrm>
                      <a:prstGeom prst="rect">
                        <a:avLst/>
                      </a:prstGeom>
                    </p:spPr>
                  </p:pic>
                </p:oleObj>
              </mc:Fallback>
            </mc:AlternateContent>
          </a:graphicData>
        </a:graphic>
      </p:graphicFrame>
      <p:sp>
        <p:nvSpPr>
          <p:cNvPr id="12" name="矩形 10"/>
          <p:cNvSpPr>
            <a:spLocks noChangeArrowheads="1"/>
          </p:cNvSpPr>
          <p:nvPr/>
        </p:nvSpPr>
        <p:spPr bwMode="auto">
          <a:xfrm>
            <a:off x="863606" y="4813300"/>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smtClean="0">
                <a:latin typeface="微软雅黑" pitchFamily="34" charset="-122"/>
                <a:ea typeface="微软雅黑" pitchFamily="34" charset="-122"/>
              </a:rPr>
              <a:t>Spring</a:t>
            </a:r>
            <a:r>
              <a:rPr lang="zh-CN" altLang="en-US" sz="1800" b="1" smtClean="0">
                <a:latin typeface="微软雅黑" pitchFamily="34" charset="-122"/>
                <a:ea typeface="微软雅黑" pitchFamily="34" charset="-122"/>
              </a:rPr>
              <a:t>实现代码：</a:t>
            </a:r>
            <a:endParaRPr lang="en-US" altLang="zh-CN" sz="1800" b="1" smtClean="0">
              <a:latin typeface="微软雅黑" pitchFamily="34" charset="-122"/>
              <a:ea typeface="微软雅黑" pitchFamily="34" charset="-122"/>
            </a:endParaRPr>
          </a:p>
        </p:txBody>
      </p:sp>
    </p:spTree>
    <p:extLst>
      <p:ext uri="{BB962C8B-B14F-4D97-AF65-F5344CB8AC3E}">
        <p14:creationId xmlns:p14="http://schemas.microsoft.com/office/powerpoint/2010/main" val="374388760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矩形 4"/>
          <p:cNvSpPr>
            <a:spLocks noChangeArrowheads="1"/>
          </p:cNvSpPr>
          <p:nvPr/>
        </p:nvSpPr>
        <p:spPr bwMode="auto">
          <a:xfrm>
            <a:off x="130176"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连接池配置</a:t>
            </a:r>
          </a:p>
        </p:txBody>
      </p:sp>
      <p:graphicFrame>
        <p:nvGraphicFramePr>
          <p:cNvPr id="4" name="表格 3"/>
          <p:cNvGraphicFramePr>
            <a:graphicFrameLocks noGrp="1"/>
          </p:cNvGraphicFramePr>
          <p:nvPr/>
        </p:nvGraphicFramePr>
        <p:xfrm>
          <a:off x="247651" y="1033463"/>
          <a:ext cx="11775016" cy="5565774"/>
        </p:xfrm>
        <a:graphic>
          <a:graphicData uri="http://schemas.openxmlformats.org/drawingml/2006/table">
            <a:tbl>
              <a:tblPr firstRow="1" bandRow="1">
                <a:tableStyleId>{5C22544A-7EE6-4342-B048-85BDC9FD1C3A}</a:tableStyleId>
              </a:tblPr>
              <a:tblGrid>
                <a:gridCol w="2654393"/>
                <a:gridCol w="2222284"/>
                <a:gridCol w="6898339"/>
              </a:tblGrid>
              <a:tr h="370882">
                <a:tc>
                  <a:txBody>
                    <a:bodyPr/>
                    <a:lstStyle/>
                    <a:p>
                      <a:pPr algn="ctr" fontAlgn="ctr"/>
                      <a:r>
                        <a:rPr lang="zh-CN" altLang="en-US" sz="1600" b="1" i="0" u="none" strike="noStrike">
                          <a:solidFill>
                            <a:srgbClr val="000000"/>
                          </a:solidFill>
                          <a:effectLst/>
                          <a:latin typeface="宋体"/>
                        </a:rPr>
                        <a:t>参数名</a:t>
                      </a:r>
                    </a:p>
                  </a:txBody>
                  <a:tcPr marL="10160" marR="10160" marT="7621" marB="0" anchor="ctr"/>
                </a:tc>
                <a:tc>
                  <a:txBody>
                    <a:bodyPr/>
                    <a:lstStyle/>
                    <a:p>
                      <a:pPr algn="ctr" fontAlgn="ctr"/>
                      <a:r>
                        <a:rPr lang="zh-CN" altLang="en-US" sz="1600" b="1" i="0" u="none" strike="noStrike">
                          <a:solidFill>
                            <a:srgbClr val="000000"/>
                          </a:solidFill>
                          <a:effectLst/>
                          <a:latin typeface="宋体"/>
                        </a:rPr>
                        <a:t>默认值</a:t>
                      </a:r>
                    </a:p>
                  </a:txBody>
                  <a:tcPr marL="10160" marR="10160" marT="7621" marB="0" anchor="ctr"/>
                </a:tc>
                <a:tc>
                  <a:txBody>
                    <a:bodyPr/>
                    <a:lstStyle/>
                    <a:p>
                      <a:pPr algn="ctr" fontAlgn="ctr"/>
                      <a:r>
                        <a:rPr lang="zh-CN" altLang="en-US" sz="1600" b="1" i="0" u="none" strike="noStrike">
                          <a:solidFill>
                            <a:srgbClr val="000000"/>
                          </a:solidFill>
                          <a:effectLst/>
                          <a:latin typeface="宋体"/>
                        </a:rPr>
                        <a:t>说明</a:t>
                      </a:r>
                    </a:p>
                  </a:txBody>
                  <a:tcPr marL="10160" marR="10160" marT="7621" marB="0" anchor="ctr"/>
                </a:tc>
              </a:tr>
              <a:tr h="1790906">
                <a:tc>
                  <a:txBody>
                    <a:bodyPr/>
                    <a:lstStyle/>
                    <a:p>
                      <a:pPr algn="l" fontAlgn="ctr"/>
                      <a:r>
                        <a:rPr lang="en-US" sz="1300" b="0" i="0" u="none" strike="noStrike">
                          <a:solidFill>
                            <a:srgbClr val="000000"/>
                          </a:solidFill>
                          <a:effectLst/>
                          <a:latin typeface="宋体"/>
                        </a:rPr>
                        <a:t>writeConcern</a:t>
                      </a:r>
                    </a:p>
                  </a:txBody>
                  <a:tcPr marL="10160" marR="10160" marT="7621" marB="0" anchor="ctr"/>
                </a:tc>
                <a:tc>
                  <a:txBody>
                    <a:bodyPr/>
                    <a:lstStyle/>
                    <a:p>
                      <a:pPr algn="l" fontAlgn="ctr"/>
                      <a:r>
                        <a:rPr lang="en-US" sz="1300" b="0" i="0" u="none" strike="noStrike">
                          <a:solidFill>
                            <a:srgbClr val="000000"/>
                          </a:solidFill>
                          <a:effectLst/>
                          <a:latin typeface="宋体"/>
                        </a:rPr>
                        <a:t>ACKNOWLEDGED</a:t>
                      </a:r>
                    </a:p>
                  </a:txBody>
                  <a:tcPr marL="10160" marR="10160" marT="7621" marB="0" anchor="ctr"/>
                </a:tc>
                <a:tc>
                  <a:txBody>
                    <a:bodyPr/>
                    <a:lstStyle/>
                    <a:p>
                      <a:pPr algn="l" fontAlgn="ctr"/>
                      <a:r>
                        <a:rPr lang="zh-CN" altLang="en-US" sz="1300" b="0" i="0" u="none" strike="noStrike">
                          <a:solidFill>
                            <a:srgbClr val="000000"/>
                          </a:solidFill>
                          <a:effectLst/>
                          <a:latin typeface="宋体"/>
                        </a:rPr>
                        <a:t>写入安全机制，是一种客户端设置，用于控制写入安全的级别</a:t>
                      </a:r>
                      <a:r>
                        <a:rPr lang="en-US" altLang="zh-CN" sz="1300" b="0" i="0" u="none" strike="noStrike">
                          <a:solidFill>
                            <a:srgbClr val="000000"/>
                          </a:solidFill>
                          <a:effectLst/>
                          <a:latin typeface="宋体"/>
                        </a:rPr>
                        <a:t>:</a:t>
                      </a:r>
                      <a:br>
                        <a:rPr lang="en-US" altLang="zh-CN" sz="1300" b="0" i="0" u="none" strike="noStrike">
                          <a:solidFill>
                            <a:srgbClr val="000000"/>
                          </a:solidFill>
                          <a:effectLst/>
                          <a:latin typeface="宋体"/>
                        </a:rPr>
                      </a:br>
                      <a:r>
                        <a:rPr lang="en-US" altLang="zh-CN" sz="1300" b="0" i="0" u="none" strike="noStrike">
                          <a:solidFill>
                            <a:srgbClr val="000000"/>
                          </a:solidFill>
                          <a:effectLst/>
                          <a:latin typeface="宋体"/>
                        </a:rPr>
                        <a:t>ACKNOWLEDGED  </a:t>
                      </a:r>
                      <a:r>
                        <a:rPr lang="zh-CN" altLang="en-US" sz="1300" b="0" i="0" u="none" strike="noStrike">
                          <a:solidFill>
                            <a:srgbClr val="000000"/>
                          </a:solidFill>
                          <a:effectLst/>
                          <a:latin typeface="宋体"/>
                        </a:rPr>
                        <a:t>默认选项，数据写入到</a:t>
                      </a:r>
                      <a:r>
                        <a:rPr lang="en-US" altLang="zh-CN" sz="1300" b="0" i="0" u="none" strike="noStrike">
                          <a:solidFill>
                            <a:srgbClr val="000000"/>
                          </a:solidFill>
                          <a:effectLst/>
                          <a:latin typeface="宋体"/>
                        </a:rPr>
                        <a:t>Primary</a:t>
                      </a:r>
                      <a:r>
                        <a:rPr lang="zh-CN" altLang="en-US" sz="1300" b="0" i="0" u="none" strike="noStrike">
                          <a:solidFill>
                            <a:srgbClr val="000000"/>
                          </a:solidFill>
                          <a:effectLst/>
                          <a:latin typeface="宋体"/>
                        </a:rPr>
                        <a:t>就向客户端发送确认</a:t>
                      </a:r>
                      <a:br>
                        <a:rPr lang="zh-CN" altLang="en-US" sz="1300" b="0" i="0" u="none" strike="noStrike">
                          <a:solidFill>
                            <a:srgbClr val="000000"/>
                          </a:solidFill>
                          <a:effectLst/>
                          <a:latin typeface="宋体"/>
                        </a:rPr>
                      </a:br>
                      <a:r>
                        <a:rPr lang="en-US" altLang="zh-CN" sz="1300" b="0" i="0" u="none" strike="noStrike">
                          <a:solidFill>
                            <a:srgbClr val="000000"/>
                          </a:solidFill>
                          <a:effectLst/>
                          <a:latin typeface="宋体"/>
                        </a:rPr>
                        <a:t>0 Unacknowledged </a:t>
                      </a:r>
                      <a:r>
                        <a:rPr lang="zh-CN" altLang="en-US" sz="1300" b="0" i="0" u="none" strike="noStrike">
                          <a:solidFill>
                            <a:srgbClr val="000000"/>
                          </a:solidFill>
                          <a:effectLst/>
                          <a:latin typeface="宋体"/>
                        </a:rPr>
                        <a:t>对客户端的写入不需要发送任何确认，适用于性能要求高，但不关注正确性的场景</a:t>
                      </a:r>
                      <a:r>
                        <a:rPr lang="en-US" altLang="zh-CN" sz="1300" b="0" i="0" u="none" strike="noStrike">
                          <a:solidFill>
                            <a:srgbClr val="000000"/>
                          </a:solidFill>
                          <a:effectLst/>
                          <a:latin typeface="宋体"/>
                        </a:rPr>
                        <a:t>;</a:t>
                      </a:r>
                      <a:br>
                        <a:rPr lang="en-US" altLang="zh-CN" sz="1300" b="0" i="0" u="none" strike="noStrike">
                          <a:solidFill>
                            <a:srgbClr val="000000"/>
                          </a:solidFill>
                          <a:effectLst/>
                          <a:latin typeface="宋体"/>
                        </a:rPr>
                      </a:br>
                      <a:r>
                        <a:rPr lang="en-US" altLang="zh-CN" sz="1300" b="0" i="0" u="none" strike="noStrike">
                          <a:solidFill>
                            <a:srgbClr val="000000"/>
                          </a:solidFill>
                          <a:effectLst/>
                          <a:latin typeface="宋体"/>
                        </a:rPr>
                        <a:t>1 W1 </a:t>
                      </a:r>
                      <a:r>
                        <a:rPr lang="zh-CN" altLang="en-US" sz="1300" b="0" i="0" u="none" strike="noStrike">
                          <a:solidFill>
                            <a:srgbClr val="000000"/>
                          </a:solidFill>
                          <a:effectLst/>
                          <a:latin typeface="宋体"/>
                        </a:rPr>
                        <a:t>数据写入后，会等待集群中</a:t>
                      </a:r>
                      <a:r>
                        <a:rPr lang="en-US" altLang="zh-CN" sz="1300" b="0" i="0" u="none" strike="noStrike">
                          <a:solidFill>
                            <a:srgbClr val="000000"/>
                          </a:solidFill>
                          <a:effectLst/>
                          <a:latin typeface="宋体"/>
                        </a:rPr>
                        <a:t>1</a:t>
                      </a:r>
                      <a:r>
                        <a:rPr lang="zh-CN" altLang="en-US" sz="1300" b="0" i="0" u="none" strike="noStrike">
                          <a:solidFill>
                            <a:srgbClr val="000000"/>
                          </a:solidFill>
                          <a:effectLst/>
                          <a:latin typeface="宋体"/>
                        </a:rPr>
                        <a:t>台发送确认</a:t>
                      </a:r>
                      <a:br>
                        <a:rPr lang="zh-CN" altLang="en-US" sz="1300" b="0" i="0" u="none" strike="noStrike">
                          <a:solidFill>
                            <a:srgbClr val="000000"/>
                          </a:solidFill>
                          <a:effectLst/>
                          <a:latin typeface="宋体"/>
                        </a:rPr>
                      </a:br>
                      <a:r>
                        <a:rPr lang="en-US" altLang="zh-CN" sz="1300" b="0" i="0" u="none" strike="noStrike">
                          <a:solidFill>
                            <a:srgbClr val="000000"/>
                          </a:solidFill>
                          <a:effectLst/>
                          <a:latin typeface="宋体"/>
                        </a:rPr>
                        <a:t>2 W2 </a:t>
                      </a:r>
                      <a:r>
                        <a:rPr lang="zh-CN" altLang="en-US" sz="1300" b="0" i="0" u="none" strike="noStrike">
                          <a:solidFill>
                            <a:srgbClr val="000000"/>
                          </a:solidFill>
                          <a:effectLst/>
                          <a:latin typeface="宋体"/>
                        </a:rPr>
                        <a:t>数据写入后，会等待集群中两台台发送确认</a:t>
                      </a:r>
                      <a:br>
                        <a:rPr lang="zh-CN" altLang="en-US" sz="1300" b="0" i="0" u="none" strike="noStrike">
                          <a:solidFill>
                            <a:srgbClr val="000000"/>
                          </a:solidFill>
                          <a:effectLst/>
                          <a:latin typeface="宋体"/>
                        </a:rPr>
                      </a:br>
                      <a:r>
                        <a:rPr lang="en-US" altLang="zh-CN" sz="1300" b="0" i="0" u="none" strike="noStrike">
                          <a:solidFill>
                            <a:srgbClr val="000000"/>
                          </a:solidFill>
                          <a:effectLst/>
                          <a:latin typeface="宋体"/>
                        </a:rPr>
                        <a:t>3 W3 </a:t>
                      </a:r>
                      <a:r>
                        <a:rPr lang="zh-CN" altLang="en-US" sz="1300" b="0" i="0" u="none" strike="noStrike">
                          <a:solidFill>
                            <a:srgbClr val="000000"/>
                          </a:solidFill>
                          <a:effectLst/>
                          <a:latin typeface="宋体"/>
                        </a:rPr>
                        <a:t>数据写入后，会等待集群中</a:t>
                      </a:r>
                      <a:r>
                        <a:rPr lang="en-US" altLang="zh-CN" sz="1300" b="0" i="0" u="none" strike="noStrike">
                          <a:solidFill>
                            <a:srgbClr val="000000"/>
                          </a:solidFill>
                          <a:effectLst/>
                          <a:latin typeface="宋体"/>
                        </a:rPr>
                        <a:t>3</a:t>
                      </a:r>
                      <a:r>
                        <a:rPr lang="zh-CN" altLang="en-US" sz="1300" b="0" i="0" u="none" strike="noStrike">
                          <a:solidFill>
                            <a:srgbClr val="000000"/>
                          </a:solidFill>
                          <a:effectLst/>
                          <a:latin typeface="宋体"/>
                        </a:rPr>
                        <a:t>台台发送确认</a:t>
                      </a:r>
                      <a:br>
                        <a:rPr lang="zh-CN" altLang="en-US" sz="1300" b="0" i="0" u="none" strike="noStrike">
                          <a:solidFill>
                            <a:srgbClr val="000000"/>
                          </a:solidFill>
                          <a:effectLst/>
                          <a:latin typeface="宋体"/>
                        </a:rPr>
                      </a:br>
                      <a:r>
                        <a:rPr lang="en-US" altLang="zh-CN" sz="1300" b="0" i="0" u="none" strike="noStrike">
                          <a:solidFill>
                            <a:srgbClr val="000000"/>
                          </a:solidFill>
                          <a:effectLst/>
                          <a:latin typeface="宋体"/>
                        </a:rPr>
                        <a:t>JOURNALED   </a:t>
                      </a:r>
                      <a:r>
                        <a:rPr lang="zh-CN" altLang="en-US" sz="1300" b="0" i="0" u="none" strike="noStrike">
                          <a:solidFill>
                            <a:srgbClr val="000000"/>
                          </a:solidFill>
                          <a:effectLst/>
                          <a:latin typeface="宋体"/>
                        </a:rPr>
                        <a:t>确保所有数据提交到 </a:t>
                      </a:r>
                      <a:r>
                        <a:rPr lang="en-US" altLang="zh-CN" sz="1300" b="0" i="0" u="none" strike="noStrike">
                          <a:solidFill>
                            <a:srgbClr val="000000"/>
                          </a:solidFill>
                          <a:effectLst/>
                          <a:latin typeface="宋体"/>
                        </a:rPr>
                        <a:t>journal file </a:t>
                      </a:r>
                      <a:br>
                        <a:rPr lang="en-US" altLang="zh-CN" sz="1300" b="0" i="0" u="none" strike="noStrike">
                          <a:solidFill>
                            <a:srgbClr val="000000"/>
                          </a:solidFill>
                          <a:effectLst/>
                          <a:latin typeface="宋体"/>
                        </a:rPr>
                      </a:br>
                      <a:r>
                        <a:rPr lang="en-US" altLang="zh-CN" sz="1300" b="0" i="0" u="none" strike="noStrike">
                          <a:solidFill>
                            <a:srgbClr val="000000"/>
                          </a:solidFill>
                          <a:effectLst/>
                          <a:latin typeface="宋体"/>
                        </a:rPr>
                        <a:t>MAJORITY  </a:t>
                      </a:r>
                      <a:r>
                        <a:rPr lang="zh-CN" altLang="en-US" sz="1300" b="0" i="0" u="none" strike="noStrike">
                          <a:solidFill>
                            <a:srgbClr val="000000"/>
                          </a:solidFill>
                          <a:effectLst/>
                          <a:latin typeface="宋体"/>
                        </a:rPr>
                        <a:t>等待集群中大多数服务器提交后确认；</a:t>
                      </a:r>
                    </a:p>
                  </a:txBody>
                  <a:tcPr marL="10160" marR="10160" marT="7621" marB="0" anchor="ctr"/>
                </a:tc>
              </a:tr>
              <a:tr h="403906">
                <a:tc>
                  <a:txBody>
                    <a:bodyPr/>
                    <a:lstStyle/>
                    <a:p>
                      <a:pPr algn="l" fontAlgn="ctr"/>
                      <a:r>
                        <a:rPr lang="en-US" sz="1300" b="0" i="0" u="none" strike="noStrike">
                          <a:solidFill>
                            <a:srgbClr val="000000"/>
                          </a:solidFill>
                          <a:effectLst/>
                          <a:latin typeface="宋体"/>
                        </a:rPr>
                        <a:t>codecRegistry</a:t>
                      </a:r>
                    </a:p>
                  </a:txBody>
                  <a:tcPr marL="10160" marR="10160" marT="7621" marB="0" anchor="ctr"/>
                </a:tc>
                <a:tc>
                  <a:txBody>
                    <a:bodyPr/>
                    <a:lstStyle/>
                    <a:p>
                      <a:pPr algn="l" fontAlgn="ctr"/>
                      <a:r>
                        <a:rPr lang="en-US" sz="1300" b="0" i="0" u="none" strike="noStrike">
                          <a:solidFill>
                            <a:srgbClr val="000000"/>
                          </a:solidFill>
                          <a:effectLst/>
                          <a:latin typeface="宋体"/>
                        </a:rPr>
                        <a:t>MongoClient.getDefaultCodecRegistry()</a:t>
                      </a:r>
                    </a:p>
                  </a:txBody>
                  <a:tcPr marL="10160" marR="10160" marT="7621" marB="0" anchor="ctr"/>
                </a:tc>
                <a:tc>
                  <a:txBody>
                    <a:bodyPr/>
                    <a:lstStyle/>
                    <a:p>
                      <a:pPr algn="l" fontAlgn="ctr"/>
                      <a:r>
                        <a:rPr lang="zh-CN" altLang="en-US" sz="1300" b="0" i="0" u="none" strike="noStrike">
                          <a:solidFill>
                            <a:srgbClr val="000000"/>
                          </a:solidFill>
                          <a:effectLst/>
                          <a:latin typeface="宋体"/>
                        </a:rPr>
                        <a:t>编解码类，实现</a:t>
                      </a:r>
                      <a:r>
                        <a:rPr lang="en-US" altLang="zh-CN" sz="1300" b="0" i="0" u="none" strike="noStrike">
                          <a:solidFill>
                            <a:srgbClr val="000000"/>
                          </a:solidFill>
                          <a:effectLst/>
                          <a:latin typeface="宋体"/>
                        </a:rPr>
                        <a:t>Codec</a:t>
                      </a:r>
                      <a:r>
                        <a:rPr lang="zh-CN" altLang="en-US" sz="1300" b="0" i="0" u="none" strike="noStrike">
                          <a:solidFill>
                            <a:srgbClr val="000000"/>
                          </a:solidFill>
                          <a:effectLst/>
                          <a:latin typeface="宋体"/>
                        </a:rPr>
                        <a:t>接口</a:t>
                      </a:r>
                    </a:p>
                  </a:txBody>
                  <a:tcPr marL="10160" marR="10160" marT="7621" marB="0" anchor="ctr"/>
                </a:tc>
              </a:tr>
              <a:tr h="370882">
                <a:tc>
                  <a:txBody>
                    <a:bodyPr/>
                    <a:lstStyle/>
                    <a:p>
                      <a:pPr algn="l" fontAlgn="ctr"/>
                      <a:r>
                        <a:rPr lang="en-US" sz="1300" b="0" i="0" u="none" strike="noStrike">
                          <a:solidFill>
                            <a:srgbClr val="FF0000"/>
                          </a:solidFill>
                          <a:effectLst/>
                          <a:latin typeface="宋体"/>
                        </a:rPr>
                        <a:t>minConnectionsPerHost</a:t>
                      </a:r>
                    </a:p>
                  </a:txBody>
                  <a:tcPr marL="10160" marR="10160" marT="7621" marB="0" anchor="ctr"/>
                </a:tc>
                <a:tc>
                  <a:txBody>
                    <a:bodyPr/>
                    <a:lstStyle/>
                    <a:p>
                      <a:pPr algn="l" fontAlgn="ctr"/>
                      <a:endParaRPr lang="zh-CN" altLang="en-US" sz="1300" b="0" i="0" u="none" strike="noStrike">
                        <a:solidFill>
                          <a:srgbClr val="FF0000"/>
                        </a:solidFill>
                        <a:effectLst/>
                        <a:latin typeface="宋体"/>
                      </a:endParaRPr>
                    </a:p>
                  </a:txBody>
                  <a:tcPr marL="10160" marR="10160" marT="7621" marB="0" anchor="ctr"/>
                </a:tc>
                <a:tc>
                  <a:txBody>
                    <a:bodyPr/>
                    <a:lstStyle/>
                    <a:p>
                      <a:pPr algn="l" fontAlgn="ctr"/>
                      <a:r>
                        <a:rPr lang="zh-CN" altLang="en-US" sz="1300" b="0" i="0" u="none" strike="noStrike">
                          <a:solidFill>
                            <a:srgbClr val="FF0000"/>
                          </a:solidFill>
                          <a:effectLst/>
                          <a:latin typeface="宋体"/>
                        </a:rPr>
                        <a:t>最小连接</a:t>
                      </a:r>
                      <a:r>
                        <a:rPr lang="zh-CN" altLang="en-US" sz="1300" b="0" i="0" u="none" strike="noStrike" smtClean="0">
                          <a:solidFill>
                            <a:srgbClr val="FF0000"/>
                          </a:solidFill>
                          <a:effectLst/>
                          <a:latin typeface="宋体"/>
                        </a:rPr>
                        <a:t>数，</a:t>
                      </a:r>
                      <a:r>
                        <a:rPr lang="en-US" altLang="zh-CN" sz="1300" b="0" i="0" u="none" strike="noStrike" kern="1200" smtClean="0">
                          <a:solidFill>
                            <a:srgbClr val="FF0000"/>
                          </a:solidFill>
                          <a:effectLst/>
                          <a:latin typeface="宋体"/>
                          <a:ea typeface="+mn-ea"/>
                          <a:cs typeface="+mn-cs"/>
                        </a:rPr>
                        <a:t>connections-per-host</a:t>
                      </a:r>
                      <a:endParaRPr lang="zh-CN" altLang="en-US" sz="1300" b="0" i="0" u="none" strike="noStrike" kern="1200">
                        <a:solidFill>
                          <a:srgbClr val="FF0000"/>
                        </a:solidFill>
                        <a:effectLst/>
                        <a:latin typeface="宋体"/>
                        <a:ea typeface="+mn-ea"/>
                        <a:cs typeface="+mn-cs"/>
                      </a:endParaRPr>
                    </a:p>
                  </a:txBody>
                  <a:tcPr marL="10160" marR="10160" marT="7621" marB="0" anchor="ctr"/>
                </a:tc>
              </a:tr>
              <a:tr h="370882">
                <a:tc>
                  <a:txBody>
                    <a:bodyPr/>
                    <a:lstStyle/>
                    <a:p>
                      <a:pPr algn="l" fontAlgn="ctr"/>
                      <a:r>
                        <a:rPr lang="en-US" altLang="zh-CN" sz="1300" b="0" i="0" u="none" strike="noStrike" kern="1200" smtClean="0">
                          <a:solidFill>
                            <a:srgbClr val="FF0000"/>
                          </a:solidFill>
                          <a:effectLst/>
                          <a:latin typeface="宋体"/>
                          <a:ea typeface="+mn-ea"/>
                          <a:cs typeface="+mn-cs"/>
                        </a:rPr>
                        <a:t>connectionsPerHost</a:t>
                      </a:r>
                      <a:endParaRPr lang="en-US" sz="1300" b="0" i="0" u="none" strike="noStrike" kern="1200">
                        <a:solidFill>
                          <a:srgbClr val="FF0000"/>
                        </a:solidFill>
                        <a:effectLst/>
                        <a:latin typeface="宋体"/>
                        <a:ea typeface="+mn-ea"/>
                        <a:cs typeface="+mn-cs"/>
                      </a:endParaRPr>
                    </a:p>
                  </a:txBody>
                  <a:tcPr marL="10160" marR="10160" marT="7621" marB="0" anchor="ctr"/>
                </a:tc>
                <a:tc>
                  <a:txBody>
                    <a:bodyPr/>
                    <a:lstStyle/>
                    <a:p>
                      <a:pPr algn="l" fontAlgn="ctr"/>
                      <a:r>
                        <a:rPr lang="en-US" altLang="zh-CN" sz="1300" b="0" i="0" u="none" strike="noStrike">
                          <a:solidFill>
                            <a:srgbClr val="FF0000"/>
                          </a:solidFill>
                          <a:effectLst/>
                          <a:latin typeface="宋体"/>
                        </a:rPr>
                        <a:t>100</a:t>
                      </a:r>
                    </a:p>
                  </a:txBody>
                  <a:tcPr marL="10160" marR="10160" marT="7621" marB="0" anchor="ctr"/>
                </a:tc>
                <a:tc>
                  <a:txBody>
                    <a:bodyPr/>
                    <a:lstStyle/>
                    <a:p>
                      <a:pPr algn="l" fontAlgn="ctr"/>
                      <a:r>
                        <a:rPr lang="zh-CN" altLang="en-US" sz="1300" b="0" i="0" u="none" strike="noStrike">
                          <a:solidFill>
                            <a:srgbClr val="FF0000"/>
                          </a:solidFill>
                          <a:effectLst/>
                          <a:latin typeface="宋体"/>
                        </a:rPr>
                        <a:t>最大连接数</a:t>
                      </a:r>
                    </a:p>
                  </a:txBody>
                  <a:tcPr marL="10160" marR="10160" marT="7621" marB="0" anchor="ctr"/>
                </a:tc>
              </a:tr>
              <a:tr h="403906">
                <a:tc>
                  <a:txBody>
                    <a:bodyPr/>
                    <a:lstStyle/>
                    <a:p>
                      <a:pPr algn="l" fontAlgn="ctr"/>
                      <a:r>
                        <a:rPr lang="en-US" sz="1300" b="0" i="0" u="none" strike="noStrike">
                          <a:solidFill>
                            <a:srgbClr val="FF0000"/>
                          </a:solidFill>
                          <a:effectLst/>
                          <a:latin typeface="宋体"/>
                        </a:rPr>
                        <a:t>threadsAllowedToBlockForConnectionMultiplier</a:t>
                      </a:r>
                    </a:p>
                  </a:txBody>
                  <a:tcPr marL="10160" marR="10160" marT="7621" marB="0" anchor="ctr"/>
                </a:tc>
                <a:tc>
                  <a:txBody>
                    <a:bodyPr/>
                    <a:lstStyle/>
                    <a:p>
                      <a:pPr algn="l" fontAlgn="ctr"/>
                      <a:r>
                        <a:rPr lang="en-US" altLang="zh-CN" sz="1300" b="0" i="0" u="none" strike="noStrike">
                          <a:solidFill>
                            <a:srgbClr val="FF0000"/>
                          </a:solidFill>
                          <a:effectLst/>
                          <a:latin typeface="宋体"/>
                        </a:rPr>
                        <a:t>5</a:t>
                      </a:r>
                    </a:p>
                  </a:txBody>
                  <a:tcPr marL="10160" marR="10160" marT="7621" marB="0" anchor="ctr"/>
                </a:tc>
                <a:tc>
                  <a:txBody>
                    <a:bodyPr/>
                    <a:lstStyle/>
                    <a:p>
                      <a:pPr algn="l" fontAlgn="ctr"/>
                      <a:r>
                        <a:rPr lang="zh-CN" altLang="en-US" sz="1300" b="0" i="0" u="none" strike="noStrike">
                          <a:solidFill>
                            <a:srgbClr val="FF0000"/>
                          </a:solidFill>
                          <a:effectLst/>
                          <a:latin typeface="宋体"/>
                        </a:rPr>
                        <a:t>此参数跟</a:t>
                      </a:r>
                      <a:r>
                        <a:rPr lang="en-US" altLang="zh-CN" sz="1300" b="0" i="0" u="none" strike="noStrike">
                          <a:solidFill>
                            <a:srgbClr val="FF0000"/>
                          </a:solidFill>
                          <a:effectLst/>
                          <a:latin typeface="宋体"/>
                        </a:rPr>
                        <a:t>connectionsPerHost</a:t>
                      </a:r>
                      <a:r>
                        <a:rPr lang="zh-CN" altLang="en-US" sz="1300" b="0" i="0" u="none" strike="noStrike">
                          <a:solidFill>
                            <a:srgbClr val="FF0000"/>
                          </a:solidFill>
                          <a:effectLst/>
                          <a:latin typeface="宋体"/>
                        </a:rPr>
                        <a:t>的乘机为一个线程变为可用的最大阻塞数，超过此乘机数之后的所有线程将及时获取一个异常</a:t>
                      </a:r>
                    </a:p>
                  </a:txBody>
                  <a:tcPr marL="10160" marR="10160" marT="7621" marB="0" anchor="ctr"/>
                </a:tc>
              </a:tr>
              <a:tr h="370882">
                <a:tc>
                  <a:txBody>
                    <a:bodyPr/>
                    <a:lstStyle/>
                    <a:p>
                      <a:pPr algn="l" fontAlgn="ctr"/>
                      <a:r>
                        <a:rPr lang="en-US" sz="1300" b="0" i="0" u="none" strike="noStrike">
                          <a:solidFill>
                            <a:srgbClr val="FF0000"/>
                          </a:solidFill>
                          <a:effectLst/>
                          <a:latin typeface="宋体"/>
                        </a:rPr>
                        <a:t>maxWaitTime</a:t>
                      </a:r>
                    </a:p>
                  </a:txBody>
                  <a:tcPr marL="10160" marR="10160" marT="7621" marB="0" anchor="ctr"/>
                </a:tc>
                <a:tc>
                  <a:txBody>
                    <a:bodyPr/>
                    <a:lstStyle/>
                    <a:p>
                      <a:pPr algn="l" fontAlgn="ctr"/>
                      <a:r>
                        <a:rPr lang="en-US" altLang="zh-CN" sz="1300" b="0" i="0" u="none" strike="noStrike">
                          <a:solidFill>
                            <a:srgbClr val="FF0000"/>
                          </a:solidFill>
                          <a:effectLst/>
                          <a:latin typeface="宋体"/>
                        </a:rPr>
                        <a:t>1000 * 60 * 2</a:t>
                      </a:r>
                    </a:p>
                  </a:txBody>
                  <a:tcPr marL="10160" marR="10160" marT="7621" marB="0" anchor="ctr"/>
                </a:tc>
                <a:tc>
                  <a:txBody>
                    <a:bodyPr/>
                    <a:lstStyle/>
                    <a:p>
                      <a:pPr algn="l" fontAlgn="ctr"/>
                      <a:r>
                        <a:rPr lang="zh-CN" altLang="en-US" sz="1300" b="0" i="0" u="none" strike="noStrike">
                          <a:solidFill>
                            <a:srgbClr val="FF0000"/>
                          </a:solidFill>
                          <a:effectLst/>
                          <a:latin typeface="宋体"/>
                        </a:rPr>
                        <a:t>一个线程等待链接可用的最大等待毫秒数，</a:t>
                      </a:r>
                      <a:r>
                        <a:rPr lang="en-US" altLang="zh-CN" sz="1300" b="0" i="0" u="none" strike="noStrike">
                          <a:solidFill>
                            <a:srgbClr val="FF0000"/>
                          </a:solidFill>
                          <a:effectLst/>
                          <a:latin typeface="宋体"/>
                        </a:rPr>
                        <a:t>0</a:t>
                      </a:r>
                      <a:r>
                        <a:rPr lang="zh-CN" altLang="en-US" sz="1300" b="0" i="0" u="none" strike="noStrike">
                          <a:solidFill>
                            <a:srgbClr val="FF0000"/>
                          </a:solidFill>
                          <a:effectLst/>
                          <a:latin typeface="宋体"/>
                        </a:rPr>
                        <a:t>表示不等待</a:t>
                      </a:r>
                    </a:p>
                  </a:txBody>
                  <a:tcPr marL="10160" marR="10160" marT="7621" marB="0" anchor="ctr"/>
                </a:tc>
              </a:tr>
              <a:tr h="370882">
                <a:tc>
                  <a:txBody>
                    <a:bodyPr/>
                    <a:lstStyle/>
                    <a:p>
                      <a:pPr algn="l" fontAlgn="ctr"/>
                      <a:r>
                        <a:rPr lang="en-US" sz="1300" b="0" i="0" u="none" strike="noStrike">
                          <a:solidFill>
                            <a:schemeClr val="tx1"/>
                          </a:solidFill>
                          <a:effectLst/>
                          <a:latin typeface="宋体"/>
                        </a:rPr>
                        <a:t>maxConnectionIdleTime</a:t>
                      </a:r>
                    </a:p>
                  </a:txBody>
                  <a:tcPr marL="10160" marR="10160" marT="7621" marB="0" anchor="ctr"/>
                </a:tc>
                <a:tc>
                  <a:txBody>
                    <a:bodyPr/>
                    <a:lstStyle/>
                    <a:p>
                      <a:pPr algn="l" fontAlgn="ctr"/>
                      <a:r>
                        <a:rPr lang="en-US" altLang="zh-CN" sz="1300" b="0" i="0" u="none" strike="noStrike" smtClean="0">
                          <a:solidFill>
                            <a:schemeClr val="tx1"/>
                          </a:solidFill>
                          <a:effectLst/>
                          <a:latin typeface="宋体"/>
                        </a:rPr>
                        <a:t>0</a:t>
                      </a:r>
                      <a:endParaRPr lang="zh-CN" altLang="en-US" sz="1300" b="0" i="0" u="none" strike="noStrike">
                        <a:solidFill>
                          <a:schemeClr val="tx1"/>
                        </a:solidFill>
                        <a:effectLst/>
                        <a:latin typeface="宋体"/>
                      </a:endParaRPr>
                    </a:p>
                  </a:txBody>
                  <a:tcPr marL="10160" marR="10160" marT="7621" marB="0" anchor="ctr"/>
                </a:tc>
                <a:tc>
                  <a:txBody>
                    <a:bodyPr/>
                    <a:lstStyle/>
                    <a:p>
                      <a:pPr algn="l" fontAlgn="ctr"/>
                      <a:r>
                        <a:rPr lang="zh-CN" altLang="en-US" sz="1300" b="0" i="0" u="none" strike="noStrike">
                          <a:solidFill>
                            <a:schemeClr val="tx1"/>
                          </a:solidFill>
                          <a:effectLst/>
                          <a:latin typeface="宋体"/>
                        </a:rPr>
                        <a:t>设置池连接的最大空闲时间，</a:t>
                      </a:r>
                      <a:r>
                        <a:rPr lang="en-US" altLang="zh-CN" sz="1300" b="0" i="0" u="none" strike="noStrike">
                          <a:solidFill>
                            <a:schemeClr val="tx1"/>
                          </a:solidFill>
                          <a:effectLst/>
                          <a:latin typeface="宋体"/>
                        </a:rPr>
                        <a:t>0</a:t>
                      </a:r>
                      <a:r>
                        <a:rPr lang="zh-CN" altLang="en-US" sz="1300" b="0" i="0" u="none" strike="noStrike">
                          <a:solidFill>
                            <a:schemeClr val="tx1"/>
                          </a:solidFill>
                          <a:effectLst/>
                          <a:latin typeface="宋体"/>
                        </a:rPr>
                        <a:t>表示没有限制</a:t>
                      </a:r>
                    </a:p>
                  </a:txBody>
                  <a:tcPr marL="10160" marR="10160" marT="7621" marB="0" anchor="ctr"/>
                </a:tc>
              </a:tr>
              <a:tr h="370882">
                <a:tc>
                  <a:txBody>
                    <a:bodyPr/>
                    <a:lstStyle/>
                    <a:p>
                      <a:pPr algn="l" fontAlgn="ctr"/>
                      <a:r>
                        <a:rPr lang="en-US" sz="1300" b="0" i="0" u="none" strike="noStrike">
                          <a:solidFill>
                            <a:schemeClr val="tx1"/>
                          </a:solidFill>
                          <a:effectLst/>
                          <a:latin typeface="宋体"/>
                        </a:rPr>
                        <a:t>maxConnectionLifeTime</a:t>
                      </a:r>
                    </a:p>
                  </a:txBody>
                  <a:tcPr marL="10160" marR="10160" marT="7621" marB="0" anchor="ctr"/>
                </a:tc>
                <a:tc>
                  <a:txBody>
                    <a:bodyPr/>
                    <a:lstStyle/>
                    <a:p>
                      <a:pPr algn="l" fontAlgn="ctr"/>
                      <a:r>
                        <a:rPr lang="en-US" altLang="zh-CN" sz="1300" b="0" i="0" u="none" strike="noStrike" smtClean="0">
                          <a:solidFill>
                            <a:schemeClr val="tx1"/>
                          </a:solidFill>
                          <a:effectLst/>
                          <a:latin typeface="宋体"/>
                        </a:rPr>
                        <a:t>0</a:t>
                      </a:r>
                      <a:endParaRPr lang="zh-CN" altLang="en-US" sz="1300" b="0" i="0" u="none" strike="noStrike">
                        <a:solidFill>
                          <a:schemeClr val="tx1"/>
                        </a:solidFill>
                        <a:effectLst/>
                        <a:latin typeface="宋体"/>
                      </a:endParaRPr>
                    </a:p>
                  </a:txBody>
                  <a:tcPr marL="10160" marR="10160" marT="7621" marB="0" anchor="ctr"/>
                </a:tc>
                <a:tc>
                  <a:txBody>
                    <a:bodyPr/>
                    <a:lstStyle/>
                    <a:p>
                      <a:pPr algn="l" fontAlgn="ctr"/>
                      <a:r>
                        <a:rPr lang="zh-CN" altLang="en-US" sz="1300" b="0" i="0" u="none" strike="noStrike">
                          <a:solidFill>
                            <a:schemeClr val="tx1"/>
                          </a:solidFill>
                          <a:effectLst/>
                          <a:latin typeface="宋体"/>
                        </a:rPr>
                        <a:t>设置池连接的最大使用时间，</a:t>
                      </a:r>
                      <a:r>
                        <a:rPr lang="en-US" altLang="zh-CN" sz="1300" b="0" i="0" u="none" strike="noStrike">
                          <a:solidFill>
                            <a:schemeClr val="tx1"/>
                          </a:solidFill>
                          <a:effectLst/>
                          <a:latin typeface="宋体"/>
                        </a:rPr>
                        <a:t>0</a:t>
                      </a:r>
                      <a:r>
                        <a:rPr lang="zh-CN" altLang="en-US" sz="1300" b="0" i="0" u="none" strike="noStrike">
                          <a:solidFill>
                            <a:schemeClr val="tx1"/>
                          </a:solidFill>
                          <a:effectLst/>
                          <a:latin typeface="宋体"/>
                        </a:rPr>
                        <a:t>表示没有限制</a:t>
                      </a:r>
                    </a:p>
                  </a:txBody>
                  <a:tcPr marL="10160" marR="10160" marT="7621" marB="0" anchor="ctr"/>
                </a:tc>
              </a:tr>
              <a:tr h="370882">
                <a:tc>
                  <a:txBody>
                    <a:bodyPr/>
                    <a:lstStyle/>
                    <a:p>
                      <a:pPr algn="l" fontAlgn="ctr"/>
                      <a:r>
                        <a:rPr lang="en-US" sz="1300" b="0" i="0" u="none" strike="noStrike">
                          <a:solidFill>
                            <a:srgbClr val="FF0000"/>
                          </a:solidFill>
                          <a:effectLst/>
                          <a:latin typeface="宋体"/>
                        </a:rPr>
                        <a:t>connectTimeout</a:t>
                      </a:r>
                    </a:p>
                  </a:txBody>
                  <a:tcPr marL="10160" marR="10160" marT="7621" marB="0" anchor="ctr"/>
                </a:tc>
                <a:tc>
                  <a:txBody>
                    <a:bodyPr/>
                    <a:lstStyle/>
                    <a:p>
                      <a:pPr algn="l" fontAlgn="ctr"/>
                      <a:r>
                        <a:rPr lang="en-US" altLang="zh-CN" sz="1300" b="0" i="0" u="none" strike="noStrike">
                          <a:solidFill>
                            <a:srgbClr val="FF0000"/>
                          </a:solidFill>
                          <a:effectLst/>
                          <a:latin typeface="宋体"/>
                        </a:rPr>
                        <a:t>1000*10</a:t>
                      </a:r>
                    </a:p>
                  </a:txBody>
                  <a:tcPr marL="10160" marR="10160" marT="7621" marB="0" anchor="ctr"/>
                </a:tc>
                <a:tc>
                  <a:txBody>
                    <a:bodyPr/>
                    <a:lstStyle/>
                    <a:p>
                      <a:pPr algn="l" fontAlgn="ctr"/>
                      <a:r>
                        <a:rPr lang="zh-CN" altLang="en-US" sz="1300" b="0" i="0" u="none" strike="noStrike">
                          <a:solidFill>
                            <a:srgbClr val="FF0000"/>
                          </a:solidFill>
                          <a:effectLst/>
                          <a:latin typeface="宋体"/>
                        </a:rPr>
                        <a:t>连接超时时间</a:t>
                      </a:r>
                    </a:p>
                  </a:txBody>
                  <a:tcPr marL="10160" marR="10160" marT="7621" marB="0" anchor="ctr"/>
                </a:tc>
              </a:tr>
              <a:tr h="370882">
                <a:tc>
                  <a:txBody>
                    <a:bodyPr/>
                    <a:lstStyle/>
                    <a:p>
                      <a:pPr algn="l" fontAlgn="ctr"/>
                      <a:r>
                        <a:rPr lang="en-US" sz="1300" b="0" i="0" u="none" strike="noStrike">
                          <a:solidFill>
                            <a:srgbClr val="000000"/>
                          </a:solidFill>
                          <a:effectLst/>
                          <a:latin typeface="宋体"/>
                        </a:rPr>
                        <a:t>alwaysUseMBeans</a:t>
                      </a:r>
                    </a:p>
                  </a:txBody>
                  <a:tcPr marL="10160" marR="10160" marT="7621" marB="0" anchor="ctr"/>
                </a:tc>
                <a:tc>
                  <a:txBody>
                    <a:bodyPr/>
                    <a:lstStyle/>
                    <a:p>
                      <a:pPr algn="l" fontAlgn="ctr"/>
                      <a:r>
                        <a:rPr lang="en-US" sz="1300" b="0" i="0" u="none" strike="noStrike">
                          <a:solidFill>
                            <a:srgbClr val="000000"/>
                          </a:solidFill>
                          <a:effectLst/>
                          <a:latin typeface="宋体"/>
                        </a:rPr>
                        <a:t>false</a:t>
                      </a:r>
                    </a:p>
                  </a:txBody>
                  <a:tcPr marL="10160" marR="10160" marT="7621" marB="0" anchor="ctr"/>
                </a:tc>
                <a:tc>
                  <a:txBody>
                    <a:bodyPr/>
                    <a:lstStyle/>
                    <a:p>
                      <a:pPr algn="l" fontAlgn="ctr"/>
                      <a:r>
                        <a:rPr lang="zh-CN" altLang="en-US" sz="1300" b="0" i="0" u="none" strike="noStrike">
                          <a:solidFill>
                            <a:srgbClr val="000000"/>
                          </a:solidFill>
                          <a:effectLst/>
                          <a:latin typeface="宋体"/>
                        </a:rPr>
                        <a:t>是否打开</a:t>
                      </a:r>
                      <a:r>
                        <a:rPr lang="en-US" altLang="zh-CN" sz="1300" b="0" i="0" u="none" strike="noStrike">
                          <a:solidFill>
                            <a:srgbClr val="000000"/>
                          </a:solidFill>
                          <a:effectLst/>
                          <a:latin typeface="宋体"/>
                        </a:rPr>
                        <a:t>JMX</a:t>
                      </a:r>
                      <a:r>
                        <a:rPr lang="zh-CN" altLang="en-US" sz="1300" b="0" i="0" u="none" strike="noStrike">
                          <a:solidFill>
                            <a:srgbClr val="000000"/>
                          </a:solidFill>
                          <a:effectLst/>
                          <a:latin typeface="宋体"/>
                        </a:rPr>
                        <a:t>监控</a:t>
                      </a:r>
                    </a:p>
                  </a:txBody>
                  <a:tcPr marL="10160" marR="10160" marT="7621"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69652709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矩形 4"/>
          <p:cNvSpPr>
            <a:spLocks noChangeArrowheads="1"/>
          </p:cNvSpPr>
          <p:nvPr/>
        </p:nvSpPr>
        <p:spPr bwMode="auto">
          <a:xfrm>
            <a:off x="92076"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连接池配置</a:t>
            </a:r>
          </a:p>
        </p:txBody>
      </p:sp>
      <p:graphicFrame>
        <p:nvGraphicFramePr>
          <p:cNvPr id="4" name="表格 3"/>
          <p:cNvGraphicFramePr>
            <a:graphicFrameLocks noGrp="1"/>
          </p:cNvGraphicFramePr>
          <p:nvPr/>
        </p:nvGraphicFramePr>
        <p:xfrm>
          <a:off x="279400" y="1174750"/>
          <a:ext cx="11387667" cy="1919290"/>
        </p:xfrm>
        <a:graphic>
          <a:graphicData uri="http://schemas.openxmlformats.org/drawingml/2006/table">
            <a:tbl>
              <a:tblPr firstRow="1" bandRow="1">
                <a:tableStyleId>{5C22544A-7EE6-4342-B048-85BDC9FD1C3A}</a:tableStyleId>
              </a:tblPr>
              <a:tblGrid>
                <a:gridCol w="2621587"/>
                <a:gridCol w="1862328"/>
                <a:gridCol w="6903752"/>
              </a:tblGrid>
              <a:tr h="370528">
                <a:tc>
                  <a:txBody>
                    <a:bodyPr/>
                    <a:lstStyle/>
                    <a:p>
                      <a:pPr marL="0" algn="ctr" defTabSz="914400" rtl="0" eaLnBrk="1" fontAlgn="ctr" latinLnBrk="0" hangingPunct="1"/>
                      <a:r>
                        <a:rPr lang="zh-CN" altLang="en-US" sz="1600" b="1" i="0" u="none" strike="noStrike" kern="1200">
                          <a:solidFill>
                            <a:srgbClr val="000000"/>
                          </a:solidFill>
                          <a:effectLst/>
                          <a:latin typeface="宋体"/>
                          <a:ea typeface="+mn-ea"/>
                          <a:cs typeface="+mn-cs"/>
                        </a:rPr>
                        <a:t>参数名</a:t>
                      </a:r>
                    </a:p>
                  </a:txBody>
                  <a:tcPr marL="10160" marR="10160" marT="7613" marB="0" anchor="ctr"/>
                </a:tc>
                <a:tc>
                  <a:txBody>
                    <a:bodyPr/>
                    <a:lstStyle/>
                    <a:p>
                      <a:pPr marL="0" algn="ctr" defTabSz="914400" rtl="0" eaLnBrk="1" fontAlgn="ctr" latinLnBrk="0" hangingPunct="1"/>
                      <a:r>
                        <a:rPr lang="zh-CN" altLang="en-US" sz="1600" b="1" i="0" u="none" strike="noStrike" kern="1200">
                          <a:solidFill>
                            <a:srgbClr val="000000"/>
                          </a:solidFill>
                          <a:effectLst/>
                          <a:latin typeface="宋体"/>
                          <a:ea typeface="+mn-ea"/>
                          <a:cs typeface="+mn-cs"/>
                        </a:rPr>
                        <a:t>默认值</a:t>
                      </a:r>
                    </a:p>
                  </a:txBody>
                  <a:tcPr marL="10160" marR="10160" marT="7613" marB="0" anchor="ctr"/>
                </a:tc>
                <a:tc>
                  <a:txBody>
                    <a:bodyPr/>
                    <a:lstStyle/>
                    <a:p>
                      <a:pPr marL="0" algn="ctr" defTabSz="914400" rtl="0" eaLnBrk="1" fontAlgn="ctr" latinLnBrk="0" hangingPunct="1"/>
                      <a:r>
                        <a:rPr lang="zh-CN" altLang="en-US" sz="1600" b="1" i="0" u="none" strike="noStrike" kern="1200">
                          <a:solidFill>
                            <a:srgbClr val="000000"/>
                          </a:solidFill>
                          <a:effectLst/>
                          <a:latin typeface="宋体"/>
                          <a:ea typeface="+mn-ea"/>
                          <a:cs typeface="+mn-cs"/>
                        </a:rPr>
                        <a:t>说明</a:t>
                      </a:r>
                    </a:p>
                  </a:txBody>
                  <a:tcPr marL="10160" marR="10160" marT="7613" marB="0" anchor="ctr"/>
                </a:tc>
              </a:tr>
              <a:tr h="403853">
                <a:tc>
                  <a:txBody>
                    <a:bodyPr/>
                    <a:lstStyle/>
                    <a:p>
                      <a:pPr marL="0" algn="l" defTabSz="914400" rtl="0" eaLnBrk="1" fontAlgn="ctr" latinLnBrk="0" hangingPunct="1"/>
                      <a:r>
                        <a:rPr lang="en-US" sz="1300" b="0" i="0" u="none" strike="noStrike" kern="1200">
                          <a:solidFill>
                            <a:srgbClr val="000000"/>
                          </a:solidFill>
                          <a:effectLst/>
                          <a:latin typeface="宋体"/>
                          <a:ea typeface="+mn-ea"/>
                          <a:cs typeface="+mn-cs"/>
                        </a:rPr>
                        <a:t>heartbeatFrequency</a:t>
                      </a: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a:ea typeface="+mn-ea"/>
                          <a:cs typeface="+mn-cs"/>
                        </a:rPr>
                        <a:t>10000</a:t>
                      </a: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a:ea typeface="+mn-ea"/>
                          <a:cs typeface="+mn-cs"/>
                        </a:rPr>
                        <a:t>设置心跳频率。 这是驱动程序尝试确定群集中每个服务器的当前状态的频率。</a:t>
                      </a:r>
                    </a:p>
                  </a:txBody>
                  <a:tcPr marL="10160" marR="10160" marT="7613" marB="0" anchor="ctr"/>
                </a:tc>
              </a:tr>
              <a:tr h="403853">
                <a:tc>
                  <a:txBody>
                    <a:bodyPr/>
                    <a:lstStyle/>
                    <a:p>
                      <a:pPr marL="0" algn="l" defTabSz="914400" rtl="0" eaLnBrk="1" fontAlgn="ctr" latinLnBrk="0" hangingPunct="1"/>
                      <a:r>
                        <a:rPr lang="en-US" sz="1300" b="0" i="0" u="none" strike="noStrike" kern="1200">
                          <a:solidFill>
                            <a:srgbClr val="000000"/>
                          </a:solidFill>
                          <a:effectLst/>
                          <a:latin typeface="宋体"/>
                          <a:ea typeface="+mn-ea"/>
                          <a:cs typeface="+mn-cs"/>
                        </a:rPr>
                        <a:t>minHeartbeatFrequency</a:t>
                      </a: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a:ea typeface="+mn-ea"/>
                          <a:cs typeface="+mn-cs"/>
                        </a:rPr>
                        <a:t>500</a:t>
                      </a: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a:ea typeface="+mn-ea"/>
                          <a:cs typeface="+mn-cs"/>
                        </a:rPr>
                        <a:t>设置最低心跳频率。 如果驱动程序必须经常重新检查服务器的可用性，那么至少要等上一次检查以避免浪费。</a:t>
                      </a:r>
                    </a:p>
                  </a:txBody>
                  <a:tcPr marL="10160" marR="10160" marT="7613" marB="0" anchor="ctr"/>
                </a:tc>
              </a:tr>
              <a:tr h="370528">
                <a:tc>
                  <a:txBody>
                    <a:bodyPr/>
                    <a:lstStyle/>
                    <a:p>
                      <a:pPr marL="0" algn="l" defTabSz="914400" rtl="0" eaLnBrk="1" fontAlgn="ctr" latinLnBrk="0" hangingPunct="1"/>
                      <a:r>
                        <a:rPr lang="en-US" sz="1300" b="0" i="0" u="none" strike="noStrike" kern="1200">
                          <a:solidFill>
                            <a:srgbClr val="000000"/>
                          </a:solidFill>
                          <a:effectLst/>
                          <a:latin typeface="宋体"/>
                          <a:ea typeface="+mn-ea"/>
                          <a:cs typeface="+mn-cs"/>
                        </a:rPr>
                        <a:t>heartbeatConnectTimeout</a:t>
                      </a: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a:ea typeface="+mn-ea"/>
                          <a:cs typeface="+mn-cs"/>
                        </a:rPr>
                        <a:t>20000</a:t>
                      </a: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a:ea typeface="+mn-ea"/>
                          <a:cs typeface="+mn-cs"/>
                        </a:rPr>
                        <a:t>心跳检测连接超时时间</a:t>
                      </a:r>
                    </a:p>
                  </a:txBody>
                  <a:tcPr marL="10160" marR="10160" marT="7613" marB="0" anchor="ctr"/>
                </a:tc>
              </a:tr>
              <a:tr h="370528">
                <a:tc>
                  <a:txBody>
                    <a:bodyPr/>
                    <a:lstStyle/>
                    <a:p>
                      <a:pPr marL="0" algn="l" defTabSz="914400" rtl="0" eaLnBrk="1" fontAlgn="ctr" latinLnBrk="0" hangingPunct="1"/>
                      <a:r>
                        <a:rPr lang="en-US" sz="1300" b="0" i="0" u="none" strike="noStrike" kern="1200">
                          <a:solidFill>
                            <a:srgbClr val="000000"/>
                          </a:solidFill>
                          <a:effectLst/>
                          <a:latin typeface="宋体"/>
                          <a:ea typeface="+mn-ea"/>
                          <a:cs typeface="+mn-cs"/>
                        </a:rPr>
                        <a:t>heartbeatSocketTimeout</a:t>
                      </a:r>
                    </a:p>
                  </a:txBody>
                  <a:tcPr marL="10160" marR="10160" marT="7613" marB="0" anchor="ctr"/>
                </a:tc>
                <a:tc>
                  <a:txBody>
                    <a:bodyPr/>
                    <a:lstStyle/>
                    <a:p>
                      <a:pPr marL="0" algn="l" defTabSz="914400" rtl="0" eaLnBrk="1" fontAlgn="ctr" latinLnBrk="0" hangingPunct="1"/>
                      <a:r>
                        <a:rPr lang="en-US" altLang="zh-CN" sz="1300" b="0" i="0" u="none" strike="noStrike" kern="1200">
                          <a:solidFill>
                            <a:srgbClr val="000000"/>
                          </a:solidFill>
                          <a:effectLst/>
                          <a:latin typeface="宋体"/>
                          <a:ea typeface="+mn-ea"/>
                          <a:cs typeface="+mn-cs"/>
                        </a:rPr>
                        <a:t>20000</a:t>
                      </a:r>
                    </a:p>
                  </a:txBody>
                  <a:tcPr marL="10160" marR="10160" marT="7613" marB="0" anchor="ctr"/>
                </a:tc>
                <a:tc>
                  <a:txBody>
                    <a:bodyPr/>
                    <a:lstStyle/>
                    <a:p>
                      <a:pPr marL="0" algn="l" defTabSz="914400" rtl="0" eaLnBrk="1" fontAlgn="ctr" latinLnBrk="0" hangingPunct="1"/>
                      <a:r>
                        <a:rPr lang="zh-CN" altLang="en-US" sz="1300" b="0" i="0" u="none" strike="noStrike" kern="1200">
                          <a:solidFill>
                            <a:srgbClr val="000000"/>
                          </a:solidFill>
                          <a:effectLst/>
                          <a:latin typeface="宋体"/>
                          <a:ea typeface="+mn-ea"/>
                          <a:cs typeface="+mn-cs"/>
                        </a:rPr>
                        <a:t>心跳检测</a:t>
                      </a:r>
                      <a:r>
                        <a:rPr lang="en-US" altLang="zh-CN" sz="1300" b="0" i="0" u="none" strike="noStrike" kern="1200">
                          <a:solidFill>
                            <a:srgbClr val="000000"/>
                          </a:solidFill>
                          <a:effectLst/>
                          <a:latin typeface="宋体"/>
                          <a:ea typeface="+mn-ea"/>
                          <a:cs typeface="+mn-cs"/>
                        </a:rPr>
                        <a:t>Socket</a:t>
                      </a:r>
                      <a:r>
                        <a:rPr lang="zh-CN" altLang="en-US" sz="1300" b="0" i="0" u="none" strike="noStrike" kern="1200">
                          <a:solidFill>
                            <a:srgbClr val="000000"/>
                          </a:solidFill>
                          <a:effectLst/>
                          <a:latin typeface="宋体"/>
                          <a:ea typeface="+mn-ea"/>
                          <a:cs typeface="+mn-cs"/>
                        </a:rPr>
                        <a:t>超时时间</a:t>
                      </a:r>
                    </a:p>
                  </a:txBody>
                  <a:tcPr marL="10160" marR="10160" marT="7613"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01359586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矩形 4"/>
          <p:cNvSpPr>
            <a:spLocks noChangeArrowheads="1"/>
          </p:cNvSpPr>
          <p:nvPr/>
        </p:nvSpPr>
        <p:spPr bwMode="auto">
          <a:xfrm>
            <a:off x="202141" y="3391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数据模式设计</a:t>
            </a:r>
          </a:p>
        </p:txBody>
      </p:sp>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1620838"/>
            <a:ext cx="7147983"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7421033" y="933450"/>
            <a:ext cx="0" cy="5545138"/>
          </a:xfrm>
          <a:prstGeom prst="line">
            <a:avLst/>
          </a:prstGeom>
          <a:solidFill>
            <a:schemeClr val="accent1"/>
          </a:solidFill>
          <a:ln w="9525" cap="flat" cmpd="sng" algn="ctr">
            <a:solidFill>
              <a:schemeClr val="accent2">
                <a:lumMod val="60000"/>
                <a:lumOff val="40000"/>
                <a:alpha val="26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2" name="直接连接符 5"/>
          <p:cNvCxnSpPr>
            <a:cxnSpLocks noChangeShapeType="1"/>
          </p:cNvCxnSpPr>
          <p:nvPr/>
        </p:nvCxnSpPr>
        <p:spPr bwMode="auto">
          <a:xfrm>
            <a:off x="129117" y="1531938"/>
            <a:ext cx="11971867" cy="0"/>
          </a:xfrm>
          <a:prstGeom prst="line">
            <a:avLst/>
          </a:prstGeom>
          <a:noFill/>
          <a:ln w="9525" algn="ctr">
            <a:solidFill>
              <a:schemeClr val="tx1">
                <a:alpha val="32941"/>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3" name="TextBox 9"/>
          <p:cNvSpPr txBox="1">
            <a:spLocks noChangeArrowheads="1"/>
          </p:cNvSpPr>
          <p:nvPr/>
        </p:nvSpPr>
        <p:spPr bwMode="auto">
          <a:xfrm>
            <a:off x="4233" y="1008152"/>
            <a:ext cx="7289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en-US" altLang="zh-CN" sz="2800" b="1">
                <a:solidFill>
                  <a:srgbClr val="FFC000"/>
                </a:solidFill>
                <a:latin typeface="微软雅黑" pitchFamily="34" charset="-122"/>
                <a:ea typeface="微软雅黑" pitchFamily="34" charset="-122"/>
              </a:rPr>
              <a:t>mongoDB</a:t>
            </a:r>
            <a:endParaRPr lang="zh-CN" altLang="en-US" sz="2800" b="1">
              <a:solidFill>
                <a:srgbClr val="FFC000"/>
              </a:solidFill>
              <a:latin typeface="微软雅黑" pitchFamily="34" charset="-122"/>
              <a:ea typeface="微软雅黑" pitchFamily="34" charset="-122"/>
            </a:endParaRPr>
          </a:p>
        </p:txBody>
      </p:sp>
      <p:sp>
        <p:nvSpPr>
          <p:cNvPr id="31754" name="TextBox 16"/>
          <p:cNvSpPr txBox="1">
            <a:spLocks noChangeArrowheads="1"/>
          </p:cNvSpPr>
          <p:nvPr/>
        </p:nvSpPr>
        <p:spPr bwMode="auto">
          <a:xfrm>
            <a:off x="7624233" y="971550"/>
            <a:ext cx="456776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FontTx/>
              <a:buNone/>
            </a:pPr>
            <a:r>
              <a:rPr lang="en-US" altLang="zh-CN" sz="2800" b="1">
                <a:solidFill>
                  <a:srgbClr val="FFC000"/>
                </a:solidFill>
                <a:latin typeface="微软雅黑" pitchFamily="34" charset="-122"/>
                <a:ea typeface="微软雅黑" pitchFamily="34" charset="-122"/>
              </a:rPr>
              <a:t>MYSQL</a:t>
            </a:r>
            <a:endParaRPr lang="zh-CN" altLang="en-US" sz="1800" b="1">
              <a:solidFill>
                <a:srgbClr val="FFC000"/>
              </a:solidFill>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7929033" y="1620838"/>
          <a:ext cx="4171952" cy="1828800"/>
        </p:xfrm>
        <a:graphic>
          <a:graphicData uri="http://schemas.openxmlformats.org/drawingml/2006/table">
            <a:tbl>
              <a:tblPr firstRow="1" bandRow="1">
                <a:tableStyleId>{5C22544A-7EE6-4342-B048-85BDC9FD1C3A}</a:tableStyleId>
              </a:tblPr>
              <a:tblGrid>
                <a:gridCol w="2085976"/>
                <a:gridCol w="2085976"/>
              </a:tblGrid>
              <a:tr h="361788">
                <a:tc gridSpan="2">
                  <a:txBody>
                    <a:bodyPr/>
                    <a:lstStyle/>
                    <a:p>
                      <a:r>
                        <a:rPr lang="en-US" altLang="zh-CN" smtClean="0"/>
                        <a:t>User</a:t>
                      </a:r>
                      <a:r>
                        <a:rPr lang="zh-CN" altLang="en-US" smtClean="0"/>
                        <a:t>表</a:t>
                      </a:r>
                      <a:endParaRPr lang="zh-CN" altLang="en-US"/>
                    </a:p>
                  </a:txBody>
                  <a:tcPr marL="121913" marR="121913"/>
                </a:tc>
                <a:tc hMerge="1">
                  <a:txBody>
                    <a:bodyPr/>
                    <a:lstStyle/>
                    <a:p>
                      <a:endParaRPr lang="zh-CN" altLang="en-US"/>
                    </a:p>
                  </a:txBody>
                  <a:tcPr/>
                </a:tc>
              </a:tr>
              <a:tr h="361788">
                <a:tc>
                  <a:txBody>
                    <a:bodyPr/>
                    <a:lstStyle/>
                    <a:p>
                      <a:r>
                        <a:rPr lang="zh-CN" altLang="en-US" smtClean="0"/>
                        <a:t>字段</a:t>
                      </a:r>
                      <a:endParaRPr lang="zh-CN" altLang="en-US"/>
                    </a:p>
                  </a:txBody>
                  <a:tcPr marL="121913" marR="121913"/>
                </a:tc>
                <a:tc>
                  <a:txBody>
                    <a:bodyPr/>
                    <a:lstStyle/>
                    <a:p>
                      <a:r>
                        <a:rPr lang="zh-CN" altLang="en-US" smtClean="0"/>
                        <a:t>类型</a:t>
                      </a:r>
                      <a:endParaRPr lang="zh-CN" altLang="en-US"/>
                    </a:p>
                  </a:txBody>
                  <a:tcPr marL="121913" marR="121913"/>
                </a:tc>
              </a:tr>
              <a:tr h="361788">
                <a:tc>
                  <a:txBody>
                    <a:bodyPr/>
                    <a:lstStyle/>
                    <a:p>
                      <a:r>
                        <a:rPr lang="en-US" altLang="zh-CN" smtClean="0"/>
                        <a:t>Id</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Username</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a:t>
                      </a:r>
                      <a:endParaRPr lang="zh-CN" altLang="en-US"/>
                    </a:p>
                  </a:txBody>
                  <a:tcPr marL="121913" marR="121913"/>
                </a:tc>
                <a:tc>
                  <a:txBody>
                    <a:bodyPr/>
                    <a:lstStyle/>
                    <a:p>
                      <a:r>
                        <a:rPr lang="en-US" altLang="zh-CN" smtClean="0"/>
                        <a:t>……</a:t>
                      </a:r>
                      <a:endParaRPr lang="zh-CN" altLang="en-US"/>
                    </a:p>
                  </a:txBody>
                  <a:tcPr marL="121913" marR="121913"/>
                </a:tc>
              </a:tr>
            </a:tbl>
          </a:graphicData>
        </a:graphic>
      </p:graphicFrame>
      <p:graphicFrame>
        <p:nvGraphicFramePr>
          <p:cNvPr id="19" name="表格 18"/>
          <p:cNvGraphicFramePr>
            <a:graphicFrameLocks noGrp="1"/>
          </p:cNvGraphicFramePr>
          <p:nvPr/>
        </p:nvGraphicFramePr>
        <p:xfrm>
          <a:off x="7929033" y="3706813"/>
          <a:ext cx="4171952" cy="1828800"/>
        </p:xfrm>
        <a:graphic>
          <a:graphicData uri="http://schemas.openxmlformats.org/drawingml/2006/table">
            <a:tbl>
              <a:tblPr firstRow="1" bandRow="1">
                <a:tableStyleId>{5C22544A-7EE6-4342-B048-85BDC9FD1C3A}</a:tableStyleId>
              </a:tblPr>
              <a:tblGrid>
                <a:gridCol w="2085976"/>
                <a:gridCol w="2085976"/>
              </a:tblGrid>
              <a:tr h="361788">
                <a:tc gridSpan="2">
                  <a:txBody>
                    <a:bodyPr/>
                    <a:lstStyle/>
                    <a:p>
                      <a:r>
                        <a:rPr lang="en-US" altLang="zh-CN" smtClean="0"/>
                        <a:t>favorites</a:t>
                      </a:r>
                      <a:r>
                        <a:rPr lang="zh-CN" altLang="en-US" smtClean="0"/>
                        <a:t>表</a:t>
                      </a:r>
                      <a:endParaRPr lang="zh-CN" altLang="en-US"/>
                    </a:p>
                  </a:txBody>
                  <a:tcPr marL="121913" marR="121913"/>
                </a:tc>
                <a:tc hMerge="1">
                  <a:txBody>
                    <a:bodyPr/>
                    <a:lstStyle/>
                    <a:p>
                      <a:endParaRPr lang="zh-CN" altLang="en-US"/>
                    </a:p>
                  </a:txBody>
                  <a:tcPr/>
                </a:tc>
              </a:tr>
              <a:tr h="361788">
                <a:tc>
                  <a:txBody>
                    <a:bodyPr/>
                    <a:lstStyle/>
                    <a:p>
                      <a:r>
                        <a:rPr lang="zh-CN" altLang="en-US" smtClean="0"/>
                        <a:t>字段</a:t>
                      </a:r>
                      <a:endParaRPr lang="zh-CN" altLang="en-US"/>
                    </a:p>
                  </a:txBody>
                  <a:tcPr marL="121913" marR="121913"/>
                </a:tc>
                <a:tc>
                  <a:txBody>
                    <a:bodyPr/>
                    <a:lstStyle/>
                    <a:p>
                      <a:r>
                        <a:rPr lang="zh-CN" altLang="en-US" smtClean="0"/>
                        <a:t>类型</a:t>
                      </a:r>
                      <a:endParaRPr lang="zh-CN" altLang="en-US"/>
                    </a:p>
                  </a:txBody>
                  <a:tcPr marL="121913" marR="121913"/>
                </a:tc>
              </a:tr>
              <a:tr h="361788">
                <a:tc>
                  <a:txBody>
                    <a:bodyPr/>
                    <a:lstStyle/>
                    <a:p>
                      <a:r>
                        <a:rPr lang="en-US" altLang="zh-CN" smtClean="0"/>
                        <a:t>Id</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Type</a:t>
                      </a:r>
                      <a:endParaRPr lang="zh-CN" altLang="en-US"/>
                    </a:p>
                  </a:txBody>
                  <a:tcPr marL="121913" marR="121913"/>
                </a:tc>
                <a:tc>
                  <a:txBody>
                    <a:bodyPr/>
                    <a:lstStyle/>
                    <a:p>
                      <a:r>
                        <a:rPr lang="en-US" altLang="zh-CN" smtClean="0"/>
                        <a:t>Nvarchar</a:t>
                      </a:r>
                      <a:endParaRPr lang="zh-CN" altLang="en-US"/>
                    </a:p>
                  </a:txBody>
                  <a:tcPr marL="121913" marR="121913"/>
                </a:tc>
              </a:tr>
              <a:tr h="361788">
                <a:tc>
                  <a:txBody>
                    <a:bodyPr/>
                    <a:lstStyle/>
                    <a:p>
                      <a:r>
                        <a:rPr lang="en-US" altLang="zh-CN" smtClean="0"/>
                        <a:t>……</a:t>
                      </a:r>
                      <a:endParaRPr lang="zh-CN" altLang="en-US"/>
                    </a:p>
                  </a:txBody>
                  <a:tcPr marL="121913" marR="121913"/>
                </a:tc>
                <a:tc>
                  <a:txBody>
                    <a:bodyPr/>
                    <a:lstStyle/>
                    <a:p>
                      <a:r>
                        <a:rPr lang="en-US" altLang="zh-CN" smtClean="0"/>
                        <a:t>……</a:t>
                      </a:r>
                      <a:endParaRPr lang="zh-CN" altLang="en-US"/>
                    </a:p>
                  </a:txBody>
                  <a:tcPr marL="121913" marR="121913"/>
                </a:tc>
              </a:tr>
            </a:tbl>
          </a:graphicData>
        </a:graphic>
      </p:graphicFrame>
      <p:grpSp>
        <p:nvGrpSpPr>
          <p:cNvPr id="13" name="PA_组合 47"/>
          <p:cNvGrpSpPr/>
          <p:nvPr>
            <p:custDataLst>
              <p:tags r:id="rId1"/>
            </p:custDataLst>
          </p:nvPr>
        </p:nvGrpSpPr>
        <p:grpSpPr>
          <a:xfrm>
            <a:off x="413810" y="695886"/>
            <a:ext cx="1199456" cy="74689"/>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09277332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to="" calcmode="lin" valueType="num">
                                      <p:cBhvr>
                                        <p:cTn id="7"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矩形 4"/>
          <p:cNvSpPr>
            <a:spLocks noChangeArrowheads="1"/>
          </p:cNvSpPr>
          <p:nvPr/>
        </p:nvSpPr>
        <p:spPr bwMode="auto">
          <a:xfrm>
            <a:off x="168275"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nosql</a:t>
            </a:r>
            <a:r>
              <a:rPr lang="zh-CN" altLang="en-US" sz="2667">
                <a:solidFill>
                  <a:srgbClr val="1D69A3"/>
                </a:solidFill>
                <a:latin typeface="微软雅黑" pitchFamily="34" charset="-122"/>
                <a:ea typeface="微软雅黑" pitchFamily="34" charset="-122"/>
              </a:rPr>
              <a:t>在数据模式设计上的优势</a:t>
            </a:r>
          </a:p>
        </p:txBody>
      </p:sp>
      <p:sp>
        <p:nvSpPr>
          <p:cNvPr id="32774" name="矩形 1"/>
          <p:cNvSpPr>
            <a:spLocks noChangeArrowheads="1"/>
          </p:cNvSpPr>
          <p:nvPr/>
        </p:nvSpPr>
        <p:spPr bwMode="auto">
          <a:xfrm>
            <a:off x="480484" y="1158876"/>
            <a:ext cx="11201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Clr>
                <a:srgbClr val="92D050"/>
              </a:buClr>
              <a:buFont typeface="Wingdings" pitchFamily="2" charset="2"/>
              <a:buChar char="ü"/>
            </a:pPr>
            <a:r>
              <a:rPr lang="zh-CN" altLang="en-US" sz="1800">
                <a:latin typeface="微软雅黑" pitchFamily="34" charset="-122"/>
                <a:ea typeface="微软雅黑" pitchFamily="34" charset="-122"/>
              </a:rPr>
              <a:t>读写效率高</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在</a:t>
            </a:r>
            <a:r>
              <a:rPr lang="en-US" altLang="zh-CN" sz="1800">
                <a:latin typeface="微软雅黑" pitchFamily="34" charset="-122"/>
                <a:ea typeface="微软雅黑" pitchFamily="34" charset="-122"/>
              </a:rPr>
              <a:t>IO</a:t>
            </a:r>
            <a:r>
              <a:rPr lang="zh-CN" altLang="en-US" sz="1800">
                <a:latin typeface="微软雅黑" pitchFamily="34" charset="-122"/>
                <a:ea typeface="微软雅黑" pitchFamily="34" charset="-122"/>
              </a:rPr>
              <a:t>性能上有先天独厚的优势；</a:t>
            </a:r>
          </a:p>
          <a:p>
            <a:pPr>
              <a:lnSpc>
                <a:spcPct val="200000"/>
              </a:lnSpc>
              <a:spcBef>
                <a:spcPct val="0"/>
              </a:spcBef>
              <a:buClr>
                <a:srgbClr val="92D050"/>
              </a:buClr>
              <a:buFont typeface="Wingdings" pitchFamily="2" charset="2"/>
              <a:buChar char="ü"/>
            </a:pPr>
            <a:r>
              <a:rPr lang="zh-CN" altLang="en-US" sz="1800">
                <a:latin typeface="微软雅黑" pitchFamily="34" charset="-122"/>
                <a:ea typeface="微软雅黑" pitchFamily="34" charset="-122"/>
              </a:rPr>
              <a:t>可扩展能力强</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不需要考虑关联，数据分区分库，水平扩展就比较简单；</a:t>
            </a:r>
          </a:p>
          <a:p>
            <a:pPr>
              <a:lnSpc>
                <a:spcPct val="200000"/>
              </a:lnSpc>
              <a:spcBef>
                <a:spcPct val="0"/>
              </a:spcBef>
              <a:buClr>
                <a:srgbClr val="92D050"/>
              </a:buClr>
              <a:buFont typeface="Wingdings" pitchFamily="2" charset="2"/>
              <a:buChar char="ü"/>
            </a:pPr>
            <a:r>
              <a:rPr lang="zh-CN" altLang="en-US" sz="1800">
                <a:latin typeface="微软雅黑" pitchFamily="34" charset="-122"/>
                <a:ea typeface="微软雅黑" pitchFamily="34" charset="-122"/>
              </a:rPr>
              <a:t>动态模式，不要求每个文档都具有完全相同的结构。对很多异构数据场景支持非常好；</a:t>
            </a:r>
          </a:p>
          <a:p>
            <a:pPr>
              <a:lnSpc>
                <a:spcPct val="200000"/>
              </a:lnSpc>
              <a:spcBef>
                <a:spcPct val="0"/>
              </a:spcBef>
              <a:buClr>
                <a:srgbClr val="92D050"/>
              </a:buClr>
              <a:buFont typeface="Wingdings" pitchFamily="2" charset="2"/>
              <a:buChar char="ü"/>
            </a:pPr>
            <a:r>
              <a:rPr lang="zh-CN" altLang="en-US" sz="1800">
                <a:latin typeface="微软雅黑" pitchFamily="34" charset="-122"/>
                <a:ea typeface="微软雅黑" pitchFamily="34" charset="-122"/>
              </a:rPr>
              <a:t>模型自然</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文档模型最接近于我们熟悉的对象模型；</a:t>
            </a:r>
            <a:endParaRPr lang="zh-CN" altLang="en-US"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 name="矩形 2"/>
          <p:cNvSpPr/>
          <p:nvPr/>
        </p:nvSpPr>
        <p:spPr>
          <a:xfrm>
            <a:off x="4813300" y="1879600"/>
            <a:ext cx="635000" cy="723900"/>
          </a:xfrm>
          <a:prstGeom prst="rect">
            <a:avLst/>
          </a:prstGeom>
          <a:no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26803965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7" name="矩形 4"/>
          <p:cNvSpPr>
            <a:spLocks noChangeArrowheads="1"/>
          </p:cNvSpPr>
          <p:nvPr/>
        </p:nvSpPr>
        <p:spPr bwMode="auto">
          <a:xfrm>
            <a:off x="73026" y="8413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mongoDB</a:t>
            </a:r>
            <a:r>
              <a:rPr lang="zh-CN" altLang="en-US" sz="2667">
                <a:solidFill>
                  <a:srgbClr val="1D69A3"/>
                </a:solidFill>
                <a:latin typeface="微软雅黑" pitchFamily="34" charset="-122"/>
                <a:ea typeface="微软雅黑" pitchFamily="34" charset="-122"/>
              </a:rPr>
              <a:t>能不能实现关联查询？</a:t>
            </a:r>
          </a:p>
        </p:txBody>
      </p:sp>
      <p:sp>
        <p:nvSpPr>
          <p:cNvPr id="31750" name="矩形 1"/>
          <p:cNvSpPr>
            <a:spLocks noChangeArrowheads="1"/>
          </p:cNvSpPr>
          <p:nvPr/>
        </p:nvSpPr>
        <p:spPr bwMode="auto">
          <a:xfrm>
            <a:off x="289984" y="596900"/>
            <a:ext cx="1120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buClr>
                <a:srgbClr val="92D050"/>
              </a:buClr>
              <a:buFont typeface="Wingdings" pitchFamily="2" charset="2"/>
              <a:buChar char="ü"/>
              <a:defRPr/>
            </a:pPr>
            <a:r>
              <a:rPr lang="zh-CN" altLang="en-US" smtClean="0"/>
              <a:t>先考虑内嵌， 直接按照你的对象模型来设计你的数据模型。如果你的对象模型数量不多，关系不是很复杂，直接一种对象对应一个集合就可以了</a:t>
            </a:r>
            <a:endParaRPr lang="en-US" altLang="zh-CN" smtClean="0"/>
          </a:p>
          <a:p>
            <a:pPr>
              <a:lnSpc>
                <a:spcPct val="200000"/>
              </a:lnSpc>
              <a:buClr>
                <a:srgbClr val="92D050"/>
              </a:buClr>
              <a:buFont typeface="Wingdings" pitchFamily="2" charset="2"/>
              <a:buChar char="ü"/>
              <a:defRPr/>
            </a:pPr>
            <a:r>
              <a:rPr lang="zh-CN" altLang="en-US" b="1" smtClean="0">
                <a:solidFill>
                  <a:srgbClr val="FF0000"/>
                </a:solidFill>
              </a:rPr>
              <a:t>单个</a:t>
            </a:r>
            <a:r>
              <a:rPr lang="en-US" altLang="zh-CN" b="1" smtClean="0">
                <a:solidFill>
                  <a:srgbClr val="FF0000"/>
                </a:solidFill>
              </a:rPr>
              <a:t>bson</a:t>
            </a:r>
            <a:r>
              <a:rPr lang="zh-CN" altLang="en-US" b="1" smtClean="0">
                <a:solidFill>
                  <a:srgbClr val="FF0000"/>
                </a:solidFill>
              </a:rPr>
              <a:t>文档最大不能超过</a:t>
            </a:r>
            <a:r>
              <a:rPr lang="en-US" altLang="zh-CN" b="1" smtClean="0">
                <a:solidFill>
                  <a:srgbClr val="FF0000"/>
                </a:solidFill>
              </a:rPr>
              <a:t>16M</a:t>
            </a:r>
            <a:r>
              <a:rPr lang="zh-CN" altLang="en-US" b="1" smtClean="0">
                <a:solidFill>
                  <a:srgbClr val="FF0000"/>
                </a:solidFill>
              </a:rPr>
              <a:t>；</a:t>
            </a:r>
            <a:r>
              <a:rPr lang="zh-CN" altLang="en-US" smtClean="0"/>
              <a:t>当文档超过</a:t>
            </a:r>
            <a:r>
              <a:rPr lang="en-US" altLang="zh-CN" smtClean="0"/>
              <a:t>16M</a:t>
            </a:r>
            <a:r>
              <a:rPr lang="zh-CN" altLang="en-US" smtClean="0"/>
              <a:t>的时候，就应该考虑使用引用（</a:t>
            </a:r>
            <a:r>
              <a:rPr lang="en-US" altLang="zh-CN" smtClean="0"/>
              <a:t>DBRef</a:t>
            </a:r>
            <a:r>
              <a:rPr lang="zh-CN" altLang="en-US" smtClean="0"/>
              <a:t>）了，在主表里存储一个</a:t>
            </a:r>
            <a:r>
              <a:rPr lang="en-US" altLang="zh-CN" smtClean="0"/>
              <a:t>id</a:t>
            </a:r>
            <a:r>
              <a:rPr lang="zh-CN" altLang="en-US" smtClean="0"/>
              <a:t>值，指向另一个表中的 </a:t>
            </a:r>
            <a:r>
              <a:rPr lang="en-US" altLang="zh-CN" smtClean="0"/>
              <a:t>id </a:t>
            </a:r>
            <a:r>
              <a:rPr lang="zh-CN" altLang="en-US" smtClean="0"/>
              <a:t>值。</a:t>
            </a:r>
            <a:endParaRPr lang="en-US" altLang="zh-CN" smtClean="0"/>
          </a:p>
          <a:p>
            <a:pPr marL="0" indent="0">
              <a:lnSpc>
                <a:spcPct val="150000"/>
              </a:lnSpc>
              <a:buClr>
                <a:srgbClr val="92D050"/>
              </a:buClr>
              <a:defRPr/>
            </a:pPr>
            <a:r>
              <a:rPr lang="en-US" altLang="zh-CN" smtClean="0"/>
              <a:t>     DBRef</a:t>
            </a:r>
            <a:r>
              <a:rPr lang="zh-CN" altLang="en-US" smtClean="0"/>
              <a:t>语法：</a:t>
            </a:r>
            <a:r>
              <a:rPr lang="en-US" altLang="zh-CN" smtClean="0"/>
              <a:t>{ </a:t>
            </a:r>
            <a:r>
              <a:rPr lang="en-US" altLang="zh-CN" smtClean="0">
                <a:latin typeface="Calibri" panose="020F0502020204030204" pitchFamily="34" charset="0"/>
              </a:rPr>
              <a:t>"$ref"</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r>
              <a:rPr lang="en-US" altLang="zh-CN" smtClean="0">
                <a:latin typeface="Calibri" panose="020F0502020204030204" pitchFamily="34" charset="0"/>
              </a:rPr>
              <a:t>"$id"</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r>
              <a:rPr lang="en-US" altLang="zh-CN" smtClean="0">
                <a:latin typeface="Calibri" panose="020F0502020204030204" pitchFamily="34" charset="0"/>
              </a:rPr>
              <a:t>"$db"</a:t>
            </a:r>
            <a:r>
              <a:rPr lang="en-US" altLang="zh-CN" smtClean="0"/>
              <a:t> </a:t>
            </a:r>
            <a:r>
              <a:rPr lang="en-US" altLang="zh-CN" smtClean="0">
                <a:latin typeface="Calibri" panose="020F0502020204030204" pitchFamily="34" charset="0"/>
              </a:rPr>
              <a:t>:</a:t>
            </a:r>
            <a:r>
              <a:rPr lang="en-US" altLang="zh-CN" smtClean="0"/>
              <a:t> </a:t>
            </a:r>
            <a:r>
              <a:rPr lang="en-US" altLang="zh-CN" smtClean="0">
                <a:latin typeface="Calibri" panose="020F0502020204030204" pitchFamily="34" charset="0"/>
              </a:rPr>
              <a:t>&lt;</a:t>
            </a:r>
            <a:r>
              <a:rPr lang="en-US" altLang="zh-CN" smtClean="0"/>
              <a:t>value</a:t>
            </a:r>
            <a:r>
              <a:rPr lang="en-US" altLang="zh-CN" smtClean="0">
                <a:latin typeface="Calibri" panose="020F0502020204030204" pitchFamily="34" charset="0"/>
              </a:rPr>
              <a:t>&gt;</a:t>
            </a:r>
            <a:r>
              <a:rPr lang="en-US" altLang="zh-CN" smtClean="0"/>
              <a:t> }</a:t>
            </a:r>
          </a:p>
          <a:p>
            <a:pPr marL="0" indent="0">
              <a:lnSpc>
                <a:spcPct val="150000"/>
              </a:lnSpc>
              <a:buClr>
                <a:srgbClr val="92D050"/>
              </a:buClr>
              <a:defRPr/>
            </a:pPr>
            <a:r>
              <a:rPr lang="en-US" altLang="zh-CN" smtClean="0"/>
              <a:t>        </a:t>
            </a:r>
            <a:r>
              <a:rPr lang="en-US" altLang="zh-CN" smtClean="0">
                <a:latin typeface="Calibri" panose="020F0502020204030204" pitchFamily="34" charset="0"/>
              </a:rPr>
              <a:t>$ref</a:t>
            </a:r>
            <a:r>
              <a:rPr lang="zh-CN" altLang="en-US" smtClean="0">
                <a:latin typeface="Calibri" panose="020F0502020204030204" pitchFamily="34" charset="0"/>
              </a:rPr>
              <a:t>：引用文档所在的集合的名称；</a:t>
            </a:r>
            <a:endParaRPr lang="en-US" altLang="zh-CN" smtClean="0">
              <a:latin typeface="Calibri" panose="020F0502020204030204" pitchFamily="34" charset="0"/>
            </a:endParaRPr>
          </a:p>
          <a:p>
            <a:pPr marL="0" indent="0">
              <a:lnSpc>
                <a:spcPct val="150000"/>
              </a:lnSpc>
              <a:buClr>
                <a:srgbClr val="92D050"/>
              </a:buClr>
              <a:defRPr/>
            </a:pPr>
            <a:r>
              <a:rPr lang="en-US" altLang="zh-CN" smtClean="0">
                <a:latin typeface="Calibri" panose="020F0502020204030204" pitchFamily="34" charset="0"/>
              </a:rPr>
              <a:t>          $id</a:t>
            </a:r>
            <a:r>
              <a:rPr lang="zh-CN" altLang="en-US" smtClean="0">
                <a:latin typeface="Calibri" panose="020F0502020204030204" pitchFamily="34" charset="0"/>
              </a:rPr>
              <a:t>：所在集合的</a:t>
            </a:r>
            <a:r>
              <a:rPr lang="en-US" altLang="zh-CN" smtClean="0">
                <a:latin typeface="Calibri" panose="020F0502020204030204" pitchFamily="34" charset="0"/>
              </a:rPr>
              <a:t>_id</a:t>
            </a:r>
            <a:r>
              <a:rPr lang="zh-CN" altLang="en-US" smtClean="0">
                <a:latin typeface="Calibri" panose="020F0502020204030204" pitchFamily="34" charset="0"/>
              </a:rPr>
              <a:t>字段值；</a:t>
            </a:r>
            <a:endParaRPr lang="en-US" altLang="zh-CN" smtClean="0">
              <a:latin typeface="Calibri" panose="020F0502020204030204" pitchFamily="34" charset="0"/>
            </a:endParaRPr>
          </a:p>
          <a:p>
            <a:pPr marL="0" indent="0">
              <a:lnSpc>
                <a:spcPct val="150000"/>
              </a:lnSpc>
              <a:buClr>
                <a:srgbClr val="92D050"/>
              </a:buClr>
              <a:defRPr/>
            </a:pPr>
            <a:r>
              <a:rPr lang="en-US" altLang="zh-CN" smtClean="0">
                <a:latin typeface="Calibri" panose="020F0502020204030204" pitchFamily="34" charset="0"/>
              </a:rPr>
              <a:t>          $db</a:t>
            </a:r>
            <a:r>
              <a:rPr lang="zh-CN" altLang="en-US" smtClean="0">
                <a:latin typeface="Calibri" panose="020F0502020204030204" pitchFamily="34" charset="0"/>
              </a:rPr>
              <a:t>：可选，集合所在的数据库实例；</a:t>
            </a:r>
            <a:endParaRPr lang="zh-CN" altLang="en-US" smtClean="0"/>
          </a:p>
        </p:txBody>
      </p:sp>
      <p:sp>
        <p:nvSpPr>
          <p:cNvPr id="33799" name="矩形 2"/>
          <p:cNvSpPr>
            <a:spLocks noChangeArrowheads="1"/>
          </p:cNvSpPr>
          <p:nvPr/>
        </p:nvSpPr>
        <p:spPr bwMode="auto">
          <a:xfrm>
            <a:off x="2434167" y="4968959"/>
            <a:ext cx="12192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3800" name="矩形 3"/>
          <p:cNvSpPr>
            <a:spLocks noChangeArrowheads="1"/>
          </p:cNvSpPr>
          <p:nvPr/>
        </p:nvSpPr>
        <p:spPr bwMode="auto">
          <a:xfrm>
            <a:off x="357718" y="4567239"/>
            <a:ext cx="7895167" cy="1754326"/>
          </a:xfrm>
          <a:prstGeom prst="rect">
            <a:avLst/>
          </a:prstGeom>
          <a:noFill/>
          <a:ln w="9525">
            <a:solidFill>
              <a:schemeClr val="accent1">
                <a:alpha val="6784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FontTx/>
              <a:buNone/>
            </a:pPr>
            <a:r>
              <a:rPr lang="zh-CN" altLang="en-US" sz="1800">
                <a:solidFill>
                  <a:srgbClr val="FF0000"/>
                </a:solidFill>
              </a:rPr>
              <a:t>使用</a:t>
            </a:r>
            <a:r>
              <a:rPr lang="en-US" altLang="zh-CN" sz="1800">
                <a:solidFill>
                  <a:srgbClr val="FF0000"/>
                </a:solidFill>
              </a:rPr>
              <a:t>dbref</a:t>
            </a:r>
            <a:r>
              <a:rPr lang="zh-CN" altLang="en-US" sz="1800">
                <a:solidFill>
                  <a:srgbClr val="FF0000"/>
                </a:solidFill>
              </a:rPr>
              <a:t>脚本示例：</a:t>
            </a:r>
          </a:p>
          <a:p>
            <a:pPr>
              <a:lnSpc>
                <a:spcPct val="150000"/>
              </a:lnSpc>
              <a:spcBef>
                <a:spcPct val="0"/>
              </a:spcBef>
              <a:buFontTx/>
              <a:buNone/>
            </a:pPr>
            <a:r>
              <a:rPr lang="en-US" altLang="zh-CN" sz="1800"/>
              <a:t>var lison = db.users.findOne</a:t>
            </a:r>
            <a:r>
              <a:rPr lang="en-US" altLang="zh-CN" sz="1800" smtClean="0"/>
              <a:t>({"username":"lison"});</a:t>
            </a:r>
            <a:endParaRPr lang="en-US" altLang="zh-CN" sz="1800"/>
          </a:p>
          <a:p>
            <a:pPr>
              <a:lnSpc>
                <a:spcPct val="150000"/>
              </a:lnSpc>
              <a:spcBef>
                <a:spcPct val="0"/>
              </a:spcBef>
              <a:buFontTx/>
              <a:buNone/>
            </a:pPr>
            <a:r>
              <a:rPr lang="en-US" altLang="zh-CN" sz="1800"/>
              <a:t>var dbref = lison.comments;</a:t>
            </a:r>
          </a:p>
          <a:p>
            <a:pPr>
              <a:lnSpc>
                <a:spcPct val="150000"/>
              </a:lnSpc>
              <a:spcBef>
                <a:spcPct val="0"/>
              </a:spcBef>
              <a:buFontTx/>
              <a:buNone/>
            </a:pPr>
            <a:r>
              <a:rPr lang="en-US" altLang="zh-CN" sz="1800"/>
              <a:t>db[dbref.$ref].findOne</a:t>
            </a:r>
            <a:r>
              <a:rPr lang="en-US" altLang="zh-CN" sz="1800" smtClean="0"/>
              <a:t>({"_id":</a:t>
            </a:r>
            <a:r>
              <a:rPr lang="en-US" altLang="zh-CN" sz="1800"/>
              <a:t>dbref.$id})</a:t>
            </a:r>
          </a:p>
        </p:txBody>
      </p:sp>
      <p:sp>
        <p:nvSpPr>
          <p:cNvPr id="33801" name="TextBox 8"/>
          <p:cNvSpPr txBox="1">
            <a:spLocks noChangeArrowheads="1"/>
          </p:cNvSpPr>
          <p:nvPr/>
        </p:nvSpPr>
        <p:spPr bwMode="auto">
          <a:xfrm>
            <a:off x="8683627" y="5222874"/>
            <a:ext cx="3215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b="1">
                <a:solidFill>
                  <a:srgbClr val="FF0000"/>
                </a:solidFill>
              </a:rPr>
              <a:t>Tips</a:t>
            </a:r>
            <a:r>
              <a:rPr lang="zh-CN" altLang="en-US" sz="1800" b="1">
                <a:solidFill>
                  <a:srgbClr val="FF0000"/>
                </a:solidFill>
              </a:rPr>
              <a:t>：</a:t>
            </a:r>
            <a:r>
              <a:rPr lang="en-US" altLang="zh-CN" sz="1800" b="1">
                <a:solidFill>
                  <a:srgbClr val="FF0000"/>
                </a:solidFill>
              </a:rPr>
              <a:t>DBRef</a:t>
            </a:r>
            <a:r>
              <a:rPr lang="zh-CN" altLang="en-US" sz="1800" b="1">
                <a:solidFill>
                  <a:srgbClr val="FF0000"/>
                </a:solidFill>
              </a:rPr>
              <a:t>只是关联信息的数据载体，本身并不会去关联数据；</a:t>
            </a:r>
          </a:p>
        </p:txBody>
      </p:sp>
      <p:grpSp>
        <p:nvGrpSpPr>
          <p:cNvPr id="10" name="PA_组合 47"/>
          <p:cNvGrpSpPr/>
          <p:nvPr>
            <p:custDataLst>
              <p:tags r:id="rId2"/>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570556270"/>
              </p:ext>
            </p:extLst>
          </p:nvPr>
        </p:nvGraphicFramePr>
        <p:xfrm>
          <a:off x="10465330" y="4635770"/>
          <a:ext cx="2867025" cy="560387"/>
        </p:xfrm>
        <a:graphic>
          <a:graphicData uri="http://schemas.openxmlformats.org/presentationml/2006/ole">
            <mc:AlternateContent xmlns:mc="http://schemas.openxmlformats.org/markup-compatibility/2006">
              <mc:Choice xmlns:v="urn:schemas-microsoft-com:vml" Requires="v">
                <p:oleObj spid="_x0000_s10345" name="包装程序外壳对象" showAsIcon="1" r:id="rId5" imgW="2866680" imgH="560160" progId="Package">
                  <p:embed/>
                </p:oleObj>
              </mc:Choice>
              <mc:Fallback>
                <p:oleObj name="包装程序外壳对象" showAsIcon="1" r:id="rId5" imgW="2866680" imgH="560160" progId="Package">
                  <p:embed/>
                  <p:pic>
                    <p:nvPicPr>
                      <p:cNvPr id="0" name=""/>
                      <p:cNvPicPr/>
                      <p:nvPr/>
                    </p:nvPicPr>
                    <p:blipFill>
                      <a:blip r:embed="rId6"/>
                      <a:stretch>
                        <a:fillRect/>
                      </a:stretch>
                    </p:blipFill>
                    <p:spPr>
                      <a:xfrm>
                        <a:off x="10465330" y="4635770"/>
                        <a:ext cx="2867025" cy="560387"/>
                      </a:xfrm>
                      <a:prstGeom prst="rect">
                        <a:avLst/>
                      </a:prstGeom>
                    </p:spPr>
                  </p:pic>
                </p:oleObj>
              </mc:Fallback>
            </mc:AlternateContent>
          </a:graphicData>
        </a:graphic>
      </p:graphicFrame>
      <p:sp>
        <p:nvSpPr>
          <p:cNvPr id="15" name="矩形 10"/>
          <p:cNvSpPr>
            <a:spLocks noChangeArrowheads="1"/>
          </p:cNvSpPr>
          <p:nvPr/>
        </p:nvSpPr>
        <p:spPr bwMode="auto">
          <a:xfrm>
            <a:off x="8169276" y="4567239"/>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1800" b="1" smtClean="0">
                <a:latin typeface="微软雅黑" pitchFamily="34" charset="-122"/>
                <a:ea typeface="微软雅黑" pitchFamily="34" charset="-122"/>
              </a:rPr>
              <a:t>DBRef</a:t>
            </a:r>
            <a:r>
              <a:rPr lang="zh-CN" altLang="en-US" sz="1800" b="1" smtClean="0">
                <a:latin typeface="微软雅黑" pitchFamily="34" charset="-122"/>
                <a:ea typeface="微软雅黑" pitchFamily="34" charset="-122"/>
              </a:rPr>
              <a:t>样本数据导入脚本：</a:t>
            </a:r>
            <a:endParaRPr lang="en-US" altLang="zh-CN" sz="1800" b="1" smtClean="0">
              <a:latin typeface="微软雅黑" pitchFamily="34" charset="-122"/>
              <a:ea typeface="微软雅黑" pitchFamily="34" charset="-122"/>
            </a:endParaRPr>
          </a:p>
        </p:txBody>
      </p:sp>
    </p:spTree>
    <p:extLst>
      <p:ext uri="{BB962C8B-B14F-4D97-AF65-F5344CB8AC3E}">
        <p14:creationId xmlns:p14="http://schemas.microsoft.com/office/powerpoint/2010/main" val="427376773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矩形 4"/>
          <p:cNvSpPr>
            <a:spLocks noChangeArrowheads="1"/>
          </p:cNvSpPr>
          <p:nvPr/>
        </p:nvSpPr>
        <p:spPr bwMode="auto">
          <a:xfrm>
            <a:off x="177800"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聚合的理解</a:t>
            </a:r>
          </a:p>
        </p:txBody>
      </p:sp>
      <p:sp>
        <p:nvSpPr>
          <p:cNvPr id="34822" name="矩形 1"/>
          <p:cNvSpPr>
            <a:spLocks noChangeArrowheads="1"/>
          </p:cNvSpPr>
          <p:nvPr/>
        </p:nvSpPr>
        <p:spPr bwMode="auto">
          <a:xfrm>
            <a:off x="332317" y="979488"/>
            <a:ext cx="11201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Clr>
                <a:srgbClr val="92D050"/>
              </a:buClr>
              <a:buFont typeface="Wingdings" pitchFamily="2" charset="2"/>
              <a:buChar char="n"/>
            </a:pPr>
            <a:r>
              <a:rPr lang="zh-CN" altLang="en-US" sz="1800">
                <a:latin typeface="微软雅黑" pitchFamily="34" charset="-122"/>
                <a:ea typeface="微软雅黑" pitchFamily="34" charset="-122"/>
              </a:rPr>
              <a:t>聚合框架就是定义一个管道，管道里的每一步都为下一步输出数据数据</a:t>
            </a:r>
            <a:endParaRPr lang="en-US" altLang="zh-CN" sz="1800">
              <a:latin typeface="微软雅黑" pitchFamily="34" charset="-122"/>
              <a:ea typeface="微软雅黑" pitchFamily="34" charset="-122"/>
            </a:endParaRPr>
          </a:p>
        </p:txBody>
      </p:sp>
      <p:sp>
        <p:nvSpPr>
          <p:cNvPr id="34823" name="矩形 1"/>
          <p:cNvSpPr>
            <a:spLocks noChangeArrowheads="1"/>
          </p:cNvSpPr>
          <p:nvPr/>
        </p:nvSpPr>
        <p:spPr bwMode="auto">
          <a:xfrm>
            <a:off x="332317" y="2190042"/>
            <a:ext cx="11201400" cy="507831"/>
          </a:xfrm>
          <a:prstGeom prst="rect">
            <a:avLst/>
          </a:prstGeom>
          <a:solidFill>
            <a:schemeClr val="accent1">
              <a:alpha val="32156"/>
            </a:schemeClr>
          </a:solidFill>
          <a:ln w="9525">
            <a:solidFill>
              <a:schemeClr val="accent1"/>
            </a:solidFill>
            <a:miter lim="800000"/>
            <a:headEnd/>
            <a:tailEnd/>
          </a:ln>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4824" name="矩形 2"/>
          <p:cNvSpPr>
            <a:spLocks noChangeArrowheads="1"/>
          </p:cNvSpPr>
          <p:nvPr/>
        </p:nvSpPr>
        <p:spPr bwMode="auto">
          <a:xfrm>
            <a:off x="2127251"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4825" name="矩形 8"/>
          <p:cNvSpPr>
            <a:spLocks noChangeArrowheads="1"/>
          </p:cNvSpPr>
          <p:nvPr/>
        </p:nvSpPr>
        <p:spPr bwMode="auto">
          <a:xfrm>
            <a:off x="4360334"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4826" name="矩形 9"/>
          <p:cNvSpPr>
            <a:spLocks noChangeArrowheads="1"/>
          </p:cNvSpPr>
          <p:nvPr/>
        </p:nvSpPr>
        <p:spPr bwMode="auto">
          <a:xfrm>
            <a:off x="8187267" y="2184401"/>
            <a:ext cx="1490133" cy="51752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4827" name="TextBox 3"/>
          <p:cNvSpPr txBox="1">
            <a:spLocks noChangeArrowheads="1"/>
          </p:cNvSpPr>
          <p:nvPr/>
        </p:nvSpPr>
        <p:spPr bwMode="auto">
          <a:xfrm>
            <a:off x="355600" y="22590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600">
                <a:latin typeface="微软雅黑" pitchFamily="34" charset="-122"/>
                <a:ea typeface="微软雅黑" pitchFamily="34" charset="-122"/>
              </a:rPr>
              <a:t>输入文档</a:t>
            </a:r>
          </a:p>
        </p:txBody>
      </p:sp>
      <p:sp>
        <p:nvSpPr>
          <p:cNvPr id="34828" name="TextBox 12"/>
          <p:cNvSpPr txBox="1">
            <a:spLocks noChangeArrowheads="1"/>
          </p:cNvSpPr>
          <p:nvPr/>
        </p:nvSpPr>
        <p:spPr bwMode="auto">
          <a:xfrm>
            <a:off x="2199217" y="2274889"/>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400">
                <a:latin typeface="微软雅黑" pitchFamily="34" charset="-122"/>
                <a:ea typeface="微软雅黑" pitchFamily="34" charset="-122"/>
              </a:rPr>
              <a:t>管道操作</a:t>
            </a:r>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34829" name="TextBox 13"/>
          <p:cNvSpPr txBox="1">
            <a:spLocks noChangeArrowheads="1"/>
          </p:cNvSpPr>
          <p:nvPr/>
        </p:nvSpPr>
        <p:spPr bwMode="auto">
          <a:xfrm>
            <a:off x="4434417" y="2273301"/>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400">
                <a:latin typeface="微软雅黑" pitchFamily="34" charset="-122"/>
                <a:ea typeface="微软雅黑" pitchFamily="34" charset="-122"/>
              </a:rPr>
              <a:t>管道操作</a:t>
            </a:r>
            <a:r>
              <a:rPr lang="en-US" altLang="zh-CN" sz="1400">
                <a:latin typeface="微软雅黑" pitchFamily="34" charset="-122"/>
                <a:ea typeface="微软雅黑" pitchFamily="34" charset="-122"/>
              </a:rPr>
              <a:t>2</a:t>
            </a:r>
            <a:endParaRPr lang="zh-CN" altLang="en-US" sz="1400">
              <a:latin typeface="微软雅黑" pitchFamily="34" charset="-122"/>
              <a:ea typeface="微软雅黑" pitchFamily="34" charset="-122"/>
            </a:endParaRPr>
          </a:p>
        </p:txBody>
      </p:sp>
      <p:sp>
        <p:nvSpPr>
          <p:cNvPr id="34830" name="TextBox 14"/>
          <p:cNvSpPr txBox="1">
            <a:spLocks noChangeArrowheads="1"/>
          </p:cNvSpPr>
          <p:nvPr/>
        </p:nvSpPr>
        <p:spPr bwMode="auto">
          <a:xfrm>
            <a:off x="8259233" y="2289176"/>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400">
                <a:latin typeface="微软雅黑" pitchFamily="34" charset="-122"/>
                <a:ea typeface="微软雅黑" pitchFamily="34" charset="-122"/>
              </a:rPr>
              <a:t>管道操作</a:t>
            </a:r>
            <a:r>
              <a:rPr lang="en-US" altLang="zh-CN" sz="1400">
                <a:latin typeface="微软雅黑" pitchFamily="34" charset="-122"/>
                <a:ea typeface="微软雅黑" pitchFamily="34" charset="-122"/>
              </a:rPr>
              <a:t>3</a:t>
            </a:r>
            <a:endParaRPr lang="zh-CN" altLang="en-US" sz="1400">
              <a:latin typeface="微软雅黑" pitchFamily="34" charset="-122"/>
              <a:ea typeface="微软雅黑" pitchFamily="34" charset="-122"/>
            </a:endParaRPr>
          </a:p>
        </p:txBody>
      </p:sp>
      <p:sp>
        <p:nvSpPr>
          <p:cNvPr id="34831" name="TextBox 15"/>
          <p:cNvSpPr txBox="1">
            <a:spLocks noChangeArrowheads="1"/>
          </p:cNvSpPr>
          <p:nvPr/>
        </p:nvSpPr>
        <p:spPr bwMode="auto">
          <a:xfrm>
            <a:off x="10081685" y="22590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600">
                <a:latin typeface="微软雅黑" pitchFamily="34" charset="-122"/>
                <a:ea typeface="微软雅黑" pitchFamily="34" charset="-122"/>
              </a:rPr>
              <a:t>输入文档</a:t>
            </a:r>
          </a:p>
        </p:txBody>
      </p:sp>
      <p:cxnSp>
        <p:nvCxnSpPr>
          <p:cNvPr id="34832" name="直接箭头连接符 6"/>
          <p:cNvCxnSpPr>
            <a:cxnSpLocks noChangeShapeType="1"/>
            <a:stCxn id="34827" idx="3"/>
          </p:cNvCxnSpPr>
          <p:nvPr/>
        </p:nvCxnSpPr>
        <p:spPr bwMode="auto">
          <a:xfrm flipV="1">
            <a:off x="1361003" y="2427290"/>
            <a:ext cx="766248" cy="1001"/>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直接箭头连接符 10"/>
          <p:cNvCxnSpPr>
            <a:cxnSpLocks noChangeShapeType="1"/>
            <a:stCxn id="34824" idx="3"/>
          </p:cNvCxnSpPr>
          <p:nvPr/>
        </p:nvCxnSpPr>
        <p:spPr bwMode="auto">
          <a:xfrm flipV="1">
            <a:off x="3617384" y="2427289"/>
            <a:ext cx="742949" cy="158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直接箭头连接符 16"/>
          <p:cNvCxnSpPr>
            <a:cxnSpLocks noChangeShapeType="1"/>
            <a:stCxn id="34825" idx="3"/>
          </p:cNvCxnSpPr>
          <p:nvPr/>
        </p:nvCxnSpPr>
        <p:spPr bwMode="auto">
          <a:xfrm>
            <a:off x="5850467" y="2443163"/>
            <a:ext cx="823384"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5" name="TextBox 17"/>
          <p:cNvSpPr txBox="1">
            <a:spLocks noChangeArrowheads="1"/>
          </p:cNvSpPr>
          <p:nvPr/>
        </p:nvSpPr>
        <p:spPr bwMode="auto">
          <a:xfrm>
            <a:off x="6673851" y="223837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800"/>
              <a:t>……</a:t>
            </a:r>
            <a:endParaRPr lang="zh-CN" altLang="en-US" sz="1800"/>
          </a:p>
        </p:txBody>
      </p:sp>
      <p:cxnSp>
        <p:nvCxnSpPr>
          <p:cNvPr id="34836" name="直接箭头连接符 23"/>
          <p:cNvCxnSpPr>
            <a:cxnSpLocks noChangeShapeType="1"/>
          </p:cNvCxnSpPr>
          <p:nvPr/>
        </p:nvCxnSpPr>
        <p:spPr bwMode="auto">
          <a:xfrm>
            <a:off x="7389285" y="2435225"/>
            <a:ext cx="823383"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7" name="直接箭头连接符 19"/>
          <p:cNvCxnSpPr>
            <a:cxnSpLocks noChangeShapeType="1"/>
            <a:stCxn id="34826" idx="3"/>
            <a:endCxn id="34831" idx="1"/>
          </p:cNvCxnSpPr>
          <p:nvPr/>
        </p:nvCxnSpPr>
        <p:spPr bwMode="auto">
          <a:xfrm flipV="1">
            <a:off x="9677400" y="2428291"/>
            <a:ext cx="404285" cy="1487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8" name="矩形 20"/>
          <p:cNvSpPr>
            <a:spLocks noChangeArrowheads="1"/>
          </p:cNvSpPr>
          <p:nvPr/>
        </p:nvSpPr>
        <p:spPr bwMode="auto">
          <a:xfrm>
            <a:off x="31751" y="3670300"/>
            <a:ext cx="12280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$project</a:t>
            </a:r>
            <a:r>
              <a:rPr lang="zh-CN" altLang="en-US" sz="1700">
                <a:latin typeface="微软雅黑" pitchFamily="34" charset="-122"/>
                <a:ea typeface="微软雅黑" pitchFamily="34" charset="-122"/>
              </a:rPr>
              <a:t>：投影，指定输出文档中的字段；</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$match</a:t>
            </a:r>
            <a:r>
              <a:rPr lang="zh-CN" altLang="en-US" sz="1700">
                <a:latin typeface="微软雅黑" pitchFamily="34" charset="-122"/>
                <a:ea typeface="微软雅黑" pitchFamily="34" charset="-122"/>
              </a:rPr>
              <a:t>：用于过滤数据，只输出符合条件的文档。</a:t>
            </a:r>
            <a:r>
              <a:rPr lang="en-US" altLang="zh-CN" sz="1700">
                <a:latin typeface="微软雅黑" pitchFamily="34" charset="-122"/>
                <a:ea typeface="微软雅黑" pitchFamily="34" charset="-122"/>
              </a:rPr>
              <a:t>$match</a:t>
            </a:r>
            <a:r>
              <a:rPr lang="zh-CN" altLang="en-US" sz="1700">
                <a:latin typeface="微软雅黑" pitchFamily="34" charset="-122"/>
                <a:ea typeface="微软雅黑" pitchFamily="34" charset="-122"/>
              </a:rPr>
              <a:t>使用</a:t>
            </a:r>
            <a:r>
              <a:rPr lang="en-US" altLang="zh-CN" sz="1700">
                <a:latin typeface="微软雅黑" pitchFamily="34" charset="-122"/>
                <a:ea typeface="微软雅黑" pitchFamily="34" charset="-122"/>
              </a:rPr>
              <a:t>MongoDB</a:t>
            </a:r>
            <a:r>
              <a:rPr lang="zh-CN" altLang="en-US" sz="1700">
                <a:latin typeface="微软雅黑" pitchFamily="34" charset="-122"/>
                <a:ea typeface="微软雅黑" pitchFamily="34" charset="-122"/>
              </a:rPr>
              <a:t>的标准查询操作</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$limit</a:t>
            </a:r>
            <a:r>
              <a:rPr lang="zh-CN" altLang="en-US" sz="1700">
                <a:latin typeface="微软雅黑" pitchFamily="34" charset="-122"/>
                <a:ea typeface="微软雅黑" pitchFamily="34" charset="-122"/>
              </a:rPr>
              <a:t>：用来限制</a:t>
            </a:r>
            <a:r>
              <a:rPr lang="en-US" altLang="zh-CN" sz="1700">
                <a:latin typeface="微软雅黑" pitchFamily="34" charset="-122"/>
                <a:ea typeface="微软雅黑" pitchFamily="34" charset="-122"/>
              </a:rPr>
              <a:t>MongoDB</a:t>
            </a:r>
            <a:r>
              <a:rPr lang="zh-CN" altLang="en-US" sz="1700">
                <a:latin typeface="微软雅黑" pitchFamily="34" charset="-122"/>
                <a:ea typeface="微软雅黑" pitchFamily="34" charset="-122"/>
              </a:rPr>
              <a:t>聚合管道返回的文档数。</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$skip</a:t>
            </a:r>
            <a:r>
              <a:rPr lang="zh-CN" altLang="en-US" sz="1700">
                <a:latin typeface="微软雅黑" pitchFamily="34" charset="-122"/>
                <a:ea typeface="微软雅黑" pitchFamily="34" charset="-122"/>
              </a:rPr>
              <a:t>：在聚合管道中跳过指定数量的文档，并返回余下的文档。</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$unwind</a:t>
            </a:r>
            <a:r>
              <a:rPr lang="zh-CN" altLang="en-US" sz="1700">
                <a:latin typeface="微软雅黑" pitchFamily="34" charset="-122"/>
                <a:ea typeface="微软雅黑" pitchFamily="34" charset="-122"/>
              </a:rPr>
              <a:t>：将文档中的某一个数组类型字段拆分成多条，每条包含数组中的一个值。</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$group</a:t>
            </a:r>
            <a:r>
              <a:rPr lang="zh-CN" altLang="en-US" sz="1700">
                <a:latin typeface="微软雅黑" pitchFamily="34" charset="-122"/>
                <a:ea typeface="微软雅黑" pitchFamily="34" charset="-122"/>
              </a:rPr>
              <a:t>：将集合中的文档分组，可用于统计结果。</a:t>
            </a:r>
          </a:p>
          <a:p>
            <a:pPr>
              <a:lnSpc>
                <a:spcPct val="150000"/>
              </a:lnSpc>
              <a:spcBef>
                <a:spcPct val="0"/>
              </a:spcBef>
              <a:buClr>
                <a:srgbClr val="FFC000"/>
              </a:buClr>
              <a:buFont typeface="Wingdings" pitchFamily="2" charset="2"/>
              <a:buChar char="ü"/>
            </a:pPr>
            <a:r>
              <a:rPr lang="en-US" altLang="zh-CN" sz="1700">
                <a:latin typeface="微软雅黑" pitchFamily="34" charset="-122"/>
                <a:ea typeface="微软雅黑" pitchFamily="34" charset="-122"/>
              </a:rPr>
              <a:t>$sort</a:t>
            </a:r>
            <a:r>
              <a:rPr lang="zh-CN" altLang="en-US" sz="1700">
                <a:latin typeface="微软雅黑" pitchFamily="34" charset="-122"/>
                <a:ea typeface="微软雅黑" pitchFamily="34" charset="-122"/>
              </a:rPr>
              <a:t>：将输入文档排序后输出。</a:t>
            </a:r>
          </a:p>
        </p:txBody>
      </p:sp>
      <p:sp>
        <p:nvSpPr>
          <p:cNvPr id="34839" name="矩形 1"/>
          <p:cNvSpPr>
            <a:spLocks noChangeArrowheads="1"/>
          </p:cNvSpPr>
          <p:nvPr/>
        </p:nvSpPr>
        <p:spPr bwMode="auto">
          <a:xfrm>
            <a:off x="177800" y="3078163"/>
            <a:ext cx="1120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Clr>
                <a:srgbClr val="FFC000"/>
              </a:buClr>
              <a:buFont typeface="Wingdings" pitchFamily="2" charset="2"/>
              <a:buChar char="n"/>
            </a:pPr>
            <a:r>
              <a:rPr lang="zh-CN" altLang="en-US" sz="1800">
                <a:latin typeface="微软雅黑" pitchFamily="34" charset="-122"/>
                <a:ea typeface="微软雅黑" pitchFamily="34" charset="-122"/>
              </a:rPr>
              <a:t>常用的管道操作</a:t>
            </a:r>
            <a:endParaRPr lang="en-US" altLang="zh-CN" sz="1800">
              <a:latin typeface="微软雅黑" pitchFamily="34" charset="-122"/>
              <a:ea typeface="微软雅黑" pitchFamily="34" charset="-122"/>
            </a:endParaRPr>
          </a:p>
        </p:txBody>
      </p:sp>
      <p:grpSp>
        <p:nvGrpSpPr>
          <p:cNvPr id="24" name="PA_组合 47"/>
          <p:cNvGrpSpPr/>
          <p:nvPr>
            <p:custDataLst>
              <p:tags r:id="rId1"/>
            </p:custDataLst>
          </p:nvPr>
        </p:nvGrpSpPr>
        <p:grpSpPr>
          <a:xfrm>
            <a:off x="413810" y="695886"/>
            <a:ext cx="1199456" cy="74689"/>
            <a:chOff x="0" y="2842590"/>
            <a:chExt cx="7054752" cy="89199"/>
          </a:xfrm>
        </p:grpSpPr>
        <p:sp>
          <p:nvSpPr>
            <p:cNvPr id="25" name="矩形 2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6" name="矩形 2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7" name="矩形 2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8" name="矩形 2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0205285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to="" calcmode="lin" valueType="num">
                                      <p:cBhvr>
                                        <p:cTn id="7" dur="700" fill="hold">
                                          <p:stCondLst>
                                            <p:cond delay="0"/>
                                          </p:stCondLst>
                                        </p:cTn>
                                        <p:tgtEl>
                                          <p:spTgt spid="24"/>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4"/>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4"/>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4"/>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矩形 4"/>
          <p:cNvSpPr>
            <a:spLocks noChangeArrowheads="1"/>
          </p:cNvSpPr>
          <p:nvPr/>
        </p:nvSpPr>
        <p:spPr bwMode="auto">
          <a:xfrm>
            <a:off x="195792" y="159545"/>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$group</a:t>
            </a:r>
            <a:r>
              <a:rPr lang="zh-CN" altLang="en-US" sz="2667">
                <a:solidFill>
                  <a:srgbClr val="1D69A3"/>
                </a:solidFill>
                <a:latin typeface="微软雅黑" pitchFamily="34" charset="-122"/>
                <a:ea typeface="微软雅黑" pitchFamily="34" charset="-122"/>
              </a:rPr>
              <a:t>操作符</a:t>
            </a:r>
          </a:p>
        </p:txBody>
      </p:sp>
      <p:sp>
        <p:nvSpPr>
          <p:cNvPr id="35846" name="矩形 4"/>
          <p:cNvSpPr>
            <a:spLocks noChangeArrowheads="1"/>
          </p:cNvSpPr>
          <p:nvPr/>
        </p:nvSpPr>
        <p:spPr bwMode="auto">
          <a:xfrm>
            <a:off x="4234" y="1195389"/>
            <a:ext cx="122089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FFC000"/>
              </a:buClr>
              <a:buFont typeface="Wingdings" pitchFamily="2" charset="2"/>
              <a:buChar char="n"/>
            </a:pPr>
            <a:r>
              <a:rPr lang="en-US" altLang="zh-CN" sz="1800">
                <a:latin typeface="微软雅黑" pitchFamily="34" charset="-122"/>
                <a:ea typeface="微软雅黑" pitchFamily="34" charset="-122"/>
              </a:rPr>
              <a:t>$group</a:t>
            </a:r>
            <a:r>
              <a:rPr lang="zh-CN" altLang="en-US" sz="1800">
                <a:latin typeface="微软雅黑" pitchFamily="34" charset="-122"/>
                <a:ea typeface="微软雅黑" pitchFamily="34" charset="-122"/>
              </a:rPr>
              <a:t>：可以分组的数据执行如下的表达式计算：</a:t>
            </a:r>
          </a:p>
          <a:p>
            <a:pPr lvl="1">
              <a:lnSpc>
                <a:spcPct val="150000"/>
              </a:lnSpc>
              <a:spcBef>
                <a:spcPct val="0"/>
              </a:spcBef>
              <a:buClr>
                <a:srgbClr val="FFC000"/>
              </a:buClr>
              <a:buFont typeface="Wingdings" pitchFamily="2" charset="2"/>
              <a:buChar char="ü"/>
            </a:pPr>
            <a:r>
              <a:rPr lang="en-US" altLang="zh-CN" sz="1800">
                <a:latin typeface="微软雅黑" pitchFamily="34" charset="-122"/>
                <a:ea typeface="微软雅黑" pitchFamily="34" charset="-122"/>
              </a:rPr>
              <a:t>$sum</a:t>
            </a:r>
            <a:r>
              <a:rPr lang="zh-CN" altLang="en-US" sz="1800">
                <a:latin typeface="微软雅黑" pitchFamily="34" charset="-122"/>
                <a:ea typeface="微软雅黑" pitchFamily="34" charset="-122"/>
              </a:rPr>
              <a:t>：计算总和。</a:t>
            </a:r>
          </a:p>
          <a:p>
            <a:pPr lvl="1">
              <a:lnSpc>
                <a:spcPct val="150000"/>
              </a:lnSpc>
              <a:spcBef>
                <a:spcPct val="0"/>
              </a:spcBef>
              <a:buClr>
                <a:srgbClr val="FFC000"/>
              </a:buClr>
              <a:buFont typeface="Wingdings" pitchFamily="2" charset="2"/>
              <a:buChar char="ü"/>
            </a:pPr>
            <a:r>
              <a:rPr lang="en-US" altLang="zh-CN" sz="1800">
                <a:latin typeface="微软雅黑" pitchFamily="34" charset="-122"/>
                <a:ea typeface="微软雅黑" pitchFamily="34" charset="-122"/>
              </a:rPr>
              <a:t>$avg</a:t>
            </a:r>
            <a:r>
              <a:rPr lang="zh-CN" altLang="en-US" sz="1800">
                <a:latin typeface="微软雅黑" pitchFamily="34" charset="-122"/>
                <a:ea typeface="微软雅黑" pitchFamily="34" charset="-122"/>
              </a:rPr>
              <a:t>：计算平均值。</a:t>
            </a:r>
          </a:p>
          <a:p>
            <a:pPr lvl="1">
              <a:lnSpc>
                <a:spcPct val="150000"/>
              </a:lnSpc>
              <a:spcBef>
                <a:spcPct val="0"/>
              </a:spcBef>
              <a:buClr>
                <a:srgbClr val="FFC000"/>
              </a:buClr>
              <a:buFont typeface="Wingdings" pitchFamily="2" charset="2"/>
              <a:buChar char="ü"/>
            </a:pPr>
            <a:r>
              <a:rPr lang="en-US" altLang="zh-CN" sz="1800">
                <a:latin typeface="微软雅黑" pitchFamily="34" charset="-122"/>
                <a:ea typeface="微软雅黑" pitchFamily="34" charset="-122"/>
              </a:rPr>
              <a:t>$min</a:t>
            </a:r>
            <a:r>
              <a:rPr lang="zh-CN" altLang="en-US" sz="1800">
                <a:latin typeface="微软雅黑" pitchFamily="34" charset="-122"/>
                <a:ea typeface="微软雅黑" pitchFamily="34" charset="-122"/>
              </a:rPr>
              <a:t>：根据分组，获取集合中所有文档对应值得最小值。</a:t>
            </a:r>
          </a:p>
          <a:p>
            <a:pPr lvl="1">
              <a:lnSpc>
                <a:spcPct val="150000"/>
              </a:lnSpc>
              <a:spcBef>
                <a:spcPct val="0"/>
              </a:spcBef>
              <a:buClr>
                <a:srgbClr val="FFC000"/>
              </a:buClr>
              <a:buFont typeface="Wingdings" pitchFamily="2" charset="2"/>
              <a:buChar char="ü"/>
            </a:pPr>
            <a:r>
              <a:rPr lang="en-US" altLang="zh-CN" sz="1800">
                <a:latin typeface="微软雅黑" pitchFamily="34" charset="-122"/>
                <a:ea typeface="微软雅黑" pitchFamily="34" charset="-122"/>
              </a:rPr>
              <a:t>$max</a:t>
            </a:r>
            <a:r>
              <a:rPr lang="zh-CN" altLang="en-US" sz="1800">
                <a:latin typeface="微软雅黑" pitchFamily="34" charset="-122"/>
                <a:ea typeface="微软雅黑" pitchFamily="34" charset="-122"/>
              </a:rPr>
              <a:t>：根据分组，获取集合中所有文档对应值得最大值</a:t>
            </a:r>
            <a:r>
              <a:rPr lang="zh-CN" altLang="en-US" sz="1800" smtClean="0">
                <a:latin typeface="微软雅黑" pitchFamily="34" charset="-122"/>
                <a:ea typeface="微软雅黑" pitchFamily="34" charset="-122"/>
              </a:rPr>
              <a:t>。</a:t>
            </a:r>
            <a:endParaRPr lang="zh-CN" altLang="en-US" sz="1800">
              <a:latin typeface="微软雅黑" pitchFamily="34" charset="-122"/>
              <a:ea typeface="微软雅黑"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30003603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矩形 4"/>
          <p:cNvSpPr>
            <a:spLocks noChangeArrowheads="1"/>
          </p:cNvSpPr>
          <p:nvPr/>
        </p:nvSpPr>
        <p:spPr bwMode="auto">
          <a:xfrm>
            <a:off x="174625" y="100013"/>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聚合训练</a:t>
            </a:r>
          </a:p>
        </p:txBody>
      </p:sp>
      <p:sp>
        <p:nvSpPr>
          <p:cNvPr id="35846" name="矩形 4"/>
          <p:cNvSpPr>
            <a:spLocks noChangeArrowheads="1"/>
          </p:cNvSpPr>
          <p:nvPr/>
        </p:nvSpPr>
        <p:spPr bwMode="auto">
          <a:xfrm>
            <a:off x="-16933" y="1195389"/>
            <a:ext cx="12208933"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Clr>
                <a:srgbClr val="FFC000"/>
              </a:buClr>
              <a:buFont typeface="Wingdings" pitchFamily="2" charset="2"/>
              <a:buChar char="n"/>
              <a:defRPr/>
            </a:pPr>
            <a:r>
              <a:rPr lang="zh-CN" altLang="en-US" smtClean="0">
                <a:latin typeface="微软雅黑" pitchFamily="34" charset="-122"/>
                <a:ea typeface="微软雅黑" pitchFamily="34" charset="-122"/>
              </a:rPr>
              <a:t>查询</a:t>
            </a:r>
            <a:r>
              <a:rPr lang="en-US" altLang="zh-CN" smtClean="0">
                <a:latin typeface="微软雅黑" pitchFamily="34" charset="-122"/>
                <a:ea typeface="微软雅黑" pitchFamily="34" charset="-122"/>
              </a:rPr>
              <a:t>2015</a:t>
            </a:r>
            <a:r>
              <a:rPr lang="zh-CN" altLang="en-US" smtClean="0">
                <a:latin typeface="微软雅黑" pitchFamily="34" charset="-122"/>
                <a:ea typeface="微软雅黑" pitchFamily="34" charset="-122"/>
              </a:rPr>
              <a:t>年</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月</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号之前，每个用户每个月消费的总金额，并按用户名进行排序：</a:t>
            </a:r>
            <a:endParaRPr lang="en-US" altLang="zh-CN" smtClean="0">
              <a:latin typeface="微软雅黑" pitchFamily="34" charset="-122"/>
              <a:ea typeface="微软雅黑" pitchFamily="34" charset="-122"/>
            </a:endParaRPr>
          </a:p>
          <a:p>
            <a:pPr marL="0" indent="0">
              <a:lnSpc>
                <a:spcPct val="150000"/>
              </a:lnSpc>
              <a:buClr>
                <a:srgbClr val="FFC000"/>
              </a:buClr>
              <a:defRPr/>
            </a:pPr>
            <a:r>
              <a:rPr lang="en-US" altLang="zh-CN" sz="1500">
                <a:latin typeface="微软雅黑" pitchFamily="34" charset="-122"/>
                <a:ea typeface="微软雅黑" pitchFamily="34" charset="-122"/>
              </a:rPr>
              <a:t> </a:t>
            </a:r>
            <a:r>
              <a:rPr lang="en-US" altLang="zh-CN" sz="1500" smtClean="0">
                <a:latin typeface="微软雅黑" pitchFamily="34" charset="-122"/>
                <a:ea typeface="微软雅黑" pitchFamily="34" charset="-122"/>
              </a:rPr>
              <a:t>db.orders.aggregate([</a:t>
            </a:r>
          </a:p>
          <a:p>
            <a:pPr marL="0" indent="0">
              <a:lnSpc>
                <a:spcPct val="150000"/>
              </a:lnSpc>
              <a:buClr>
                <a:srgbClr val="FFC000"/>
              </a:buClr>
              <a:defRPr/>
            </a:pPr>
            <a:r>
              <a:rPr lang="en-US" altLang="zh-CN" sz="1500" smtClean="0">
                <a:latin typeface="微软雅黑" pitchFamily="34" charset="-122"/>
                <a:ea typeface="微软雅黑" pitchFamily="34" charset="-122"/>
              </a:rPr>
              <a:t>       {"$match":{ "orderTime" : { "$lt" : new Date("2015-04-03T16:00:00.000Z")}}}, </a:t>
            </a:r>
          </a:p>
          <a:p>
            <a:pPr marL="457200" lvl="1" indent="0">
              <a:lnSpc>
                <a:spcPct val="150000"/>
              </a:lnSpc>
              <a:buClr>
                <a:srgbClr val="FFC000"/>
              </a:buClr>
              <a:defRPr/>
            </a:pPr>
            <a:r>
              <a:rPr lang="en-US" altLang="zh-CN" sz="1500" smtClean="0">
                <a:latin typeface="微软雅黑" pitchFamily="34" charset="-122"/>
                <a:ea typeface="微软雅黑" pitchFamily="34" charset="-122"/>
              </a:rPr>
              <a:t>{"$group":{</a:t>
            </a:r>
            <a:r>
              <a:rPr lang="en-US" altLang="zh-CN" sz="1600" smtClean="0">
                <a:latin typeface="微软雅黑" pitchFamily="34" charset="-122"/>
                <a:ea typeface="微软雅黑" pitchFamily="34" charset="-122"/>
              </a:rPr>
              <a:t>"_id</a:t>
            </a:r>
            <a:r>
              <a:rPr lang="en-US" altLang="zh-CN" sz="1500" smtClean="0">
                <a:latin typeface="微软雅黑" pitchFamily="34" charset="-122"/>
                <a:ea typeface="微软雅黑" pitchFamily="34" charset="-122"/>
              </a:rPr>
              <a:t>":{"useCode":"$useCode","month":{"$month":"$orderTime"}},"total":{"$sum":"$price"}}}, </a:t>
            </a:r>
          </a:p>
          <a:p>
            <a:pPr marL="457200" lvl="1" indent="0">
              <a:lnSpc>
                <a:spcPct val="150000"/>
              </a:lnSpc>
              <a:buClr>
                <a:srgbClr val="FFC000"/>
              </a:buClr>
              <a:defRPr/>
            </a:pPr>
            <a:r>
              <a:rPr lang="en-US" altLang="zh-CN" sz="1500" smtClean="0">
                <a:latin typeface="微软雅黑" pitchFamily="34" charset="-122"/>
                <a:ea typeface="微软雅黑" pitchFamily="34" charset="-122"/>
              </a:rPr>
              <a:t>{"$sort":{"_id":1}}    </a:t>
            </a:r>
          </a:p>
          <a:p>
            <a:pPr marL="457200" lvl="1" indent="0">
              <a:lnSpc>
                <a:spcPct val="150000"/>
              </a:lnSpc>
              <a:buClr>
                <a:srgbClr val="FFC000"/>
              </a:buClr>
              <a:defRPr/>
            </a:pPr>
            <a:r>
              <a:rPr lang="en-US" altLang="zh-CN" sz="1500" smtClean="0">
                <a:latin typeface="微软雅黑" pitchFamily="34" charset="-122"/>
                <a:ea typeface="微软雅黑" pitchFamily="34" charset="-122"/>
              </a:rPr>
              <a:t>])</a:t>
            </a:r>
          </a:p>
        </p:txBody>
      </p:sp>
      <p:sp>
        <p:nvSpPr>
          <p:cNvPr id="36871" name="矩形 1"/>
          <p:cNvSpPr>
            <a:spLocks noChangeArrowheads="1"/>
          </p:cNvSpPr>
          <p:nvPr/>
        </p:nvSpPr>
        <p:spPr bwMode="auto">
          <a:xfrm>
            <a:off x="472017" y="4278086"/>
            <a:ext cx="11201400" cy="1175657"/>
          </a:xfrm>
          <a:prstGeom prst="rect">
            <a:avLst/>
          </a:prstGeom>
          <a:solidFill>
            <a:schemeClr val="accent1">
              <a:alpha val="32156"/>
            </a:schemeClr>
          </a:solidFill>
          <a:ln w="9525">
            <a:solidFill>
              <a:schemeClr val="accent1"/>
            </a:solidFill>
            <a:miter lim="800000"/>
            <a:headEnd/>
            <a:tailEnd/>
          </a:ln>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6872" name="矩形 2"/>
          <p:cNvSpPr>
            <a:spLocks noChangeArrowheads="1"/>
          </p:cNvSpPr>
          <p:nvPr/>
        </p:nvSpPr>
        <p:spPr bwMode="auto">
          <a:xfrm>
            <a:off x="2828775" y="4540109"/>
            <a:ext cx="1490133" cy="750348"/>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6873" name="矩形 8"/>
          <p:cNvSpPr>
            <a:spLocks noChangeArrowheads="1"/>
          </p:cNvSpPr>
          <p:nvPr/>
        </p:nvSpPr>
        <p:spPr bwMode="auto">
          <a:xfrm>
            <a:off x="5518151" y="4735514"/>
            <a:ext cx="1490133"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6875" name="TextBox 3"/>
          <p:cNvSpPr txBox="1">
            <a:spLocks noChangeArrowheads="1"/>
          </p:cNvSpPr>
          <p:nvPr/>
        </p:nvSpPr>
        <p:spPr bwMode="auto">
          <a:xfrm>
            <a:off x="804878" y="4693997"/>
            <a:ext cx="717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600" smtClean="0">
                <a:latin typeface="微软雅黑" pitchFamily="34" charset="-122"/>
                <a:ea typeface="微软雅黑" pitchFamily="34" charset="-122"/>
              </a:rPr>
              <a:t>order</a:t>
            </a:r>
            <a:endParaRPr lang="zh-CN" altLang="en-US" sz="1600">
              <a:latin typeface="微软雅黑" pitchFamily="34" charset="-122"/>
              <a:ea typeface="微软雅黑" pitchFamily="34" charset="-122"/>
            </a:endParaRPr>
          </a:p>
        </p:txBody>
      </p:sp>
      <p:sp>
        <p:nvSpPr>
          <p:cNvPr id="36876" name="TextBox 12"/>
          <p:cNvSpPr txBox="1">
            <a:spLocks noChangeArrowheads="1"/>
          </p:cNvSpPr>
          <p:nvPr/>
        </p:nvSpPr>
        <p:spPr bwMode="auto">
          <a:xfrm>
            <a:off x="2005473" y="4540109"/>
            <a:ext cx="823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$match</a:t>
            </a:r>
            <a:endParaRPr lang="zh-CN" altLang="en-US" sz="1400">
              <a:latin typeface="微软雅黑" pitchFamily="34" charset="-122"/>
              <a:ea typeface="微软雅黑" pitchFamily="34" charset="-122"/>
            </a:endParaRPr>
          </a:p>
        </p:txBody>
      </p:sp>
      <p:sp>
        <p:nvSpPr>
          <p:cNvPr id="36877" name="TextBox 13"/>
          <p:cNvSpPr txBox="1">
            <a:spLocks noChangeArrowheads="1"/>
          </p:cNvSpPr>
          <p:nvPr/>
        </p:nvSpPr>
        <p:spPr bwMode="auto">
          <a:xfrm>
            <a:off x="4512488" y="455813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$group</a:t>
            </a:r>
            <a:endParaRPr lang="zh-CN" altLang="en-US" sz="1400">
              <a:latin typeface="微软雅黑" pitchFamily="34" charset="-122"/>
              <a:ea typeface="微软雅黑" pitchFamily="34" charset="-122"/>
            </a:endParaRPr>
          </a:p>
        </p:txBody>
      </p:sp>
      <p:sp>
        <p:nvSpPr>
          <p:cNvPr id="36878" name="TextBox 14"/>
          <p:cNvSpPr txBox="1">
            <a:spLocks noChangeArrowheads="1"/>
          </p:cNvSpPr>
          <p:nvPr/>
        </p:nvSpPr>
        <p:spPr bwMode="auto">
          <a:xfrm>
            <a:off x="7351802" y="4592156"/>
            <a:ext cx="6295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$sort</a:t>
            </a:r>
            <a:endParaRPr lang="zh-CN" altLang="en-US" sz="1400">
              <a:latin typeface="微软雅黑" pitchFamily="34" charset="-122"/>
              <a:ea typeface="微软雅黑" pitchFamily="34" charset="-122"/>
            </a:endParaRPr>
          </a:p>
        </p:txBody>
      </p:sp>
      <p:sp>
        <p:nvSpPr>
          <p:cNvPr id="36879" name="TextBox 15"/>
          <p:cNvSpPr txBox="1">
            <a:spLocks noChangeArrowheads="1"/>
          </p:cNvSpPr>
          <p:nvPr/>
        </p:nvSpPr>
        <p:spPr bwMode="auto">
          <a:xfrm>
            <a:off x="10221385" y="47355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600">
                <a:latin typeface="微软雅黑" pitchFamily="34" charset="-122"/>
                <a:ea typeface="微软雅黑" pitchFamily="34" charset="-122"/>
              </a:rPr>
              <a:t>输入文档</a:t>
            </a:r>
          </a:p>
        </p:txBody>
      </p:sp>
      <p:cxnSp>
        <p:nvCxnSpPr>
          <p:cNvPr id="36880" name="直接箭头连接符 6"/>
          <p:cNvCxnSpPr>
            <a:cxnSpLocks noChangeShapeType="1"/>
            <a:endCxn id="36872" idx="1"/>
          </p:cNvCxnSpPr>
          <p:nvPr/>
        </p:nvCxnSpPr>
        <p:spPr bwMode="auto">
          <a:xfrm>
            <a:off x="1881718" y="4899933"/>
            <a:ext cx="947057" cy="153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直接箭头连接符 23"/>
          <p:cNvCxnSpPr>
            <a:cxnSpLocks noChangeShapeType="1"/>
            <a:stCxn id="36873" idx="3"/>
          </p:cNvCxnSpPr>
          <p:nvPr/>
        </p:nvCxnSpPr>
        <p:spPr bwMode="auto">
          <a:xfrm>
            <a:off x="7008284" y="4914803"/>
            <a:ext cx="1316568" cy="12799"/>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直接箭头连接符 23"/>
          <p:cNvCxnSpPr>
            <a:cxnSpLocks noChangeShapeType="1"/>
            <a:stCxn id="36872" idx="3"/>
            <a:endCxn id="36873" idx="1"/>
          </p:cNvCxnSpPr>
          <p:nvPr/>
        </p:nvCxnSpPr>
        <p:spPr bwMode="auto">
          <a:xfrm flipV="1">
            <a:off x="4318908" y="4914803"/>
            <a:ext cx="1199243" cy="48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直接箭头连接符 28"/>
          <p:cNvCxnSpPr>
            <a:cxnSpLocks noChangeShapeType="1"/>
            <a:endCxn id="36879" idx="1"/>
          </p:cNvCxnSpPr>
          <p:nvPr/>
        </p:nvCxnSpPr>
        <p:spPr bwMode="auto">
          <a:xfrm flipV="1">
            <a:off x="9814984" y="4904791"/>
            <a:ext cx="406401" cy="58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PA_组合 47"/>
          <p:cNvGrpSpPr/>
          <p:nvPr>
            <p:custDataLst>
              <p:tags r:id="rId2"/>
            </p:custDataLst>
          </p:nvPr>
        </p:nvGrpSpPr>
        <p:grpSpPr>
          <a:xfrm>
            <a:off x="413810" y="695886"/>
            <a:ext cx="1199456" cy="74689"/>
            <a:chOff x="0" y="2842590"/>
            <a:chExt cx="7054752" cy="89199"/>
          </a:xfrm>
        </p:grpSpPr>
        <p:sp>
          <p:nvSpPr>
            <p:cNvPr id="21" name="矩形 2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2" name="矩形 2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3" name="矩形 2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4" name="矩形 2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2" name="矩形 2"/>
          <p:cNvSpPr>
            <a:spLocks noChangeArrowheads="1"/>
          </p:cNvSpPr>
          <p:nvPr/>
        </p:nvSpPr>
        <p:spPr bwMode="auto">
          <a:xfrm>
            <a:off x="472017" y="4260057"/>
            <a:ext cx="1490133" cy="117565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48" name="矩形 8"/>
          <p:cNvSpPr>
            <a:spLocks noChangeArrowheads="1"/>
          </p:cNvSpPr>
          <p:nvPr/>
        </p:nvSpPr>
        <p:spPr bwMode="auto">
          <a:xfrm>
            <a:off x="8324852" y="4725795"/>
            <a:ext cx="1490133"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3676707512"/>
              </p:ext>
            </p:extLst>
          </p:nvPr>
        </p:nvGraphicFramePr>
        <p:xfrm>
          <a:off x="4785364" y="196469"/>
          <a:ext cx="1900237" cy="560387"/>
        </p:xfrm>
        <a:graphic>
          <a:graphicData uri="http://schemas.openxmlformats.org/presentationml/2006/ole">
            <mc:AlternateContent xmlns:mc="http://schemas.openxmlformats.org/markup-compatibility/2006">
              <mc:Choice xmlns:v="urn:schemas-microsoft-com:vml" Requires="v">
                <p:oleObj spid="_x0000_s11404" name="包装程序外壳对象" showAsIcon="1" r:id="rId5" imgW="1900440" imgH="560160" progId="Package">
                  <p:embed/>
                </p:oleObj>
              </mc:Choice>
              <mc:Fallback>
                <p:oleObj name="包装程序外壳对象" showAsIcon="1" r:id="rId5" imgW="1900440" imgH="560160" progId="Package">
                  <p:embed/>
                  <p:pic>
                    <p:nvPicPr>
                      <p:cNvPr id="0" name=""/>
                      <p:cNvPicPr/>
                      <p:nvPr/>
                    </p:nvPicPr>
                    <p:blipFill>
                      <a:blip r:embed="rId6"/>
                      <a:stretch>
                        <a:fillRect/>
                      </a:stretch>
                    </p:blipFill>
                    <p:spPr>
                      <a:xfrm>
                        <a:off x="4785364" y="196469"/>
                        <a:ext cx="1900237" cy="560387"/>
                      </a:xfrm>
                      <a:prstGeom prst="rect">
                        <a:avLst/>
                      </a:prstGeom>
                    </p:spPr>
                  </p:pic>
                </p:oleObj>
              </mc:Fallback>
            </mc:AlternateContent>
          </a:graphicData>
        </a:graphic>
      </p:graphicFrame>
      <p:sp>
        <p:nvSpPr>
          <p:cNvPr id="50" name="矩形 10"/>
          <p:cNvSpPr>
            <a:spLocks noChangeArrowheads="1"/>
          </p:cNvSpPr>
          <p:nvPr/>
        </p:nvSpPr>
        <p:spPr bwMode="auto">
          <a:xfrm>
            <a:off x="1881718" y="220638"/>
            <a:ext cx="45871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1800" b="1" smtClean="0">
                <a:latin typeface="微软雅黑" pitchFamily="34" charset="-122"/>
                <a:ea typeface="微软雅黑" pitchFamily="34" charset="-122"/>
              </a:rPr>
              <a:t>生成订单数据</a:t>
            </a:r>
            <a:r>
              <a:rPr lang="en-US" altLang="zh-CN" sz="1800" b="1" smtClean="0">
                <a:latin typeface="微软雅黑" pitchFamily="34" charset="-122"/>
                <a:ea typeface="微软雅黑" pitchFamily="34" charset="-122"/>
              </a:rPr>
              <a:t>Java</a:t>
            </a:r>
            <a:r>
              <a:rPr lang="zh-CN" altLang="en-US" sz="1800" b="1" smtClean="0">
                <a:latin typeface="微软雅黑" pitchFamily="34" charset="-122"/>
                <a:ea typeface="微软雅黑" pitchFamily="34" charset="-122"/>
              </a:rPr>
              <a:t>代码：</a:t>
            </a:r>
            <a:endParaRPr lang="en-US" altLang="zh-CN" sz="1800" b="1" smtClean="0">
              <a:latin typeface="微软雅黑" pitchFamily="34" charset="-122"/>
              <a:ea typeface="微软雅黑" pitchFamily="34" charset="-122"/>
            </a:endParaRPr>
          </a:p>
        </p:txBody>
      </p:sp>
      <p:graphicFrame>
        <p:nvGraphicFramePr>
          <p:cNvPr id="35840" name="对象 35839"/>
          <p:cNvGraphicFramePr>
            <a:graphicFrameLocks noChangeAspect="1"/>
          </p:cNvGraphicFramePr>
          <p:nvPr>
            <p:extLst>
              <p:ext uri="{D42A27DB-BD31-4B8C-83A1-F6EECF244321}">
                <p14:modId xmlns:p14="http://schemas.microsoft.com/office/powerpoint/2010/main" val="1292204357"/>
              </p:ext>
            </p:extLst>
          </p:nvPr>
        </p:nvGraphicFramePr>
        <p:xfrm>
          <a:off x="6885555" y="175143"/>
          <a:ext cx="808037" cy="560387"/>
        </p:xfrm>
        <a:graphic>
          <a:graphicData uri="http://schemas.openxmlformats.org/presentationml/2006/ole">
            <mc:AlternateContent xmlns:mc="http://schemas.openxmlformats.org/markup-compatibility/2006">
              <mc:Choice xmlns:v="urn:schemas-microsoft-com:vml" Requires="v">
                <p:oleObj spid="_x0000_s11405" name="包装程序外壳对象" showAsIcon="1" r:id="rId7" imgW="808560" imgH="560160" progId="Package">
                  <p:embed/>
                </p:oleObj>
              </mc:Choice>
              <mc:Fallback>
                <p:oleObj name="包装程序外壳对象" showAsIcon="1" r:id="rId7" imgW="808560" imgH="560160" progId="Package">
                  <p:embed/>
                  <p:pic>
                    <p:nvPicPr>
                      <p:cNvPr id="0" name=""/>
                      <p:cNvPicPr/>
                      <p:nvPr/>
                    </p:nvPicPr>
                    <p:blipFill>
                      <a:blip r:embed="rId8"/>
                      <a:stretch>
                        <a:fillRect/>
                      </a:stretch>
                    </p:blipFill>
                    <p:spPr>
                      <a:xfrm>
                        <a:off x="6885555" y="175143"/>
                        <a:ext cx="808037" cy="560387"/>
                      </a:xfrm>
                      <a:prstGeom prst="rect">
                        <a:avLst/>
                      </a:prstGeom>
                    </p:spPr>
                  </p:pic>
                </p:oleObj>
              </mc:Fallback>
            </mc:AlternateContent>
          </a:graphicData>
        </a:graphic>
      </p:graphicFrame>
    </p:spTree>
    <p:extLst>
      <p:ext uri="{BB962C8B-B14F-4D97-AF65-F5344CB8AC3E}">
        <p14:creationId xmlns:p14="http://schemas.microsoft.com/office/powerpoint/2010/main" val="185509003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to="" calcmode="lin" valueType="num">
                                      <p:cBhvr>
                                        <p:cTn id="7" dur="700" fill="hold">
                                          <p:stCondLst>
                                            <p:cond delay="0"/>
                                          </p:stCondLst>
                                        </p:cTn>
                                        <p:tgtEl>
                                          <p:spTgt spid="2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矩形 4"/>
          <p:cNvSpPr>
            <a:spLocks noChangeArrowheads="1"/>
          </p:cNvSpPr>
          <p:nvPr/>
        </p:nvSpPr>
        <p:spPr bwMode="auto">
          <a:xfrm>
            <a:off x="174625" y="100013"/>
            <a:ext cx="11825816"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聚合训练</a:t>
            </a:r>
          </a:p>
        </p:txBody>
      </p:sp>
      <p:sp>
        <p:nvSpPr>
          <p:cNvPr id="35846" name="矩形 4"/>
          <p:cNvSpPr>
            <a:spLocks noChangeArrowheads="1"/>
          </p:cNvSpPr>
          <p:nvPr/>
        </p:nvSpPr>
        <p:spPr bwMode="auto">
          <a:xfrm>
            <a:off x="-16933" y="1195389"/>
            <a:ext cx="12208933"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Clr>
                <a:srgbClr val="FFC000"/>
              </a:buClr>
              <a:buFont typeface="Wingdings" pitchFamily="2" charset="2"/>
              <a:buChar char="n"/>
              <a:defRPr/>
            </a:pPr>
            <a:r>
              <a:rPr lang="zh-CN" altLang="en-US" smtClean="0">
                <a:latin typeface="微软雅黑" pitchFamily="34" charset="-122"/>
                <a:ea typeface="微软雅黑" pitchFamily="34" charset="-122"/>
              </a:rPr>
              <a:t>查询</a:t>
            </a:r>
            <a:r>
              <a:rPr lang="en-US" altLang="zh-CN" smtClean="0">
                <a:latin typeface="微软雅黑" pitchFamily="34" charset="-122"/>
                <a:ea typeface="微软雅黑" pitchFamily="34" charset="-122"/>
              </a:rPr>
              <a:t>2015</a:t>
            </a:r>
            <a:r>
              <a:rPr lang="zh-CN" altLang="en-US" smtClean="0">
                <a:latin typeface="微软雅黑" pitchFamily="34" charset="-122"/>
                <a:ea typeface="微软雅黑" pitchFamily="34" charset="-122"/>
              </a:rPr>
              <a:t>年</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月</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号之前，每个审核员分别审批的订单总金额，按审核员名称进行排序：</a:t>
            </a:r>
            <a:endParaRPr lang="en-US" altLang="zh-CN" smtClean="0">
              <a:latin typeface="微软雅黑" pitchFamily="34" charset="-122"/>
              <a:ea typeface="微软雅黑" pitchFamily="34" charset="-122"/>
            </a:endParaRPr>
          </a:p>
          <a:p>
            <a:pPr marL="0" indent="0">
              <a:lnSpc>
                <a:spcPct val="150000"/>
              </a:lnSpc>
              <a:buClr>
                <a:srgbClr val="FFC000"/>
              </a:buClr>
              <a:defRPr/>
            </a:pPr>
            <a:r>
              <a:rPr lang="en-US" altLang="zh-CN" sz="1500">
                <a:latin typeface="微软雅黑" pitchFamily="34" charset="-122"/>
                <a:ea typeface="微软雅黑" pitchFamily="34" charset="-122"/>
              </a:rPr>
              <a:t>db.orders.aggregate</a:t>
            </a:r>
            <a:r>
              <a:rPr lang="en-US" altLang="zh-CN" sz="1500" smtClean="0">
                <a:latin typeface="微软雅黑" pitchFamily="34" charset="-122"/>
                <a:ea typeface="微软雅黑" pitchFamily="34" charset="-122"/>
              </a:rPr>
              <a:t>([{"$match":{ "orderTime" </a:t>
            </a:r>
            <a:r>
              <a:rPr lang="en-US" altLang="zh-CN" sz="1500">
                <a:latin typeface="微软雅黑" pitchFamily="34" charset="-122"/>
                <a:ea typeface="微软雅黑" pitchFamily="34" charset="-122"/>
              </a:rPr>
              <a:t>: { </a:t>
            </a:r>
            <a:r>
              <a:rPr lang="en-US" altLang="zh-CN" sz="1500" smtClean="0">
                <a:latin typeface="微软雅黑" pitchFamily="34" charset="-122"/>
                <a:ea typeface="微软雅黑" pitchFamily="34" charset="-122"/>
              </a:rPr>
              <a:t>"$lt" </a:t>
            </a:r>
            <a:r>
              <a:rPr lang="en-US" altLang="zh-CN" sz="1500">
                <a:latin typeface="微软雅黑" pitchFamily="34" charset="-122"/>
                <a:ea typeface="微软雅黑" pitchFamily="34" charset="-122"/>
              </a:rPr>
              <a:t>: new Date</a:t>
            </a:r>
            <a:r>
              <a:rPr lang="en-US" altLang="zh-CN" sz="1500" smtClean="0">
                <a:latin typeface="微软雅黑" pitchFamily="34" charset="-122"/>
                <a:ea typeface="微软雅黑" pitchFamily="34" charset="-122"/>
              </a:rPr>
              <a:t>("2015-04-03T16:00:00.000Z")}}}, </a:t>
            </a:r>
            <a:endParaRPr lang="en-US" altLang="zh-CN" sz="1500">
              <a:latin typeface="微软雅黑" pitchFamily="34" charset="-122"/>
              <a:ea typeface="微软雅黑" pitchFamily="34" charset="-122"/>
            </a:endParaRPr>
          </a:p>
          <a:p>
            <a:pPr marL="0" indent="0">
              <a:lnSpc>
                <a:spcPct val="150000"/>
              </a:lnSpc>
              <a:buClr>
                <a:srgbClr val="FFC000"/>
              </a:buClr>
              <a:defRPr/>
            </a:pPr>
            <a:r>
              <a:rPr lang="en-US" altLang="zh-CN" sz="1500">
                <a:latin typeface="微软雅黑" pitchFamily="34" charset="-122"/>
                <a:ea typeface="微软雅黑" pitchFamily="34" charset="-122"/>
              </a:rPr>
              <a:t>                     </a:t>
            </a:r>
            <a:r>
              <a:rPr lang="en-US" altLang="zh-CN" sz="1500" smtClean="0">
                <a:latin typeface="微软雅黑" pitchFamily="34" charset="-122"/>
                <a:ea typeface="微软雅黑" pitchFamily="34" charset="-122"/>
              </a:rPr>
              <a:t>{"$unwind":"$Auditors"},</a:t>
            </a:r>
            <a:endParaRPr lang="en-US" altLang="zh-CN" sz="1500">
              <a:latin typeface="微软雅黑" pitchFamily="34" charset="-122"/>
              <a:ea typeface="微软雅黑" pitchFamily="34" charset="-122"/>
            </a:endParaRPr>
          </a:p>
          <a:p>
            <a:pPr marL="0" indent="0">
              <a:lnSpc>
                <a:spcPct val="150000"/>
              </a:lnSpc>
              <a:buClr>
                <a:srgbClr val="FFC000"/>
              </a:buClr>
              <a:defRPr/>
            </a:pPr>
            <a:r>
              <a:rPr lang="en-US" altLang="zh-CN" sz="1500">
                <a:latin typeface="微软雅黑" pitchFamily="34" charset="-122"/>
                <a:ea typeface="微软雅黑" pitchFamily="34" charset="-122"/>
              </a:rPr>
              <a:t>                     </a:t>
            </a:r>
            <a:r>
              <a:rPr lang="en-US" altLang="zh-CN" sz="1500" smtClean="0">
                <a:latin typeface="微软雅黑" pitchFamily="34" charset="-122"/>
                <a:ea typeface="微软雅黑" pitchFamily="34" charset="-122"/>
              </a:rPr>
              <a:t>{"$group":{"_id":{"Auditors":"$Auditors"},"total":{"$sum":"$price"}}},</a:t>
            </a:r>
            <a:endParaRPr lang="en-US" altLang="zh-CN" sz="1500">
              <a:latin typeface="微软雅黑" pitchFamily="34" charset="-122"/>
              <a:ea typeface="微软雅黑" pitchFamily="34" charset="-122"/>
            </a:endParaRPr>
          </a:p>
          <a:p>
            <a:pPr marL="0" indent="0">
              <a:lnSpc>
                <a:spcPct val="150000"/>
              </a:lnSpc>
              <a:buClr>
                <a:srgbClr val="FFC000"/>
              </a:buClr>
              <a:defRPr/>
            </a:pPr>
            <a:r>
              <a:rPr lang="en-US" altLang="zh-CN" sz="1500">
                <a:latin typeface="微软雅黑" pitchFamily="34" charset="-122"/>
                <a:ea typeface="微软雅黑" pitchFamily="34" charset="-122"/>
              </a:rPr>
              <a:t>                     </a:t>
            </a:r>
            <a:r>
              <a:rPr lang="en-US" altLang="zh-CN" sz="1500" smtClean="0">
                <a:latin typeface="微软雅黑" pitchFamily="34" charset="-122"/>
                <a:ea typeface="微软雅黑" pitchFamily="34" charset="-122"/>
              </a:rPr>
              <a:t>{"$sort":{"_id":</a:t>
            </a:r>
            <a:r>
              <a:rPr lang="en-US" altLang="zh-CN" sz="1500">
                <a:latin typeface="微软雅黑" pitchFamily="34" charset="-122"/>
                <a:ea typeface="微软雅黑" pitchFamily="34" charset="-122"/>
              </a:rPr>
              <a:t>1}}])</a:t>
            </a:r>
            <a:endParaRPr lang="en-US" altLang="zh-CN" sz="1500" smtClean="0">
              <a:latin typeface="微软雅黑" pitchFamily="34" charset="-122"/>
              <a:ea typeface="微软雅黑" pitchFamily="34" charset="-122"/>
            </a:endParaRPr>
          </a:p>
        </p:txBody>
      </p:sp>
      <p:grpSp>
        <p:nvGrpSpPr>
          <p:cNvPr id="20" name="PA_组合 47"/>
          <p:cNvGrpSpPr/>
          <p:nvPr>
            <p:custDataLst>
              <p:tags r:id="rId1"/>
            </p:custDataLst>
          </p:nvPr>
        </p:nvGrpSpPr>
        <p:grpSpPr>
          <a:xfrm>
            <a:off x="413810" y="695886"/>
            <a:ext cx="1199456" cy="74689"/>
            <a:chOff x="0" y="2842590"/>
            <a:chExt cx="7054752" cy="89199"/>
          </a:xfrm>
        </p:grpSpPr>
        <p:sp>
          <p:nvSpPr>
            <p:cNvPr id="21" name="矩形 2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2" name="矩形 2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3" name="矩形 2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24" name="矩形 2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5" name="矩形 1"/>
          <p:cNvSpPr>
            <a:spLocks noChangeArrowheads="1"/>
          </p:cNvSpPr>
          <p:nvPr/>
        </p:nvSpPr>
        <p:spPr bwMode="auto">
          <a:xfrm>
            <a:off x="25388" y="3646714"/>
            <a:ext cx="11201400" cy="2362200"/>
          </a:xfrm>
          <a:prstGeom prst="rect">
            <a:avLst/>
          </a:prstGeom>
          <a:solidFill>
            <a:schemeClr val="accent1">
              <a:alpha val="32156"/>
            </a:schemeClr>
          </a:solidFill>
          <a:ln w="9525">
            <a:solidFill>
              <a:schemeClr val="accent1"/>
            </a:solidFill>
            <a:miter lim="800000"/>
            <a:headEnd/>
            <a:tailEnd/>
          </a:ln>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26" name="矩形 2"/>
          <p:cNvSpPr>
            <a:spLocks noChangeArrowheads="1"/>
          </p:cNvSpPr>
          <p:nvPr/>
        </p:nvSpPr>
        <p:spPr bwMode="auto">
          <a:xfrm>
            <a:off x="2305944" y="4540109"/>
            <a:ext cx="1490133" cy="750348"/>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27" name="矩形 8"/>
          <p:cNvSpPr>
            <a:spLocks noChangeArrowheads="1"/>
          </p:cNvSpPr>
          <p:nvPr/>
        </p:nvSpPr>
        <p:spPr bwMode="auto">
          <a:xfrm>
            <a:off x="4734056" y="3853543"/>
            <a:ext cx="1490133" cy="1992085"/>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28" name="TextBox 3"/>
          <p:cNvSpPr txBox="1">
            <a:spLocks noChangeArrowheads="1"/>
          </p:cNvSpPr>
          <p:nvPr/>
        </p:nvSpPr>
        <p:spPr bwMode="auto">
          <a:xfrm>
            <a:off x="358249" y="4693997"/>
            <a:ext cx="717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600" smtClean="0">
                <a:latin typeface="微软雅黑" pitchFamily="34" charset="-122"/>
                <a:ea typeface="微软雅黑" pitchFamily="34" charset="-122"/>
              </a:rPr>
              <a:t>order</a:t>
            </a:r>
            <a:endParaRPr lang="zh-CN" altLang="en-US" sz="1600">
              <a:latin typeface="微软雅黑" pitchFamily="34" charset="-122"/>
              <a:ea typeface="微软雅黑" pitchFamily="34" charset="-122"/>
            </a:endParaRPr>
          </a:p>
        </p:txBody>
      </p:sp>
      <p:sp>
        <p:nvSpPr>
          <p:cNvPr id="29" name="TextBox 12"/>
          <p:cNvSpPr txBox="1">
            <a:spLocks noChangeArrowheads="1"/>
          </p:cNvSpPr>
          <p:nvPr/>
        </p:nvSpPr>
        <p:spPr bwMode="auto">
          <a:xfrm>
            <a:off x="1504414" y="4540109"/>
            <a:ext cx="823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$match</a:t>
            </a:r>
            <a:endParaRPr lang="zh-CN" altLang="en-US" sz="1400">
              <a:latin typeface="微软雅黑" pitchFamily="34" charset="-122"/>
              <a:ea typeface="微软雅黑" pitchFamily="34" charset="-122"/>
            </a:endParaRPr>
          </a:p>
        </p:txBody>
      </p:sp>
      <p:sp>
        <p:nvSpPr>
          <p:cNvPr id="30" name="TextBox 13"/>
          <p:cNvSpPr txBox="1">
            <a:spLocks noChangeArrowheads="1"/>
          </p:cNvSpPr>
          <p:nvPr/>
        </p:nvSpPr>
        <p:spPr bwMode="auto">
          <a:xfrm>
            <a:off x="3750165" y="455813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 unwind</a:t>
            </a:r>
            <a:endParaRPr lang="zh-CN" altLang="en-US" sz="1400">
              <a:latin typeface="微软雅黑" pitchFamily="34" charset="-122"/>
              <a:ea typeface="微软雅黑" pitchFamily="34" charset="-122"/>
            </a:endParaRPr>
          </a:p>
        </p:txBody>
      </p:sp>
      <p:sp>
        <p:nvSpPr>
          <p:cNvPr id="31" name="TextBox 14"/>
          <p:cNvSpPr txBox="1">
            <a:spLocks noChangeArrowheads="1"/>
          </p:cNvSpPr>
          <p:nvPr/>
        </p:nvSpPr>
        <p:spPr bwMode="auto">
          <a:xfrm>
            <a:off x="7752469" y="4506089"/>
            <a:ext cx="629531" cy="3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$sort</a:t>
            </a:r>
            <a:endParaRPr lang="zh-CN" altLang="en-US" sz="1400">
              <a:latin typeface="微软雅黑" pitchFamily="34" charset="-122"/>
              <a:ea typeface="微软雅黑" pitchFamily="34" charset="-122"/>
            </a:endParaRPr>
          </a:p>
        </p:txBody>
      </p:sp>
      <p:sp>
        <p:nvSpPr>
          <p:cNvPr id="32" name="TextBox 15"/>
          <p:cNvSpPr txBox="1">
            <a:spLocks noChangeArrowheads="1"/>
          </p:cNvSpPr>
          <p:nvPr/>
        </p:nvSpPr>
        <p:spPr bwMode="auto">
          <a:xfrm>
            <a:off x="9774756" y="47355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1600">
                <a:latin typeface="微软雅黑" pitchFamily="34" charset="-122"/>
                <a:ea typeface="微软雅黑" pitchFamily="34" charset="-122"/>
              </a:rPr>
              <a:t>输入文档</a:t>
            </a:r>
          </a:p>
        </p:txBody>
      </p:sp>
      <p:cxnSp>
        <p:nvCxnSpPr>
          <p:cNvPr id="33" name="直接箭头连接符 6"/>
          <p:cNvCxnSpPr>
            <a:cxnSpLocks noChangeShapeType="1"/>
            <a:endCxn id="26" idx="1"/>
          </p:cNvCxnSpPr>
          <p:nvPr/>
        </p:nvCxnSpPr>
        <p:spPr bwMode="auto">
          <a:xfrm>
            <a:off x="1358887" y="4899933"/>
            <a:ext cx="947057" cy="153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23"/>
          <p:cNvCxnSpPr>
            <a:cxnSpLocks noChangeShapeType="1"/>
          </p:cNvCxnSpPr>
          <p:nvPr/>
        </p:nvCxnSpPr>
        <p:spPr bwMode="auto">
          <a:xfrm>
            <a:off x="6224189" y="4927602"/>
            <a:ext cx="658284"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23"/>
          <p:cNvCxnSpPr>
            <a:cxnSpLocks noChangeShapeType="1"/>
            <a:stCxn id="26" idx="3"/>
            <a:endCxn id="27" idx="1"/>
          </p:cNvCxnSpPr>
          <p:nvPr/>
        </p:nvCxnSpPr>
        <p:spPr bwMode="auto">
          <a:xfrm flipV="1">
            <a:off x="3796077" y="4849586"/>
            <a:ext cx="937979" cy="6569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28"/>
          <p:cNvCxnSpPr>
            <a:cxnSpLocks noChangeShapeType="1"/>
            <a:endCxn id="32" idx="1"/>
          </p:cNvCxnSpPr>
          <p:nvPr/>
        </p:nvCxnSpPr>
        <p:spPr bwMode="auto">
          <a:xfrm flipV="1">
            <a:off x="9368355" y="4904791"/>
            <a:ext cx="406401" cy="58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矩形 2"/>
          <p:cNvSpPr>
            <a:spLocks noChangeArrowheads="1"/>
          </p:cNvSpPr>
          <p:nvPr/>
        </p:nvSpPr>
        <p:spPr bwMode="auto">
          <a:xfrm>
            <a:off x="25388" y="4260057"/>
            <a:ext cx="1490133" cy="117565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38" name="矩形 8"/>
          <p:cNvSpPr>
            <a:spLocks noChangeArrowheads="1"/>
          </p:cNvSpPr>
          <p:nvPr/>
        </p:nvSpPr>
        <p:spPr bwMode="auto">
          <a:xfrm>
            <a:off x="8382000" y="4725795"/>
            <a:ext cx="986356"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sp>
        <p:nvSpPr>
          <p:cNvPr id="40" name="TextBox 13"/>
          <p:cNvSpPr txBox="1">
            <a:spLocks noChangeArrowheads="1"/>
          </p:cNvSpPr>
          <p:nvPr/>
        </p:nvSpPr>
        <p:spPr bwMode="auto">
          <a:xfrm>
            <a:off x="6152198" y="4555497"/>
            <a:ext cx="81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1400">
                <a:latin typeface="微软雅黑" pitchFamily="34" charset="-122"/>
                <a:ea typeface="微软雅黑" pitchFamily="34" charset="-122"/>
              </a:rPr>
              <a:t>$group</a:t>
            </a:r>
            <a:endParaRPr lang="zh-CN" altLang="en-US" sz="1400">
              <a:latin typeface="微软雅黑" pitchFamily="34" charset="-122"/>
              <a:ea typeface="微软雅黑" pitchFamily="34" charset="-122"/>
            </a:endParaRPr>
          </a:p>
        </p:txBody>
      </p:sp>
      <p:sp>
        <p:nvSpPr>
          <p:cNvPr id="42" name="矩形 8"/>
          <p:cNvSpPr>
            <a:spLocks noChangeArrowheads="1"/>
          </p:cNvSpPr>
          <p:nvPr/>
        </p:nvSpPr>
        <p:spPr bwMode="auto">
          <a:xfrm>
            <a:off x="6882473" y="4715491"/>
            <a:ext cx="986356" cy="358577"/>
          </a:xfrm>
          <a:prstGeom prst="rect">
            <a:avLst/>
          </a:prstGeom>
          <a:solidFill>
            <a:srgbClr val="92D050">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cxnSp>
        <p:nvCxnSpPr>
          <p:cNvPr id="44" name="直接箭头连接符 23"/>
          <p:cNvCxnSpPr>
            <a:cxnSpLocks noChangeShapeType="1"/>
            <a:endCxn id="38" idx="1"/>
          </p:cNvCxnSpPr>
          <p:nvPr/>
        </p:nvCxnSpPr>
        <p:spPr bwMode="auto">
          <a:xfrm>
            <a:off x="7836416" y="4894779"/>
            <a:ext cx="545584" cy="1030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072412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to="" calcmode="lin" valueType="num">
                                      <p:cBhvr>
                                        <p:cTn id="7" dur="700" fill="hold">
                                          <p:stCondLst>
                                            <p:cond delay="0"/>
                                          </p:stCondLst>
                                        </p:cTn>
                                        <p:tgtEl>
                                          <p:spTgt spid="2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矩形 4"/>
          <p:cNvSpPr>
            <a:spLocks noChangeArrowheads="1"/>
          </p:cNvSpPr>
          <p:nvPr/>
        </p:nvSpPr>
        <p:spPr bwMode="auto">
          <a:xfrm>
            <a:off x="215901"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配置文件</a:t>
            </a:r>
          </a:p>
        </p:txBody>
      </p:sp>
      <p:sp>
        <p:nvSpPr>
          <p:cNvPr id="7" name="矩形 39"/>
          <p:cNvSpPr>
            <a:spLocks noChangeArrowheads="1"/>
          </p:cNvSpPr>
          <p:nvPr/>
        </p:nvSpPr>
        <p:spPr bwMode="auto">
          <a:xfrm>
            <a:off x="1" y="1066801"/>
            <a:ext cx="12983633" cy="4028026"/>
          </a:xfrm>
          <a:prstGeom prst="rect">
            <a:avLst/>
          </a:prstGeom>
          <a:noFill/>
          <a:ln w="9525">
            <a:solidFill>
              <a:schemeClr val="tx2">
                <a:lumMod val="50000"/>
                <a:lumOff val="50000"/>
                <a:alpha val="61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storage:</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dbPath: "/usr/local/apache/mongoDB/mongodb-linux-x86_64-rhel70-3.4.10/data"</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systemLog:</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destination: file</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path: "/usr/local/apache/</a:t>
            </a:r>
            <a:r>
              <a:rPr lang="en-US" altLang="zh-CN" sz="1550">
                <a:latin typeface="微软雅黑" pitchFamily="34" charset="-122"/>
                <a:ea typeface="微软雅黑" pitchFamily="34" charset="-122"/>
              </a:rPr>
              <a:t>/</a:t>
            </a:r>
            <a:r>
              <a:rPr lang="en-US" altLang="zh-CN" sz="1550" smtClean="0">
                <a:latin typeface="微软雅黑" pitchFamily="34" charset="-122"/>
                <a:ea typeface="微软雅黑" pitchFamily="34" charset="-122"/>
              </a:rPr>
              <a:t>mongoDB/mongodb-linux-x86_64-rhel70-3.4.10/logs/mongodb.log"</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net:</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port: 27022</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http:</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RESTInterfaceEnabled: true</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processManagement:</a:t>
            </a:r>
          </a:p>
          <a:p>
            <a:pPr marL="0" indent="0">
              <a:lnSpc>
                <a:spcPct val="150000"/>
              </a:lnSpc>
              <a:spcBef>
                <a:spcPct val="0"/>
              </a:spcBef>
              <a:buClr>
                <a:srgbClr val="92D050"/>
              </a:buClr>
              <a:buFontTx/>
              <a:buNone/>
              <a:defRPr/>
            </a:pPr>
            <a:r>
              <a:rPr lang="en-US" altLang="zh-CN" sz="1550" smtClean="0">
                <a:latin typeface="微软雅黑" pitchFamily="34" charset="-122"/>
                <a:ea typeface="微软雅黑" pitchFamily="34" charset="-122"/>
              </a:rPr>
              <a:t>   fork: false</a:t>
            </a:r>
          </a:p>
        </p:txBody>
      </p:sp>
      <p:sp>
        <p:nvSpPr>
          <p:cNvPr id="5127" name="矩形 1"/>
          <p:cNvSpPr>
            <a:spLocks noChangeArrowheads="1"/>
          </p:cNvSpPr>
          <p:nvPr/>
        </p:nvSpPr>
        <p:spPr bwMode="auto">
          <a:xfrm>
            <a:off x="1066800" y="5538958"/>
            <a:ext cx="6096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Tx/>
              <a:buNone/>
            </a:pPr>
            <a:r>
              <a:rPr lang="en-US" altLang="zh-CN" sz="1800">
                <a:latin typeface="微软雅黑" pitchFamily="34" charset="-122"/>
                <a:ea typeface="微软雅黑" pitchFamily="34" charset="-122"/>
                <a:hlinkClick r:id="rId3"/>
              </a:rPr>
              <a:t>mongoDB</a:t>
            </a:r>
            <a:r>
              <a:rPr lang="zh-CN" altLang="en-US" sz="1800">
                <a:latin typeface="微软雅黑" pitchFamily="34" charset="-122"/>
                <a:ea typeface="微软雅黑" pitchFamily="34" charset="-122"/>
                <a:hlinkClick r:id="rId3"/>
              </a:rPr>
              <a:t>配置文件参数详解</a:t>
            </a:r>
            <a:endParaRPr lang="zh-CN" altLang="en-US" sz="1800">
              <a:latin typeface="微软雅黑" pitchFamily="34" charset="-122"/>
              <a:ea typeface="微软雅黑" pitchFamily="34" charset="-122"/>
            </a:endParaRP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52540684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其他命令</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安全</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54" name="组合 5"/>
          <p:cNvGrpSpPr>
            <a:grpSpLocks/>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rgbClr val="FFFFFF"/>
                  </a:solidFill>
                  <a:latin typeface="微软雅黑" pitchFamily="34" charset="-122"/>
                  <a:ea typeface="微软雅黑" pitchFamily="34" charset="-122"/>
                  <a:sym typeface="微软雅黑" pitchFamily="34" charset="-122"/>
                </a:rPr>
                <a:t>单机安装</a:t>
              </a: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rgbClr val="FFFFFF"/>
                  </a:solidFill>
                  <a:latin typeface="微软雅黑" pitchFamily="34" charset="-122"/>
                  <a:ea typeface="微软雅黑" pitchFamily="34" charset="-122"/>
                  <a:sym typeface="微软雅黑" pitchFamily="34" charset="-122"/>
                </a:rPr>
                <a:t>1</a:t>
              </a:r>
            </a:p>
          </p:txBody>
        </p:sp>
      </p:grpSp>
    </p:spTree>
    <p:extLst>
      <p:ext uri="{BB962C8B-B14F-4D97-AF65-F5344CB8AC3E}">
        <p14:creationId xmlns:p14="http://schemas.microsoft.com/office/powerpoint/2010/main" val="1394582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smtClean="0">
                <a:solidFill>
                  <a:srgbClr val="1D69A3"/>
                </a:solidFill>
                <a:latin typeface="微软雅黑" pitchFamily="34" charset="-122"/>
                <a:ea typeface="微软雅黑" pitchFamily="34" charset="-122"/>
              </a:rPr>
              <a:t>新增操作</a:t>
            </a:r>
            <a:endParaRPr lang="zh-CN" altLang="en-US" sz="2667">
              <a:solidFill>
                <a:srgbClr val="1D69A3"/>
              </a:solidFill>
              <a:latin typeface="微软雅黑" pitchFamily="34" charset="-122"/>
              <a:ea typeface="微软雅黑" pitchFamily="34" charset="-122"/>
            </a:endParaRPr>
          </a:p>
        </p:txBody>
      </p:sp>
      <p:sp>
        <p:nvSpPr>
          <p:cNvPr id="2" name="矩形 1"/>
          <p:cNvSpPr/>
          <p:nvPr/>
        </p:nvSpPr>
        <p:spPr>
          <a:xfrm>
            <a:off x="480484" y="1211263"/>
            <a:ext cx="11487149" cy="2862322"/>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smtClean="0">
                <a:latin typeface="微软雅黑" panose="020B0503020204020204" pitchFamily="34" charset="-122"/>
                <a:ea typeface="微软雅黑" panose="020B0503020204020204" pitchFamily="34" charset="-122"/>
              </a:rPr>
              <a:t>新增操作</a:t>
            </a:r>
            <a:endParaRPr lang="en-US" altLang="zh-CN" b="1">
              <a:latin typeface="微软雅黑" panose="020B0503020204020204" pitchFamily="34" charset="-122"/>
              <a:ea typeface="微软雅黑" panose="020B0503020204020204" pitchFamily="34" charset="-122"/>
            </a:endParaRPr>
          </a:p>
          <a:p>
            <a:pPr marL="742950" lvl="1" indent="-285750">
              <a:lnSpc>
                <a:spcPct val="200000"/>
              </a:lnSpc>
              <a:buClr>
                <a:srgbClr val="FFC000"/>
              </a:buClr>
              <a:buFont typeface="Wingdings" panose="05000000000000000000" pitchFamily="2" charset="2"/>
              <a:buChar char="ü"/>
              <a:defRPr/>
            </a:pPr>
            <a:r>
              <a:rPr lang="en-US" altLang="zh-CN" smtClean="0"/>
              <a:t>insertOne</a:t>
            </a:r>
            <a:r>
              <a:rPr lang="zh-CN" altLang="en-US" smtClean="0"/>
              <a:t>：插入单个文档</a:t>
            </a:r>
            <a:endParaRPr lang="en-US" altLang="zh-CN" smtClean="0"/>
          </a:p>
          <a:p>
            <a:pPr marL="742950" lvl="1" indent="-285750">
              <a:lnSpc>
                <a:spcPct val="200000"/>
              </a:lnSpc>
              <a:buClr>
                <a:srgbClr val="FFC000"/>
              </a:buClr>
              <a:buFont typeface="Wingdings" panose="05000000000000000000" pitchFamily="2" charset="2"/>
              <a:buChar char="ü"/>
              <a:defRPr/>
            </a:pPr>
            <a:r>
              <a:rPr lang="en-US" altLang="zh-CN" smtClean="0"/>
              <a:t>insertMany</a:t>
            </a:r>
            <a:r>
              <a:rPr lang="zh-CN" altLang="en-US" smtClean="0"/>
              <a:t>：插入多个文档</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如果数据库和集合不存在，</a:t>
            </a:r>
            <a:r>
              <a:rPr lang="en-US" altLang="zh-CN" smtClean="0"/>
              <a:t>insert</a:t>
            </a:r>
            <a:r>
              <a:rPr lang="zh-CN" altLang="en-US" smtClean="0"/>
              <a:t>操作将自动创建；</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对于插入的数据，</a:t>
            </a:r>
            <a:r>
              <a:rPr lang="en-US" altLang="zh-CN" smtClean="0"/>
              <a:t>mongoDB</a:t>
            </a:r>
            <a:r>
              <a:rPr lang="zh-CN" altLang="en-US" smtClean="0"/>
              <a:t>自动生成</a:t>
            </a:r>
            <a:r>
              <a:rPr lang="en-US" altLang="zh-CN" smtClean="0"/>
              <a:t> </a:t>
            </a:r>
            <a:r>
              <a:rPr lang="en-US" altLang="zh-CN"/>
              <a:t>ObjectId </a:t>
            </a:r>
            <a:r>
              <a:rPr lang="zh-CN" altLang="en-US"/>
              <a:t>作为</a:t>
            </a:r>
            <a:r>
              <a:rPr lang="en-US" altLang="zh-CN" smtClean="0"/>
              <a:t>_id </a:t>
            </a:r>
            <a:r>
              <a:rPr lang="zh-CN" altLang="en-US" smtClean="0"/>
              <a:t>字段（物理主键）</a:t>
            </a: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32487445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smtClean="0">
                <a:solidFill>
                  <a:srgbClr val="1D69A3"/>
                </a:solidFill>
                <a:latin typeface="微软雅黑" pitchFamily="34" charset="-122"/>
                <a:ea typeface="微软雅黑" pitchFamily="34" charset="-122"/>
              </a:rPr>
              <a:t>删除操作</a:t>
            </a:r>
            <a:endParaRPr lang="zh-CN" altLang="en-US" sz="2667">
              <a:solidFill>
                <a:srgbClr val="1D69A3"/>
              </a:solidFill>
              <a:latin typeface="微软雅黑" pitchFamily="34" charset="-122"/>
              <a:ea typeface="微软雅黑" pitchFamily="34" charset="-122"/>
            </a:endParaRPr>
          </a:p>
        </p:txBody>
      </p:sp>
      <p:sp>
        <p:nvSpPr>
          <p:cNvPr id="2" name="矩形 1"/>
          <p:cNvSpPr/>
          <p:nvPr/>
        </p:nvSpPr>
        <p:spPr>
          <a:xfrm>
            <a:off x="480484" y="1211263"/>
            <a:ext cx="11487149" cy="2308324"/>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a:t>
            </a:r>
            <a:r>
              <a:rPr lang="zh-CN" altLang="en-US" b="1" smtClean="0">
                <a:latin typeface="微软雅黑" panose="020B0503020204020204" pitchFamily="34" charset="-122"/>
                <a:ea typeface="微软雅黑" panose="020B0503020204020204" pitchFamily="34" charset="-122"/>
              </a:rPr>
              <a:t>操作</a:t>
            </a:r>
            <a:endParaRPr lang="en-US" altLang="zh-CN" b="1">
              <a:latin typeface="微软雅黑" panose="020B0503020204020204" pitchFamily="34" charset="-122"/>
              <a:ea typeface="微软雅黑" panose="020B0503020204020204" pitchFamily="34" charset="-122"/>
            </a:endParaRPr>
          </a:p>
          <a:p>
            <a:pPr marL="742950" lvl="1" indent="-285750">
              <a:lnSpc>
                <a:spcPct val="200000"/>
              </a:lnSpc>
              <a:buClr>
                <a:srgbClr val="FFC000"/>
              </a:buClr>
              <a:buFont typeface="Wingdings" panose="05000000000000000000" pitchFamily="2" charset="2"/>
              <a:buChar char="ü"/>
              <a:defRPr/>
            </a:pPr>
            <a:r>
              <a:rPr lang="en-US" altLang="zh-CN" smtClean="0"/>
              <a:t>deleteOne(query)</a:t>
            </a:r>
            <a:r>
              <a:rPr lang="zh-CN" altLang="en-US" smtClean="0"/>
              <a:t>：删除单个文档</a:t>
            </a:r>
            <a:endParaRPr lang="en-US" altLang="zh-CN" smtClean="0"/>
          </a:p>
          <a:p>
            <a:pPr marL="742950" lvl="1" indent="-285750">
              <a:lnSpc>
                <a:spcPct val="200000"/>
              </a:lnSpc>
              <a:buClr>
                <a:srgbClr val="FFC000"/>
              </a:buClr>
              <a:buFont typeface="Wingdings" panose="05000000000000000000" pitchFamily="2" charset="2"/>
              <a:buChar char="ü"/>
              <a:defRPr/>
            </a:pPr>
            <a:r>
              <a:rPr lang="en-US" altLang="zh-CN" smtClean="0"/>
              <a:t>deleteMany(query)</a:t>
            </a:r>
            <a:r>
              <a:rPr lang="zh-CN" altLang="en-US" smtClean="0"/>
              <a:t>：</a:t>
            </a:r>
            <a:r>
              <a:rPr lang="zh-CN" altLang="en-US"/>
              <a:t>删除</a:t>
            </a:r>
            <a:r>
              <a:rPr lang="zh-CN" altLang="en-US" smtClean="0"/>
              <a:t>多个文档</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删除操作是不会删除索引的，就算你把数据全部删除；</a:t>
            </a:r>
            <a:endParaRPr lang="en-US"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04926116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矩形 4"/>
          <p:cNvSpPr>
            <a:spLocks noChangeArrowheads="1"/>
          </p:cNvSpPr>
          <p:nvPr/>
        </p:nvSpPr>
        <p:spPr bwMode="auto">
          <a:xfrm>
            <a:off x="141817" y="746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更新操作概要</a:t>
            </a:r>
          </a:p>
        </p:txBody>
      </p:sp>
      <p:sp>
        <p:nvSpPr>
          <p:cNvPr id="38918" name="矩形 10"/>
          <p:cNvSpPr>
            <a:spLocks noChangeArrowheads="1"/>
          </p:cNvSpPr>
          <p:nvPr/>
        </p:nvSpPr>
        <p:spPr bwMode="auto">
          <a:xfrm>
            <a:off x="723900" y="63041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更新的方法</a:t>
            </a:r>
          </a:p>
        </p:txBody>
      </p:sp>
      <p:sp>
        <p:nvSpPr>
          <p:cNvPr id="38919" name="TextBox 8"/>
          <p:cNvSpPr txBox="1">
            <a:spLocks noChangeArrowheads="1"/>
          </p:cNvSpPr>
          <p:nvPr/>
        </p:nvSpPr>
        <p:spPr bwMode="auto">
          <a:xfrm>
            <a:off x="956734" y="1130476"/>
            <a:ext cx="1499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替换更新</a:t>
            </a:r>
            <a:endParaRPr lang="en-US" altLang="zh-CN" sz="160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操作符更新</a:t>
            </a:r>
          </a:p>
        </p:txBody>
      </p:sp>
      <p:sp>
        <p:nvSpPr>
          <p:cNvPr id="4" name="Rectangle 1"/>
          <p:cNvSpPr>
            <a:spLocks noChangeArrowheads="1"/>
          </p:cNvSpPr>
          <p:nvPr/>
        </p:nvSpPr>
        <p:spPr bwMode="auto">
          <a:xfrm>
            <a:off x="670801" y="1808240"/>
            <a:ext cx="10767848" cy="5048250"/>
          </a:xfrm>
          <a:prstGeom prst="rect">
            <a:avLst/>
          </a:prstGeom>
          <a:noFill/>
          <a:ln>
            <a:noFill/>
          </a:ln>
          <a:effectLst/>
        </p:spPr>
        <p:txBody>
          <a:bodyPr wrap="square"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lnSpc>
                <a:spcPct val="150000"/>
              </a:lnSpc>
              <a:buClr>
                <a:srgbClr val="92D050"/>
              </a:buClr>
              <a:buFont typeface="Wingdings" pitchFamily="2" charset="2"/>
              <a:buChar char="n"/>
              <a:defRPr/>
            </a:pPr>
            <a:r>
              <a:rPr lang="zh-CN" altLang="zh-CN" sz="2000" b="1" smtClean="0">
                <a:latin typeface="微软雅黑" pitchFamily="34" charset="-122"/>
                <a:ea typeface="微软雅黑" pitchFamily="34" charset="-122"/>
              </a:rPr>
              <a:t>update() 方法用于更新已存在的文档。语法格式如下：</a:t>
            </a:r>
          </a:p>
          <a:p>
            <a:pPr>
              <a:defRPr/>
            </a:pPr>
            <a:r>
              <a:rPr lang="zh-CN" altLang="zh-CN" sz="2000" smtClean="0">
                <a:solidFill>
                  <a:srgbClr val="333333"/>
                </a:solidFill>
                <a:latin typeface="微软雅黑" panose="020B0503020204020204" pitchFamily="34" charset="-122"/>
                <a:ea typeface="微软雅黑" panose="020B0503020204020204" pitchFamily="34" charset="-122"/>
              </a:rPr>
              <a:t>db.collection.update( &lt;query&gt;, &lt;update&gt;, { upsert: &lt;boolean&gt;, multi: &lt;boolean&gt;, writeConcern: &lt;document&gt; } )</a:t>
            </a:r>
          </a:p>
          <a:p>
            <a:pPr>
              <a:lnSpc>
                <a:spcPts val="3200"/>
              </a:lnSpc>
              <a:defRPr/>
            </a:pPr>
            <a:r>
              <a:rPr lang="zh-CN" altLang="zh-CN" sz="2000" smtClean="0">
                <a:solidFill>
                  <a:srgbClr val="333333"/>
                </a:solidFill>
                <a:latin typeface="微软雅黑" panose="020B0503020204020204" pitchFamily="34" charset="-122"/>
                <a:ea typeface="微软雅黑" panose="020B0503020204020204" pitchFamily="34" charset="-122"/>
              </a:rPr>
              <a:t>参数说明：</a:t>
            </a: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query : </a:t>
            </a:r>
            <a:r>
              <a:rPr lang="zh-CN" altLang="zh-CN" sz="2000" smtClean="0">
                <a:solidFill>
                  <a:srgbClr val="333333"/>
                </a:solidFill>
                <a:latin typeface="微软雅黑" panose="020B0503020204020204" pitchFamily="34" charset="-122"/>
                <a:ea typeface="微软雅黑" panose="020B0503020204020204" pitchFamily="34" charset="-122"/>
              </a:rPr>
              <a:t>update的查询条件，类似sql update查询内where后面的</a:t>
            </a:r>
            <a:r>
              <a:rPr lang="zh-CN" altLang="en-US" sz="2000" smtClean="0">
                <a:solidFill>
                  <a:srgbClr val="333333"/>
                </a:solidFill>
                <a:latin typeface="微软雅黑" panose="020B0503020204020204" pitchFamily="34" charset="-122"/>
                <a:ea typeface="微软雅黑" panose="020B0503020204020204" pitchFamily="34" charset="-122"/>
              </a:rPr>
              <a:t>；</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update : </a:t>
            </a:r>
            <a:r>
              <a:rPr lang="zh-CN" altLang="zh-CN" sz="2000" smtClean="0">
                <a:solidFill>
                  <a:srgbClr val="333333"/>
                </a:solidFill>
                <a:latin typeface="微软雅黑" panose="020B0503020204020204" pitchFamily="34" charset="-122"/>
                <a:ea typeface="微软雅黑" panose="020B0503020204020204" pitchFamily="34" charset="-122"/>
              </a:rPr>
              <a:t>update的对象和一些更新的操作符（如$,$inc...）等，也可以理解为sql update查询内set后面的</a:t>
            </a: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upsert : </a:t>
            </a:r>
            <a:r>
              <a:rPr lang="zh-CN" altLang="zh-CN" sz="2000" smtClean="0">
                <a:solidFill>
                  <a:srgbClr val="333333"/>
                </a:solidFill>
                <a:latin typeface="微软雅黑" panose="020B0503020204020204" pitchFamily="34" charset="-122"/>
                <a:ea typeface="微软雅黑" panose="020B0503020204020204" pitchFamily="34" charset="-122"/>
              </a:rPr>
              <a:t>可选，这个参数的意思是，如果不存在update的记录，是否插入,true为插入，默认是false，不插入。</a:t>
            </a: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multi : </a:t>
            </a:r>
            <a:r>
              <a:rPr lang="zh-CN" altLang="zh-CN" sz="2000" smtClean="0">
                <a:solidFill>
                  <a:srgbClr val="333333"/>
                </a:solidFill>
                <a:latin typeface="微软雅黑" panose="020B0503020204020204" pitchFamily="34" charset="-122"/>
                <a:ea typeface="微软雅黑" panose="020B0503020204020204" pitchFamily="34" charset="-122"/>
              </a:rPr>
              <a:t>可选，mongodb 默认是false,只更新找到的第一条记录，如果这个参数为true,就把按条件查出来多条记录全部更新。</a:t>
            </a:r>
          </a:p>
          <a:p>
            <a:pPr marL="342900" indent="-342900">
              <a:lnSpc>
                <a:spcPts val="3200"/>
              </a:lnSpc>
              <a:buClr>
                <a:srgbClr val="00B050"/>
              </a:buClr>
              <a:buFont typeface="Wingdings" panose="05000000000000000000" pitchFamily="2" charset="2"/>
              <a:buChar char="ü"/>
              <a:defRPr/>
            </a:pPr>
            <a:r>
              <a:rPr lang="zh-CN" altLang="zh-CN" sz="2000" b="1" smtClean="0">
                <a:solidFill>
                  <a:srgbClr val="333333"/>
                </a:solidFill>
                <a:latin typeface="微软雅黑" panose="020B0503020204020204" pitchFamily="34" charset="-122"/>
                <a:ea typeface="微软雅黑" panose="020B0503020204020204" pitchFamily="34" charset="-122"/>
              </a:rPr>
              <a:t>writeConcern :</a:t>
            </a:r>
            <a:r>
              <a:rPr lang="zh-CN" altLang="zh-CN" sz="2000" smtClean="0">
                <a:solidFill>
                  <a:srgbClr val="333333"/>
                </a:solidFill>
                <a:latin typeface="微软雅黑" panose="020B0503020204020204" pitchFamily="34" charset="-122"/>
                <a:ea typeface="微软雅黑" panose="020B0503020204020204" pitchFamily="34" charset="-122"/>
              </a:rPr>
              <a:t>可选，</a:t>
            </a:r>
            <a:r>
              <a:rPr lang="zh-CN" altLang="en-US" sz="2000" smtClean="0">
                <a:solidFill>
                  <a:srgbClr val="333333"/>
                </a:solidFill>
                <a:latin typeface="微软雅黑" panose="020B0503020204020204" pitchFamily="34" charset="-122"/>
                <a:ea typeface="微软雅黑" panose="020B0503020204020204" pitchFamily="34" charset="-122"/>
              </a:rPr>
              <a:t>写</a:t>
            </a:r>
            <a:r>
              <a:rPr lang="zh-CN" altLang="en-US" sz="2000">
                <a:solidFill>
                  <a:srgbClr val="333333"/>
                </a:solidFill>
                <a:latin typeface="微软雅黑" panose="020B0503020204020204" pitchFamily="34" charset="-122"/>
                <a:ea typeface="微软雅黑" panose="020B0503020204020204" pitchFamily="34" charset="-122"/>
              </a:rPr>
              <a:t>策略</a:t>
            </a:r>
            <a:r>
              <a:rPr lang="zh-CN" altLang="en-US" sz="2000" smtClean="0">
                <a:solidFill>
                  <a:srgbClr val="333333"/>
                </a:solidFill>
                <a:latin typeface="微软雅黑" panose="020B0503020204020204" pitchFamily="34" charset="-122"/>
                <a:ea typeface="微软雅黑" panose="020B0503020204020204" pitchFamily="34" charset="-122"/>
              </a:rPr>
              <a:t>配置</a:t>
            </a:r>
            <a:r>
              <a:rPr lang="zh-CN" altLang="zh-CN" sz="2000" smtClean="0">
                <a:solidFill>
                  <a:srgbClr val="333333"/>
                </a:solidFill>
                <a:latin typeface="微软雅黑" panose="020B0503020204020204" pitchFamily="34" charset="-122"/>
                <a:ea typeface="微软雅黑" panose="020B0503020204020204" pitchFamily="34" charset="-122"/>
              </a:rPr>
              <a:t>。</a:t>
            </a:r>
          </a:p>
          <a:p>
            <a:pPr>
              <a:defRPr/>
            </a:pPr>
            <a:endParaRPr lang="zh-CN" altLang="zh-CN" smtClean="0"/>
          </a:p>
        </p:txBody>
      </p:sp>
      <p:sp>
        <p:nvSpPr>
          <p:cNvPr id="38921" name="TextBox 10"/>
          <p:cNvSpPr txBox="1">
            <a:spLocks noChangeArrowheads="1"/>
          </p:cNvSpPr>
          <p:nvPr/>
        </p:nvSpPr>
        <p:spPr bwMode="auto">
          <a:xfrm>
            <a:off x="5441951" y="692151"/>
            <a:ext cx="1499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性能更好</a:t>
            </a:r>
            <a:endParaRPr lang="en-US" altLang="zh-CN" sz="160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600">
                <a:latin typeface="微软雅黑" pitchFamily="34" charset="-122"/>
                <a:ea typeface="微软雅黑" pitchFamily="34" charset="-122"/>
              </a:rPr>
              <a:t>原子性操作</a:t>
            </a:r>
          </a:p>
        </p:txBody>
      </p:sp>
      <p:sp>
        <p:nvSpPr>
          <p:cNvPr id="38922" name="线形标注 1 4"/>
          <p:cNvSpPr>
            <a:spLocks/>
          </p:cNvSpPr>
          <p:nvPr/>
        </p:nvSpPr>
        <p:spPr bwMode="auto">
          <a:xfrm>
            <a:off x="5441951" y="564617"/>
            <a:ext cx="2258260" cy="958531"/>
          </a:xfrm>
          <a:prstGeom prst="borderCallout1">
            <a:avLst>
              <a:gd name="adj1" fmla="val 116095"/>
              <a:gd name="adj2" fmla="val -135574"/>
              <a:gd name="adj3" fmla="val 48233"/>
              <a:gd name="adj4" fmla="val -594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50000"/>
              </a:lnSpc>
              <a:spcBef>
                <a:spcPct val="0"/>
              </a:spcBef>
              <a:buClr>
                <a:srgbClr val="92D050"/>
              </a:buClr>
              <a:buFontTx/>
              <a:buNone/>
            </a:pPr>
            <a:endParaRPr lang="zh-CN" altLang="en-US" sz="1800">
              <a:latin typeface="微软雅黑" pitchFamily="34" charset="-122"/>
              <a:ea typeface="微软雅黑" pitchFamily="34" charset="-122"/>
            </a:endParaRPr>
          </a:p>
        </p:txBody>
      </p:sp>
      <p:grpSp>
        <p:nvGrpSpPr>
          <p:cNvPr id="11" name="PA_组合 47"/>
          <p:cNvGrpSpPr/>
          <p:nvPr>
            <p:custDataLst>
              <p:tags r:id="rId2"/>
            </p:custDataLst>
          </p:nvPr>
        </p:nvGrpSpPr>
        <p:grpSpPr>
          <a:xfrm>
            <a:off x="413810" y="695886"/>
            <a:ext cx="1199456" cy="74689"/>
            <a:chOff x="0" y="2842590"/>
            <a:chExt cx="7054752" cy="89199"/>
          </a:xfrm>
        </p:grpSpPr>
        <p:sp>
          <p:nvSpPr>
            <p:cNvPr id="12" name="矩形 1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5" name="矩形 1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332688782"/>
              </p:ext>
            </p:extLst>
          </p:nvPr>
        </p:nvGraphicFramePr>
        <p:xfrm>
          <a:off x="7760536" y="692151"/>
          <a:ext cx="1647825" cy="560387"/>
        </p:xfrm>
        <a:graphic>
          <a:graphicData uri="http://schemas.openxmlformats.org/presentationml/2006/ole">
            <mc:AlternateContent xmlns:mc="http://schemas.openxmlformats.org/markup-compatibility/2006">
              <mc:Choice xmlns:v="urn:schemas-microsoft-com:vml" Requires="v">
                <p:oleObj spid="_x0000_s3195" name="包装程序外壳对象" showAsIcon="1" r:id="rId5" imgW="1648440" imgH="560160" progId="Package">
                  <p:embed/>
                </p:oleObj>
              </mc:Choice>
              <mc:Fallback>
                <p:oleObj name="包装程序外壳对象" showAsIcon="1" r:id="rId5" imgW="1648440" imgH="560160" progId="Package">
                  <p:embed/>
                  <p:pic>
                    <p:nvPicPr>
                      <p:cNvPr id="0" name=""/>
                      <p:cNvPicPr/>
                      <p:nvPr/>
                    </p:nvPicPr>
                    <p:blipFill>
                      <a:blip r:embed="rId6"/>
                      <a:stretch>
                        <a:fillRect/>
                      </a:stretch>
                    </p:blipFill>
                    <p:spPr>
                      <a:xfrm>
                        <a:off x="7760536" y="692151"/>
                        <a:ext cx="1647825" cy="560387"/>
                      </a:xfrm>
                      <a:prstGeom prst="rect">
                        <a:avLst/>
                      </a:prstGeom>
                    </p:spPr>
                  </p:pic>
                </p:oleObj>
              </mc:Fallback>
            </mc:AlternateContent>
          </a:graphicData>
        </a:graphic>
      </p:graphicFrame>
      <p:sp>
        <p:nvSpPr>
          <p:cNvPr id="3" name="TextBox 2"/>
          <p:cNvSpPr txBox="1"/>
          <p:nvPr/>
        </p:nvSpPr>
        <p:spPr>
          <a:xfrm rot="20915512">
            <a:off x="2901244" y="1107649"/>
            <a:ext cx="1107996" cy="369332"/>
          </a:xfrm>
          <a:prstGeom prst="rect">
            <a:avLst/>
          </a:prstGeom>
          <a:noFill/>
        </p:spPr>
        <p:txBody>
          <a:bodyPr wrap="none" rtlCol="0">
            <a:spAutoFit/>
          </a:bodyPr>
          <a:lstStyle/>
          <a:p>
            <a:r>
              <a:rPr lang="zh-CN" altLang="en-US" smtClean="0"/>
              <a:t>推荐使用</a:t>
            </a:r>
            <a:endParaRPr lang="zh-CN" altLang="en-US"/>
          </a:p>
        </p:txBody>
      </p:sp>
    </p:spTree>
    <p:extLst>
      <p:ext uri="{BB962C8B-B14F-4D97-AF65-F5344CB8AC3E}">
        <p14:creationId xmlns:p14="http://schemas.microsoft.com/office/powerpoint/2010/main" val="68739358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to="" calcmode="lin" valueType="num">
                                      <p:cBhvr>
                                        <p:cTn id="7" dur="700" fill="hold">
                                          <p:stCondLst>
                                            <p:cond delay="0"/>
                                          </p:stCondLst>
                                        </p:cTn>
                                        <p:tgtEl>
                                          <p:spTgt spid="1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矩形 4"/>
          <p:cNvSpPr>
            <a:spLocks noChangeArrowheads="1"/>
          </p:cNvSpPr>
          <p:nvPr/>
        </p:nvSpPr>
        <p:spPr bwMode="auto">
          <a:xfrm>
            <a:off x="141816" y="11271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smtClean="0">
                <a:solidFill>
                  <a:srgbClr val="1D69A3"/>
                </a:solidFill>
                <a:latin typeface="微软雅黑" pitchFamily="34" charset="-122"/>
                <a:ea typeface="微软雅黑" pitchFamily="34" charset="-122"/>
              </a:rPr>
              <a:t>upsert</a:t>
            </a:r>
            <a:r>
              <a:rPr lang="zh-CN" altLang="en-US" sz="2667">
                <a:solidFill>
                  <a:srgbClr val="1D69A3"/>
                </a:solidFill>
                <a:latin typeface="微软雅黑" pitchFamily="34" charset="-122"/>
                <a:ea typeface="微软雅黑" pitchFamily="34" charset="-122"/>
              </a:rPr>
              <a:t>示例</a:t>
            </a: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矩形 3"/>
          <p:cNvSpPr/>
          <p:nvPr/>
        </p:nvSpPr>
        <p:spPr>
          <a:xfrm>
            <a:off x="713674" y="1310902"/>
            <a:ext cx="10010770" cy="400110"/>
          </a:xfrm>
          <a:prstGeom prst="rect">
            <a:avLst/>
          </a:prstGeom>
        </p:spPr>
        <p:txBody>
          <a:bodyPr wrap="square">
            <a:spAutoFit/>
          </a:bodyPr>
          <a:lstStyle/>
          <a:p>
            <a:pPr>
              <a:defRPr/>
            </a:pPr>
            <a:r>
              <a:rPr lang="en-US" altLang="zh-CN" sz="2000">
                <a:solidFill>
                  <a:srgbClr val="333333"/>
                </a:solidFill>
                <a:latin typeface="微软雅黑" panose="020B0503020204020204" pitchFamily="34" charset="-122"/>
                <a:ea typeface="微软雅黑" panose="020B0503020204020204" pitchFamily="34" charset="-122"/>
              </a:rPr>
              <a:t>db.users.update</a:t>
            </a:r>
            <a:r>
              <a:rPr lang="en-US" altLang="zh-CN" sz="2000" smtClean="0">
                <a:solidFill>
                  <a:srgbClr val="333333"/>
                </a:solidFill>
                <a:latin typeface="微软雅黑" panose="020B0503020204020204" pitchFamily="34" charset="-122"/>
                <a:ea typeface="微软雅黑" panose="020B0503020204020204" pitchFamily="34" charset="-122"/>
              </a:rPr>
              <a:t>({"username":"cang"},{"$set":{"age":</a:t>
            </a:r>
            <a:r>
              <a:rPr lang="en-US" altLang="zh-CN" sz="2000">
                <a:solidFill>
                  <a:srgbClr val="333333"/>
                </a:solidFill>
                <a:latin typeface="微软雅黑" panose="020B0503020204020204" pitchFamily="34" charset="-122"/>
                <a:ea typeface="微软雅黑" panose="020B0503020204020204" pitchFamily="34" charset="-122"/>
              </a:rPr>
              <a:t>18</a:t>
            </a:r>
            <a:r>
              <a:rPr lang="en-US" altLang="zh-CN" sz="2000" smtClean="0">
                <a:solidFill>
                  <a:srgbClr val="333333"/>
                </a:solidFill>
                <a:latin typeface="微软雅黑" panose="020B0503020204020204" pitchFamily="34" charset="-122"/>
                <a:ea typeface="微软雅黑" panose="020B0503020204020204" pitchFamily="34" charset="-122"/>
              </a:rPr>
              <a:t>}},{"upsert":</a:t>
            </a:r>
            <a:r>
              <a:rPr lang="en-US" altLang="zh-CN" sz="2000">
                <a:solidFill>
                  <a:srgbClr val="333333"/>
                </a:solidFill>
                <a:latin typeface="微软雅黑" panose="020B0503020204020204" pitchFamily="34" charset="-122"/>
                <a:ea typeface="微软雅黑" panose="020B0503020204020204" pitchFamily="34" charset="-122"/>
              </a:rPr>
              <a:t>true})</a:t>
            </a:r>
          </a:p>
        </p:txBody>
      </p:sp>
      <p:sp>
        <p:nvSpPr>
          <p:cNvPr id="12" name="矩形 11"/>
          <p:cNvSpPr/>
          <p:nvPr/>
        </p:nvSpPr>
        <p:spPr>
          <a:xfrm>
            <a:off x="480483" y="2170819"/>
            <a:ext cx="11487149" cy="1200329"/>
          </a:xfrm>
          <a:prstGeom prst="rect">
            <a:avLst/>
          </a:prstGeom>
        </p:spPr>
        <p:txBody>
          <a:bodyPr>
            <a:spAutoFit/>
          </a:bodyPr>
          <a:lstStyle/>
          <a:p>
            <a:pPr marL="742950" lvl="1" indent="-285750">
              <a:lnSpc>
                <a:spcPct val="200000"/>
              </a:lnSpc>
              <a:buClr>
                <a:srgbClr val="FFC000"/>
              </a:buClr>
              <a:buFont typeface="Wingdings" panose="05000000000000000000" pitchFamily="2" charset="2"/>
              <a:buChar char="ü"/>
              <a:defRPr/>
            </a:pPr>
            <a:r>
              <a:rPr lang="zh-CN" altLang="en-US" smtClean="0"/>
              <a:t>数据不存在，记录将被插入</a:t>
            </a:r>
            <a:endParaRPr lang="en-US" altLang="zh-CN" smtClean="0"/>
          </a:p>
          <a:p>
            <a:pPr marL="742950" lvl="1" indent="-285750">
              <a:lnSpc>
                <a:spcPct val="200000"/>
              </a:lnSpc>
              <a:buClr>
                <a:srgbClr val="FFC000"/>
              </a:buClr>
              <a:buFont typeface="Wingdings" panose="05000000000000000000" pitchFamily="2" charset="2"/>
              <a:buChar char="ü"/>
              <a:defRPr/>
            </a:pPr>
            <a:r>
              <a:rPr lang="zh-CN" altLang="en-US" smtClean="0"/>
              <a:t>与插入操作相比，</a:t>
            </a:r>
            <a:r>
              <a:rPr lang="en-US" altLang="zh-CN" smtClean="0"/>
              <a:t>upsert</a:t>
            </a:r>
            <a:r>
              <a:rPr lang="zh-CN" altLang="en-US" smtClean="0"/>
              <a:t>插入的结果返回了</a:t>
            </a:r>
            <a:r>
              <a:rPr lang="en-US" altLang="zh-CN" smtClean="0"/>
              <a:t>_id</a:t>
            </a:r>
            <a:r>
              <a:rPr lang="zh-CN" altLang="en-US" smtClean="0"/>
              <a:t>字段</a:t>
            </a:r>
            <a:endParaRPr lang="en-US" altLang="zh-CN"/>
          </a:p>
        </p:txBody>
      </p:sp>
    </p:spTree>
    <p:extLst>
      <p:ext uri="{BB962C8B-B14F-4D97-AF65-F5344CB8AC3E}">
        <p14:creationId xmlns:p14="http://schemas.microsoft.com/office/powerpoint/2010/main" val="392934692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1" name="矩形 4"/>
          <p:cNvSpPr>
            <a:spLocks noChangeArrowheads="1"/>
          </p:cNvSpPr>
          <p:nvPr/>
        </p:nvSpPr>
        <p:spPr bwMode="auto">
          <a:xfrm>
            <a:off x="177800" y="8464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更新选择器</a:t>
            </a:r>
          </a:p>
        </p:txBody>
      </p:sp>
      <p:graphicFrame>
        <p:nvGraphicFramePr>
          <p:cNvPr id="3" name="表格 2"/>
          <p:cNvGraphicFramePr>
            <a:graphicFrameLocks noGrp="1"/>
          </p:cNvGraphicFramePr>
          <p:nvPr>
            <p:extLst>
              <p:ext uri="{D42A27DB-BD31-4B8C-83A1-F6EECF244321}">
                <p14:modId xmlns:p14="http://schemas.microsoft.com/office/powerpoint/2010/main" val="1626474702"/>
              </p:ext>
            </p:extLst>
          </p:nvPr>
        </p:nvGraphicFramePr>
        <p:xfrm>
          <a:off x="486834" y="1135064"/>
          <a:ext cx="11614151" cy="4692656"/>
        </p:xfrm>
        <a:graphic>
          <a:graphicData uri="http://schemas.openxmlformats.org/drawingml/2006/table">
            <a:tbl>
              <a:tblPr firstRow="1" bandRow="1">
                <a:tableStyleId>{5C22544A-7EE6-4342-B048-85BDC9FD1C3A}</a:tableStyleId>
              </a:tblPr>
              <a:tblGrid>
                <a:gridCol w="2238367"/>
                <a:gridCol w="3218735"/>
                <a:gridCol w="6157049"/>
              </a:tblGrid>
              <a:tr h="308505">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类型</a:t>
                      </a:r>
                    </a:p>
                  </a:txBody>
                  <a:tcPr marL="10160" marR="10160" marT="7619" marB="0" anchor="ctr"/>
                </a:tc>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运算符</a:t>
                      </a:r>
                    </a:p>
                  </a:txBody>
                  <a:tcPr marL="10160" marR="10160" marT="7619" marB="0" anchor="ctr"/>
                </a:tc>
                <a:tc>
                  <a:txBody>
                    <a:bodyPr/>
                    <a:lstStyle/>
                    <a:p>
                      <a:pPr marL="0" algn="ctr"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描述</a:t>
                      </a:r>
                    </a:p>
                  </a:txBody>
                  <a:tcPr marL="10160" marR="10160" marT="7619" marB="0" anchor="ctr"/>
                </a:tc>
              </a:tr>
              <a:tr h="308505">
                <a:tc rowSpan="4">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操作符</a:t>
                      </a:r>
                    </a:p>
                  </a:txBody>
                  <a:tcPr marL="10160" marR="10160" marT="7619" marB="0" anchor="ct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$inc</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指定值加</a:t>
                      </a:r>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n</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$set</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更新指定字段</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$unset</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将指定字段删除</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$rename</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更新字段名称</a:t>
                      </a:r>
                    </a:p>
                  </a:txBody>
                  <a:tcPr marL="10160" marR="10160" marT="7619" marB="0" anchor="ctr"/>
                </a:tc>
              </a:tr>
              <a:tr h="308505">
                <a:tc rowSpan="6">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数组操作符</a:t>
                      </a:r>
                    </a:p>
                  </a:txBody>
                  <a:tcPr marL="10160" marR="10160" marT="7619" marB="0" anchor="ctr"/>
                </a:tc>
                <a:tc>
                  <a:txBody>
                    <a:bodyPr/>
                    <a:lstStyle/>
                    <a:p>
                      <a:pPr marL="0" algn="l" defTabSz="914400" rtl="0" eaLnBrk="1" fontAlgn="ctr" latinLnBrk="0" hangingPunct="1"/>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定位到某一个元素</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添加值到数组中</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$addToSet</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添加值到数组中，有重复则不处理</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$pop</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删除数组第一个或者最后一个</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$pull</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从数组中删除匹配查询条件的值</a:t>
                      </a:r>
                    </a:p>
                  </a:txBody>
                  <a:tcPr marL="10160" marR="10160" marT="7619" marB="0" anchor="ctr"/>
                </a:tc>
              </a:tr>
              <a:tr h="308505">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$pullAll</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从数组中删除多个值</a:t>
                      </a:r>
                    </a:p>
                  </a:txBody>
                  <a:tcPr marL="10160" marR="10160" marT="7619" marB="0" anchor="ctr"/>
                </a:tc>
              </a:tr>
              <a:tr h="308505">
                <a:tc rowSpan="3">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数组运算修饰符</a:t>
                      </a:r>
                    </a:p>
                  </a:txBody>
                  <a:tcPr marL="10160" marR="10160" marT="7619" marB="0" anchor="ct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a:t>
                      </a:r>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addToSet</a:t>
                      </a:r>
                      <a:r>
                        <a:rPr lang="zh-CN" alt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等一起</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使用来操作多个值</a:t>
                      </a:r>
                    </a:p>
                  </a:txBody>
                  <a:tcPr marL="10160" marR="10160" marT="7619" marB="0" anchor="ctr"/>
                </a:tc>
              </a:tr>
              <a:tr h="495298">
                <a:tc vMerge="1">
                  <a:txBody>
                    <a:bodyPr/>
                    <a:lstStyle/>
                    <a:p>
                      <a:endParaRPr lang="zh-CN" altLang="en-US"/>
                    </a:p>
                  </a:txBody>
                  <a:tcPr/>
                </a:tc>
                <a:tc>
                  <a:txBody>
                    <a:bodyPr/>
                    <a:lstStyle/>
                    <a:p>
                      <a:pPr marL="0" algn="l" defTabSz="914400" rtl="0" eaLnBrk="1" fontAlgn="ctr" latinLnBrk="0" hangingPunct="1"/>
                      <a:r>
                        <a:rPr lang="en-US" sz="1600" b="0" i="0" u="none" strike="noStrike" kern="1200" smtClean="0">
                          <a:solidFill>
                            <a:srgbClr val="000000"/>
                          </a:solidFill>
                          <a:effectLst/>
                          <a:latin typeface="微软雅黑" panose="020B0503020204020204" pitchFamily="34" charset="-122"/>
                          <a:ea typeface="微软雅黑" panose="020B0503020204020204" pitchFamily="34" charset="-122"/>
                          <a:cs typeface="+mn-cs"/>
                        </a:rPr>
                        <a:t>$slice</a:t>
                      </a:r>
                      <a:endPar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endParaRP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一起使用来操作用来缩小更新后数组的大小</a:t>
                      </a:r>
                    </a:p>
                  </a:txBody>
                  <a:tcPr marL="10160" marR="10160" marT="7619" marB="0" anchor="ctr"/>
                </a:tc>
              </a:tr>
              <a:tr h="495298">
                <a:tc vMerge="1">
                  <a:txBody>
                    <a:bodyPr/>
                    <a:lstStyle/>
                    <a:p>
                      <a:endParaRPr lang="zh-CN" altLang="en-US"/>
                    </a:p>
                  </a:txBody>
                  <a:tcPr/>
                </a:tc>
                <a:tc>
                  <a:txBody>
                    <a:bodyPr/>
                    <a:lstStyle/>
                    <a:p>
                      <a:pPr marL="0" algn="l" defTabSz="914400" rtl="0" eaLnBrk="1" fontAlgn="ctr" latinLnBrk="0" hangingPunct="1"/>
                      <a:r>
                        <a:rPr 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$sort</a:t>
                      </a:r>
                    </a:p>
                  </a:txBody>
                  <a:tcPr marL="10160" marR="10160" marT="7619" marB="0" anchor="ctr"/>
                </a:tc>
                <a:tc>
                  <a:txBody>
                    <a:bodyPr/>
                    <a:lstStyle/>
                    <a:p>
                      <a:pPr marL="0" algn="l" defTabSz="914400" rtl="0" eaLnBrk="1" fontAlgn="ctr" latinLnBrk="0" hangingPunct="1"/>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与</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$push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$each</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b="0" i="0" u="none" strike="noStrike" kern="1200">
                          <a:solidFill>
                            <a:srgbClr val="000000"/>
                          </a:solidFill>
                          <a:effectLst/>
                          <a:latin typeface="微软雅黑" panose="020B0503020204020204" pitchFamily="34" charset="-122"/>
                          <a:ea typeface="微软雅黑" panose="020B0503020204020204" pitchFamily="34" charset="-122"/>
                          <a:cs typeface="+mn-cs"/>
                        </a:rPr>
                        <a:t>$slice</a:t>
                      </a:r>
                      <a:r>
                        <a:rPr lang="zh-CN" altLang="en-US" sz="1600" b="0" i="0" u="none" strike="noStrike" kern="1200">
                          <a:solidFill>
                            <a:srgbClr val="000000"/>
                          </a:solidFill>
                          <a:effectLst/>
                          <a:latin typeface="微软雅黑" panose="020B0503020204020204" pitchFamily="34" charset="-122"/>
                          <a:ea typeface="微软雅黑" panose="020B0503020204020204" pitchFamily="34" charset="-122"/>
                          <a:cs typeface="+mn-cs"/>
                        </a:rPr>
                        <a:t>一起使用来对数组进行排序</a:t>
                      </a:r>
                    </a:p>
                  </a:txBody>
                  <a:tcPr marL="10160" marR="10160" marT="7619"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49873689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矩形 4"/>
          <p:cNvSpPr>
            <a:spLocks noChangeArrowheads="1"/>
          </p:cNvSpPr>
          <p:nvPr/>
        </p:nvSpPr>
        <p:spPr bwMode="auto">
          <a:xfrm>
            <a:off x="141816"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更新示例</a:t>
            </a:r>
          </a:p>
        </p:txBody>
      </p:sp>
      <p:sp>
        <p:nvSpPr>
          <p:cNvPr id="2" name="矩形 1"/>
          <p:cNvSpPr/>
          <p:nvPr/>
        </p:nvSpPr>
        <p:spPr>
          <a:xfrm>
            <a:off x="480484" y="1336675"/>
            <a:ext cx="11487149" cy="5355312"/>
          </a:xfrm>
          <a:prstGeom prst="rect">
            <a:avLst/>
          </a:prstGeom>
        </p:spPr>
        <p:txBody>
          <a:bodyPr>
            <a:spAutoFit/>
          </a:bodyPr>
          <a:lstStyle/>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删除字段示例</a:t>
            </a:r>
            <a:endParaRPr lang="en-US" altLang="zh-CN" b="1">
              <a:latin typeface="微软雅黑" panose="020B0503020204020204" pitchFamily="34" charset="-122"/>
              <a:ea typeface="微软雅黑" panose="020B0503020204020204" pitchFamily="34" charset="-122"/>
            </a:endParaRPr>
          </a:p>
          <a:p>
            <a:pPr>
              <a:defRPr/>
            </a:pPr>
            <a:r>
              <a:rPr lang="en-US" altLang="zh-CN"/>
              <a:t>db.users.updateMany</a:t>
            </a:r>
            <a:r>
              <a:rPr lang="en-US" altLang="zh-CN" smtClean="0"/>
              <a:t>({"username":"lison"},{"$unset":{"country":"","age":""}})</a:t>
            </a:r>
            <a:endParaRPr lang="en-US" altLang="zh-CN"/>
          </a:p>
          <a:p>
            <a:pPr>
              <a:defRPr/>
            </a:pPr>
            <a:endParaRPr lang="en-US" altLang="zh-CN"/>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更新字段名称示例</a:t>
            </a:r>
            <a:endParaRPr lang="en-US" altLang="zh-CN" b="1">
              <a:latin typeface="微软雅黑" panose="020B0503020204020204" pitchFamily="34" charset="-122"/>
              <a:ea typeface="微软雅黑" panose="020B0503020204020204" pitchFamily="34" charset="-122"/>
            </a:endParaRPr>
          </a:p>
          <a:p>
            <a:pPr>
              <a:defRPr/>
            </a:pPr>
            <a:r>
              <a:rPr lang="en-US" altLang="zh-CN"/>
              <a:t>db.users.updateMany</a:t>
            </a:r>
            <a:r>
              <a:rPr lang="en-US" altLang="zh-CN" smtClean="0"/>
              <a:t>({"username":"lison"},{"$rename":{"lenght":"height", "username":"name"}})</a:t>
            </a:r>
            <a:endParaRPr lang="en-US" altLang="zh-CN"/>
          </a:p>
          <a:p>
            <a:pPr>
              <a:defRPr/>
            </a:pPr>
            <a:endParaRPr lang="en-US" altLang="zh-CN"/>
          </a:p>
          <a:p>
            <a:pPr marL="285750" indent="-285750">
              <a:buClr>
                <a:srgbClr val="FFC000"/>
              </a:buClr>
              <a:buFont typeface="Wingdings" panose="05000000000000000000" pitchFamily="2" charset="2"/>
              <a:buChar char="n"/>
              <a:defRPr/>
            </a:pPr>
            <a:r>
              <a:rPr lang="en-US" altLang="zh-CN" b="1">
                <a:latin typeface="微软雅黑" panose="020B0503020204020204" pitchFamily="34" charset="-122"/>
                <a:ea typeface="微软雅黑" panose="020B0503020204020204" pitchFamily="34" charset="-122"/>
              </a:rPr>
              <a:t>$each</a:t>
            </a:r>
            <a:r>
              <a:rPr lang="zh-CN" altLang="en-US" b="1">
                <a:latin typeface="微软雅黑" panose="020B0503020204020204" pitchFamily="34" charset="-122"/>
                <a:ea typeface="微软雅黑" panose="020B0503020204020204" pitchFamily="34" charset="-122"/>
              </a:rPr>
              <a:t>作用示例</a:t>
            </a:r>
            <a:endParaRPr lang="en-US" altLang="zh-CN" b="1">
              <a:latin typeface="微软雅黑" panose="020B0503020204020204" pitchFamily="34" charset="-122"/>
              <a:ea typeface="微软雅黑" panose="020B0503020204020204" pitchFamily="34" charset="-122"/>
            </a:endParaRPr>
          </a:p>
          <a:p>
            <a:pPr marL="285750" lvl="1" indent="-285750">
              <a:buClr>
                <a:srgbClr val="FFC000"/>
              </a:buClr>
              <a:buFont typeface="Wingdings" panose="05000000000000000000" pitchFamily="2" charset="2"/>
              <a:buChar char="ü"/>
              <a:defRPr/>
            </a:pPr>
            <a:r>
              <a:rPr lang="en-US" altLang="zh-CN" smtClean="0"/>
              <a:t>db.users.updateMany</a:t>
            </a:r>
            <a:r>
              <a:rPr lang="en-US" altLang="zh-CN"/>
              <a:t>({ </a:t>
            </a:r>
            <a:r>
              <a:rPr lang="en-US" altLang="zh-CN" smtClean="0"/>
              <a:t>"username" </a:t>
            </a:r>
            <a:r>
              <a:rPr lang="en-US" altLang="zh-CN"/>
              <a:t>: </a:t>
            </a:r>
            <a:r>
              <a:rPr lang="en-US" altLang="zh-CN" smtClean="0"/>
              <a:t>"james"}, </a:t>
            </a:r>
            <a:r>
              <a:rPr lang="en-US" altLang="zh-CN"/>
              <a:t>{ </a:t>
            </a:r>
            <a:r>
              <a:rPr lang="en-US" altLang="zh-CN" smtClean="0"/>
              <a:t>"$addToSet"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"$addToSet" </a:t>
            </a:r>
            <a:r>
              <a:rPr lang="en-US" altLang="zh-CN"/>
              <a:t>: { </a:t>
            </a:r>
            <a:r>
              <a:rPr lang="en-US" altLang="zh-CN" smtClean="0"/>
              <a:t>"favorites.movies" </a:t>
            </a:r>
            <a:r>
              <a:rPr lang="en-US" altLang="zh-CN"/>
              <a:t>: { </a:t>
            </a:r>
            <a:r>
              <a:rPr lang="en-US" altLang="zh-CN" smtClean="0"/>
              <a:t>"$each"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endParaRPr lang="en-US" altLang="zh-CN"/>
          </a:p>
          <a:p>
            <a:pPr marL="0" lvl="1">
              <a:buClr>
                <a:srgbClr val="FFC000"/>
              </a:buClr>
              <a:defRPr/>
            </a:pPr>
            <a:endParaRPr lang="en-US" altLang="zh-CN"/>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删除字符串数组中元素示例</a:t>
            </a:r>
            <a:endParaRPr lang="en-US" altLang="zh-CN" b="1">
              <a:latin typeface="微软雅黑" panose="020B0503020204020204" pitchFamily="34" charset="-122"/>
              <a:ea typeface="微软雅黑" panose="020B0503020204020204" pitchFamily="34" charset="-122"/>
            </a:endParaRPr>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"$pull"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r>
              <a:rPr lang="en-US" altLang="zh-CN"/>
              <a:t>db.users.updateMany({ </a:t>
            </a:r>
            <a:r>
              <a:rPr lang="en-US" altLang="zh-CN" smtClean="0"/>
              <a:t>"username" </a:t>
            </a:r>
            <a:r>
              <a:rPr lang="en-US" altLang="zh-CN"/>
              <a:t>: </a:t>
            </a:r>
            <a:r>
              <a:rPr lang="en-US" altLang="zh-CN" smtClean="0"/>
              <a:t>"james"}, </a:t>
            </a:r>
            <a:r>
              <a:rPr lang="en-US" altLang="zh-CN"/>
              <a:t>{ </a:t>
            </a:r>
            <a:r>
              <a:rPr lang="en-US" altLang="zh-CN" smtClean="0"/>
              <a:t>"$pullAll" </a:t>
            </a:r>
            <a:r>
              <a:rPr lang="en-US" altLang="zh-CN"/>
              <a:t>: { </a:t>
            </a:r>
            <a:r>
              <a:rPr lang="en-US" altLang="zh-CN" smtClean="0"/>
              <a:t>"favorites.movies" </a:t>
            </a:r>
            <a:r>
              <a:rPr lang="en-US" altLang="zh-CN"/>
              <a:t>: [ </a:t>
            </a:r>
            <a:r>
              <a:rPr lang="en-US" altLang="zh-CN" smtClean="0"/>
              <a:t>"</a:t>
            </a:r>
            <a:r>
              <a:rPr lang="zh-CN" altLang="en-US" smtClean="0"/>
              <a:t>小</a:t>
            </a:r>
            <a:r>
              <a:rPr lang="zh-CN" altLang="en-US"/>
              <a:t>电影</a:t>
            </a:r>
            <a:r>
              <a:rPr lang="en-US" altLang="zh-CN"/>
              <a:t>2 </a:t>
            </a:r>
            <a:r>
              <a:rPr lang="en-US" altLang="zh-CN" smtClean="0"/>
              <a:t>" </a:t>
            </a:r>
            <a:r>
              <a:rPr lang="en-US" altLang="zh-CN"/>
              <a:t>, </a:t>
            </a:r>
            <a:r>
              <a:rPr lang="en-US" altLang="zh-CN" smtClean="0"/>
              <a:t>"</a:t>
            </a:r>
            <a:r>
              <a:rPr lang="zh-CN" altLang="en-US" smtClean="0"/>
              <a:t>小</a:t>
            </a:r>
            <a:r>
              <a:rPr lang="zh-CN" altLang="en-US"/>
              <a:t>电影</a:t>
            </a:r>
            <a:r>
              <a:rPr lang="en-US" altLang="zh-CN" smtClean="0"/>
              <a:t>3"]}})</a:t>
            </a:r>
            <a:endParaRPr lang="en-US" altLang="zh-CN"/>
          </a:p>
          <a:p>
            <a:pPr marL="285750" lvl="1" indent="-285750">
              <a:buClr>
                <a:srgbClr val="FFC000"/>
              </a:buClr>
              <a:buFont typeface="Wingdings" panose="05000000000000000000" pitchFamily="2" charset="2"/>
              <a:buChar char="ü"/>
              <a:defRPr/>
            </a:pPr>
            <a:endParaRPr lang="en-US" altLang="zh-CN"/>
          </a:p>
          <a:p>
            <a:pPr marL="0" lvl="1">
              <a:buClr>
                <a:srgbClr val="FFC000"/>
              </a:buClr>
              <a:defRPr/>
            </a:pPr>
            <a:endParaRPr lang="en-US" altLang="zh-CN"/>
          </a:p>
          <a:p>
            <a:pPr>
              <a:defRPr/>
            </a:pPr>
            <a:endParaRPr lang="en-US" altLang="zh-CN"/>
          </a:p>
          <a:p>
            <a:pPr>
              <a:defRPr/>
            </a:pP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92605769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3" name="矩形 4"/>
          <p:cNvSpPr>
            <a:spLocks noChangeArrowheads="1"/>
          </p:cNvSpPr>
          <p:nvPr/>
        </p:nvSpPr>
        <p:spPr bwMode="auto">
          <a:xfrm>
            <a:off x="187326" y="195265"/>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更新示例</a:t>
            </a:r>
          </a:p>
        </p:txBody>
      </p:sp>
      <p:sp>
        <p:nvSpPr>
          <p:cNvPr id="2" name="矩形 1"/>
          <p:cNvSpPr/>
          <p:nvPr/>
        </p:nvSpPr>
        <p:spPr>
          <a:xfrm>
            <a:off x="116418" y="1020763"/>
            <a:ext cx="11983616" cy="5401479"/>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向对象数组中插入元素</a:t>
            </a:r>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a:t>
            </a:r>
            <a:r>
              <a:rPr lang="zh-CN" altLang="en-US" b="1"/>
              <a:t>增加一条评论（</a:t>
            </a:r>
            <a:r>
              <a:rPr lang="en-US" altLang="zh-CN" b="1"/>
              <a:t>$</a:t>
            </a:r>
            <a:r>
              <a:rPr lang="en-US" altLang="zh-CN" b="1" smtClean="0"/>
              <a:t>push,</a:t>
            </a:r>
            <a:r>
              <a:rPr lang="zh-CN" altLang="en-US" b="1" smtClean="0"/>
              <a:t>默认放在数组最后）</a:t>
            </a:r>
            <a:endParaRPr lang="en-US" altLang="zh-CN" b="1"/>
          </a:p>
          <a:p>
            <a:pPr marL="0" lvl="1">
              <a:lnSpc>
                <a:spcPct val="150000"/>
              </a:lnSpc>
              <a:buClr>
                <a:srgbClr val="FFC000"/>
              </a:buClr>
              <a:defRPr/>
            </a:pPr>
            <a:r>
              <a:rPr lang="en-US" altLang="zh-CN"/>
              <a:t>db.users.updateOne({"username":"james"},{"$push":{"comments":{"author":"lison23","content":"ydddyyytttt","commentTime":ISODate("2019-01-06T00:00:00")}}})</a:t>
            </a:r>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老师批量新增两条评论（</a:t>
            </a:r>
            <a:r>
              <a:rPr lang="en-US" altLang="zh-CN" b="1" smtClean="0"/>
              <a:t>$push,$each</a:t>
            </a:r>
            <a:r>
              <a:rPr lang="zh-CN" altLang="en-US" b="1" smtClean="0"/>
              <a:t>）</a:t>
            </a:r>
            <a:endParaRPr lang="en-US" altLang="zh-CN" b="1" smtClean="0"/>
          </a:p>
          <a:p>
            <a:pPr marL="0" lvl="1">
              <a:buClr>
                <a:srgbClr val="FFC000"/>
              </a:buClr>
              <a:defRPr/>
            </a:pPr>
            <a:r>
              <a:rPr lang="en-US" altLang="zh-CN" smtClean="0"/>
              <a:t>db.users.updateOne({"username":"james"},     </a:t>
            </a:r>
            <a:endParaRPr lang="en-US" altLang="zh-CN"/>
          </a:p>
          <a:p>
            <a:pPr marL="0" lvl="1">
              <a:buClr>
                <a:srgbClr val="FFC000"/>
              </a:buClr>
              <a:defRPr/>
            </a:pPr>
            <a:r>
              <a:rPr lang="en-US" altLang="zh-CN"/>
              <a:t>       </a:t>
            </a:r>
            <a:r>
              <a:rPr lang="en-US" altLang="zh-CN" smtClean="0"/>
              <a:t>{"</a:t>
            </a:r>
            <a:r>
              <a:rPr lang="en-US" altLang="zh-CN" smtClean="0">
                <a:solidFill>
                  <a:srgbClr val="FF0000"/>
                </a:solidFill>
              </a:rPr>
              <a:t>$push</a:t>
            </a:r>
            <a:r>
              <a:rPr lang="en-US" altLang="zh-CN" smtClean="0"/>
              <a:t>":{"comments":</a:t>
            </a:r>
            <a:endParaRPr lang="en-US" altLang="zh-CN"/>
          </a:p>
          <a:p>
            <a:pPr marL="0" lvl="1">
              <a:buClr>
                <a:srgbClr val="FFC000"/>
              </a:buClr>
              <a:defRPr/>
            </a:pPr>
            <a:r>
              <a:rPr lang="en-US" altLang="zh-CN"/>
              <a:t>                  </a:t>
            </a:r>
            <a:r>
              <a:rPr lang="en-US" altLang="zh-CN" smtClean="0"/>
              <a:t>{"</a:t>
            </a:r>
            <a:r>
              <a:rPr lang="en-US" altLang="zh-CN" smtClean="0">
                <a:solidFill>
                  <a:srgbClr val="FF0000"/>
                </a:solidFill>
              </a:rPr>
              <a:t>$each</a:t>
            </a:r>
            <a:r>
              <a:rPr lang="en-US" altLang="zh-CN"/>
              <a:t>":[{"author":"lison22","content":"yyyytttt","commentTime":ISODate("</a:t>
            </a:r>
            <a:r>
              <a:rPr lang="en-US" altLang="zh-CN" smtClean="0"/>
              <a:t>2019-02-06T00:00:00</a:t>
            </a:r>
            <a:r>
              <a:rPr lang="en-US" altLang="zh-CN"/>
              <a:t>")},</a:t>
            </a:r>
          </a:p>
          <a:p>
            <a:pPr marL="0" lvl="1">
              <a:buClr>
                <a:srgbClr val="FFC000"/>
              </a:buClr>
              <a:defRPr/>
            </a:pPr>
            <a:r>
              <a:rPr lang="en-US" altLang="zh-CN"/>
              <a:t>                                  {"author":"lison23","content":"ydddyyytttt","commentTime":ISODate("</a:t>
            </a:r>
            <a:r>
              <a:rPr lang="en-US" altLang="zh-CN" smtClean="0"/>
              <a:t>2019-03-06T00:00:00</a:t>
            </a:r>
            <a:r>
              <a:rPr lang="en-US" altLang="zh-CN"/>
              <a:t>")}]}}})</a:t>
            </a:r>
          </a:p>
          <a:p>
            <a:pPr marL="0" lvl="1">
              <a:buClr>
                <a:srgbClr val="FFC000"/>
              </a:buClr>
              <a:defRPr/>
            </a:pPr>
            <a:endParaRPr lang="en-US" altLang="zh-CN"/>
          </a:p>
          <a:p>
            <a:pPr marL="285750" lvl="1" indent="-285750">
              <a:lnSpc>
                <a:spcPct val="150000"/>
              </a:lnSpc>
              <a:buClr>
                <a:srgbClr val="FFC000"/>
              </a:buClr>
              <a:buFont typeface="Wingdings" panose="05000000000000000000" pitchFamily="2" charset="2"/>
              <a:buChar char="ü"/>
              <a:defRPr/>
            </a:pPr>
            <a:r>
              <a:rPr lang="zh-CN" altLang="en-US" b="1" smtClean="0"/>
              <a:t>给</a:t>
            </a:r>
            <a:r>
              <a:rPr lang="en-US" altLang="zh-CN" b="1" smtClean="0"/>
              <a:t>james</a:t>
            </a:r>
            <a:r>
              <a:rPr lang="zh-CN" altLang="en-US" b="1" smtClean="0"/>
              <a:t>老师</a:t>
            </a:r>
            <a:r>
              <a:rPr lang="zh-CN" altLang="en-US" b="1"/>
              <a:t>批量新增两条评论并对数组进行排序（</a:t>
            </a:r>
            <a:r>
              <a:rPr lang="en-US" altLang="zh-CN" b="1"/>
              <a:t>$push,$</a:t>
            </a:r>
            <a:r>
              <a:rPr lang="en-US" altLang="zh-CN" b="1" smtClean="0"/>
              <a:t>each,$</a:t>
            </a:r>
            <a:r>
              <a:rPr lang="en-US" altLang="zh-CN" b="1"/>
              <a:t>sort</a:t>
            </a:r>
            <a:r>
              <a:rPr lang="zh-CN" altLang="en-US" b="1"/>
              <a:t>）</a:t>
            </a:r>
            <a:endParaRPr lang="en-US" altLang="zh-CN" b="1"/>
          </a:p>
          <a:p>
            <a:pPr marL="0" lvl="1">
              <a:buClr>
                <a:srgbClr val="FFC000"/>
              </a:buClr>
              <a:defRPr/>
            </a:pPr>
            <a:r>
              <a:rPr lang="en-US" altLang="zh-CN"/>
              <a:t>db.users.updateOne</a:t>
            </a:r>
            <a:r>
              <a:rPr lang="en-US" altLang="zh-CN" smtClean="0"/>
              <a:t>({"username":"james"}, </a:t>
            </a:r>
            <a:endParaRPr lang="en-US" altLang="zh-CN"/>
          </a:p>
          <a:p>
            <a:pPr marL="0" lvl="1">
              <a:buClr>
                <a:srgbClr val="FFC000"/>
              </a:buClr>
              <a:defRPr/>
            </a:pPr>
            <a:r>
              <a:rPr lang="en-US" altLang="zh-CN"/>
              <a:t>      </a:t>
            </a:r>
            <a:r>
              <a:rPr lang="en-US" altLang="zh-CN" smtClean="0"/>
              <a:t>{"</a:t>
            </a:r>
            <a:r>
              <a:rPr lang="en-US" altLang="zh-CN" smtClean="0">
                <a:solidFill>
                  <a:srgbClr val="FF0000"/>
                </a:solidFill>
              </a:rPr>
              <a:t>$push</a:t>
            </a:r>
            <a:r>
              <a:rPr lang="en-US" altLang="zh-CN" smtClean="0"/>
              <a:t>": {"comments":</a:t>
            </a:r>
            <a:endParaRPr lang="en-US" altLang="zh-CN"/>
          </a:p>
          <a:p>
            <a:pPr marL="0" lvl="1">
              <a:buClr>
                <a:srgbClr val="FFC000"/>
              </a:buClr>
              <a:defRPr/>
            </a:pPr>
            <a:r>
              <a:rPr lang="en-US" altLang="zh-CN" smtClean="0"/>
              <a:t>                {"</a:t>
            </a:r>
            <a:r>
              <a:rPr lang="en-US" altLang="zh-CN" smtClean="0">
                <a:solidFill>
                  <a:srgbClr val="FF0000"/>
                </a:solidFill>
              </a:rPr>
              <a:t>$each</a:t>
            </a:r>
            <a:r>
              <a:rPr lang="en-US" altLang="zh-CN"/>
              <a:t>":[ {"author":"lison22","content":"yyyytttt","commentTime":ISODate("</a:t>
            </a:r>
            <a:r>
              <a:rPr lang="en-US" altLang="zh-CN" smtClean="0"/>
              <a:t>2019-04-06T00:00:00</a:t>
            </a:r>
            <a:r>
              <a:rPr lang="en-US" altLang="zh-CN"/>
              <a:t>")},</a:t>
            </a:r>
          </a:p>
          <a:p>
            <a:pPr marL="0" lvl="1">
              <a:buClr>
                <a:srgbClr val="FFC000"/>
              </a:buClr>
              <a:defRPr/>
            </a:pPr>
            <a:r>
              <a:rPr lang="en-US" altLang="zh-CN"/>
              <a:t>                                {"author":"lison23","content":"ydddyyytttt","commentTime":ISODate("</a:t>
            </a:r>
            <a:r>
              <a:rPr lang="en-US" altLang="zh-CN" smtClean="0"/>
              <a:t>2019-05-06T00:00:00</a:t>
            </a:r>
            <a:r>
              <a:rPr lang="en-US" altLang="zh-CN"/>
              <a:t>")} ], </a:t>
            </a:r>
          </a:p>
          <a:p>
            <a:pPr marL="0" lvl="1">
              <a:buClr>
                <a:srgbClr val="FFC000"/>
              </a:buClr>
              <a:defRPr/>
            </a:pPr>
            <a:r>
              <a:rPr lang="en-US" altLang="zh-CN"/>
              <a:t>                  </a:t>
            </a:r>
            <a:r>
              <a:rPr lang="en-US" altLang="zh-CN">
                <a:solidFill>
                  <a:srgbClr val="FF0000"/>
                </a:solidFill>
              </a:rPr>
              <a:t>$sort</a:t>
            </a:r>
            <a:r>
              <a:rPr lang="en-US" altLang="zh-CN"/>
              <a:t>: </a:t>
            </a:r>
            <a:r>
              <a:rPr lang="en-US" altLang="zh-CN" smtClean="0"/>
              <a:t>{"commentTime":-</a:t>
            </a:r>
            <a:r>
              <a:rPr lang="en-US" altLang="zh-CN"/>
              <a:t>1} } } })</a:t>
            </a: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84318991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矩形 4"/>
          <p:cNvSpPr>
            <a:spLocks noChangeArrowheads="1"/>
          </p:cNvSpPr>
          <p:nvPr/>
        </p:nvSpPr>
        <p:spPr bwMode="auto">
          <a:xfrm>
            <a:off x="116418"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更新示例</a:t>
            </a:r>
          </a:p>
        </p:txBody>
      </p:sp>
      <p:sp>
        <p:nvSpPr>
          <p:cNvPr id="2" name="矩形 1"/>
          <p:cNvSpPr/>
          <p:nvPr/>
        </p:nvSpPr>
        <p:spPr>
          <a:xfrm>
            <a:off x="285751" y="770575"/>
            <a:ext cx="11487149" cy="5816977"/>
          </a:xfrm>
          <a:prstGeom prst="rect">
            <a:avLst/>
          </a:prstGeom>
        </p:spPr>
        <p:txBody>
          <a:bodyPr>
            <a:spAutoFit/>
          </a:bodyPr>
          <a:lstStyle/>
          <a:p>
            <a:pPr marL="285750" indent="-285750">
              <a:lnSpc>
                <a:spcPct val="150000"/>
              </a:lnSpc>
              <a:buClr>
                <a:srgbClr val="FFC000"/>
              </a:buClr>
              <a:buFont typeface="Wingdings" panose="05000000000000000000" pitchFamily="2" charset="2"/>
              <a:buChar char="n"/>
              <a:defRPr/>
            </a:pPr>
            <a:r>
              <a:rPr lang="zh-CN" altLang="en-US" sz="2000" b="1">
                <a:latin typeface="微软雅黑" panose="020B0503020204020204" pitchFamily="34" charset="-122"/>
                <a:ea typeface="微软雅黑" panose="020B0503020204020204" pitchFamily="34" charset="-122"/>
              </a:rPr>
              <a:t>删除对象数组中元素示</a:t>
            </a:r>
            <a:endParaRPr lang="en-US" altLang="zh-CN" sz="2000" b="1">
              <a:latin typeface="微软雅黑" panose="020B0503020204020204" pitchFamily="34" charset="-122"/>
              <a:ea typeface="微软雅黑" panose="020B0503020204020204" pitchFamily="34" charset="-122"/>
            </a:endParaRPr>
          </a:p>
          <a:p>
            <a:pPr marL="285750" lvl="1" indent="-285750">
              <a:lnSpc>
                <a:spcPct val="150000"/>
              </a:lnSpc>
              <a:buClr>
                <a:srgbClr val="FFC000"/>
              </a:buClr>
              <a:buFont typeface="Wingdings" panose="05000000000000000000" pitchFamily="2" charset="2"/>
              <a:buChar char="ü"/>
              <a:defRPr/>
            </a:pPr>
            <a:r>
              <a:rPr lang="zh-CN" altLang="en-US" b="1"/>
              <a:t>删除</a:t>
            </a:r>
            <a:r>
              <a:rPr lang="en-US" altLang="zh-CN" b="1" smtClean="0"/>
              <a:t>lison22</a:t>
            </a:r>
            <a:r>
              <a:rPr lang="zh-CN" altLang="en-US" b="1" smtClean="0"/>
              <a:t>对</a:t>
            </a:r>
            <a:r>
              <a:rPr lang="en-US" altLang="zh-CN" b="1" smtClean="0"/>
              <a:t>james</a:t>
            </a:r>
            <a:r>
              <a:rPr lang="zh-CN" altLang="en-US" b="1" smtClean="0"/>
              <a:t>的</a:t>
            </a:r>
            <a:r>
              <a:rPr lang="zh-CN" altLang="en-US" b="1"/>
              <a:t>所有评论 （批量删除）</a:t>
            </a:r>
            <a:endParaRPr lang="en-US" altLang="zh-CN" b="1"/>
          </a:p>
          <a:p>
            <a:pPr marL="0" lvl="1">
              <a:buClr>
                <a:srgbClr val="FFC000"/>
              </a:buClr>
              <a:defRPr/>
            </a:pPr>
            <a:r>
              <a:rPr lang="en-US" altLang="zh-CN"/>
              <a:t>    db.users.update</a:t>
            </a:r>
            <a:r>
              <a:rPr lang="en-US" altLang="zh-CN" smtClean="0"/>
              <a:t>({"username":"james"},</a:t>
            </a:r>
            <a:endParaRPr lang="en-US" altLang="zh-CN"/>
          </a:p>
          <a:p>
            <a:pPr marL="0" lvl="1">
              <a:buClr>
                <a:srgbClr val="FFC000"/>
              </a:buClr>
              <a:defRPr/>
            </a:pPr>
            <a:r>
              <a:rPr lang="en-US" altLang="zh-CN"/>
              <a:t>                               </a:t>
            </a:r>
            <a:r>
              <a:rPr lang="en-US" altLang="zh-CN" smtClean="0"/>
              <a:t>{"$pull":{"comments":{"author":"lison22"}}})</a:t>
            </a:r>
            <a:endParaRPr lang="en-US" altLang="zh-CN"/>
          </a:p>
          <a:p>
            <a:pPr marL="285750" lvl="1" indent="-285750">
              <a:lnSpc>
                <a:spcPct val="150000"/>
              </a:lnSpc>
              <a:buClr>
                <a:srgbClr val="FFC000"/>
              </a:buClr>
              <a:buFont typeface="Wingdings" panose="05000000000000000000" pitchFamily="2" charset="2"/>
              <a:buChar char="ü"/>
              <a:defRPr/>
            </a:pPr>
            <a:r>
              <a:rPr lang="zh-CN" altLang="en-US" b="1"/>
              <a:t>删除</a:t>
            </a:r>
            <a:r>
              <a:rPr lang="en-US" altLang="zh-CN" b="1"/>
              <a:t>lison5</a:t>
            </a:r>
            <a:r>
              <a:rPr lang="zh-CN" altLang="en-US" b="1"/>
              <a:t>对</a:t>
            </a:r>
            <a:r>
              <a:rPr lang="en-US" altLang="zh-CN" b="1"/>
              <a:t>lison</a:t>
            </a:r>
            <a:r>
              <a:rPr lang="zh-CN" altLang="en-US" b="1"/>
              <a:t>评语</a:t>
            </a:r>
            <a:r>
              <a:rPr lang="zh-CN" altLang="en-US" b="1" smtClean="0"/>
              <a:t>为</a:t>
            </a:r>
            <a:r>
              <a:rPr lang="en-US" altLang="zh-CN" b="1" smtClean="0"/>
              <a:t>"lison</a:t>
            </a:r>
            <a:r>
              <a:rPr lang="zh-CN" altLang="en-US" b="1"/>
              <a:t>是苍老师的小迷</a:t>
            </a:r>
            <a:r>
              <a:rPr lang="zh-CN" altLang="en-US" b="1" smtClean="0"/>
              <a:t>弟</a:t>
            </a:r>
            <a:r>
              <a:rPr lang="en-US" altLang="zh-CN" b="1" smtClean="0"/>
              <a:t>"</a:t>
            </a:r>
            <a:r>
              <a:rPr lang="zh-CN" altLang="en-US" b="1" smtClean="0"/>
              <a:t>的评论</a:t>
            </a:r>
            <a:endParaRPr lang="en-US" altLang="zh-CN" b="1" smtClean="0"/>
          </a:p>
          <a:p>
            <a:pPr marL="0" lvl="1">
              <a:lnSpc>
                <a:spcPct val="150000"/>
              </a:lnSpc>
              <a:buClr>
                <a:srgbClr val="FFC000"/>
              </a:buClr>
              <a:defRPr/>
            </a:pPr>
            <a:r>
              <a:rPr lang="en-US" altLang="zh-CN" b="1"/>
              <a:t> </a:t>
            </a:r>
            <a:r>
              <a:rPr lang="en-US" altLang="zh-CN" b="1" smtClean="0"/>
              <a:t>  </a:t>
            </a:r>
            <a:r>
              <a:rPr lang="en-US" altLang="zh-CN" smtClean="0"/>
              <a:t>db.users.update({"username":"lison"},</a:t>
            </a:r>
            <a:endParaRPr lang="en-US" altLang="zh-CN"/>
          </a:p>
          <a:p>
            <a:pPr marL="0" lvl="1">
              <a:lnSpc>
                <a:spcPct val="150000"/>
              </a:lnSpc>
              <a:buClr>
                <a:srgbClr val="FFC000"/>
              </a:buClr>
              <a:defRPr/>
            </a:pPr>
            <a:r>
              <a:rPr lang="en-US" altLang="zh-CN"/>
              <a:t>                               </a:t>
            </a:r>
            <a:r>
              <a:rPr lang="en-US" altLang="zh-CN" smtClean="0"/>
              <a:t>{"$pull":{"comments":{"author":"lison5",</a:t>
            </a:r>
            <a:endParaRPr lang="en-US" altLang="zh-CN"/>
          </a:p>
          <a:p>
            <a:pPr marL="0" lvl="1">
              <a:lnSpc>
                <a:spcPct val="150000"/>
              </a:lnSpc>
              <a:buClr>
                <a:srgbClr val="FFC000"/>
              </a:buClr>
              <a:defRPr/>
            </a:pPr>
            <a:r>
              <a:rPr lang="en-US" altLang="zh-CN"/>
              <a:t>                                                                 </a:t>
            </a:r>
            <a:r>
              <a:rPr lang="en-US" altLang="zh-CN" smtClean="0"/>
              <a:t>"content":"lison</a:t>
            </a:r>
            <a:r>
              <a:rPr lang="zh-CN" altLang="en-US"/>
              <a:t>是苍老师的小迷</a:t>
            </a:r>
            <a:r>
              <a:rPr lang="zh-CN" altLang="en-US" smtClean="0"/>
              <a:t>弟</a:t>
            </a:r>
            <a:r>
              <a:rPr lang="en-US" altLang="zh-CN" smtClean="0"/>
              <a:t>"}}})</a:t>
            </a:r>
            <a:endParaRPr lang="en-US" altLang="zh-CN"/>
          </a:p>
          <a:p>
            <a:pPr>
              <a:buClr>
                <a:srgbClr val="FFC000"/>
              </a:buClr>
              <a:defRPr/>
            </a:pPr>
            <a:endParaRPr lang="en-US" altLang="zh-CN" b="1">
              <a:latin typeface="微软雅黑" panose="020B0503020204020204" pitchFamily="34" charset="-122"/>
              <a:ea typeface="微软雅黑" panose="020B0503020204020204" pitchFamily="34" charset="-122"/>
            </a:endParaRPr>
          </a:p>
          <a:p>
            <a:pPr marL="285750" indent="-285750">
              <a:buClr>
                <a:srgbClr val="FFC000"/>
              </a:buClr>
              <a:buFont typeface="Wingdings" panose="05000000000000000000" pitchFamily="2" charset="2"/>
              <a:buChar char="n"/>
              <a:defRPr/>
            </a:pPr>
            <a:r>
              <a:rPr lang="zh-CN" altLang="en-US" b="1">
                <a:latin typeface="微软雅黑" panose="020B0503020204020204" pitchFamily="34" charset="-122"/>
                <a:ea typeface="微软雅黑" panose="020B0503020204020204" pitchFamily="34" charset="-122"/>
              </a:rPr>
              <a:t>更新对象数组中元素，</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符号示例</a:t>
            </a:r>
            <a:endParaRPr lang="en-US" altLang="zh-CN" b="1">
              <a:latin typeface="微软雅黑" panose="020B0503020204020204" pitchFamily="34" charset="-122"/>
              <a:ea typeface="微软雅黑" panose="020B0503020204020204" pitchFamily="34" charset="-122"/>
            </a:endParaRPr>
          </a:p>
          <a:p>
            <a:pPr>
              <a:lnSpc>
                <a:spcPct val="150000"/>
              </a:lnSpc>
              <a:defRPr/>
            </a:pPr>
            <a:r>
              <a:rPr lang="en-US" altLang="zh-CN"/>
              <a:t>db.users.updateMany</a:t>
            </a:r>
            <a:r>
              <a:rPr lang="en-US" altLang="zh-CN" smtClean="0"/>
              <a:t>({"username":"james","comments.author":"lison1"},</a:t>
            </a:r>
            <a:endParaRPr lang="en-US" altLang="zh-CN"/>
          </a:p>
          <a:p>
            <a:pPr>
              <a:lnSpc>
                <a:spcPct val="150000"/>
              </a:lnSpc>
              <a:defRPr/>
            </a:pPr>
            <a:r>
              <a:rPr lang="en-US" altLang="zh-CN"/>
              <a:t>                    </a:t>
            </a:r>
            <a:r>
              <a:rPr lang="en-US" altLang="zh-CN" smtClean="0"/>
              <a:t>{“$set”:{“comments.</a:t>
            </a:r>
            <a:r>
              <a:rPr lang="en-US" altLang="zh-CN"/>
              <a:t>$</a:t>
            </a:r>
            <a:r>
              <a:rPr lang="en-US" altLang="zh-CN" smtClean="0"/>
              <a:t>.content":"xxoo",</a:t>
            </a:r>
            <a:endParaRPr lang="en-US" altLang="zh-CN"/>
          </a:p>
          <a:p>
            <a:pPr>
              <a:lnSpc>
                <a:spcPct val="150000"/>
              </a:lnSpc>
              <a:defRPr/>
            </a:pPr>
            <a:r>
              <a:rPr lang="en-US" altLang="zh-CN"/>
              <a:t>                                </a:t>
            </a:r>
            <a:r>
              <a:rPr lang="en-US" altLang="zh-CN" smtClean="0"/>
              <a:t>"comments.$.author":"lison10" </a:t>
            </a:r>
            <a:r>
              <a:rPr lang="en-US" altLang="zh-CN"/>
              <a:t>}})</a:t>
            </a:r>
          </a:p>
          <a:p>
            <a:pPr>
              <a:lnSpc>
                <a:spcPct val="150000"/>
              </a:lnSpc>
              <a:defRPr/>
            </a:pPr>
            <a:r>
              <a:rPr lang="zh-CN" altLang="en-US"/>
              <a:t>含义：精确修改某人某一条精确的评论，如果有多个符合条件的数据，则</a:t>
            </a:r>
            <a:r>
              <a:rPr lang="zh-CN" altLang="en-US" smtClean="0"/>
              <a:t>修改</a:t>
            </a:r>
            <a:r>
              <a:rPr lang="zh-CN" altLang="en-US"/>
              <a:t>第</a:t>
            </a:r>
            <a:r>
              <a:rPr lang="zh-CN" altLang="en-US" smtClean="0"/>
              <a:t>一</a:t>
            </a:r>
            <a:r>
              <a:rPr lang="zh-CN" altLang="en-US"/>
              <a:t>条数据。无法批量修改数组</a:t>
            </a:r>
            <a:r>
              <a:rPr lang="zh-CN" altLang="en-US" smtClean="0"/>
              <a:t>元素，也无法对数组元素做批量更新</a:t>
            </a:r>
            <a:endParaRPr lang="en-US" altLang="zh-CN"/>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49420387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矩形 4"/>
          <p:cNvSpPr>
            <a:spLocks noChangeArrowheads="1"/>
          </p:cNvSpPr>
          <p:nvPr/>
        </p:nvSpPr>
        <p:spPr bwMode="auto">
          <a:xfrm>
            <a:off x="130176"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更新</a:t>
            </a:r>
            <a:r>
              <a:rPr lang="zh-CN" altLang="en-US" sz="2667" smtClean="0">
                <a:solidFill>
                  <a:srgbClr val="1D69A3"/>
                </a:solidFill>
                <a:latin typeface="微软雅黑" pitchFamily="34" charset="-122"/>
                <a:ea typeface="微软雅黑" pitchFamily="34" charset="-122"/>
              </a:rPr>
              <a:t>的注意点</a:t>
            </a:r>
            <a:endParaRPr lang="zh-CN" altLang="en-US" sz="2667">
              <a:solidFill>
                <a:srgbClr val="1D69A3"/>
              </a:solidFill>
              <a:latin typeface="微软雅黑" pitchFamily="34" charset="-122"/>
              <a:ea typeface="微软雅黑" pitchFamily="34" charset="-122"/>
            </a:endParaRPr>
          </a:p>
        </p:txBody>
      </p:sp>
      <p:sp>
        <p:nvSpPr>
          <p:cNvPr id="43014" name="TextBox 6"/>
          <p:cNvSpPr txBox="1">
            <a:spLocks noChangeArrowheads="1"/>
          </p:cNvSpPr>
          <p:nvPr/>
        </p:nvSpPr>
        <p:spPr bwMode="auto">
          <a:xfrm>
            <a:off x="273051" y="1184276"/>
            <a:ext cx="1180253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FontTx/>
              <a:buAutoNum type="arabicPeriod"/>
              <a:defRPr/>
            </a:pPr>
            <a:r>
              <a:rPr lang="en-US" altLang="zh-CN" sz="1600" smtClean="0">
                <a:latin typeface="微软雅黑" pitchFamily="34" charset="-122"/>
                <a:ea typeface="微软雅黑" pitchFamily="34" charset="-122"/>
              </a:rPr>
              <a:t>mongodb</a:t>
            </a:r>
            <a:r>
              <a:rPr lang="zh-CN" altLang="en-US" sz="1600" smtClean="0">
                <a:latin typeface="微软雅黑" pitchFamily="34" charset="-122"/>
                <a:ea typeface="微软雅黑" pitchFamily="34" charset="-122"/>
              </a:rPr>
              <a:t>的更新都是原子的，</a:t>
            </a:r>
            <a:r>
              <a:rPr lang="en-US" altLang="zh-CN" sz="1600" smtClean="0">
                <a:latin typeface="微软雅黑" pitchFamily="34" charset="-122"/>
                <a:ea typeface="微软雅黑" pitchFamily="34" charset="-122"/>
              </a:rPr>
              <a:t>mongodb</a:t>
            </a:r>
            <a:r>
              <a:rPr lang="zh-CN" altLang="en-US" sz="1600" smtClean="0">
                <a:latin typeface="微软雅黑" pitchFamily="34" charset="-122"/>
                <a:ea typeface="微软雅黑" pitchFamily="34" charset="-122"/>
              </a:rPr>
              <a:t>所有的写操作都是有锁的。</a:t>
            </a:r>
            <a:r>
              <a:rPr lang="en-US" altLang="zh-CN" sz="1600" smtClean="0">
                <a:latin typeface="微软雅黑" pitchFamily="34" charset="-122"/>
                <a:ea typeface="微软雅黑" pitchFamily="34" charset="-122"/>
              </a:rPr>
              <a:t>mongoDB 2.2</a:t>
            </a:r>
            <a:r>
              <a:rPr lang="zh-CN" altLang="en-US" sz="1600" smtClean="0">
                <a:latin typeface="微软雅黑" pitchFamily="34" charset="-122"/>
                <a:ea typeface="微软雅黑" pitchFamily="34" charset="-122"/>
              </a:rPr>
              <a:t>之前锁级别为实例级别，</a:t>
            </a:r>
            <a:r>
              <a:rPr lang="en-US" altLang="zh-CN" sz="1600" smtClean="0">
                <a:latin typeface="微软雅黑" pitchFamily="34" charset="-122"/>
                <a:ea typeface="微软雅黑" pitchFamily="34" charset="-122"/>
              </a:rPr>
              <a:t>mongoDB 2.2</a:t>
            </a:r>
            <a:r>
              <a:rPr lang="zh-CN" altLang="en-US" sz="1600" smtClean="0">
                <a:latin typeface="微软雅黑" pitchFamily="34" charset="-122"/>
                <a:ea typeface="微软雅黑" pitchFamily="34" charset="-122"/>
              </a:rPr>
              <a:t>到</a:t>
            </a:r>
            <a:r>
              <a:rPr lang="en-US" altLang="zh-CN" sz="1600" smtClean="0">
                <a:latin typeface="微软雅黑" pitchFamily="34" charset="-122"/>
                <a:ea typeface="微软雅黑" pitchFamily="34" charset="-122"/>
              </a:rPr>
              <a:t>3.2</a:t>
            </a:r>
            <a:r>
              <a:rPr lang="zh-CN" altLang="en-US" sz="1600" smtClean="0">
                <a:latin typeface="微软雅黑" pitchFamily="34" charset="-122"/>
                <a:ea typeface="微软雅黑" pitchFamily="34" charset="-122"/>
              </a:rPr>
              <a:t>之前的版本锁级别为数据库级别，</a:t>
            </a:r>
            <a:r>
              <a:rPr lang="en-US" altLang="zh-CN" sz="1600" smtClean="0">
                <a:latin typeface="微软雅黑" pitchFamily="34" charset="-122"/>
                <a:ea typeface="微软雅黑" pitchFamily="34" charset="-122"/>
              </a:rPr>
              <a:t>mongoDB 3.2</a:t>
            </a:r>
            <a:r>
              <a:rPr lang="zh-CN" altLang="en-US" sz="1600" smtClean="0">
                <a:latin typeface="微软雅黑" pitchFamily="34" charset="-122"/>
                <a:ea typeface="微软雅黑" pitchFamily="34" charset="-122"/>
              </a:rPr>
              <a:t>以后，</a:t>
            </a:r>
            <a:r>
              <a:rPr lang="en-US" altLang="zh-CN" sz="1600" smtClean="0">
                <a:latin typeface="微软雅黑" pitchFamily="34" charset="-122"/>
                <a:ea typeface="微软雅黑" pitchFamily="34" charset="-122"/>
              </a:rPr>
              <a:t>WiredTiger</a:t>
            </a:r>
            <a:r>
              <a:rPr lang="zh-CN" altLang="en-US" sz="1600" smtClean="0">
                <a:latin typeface="微软雅黑" pitchFamily="34" charset="-122"/>
                <a:ea typeface="微软雅黑" pitchFamily="34" charset="-122"/>
              </a:rPr>
              <a:t>的锁级别是文档级别；</a:t>
            </a:r>
            <a:endParaRPr lang="en-US" altLang="zh-CN" sz="1600" smtClean="0">
              <a:latin typeface="微软雅黑" pitchFamily="34" charset="-122"/>
              <a:ea typeface="微软雅黑" pitchFamily="34" charset="-122"/>
            </a:endParaRPr>
          </a:p>
          <a:p>
            <a:pPr>
              <a:lnSpc>
                <a:spcPct val="200000"/>
              </a:lnSpc>
              <a:spcBef>
                <a:spcPct val="0"/>
              </a:spcBef>
              <a:buFont typeface="+mj-lt"/>
              <a:buAutoNum type="arabicPeriod" startAt="2"/>
              <a:defRPr/>
            </a:pPr>
            <a:r>
              <a:rPr lang="en-US" altLang="zh-CN" sz="1600" smtClean="0">
                <a:latin typeface="微软雅黑" pitchFamily="34" charset="-122"/>
                <a:ea typeface="微软雅黑" pitchFamily="34" charset="-122"/>
              </a:rPr>
              <a:t>findAndModify</a:t>
            </a:r>
            <a:r>
              <a:rPr lang="zh-CN" altLang="en-US" sz="1600">
                <a:latin typeface="微软雅黑" pitchFamily="34" charset="-122"/>
                <a:ea typeface="微软雅黑" pitchFamily="34" charset="-122"/>
              </a:rPr>
              <a:t>命令：在同一往返过程中原子更新文档并返回它；</a:t>
            </a:r>
            <a:endParaRPr lang="en-US" altLang="zh-CN" sz="1600">
              <a:latin typeface="微软雅黑" pitchFamily="34" charset="-122"/>
              <a:ea typeface="微软雅黑" pitchFamily="34" charset="-122"/>
            </a:endParaRPr>
          </a:p>
          <a:p>
            <a:pPr marL="0" indent="0">
              <a:spcBef>
                <a:spcPct val="0"/>
              </a:spcBef>
              <a:buFontTx/>
              <a:buNone/>
              <a:defRPr/>
            </a:pPr>
            <a:endParaRPr lang="en-US" altLang="zh-CN" sz="1600" smtClean="0">
              <a:solidFill>
                <a:srgbClr val="000000"/>
              </a:solidFill>
              <a:latin typeface="微软雅黑" pitchFamily="34" charset="-122"/>
              <a:ea typeface="微软雅黑" pitchFamily="34" charset="-122"/>
            </a:endParaRPr>
          </a:p>
          <a:p>
            <a:pPr marL="0" indent="0">
              <a:lnSpc>
                <a:spcPct val="200000"/>
              </a:lnSpc>
              <a:spcBef>
                <a:spcPct val="0"/>
              </a:spcBef>
              <a:buFontTx/>
              <a:buNone/>
              <a:defRPr/>
            </a:pPr>
            <a:endParaRPr lang="zh-CN" altLang="en-US" sz="1600" smtClean="0">
              <a:solidFill>
                <a:srgbClr val="000000"/>
              </a:solidFill>
              <a:latin typeface="微软雅黑" pitchFamily="34" charset="-122"/>
              <a:ea typeface="微软雅黑" pitchFamily="34" charset="-122"/>
            </a:endParaRPr>
          </a:p>
        </p:txBody>
      </p:sp>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78690026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其他命令</a:t>
              </a: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安全</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54" name="组合 5"/>
          <p:cNvGrpSpPr>
            <a:grpSpLocks/>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rgbClr val="FFFFFF"/>
                  </a:solidFill>
                  <a:latin typeface="微软雅黑" pitchFamily="34" charset="-122"/>
                  <a:ea typeface="微软雅黑" pitchFamily="34" charset="-122"/>
                  <a:sym typeface="微软雅黑" pitchFamily="34" charset="-122"/>
                </a:rPr>
                <a:t>单机安装</a:t>
              </a: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rgbClr val="FFFFFF"/>
                  </a:solidFill>
                  <a:latin typeface="微软雅黑" pitchFamily="34" charset="-122"/>
                  <a:ea typeface="微软雅黑" pitchFamily="34" charset="-122"/>
                  <a:sym typeface="微软雅黑" pitchFamily="34" charset="-122"/>
                </a:rPr>
                <a:t>1</a:t>
              </a:r>
            </a:p>
          </p:txBody>
        </p:sp>
      </p:grpSp>
    </p:spTree>
    <p:extLst>
      <p:ext uri="{BB962C8B-B14F-4D97-AF65-F5344CB8AC3E}">
        <p14:creationId xmlns:p14="http://schemas.microsoft.com/office/powerpoint/2010/main" val="1284013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5" name="矩形 4"/>
          <p:cNvSpPr>
            <a:spLocks noChangeArrowheads="1"/>
          </p:cNvSpPr>
          <p:nvPr/>
        </p:nvSpPr>
        <p:spPr bwMode="auto">
          <a:xfrm>
            <a:off x="92076" y="11271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findandModify</a:t>
            </a:r>
            <a:r>
              <a:rPr lang="zh-CN" altLang="en-US" sz="2667">
                <a:solidFill>
                  <a:srgbClr val="1D69A3"/>
                </a:solidFill>
                <a:latin typeface="微软雅黑" pitchFamily="34" charset="-122"/>
                <a:ea typeface="微软雅黑" pitchFamily="34" charset="-122"/>
              </a:rPr>
              <a:t>命令示例</a:t>
            </a:r>
          </a:p>
        </p:txBody>
      </p:sp>
      <p:sp>
        <p:nvSpPr>
          <p:cNvPr id="43014" name="TextBox 6"/>
          <p:cNvSpPr txBox="1">
            <a:spLocks noChangeArrowheads="1"/>
          </p:cNvSpPr>
          <p:nvPr/>
        </p:nvSpPr>
        <p:spPr bwMode="auto">
          <a:xfrm>
            <a:off x="285751" y="1184275"/>
            <a:ext cx="1180253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Font typeface="Wingdings" panose="05000000000000000000" pitchFamily="2" charset="2"/>
              <a:buChar char="ü"/>
              <a:defRPr/>
            </a:pPr>
            <a:r>
              <a:rPr lang="zh-CN" altLang="en-US" sz="1600" b="1" smtClean="0">
                <a:solidFill>
                  <a:srgbClr val="FF0000"/>
                </a:solidFill>
              </a:rPr>
              <a:t>常规的</a:t>
            </a:r>
            <a:r>
              <a:rPr lang="en-US" altLang="zh-CN" sz="1600" b="1" smtClean="0">
                <a:solidFill>
                  <a:srgbClr val="FF0000"/>
                </a:solidFill>
              </a:rPr>
              <a:t>update</a:t>
            </a:r>
            <a:r>
              <a:rPr lang="zh-CN" altLang="en-US" sz="1600" b="1" smtClean="0">
                <a:solidFill>
                  <a:srgbClr val="FF0000"/>
                </a:solidFill>
              </a:rPr>
              <a:t>的方法不能返回更新后的数据</a:t>
            </a:r>
            <a:endParaRPr lang="en-US" altLang="zh-CN" sz="1600" b="1" smtClean="0">
              <a:solidFill>
                <a:srgbClr val="FF0000"/>
              </a:solidFill>
            </a:endParaRPr>
          </a:p>
          <a:p>
            <a:pPr marL="0" indent="0">
              <a:lnSpc>
                <a:spcPct val="150000"/>
              </a:lnSpc>
              <a:spcBef>
                <a:spcPct val="0"/>
              </a:spcBef>
              <a:buFontTx/>
              <a:buNone/>
              <a:defRPr/>
            </a:pPr>
            <a:r>
              <a:rPr lang="en-US" altLang="zh-CN" sz="1600" b="1"/>
              <a:t>db.fam.update({"name":"morris1"},{"$inc":{"age":1}})</a:t>
            </a:r>
          </a:p>
          <a:p>
            <a:pPr>
              <a:lnSpc>
                <a:spcPct val="150000"/>
              </a:lnSpc>
              <a:spcBef>
                <a:spcPct val="0"/>
              </a:spcBef>
              <a:buFont typeface="Wingdings" panose="05000000000000000000" pitchFamily="2" charset="2"/>
              <a:buChar char="ü"/>
              <a:defRPr/>
            </a:pPr>
            <a:r>
              <a:rPr lang="en-US" altLang="zh-CN" sz="1600" b="1" smtClean="0">
                <a:solidFill>
                  <a:srgbClr val="FF0000"/>
                </a:solidFill>
              </a:rPr>
              <a:t> </a:t>
            </a:r>
            <a:r>
              <a:rPr lang="zh-CN" altLang="en-US" sz="1600" b="1" smtClean="0">
                <a:solidFill>
                  <a:srgbClr val="FF0000"/>
                </a:solidFill>
              </a:rPr>
              <a:t>使用</a:t>
            </a:r>
            <a:r>
              <a:rPr lang="en-US" altLang="zh-CN" sz="1600" b="1" smtClean="0">
                <a:solidFill>
                  <a:srgbClr val="FF0000"/>
                </a:solidFill>
              </a:rPr>
              <a:t>findandModify</a:t>
            </a:r>
            <a:r>
              <a:rPr lang="zh-CN" altLang="en-US" sz="1600" b="1" smtClean="0">
                <a:solidFill>
                  <a:srgbClr val="FF0000"/>
                </a:solidFill>
              </a:rPr>
              <a:t>方法在修改数据同时返回更新前的数据或更新后的数据</a:t>
            </a:r>
            <a:endParaRPr lang="en-US" altLang="zh-CN" sz="1600" b="1" smtClean="0">
              <a:solidFill>
                <a:srgbClr val="FF0000"/>
              </a:solidFill>
            </a:endParaRPr>
          </a:p>
          <a:p>
            <a:pPr marL="0" indent="0">
              <a:lnSpc>
                <a:spcPct val="150000"/>
              </a:lnSpc>
              <a:spcBef>
                <a:spcPct val="0"/>
              </a:spcBef>
              <a:buFontTx/>
              <a:buNone/>
              <a:defRPr/>
            </a:pPr>
            <a:r>
              <a:rPr lang="en-US" altLang="zh-CN" sz="1600" b="1"/>
              <a:t>  db.fam.findAndModify({query:{name:'morris1'}, </a:t>
            </a:r>
          </a:p>
          <a:p>
            <a:pPr marL="0" indent="0">
              <a:lnSpc>
                <a:spcPct val="150000"/>
              </a:lnSpc>
              <a:spcBef>
                <a:spcPct val="0"/>
              </a:spcBef>
              <a:buFontTx/>
              <a:buNone/>
              <a:defRPr/>
            </a:pPr>
            <a:r>
              <a:rPr lang="en-US" altLang="zh-CN" sz="1600" b="1"/>
              <a:t>                                       update:{$inc:{age:1}}, </a:t>
            </a:r>
          </a:p>
          <a:p>
            <a:pPr marL="0" indent="0">
              <a:lnSpc>
                <a:spcPct val="150000"/>
              </a:lnSpc>
              <a:spcBef>
                <a:spcPct val="0"/>
              </a:spcBef>
              <a:buFontTx/>
              <a:buNone/>
              <a:defRPr/>
            </a:pPr>
            <a:r>
              <a:rPr lang="en-US" altLang="zh-CN" sz="1600" b="1"/>
              <a:t>                                       'new':true});</a:t>
            </a:r>
          </a:p>
          <a:p>
            <a:pPr>
              <a:lnSpc>
                <a:spcPct val="200000"/>
              </a:lnSpc>
              <a:spcBef>
                <a:spcPct val="0"/>
              </a:spcBef>
              <a:buFontTx/>
              <a:buAutoNum type="arabicPeriod"/>
              <a:defRPr/>
            </a:pPr>
            <a:endParaRPr lang="zh-CN" altLang="en-US" sz="1800" b="1" smtClean="0">
              <a:solidFill>
                <a:srgbClr val="FF0000"/>
              </a:solidFill>
            </a:endParaRPr>
          </a:p>
        </p:txBody>
      </p:sp>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2144200690"/>
              </p:ext>
            </p:extLst>
          </p:nvPr>
        </p:nvGraphicFramePr>
        <p:xfrm>
          <a:off x="7815426" y="364096"/>
          <a:ext cx="1084263" cy="439737"/>
        </p:xfrm>
        <a:graphic>
          <a:graphicData uri="http://schemas.openxmlformats.org/presentationml/2006/ole">
            <mc:AlternateContent xmlns:mc="http://schemas.openxmlformats.org/markup-compatibility/2006">
              <mc:Choice xmlns:v="urn:schemas-microsoft-com:vml" Requires="v">
                <p:oleObj spid="_x0000_s13354" name="包装程序外壳对象" showAsIcon="1" r:id="rId5" imgW="1083600" imgH="439560" progId="Package">
                  <p:embed/>
                </p:oleObj>
              </mc:Choice>
              <mc:Fallback>
                <p:oleObj name="包装程序外壳对象" showAsIcon="1" r:id="rId5" imgW="1083600" imgH="439560" progId="Package">
                  <p:embed/>
                  <p:pic>
                    <p:nvPicPr>
                      <p:cNvPr id="0" name=""/>
                      <p:cNvPicPr/>
                      <p:nvPr/>
                    </p:nvPicPr>
                    <p:blipFill>
                      <a:blip r:embed="rId6"/>
                      <a:stretch>
                        <a:fillRect/>
                      </a:stretch>
                    </p:blipFill>
                    <p:spPr>
                      <a:xfrm>
                        <a:off x="7815426" y="364096"/>
                        <a:ext cx="1084263" cy="439737"/>
                      </a:xfrm>
                      <a:prstGeom prst="rect">
                        <a:avLst/>
                      </a:prstGeom>
                    </p:spPr>
                  </p:pic>
                </p:oleObj>
              </mc:Fallback>
            </mc:AlternateContent>
          </a:graphicData>
        </a:graphic>
      </p:graphicFrame>
      <p:sp>
        <p:nvSpPr>
          <p:cNvPr id="3" name="TextBox 2"/>
          <p:cNvSpPr txBox="1"/>
          <p:nvPr/>
        </p:nvSpPr>
        <p:spPr>
          <a:xfrm>
            <a:off x="6463861" y="363898"/>
            <a:ext cx="1338828" cy="369332"/>
          </a:xfrm>
          <a:prstGeom prst="rect">
            <a:avLst/>
          </a:prstGeom>
          <a:noFill/>
        </p:spPr>
        <p:txBody>
          <a:bodyPr wrap="none" rtlCol="0">
            <a:spAutoFit/>
          </a:bodyPr>
          <a:lstStyle/>
          <a:p>
            <a:r>
              <a:rPr lang="zh-CN" altLang="en-US" smtClean="0"/>
              <a:t>测试脚本：</a:t>
            </a:r>
            <a:endParaRPr lang="zh-CN" altLang="en-US"/>
          </a:p>
        </p:txBody>
      </p:sp>
    </p:spTree>
    <p:extLst>
      <p:ext uri="{BB962C8B-B14F-4D97-AF65-F5344CB8AC3E}">
        <p14:creationId xmlns:p14="http://schemas.microsoft.com/office/powerpoint/2010/main" val="230825637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矩形 4"/>
          <p:cNvSpPr>
            <a:spLocks noChangeArrowheads="1"/>
          </p:cNvSpPr>
          <p:nvPr/>
        </p:nvSpPr>
        <p:spPr bwMode="auto">
          <a:xfrm>
            <a:off x="116418"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smtClean="0">
                <a:solidFill>
                  <a:srgbClr val="1D69A3"/>
                </a:solidFill>
                <a:latin typeface="微软雅黑" pitchFamily="34" charset="-122"/>
                <a:ea typeface="微软雅黑" pitchFamily="34" charset="-122"/>
              </a:rPr>
              <a:t>java</a:t>
            </a:r>
            <a:r>
              <a:rPr lang="zh-CN" altLang="en-US" sz="2667" smtClean="0">
                <a:solidFill>
                  <a:srgbClr val="1D69A3"/>
                </a:solidFill>
                <a:latin typeface="微软雅黑" pitchFamily="34" charset="-122"/>
                <a:ea typeface="微软雅黑" pitchFamily="34" charset="-122"/>
              </a:rPr>
              <a:t>代码示例</a:t>
            </a:r>
            <a:endParaRPr lang="zh-CN" altLang="en-US" sz="2667">
              <a:solidFill>
                <a:srgbClr val="1D69A3"/>
              </a:solidFill>
              <a:latin typeface="微软雅黑" pitchFamily="34" charset="-122"/>
              <a:ea typeface="微软雅黑" pitchFamily="34" charset="-122"/>
            </a:endParaRPr>
          </a:p>
        </p:txBody>
      </p:sp>
      <p:grpSp>
        <p:nvGrpSpPr>
          <p:cNvPr id="7" name="PA_组合 47"/>
          <p:cNvGrpSpPr/>
          <p:nvPr>
            <p:custDataLst>
              <p:tags r:id="rId2"/>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2" name="矩形 11"/>
          <p:cNvSpPr/>
          <p:nvPr/>
        </p:nvSpPr>
        <p:spPr>
          <a:xfrm>
            <a:off x="480484" y="1211263"/>
            <a:ext cx="11487149" cy="2308324"/>
          </a:xfrm>
          <a:prstGeom prst="rect">
            <a:avLst/>
          </a:prstGeom>
        </p:spPr>
        <p:txBody>
          <a:bodyPr>
            <a:spAutoFit/>
          </a:bodyPr>
          <a:lstStyle/>
          <a:p>
            <a:pPr marL="285750" indent="-285750">
              <a:lnSpc>
                <a:spcPct val="200000"/>
              </a:lnSpc>
              <a:buClr>
                <a:srgbClr val="FFC000"/>
              </a:buClr>
              <a:buFont typeface="Wingdings" panose="05000000000000000000" pitchFamily="2" charset="2"/>
              <a:buChar char="n"/>
              <a:defRPr/>
            </a:pPr>
            <a:r>
              <a:rPr lang="zh-CN" altLang="en-US" b="1" smtClean="0">
                <a:latin typeface="微软雅黑" panose="020B0503020204020204" pitchFamily="34" charset="-122"/>
                <a:ea typeface="微软雅黑" panose="020B0503020204020204" pitchFamily="34" charset="-122"/>
              </a:rPr>
              <a:t>原生驱动的实现</a:t>
            </a:r>
            <a:endParaRPr lang="en-US" altLang="zh-CN" b="1"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endParaRPr lang="en-US" altLang="zh-CN" b="1">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endParaRPr lang="en-US" altLang="zh-CN" b="1"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n"/>
              <a:defRPr/>
            </a:pPr>
            <a:r>
              <a:rPr lang="en-US" altLang="zh-CN" b="1" smtClean="0">
                <a:latin typeface="微软雅黑" panose="020B0503020204020204" pitchFamily="34" charset="-122"/>
                <a:ea typeface="微软雅黑" panose="020B0503020204020204" pitchFamily="34" charset="-122"/>
              </a:rPr>
              <a:t>Spring Data</a:t>
            </a:r>
            <a:r>
              <a:rPr lang="zh-CN" altLang="en-US" b="1" smtClean="0">
                <a:latin typeface="微软雅黑" panose="020B0503020204020204" pitchFamily="34" charset="-122"/>
                <a:ea typeface="微软雅黑" panose="020B0503020204020204" pitchFamily="34" charset="-122"/>
              </a:rPr>
              <a:t>的实现</a:t>
            </a:r>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03209714"/>
              </p:ext>
            </p:extLst>
          </p:nvPr>
        </p:nvGraphicFramePr>
        <p:xfrm>
          <a:off x="1163470" y="1986510"/>
          <a:ext cx="1463675" cy="439737"/>
        </p:xfrm>
        <a:graphic>
          <a:graphicData uri="http://schemas.openxmlformats.org/presentationml/2006/ole">
            <mc:AlternateContent xmlns:mc="http://schemas.openxmlformats.org/markup-compatibility/2006">
              <mc:Choice xmlns:v="urn:schemas-microsoft-com:vml" Requires="v">
                <p:oleObj spid="_x0000_s12380" name="包装程序外壳对象" showAsIcon="1" r:id="rId5" imgW="1464120" imgH="439560" progId="Package">
                  <p:embed/>
                </p:oleObj>
              </mc:Choice>
              <mc:Fallback>
                <p:oleObj name="包装程序外壳对象" showAsIcon="1" r:id="rId5" imgW="1464120" imgH="439560" progId="Package">
                  <p:embed/>
                  <p:pic>
                    <p:nvPicPr>
                      <p:cNvPr id="0" name=""/>
                      <p:cNvPicPr/>
                      <p:nvPr/>
                    </p:nvPicPr>
                    <p:blipFill>
                      <a:blip r:embed="rId6"/>
                      <a:stretch>
                        <a:fillRect/>
                      </a:stretch>
                    </p:blipFill>
                    <p:spPr>
                      <a:xfrm>
                        <a:off x="1163470" y="1986510"/>
                        <a:ext cx="1463675" cy="4397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47801048"/>
              </p:ext>
            </p:extLst>
          </p:nvPr>
        </p:nvGraphicFramePr>
        <p:xfrm>
          <a:off x="1217665" y="3949318"/>
          <a:ext cx="1612900" cy="439737"/>
        </p:xfrm>
        <a:graphic>
          <a:graphicData uri="http://schemas.openxmlformats.org/presentationml/2006/ole">
            <mc:AlternateContent xmlns:mc="http://schemas.openxmlformats.org/markup-compatibility/2006">
              <mc:Choice xmlns:v="urn:schemas-microsoft-com:vml" Requires="v">
                <p:oleObj spid="_x0000_s12381" name="包装程序外壳对象" showAsIcon="1" r:id="rId7" imgW="1612440" imgH="439560" progId="Package">
                  <p:embed/>
                </p:oleObj>
              </mc:Choice>
              <mc:Fallback>
                <p:oleObj name="包装程序外壳对象" showAsIcon="1" r:id="rId7" imgW="1612440" imgH="439560" progId="Package">
                  <p:embed/>
                  <p:pic>
                    <p:nvPicPr>
                      <p:cNvPr id="0" name=""/>
                      <p:cNvPicPr/>
                      <p:nvPr/>
                    </p:nvPicPr>
                    <p:blipFill>
                      <a:blip r:embed="rId8"/>
                      <a:stretch>
                        <a:fillRect/>
                      </a:stretch>
                    </p:blipFill>
                    <p:spPr>
                      <a:xfrm>
                        <a:off x="1217665" y="3949318"/>
                        <a:ext cx="1612900" cy="439737"/>
                      </a:xfrm>
                      <a:prstGeom prst="rect">
                        <a:avLst/>
                      </a:prstGeom>
                    </p:spPr>
                  </p:pic>
                </p:oleObj>
              </mc:Fallback>
            </mc:AlternateContent>
          </a:graphicData>
        </a:graphic>
      </p:graphicFrame>
    </p:spTree>
    <p:extLst>
      <p:ext uri="{BB962C8B-B14F-4D97-AF65-F5344CB8AC3E}">
        <p14:creationId xmlns:p14="http://schemas.microsoft.com/office/powerpoint/2010/main" val="13336523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矩形 4"/>
          <p:cNvSpPr>
            <a:spLocks noChangeArrowheads="1"/>
          </p:cNvSpPr>
          <p:nvPr/>
        </p:nvSpPr>
        <p:spPr bwMode="auto">
          <a:xfrm>
            <a:off x="185208"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查询实战演练</a:t>
            </a:r>
          </a:p>
        </p:txBody>
      </p:sp>
      <p:sp>
        <p:nvSpPr>
          <p:cNvPr id="25606" name="TextBox 2"/>
          <p:cNvSpPr txBox="1">
            <a:spLocks noChangeArrowheads="1"/>
          </p:cNvSpPr>
          <p:nvPr/>
        </p:nvSpPr>
        <p:spPr bwMode="auto">
          <a:xfrm>
            <a:off x="251886" y="1117600"/>
            <a:ext cx="584623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FFC000"/>
              </a:buClr>
              <a:buFont typeface="Wingdings" pitchFamily="2" charset="2"/>
              <a:buChar char="n"/>
            </a:pPr>
            <a:r>
              <a:rPr lang="zh-CN" altLang="en-US" sz="1600">
                <a:latin typeface="微软雅黑" pitchFamily="34" charset="-122"/>
                <a:ea typeface="微软雅黑" pitchFamily="34" charset="-122"/>
              </a:rPr>
              <a:t>需求描述</a:t>
            </a:r>
            <a:endParaRPr lang="en-US" altLang="zh-CN" sz="1600">
              <a:latin typeface="微软雅黑" pitchFamily="34" charset="-122"/>
              <a:ea typeface="微软雅黑" pitchFamily="34" charset="-122"/>
            </a:endParaRPr>
          </a:p>
          <a:p>
            <a:pPr>
              <a:lnSpc>
                <a:spcPct val="150000"/>
              </a:lnSpc>
              <a:spcBef>
                <a:spcPct val="0"/>
              </a:spcBef>
              <a:buClr>
                <a:srgbClr val="FFC000"/>
              </a:buClr>
              <a:buFont typeface="Wingdings" pitchFamily="2" charset="2"/>
              <a:buChar char="ü"/>
            </a:pPr>
            <a:r>
              <a:rPr lang="zh-CN" altLang="en-US" sz="1600">
                <a:latin typeface="微软雅黑" pitchFamily="34" charset="-122"/>
                <a:ea typeface="微软雅黑" pitchFamily="34" charset="-122"/>
              </a:rPr>
              <a:t>查看一个人的信息，打开页面只显示三条评论</a:t>
            </a:r>
            <a:endParaRPr lang="en-US" altLang="zh-CN" sz="1600">
              <a:latin typeface="微软雅黑" pitchFamily="34" charset="-122"/>
              <a:ea typeface="微软雅黑" pitchFamily="34" charset="-122"/>
            </a:endParaRPr>
          </a:p>
          <a:p>
            <a:pPr>
              <a:lnSpc>
                <a:spcPct val="150000"/>
              </a:lnSpc>
              <a:spcBef>
                <a:spcPct val="0"/>
              </a:spcBef>
              <a:buClr>
                <a:srgbClr val="FFC000"/>
              </a:buClr>
              <a:buFont typeface="Wingdings" pitchFamily="2" charset="2"/>
              <a:buChar char="ü"/>
            </a:pPr>
            <a:r>
              <a:rPr lang="zh-CN" altLang="en-US" sz="1600">
                <a:latin typeface="微软雅黑" pitchFamily="34" charset="-122"/>
                <a:ea typeface="微软雅黑" pitchFamily="34" charset="-122"/>
              </a:rPr>
              <a:t>点击评论的下一页按钮，新加载三条评论</a:t>
            </a:r>
            <a:endParaRPr lang="en-US" altLang="zh-CN" sz="1600">
              <a:latin typeface="微软雅黑" pitchFamily="34" charset="-122"/>
              <a:ea typeface="微软雅黑" pitchFamily="34" charset="-122"/>
            </a:endParaRPr>
          </a:p>
          <a:p>
            <a:pPr>
              <a:lnSpc>
                <a:spcPct val="150000"/>
              </a:lnSpc>
              <a:spcBef>
                <a:spcPct val="0"/>
              </a:spcBef>
              <a:buClr>
                <a:srgbClr val="FFC000"/>
              </a:buClr>
              <a:buFont typeface="Wingdings" pitchFamily="2" charset="2"/>
              <a:buChar char="ü"/>
            </a:pPr>
            <a:r>
              <a:rPr lang="zh-CN" altLang="en-US" sz="1600">
                <a:latin typeface="微软雅黑" pitchFamily="34" charset="-122"/>
                <a:ea typeface="微软雅黑" pitchFamily="34" charset="-122"/>
              </a:rPr>
              <a:t>默认按照评论时间</a:t>
            </a:r>
            <a:r>
              <a:rPr lang="zh-CN" altLang="en-US" sz="1600" smtClean="0">
                <a:latin typeface="微软雅黑" pitchFamily="34" charset="-122"/>
                <a:ea typeface="微软雅黑" pitchFamily="34" charset="-122"/>
              </a:rPr>
              <a:t>降序，但是也可以选择按照姓名排序</a:t>
            </a:r>
            <a:endParaRPr lang="zh-CN" altLang="en-US" sz="1600">
              <a:latin typeface="微软雅黑" pitchFamily="34" charset="-122"/>
              <a:ea typeface="微软雅黑" pitchFamily="34" charset="-122"/>
            </a:endParaRPr>
          </a:p>
        </p:txBody>
      </p:sp>
      <p:cxnSp>
        <p:nvCxnSpPr>
          <p:cNvPr id="25607" name="直接连接符 2"/>
          <p:cNvCxnSpPr>
            <a:cxnSpLocks noChangeShapeType="1"/>
          </p:cNvCxnSpPr>
          <p:nvPr/>
        </p:nvCxnSpPr>
        <p:spPr bwMode="auto">
          <a:xfrm flipV="1">
            <a:off x="4234" y="2794000"/>
            <a:ext cx="12187767" cy="33338"/>
          </a:xfrm>
          <a:prstGeom prst="line">
            <a:avLst/>
          </a:prstGeom>
          <a:noFill/>
          <a:ln w="9525" algn="ctr">
            <a:solidFill>
              <a:schemeClr val="tx1">
                <a:alpha val="32156"/>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PA_组合 47"/>
          <p:cNvGrpSpPr/>
          <p:nvPr>
            <p:custDataLst>
              <p:tags r:id="rId2"/>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4" name="TextBox 2"/>
          <p:cNvSpPr txBox="1">
            <a:spLocks noChangeArrowheads="1"/>
          </p:cNvSpPr>
          <p:nvPr/>
        </p:nvSpPr>
        <p:spPr bwMode="auto">
          <a:xfrm>
            <a:off x="6098118" y="1117600"/>
            <a:ext cx="58462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FF0000"/>
              </a:buClr>
              <a:buFont typeface="Wingdings" pitchFamily="2" charset="2"/>
              <a:buChar char="n"/>
            </a:pPr>
            <a:r>
              <a:rPr lang="zh-CN" altLang="en-US" sz="1600" smtClean="0">
                <a:latin typeface="微软雅黑" pitchFamily="34" charset="-122"/>
                <a:ea typeface="微软雅黑" pitchFamily="34" charset="-122"/>
              </a:rPr>
              <a:t>难点</a:t>
            </a:r>
            <a:endParaRPr lang="en-US" altLang="zh-CN" sz="1600">
              <a:latin typeface="微软雅黑" pitchFamily="34" charset="-122"/>
              <a:ea typeface="微软雅黑" pitchFamily="34" charset="-122"/>
            </a:endParaRPr>
          </a:p>
          <a:p>
            <a:pPr>
              <a:lnSpc>
                <a:spcPct val="150000"/>
              </a:lnSpc>
              <a:spcBef>
                <a:spcPct val="0"/>
              </a:spcBef>
              <a:buClr>
                <a:srgbClr val="FF0000"/>
              </a:buClr>
              <a:buFont typeface="Wingdings" pitchFamily="2" charset="2"/>
              <a:buChar char="ü"/>
            </a:pPr>
            <a:r>
              <a:rPr lang="zh-CN" altLang="en-US" sz="1600" smtClean="0">
                <a:latin typeface="微软雅黑" pitchFamily="34" charset="-122"/>
                <a:ea typeface="微软雅黑" pitchFamily="34" charset="-122"/>
              </a:rPr>
              <a:t>数组中数据的排序问题？</a:t>
            </a:r>
            <a:endParaRPr lang="en-US" altLang="zh-CN" sz="1600" smtClean="0">
              <a:latin typeface="微软雅黑" pitchFamily="34" charset="-122"/>
              <a:ea typeface="微软雅黑" pitchFamily="34" charset="-122"/>
            </a:endParaRPr>
          </a:p>
          <a:p>
            <a:pPr>
              <a:lnSpc>
                <a:spcPct val="150000"/>
              </a:lnSpc>
              <a:spcBef>
                <a:spcPct val="0"/>
              </a:spcBef>
              <a:buClr>
                <a:srgbClr val="FF0000"/>
              </a:buClr>
              <a:buFont typeface="Wingdings" pitchFamily="2" charset="2"/>
              <a:buChar char="ü"/>
            </a:pPr>
            <a:r>
              <a:rPr lang="zh-CN" altLang="en-US" sz="1600" smtClean="0">
                <a:latin typeface="微软雅黑" pitchFamily="34" charset="-122"/>
                <a:ea typeface="微软雅黑" pitchFamily="34" charset="-122"/>
              </a:rPr>
              <a:t>数组中的数据怎么按照指定的方式进行排序？</a:t>
            </a:r>
            <a:endParaRPr lang="en-US" altLang="zh-CN" sz="1600" smtClean="0">
              <a:latin typeface="微软雅黑" pitchFamily="34" charset="-122"/>
              <a:ea typeface="微软雅黑" pitchFamily="34" charset="-122"/>
            </a:endParaRPr>
          </a:p>
          <a:p>
            <a:pPr>
              <a:lnSpc>
                <a:spcPct val="150000"/>
              </a:lnSpc>
              <a:spcBef>
                <a:spcPct val="0"/>
              </a:spcBef>
              <a:buClr>
                <a:srgbClr val="FF0000"/>
              </a:buClr>
              <a:buFont typeface="Wingdings" pitchFamily="2" charset="2"/>
              <a:buChar char="ü"/>
            </a:pPr>
            <a:r>
              <a:rPr lang="zh-CN" altLang="en-US" sz="1600" smtClean="0">
                <a:latin typeface="微软雅黑" pitchFamily="34" charset="-122"/>
                <a:ea typeface="微软雅黑" pitchFamily="34" charset="-122"/>
              </a:rPr>
              <a:t>每次仅仅加载三条评论信息（可以包含</a:t>
            </a:r>
            <a:r>
              <a:rPr lang="en-US" altLang="zh-CN" sz="1600" smtClean="0">
                <a:latin typeface="微软雅黑" pitchFamily="34" charset="-122"/>
                <a:ea typeface="微软雅黑" pitchFamily="34" charset="-122"/>
              </a:rPr>
              <a:t>id</a:t>
            </a:r>
            <a:r>
              <a:rPr lang="zh-CN" altLang="en-US" sz="1600" smtClean="0">
                <a:latin typeface="微软雅黑" pitchFamily="34" charset="-122"/>
                <a:ea typeface="微软雅黑" pitchFamily="34" charset="-122"/>
              </a:rPr>
              <a:t>字段）？</a:t>
            </a:r>
            <a:endParaRPr lang="zh-CN" altLang="en-US" sz="1600">
              <a:solidFill>
                <a:srgbClr val="FF0000"/>
              </a:solidFill>
              <a:latin typeface="微软雅黑" pitchFamily="34" charset="-122"/>
              <a:ea typeface="微软雅黑" pitchFamily="34" charset="-122"/>
            </a:endParaRPr>
          </a:p>
        </p:txBody>
      </p:sp>
      <p:sp>
        <p:nvSpPr>
          <p:cNvPr id="15" name="TextBox 2"/>
          <p:cNvSpPr txBox="1">
            <a:spLocks noChangeArrowheads="1"/>
          </p:cNvSpPr>
          <p:nvPr/>
        </p:nvSpPr>
        <p:spPr bwMode="auto">
          <a:xfrm>
            <a:off x="713674" y="3454400"/>
            <a:ext cx="58462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chemeClr val="accent6"/>
              </a:buClr>
              <a:buFont typeface="Wingdings" pitchFamily="2" charset="2"/>
              <a:buChar char="n"/>
            </a:pPr>
            <a:r>
              <a:rPr lang="zh-CN" altLang="en-US" sz="1600">
                <a:latin typeface="微软雅黑" pitchFamily="34" charset="-122"/>
                <a:ea typeface="微软雅黑" pitchFamily="34" charset="-122"/>
              </a:rPr>
              <a:t>提示</a:t>
            </a:r>
            <a:endParaRPr lang="en-US" altLang="zh-CN" sz="1600">
              <a:latin typeface="微软雅黑" pitchFamily="34" charset="-122"/>
              <a:ea typeface="微软雅黑" pitchFamily="34" charset="-122"/>
            </a:endParaRPr>
          </a:p>
          <a:p>
            <a:pPr>
              <a:lnSpc>
                <a:spcPct val="150000"/>
              </a:lnSpc>
              <a:spcBef>
                <a:spcPct val="0"/>
              </a:spcBef>
              <a:buClr>
                <a:schemeClr val="accent6"/>
              </a:buClr>
              <a:buFont typeface="Wingdings" pitchFamily="2" charset="2"/>
              <a:buChar char="ü"/>
            </a:pPr>
            <a:r>
              <a:rPr lang="zh-CN" altLang="en-US" sz="1600" smtClean="0">
                <a:latin typeface="微软雅黑" pitchFamily="34" charset="-122"/>
                <a:ea typeface="微软雅黑" pitchFamily="34" charset="-122"/>
              </a:rPr>
              <a:t>添加数据时注意排序</a:t>
            </a:r>
            <a:endParaRPr lang="en-US" altLang="zh-CN" sz="1600" smtClean="0">
              <a:latin typeface="微软雅黑" pitchFamily="34" charset="-122"/>
              <a:ea typeface="微软雅黑" pitchFamily="34" charset="-122"/>
            </a:endParaRPr>
          </a:p>
          <a:p>
            <a:pPr>
              <a:lnSpc>
                <a:spcPct val="150000"/>
              </a:lnSpc>
              <a:spcBef>
                <a:spcPct val="0"/>
              </a:spcBef>
              <a:buClr>
                <a:schemeClr val="accent6"/>
              </a:buClr>
              <a:buFont typeface="Wingdings" pitchFamily="2" charset="2"/>
              <a:buChar char="ü"/>
            </a:pPr>
            <a:r>
              <a:rPr lang="zh-CN" altLang="en-US" sz="1600" smtClean="0">
                <a:latin typeface="微软雅黑" pitchFamily="34" charset="-122"/>
                <a:ea typeface="微软雅黑" pitchFamily="34" charset="-122"/>
              </a:rPr>
              <a:t>查询的时候投影是有技巧的</a:t>
            </a:r>
            <a:endParaRPr lang="en-US" altLang="zh-CN" sz="1600" smtClean="0">
              <a:latin typeface="微软雅黑" pitchFamily="34" charset="-122"/>
              <a:ea typeface="微软雅黑" pitchFamily="34" charset="-122"/>
            </a:endParaRPr>
          </a:p>
          <a:p>
            <a:pPr>
              <a:lnSpc>
                <a:spcPct val="150000"/>
              </a:lnSpc>
              <a:spcBef>
                <a:spcPct val="0"/>
              </a:spcBef>
              <a:buClr>
                <a:schemeClr val="accent6"/>
              </a:buClr>
              <a:buFont typeface="Wingdings" pitchFamily="2" charset="2"/>
              <a:buChar char="ü"/>
            </a:pPr>
            <a:r>
              <a:rPr lang="zh-CN" altLang="en-US" sz="1600" smtClean="0">
                <a:latin typeface="微软雅黑" pitchFamily="34" charset="-122"/>
                <a:ea typeface="微软雅黑" pitchFamily="34" charset="-122"/>
              </a:rPr>
              <a:t>排序考虑聚合？</a:t>
            </a:r>
            <a:endParaRPr lang="en-US" altLang="zh-CN" sz="1600" smtClean="0">
              <a:latin typeface="微软雅黑" pitchFamily="34" charset="-122"/>
              <a:ea typeface="微软雅黑" pitchFamily="34" charset="-122"/>
            </a:endParaRPr>
          </a:p>
        </p:txBody>
      </p:sp>
      <p:sp>
        <p:nvSpPr>
          <p:cNvPr id="2" name="TextBox 1"/>
          <p:cNvSpPr txBox="1"/>
          <p:nvPr/>
        </p:nvSpPr>
        <p:spPr>
          <a:xfrm>
            <a:off x="5781063" y="4394446"/>
            <a:ext cx="1338828" cy="369332"/>
          </a:xfrm>
          <a:prstGeom prst="rect">
            <a:avLst/>
          </a:prstGeom>
          <a:noFill/>
        </p:spPr>
        <p:txBody>
          <a:bodyPr wrap="none" rtlCol="0">
            <a:spAutoFit/>
          </a:bodyPr>
          <a:lstStyle/>
          <a:p>
            <a:r>
              <a:rPr lang="zh-CN" altLang="en-US" smtClean="0"/>
              <a:t>作业答案：</a:t>
            </a: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34514754"/>
              </p:ext>
            </p:extLst>
          </p:nvPr>
        </p:nvGraphicFramePr>
        <p:xfrm>
          <a:off x="7415737" y="4203391"/>
          <a:ext cx="1176337" cy="560387"/>
        </p:xfrm>
        <a:graphic>
          <a:graphicData uri="http://schemas.openxmlformats.org/presentationml/2006/ole">
            <mc:AlternateContent xmlns:mc="http://schemas.openxmlformats.org/markup-compatibility/2006">
              <mc:Choice xmlns:v="urn:schemas-microsoft-com:vml" Requires="v">
                <p:oleObj spid="_x0000_s15362" name="包装程序外壳对象" showAsIcon="1" r:id="rId5" imgW="1176120" imgH="560160" progId="Package">
                  <p:embed/>
                </p:oleObj>
              </mc:Choice>
              <mc:Fallback>
                <p:oleObj name="包装程序外壳对象" showAsIcon="1" r:id="rId5" imgW="1176120" imgH="560160" progId="Package">
                  <p:embed/>
                  <p:pic>
                    <p:nvPicPr>
                      <p:cNvPr id="0" name=""/>
                      <p:cNvPicPr/>
                      <p:nvPr/>
                    </p:nvPicPr>
                    <p:blipFill>
                      <a:blip r:embed="rId6"/>
                      <a:stretch>
                        <a:fillRect/>
                      </a:stretch>
                    </p:blipFill>
                    <p:spPr>
                      <a:xfrm>
                        <a:off x="7415737" y="4203391"/>
                        <a:ext cx="1176337" cy="560387"/>
                      </a:xfrm>
                      <a:prstGeom prst="rect">
                        <a:avLst/>
                      </a:prstGeom>
                    </p:spPr>
                  </p:pic>
                </p:oleObj>
              </mc:Fallback>
            </mc:AlternateContent>
          </a:graphicData>
        </a:graphic>
      </p:graphicFrame>
    </p:spTree>
    <p:extLst>
      <p:ext uri="{BB962C8B-B14F-4D97-AF65-F5344CB8AC3E}">
        <p14:creationId xmlns:p14="http://schemas.microsoft.com/office/powerpoint/2010/main" val="66520911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其他命令</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安全</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54" name="组合 5"/>
          <p:cNvGrpSpPr>
            <a:grpSpLocks/>
          </p:cNvGrpSpPr>
          <p:nvPr/>
        </p:nvGrpSpPr>
        <p:grpSpPr bwMode="auto">
          <a:xfrm>
            <a:off x="2355850" y="1638944"/>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rgbClr val="FFFFFF"/>
                  </a:solidFill>
                  <a:latin typeface="微软雅黑" pitchFamily="34" charset="-122"/>
                  <a:ea typeface="微软雅黑" pitchFamily="34" charset="-122"/>
                  <a:sym typeface="微软雅黑" pitchFamily="34" charset="-122"/>
                </a:rPr>
                <a:t>单机安装</a:t>
              </a: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rgbClr val="FFFFFF"/>
                  </a:solidFill>
                  <a:latin typeface="微软雅黑" pitchFamily="34" charset="-122"/>
                  <a:ea typeface="微软雅黑" pitchFamily="34" charset="-122"/>
                  <a:sym typeface="微软雅黑" pitchFamily="34" charset="-122"/>
                </a:rPr>
                <a:t>1</a:t>
              </a:r>
            </a:p>
          </p:txBody>
        </p:sp>
      </p:grpSp>
    </p:spTree>
    <p:extLst>
      <p:ext uri="{BB962C8B-B14F-4D97-AF65-F5344CB8AC3E}">
        <p14:creationId xmlns:p14="http://schemas.microsoft.com/office/powerpoint/2010/main" val="2196145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3" name="矩形 4"/>
          <p:cNvSpPr>
            <a:spLocks noChangeArrowheads="1"/>
          </p:cNvSpPr>
          <p:nvPr/>
        </p:nvSpPr>
        <p:spPr bwMode="auto">
          <a:xfrm>
            <a:off x="20637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其他常用命令</a:t>
            </a:r>
          </a:p>
        </p:txBody>
      </p:sp>
      <p:sp>
        <p:nvSpPr>
          <p:cNvPr id="9" name="Rectangle 67"/>
          <p:cNvSpPr>
            <a:spLocks noChangeArrowheads="1"/>
          </p:cNvSpPr>
          <p:nvPr/>
        </p:nvSpPr>
        <p:spPr bwMode="auto">
          <a:xfrm>
            <a:off x="0" y="695886"/>
            <a:ext cx="10877549" cy="5816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s</a:t>
            </a:r>
            <a:r>
              <a:rPr lang="en-US" altLang="zh-CN" sz="2000" smtClean="0">
                <a:solidFill>
                  <a:srgbClr val="333333"/>
                </a:solidFill>
                <a:latin typeface="微软雅黑" panose="020B0503020204020204" pitchFamily="34" charset="-122"/>
                <a:ea typeface="微软雅黑" panose="020B0503020204020204" pitchFamily="34" charset="-122"/>
              </a:rPr>
              <a:t>how dbs</a:t>
            </a:r>
            <a:r>
              <a:rPr lang="zh-CN" altLang="zh-CN" sz="2000" smtClean="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显示数据库列表</a:t>
            </a:r>
            <a:endParaRPr lang="zh-CN"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show </a:t>
            </a:r>
            <a:r>
              <a:rPr lang="en-US" altLang="zh-CN" sz="2000" smtClean="0">
                <a:solidFill>
                  <a:srgbClr val="333333"/>
                </a:solidFill>
                <a:latin typeface="微软雅黑" panose="020B0503020204020204" pitchFamily="34" charset="-122"/>
                <a:ea typeface="微软雅黑" panose="020B0503020204020204" pitchFamily="34" charset="-122"/>
              </a:rPr>
              <a:t>collections</a:t>
            </a:r>
            <a:r>
              <a:rPr lang="zh-CN" altLang="zh-CN"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a:t>
            </a:r>
            <a:r>
              <a:rPr lang="zh-CN" altLang="en-US" sz="2000">
                <a:solidFill>
                  <a:srgbClr val="333333"/>
                </a:solidFill>
                <a:latin typeface="微软雅黑" panose="020B0503020204020204" pitchFamily="34" charset="-122"/>
                <a:ea typeface="微软雅黑" panose="020B0503020204020204" pitchFamily="34" charset="-122"/>
              </a:rPr>
              <a:t>集合</a:t>
            </a:r>
            <a:r>
              <a:rPr lang="zh-CN" altLang="en-US" sz="2000" smtClean="0">
                <a:solidFill>
                  <a:srgbClr val="333333"/>
                </a:solidFill>
                <a:latin typeface="微软雅黑" panose="020B0503020204020204" pitchFamily="34" charset="-122"/>
                <a:ea typeface="微软雅黑" panose="020B0503020204020204" pitchFamily="34" charset="-122"/>
              </a:rPr>
              <a:t>列表</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 : </a:t>
            </a:r>
            <a:r>
              <a:rPr lang="zh-CN" altLang="en-US" sz="2000" smtClean="0">
                <a:solidFill>
                  <a:srgbClr val="333333"/>
                </a:solidFill>
                <a:latin typeface="微软雅黑" panose="020B0503020204020204" pitchFamily="34" charset="-122"/>
                <a:ea typeface="微软雅黑" panose="020B0503020204020204" pitchFamily="34" charset="-122"/>
              </a:rPr>
              <a:t>显示当前数据库</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db.stats()</a:t>
            </a:r>
            <a:r>
              <a:rPr lang="zh-CN" altLang="zh-CN"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显示数据库信息</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db.serverStatus()</a:t>
            </a:r>
            <a:r>
              <a:rPr lang="zh-CN" altLang="en-US" sz="2000">
                <a:solidFill>
                  <a:srgbClr val="333333"/>
                </a:solidFill>
                <a:latin typeface="微软雅黑" panose="020B0503020204020204" pitchFamily="34" charset="-122"/>
                <a:ea typeface="微软雅黑" panose="020B0503020204020204" pitchFamily="34" charset="-122"/>
              </a:rPr>
              <a:t> </a:t>
            </a:r>
            <a:r>
              <a:rPr lang="zh-CN" altLang="en-US" sz="2000" smtClean="0">
                <a:solidFill>
                  <a:srgbClr val="333333"/>
                </a:solidFill>
                <a:latin typeface="微软雅黑" panose="020B0503020204020204" pitchFamily="34" charset="-122"/>
                <a:ea typeface="微软雅黑" panose="020B0503020204020204" pitchFamily="34" charset="-122"/>
              </a:rPr>
              <a:t>： 查看服务器状态</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a:solidFill>
                  <a:srgbClr val="333333"/>
                </a:solidFill>
                <a:latin typeface="微软雅黑" panose="020B0503020204020204" pitchFamily="34" charset="-122"/>
                <a:ea typeface="微软雅黑" panose="020B0503020204020204" pitchFamily="34" charset="-122"/>
              </a:rPr>
              <a:t>db.dropDatabase</a:t>
            </a:r>
            <a:r>
              <a:rPr lang="en-US" altLang="zh-CN" sz="2000" smtClean="0">
                <a:solidFill>
                  <a:srgbClr val="333333"/>
                </a:solidFill>
                <a:latin typeface="微软雅黑" panose="020B0503020204020204" pitchFamily="34" charset="-122"/>
                <a:ea typeface="微软雅黑" panose="020B0503020204020204" pitchFamily="34" charset="-122"/>
              </a:rPr>
              <a:t>()</a:t>
            </a:r>
            <a:r>
              <a:rPr lang="zh-CN" altLang="en-US" sz="2000" smtClean="0">
                <a:solidFill>
                  <a:srgbClr val="333333"/>
                </a:solidFill>
                <a:latin typeface="微软雅黑" panose="020B0503020204020204" pitchFamily="34" charset="-122"/>
                <a:ea typeface="微软雅黑" panose="020B0503020204020204" pitchFamily="34" charset="-122"/>
              </a:rPr>
              <a:t>：删除数据库</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db.help()</a:t>
            </a:r>
            <a:r>
              <a:rPr lang="zh-CN" altLang="en-US" sz="2000" smtClean="0">
                <a:solidFill>
                  <a:srgbClr val="333333"/>
                </a:solidFill>
                <a:latin typeface="微软雅黑" panose="020B0503020204020204" pitchFamily="34" charset="-122"/>
                <a:ea typeface="微软雅黑" panose="020B0503020204020204" pitchFamily="34" charset="-122"/>
              </a:rPr>
              <a:t>，</a:t>
            </a:r>
            <a:r>
              <a:rPr lang="en-US" altLang="zh-CN" sz="2000" smtClean="0">
                <a:solidFill>
                  <a:srgbClr val="333333"/>
                </a:solidFill>
                <a:latin typeface="微软雅黑" panose="020B0503020204020204" pitchFamily="34" charset="-122"/>
                <a:ea typeface="微软雅黑" panose="020B0503020204020204" pitchFamily="34" charset="-122"/>
              </a:rPr>
              <a:t>db.collection.help()</a:t>
            </a:r>
            <a:r>
              <a:rPr lang="zh-CN" altLang="en-US" sz="2000" smtClean="0">
                <a:solidFill>
                  <a:srgbClr val="333333"/>
                </a:solidFill>
                <a:latin typeface="微软雅黑" panose="020B0503020204020204" pitchFamily="34" charset="-122"/>
                <a:ea typeface="微软雅黑" panose="020B0503020204020204" pitchFamily="34" charset="-122"/>
              </a:rPr>
              <a:t>：内置帮助，显示各种方法的说明；</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db.users.find().size()</a:t>
            </a:r>
            <a:r>
              <a:rPr lang="zh-CN" altLang="en-US" sz="2000" smtClean="0">
                <a:solidFill>
                  <a:srgbClr val="333333"/>
                </a:solidFill>
                <a:latin typeface="微软雅黑" panose="020B0503020204020204" pitchFamily="34" charset="-122"/>
                <a:ea typeface="微软雅黑" panose="020B0503020204020204" pitchFamily="34" charset="-122"/>
              </a:rPr>
              <a:t>：获取查询集合的数量； </a:t>
            </a:r>
            <a:endParaRPr lang="en-US" altLang="zh-CN" sz="2000"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en-US" altLang="zh-CN" sz="2000" smtClean="0">
                <a:solidFill>
                  <a:srgbClr val="333333"/>
                </a:solidFill>
                <a:latin typeface="微软雅黑" panose="020B0503020204020204" pitchFamily="34" charset="-122"/>
                <a:ea typeface="微软雅黑" panose="020B0503020204020204" pitchFamily="34" charset="-122"/>
              </a:rPr>
              <a:t>db.users.drop()</a:t>
            </a:r>
            <a:r>
              <a:rPr lang="zh-CN" altLang="en-US" sz="2000" smtClean="0">
                <a:solidFill>
                  <a:srgbClr val="333333"/>
                </a:solidFill>
                <a:latin typeface="微软雅黑" panose="020B0503020204020204" pitchFamily="34" charset="-122"/>
                <a:ea typeface="微软雅黑" panose="020B0503020204020204" pitchFamily="34" charset="-122"/>
              </a:rPr>
              <a:t>：删除集合；</a:t>
            </a:r>
            <a:endParaRPr lang="zh-CN" altLang="zh-CN" sz="2000" smtClean="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35578893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3" name="矩形 4"/>
          <p:cNvSpPr>
            <a:spLocks noChangeArrowheads="1"/>
          </p:cNvSpPr>
          <p:nvPr/>
        </p:nvSpPr>
        <p:spPr bwMode="auto">
          <a:xfrm>
            <a:off x="20637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smtClean="0">
                <a:solidFill>
                  <a:srgbClr val="1D69A3"/>
                </a:solidFill>
                <a:latin typeface="微软雅黑" pitchFamily="34" charset="-122"/>
                <a:ea typeface="微软雅黑" pitchFamily="34" charset="-122"/>
              </a:rPr>
              <a:t>MongoDB</a:t>
            </a:r>
            <a:r>
              <a:rPr lang="zh-CN" altLang="en-US" sz="2667" smtClean="0">
                <a:solidFill>
                  <a:srgbClr val="1D69A3"/>
                </a:solidFill>
                <a:latin typeface="微软雅黑" pitchFamily="34" charset="-122"/>
                <a:ea typeface="微软雅黑" pitchFamily="34" charset="-122"/>
              </a:rPr>
              <a:t>怎么优雅关机？</a:t>
            </a:r>
            <a:endParaRPr lang="zh-CN" altLang="en-US" sz="2667">
              <a:solidFill>
                <a:srgbClr val="1D69A3"/>
              </a:solidFill>
              <a:latin typeface="微软雅黑" pitchFamily="34" charset="-122"/>
              <a:ea typeface="微软雅黑" pitchFamily="34" charset="-122"/>
            </a:endParaRPr>
          </a:p>
        </p:txBody>
      </p:sp>
      <p:sp>
        <p:nvSpPr>
          <p:cNvPr id="9" name="Rectangle 67"/>
          <p:cNvSpPr>
            <a:spLocks noChangeArrowheads="1"/>
          </p:cNvSpPr>
          <p:nvPr/>
        </p:nvSpPr>
        <p:spPr bwMode="auto">
          <a:xfrm>
            <a:off x="206376" y="943925"/>
            <a:ext cx="10877549"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buClr>
                <a:srgbClr val="00B050"/>
              </a:buClr>
              <a:defRPr/>
            </a:pPr>
            <a:r>
              <a:rPr lang="zh-CN" altLang="en-US" sz="2000" smtClean="0">
                <a:solidFill>
                  <a:srgbClr val="333333"/>
                </a:solidFill>
                <a:latin typeface="微软雅黑" panose="020B0503020204020204" pitchFamily="34" charset="-122"/>
                <a:ea typeface="微软雅黑" panose="020B0503020204020204" pitchFamily="34" charset="-122"/>
              </a:rPr>
              <a:t>在</a:t>
            </a:r>
            <a:r>
              <a:rPr lang="zh-CN" altLang="en-US" sz="2000">
                <a:solidFill>
                  <a:srgbClr val="333333"/>
                </a:solidFill>
                <a:latin typeface="微软雅黑" panose="020B0503020204020204" pitchFamily="34" charset="-122"/>
                <a:ea typeface="微软雅黑" panose="020B0503020204020204" pitchFamily="34" charset="-122"/>
              </a:rPr>
              <a:t>生产环境，不要用</a:t>
            </a:r>
            <a:r>
              <a:rPr lang="en-US" altLang="zh-CN" sz="2000">
                <a:solidFill>
                  <a:srgbClr val="333333"/>
                </a:solidFill>
                <a:latin typeface="微软雅黑" panose="020B0503020204020204" pitchFamily="34" charset="-122"/>
                <a:ea typeface="微软雅黑" panose="020B0503020204020204" pitchFamily="34" charset="-122"/>
              </a:rPr>
              <a:t>kill -9</a:t>
            </a:r>
            <a:r>
              <a:rPr lang="zh-CN" altLang="en-US" sz="2000">
                <a:solidFill>
                  <a:srgbClr val="333333"/>
                </a:solidFill>
                <a:latin typeface="微软雅黑" panose="020B0503020204020204" pitchFamily="34" charset="-122"/>
                <a:ea typeface="微软雅黑" panose="020B0503020204020204" pitchFamily="34" charset="-122"/>
              </a:rPr>
              <a:t>关掉</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的进程，很可能造成</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的数据丢失；</a:t>
            </a:r>
          </a:p>
          <a:p>
            <a:pPr>
              <a:lnSpc>
                <a:spcPct val="200000"/>
              </a:lnSpc>
              <a:buClr>
                <a:srgbClr val="00B050"/>
              </a:buClr>
              <a:defRPr/>
            </a:pPr>
            <a:r>
              <a:rPr lang="zh-CN" altLang="en-US" sz="2000">
                <a:solidFill>
                  <a:srgbClr val="333333"/>
                </a:solidFill>
                <a:latin typeface="微软雅黑" panose="020B0503020204020204" pitchFamily="34" charset="-122"/>
                <a:ea typeface="微软雅黑" panose="020B0503020204020204" pitchFamily="34" charset="-122"/>
              </a:rPr>
              <a:t>优雅的关机</a:t>
            </a:r>
            <a:r>
              <a:rPr lang="zh-CN" altLang="en-US" sz="2000" smtClean="0">
                <a:solidFill>
                  <a:srgbClr val="333333"/>
                </a:solidFill>
                <a:latin typeface="微软雅黑" panose="020B0503020204020204" pitchFamily="34" charset="-122"/>
                <a:ea typeface="微软雅黑" panose="020B0503020204020204" pitchFamily="34" charset="-122"/>
              </a:rPr>
              <a:t>：</a:t>
            </a:r>
            <a:endParaRPr lang="zh-CN" altLang="en-US" sz="200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第一</a:t>
            </a:r>
            <a:r>
              <a:rPr lang="zh-CN" altLang="en-US" sz="2000">
                <a:solidFill>
                  <a:srgbClr val="333333"/>
                </a:solidFill>
                <a:latin typeface="微软雅黑" panose="020B0503020204020204" pitchFamily="34" charset="-122"/>
                <a:ea typeface="微软雅黑" panose="020B0503020204020204" pitchFamily="34" charset="-122"/>
              </a:rPr>
              <a:t>种</a:t>
            </a:r>
            <a:r>
              <a:rPr lang="zh-CN" altLang="en-US" sz="2000" smtClean="0">
                <a:solidFill>
                  <a:srgbClr val="333333"/>
                </a:solidFill>
                <a:latin typeface="微软雅黑" panose="020B0503020204020204" pitchFamily="34" charset="-122"/>
                <a:ea typeface="微软雅黑" panose="020B0503020204020204" pitchFamily="34" charset="-122"/>
              </a:rPr>
              <a:t>方式</a:t>
            </a:r>
            <a:endParaRPr lang="zh-CN" altLang="en-US"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use admin</a:t>
            </a:r>
            <a:endParaRPr lang="en-US" altLang="zh-CN" sz="2000">
              <a:solidFill>
                <a:srgbClr val="333333"/>
              </a:solidFill>
              <a:latin typeface="微软雅黑" panose="020B0503020204020204" pitchFamily="34" charset="-122"/>
              <a:ea typeface="微软雅黑" panose="020B0503020204020204" pitchFamily="34" charset="-122"/>
            </a:endParaRP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db.shutdownServer()</a:t>
            </a:r>
          </a:p>
          <a:p>
            <a:pPr marL="342900" indent="-342900">
              <a:lnSpc>
                <a:spcPct val="200000"/>
              </a:lnSpc>
              <a:buClr>
                <a:srgbClr val="00B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第二种方式</a:t>
            </a:r>
          </a:p>
          <a:p>
            <a:pPr>
              <a:lnSpc>
                <a:spcPct val="200000"/>
              </a:lnSpc>
              <a:buClr>
                <a:srgbClr val="00B050"/>
              </a:buClr>
              <a:defRPr/>
            </a:pPr>
            <a:r>
              <a:rPr lang="en-US" altLang="zh-CN" sz="2000" smtClean="0">
                <a:solidFill>
                  <a:srgbClr val="333333"/>
                </a:solidFill>
                <a:latin typeface="微软雅黑" panose="020B0503020204020204" pitchFamily="34" charset="-122"/>
                <a:ea typeface="微软雅黑" panose="020B0503020204020204" pitchFamily="34" charset="-122"/>
              </a:rPr>
              <a:t>    mongod </a:t>
            </a:r>
            <a:r>
              <a:rPr lang="en-US" altLang="zh-CN" sz="2000">
                <a:solidFill>
                  <a:srgbClr val="333333"/>
                </a:solidFill>
                <a:latin typeface="微软雅黑" panose="020B0503020204020204" pitchFamily="34" charset="-122"/>
                <a:ea typeface="微软雅黑" panose="020B0503020204020204" pitchFamily="34" charset="-122"/>
              </a:rPr>
              <a:t>--shutdown -f </a:t>
            </a:r>
            <a:r>
              <a:rPr lang="en-US" altLang="zh-CN" sz="2000" smtClean="0">
                <a:solidFill>
                  <a:srgbClr val="333333"/>
                </a:solidFill>
                <a:latin typeface="微软雅黑" panose="020B0503020204020204" pitchFamily="34" charset="-122"/>
                <a:ea typeface="微软雅黑" panose="020B0503020204020204" pitchFamily="34" charset="-122"/>
              </a:rPr>
              <a:t>mongodb.conf</a:t>
            </a:r>
            <a:endParaRPr lang="en-US" altLang="zh-CN" sz="2000">
              <a:solidFill>
                <a:srgbClr val="333333"/>
              </a:solidFill>
              <a:latin typeface="微软雅黑" panose="020B0503020204020204" pitchFamily="34" charset="-122"/>
              <a:ea typeface="微软雅黑" panose="020B0503020204020204" pitchFamily="34" charset="-122"/>
            </a:endParaRPr>
          </a:p>
        </p:txBody>
      </p:sp>
      <p:grpSp>
        <p:nvGrpSpPr>
          <p:cNvPr id="10" name="PA_组合 47"/>
          <p:cNvGrpSpPr/>
          <p:nvPr>
            <p:custDataLst>
              <p:tags r:id="rId1"/>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56952231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7" name="矩形 4"/>
          <p:cNvSpPr>
            <a:spLocks noChangeArrowheads="1"/>
          </p:cNvSpPr>
          <p:nvPr/>
        </p:nvSpPr>
        <p:spPr bwMode="auto">
          <a:xfrm>
            <a:off x="111126" y="1317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数据管理命令</a:t>
            </a:r>
          </a:p>
        </p:txBody>
      </p:sp>
      <p:sp>
        <p:nvSpPr>
          <p:cNvPr id="8" name="Rectangle 67"/>
          <p:cNvSpPr>
            <a:spLocks noChangeArrowheads="1"/>
          </p:cNvSpPr>
          <p:nvPr/>
        </p:nvSpPr>
        <p:spPr bwMode="auto">
          <a:xfrm>
            <a:off x="111126" y="873836"/>
            <a:ext cx="12628033" cy="5355312"/>
          </a:xfrm>
          <a:prstGeom prst="rect">
            <a:avLst/>
          </a:prstGeom>
          <a:noFill/>
          <a:ln>
            <a:noFill/>
          </a:ln>
          <a:effectLst/>
          <a:extLst/>
        </p:spPr>
        <p:txBody>
          <a:bodyPr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数据备份  </a:t>
            </a:r>
            <a:r>
              <a:rPr lang="en-US" altLang="zh-CN" sz="2000" smtClean="0">
                <a:solidFill>
                  <a:srgbClr val="333333"/>
                </a:solidFill>
                <a:latin typeface="微软雅黑" panose="020B0503020204020204" pitchFamily="34" charset="-122"/>
                <a:ea typeface="微软雅黑" panose="020B0503020204020204" pitchFamily="34" charset="-122"/>
              </a:rPr>
              <a:t>mongodump</a:t>
            </a:r>
          </a:p>
          <a:p>
            <a:pPr>
              <a:lnSpc>
                <a:spcPct val="150000"/>
              </a:lnSpc>
              <a:buClr>
                <a:srgbClr val="00B050"/>
              </a:buClr>
              <a:defRPr/>
            </a:pPr>
            <a:r>
              <a:rPr lang="en-US" altLang="zh-CN">
                <a:solidFill>
                  <a:srgbClr val="333333"/>
                </a:solidFill>
                <a:latin typeface="微软雅黑" panose="020B0503020204020204" pitchFamily="34" charset="-122"/>
                <a:ea typeface="微软雅黑" panose="020B0503020204020204" pitchFamily="34" charset="-122"/>
              </a:rPr>
              <a:t> </a:t>
            </a:r>
            <a:r>
              <a:rPr lang="en-US" altLang="zh-CN" smtClean="0">
                <a:solidFill>
                  <a:srgbClr val="333333"/>
                </a:solidFill>
                <a:latin typeface="微软雅黑" panose="020B0503020204020204" pitchFamily="34" charset="-122"/>
                <a:ea typeface="微软雅黑" panose="020B0503020204020204" pitchFamily="34" charset="-122"/>
              </a:rPr>
              <a:t>   ./</a:t>
            </a:r>
            <a:r>
              <a:rPr lang="en-US" altLang="zh-CN">
                <a:solidFill>
                  <a:srgbClr val="333333"/>
                </a:solidFill>
                <a:latin typeface="微软雅黑" panose="020B0503020204020204" pitchFamily="34" charset="-122"/>
                <a:ea typeface="微软雅黑" panose="020B0503020204020204" pitchFamily="34" charset="-122"/>
              </a:rPr>
              <a:t>mongodump -h localhost:27022 -d lison -o /usr/local/mongodb/mongodb-linux-x86_64-3.4.18/backup</a:t>
            </a:r>
          </a:p>
          <a:p>
            <a:pPr>
              <a:lnSpc>
                <a:spcPct val="150000"/>
              </a:lnSpc>
              <a:buClr>
                <a:srgbClr val="00B050"/>
              </a:buClr>
              <a:defRPr/>
            </a:pPr>
            <a:r>
              <a:rPr lang="en-US" altLang="zh-CN" smtClean="0">
                <a:solidFill>
                  <a:srgbClr val="333333"/>
                </a:solidFill>
                <a:latin typeface="微软雅黑" panose="020B0503020204020204" pitchFamily="34" charset="-122"/>
                <a:ea typeface="微软雅黑" panose="020B0503020204020204" pitchFamily="34" charset="-122"/>
              </a:rPr>
              <a:t>      -h :</a:t>
            </a:r>
            <a:r>
              <a:rPr lang="zh-CN" altLang="en-US" smtClean="0">
                <a:solidFill>
                  <a:srgbClr val="333333"/>
                </a:solidFill>
                <a:latin typeface="微软雅黑" panose="020B0503020204020204" pitchFamily="34" charset="-122"/>
                <a:ea typeface="微软雅黑" panose="020B0503020204020204" pitchFamily="34" charset="-122"/>
              </a:rPr>
              <a:t>指定</a:t>
            </a:r>
            <a:r>
              <a:rPr lang="en-US" altLang="zh-CN" smtClean="0">
                <a:solidFill>
                  <a:srgbClr val="333333"/>
                </a:solidFill>
                <a:latin typeface="微软雅黑" panose="020B0503020204020204" pitchFamily="34" charset="-122"/>
                <a:ea typeface="微软雅黑" panose="020B0503020204020204" pitchFamily="34" charset="-122"/>
              </a:rPr>
              <a:t>ip</a:t>
            </a:r>
            <a:r>
              <a:rPr lang="zh-CN" altLang="en-US" smtClean="0">
                <a:solidFill>
                  <a:srgbClr val="333333"/>
                </a:solidFill>
                <a:latin typeface="微软雅黑" panose="020B0503020204020204" pitchFamily="34" charset="-122"/>
                <a:ea typeface="微软雅黑" panose="020B0503020204020204" pitchFamily="34" charset="-122"/>
              </a:rPr>
              <a:t>和端口； </a:t>
            </a:r>
            <a:r>
              <a:rPr lang="en-US" altLang="zh-CN" smtClean="0">
                <a:solidFill>
                  <a:srgbClr val="333333"/>
                </a:solidFill>
                <a:latin typeface="微软雅黑" panose="020B0503020204020204" pitchFamily="34" charset="-122"/>
                <a:ea typeface="微软雅黑" panose="020B0503020204020204" pitchFamily="34" charset="-122"/>
              </a:rPr>
              <a:t>-d :</a:t>
            </a:r>
            <a:r>
              <a:rPr lang="zh-CN" altLang="en-US" smtClean="0">
                <a:solidFill>
                  <a:srgbClr val="333333"/>
                </a:solidFill>
                <a:latin typeface="微软雅黑" panose="020B0503020204020204" pitchFamily="34" charset="-122"/>
                <a:ea typeface="微软雅黑" panose="020B0503020204020204" pitchFamily="34" charset="-122"/>
              </a:rPr>
              <a:t>备份的数据库名称 ； </a:t>
            </a:r>
            <a:r>
              <a:rPr lang="en-US" altLang="zh-CN" smtClean="0">
                <a:solidFill>
                  <a:srgbClr val="333333"/>
                </a:solidFill>
                <a:latin typeface="微软雅黑" panose="020B0503020204020204" pitchFamily="34" charset="-122"/>
                <a:ea typeface="微软雅黑" panose="020B0503020204020204" pitchFamily="34" charset="-122"/>
              </a:rPr>
              <a:t>-o:</a:t>
            </a:r>
            <a:r>
              <a:rPr lang="zh-CN" altLang="en-US" smtClean="0">
                <a:solidFill>
                  <a:srgbClr val="333333"/>
                </a:solidFill>
                <a:latin typeface="微软雅黑" panose="020B0503020204020204" pitchFamily="34" charset="-122"/>
                <a:ea typeface="微软雅黑" panose="020B0503020204020204" pitchFamily="34" charset="-122"/>
              </a:rPr>
              <a:t>指定备份的路径</a:t>
            </a:r>
            <a:endParaRPr lang="en-US" altLang="zh-CN"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a:solidFill>
                  <a:srgbClr val="333333"/>
                </a:solidFill>
                <a:latin typeface="微软雅黑" panose="020B0503020204020204" pitchFamily="34" charset="-122"/>
                <a:ea typeface="微软雅黑" panose="020B0503020204020204" pitchFamily="34" charset="-122"/>
              </a:rPr>
              <a:t> </a:t>
            </a:r>
            <a:r>
              <a:rPr lang="en-US" altLang="zh-CN" smtClean="0">
                <a:solidFill>
                  <a:srgbClr val="333333"/>
                </a:solidFill>
                <a:latin typeface="微软雅黑" panose="020B0503020204020204" pitchFamily="34" charset="-122"/>
                <a:ea typeface="微软雅黑" panose="020B0503020204020204" pitchFamily="34" charset="-122"/>
              </a:rPr>
              <a:t>      </a:t>
            </a:r>
            <a:r>
              <a:rPr lang="zh-CN" altLang="en-US" smtClean="0">
                <a:solidFill>
                  <a:srgbClr val="333333"/>
                </a:solidFill>
                <a:latin typeface="微软雅黑" panose="020B0503020204020204" pitchFamily="34" charset="-122"/>
                <a:ea typeface="微软雅黑" panose="020B0503020204020204" pitchFamily="34" charset="-122"/>
              </a:rPr>
              <a:t>其本质为：执行查询，然后写入文件；</a:t>
            </a:r>
            <a:endParaRPr lang="en-US" altLang="zh-CN">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数据恢复  </a:t>
            </a:r>
            <a:r>
              <a:rPr lang="en-US" altLang="zh-CN" sz="2000" smtClean="0">
                <a:solidFill>
                  <a:srgbClr val="333333"/>
                </a:solidFill>
                <a:latin typeface="微软雅黑" panose="020B0503020204020204" pitchFamily="34" charset="-122"/>
                <a:ea typeface="微软雅黑" panose="020B0503020204020204" pitchFamily="34" charset="-122"/>
              </a:rPr>
              <a:t>mongorestore</a:t>
            </a: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./mongorestore -h localhost:27022  -d lison </a:t>
            </a:r>
            <a:r>
              <a:rPr lang="en-US" altLang="zh-CN" sz="1600">
                <a:solidFill>
                  <a:srgbClr val="333333"/>
                </a:solidFill>
                <a:latin typeface="微软雅黑" panose="020B0503020204020204" pitchFamily="34" charset="-122"/>
                <a:ea typeface="微软雅黑" panose="020B0503020204020204" pitchFamily="34" charset="-122"/>
              </a:rPr>
              <a:t>/</a:t>
            </a:r>
            <a:r>
              <a:rPr lang="en-US" altLang="zh-CN" sz="1600" smtClean="0">
                <a:solidFill>
                  <a:srgbClr val="333333"/>
                </a:solidFill>
                <a:latin typeface="微软雅黑" panose="020B0503020204020204" pitchFamily="34" charset="-122"/>
                <a:ea typeface="微软雅黑" panose="020B0503020204020204" pitchFamily="34" charset="-122"/>
              </a:rPr>
              <a:t>usr/local/mongodb/mongodb-linux-x86_64-3.4.18/backup/lison </a:t>
            </a:r>
            <a:r>
              <a:rPr lang="en-US" altLang="zh-CN" sz="1700" smtClean="0">
                <a:solidFill>
                  <a:srgbClr val="333333"/>
                </a:solidFill>
                <a:latin typeface="微软雅黑" panose="020B0503020204020204" pitchFamily="34" charset="-122"/>
                <a:ea typeface="微软雅黑" panose="020B0503020204020204" pitchFamily="34" charset="-122"/>
              </a:rPr>
              <a:t>--drop</a:t>
            </a:r>
          </a:p>
          <a:p>
            <a:pPr>
              <a:lnSpc>
                <a:spcPct val="150000"/>
              </a:lnSpc>
              <a:buClr>
                <a:srgbClr val="00B050"/>
              </a:buClr>
              <a:defRPr/>
            </a:pPr>
            <a:r>
              <a:rPr lang="en-US" altLang="zh-CN" smtClean="0">
                <a:solidFill>
                  <a:srgbClr val="333333"/>
                </a:solidFill>
                <a:latin typeface="微软雅黑" panose="020B0503020204020204" pitchFamily="34" charset="-122"/>
                <a:ea typeface="微软雅黑" panose="020B0503020204020204" pitchFamily="34" charset="-122"/>
              </a:rPr>
              <a:t>     --drop </a:t>
            </a:r>
            <a:r>
              <a:rPr lang="zh-CN" altLang="en-US" smtClean="0">
                <a:solidFill>
                  <a:srgbClr val="333333"/>
                </a:solidFill>
                <a:latin typeface="微软雅黑" panose="020B0503020204020204" pitchFamily="34" charset="-122"/>
                <a:ea typeface="微软雅黑" panose="020B0503020204020204" pitchFamily="34" charset="-122"/>
              </a:rPr>
              <a:t>已存在</a:t>
            </a:r>
            <a:r>
              <a:rPr lang="en-US" altLang="zh-CN" smtClean="0">
                <a:solidFill>
                  <a:srgbClr val="333333"/>
                </a:solidFill>
                <a:latin typeface="微软雅黑" panose="020B0503020204020204" pitchFamily="34" charset="-122"/>
                <a:ea typeface="微软雅黑" panose="020B0503020204020204" pitchFamily="34" charset="-122"/>
              </a:rPr>
              <a:t>lison</a:t>
            </a:r>
            <a:r>
              <a:rPr lang="zh-CN" altLang="en-US" smtClean="0">
                <a:solidFill>
                  <a:srgbClr val="333333"/>
                </a:solidFill>
                <a:latin typeface="微软雅黑" panose="020B0503020204020204" pitchFamily="34" charset="-122"/>
                <a:ea typeface="微软雅黑" panose="020B0503020204020204" pitchFamily="34" charset="-122"/>
              </a:rPr>
              <a:t>库则删除原数据库，去掉</a:t>
            </a:r>
            <a:r>
              <a:rPr lang="en-US" altLang="zh-CN" smtClean="0">
                <a:solidFill>
                  <a:srgbClr val="333333"/>
                </a:solidFill>
                <a:latin typeface="微软雅黑" panose="020B0503020204020204" pitchFamily="34" charset="-122"/>
                <a:ea typeface="微软雅黑" panose="020B0503020204020204" pitchFamily="34" charset="-122"/>
              </a:rPr>
              <a:t>--drop</a:t>
            </a:r>
            <a:r>
              <a:rPr lang="zh-CN" altLang="en-US" smtClean="0">
                <a:solidFill>
                  <a:srgbClr val="333333"/>
                </a:solidFill>
                <a:latin typeface="微软雅黑" panose="020B0503020204020204" pitchFamily="34" charset="-122"/>
                <a:ea typeface="微软雅黑" panose="020B0503020204020204" pitchFamily="34" charset="-122"/>
              </a:rPr>
              <a:t>则是合并</a:t>
            </a:r>
            <a:endParaRPr lang="en-US" altLang="zh-CN" smtClean="0">
              <a:solidFill>
                <a:srgbClr val="333333"/>
              </a:solidFill>
              <a:latin typeface="微软雅黑" panose="020B0503020204020204" pitchFamily="34" charset="-122"/>
              <a:ea typeface="微软雅黑" panose="020B0503020204020204" pitchFamily="34" charset="-122"/>
            </a:endParaRPr>
          </a:p>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数据导出  </a:t>
            </a:r>
            <a:r>
              <a:rPr lang="en-US" altLang="zh-CN" sz="2000" smtClean="0">
                <a:solidFill>
                  <a:srgbClr val="333333"/>
                </a:solidFill>
                <a:latin typeface="微软雅黑" panose="020B0503020204020204" pitchFamily="34" charset="-122"/>
                <a:ea typeface="微软雅黑" panose="020B0503020204020204" pitchFamily="34" charset="-122"/>
              </a:rPr>
              <a:t>mongoexport</a:t>
            </a:r>
            <a:r>
              <a:rPr lang="zh-CN" altLang="en-US" sz="2000" smtClean="0">
                <a:solidFill>
                  <a:srgbClr val="333333"/>
                </a:solidFill>
                <a:latin typeface="微软雅黑" panose="020B0503020204020204" pitchFamily="34" charset="-122"/>
                <a:ea typeface="微软雅黑" panose="020B0503020204020204" pitchFamily="34" charset="-122"/>
              </a:rPr>
              <a:t>（针对集合）</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./mongoexport -h localhost:27022 -d lison </a:t>
            </a:r>
            <a:r>
              <a:rPr lang="en-US" altLang="zh-CN" sz="1700" smtClean="0">
                <a:solidFill>
                  <a:srgbClr val="333333"/>
                </a:solidFill>
                <a:latin typeface="微软雅黑" panose="020B0503020204020204" pitchFamily="34" charset="-122"/>
                <a:ea typeface="微软雅黑" panose="020B0503020204020204" pitchFamily="34" charset="-122"/>
              </a:rPr>
              <a:t>-c users -f id,username,age,salary --</a:t>
            </a:r>
            <a:r>
              <a:rPr lang="en-US" altLang="zh-CN" sz="1700">
                <a:solidFill>
                  <a:srgbClr val="333333"/>
                </a:solidFill>
                <a:latin typeface="微软雅黑" panose="020B0503020204020204" pitchFamily="34" charset="-122"/>
                <a:ea typeface="微软雅黑" panose="020B0503020204020204" pitchFamily="34" charset="-122"/>
              </a:rPr>
              <a:t>type=csv -o /usr/local/mongodb/mongodb-linux-x86_64-3.4.18/backup/users.csv</a:t>
            </a: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-c :</a:t>
            </a:r>
            <a:r>
              <a:rPr lang="zh-CN" altLang="en-US" sz="1700">
                <a:solidFill>
                  <a:srgbClr val="333333"/>
                </a:solidFill>
                <a:latin typeface="微软雅黑" panose="020B0503020204020204" pitchFamily="34" charset="-122"/>
                <a:ea typeface="微软雅黑" panose="020B0503020204020204" pitchFamily="34" charset="-122"/>
              </a:rPr>
              <a:t>指定导出的集合； </a:t>
            </a:r>
            <a:r>
              <a:rPr lang="en-US" altLang="zh-CN" sz="1700">
                <a:solidFill>
                  <a:srgbClr val="333333"/>
                </a:solidFill>
                <a:latin typeface="微软雅黑" panose="020B0503020204020204" pitchFamily="34" charset="-122"/>
                <a:ea typeface="微软雅黑" panose="020B0503020204020204" pitchFamily="34" charset="-122"/>
              </a:rPr>
              <a:t>-f :</a:t>
            </a:r>
            <a:r>
              <a:rPr lang="zh-CN" altLang="en-US" sz="1700">
                <a:solidFill>
                  <a:srgbClr val="333333"/>
                </a:solidFill>
                <a:latin typeface="微软雅黑" panose="020B0503020204020204" pitchFamily="34" charset="-122"/>
                <a:ea typeface="微软雅黑" panose="020B0503020204020204" pitchFamily="34" charset="-122"/>
              </a:rPr>
              <a:t>要导出的字段； </a:t>
            </a:r>
            <a:r>
              <a:rPr lang="en-US" altLang="zh-CN" sz="1700">
                <a:solidFill>
                  <a:srgbClr val="333333"/>
                </a:solidFill>
                <a:latin typeface="微软雅黑" panose="020B0503020204020204" pitchFamily="34" charset="-122"/>
                <a:ea typeface="微软雅黑" panose="020B0503020204020204" pitchFamily="34" charset="-122"/>
              </a:rPr>
              <a:t>--type</a:t>
            </a:r>
            <a:r>
              <a:rPr lang="zh-CN" altLang="en-US" sz="1700">
                <a:solidFill>
                  <a:srgbClr val="333333"/>
                </a:solidFill>
                <a:latin typeface="微软雅黑" panose="020B0503020204020204" pitchFamily="34" charset="-122"/>
                <a:ea typeface="微软雅黑" panose="020B0503020204020204" pitchFamily="34" charset="-122"/>
              </a:rPr>
              <a:t>：导出的文件格式类型</a:t>
            </a:r>
            <a:r>
              <a:rPr lang="en-US" altLang="zh-CN" sz="1700">
                <a:solidFill>
                  <a:srgbClr val="333333"/>
                </a:solidFill>
                <a:latin typeface="微软雅黑" panose="020B0503020204020204" pitchFamily="34" charset="-122"/>
                <a:ea typeface="微软雅黑" panose="020B0503020204020204" pitchFamily="34" charset="-122"/>
              </a:rPr>
              <a:t>[csv,json]</a:t>
            </a:r>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62999689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1" name="矩形 4"/>
          <p:cNvSpPr>
            <a:spLocks noChangeArrowheads="1"/>
          </p:cNvSpPr>
          <p:nvPr/>
        </p:nvSpPr>
        <p:spPr bwMode="auto">
          <a:xfrm>
            <a:off x="140757"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数据管理命令</a:t>
            </a:r>
          </a:p>
        </p:txBody>
      </p:sp>
      <p:sp>
        <p:nvSpPr>
          <p:cNvPr id="8" name="Rectangle 67"/>
          <p:cNvSpPr>
            <a:spLocks noChangeArrowheads="1"/>
          </p:cNvSpPr>
          <p:nvPr/>
        </p:nvSpPr>
        <p:spPr bwMode="auto">
          <a:xfrm>
            <a:off x="42333" y="968376"/>
            <a:ext cx="12022667" cy="2462213"/>
          </a:xfrm>
          <a:prstGeom prst="rect">
            <a:avLst/>
          </a:prstGeom>
          <a:noFill/>
          <a:ln>
            <a:noFill/>
          </a:ln>
          <a:effectLst/>
          <a:extLst/>
        </p:spPr>
        <p:txBody>
          <a:bodyPr lIns="0" tIns="0" rIns="0" bIns="0" anchor="ct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200000"/>
              </a:lnSpc>
              <a:buClr>
                <a:srgbClr val="00B050"/>
              </a:buClr>
              <a:buFont typeface="Wingdings" panose="05000000000000000000" pitchFamily="2" charset="2"/>
              <a:buChar char="ü"/>
              <a:defRPr/>
            </a:pPr>
            <a:r>
              <a:rPr lang="zh-CN" altLang="en-US" sz="2000" smtClean="0">
                <a:solidFill>
                  <a:srgbClr val="333333"/>
                </a:solidFill>
                <a:latin typeface="微软雅黑" panose="020B0503020204020204" pitchFamily="34" charset="-122"/>
                <a:ea typeface="微软雅黑" panose="020B0503020204020204" pitchFamily="34" charset="-122"/>
              </a:rPr>
              <a:t>数据导入  </a:t>
            </a:r>
            <a:r>
              <a:rPr lang="en-US" altLang="zh-CN" sz="2000" smtClean="0">
                <a:solidFill>
                  <a:srgbClr val="333333"/>
                </a:solidFill>
                <a:latin typeface="微软雅黑" panose="020B0503020204020204" pitchFamily="34" charset="-122"/>
                <a:ea typeface="微软雅黑" panose="020B0503020204020204" pitchFamily="34" charset="-122"/>
              </a:rPr>
              <a:t>mongoimport</a:t>
            </a:r>
            <a:r>
              <a:rPr lang="zh-CN" altLang="en-US" sz="2000" smtClean="0">
                <a:solidFill>
                  <a:srgbClr val="333333"/>
                </a:solidFill>
                <a:latin typeface="微软雅黑" panose="020B0503020204020204" pitchFamily="34" charset="-122"/>
                <a:ea typeface="微软雅黑" panose="020B0503020204020204" pitchFamily="34" charset="-122"/>
              </a:rPr>
              <a:t>（针对集合）</a:t>
            </a:r>
            <a:endParaRPr lang="en-US" altLang="zh-CN" sz="2000" smtClean="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a:solidFill>
                  <a:srgbClr val="333333"/>
                </a:solidFill>
                <a:latin typeface="微软雅黑" panose="020B0503020204020204" pitchFamily="34" charset="-122"/>
                <a:ea typeface="微软雅黑" panose="020B0503020204020204" pitchFamily="34" charset="-122"/>
              </a:rPr>
              <a:t>./mongoexport -h localhost:27022 -d lison -c users /usr/local/mongodb/mongodb-linux-x86_64-3.4.18/backup/users.csv </a:t>
            </a:r>
            <a:r>
              <a:rPr lang="en-US" altLang="zh-CN" sz="1700" smtClean="0">
                <a:solidFill>
                  <a:srgbClr val="333333"/>
                </a:solidFill>
                <a:latin typeface="微软雅黑" panose="020B0503020204020204" pitchFamily="34" charset="-122"/>
                <a:ea typeface="微软雅黑" panose="020B0503020204020204" pitchFamily="34" charset="-122"/>
              </a:rPr>
              <a:t>--upsert</a:t>
            </a:r>
            <a:endParaRPr lang="en-US" altLang="zh-CN" sz="1700">
              <a:solidFill>
                <a:srgbClr val="333333"/>
              </a:solidFill>
              <a:latin typeface="微软雅黑" panose="020B0503020204020204" pitchFamily="34" charset="-122"/>
              <a:ea typeface="微软雅黑" panose="020B0503020204020204" pitchFamily="34" charset="-122"/>
            </a:endParaRPr>
          </a:p>
          <a:p>
            <a:pPr>
              <a:lnSpc>
                <a:spcPct val="150000"/>
              </a:lnSpc>
              <a:buClr>
                <a:srgbClr val="00B050"/>
              </a:buClr>
              <a:defRPr/>
            </a:pPr>
            <a:r>
              <a:rPr lang="en-US" altLang="zh-CN" sz="1700" smtClean="0">
                <a:solidFill>
                  <a:srgbClr val="333333"/>
                </a:solidFill>
                <a:latin typeface="微软雅黑" panose="020B0503020204020204" pitchFamily="34" charset="-122"/>
                <a:ea typeface="微软雅黑" panose="020B0503020204020204" pitchFamily="34" charset="-122"/>
              </a:rPr>
              <a:t>   --upsert  </a:t>
            </a:r>
            <a:r>
              <a:rPr lang="zh-CN" altLang="en-US" sz="1700" smtClean="0">
                <a:solidFill>
                  <a:srgbClr val="333333"/>
                </a:solidFill>
                <a:latin typeface="微软雅黑" panose="020B0503020204020204" pitchFamily="34" charset="-122"/>
                <a:ea typeface="微软雅黑" panose="020B0503020204020204" pitchFamily="34" charset="-122"/>
              </a:rPr>
              <a:t>表示更新现有数据，如果不适用</a:t>
            </a:r>
            <a:r>
              <a:rPr lang="en-US" altLang="zh-CN" sz="1700" smtClean="0">
                <a:solidFill>
                  <a:srgbClr val="333333"/>
                </a:solidFill>
                <a:latin typeface="微软雅黑" panose="020B0503020204020204" pitchFamily="34" charset="-122"/>
                <a:ea typeface="微软雅黑" panose="020B0503020204020204" pitchFamily="34" charset="-122"/>
              </a:rPr>
              <a:t>—upsert,</a:t>
            </a:r>
            <a:r>
              <a:rPr lang="zh-CN" altLang="en-US" sz="1700" smtClean="0">
                <a:solidFill>
                  <a:srgbClr val="333333"/>
                </a:solidFill>
                <a:latin typeface="微软雅黑" panose="020B0503020204020204" pitchFamily="34" charset="-122"/>
                <a:ea typeface="微软雅黑" panose="020B0503020204020204" pitchFamily="34" charset="-122"/>
              </a:rPr>
              <a:t>则导入时已经存在的文档会报</a:t>
            </a:r>
            <a:r>
              <a:rPr lang="en-US" altLang="zh-CN" sz="1700" smtClean="0">
                <a:solidFill>
                  <a:srgbClr val="333333"/>
                </a:solidFill>
                <a:latin typeface="微软雅黑" panose="020B0503020204020204" pitchFamily="34" charset="-122"/>
                <a:ea typeface="微软雅黑" panose="020B0503020204020204" pitchFamily="34" charset="-122"/>
              </a:rPr>
              <a:t>id</a:t>
            </a:r>
            <a:r>
              <a:rPr lang="zh-CN" altLang="en-US" sz="1700" smtClean="0">
                <a:solidFill>
                  <a:srgbClr val="333333"/>
                </a:solidFill>
                <a:latin typeface="微软雅黑" panose="020B0503020204020204" pitchFamily="34" charset="-122"/>
                <a:ea typeface="微软雅黑" panose="020B0503020204020204" pitchFamily="34" charset="-122"/>
              </a:rPr>
              <a:t>重复，数据不再插入，也可以使用</a:t>
            </a:r>
            <a:r>
              <a:rPr lang="en-US" altLang="zh-CN" sz="1700" smtClean="0">
                <a:solidFill>
                  <a:srgbClr val="333333"/>
                </a:solidFill>
                <a:latin typeface="微软雅黑" panose="020B0503020204020204" pitchFamily="34" charset="-122"/>
                <a:ea typeface="微软雅黑" panose="020B0503020204020204" pitchFamily="34" charset="-122"/>
              </a:rPr>
              <a:t>—drop</a:t>
            </a:r>
            <a:r>
              <a:rPr lang="zh-CN" altLang="en-US" sz="1700" smtClean="0">
                <a:solidFill>
                  <a:srgbClr val="333333"/>
                </a:solidFill>
                <a:latin typeface="微软雅黑" panose="020B0503020204020204" pitchFamily="34" charset="-122"/>
                <a:ea typeface="微软雅黑" panose="020B0503020204020204" pitchFamily="34" charset="-122"/>
              </a:rPr>
              <a:t>删除原有数据</a:t>
            </a:r>
            <a:endParaRPr lang="en-US" altLang="zh-CN" sz="1700">
              <a:solidFill>
                <a:srgbClr val="333333"/>
              </a:solidFill>
              <a:latin typeface="微软雅黑" panose="020B0503020204020204" pitchFamily="34" charset="-122"/>
              <a:ea typeface="微软雅黑" panose="020B0503020204020204" pitchFamily="34" charset="-122"/>
            </a:endParaRPr>
          </a:p>
          <a:p>
            <a:pPr>
              <a:defRPr/>
            </a:pPr>
            <a:endParaRPr lang="zh-CN" altLang="zh-CN" smtClean="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94875032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23" name="组合 5"/>
          <p:cNvGrpSpPr>
            <a:grpSpLocks/>
          </p:cNvGrpSpPr>
          <p:nvPr/>
        </p:nvGrpSpPr>
        <p:grpSpPr bwMode="auto">
          <a:xfrm>
            <a:off x="2355850" y="1638944"/>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b="1">
                  <a:solidFill>
                    <a:srgbClr val="FFFFFF"/>
                  </a:solidFill>
                  <a:latin typeface="微软雅黑" pitchFamily="34" charset="-122"/>
                  <a:ea typeface="微软雅黑" pitchFamily="34" charset="-122"/>
                  <a:sym typeface="微软雅黑" pitchFamily="34" charset="-122"/>
                </a:rPr>
                <a:t>单机安装</a:t>
              </a: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50000"/>
                </a:spcBef>
                <a:buFontTx/>
                <a:buNone/>
              </a:pPr>
              <a:r>
                <a:rPr lang="en-US" altLang="zh-CN" b="1">
                  <a:solidFill>
                    <a:srgbClr val="FFFFFF"/>
                  </a:solidFill>
                  <a:latin typeface="微软雅黑" pitchFamily="34" charset="-122"/>
                  <a:ea typeface="微软雅黑" pitchFamily="34" charset="-122"/>
                  <a:sym typeface="微软雅黑" pitchFamily="34" charset="-122"/>
                </a:rPr>
                <a:t>1</a:t>
              </a:r>
            </a:p>
          </p:txBody>
        </p:sp>
      </p:grpSp>
      <p:grpSp>
        <p:nvGrpSpPr>
          <p:cNvPr id="28" name="组合 3"/>
          <p:cNvGrpSpPr>
            <a:grpSpLocks/>
          </p:cNvGrpSpPr>
          <p:nvPr/>
        </p:nvGrpSpPr>
        <p:grpSpPr bwMode="auto">
          <a:xfrm>
            <a:off x="2355849" y="24152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2</a:t>
              </a: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快速入门</a:t>
              </a:r>
            </a:p>
          </p:txBody>
        </p:sp>
      </p:grpSp>
      <p:grpSp>
        <p:nvGrpSpPr>
          <p:cNvPr id="33" name="组合 4"/>
          <p:cNvGrpSpPr>
            <a:grpSpLocks/>
          </p:cNvGrpSpPr>
          <p:nvPr/>
        </p:nvGrpSpPr>
        <p:grpSpPr bwMode="auto">
          <a:xfrm>
            <a:off x="2355849" y="318992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3</a:t>
              </a: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查询</a:t>
              </a:r>
            </a:p>
          </p:txBody>
        </p:sp>
      </p:grpSp>
      <p:grpSp>
        <p:nvGrpSpPr>
          <p:cNvPr id="39" name="组合 4"/>
          <p:cNvGrpSpPr>
            <a:grpSpLocks/>
          </p:cNvGrpSpPr>
          <p:nvPr/>
        </p:nvGrpSpPr>
        <p:grpSpPr bwMode="auto">
          <a:xfrm>
            <a:off x="2355849" y="3966216"/>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4</a:t>
              </a: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a:solidFill>
                    <a:srgbClr val="FFFFFF"/>
                  </a:solidFill>
                  <a:latin typeface="微软雅黑" pitchFamily="34" charset="-122"/>
                  <a:ea typeface="微软雅黑" pitchFamily="34" charset="-122"/>
                  <a:sym typeface="微软雅黑" pitchFamily="34" charset="-122"/>
                </a:rPr>
                <a:t>更新</a:t>
              </a:r>
            </a:p>
          </p:txBody>
        </p:sp>
      </p:grpSp>
      <p:grpSp>
        <p:nvGrpSpPr>
          <p:cNvPr id="44" name="组合 4"/>
          <p:cNvGrpSpPr>
            <a:grpSpLocks/>
          </p:cNvGrpSpPr>
          <p:nvPr/>
        </p:nvGrpSpPr>
        <p:grpSpPr bwMode="auto">
          <a:xfrm>
            <a:off x="2355849" y="4740916"/>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5</a:t>
              </a: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其他命令</a:t>
              </a:r>
              <a:endParaRPr lang="zh-CN" altLang="en-US" sz="2400">
                <a:solidFill>
                  <a:srgbClr val="FFFFFF"/>
                </a:solidFill>
                <a:latin typeface="微软雅黑" pitchFamily="34" charset="-122"/>
                <a:ea typeface="微软雅黑" pitchFamily="34" charset="-122"/>
                <a:sym typeface="微软雅黑" pitchFamily="34" charset="-122"/>
              </a:endParaRPr>
            </a:p>
          </p:txBody>
        </p:sp>
      </p:grpSp>
      <p:grpSp>
        <p:nvGrpSpPr>
          <p:cNvPr id="49" name="组合 4"/>
          <p:cNvGrpSpPr>
            <a:grpSpLocks/>
          </p:cNvGrpSpPr>
          <p:nvPr/>
        </p:nvGrpSpPr>
        <p:grpSpPr bwMode="auto">
          <a:xfrm>
            <a:off x="2355849" y="5515616"/>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en-US" altLang="zh-CN" b="1">
                  <a:solidFill>
                    <a:srgbClr val="FFFFFF"/>
                  </a:solidFill>
                  <a:latin typeface="微软雅黑" pitchFamily="34" charset="-122"/>
                  <a:ea typeface="微软雅黑" pitchFamily="34" charset="-122"/>
                  <a:sym typeface="微软雅黑" pitchFamily="34" charset="-122"/>
                </a:rPr>
                <a:t>6</a:t>
              </a: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
                  <a:srgbClr val="CC9900"/>
                </a:buClr>
                <a:buFontTx/>
                <a:buNone/>
              </a:pPr>
              <a:r>
                <a:rPr lang="zh-CN" altLang="en-US" sz="2400" smtClean="0">
                  <a:solidFill>
                    <a:srgbClr val="FFFFFF"/>
                  </a:solidFill>
                  <a:latin typeface="微软雅黑" pitchFamily="34" charset="-122"/>
                  <a:ea typeface="微软雅黑" pitchFamily="34" charset="-122"/>
                  <a:sym typeface="微软雅黑" pitchFamily="34" charset="-122"/>
                </a:rPr>
                <a:t>安全</a:t>
              </a:r>
              <a:endParaRPr lang="zh-CN" altLang="en-US" sz="2400">
                <a:solidFill>
                  <a:srgbClr val="FFFFFF"/>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36275080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矩形 4"/>
          <p:cNvSpPr>
            <a:spLocks noChangeArrowheads="1"/>
          </p:cNvSpPr>
          <p:nvPr/>
        </p:nvSpPr>
        <p:spPr bwMode="auto">
          <a:xfrm>
            <a:off x="139701" y="12223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Role-Based Access Control  </a:t>
            </a:r>
            <a:r>
              <a:rPr lang="zh-CN" altLang="en-US" sz="2667">
                <a:solidFill>
                  <a:srgbClr val="1D69A3"/>
                </a:solidFill>
                <a:latin typeface="微软雅黑" pitchFamily="34" charset="-122"/>
                <a:ea typeface="微软雅黑" pitchFamily="34" charset="-122"/>
              </a:rPr>
              <a:t>基于角色的控制</a:t>
            </a:r>
          </a:p>
        </p:txBody>
      </p:sp>
      <p:graphicFrame>
        <p:nvGraphicFramePr>
          <p:cNvPr id="3" name="表格 2"/>
          <p:cNvGraphicFramePr>
            <a:graphicFrameLocks noGrp="1"/>
          </p:cNvGraphicFramePr>
          <p:nvPr>
            <p:extLst>
              <p:ext uri="{D42A27DB-BD31-4B8C-83A1-F6EECF244321}">
                <p14:modId xmlns:p14="http://schemas.microsoft.com/office/powerpoint/2010/main" val="1719210558"/>
              </p:ext>
            </p:extLst>
          </p:nvPr>
        </p:nvGraphicFramePr>
        <p:xfrm>
          <a:off x="139701" y="858838"/>
          <a:ext cx="11696700" cy="5434010"/>
        </p:xfrm>
        <a:graphic>
          <a:graphicData uri="http://schemas.openxmlformats.org/drawingml/2006/table">
            <a:tbl>
              <a:tblPr firstRow="1" bandRow="1">
                <a:tableStyleId>{5C22544A-7EE6-4342-B048-85BDC9FD1C3A}</a:tableStyleId>
              </a:tblPr>
              <a:tblGrid>
                <a:gridCol w="2798556"/>
                <a:gridCol w="1808415"/>
                <a:gridCol w="1664485"/>
                <a:gridCol w="5425244"/>
              </a:tblGrid>
              <a:tr h="370905">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角色类型</a:t>
                      </a: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类型说明</a:t>
                      </a: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角色名称</a:t>
                      </a:r>
                    </a:p>
                  </a:txBody>
                  <a:tcPr marL="10160" marR="10160" marT="7621"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说明</a:t>
                      </a:r>
                    </a:p>
                  </a:txBody>
                  <a:tcPr marL="10160" marR="10160" marT="7621" marB="0" anchor="ctr"/>
                </a:tc>
              </a:tr>
              <a:tr h="647813">
                <a:tc rowSpan="2">
                  <a:txBody>
                    <a:bodyPr/>
                    <a:lstStyle/>
                    <a:p>
                      <a:pPr algn="ctr" fontAlgn="ctr"/>
                      <a:r>
                        <a:rPr lang="zh-CN" altLang="en-US" sz="1400" kern="1200">
                          <a:solidFill>
                            <a:schemeClr val="dk1"/>
                          </a:solidFill>
                          <a:effectLst/>
                          <a:latin typeface="+mn-lt"/>
                          <a:ea typeface="+mn-ea"/>
                          <a:cs typeface="+mn-cs"/>
                        </a:rPr>
                        <a:t>数据库一般角色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Database User Roles）</a:t>
                      </a:r>
                    </a:p>
                  </a:txBody>
                  <a:tcPr marL="10160" marR="10160" marT="7621" marB="0" anchor="ctr"/>
                </a:tc>
                <a:tc rowSpan="2">
                  <a:txBody>
                    <a:bodyPr/>
                    <a:lstStyle/>
                    <a:p>
                      <a:pPr algn="l" fontAlgn="ctr"/>
                      <a:r>
                        <a:rPr lang="zh-CN" altLang="en-US" sz="1400" kern="1200">
                          <a:solidFill>
                            <a:schemeClr val="dk1"/>
                          </a:solidFill>
                          <a:effectLst/>
                          <a:latin typeface="+mn-lt"/>
                          <a:ea typeface="+mn-ea"/>
                          <a:cs typeface="+mn-cs"/>
                        </a:rPr>
                        <a:t>每个数据库都包含的一般角色；</a:t>
                      </a:r>
                    </a:p>
                  </a:txBody>
                  <a:tcPr marL="10160" marR="10160" marT="7621" marB="0" anchor="ctr"/>
                </a:tc>
                <a:tc>
                  <a:txBody>
                    <a:bodyPr/>
                    <a:lstStyle/>
                    <a:p>
                      <a:pPr algn="l" fontAlgn="ctr"/>
                      <a:r>
                        <a:rPr lang="en-US" sz="1400" kern="1200">
                          <a:solidFill>
                            <a:schemeClr val="dk1"/>
                          </a:solidFill>
                          <a:effectLst/>
                          <a:latin typeface="+mn-lt"/>
                          <a:ea typeface="+mn-ea"/>
                          <a:cs typeface="+mn-cs"/>
                        </a:rPr>
                        <a:t>read</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提供读取所有非系统集合和部分系统集合的数据的能力，系统集合包括：</a:t>
                      </a:r>
                      <a:r>
                        <a:rPr lang="en-US" sz="1400" kern="1200">
                          <a:solidFill>
                            <a:schemeClr val="dk1"/>
                          </a:solidFill>
                          <a:effectLst/>
                          <a:latin typeface="+mn-lt"/>
                          <a:ea typeface="+mn-ea"/>
                          <a:cs typeface="+mn-cs"/>
                        </a:rPr>
                        <a:t>system.indexes，system.js</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system.namespaces</a:t>
                      </a:r>
                      <a:r>
                        <a:rPr lang="zh-CN" altLang="en-US" sz="1400" kern="1200">
                          <a:solidFill>
                            <a:schemeClr val="dk1"/>
                          </a:solidFill>
                          <a:effectLst/>
                          <a:latin typeface="+mn-lt"/>
                          <a:ea typeface="+mn-ea"/>
                          <a:cs typeface="+mn-cs"/>
                        </a:rPr>
                        <a:t>集合。</a:t>
                      </a:r>
                    </a:p>
                  </a:txBody>
                  <a:tcPr marL="10160" marR="10160" marT="7621" marB="0" anchor="ctr"/>
                </a:tc>
              </a:tr>
              <a:tr h="434416">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readWrite</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a:t>
                      </a:r>
                      <a:r>
                        <a:rPr lang="en-US" altLang="zh-CN" sz="1400" kern="1200">
                          <a:solidFill>
                            <a:schemeClr val="dk1"/>
                          </a:solidFill>
                          <a:effectLst/>
                          <a:latin typeface="+mn-lt"/>
                          <a:ea typeface="+mn-ea"/>
                          <a:cs typeface="+mn-cs"/>
                        </a:rPr>
                        <a:t>read</a:t>
                      </a:r>
                      <a:r>
                        <a:rPr lang="zh-CN" altLang="en-US" sz="1400" kern="1200">
                          <a:solidFill>
                            <a:schemeClr val="dk1"/>
                          </a:solidFill>
                          <a:effectLst/>
                          <a:latin typeface="+mn-lt"/>
                          <a:ea typeface="+mn-ea"/>
                          <a:cs typeface="+mn-cs"/>
                        </a:rPr>
                        <a:t>角色的所有权限以及修改所有非系统集合和</a:t>
                      </a:r>
                      <a:r>
                        <a:rPr lang="en-US" altLang="zh-CN" sz="1400" kern="1200">
                          <a:solidFill>
                            <a:schemeClr val="dk1"/>
                          </a:solidFill>
                          <a:effectLst/>
                          <a:latin typeface="+mn-lt"/>
                          <a:ea typeface="+mn-ea"/>
                          <a:cs typeface="+mn-cs"/>
                        </a:rPr>
                        <a:t>system.js</a:t>
                      </a:r>
                      <a:r>
                        <a:rPr lang="zh-CN" altLang="en-US" sz="1400" kern="1200">
                          <a:solidFill>
                            <a:schemeClr val="dk1"/>
                          </a:solidFill>
                          <a:effectLst/>
                          <a:latin typeface="+mn-lt"/>
                          <a:ea typeface="+mn-ea"/>
                          <a:cs typeface="+mn-cs"/>
                        </a:rPr>
                        <a:t>集合上的数据的能力。</a:t>
                      </a:r>
                    </a:p>
                  </a:txBody>
                  <a:tcPr marL="10160" marR="10160" marT="7621" marB="0" anchor="ctr"/>
                </a:tc>
              </a:tr>
              <a:tr h="647813">
                <a:tc rowSpan="3">
                  <a:txBody>
                    <a:bodyPr/>
                    <a:lstStyle/>
                    <a:p>
                      <a:pPr algn="ctr" fontAlgn="ctr"/>
                      <a:r>
                        <a:rPr lang="zh-CN" altLang="en-US" sz="1400" kern="1200">
                          <a:solidFill>
                            <a:schemeClr val="dk1"/>
                          </a:solidFill>
                          <a:effectLst/>
                          <a:latin typeface="+mn-lt"/>
                          <a:ea typeface="+mn-ea"/>
                          <a:cs typeface="+mn-cs"/>
                        </a:rPr>
                        <a:t>数据库管理角色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Database Administration Roles）</a:t>
                      </a:r>
                    </a:p>
                  </a:txBody>
                  <a:tcPr marL="10160" marR="10160" marT="7621" marB="0" anchor="ctr"/>
                </a:tc>
                <a:tc rowSpan="3">
                  <a:txBody>
                    <a:bodyPr/>
                    <a:lstStyle/>
                    <a:p>
                      <a:pPr algn="l" fontAlgn="ctr"/>
                      <a:r>
                        <a:rPr lang="zh-CN" altLang="en-US" sz="1400" kern="1200">
                          <a:solidFill>
                            <a:schemeClr val="dk1"/>
                          </a:solidFill>
                          <a:effectLst/>
                          <a:latin typeface="+mn-lt"/>
                          <a:ea typeface="+mn-ea"/>
                          <a:cs typeface="+mn-cs"/>
                        </a:rPr>
                        <a:t>每个数据库都包含</a:t>
                      </a:r>
                      <a:r>
                        <a:rPr lang="zh-CN" altLang="en-US" sz="1400" kern="1200" smtClean="0">
                          <a:solidFill>
                            <a:schemeClr val="dk1"/>
                          </a:solidFill>
                          <a:effectLst/>
                          <a:latin typeface="+mn-lt"/>
                          <a:ea typeface="+mn-ea"/>
                          <a:cs typeface="+mn-cs"/>
                        </a:rPr>
                        <a:t>的数据库</a:t>
                      </a:r>
                      <a:r>
                        <a:rPr lang="zh-CN" altLang="en-US" sz="1400" kern="1200">
                          <a:solidFill>
                            <a:schemeClr val="dk1"/>
                          </a:solidFill>
                          <a:effectLst/>
                          <a:latin typeface="+mn-lt"/>
                          <a:ea typeface="+mn-ea"/>
                          <a:cs typeface="+mn-cs"/>
                        </a:rPr>
                        <a:t>管理角色；</a:t>
                      </a:r>
                    </a:p>
                  </a:txBody>
                  <a:tcPr marL="10160" marR="10160" marT="7621" marB="0" anchor="ctr"/>
                </a:tc>
                <a:tc>
                  <a:txBody>
                    <a:bodyPr/>
                    <a:lstStyle/>
                    <a:p>
                      <a:pPr algn="l" fontAlgn="ctr"/>
                      <a:r>
                        <a:rPr lang="en-US" sz="1400" kern="1200">
                          <a:solidFill>
                            <a:schemeClr val="dk1"/>
                          </a:solidFill>
                          <a:effectLst/>
                          <a:latin typeface="+mn-lt"/>
                          <a:ea typeface="+mn-ea"/>
                          <a:cs typeface="+mn-cs"/>
                        </a:rPr>
                        <a:t>dbAdmin</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提供执行管理任务的能力，如与模式相关的任务，索引，收集统计信息。 此角色不授予用户和角色管理的权限。</a:t>
                      </a:r>
                    </a:p>
                  </a:txBody>
                  <a:tcPr marL="10160" marR="10160" marT="7621" marB="0" anchor="ctr"/>
                </a:tc>
              </a:tr>
              <a:tr h="370905">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userAdmin</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提供在当前数据库上创建和修改角色和用户的能力。</a:t>
                      </a:r>
                    </a:p>
                  </a:txBody>
                  <a:tcPr marL="10160" marR="10160" marT="7621" marB="0" anchor="ctr"/>
                </a:tc>
              </a:tr>
              <a:tr h="647813">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dbOwner</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提供对数据库执行任何管理操作的能力。 此角色结合了</a:t>
                      </a:r>
                      <a:r>
                        <a:rPr lang="en-US" sz="1400" kern="1200">
                          <a:solidFill>
                            <a:schemeClr val="dk1"/>
                          </a:solidFill>
                          <a:effectLst/>
                          <a:latin typeface="+mn-lt"/>
                          <a:ea typeface="+mn-ea"/>
                          <a:cs typeface="+mn-cs"/>
                        </a:rPr>
                        <a:t>readWrite，dbAdmin</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userAdmin</a:t>
                      </a:r>
                      <a:r>
                        <a:rPr lang="zh-CN" altLang="en-US" sz="1400" kern="1200">
                          <a:solidFill>
                            <a:schemeClr val="dk1"/>
                          </a:solidFill>
                          <a:effectLst/>
                          <a:latin typeface="+mn-lt"/>
                          <a:ea typeface="+mn-ea"/>
                          <a:cs typeface="+mn-cs"/>
                        </a:rPr>
                        <a:t>角色授予的权限。</a:t>
                      </a:r>
                    </a:p>
                  </a:txBody>
                  <a:tcPr marL="10160" marR="10160" marT="7621" marB="0" anchor="ctr"/>
                </a:tc>
              </a:tr>
              <a:tr h="647813">
                <a:tc rowSpan="4">
                  <a:txBody>
                    <a:bodyPr/>
                    <a:lstStyle/>
                    <a:p>
                      <a:pPr algn="ctr" fontAlgn="ctr"/>
                      <a:r>
                        <a:rPr lang="zh-CN" altLang="en-US" sz="1400" kern="1200">
                          <a:solidFill>
                            <a:schemeClr val="dk1"/>
                          </a:solidFill>
                          <a:effectLst/>
                          <a:latin typeface="+mn-lt"/>
                          <a:ea typeface="+mn-ea"/>
                          <a:cs typeface="+mn-cs"/>
                        </a:rPr>
                        <a:t>集群管理角色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Cluster Administration Roles）</a:t>
                      </a:r>
                    </a:p>
                  </a:txBody>
                  <a:tcPr marL="10160" marR="10160" marT="7621" marB="0" anchor="ctr"/>
                </a:tc>
                <a:tc rowSpan="4">
                  <a:txBody>
                    <a:bodyPr/>
                    <a:lstStyle/>
                    <a:p>
                      <a:pPr algn="l" fontAlgn="ctr"/>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数据库创建，用于</a:t>
                      </a:r>
                      <a:r>
                        <a:rPr lang="zh-CN" altLang="en-US" sz="1400" kern="1200">
                          <a:solidFill>
                            <a:schemeClr val="dk1"/>
                          </a:solidFill>
                          <a:effectLst/>
                          <a:latin typeface="+mn-lt"/>
                          <a:ea typeface="+mn-ea"/>
                          <a:cs typeface="+mn-cs"/>
                        </a:rPr>
                        <a:t>管理整个数据库集群系统而不是特定数据库的角色。 这些角色包括但不限于副本集和分片群集管理功能。</a:t>
                      </a:r>
                    </a:p>
                  </a:txBody>
                  <a:tcPr marL="10160" marR="10160" marT="7621" marB="0" anchor="ctr"/>
                </a:tc>
                <a:tc>
                  <a:txBody>
                    <a:bodyPr/>
                    <a:lstStyle/>
                    <a:p>
                      <a:pPr algn="l" fontAlgn="ctr"/>
                      <a:r>
                        <a:rPr lang="en-US" sz="1400" kern="1200">
                          <a:solidFill>
                            <a:schemeClr val="dk1"/>
                          </a:solidFill>
                          <a:effectLst/>
                          <a:latin typeface="+mn-lt"/>
                          <a:ea typeface="+mn-ea"/>
                          <a:cs typeface="+mn-cs"/>
                        </a:rPr>
                        <a:t>clusterManager</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在集群上提供管理和监视操作。 具有此角色的用户可以分别访问在分片和复制中使用的</a:t>
                      </a:r>
                      <a:r>
                        <a:rPr lang="en-US" altLang="zh-CN" sz="1400" kern="1200">
                          <a:solidFill>
                            <a:schemeClr val="dk1"/>
                          </a:solidFill>
                          <a:effectLst/>
                          <a:latin typeface="+mn-lt"/>
                          <a:ea typeface="+mn-ea"/>
                          <a:cs typeface="+mn-cs"/>
                        </a:rPr>
                        <a:t>config</a:t>
                      </a:r>
                      <a:r>
                        <a:rPr lang="zh-CN" altLang="en-US" sz="1400" kern="1200">
                          <a:solidFill>
                            <a:schemeClr val="dk1"/>
                          </a:solidFill>
                          <a:effectLst/>
                          <a:latin typeface="+mn-lt"/>
                          <a:ea typeface="+mn-ea"/>
                          <a:cs typeface="+mn-cs"/>
                        </a:rPr>
                        <a:t>和</a:t>
                      </a:r>
                      <a:r>
                        <a:rPr lang="en-US" altLang="zh-CN" sz="1400" kern="1200">
                          <a:solidFill>
                            <a:schemeClr val="dk1"/>
                          </a:solidFill>
                          <a:effectLst/>
                          <a:latin typeface="+mn-lt"/>
                          <a:ea typeface="+mn-ea"/>
                          <a:cs typeface="+mn-cs"/>
                        </a:rPr>
                        <a:t>local</a:t>
                      </a:r>
                      <a:r>
                        <a:rPr lang="zh-CN" altLang="en-US" sz="1400" kern="1200">
                          <a:solidFill>
                            <a:schemeClr val="dk1"/>
                          </a:solidFill>
                          <a:effectLst/>
                          <a:latin typeface="+mn-lt"/>
                          <a:ea typeface="+mn-ea"/>
                          <a:cs typeface="+mn-cs"/>
                        </a:rPr>
                        <a:t>数据库。</a:t>
                      </a:r>
                    </a:p>
                  </a:txBody>
                  <a:tcPr marL="10160" marR="10160" marT="7621" marB="0" anchor="ctr"/>
                </a:tc>
              </a:tr>
              <a:tr h="434416">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clusterMonitor</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为监控工具（如</a:t>
                      </a:r>
                      <a:r>
                        <a:rPr lang="en-US" sz="1400" kern="1200">
                          <a:solidFill>
                            <a:schemeClr val="dk1"/>
                          </a:solidFill>
                          <a:effectLst/>
                          <a:latin typeface="+mn-lt"/>
                          <a:ea typeface="+mn-ea"/>
                          <a:cs typeface="+mn-cs"/>
                        </a:rPr>
                        <a:t>MongoDB Cloud Manager</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Ops Manager</a:t>
                      </a:r>
                      <a:r>
                        <a:rPr lang="zh-CN" altLang="en-US" sz="1400" kern="1200">
                          <a:solidFill>
                            <a:schemeClr val="dk1"/>
                          </a:solidFill>
                          <a:effectLst/>
                          <a:latin typeface="+mn-lt"/>
                          <a:ea typeface="+mn-ea"/>
                          <a:cs typeface="+mn-cs"/>
                        </a:rPr>
                        <a:t>监控代理）提供只读访问权限。</a:t>
                      </a:r>
                    </a:p>
                  </a:txBody>
                  <a:tcPr marL="10160" marR="10160" marT="7621" marB="0" anchor="ctr"/>
                </a:tc>
              </a:tr>
              <a:tr h="370905">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hostManager</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提供监视和管理服务器的能力。</a:t>
                      </a:r>
                    </a:p>
                  </a:txBody>
                  <a:tcPr marL="10160" marR="10160" marT="7621" marB="0" anchor="ctr"/>
                </a:tc>
              </a:tr>
              <a:tr h="861211">
                <a:tc vMerge="1">
                  <a:txBody>
                    <a:bodyPr/>
                    <a:lstStyle/>
                    <a:p>
                      <a:endParaRPr lang="zh-CN" altLang="en-US"/>
                    </a:p>
                  </a:txBody>
                  <a:tcPr/>
                </a:tc>
                <a:tc vMerge="1">
                  <a:txBody>
                    <a:bodyPr/>
                    <a:lstStyle/>
                    <a:p>
                      <a:endParaRPr lang="zh-CN" altLang="en-US"/>
                    </a:p>
                  </a:txBody>
                  <a:tcPr/>
                </a:tc>
                <a:tc>
                  <a:txBody>
                    <a:bodyPr/>
                    <a:lstStyle/>
                    <a:p>
                      <a:pPr algn="l" fontAlgn="ctr"/>
                      <a:r>
                        <a:rPr lang="en-US" sz="1400" kern="1200">
                          <a:solidFill>
                            <a:schemeClr val="dk1"/>
                          </a:solidFill>
                          <a:effectLst/>
                          <a:latin typeface="+mn-lt"/>
                          <a:ea typeface="+mn-ea"/>
                          <a:cs typeface="+mn-cs"/>
                        </a:rPr>
                        <a:t>clusterAdmin</a:t>
                      </a:r>
                    </a:p>
                  </a:txBody>
                  <a:tcPr marL="10160" marR="10160" marT="7621" marB="0" anchor="ctr"/>
                </a:tc>
                <a:tc>
                  <a:txBody>
                    <a:bodyPr/>
                    <a:lstStyle/>
                    <a:p>
                      <a:pPr algn="l" fontAlgn="ctr"/>
                      <a:r>
                        <a:rPr lang="zh-CN" altLang="en-US" sz="1400" kern="1200">
                          <a:solidFill>
                            <a:schemeClr val="dk1"/>
                          </a:solidFill>
                          <a:effectLst/>
                          <a:latin typeface="+mn-lt"/>
                          <a:ea typeface="+mn-ea"/>
                          <a:cs typeface="+mn-cs"/>
                        </a:rPr>
                        <a:t>提供权限最高的群集管理访问。 此角色结合了由</a:t>
                      </a:r>
                      <a:r>
                        <a:rPr lang="en-US" sz="1400" kern="1200">
                          <a:solidFill>
                            <a:schemeClr val="dk1"/>
                          </a:solidFill>
                          <a:effectLst/>
                          <a:latin typeface="+mn-lt"/>
                          <a:ea typeface="+mn-ea"/>
                          <a:cs typeface="+mn-cs"/>
                        </a:rPr>
                        <a:t>clusterManager，clusterMonitor</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hostManager</a:t>
                      </a:r>
                      <a:r>
                        <a:rPr lang="zh-CN" altLang="en-US" sz="1400" kern="1200">
                          <a:solidFill>
                            <a:schemeClr val="dk1"/>
                          </a:solidFill>
                          <a:effectLst/>
                          <a:latin typeface="+mn-lt"/>
                          <a:ea typeface="+mn-ea"/>
                          <a:cs typeface="+mn-cs"/>
                        </a:rPr>
                        <a:t>角色授予的权限。 此外，该角色还提供了</a:t>
                      </a:r>
                      <a:r>
                        <a:rPr lang="en-US" sz="1400" kern="1200">
                          <a:solidFill>
                            <a:schemeClr val="dk1"/>
                          </a:solidFill>
                          <a:effectLst/>
                          <a:latin typeface="+mn-lt"/>
                          <a:ea typeface="+mn-ea"/>
                          <a:cs typeface="+mn-cs"/>
                        </a:rPr>
                        <a:t>dropDatabase</a:t>
                      </a:r>
                      <a:r>
                        <a:rPr lang="zh-CN" altLang="en-US" sz="1400" kern="1200">
                          <a:solidFill>
                            <a:schemeClr val="dk1"/>
                          </a:solidFill>
                          <a:effectLst/>
                          <a:latin typeface="+mn-lt"/>
                          <a:ea typeface="+mn-ea"/>
                          <a:cs typeface="+mn-cs"/>
                        </a:rPr>
                        <a:t>操作。</a:t>
                      </a:r>
                    </a:p>
                  </a:txBody>
                  <a:tcPr marL="10160" marR="10160" marT="7621"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0506008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矩形 4"/>
          <p:cNvSpPr>
            <a:spLocks noChangeArrowheads="1"/>
          </p:cNvSpPr>
          <p:nvPr/>
        </p:nvSpPr>
        <p:spPr bwMode="auto">
          <a:xfrm>
            <a:off x="73026"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快速入门我们学习的目标是什么？</a:t>
            </a:r>
          </a:p>
        </p:txBody>
      </p:sp>
      <p:sp>
        <p:nvSpPr>
          <p:cNvPr id="9222" name="矩形 10"/>
          <p:cNvSpPr>
            <a:spLocks noChangeArrowheads="1"/>
          </p:cNvSpPr>
          <p:nvPr/>
        </p:nvSpPr>
        <p:spPr bwMode="auto">
          <a:xfrm>
            <a:off x="5295900" y="1954213"/>
            <a:ext cx="611716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342900" indent="-34290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spcBef>
                <a:spcPct val="0"/>
              </a:spcBef>
              <a:buClr>
                <a:srgbClr val="92D050"/>
              </a:buClr>
              <a:buFont typeface="Wingdings" pitchFamily="2" charset="2"/>
              <a:buChar char="ü"/>
            </a:pPr>
            <a:r>
              <a:rPr lang="zh-CN" altLang="en-US" sz="2000" b="1">
                <a:latin typeface="微软雅黑" pitchFamily="34" charset="-122"/>
                <a:ea typeface="微软雅黑" pitchFamily="34" charset="-122"/>
              </a:rPr>
              <a:t>直观感受</a:t>
            </a:r>
            <a:r>
              <a:rPr lang="en-US" altLang="zh-CN" sz="2000" b="1">
                <a:latin typeface="微软雅黑" pitchFamily="34" charset="-122"/>
                <a:ea typeface="微软雅黑" pitchFamily="34" charset="-122"/>
              </a:rPr>
              <a:t>mongoDB</a:t>
            </a:r>
            <a:r>
              <a:rPr lang="zh-CN" altLang="en-US" sz="2000" b="1">
                <a:latin typeface="微软雅黑" pitchFamily="34" charset="-122"/>
                <a:ea typeface="微软雅黑" pitchFamily="34" charset="-122"/>
              </a:rPr>
              <a:t>的魅力</a:t>
            </a:r>
            <a:endParaRPr lang="en-US" altLang="zh-CN" sz="2000" b="1">
              <a:latin typeface="微软雅黑" pitchFamily="34" charset="-122"/>
              <a:ea typeface="微软雅黑" pitchFamily="34" charset="-122"/>
            </a:endParaRPr>
          </a:p>
          <a:p>
            <a:pPr>
              <a:lnSpc>
                <a:spcPct val="200000"/>
              </a:lnSpc>
              <a:spcBef>
                <a:spcPct val="0"/>
              </a:spcBef>
              <a:buClr>
                <a:srgbClr val="92D050"/>
              </a:buClr>
              <a:buFont typeface="Wingdings" pitchFamily="2" charset="2"/>
              <a:buChar char="ü"/>
            </a:pPr>
            <a:r>
              <a:rPr lang="en-US" altLang="zh-CN" sz="2000" b="1">
                <a:latin typeface="微软雅黑" pitchFamily="34" charset="-122"/>
                <a:ea typeface="微软雅黑" pitchFamily="34" charset="-122"/>
              </a:rPr>
              <a:t>mongo</a:t>
            </a:r>
            <a:r>
              <a:rPr lang="zh-CN" altLang="en-US" sz="2000" b="1">
                <a:latin typeface="微软雅黑" pitchFamily="34" charset="-122"/>
                <a:ea typeface="微软雅黑" pitchFamily="34" charset="-122"/>
              </a:rPr>
              <a:t>开发入门（原生、</a:t>
            </a:r>
            <a:r>
              <a:rPr lang="en-US" altLang="zh-CN" sz="2000" b="1">
                <a:latin typeface="微软雅黑" pitchFamily="34" charset="-122"/>
                <a:ea typeface="微软雅黑" pitchFamily="34" charset="-122"/>
              </a:rPr>
              <a:t>spring</a:t>
            </a:r>
            <a:r>
              <a:rPr lang="zh-CN" altLang="en-US" sz="2000" b="1">
                <a:latin typeface="微软雅黑" pitchFamily="34" charset="-122"/>
                <a:ea typeface="微软雅黑" pitchFamily="34" charset="-122"/>
              </a:rPr>
              <a:t>）</a:t>
            </a:r>
            <a:endParaRPr lang="en-US" altLang="zh-CN" sz="2000" b="1">
              <a:latin typeface="微软雅黑" pitchFamily="34" charset="-122"/>
              <a:ea typeface="微软雅黑" pitchFamily="34" charset="-122"/>
            </a:endParaRPr>
          </a:p>
          <a:p>
            <a:pPr lvl="1">
              <a:lnSpc>
                <a:spcPct val="200000"/>
              </a:lnSpc>
              <a:spcBef>
                <a:spcPct val="0"/>
              </a:spcBef>
              <a:buClr>
                <a:srgbClr val="92D050"/>
              </a:buClr>
              <a:buFont typeface="Wingdings" pitchFamily="2" charset="2"/>
              <a:buChar char="ü"/>
            </a:pPr>
            <a:r>
              <a:rPr lang="zh-CN" altLang="en-US" sz="2000" b="1">
                <a:latin typeface="微软雅黑" pitchFamily="34" charset="-122"/>
                <a:ea typeface="微软雅黑" pitchFamily="34" charset="-122"/>
              </a:rPr>
              <a:t>开发框架版本选择</a:t>
            </a:r>
            <a:endParaRPr lang="en-US" altLang="zh-CN" sz="2000" b="1">
              <a:latin typeface="微软雅黑" pitchFamily="34" charset="-122"/>
              <a:ea typeface="微软雅黑" pitchFamily="34" charset="-122"/>
            </a:endParaRPr>
          </a:p>
          <a:p>
            <a:pPr lvl="1">
              <a:lnSpc>
                <a:spcPct val="200000"/>
              </a:lnSpc>
              <a:spcBef>
                <a:spcPct val="0"/>
              </a:spcBef>
              <a:buClr>
                <a:srgbClr val="92D050"/>
              </a:buClr>
              <a:buFont typeface="Wingdings" pitchFamily="2" charset="2"/>
              <a:buChar char="ü"/>
            </a:pPr>
            <a:r>
              <a:rPr lang="en-US" altLang="zh-CN" sz="2000" b="1">
                <a:latin typeface="微软雅黑" pitchFamily="34" charset="-122"/>
                <a:ea typeface="微软雅黑" pitchFamily="34" charset="-122"/>
              </a:rPr>
              <a:t>mongoDB</a:t>
            </a:r>
            <a:r>
              <a:rPr lang="zh-CN" altLang="en-US" sz="2000" b="1">
                <a:latin typeface="微软雅黑" pitchFamily="34" charset="-122"/>
                <a:ea typeface="微软雅黑" pitchFamily="34" charset="-122"/>
              </a:rPr>
              <a:t>数据类型全解析</a:t>
            </a:r>
            <a:endParaRPr lang="en-US" altLang="zh-CN" sz="2000" b="1">
              <a:latin typeface="微软雅黑" pitchFamily="34" charset="-122"/>
              <a:ea typeface="微软雅黑" pitchFamily="34" charset="-122"/>
            </a:endParaRPr>
          </a:p>
          <a:p>
            <a:pPr lvl="1">
              <a:lnSpc>
                <a:spcPct val="200000"/>
              </a:lnSpc>
              <a:spcBef>
                <a:spcPct val="0"/>
              </a:spcBef>
              <a:buClr>
                <a:srgbClr val="92D050"/>
              </a:buClr>
              <a:buFont typeface="Wingdings" pitchFamily="2" charset="2"/>
              <a:buChar char="ü"/>
            </a:pPr>
            <a:r>
              <a:rPr lang="zh-CN" altLang="en-US" sz="2000" b="1">
                <a:latin typeface="微软雅黑" pitchFamily="34" charset="-122"/>
                <a:ea typeface="微软雅黑" pitchFamily="34" charset="-122"/>
              </a:rPr>
              <a:t>对</a:t>
            </a:r>
            <a:r>
              <a:rPr lang="en-US" altLang="zh-CN" sz="2000" b="1">
                <a:latin typeface="微软雅黑" pitchFamily="34" charset="-122"/>
                <a:ea typeface="微软雅黑" pitchFamily="34" charset="-122"/>
              </a:rPr>
              <a:t>nosql</a:t>
            </a:r>
            <a:r>
              <a:rPr lang="zh-CN" altLang="en-US" sz="2000" b="1">
                <a:latin typeface="微软雅黑" pitchFamily="34" charset="-122"/>
                <a:ea typeface="微软雅黑" pitchFamily="34" charset="-122"/>
              </a:rPr>
              <a:t>的理念有初步的认识</a:t>
            </a:r>
            <a:endParaRPr lang="en-US" altLang="zh-CN" sz="2000" b="1">
              <a:latin typeface="微软雅黑" pitchFamily="34" charset="-122"/>
              <a:ea typeface="微软雅黑" pitchFamily="34" charset="-122"/>
            </a:endParaRPr>
          </a:p>
        </p:txBody>
      </p:sp>
      <p:pic>
        <p:nvPicPr>
          <p:cNvPr id="9223"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33" y="1954213"/>
            <a:ext cx="5139267"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427740297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矩形 4"/>
          <p:cNvSpPr>
            <a:spLocks noChangeArrowheads="1"/>
          </p:cNvSpPr>
          <p:nvPr/>
        </p:nvSpPr>
        <p:spPr bwMode="auto">
          <a:xfrm>
            <a:off x="187326" y="9366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a:solidFill>
                  <a:srgbClr val="1D69A3"/>
                </a:solidFill>
                <a:latin typeface="微软雅黑" pitchFamily="34" charset="-122"/>
                <a:ea typeface="微软雅黑" pitchFamily="34" charset="-122"/>
              </a:rPr>
              <a:t>Role-Based Access Control  </a:t>
            </a:r>
            <a:r>
              <a:rPr lang="zh-CN" altLang="en-US" sz="2667">
                <a:solidFill>
                  <a:srgbClr val="1D69A3"/>
                </a:solidFill>
                <a:latin typeface="微软雅黑" pitchFamily="34" charset="-122"/>
                <a:ea typeface="微软雅黑" pitchFamily="34" charset="-122"/>
              </a:rPr>
              <a:t>基于角色的控制</a:t>
            </a:r>
          </a:p>
        </p:txBody>
      </p:sp>
      <p:graphicFrame>
        <p:nvGraphicFramePr>
          <p:cNvPr id="2" name="表格 1"/>
          <p:cNvGraphicFramePr>
            <a:graphicFrameLocks noGrp="1"/>
          </p:cNvGraphicFramePr>
          <p:nvPr>
            <p:extLst>
              <p:ext uri="{D42A27DB-BD31-4B8C-83A1-F6EECF244321}">
                <p14:modId xmlns:p14="http://schemas.microsoft.com/office/powerpoint/2010/main" val="2266754358"/>
              </p:ext>
            </p:extLst>
          </p:nvPr>
        </p:nvGraphicFramePr>
        <p:xfrm>
          <a:off x="92075" y="884239"/>
          <a:ext cx="11480800" cy="5481635"/>
        </p:xfrm>
        <a:graphic>
          <a:graphicData uri="http://schemas.openxmlformats.org/drawingml/2006/table">
            <a:tbl>
              <a:tblPr firstRow="1" bandRow="1">
                <a:tableStyleId>{5C22544A-7EE6-4342-B048-85BDC9FD1C3A}</a:tableStyleId>
              </a:tblPr>
              <a:tblGrid>
                <a:gridCol w="2580640"/>
                <a:gridCol w="1859280"/>
                <a:gridCol w="2032000"/>
                <a:gridCol w="5008880"/>
              </a:tblGrid>
              <a:tr h="370861">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角色类型</a:t>
                      </a: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类型说明</a:t>
                      </a: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角色名称</a:t>
                      </a:r>
                    </a:p>
                  </a:txBody>
                  <a:tcPr marL="10160" marR="10160" marT="7620"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说明</a:t>
                      </a:r>
                    </a:p>
                  </a:txBody>
                  <a:tcPr marL="10160" marR="10160" marT="7620" marB="0" anchor="ctr"/>
                </a:tc>
              </a:tr>
              <a:tr h="647737">
                <a:tc rowSpan="2">
                  <a:txBody>
                    <a:bodyPr/>
                    <a:lstStyle/>
                    <a:p>
                      <a:pPr marL="0" algn="ctr" defTabSz="914400" rtl="0" eaLnBrk="1" fontAlgn="ctr" latinLnBrk="0" hangingPunct="1"/>
                      <a:r>
                        <a:rPr lang="zh-CN" altLang="en-US" sz="1400" kern="1200">
                          <a:solidFill>
                            <a:schemeClr val="dk1"/>
                          </a:solidFill>
                          <a:effectLst/>
                          <a:latin typeface="+mn-lt"/>
                          <a:ea typeface="+mn-ea"/>
                          <a:cs typeface="+mn-cs"/>
                        </a:rPr>
                        <a:t>备份和恢复角色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Backup and Restoration Roles）</a:t>
                      </a:r>
                    </a:p>
                  </a:txBody>
                  <a:tcPr marL="10160" marR="10160" marT="7620" marB="0" anchor="ctr"/>
                </a:tc>
                <a:tc rowSpan="2">
                  <a:txBody>
                    <a:bodyPr/>
                    <a:lstStyle/>
                    <a:p>
                      <a:pPr marL="0" algn="l" defTabSz="914400" rtl="0" eaLnBrk="1" fontAlgn="ctr" latinLnBrk="0" hangingPunct="1"/>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数据库创建，用于</a:t>
                      </a:r>
                      <a:r>
                        <a:rPr lang="zh-CN" altLang="en-US" sz="1400" kern="1200">
                          <a:solidFill>
                            <a:schemeClr val="dk1"/>
                          </a:solidFill>
                          <a:effectLst/>
                          <a:latin typeface="+mn-lt"/>
                          <a:ea typeface="+mn-ea"/>
                          <a:cs typeface="+mn-cs"/>
                        </a:rPr>
                        <a:t>专门的备份和恢复的角色</a:t>
                      </a: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backup</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提供备份数据所需的权限。 此角色提供足够的权限来使用</a:t>
                      </a:r>
                      <a:r>
                        <a:rPr lang="en-US" sz="1400" kern="1200">
                          <a:solidFill>
                            <a:schemeClr val="dk1"/>
                          </a:solidFill>
                          <a:effectLst/>
                          <a:latin typeface="+mn-lt"/>
                          <a:ea typeface="+mn-ea"/>
                          <a:cs typeface="+mn-cs"/>
                        </a:rPr>
                        <a:t>MongoDB Cloud Manager</a:t>
                      </a:r>
                      <a:r>
                        <a:rPr lang="zh-CN" altLang="en-US" sz="1400" kern="1200">
                          <a:solidFill>
                            <a:schemeClr val="dk1"/>
                          </a:solidFill>
                          <a:effectLst/>
                          <a:latin typeface="+mn-lt"/>
                          <a:ea typeface="+mn-ea"/>
                          <a:cs typeface="+mn-cs"/>
                        </a:rPr>
                        <a:t>备份代理，</a:t>
                      </a:r>
                      <a:r>
                        <a:rPr lang="en-US" sz="1400" kern="1200">
                          <a:solidFill>
                            <a:schemeClr val="dk1"/>
                          </a:solidFill>
                          <a:effectLst/>
                          <a:latin typeface="+mn-lt"/>
                          <a:ea typeface="+mn-ea"/>
                          <a:cs typeface="+mn-cs"/>
                        </a:rPr>
                        <a:t>Ops Manager</a:t>
                      </a:r>
                      <a:r>
                        <a:rPr lang="zh-CN" altLang="en-US" sz="1400" kern="1200">
                          <a:solidFill>
                            <a:schemeClr val="dk1"/>
                          </a:solidFill>
                          <a:effectLst/>
                          <a:latin typeface="+mn-lt"/>
                          <a:ea typeface="+mn-ea"/>
                          <a:cs typeface="+mn-cs"/>
                        </a:rPr>
                        <a:t>备份代理或使用</a:t>
                      </a:r>
                      <a:r>
                        <a:rPr lang="en-US" sz="1400" kern="1200">
                          <a:solidFill>
                            <a:schemeClr val="dk1"/>
                          </a:solidFill>
                          <a:effectLst/>
                          <a:latin typeface="+mn-lt"/>
                          <a:ea typeface="+mn-ea"/>
                          <a:cs typeface="+mn-cs"/>
                        </a:rPr>
                        <a:t>mongodump。</a:t>
                      </a:r>
                    </a:p>
                  </a:txBody>
                  <a:tcPr marL="10160" marR="10160" marT="7620" marB="0" anchor="ctr"/>
                </a:tc>
              </a:tr>
              <a:tr h="370861">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sz="1400" kern="1200">
                          <a:solidFill>
                            <a:schemeClr val="dk1"/>
                          </a:solidFill>
                          <a:effectLst/>
                          <a:latin typeface="+mn-lt"/>
                          <a:ea typeface="+mn-ea"/>
                          <a:cs typeface="+mn-cs"/>
                        </a:rPr>
                        <a:t>restore</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提供使用</a:t>
                      </a:r>
                      <a:r>
                        <a:rPr lang="en-US" sz="1400" kern="1200">
                          <a:solidFill>
                            <a:schemeClr val="dk1"/>
                          </a:solidFill>
                          <a:effectLst/>
                          <a:latin typeface="+mn-lt"/>
                          <a:ea typeface="+mn-ea"/>
                          <a:cs typeface="+mn-cs"/>
                        </a:rPr>
                        <a:t>mongorestore</a:t>
                      </a:r>
                      <a:r>
                        <a:rPr lang="zh-CN" altLang="en-US" sz="1400" kern="1200">
                          <a:solidFill>
                            <a:schemeClr val="dk1"/>
                          </a:solidFill>
                          <a:effectLst/>
                          <a:latin typeface="+mn-lt"/>
                          <a:ea typeface="+mn-ea"/>
                          <a:cs typeface="+mn-cs"/>
                        </a:rPr>
                        <a:t>恢复数据所需的权限</a:t>
                      </a:r>
                    </a:p>
                  </a:txBody>
                  <a:tcPr marL="10160" marR="10160" marT="7620" marB="0" anchor="ctr"/>
                </a:tc>
              </a:tr>
              <a:tr h="647737">
                <a:tc rowSpan="4">
                  <a:txBody>
                    <a:bodyPr/>
                    <a:lstStyle/>
                    <a:p>
                      <a:pPr marL="0" algn="ctr" defTabSz="914400" rtl="0" eaLnBrk="1" fontAlgn="ctr" latinLnBrk="0" hangingPunct="1"/>
                      <a:r>
                        <a:rPr lang="zh-CN" altLang="en-US" sz="1400" kern="1200">
                          <a:solidFill>
                            <a:schemeClr val="dk1"/>
                          </a:solidFill>
                          <a:effectLst/>
                          <a:latin typeface="+mn-lt"/>
                          <a:ea typeface="+mn-ea"/>
                          <a:cs typeface="+mn-cs"/>
                        </a:rPr>
                        <a:t>全数据库角色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All-Database Roles）</a:t>
                      </a:r>
                    </a:p>
                  </a:txBody>
                  <a:tcPr marL="10160" marR="10160" marT="7620" marB="0" anchor="ctr"/>
                </a:tc>
                <a:tc rowSpan="4">
                  <a:txBody>
                    <a:bodyPr/>
                    <a:lstStyle/>
                    <a:p>
                      <a:pPr marL="0" algn="l" defTabSz="914400" rtl="0" eaLnBrk="1" fontAlgn="ctr" latinLnBrk="0" hangingPunct="1"/>
                      <a:r>
                        <a:rPr lang="zh-CN" altLang="en-US" sz="1400" kern="1200" smtClean="0">
                          <a:solidFill>
                            <a:schemeClr val="dk1"/>
                          </a:solidFill>
                          <a:effectLst/>
                          <a:latin typeface="+mn-lt"/>
                          <a:ea typeface="+mn-ea"/>
                          <a:cs typeface="+mn-cs"/>
                        </a:rPr>
                        <a:t>在</a:t>
                      </a:r>
                      <a:r>
                        <a:rPr lang="en-US" altLang="zh-CN" sz="1400" kern="1200" smtClean="0">
                          <a:solidFill>
                            <a:schemeClr val="dk1"/>
                          </a:solidFill>
                          <a:effectLst/>
                          <a:latin typeface="+mn-lt"/>
                          <a:ea typeface="+mn-ea"/>
                          <a:cs typeface="+mn-cs"/>
                        </a:rPr>
                        <a:t>admin</a:t>
                      </a:r>
                      <a:r>
                        <a:rPr lang="zh-CN" altLang="en-US" sz="1400" kern="1200" smtClean="0">
                          <a:solidFill>
                            <a:schemeClr val="dk1"/>
                          </a:solidFill>
                          <a:effectLst/>
                          <a:latin typeface="+mn-lt"/>
                          <a:ea typeface="+mn-ea"/>
                          <a:cs typeface="+mn-cs"/>
                        </a:rPr>
                        <a:t>数据库创建，适用于</a:t>
                      </a:r>
                      <a:r>
                        <a:rPr lang="zh-CN" altLang="en-US" sz="1400" kern="1200">
                          <a:solidFill>
                            <a:schemeClr val="dk1"/>
                          </a:solidFill>
                          <a:effectLst/>
                          <a:latin typeface="+mn-lt"/>
                          <a:ea typeface="+mn-ea"/>
                          <a:cs typeface="+mn-cs"/>
                        </a:rPr>
                        <a:t>除</a:t>
                      </a:r>
                      <a:r>
                        <a:rPr lang="en-US" sz="1400" kern="1200">
                          <a:solidFill>
                            <a:schemeClr val="dk1"/>
                          </a:solidFill>
                          <a:effectLst/>
                          <a:latin typeface="+mn-lt"/>
                          <a:ea typeface="+mn-ea"/>
                          <a:cs typeface="+mn-cs"/>
                        </a:rPr>
                        <a:t>mongod</a:t>
                      </a:r>
                      <a:r>
                        <a:rPr lang="zh-CN" altLang="en-US" sz="1400" kern="1200">
                          <a:solidFill>
                            <a:schemeClr val="dk1"/>
                          </a:solidFill>
                          <a:effectLst/>
                          <a:latin typeface="+mn-lt"/>
                          <a:ea typeface="+mn-ea"/>
                          <a:cs typeface="+mn-cs"/>
                        </a:rPr>
                        <a:t>实例中的</a:t>
                      </a:r>
                      <a:r>
                        <a:rPr lang="en-US" sz="1400" kern="1200">
                          <a:solidFill>
                            <a:schemeClr val="dk1"/>
                          </a:solidFill>
                          <a:effectLst/>
                          <a:latin typeface="+mn-lt"/>
                          <a:ea typeface="+mn-ea"/>
                          <a:cs typeface="+mn-cs"/>
                        </a:rPr>
                        <a:t>local</a:t>
                      </a:r>
                      <a:r>
                        <a:rPr lang="zh-CN" altLang="en-US" sz="1400" kern="1200">
                          <a:solidFill>
                            <a:schemeClr val="dk1"/>
                          </a:solidFill>
                          <a:effectLst/>
                          <a:latin typeface="+mn-lt"/>
                          <a:ea typeface="+mn-ea"/>
                          <a:cs typeface="+mn-cs"/>
                        </a:rPr>
                        <a:t>和</a:t>
                      </a:r>
                      <a:r>
                        <a:rPr lang="en-US" sz="1400" kern="1200">
                          <a:solidFill>
                            <a:schemeClr val="dk1"/>
                          </a:solidFill>
                          <a:effectLst/>
                          <a:latin typeface="+mn-lt"/>
                          <a:ea typeface="+mn-ea"/>
                          <a:cs typeface="+mn-cs"/>
                        </a:rPr>
                        <a:t>config</a:t>
                      </a:r>
                      <a:r>
                        <a:rPr lang="zh-CN" altLang="en-US" sz="1400" kern="1200">
                          <a:solidFill>
                            <a:schemeClr val="dk1"/>
                          </a:solidFill>
                          <a:effectLst/>
                          <a:latin typeface="+mn-lt"/>
                          <a:ea typeface="+mn-ea"/>
                          <a:cs typeface="+mn-cs"/>
                        </a:rPr>
                        <a:t>之外的所有数据库：</a:t>
                      </a: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readAnyDatabase</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提供与读取相同的只读权限，除了适用于群集中除本地和配置数据库以外的所有权限。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p>
                  </a:txBody>
                  <a:tcPr marL="10160" marR="10160" marT="7620" marB="0" anchor="ctr"/>
                </a:tc>
              </a:tr>
              <a:tr h="861110">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sz="1400" kern="1200">
                          <a:solidFill>
                            <a:schemeClr val="dk1"/>
                          </a:solidFill>
                          <a:effectLst/>
                          <a:latin typeface="+mn-lt"/>
                          <a:ea typeface="+mn-ea"/>
                          <a:cs typeface="+mn-cs"/>
                        </a:rPr>
                        <a:t>readWriteAnyDatabase</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readWrite</a:t>
                      </a:r>
                      <a:r>
                        <a:rPr lang="zh-CN" altLang="en-US" sz="1400" kern="1200">
                          <a:solidFill>
                            <a:schemeClr val="dk1"/>
                          </a:solidFill>
                          <a:effectLst/>
                          <a:latin typeface="+mn-lt"/>
                          <a:ea typeface="+mn-ea"/>
                          <a:cs typeface="+mn-cs"/>
                        </a:rPr>
                        <a:t>相同的读取和写入权限，除了它适用于群集中除本地和配置数据库以外的所有数据。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p>
                  </a:txBody>
                  <a:tcPr marL="10160" marR="10160" marT="7620" marB="0" anchor="ctr"/>
                </a:tc>
              </a:tr>
              <a:tr h="647737">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sz="1400" kern="1200">
                          <a:solidFill>
                            <a:schemeClr val="dk1"/>
                          </a:solidFill>
                          <a:effectLst/>
                          <a:latin typeface="+mn-lt"/>
                          <a:ea typeface="+mn-ea"/>
                          <a:cs typeface="+mn-cs"/>
                        </a:rPr>
                        <a:t>userAdminAnyDatabase</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userAdmin</a:t>
                      </a:r>
                      <a:r>
                        <a:rPr lang="zh-CN" altLang="en-US" sz="1400" kern="1200">
                          <a:solidFill>
                            <a:schemeClr val="dk1"/>
                          </a:solidFill>
                          <a:effectLst/>
                          <a:latin typeface="+mn-lt"/>
                          <a:ea typeface="+mn-ea"/>
                          <a:cs typeface="+mn-cs"/>
                        </a:rPr>
                        <a:t>相同的用户管理操作访问权限，除了适用于群集中除本地数据库和配置数据库外的所有数据。</a:t>
                      </a:r>
                    </a:p>
                  </a:txBody>
                  <a:tcPr marL="10160" marR="10160" marT="7620" marB="0" anchor="ctr"/>
                </a:tc>
              </a:tr>
              <a:tr h="1074482">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sz="1400" kern="1200">
                          <a:solidFill>
                            <a:schemeClr val="dk1"/>
                          </a:solidFill>
                          <a:effectLst/>
                          <a:latin typeface="+mn-lt"/>
                          <a:ea typeface="+mn-ea"/>
                          <a:cs typeface="+mn-cs"/>
                        </a:rPr>
                        <a:t>dbAdminAnyDatabase</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提供与</a:t>
                      </a:r>
                      <a:r>
                        <a:rPr lang="en-US" altLang="zh-CN" sz="1400" kern="1200">
                          <a:solidFill>
                            <a:schemeClr val="dk1"/>
                          </a:solidFill>
                          <a:effectLst/>
                          <a:latin typeface="+mn-lt"/>
                          <a:ea typeface="+mn-ea"/>
                          <a:cs typeface="+mn-cs"/>
                        </a:rPr>
                        <a:t>dbAdmin</a:t>
                      </a:r>
                      <a:r>
                        <a:rPr lang="zh-CN" altLang="en-US" sz="1400" kern="1200">
                          <a:solidFill>
                            <a:schemeClr val="dk1"/>
                          </a:solidFill>
                          <a:effectLst/>
                          <a:latin typeface="+mn-lt"/>
                          <a:ea typeface="+mn-ea"/>
                          <a:cs typeface="+mn-cs"/>
                        </a:rPr>
                        <a:t>相同的数据库管理操作访问权限，除了它适用于除集群中的本地数据库和配置数据库以外的所有数据库管理操作。 该角色还提供了整个集群上的</a:t>
                      </a:r>
                      <a:r>
                        <a:rPr lang="en-US" altLang="zh-CN" sz="1400" kern="1200">
                          <a:solidFill>
                            <a:schemeClr val="dk1"/>
                          </a:solidFill>
                          <a:effectLst/>
                          <a:latin typeface="+mn-lt"/>
                          <a:ea typeface="+mn-ea"/>
                          <a:cs typeface="+mn-cs"/>
                        </a:rPr>
                        <a:t>listDatabases</a:t>
                      </a:r>
                      <a:r>
                        <a:rPr lang="zh-CN" altLang="en-US" sz="1400" kern="1200">
                          <a:solidFill>
                            <a:schemeClr val="dk1"/>
                          </a:solidFill>
                          <a:effectLst/>
                          <a:latin typeface="+mn-lt"/>
                          <a:ea typeface="+mn-ea"/>
                          <a:cs typeface="+mn-cs"/>
                        </a:rPr>
                        <a:t>操作。</a:t>
                      </a:r>
                      <a:br>
                        <a:rPr lang="zh-CN" altLang="en-US" sz="1400" kern="1200">
                          <a:solidFill>
                            <a:schemeClr val="dk1"/>
                          </a:solidFill>
                          <a:effectLst/>
                          <a:latin typeface="+mn-lt"/>
                          <a:ea typeface="+mn-ea"/>
                          <a:cs typeface="+mn-cs"/>
                        </a:rPr>
                      </a:br>
                      <a:endParaRPr lang="zh-CN" altLang="en-US" sz="1400" kern="1200">
                        <a:solidFill>
                          <a:schemeClr val="dk1"/>
                        </a:solidFill>
                        <a:effectLst/>
                        <a:latin typeface="+mn-lt"/>
                        <a:ea typeface="+mn-ea"/>
                        <a:cs typeface="+mn-cs"/>
                      </a:endParaRPr>
                    </a:p>
                  </a:txBody>
                  <a:tcPr marL="10160" marR="10160" marT="7620" marB="0" anchor="ctr"/>
                </a:tc>
              </a:tr>
              <a:tr h="861110">
                <a:tc>
                  <a:txBody>
                    <a:bodyPr/>
                    <a:lstStyle/>
                    <a:p>
                      <a:pPr marL="0" algn="ctr" defTabSz="914400" rtl="0" eaLnBrk="1" fontAlgn="ctr" latinLnBrk="0" hangingPunct="1"/>
                      <a:r>
                        <a:rPr lang="zh-CN" altLang="en-US" sz="1400" kern="1200">
                          <a:solidFill>
                            <a:schemeClr val="dk1"/>
                          </a:solidFill>
                          <a:effectLst/>
                          <a:latin typeface="+mn-lt"/>
                          <a:ea typeface="+mn-ea"/>
                          <a:cs typeface="+mn-cs"/>
                        </a:rPr>
                        <a:t>超级角色</a:t>
                      </a:r>
                      <a:br>
                        <a:rPr lang="zh-CN" altLang="en-US" sz="1400" kern="1200">
                          <a:solidFill>
                            <a:schemeClr val="dk1"/>
                          </a:solidFill>
                          <a:effectLst/>
                          <a:latin typeface="+mn-lt"/>
                          <a:ea typeface="+mn-ea"/>
                          <a:cs typeface="+mn-cs"/>
                        </a:rPr>
                      </a:br>
                      <a:r>
                        <a:rPr lang="zh-CN" altLang="en-US" sz="1400" kern="1200">
                          <a:solidFill>
                            <a:schemeClr val="dk1"/>
                          </a:solidFill>
                          <a:effectLst/>
                          <a:latin typeface="+mn-lt"/>
                          <a:ea typeface="+mn-ea"/>
                          <a:cs typeface="+mn-cs"/>
                        </a:rPr>
                        <a:t>（</a:t>
                      </a:r>
                      <a:r>
                        <a:rPr lang="en-US" sz="1400" kern="1200">
                          <a:solidFill>
                            <a:schemeClr val="dk1"/>
                          </a:solidFill>
                          <a:effectLst/>
                          <a:latin typeface="+mn-lt"/>
                          <a:ea typeface="+mn-ea"/>
                          <a:cs typeface="+mn-cs"/>
                        </a:rPr>
                        <a:t>Superuser Roles）</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所有资源的完整权限</a:t>
                      </a:r>
                    </a:p>
                  </a:txBody>
                  <a:tcPr marL="10160" marR="10160" marT="7620" marB="0" anchor="ctr"/>
                </a:tc>
                <a:tc>
                  <a:txBody>
                    <a:bodyPr/>
                    <a:lstStyle/>
                    <a:p>
                      <a:pPr marL="0" algn="l" defTabSz="914400" rtl="0" eaLnBrk="1" fontAlgn="ctr" latinLnBrk="0" hangingPunct="1"/>
                      <a:r>
                        <a:rPr lang="en-US" sz="1400" kern="1200">
                          <a:solidFill>
                            <a:schemeClr val="dk1"/>
                          </a:solidFill>
                          <a:effectLst/>
                          <a:latin typeface="+mn-lt"/>
                          <a:ea typeface="+mn-ea"/>
                          <a:cs typeface="+mn-cs"/>
                        </a:rPr>
                        <a:t>root</a:t>
                      </a:r>
                    </a:p>
                  </a:txBody>
                  <a:tcPr marL="10160" marR="10160" marT="7620" marB="0" anchor="ctr"/>
                </a:tc>
                <a:tc>
                  <a:txBody>
                    <a:bodyPr/>
                    <a:lstStyle/>
                    <a:p>
                      <a:pPr marL="0" algn="l" defTabSz="914400" rtl="0" eaLnBrk="1" fontAlgn="ctr" latinLnBrk="0" hangingPunct="1"/>
                      <a:r>
                        <a:rPr lang="zh-CN" altLang="en-US" sz="1400" kern="1200">
                          <a:solidFill>
                            <a:schemeClr val="dk1"/>
                          </a:solidFill>
                          <a:effectLst/>
                          <a:latin typeface="+mn-lt"/>
                          <a:ea typeface="+mn-ea"/>
                          <a:cs typeface="+mn-cs"/>
                        </a:rPr>
                        <a:t>提供对</a:t>
                      </a:r>
                      <a:r>
                        <a:rPr lang="en-US" sz="1400" kern="1200">
                          <a:solidFill>
                            <a:schemeClr val="dk1"/>
                          </a:solidFill>
                          <a:effectLst/>
                          <a:latin typeface="+mn-lt"/>
                          <a:ea typeface="+mn-ea"/>
                          <a:cs typeface="+mn-cs"/>
                        </a:rPr>
                        <a:t>readWriteAnyDatabase，dbAdminAnyDatabase，userAdminAnyDatabase，clusterAdmin，</a:t>
                      </a:r>
                      <a:r>
                        <a:rPr lang="zh-CN" altLang="en-US" sz="1400" kern="1200">
                          <a:solidFill>
                            <a:schemeClr val="dk1"/>
                          </a:solidFill>
                          <a:effectLst/>
                          <a:latin typeface="+mn-lt"/>
                          <a:ea typeface="+mn-ea"/>
                          <a:cs typeface="+mn-cs"/>
                        </a:rPr>
                        <a:t>还原和备份相结合的操作和所有资源的访问。</a:t>
                      </a:r>
                    </a:p>
                  </a:txBody>
                  <a:tcPr marL="10160" marR="10160" marT="7620" marB="0" anchor="ctr"/>
                </a:tc>
              </a:tr>
            </a:tbl>
          </a:graphicData>
        </a:graphic>
      </p:graphicFrame>
      <p:grpSp>
        <p:nvGrpSpPr>
          <p:cNvPr id="7" name="PA_组合 47"/>
          <p:cNvGrpSpPr/>
          <p:nvPr>
            <p:custDataLst>
              <p:tags r:id="rId1"/>
            </p:custDataLst>
          </p:nvPr>
        </p:nvGrpSpPr>
        <p:grpSpPr>
          <a:xfrm>
            <a:off x="413810" y="695886"/>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197323158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矩形 4"/>
          <p:cNvSpPr>
            <a:spLocks noChangeArrowheads="1"/>
          </p:cNvSpPr>
          <p:nvPr/>
        </p:nvSpPr>
        <p:spPr bwMode="auto">
          <a:xfrm>
            <a:off x="101600"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客户端授权</a:t>
            </a:r>
          </a:p>
        </p:txBody>
      </p:sp>
      <p:sp>
        <p:nvSpPr>
          <p:cNvPr id="50182" name="矩形 10"/>
          <p:cNvSpPr>
            <a:spLocks noChangeArrowheads="1"/>
          </p:cNvSpPr>
          <p:nvPr/>
        </p:nvSpPr>
        <p:spPr bwMode="auto">
          <a:xfrm>
            <a:off x="101600" y="919164"/>
            <a:ext cx="4718051"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en-US" altLang="zh-CN" sz="2000" b="1">
                <a:latin typeface="微软雅黑" pitchFamily="34" charset="-122"/>
                <a:ea typeface="微软雅黑" pitchFamily="34" charset="-122"/>
              </a:rPr>
              <a:t>shell</a:t>
            </a:r>
            <a:r>
              <a:rPr lang="zh-CN" altLang="en-US" sz="2000" b="1">
                <a:latin typeface="微软雅黑" pitchFamily="34" charset="-122"/>
                <a:ea typeface="微软雅黑" pitchFamily="34" charset="-122"/>
              </a:rPr>
              <a:t>脚本创建用户</a:t>
            </a:r>
          </a:p>
        </p:txBody>
      </p:sp>
      <p:sp>
        <p:nvSpPr>
          <p:cNvPr id="7" name="TextBox 6"/>
          <p:cNvSpPr txBox="1"/>
          <p:nvPr/>
        </p:nvSpPr>
        <p:spPr>
          <a:xfrm>
            <a:off x="-97366" y="1412875"/>
            <a:ext cx="12816417" cy="808038"/>
          </a:xfrm>
          <a:prstGeom prst="rect">
            <a:avLst/>
          </a:prstGeom>
          <a:noFill/>
        </p:spPr>
        <p:txBody>
          <a:bodyPr>
            <a:spAutoFit/>
          </a:bodyPr>
          <a:lstStyle/>
          <a:p>
            <a:pPr marL="285750" indent="-28575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db.createUser({'user':'boss', 'pwd':'boss', 'roles':[{'role':'userAdminAnyDatabase', 'db':'admin'}]})</a:t>
            </a:r>
          </a:p>
          <a:p>
            <a:pPr marL="285750" indent="-28575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db.createUser({'user':'lison','pwd':'lison','roles':[{'role':'readWrite','db':lison'}]})</a:t>
            </a:r>
          </a:p>
        </p:txBody>
      </p:sp>
      <p:sp>
        <p:nvSpPr>
          <p:cNvPr id="8" name="TextBox 7"/>
          <p:cNvSpPr txBox="1"/>
          <p:nvPr/>
        </p:nvSpPr>
        <p:spPr>
          <a:xfrm>
            <a:off x="222251" y="2700338"/>
            <a:ext cx="10160000" cy="1535112"/>
          </a:xfrm>
          <a:prstGeom prst="rect">
            <a:avLst/>
          </a:prstGeom>
          <a:noFill/>
          <a:ln>
            <a:solidFill>
              <a:schemeClr val="tx1"/>
            </a:solidFill>
            <a:prstDash val="sysDash"/>
          </a:ln>
        </p:spPr>
        <p:txBody>
          <a:bodyPr>
            <a:spAutoFit/>
          </a:bodyPr>
          <a:lstStyle/>
          <a:p>
            <a:pPr>
              <a:lnSpc>
                <a:spcPct val="150000"/>
              </a:lnSpc>
              <a:buClr>
                <a:srgbClr val="92D050"/>
              </a:buClr>
              <a:defRPr/>
            </a:pPr>
            <a:r>
              <a:rPr lang="en-US" altLang="zh-CN" sz="1600" b="1">
                <a:solidFill>
                  <a:srgbClr val="FF0000"/>
                </a:solidFill>
              </a:rPr>
              <a:t>Tips:</a:t>
            </a:r>
            <a:endParaRPr lang="en-US" altLang="zh-CN" sz="1550">
              <a:latin typeface="微软雅黑" panose="020B0503020204020204" pitchFamily="34" charset="-122"/>
              <a:ea typeface="微软雅黑" panose="020B0503020204020204" pitchFamily="34" charset="-122"/>
            </a:endParaRPr>
          </a:p>
          <a:p>
            <a:pPr marL="342900" indent="-342900">
              <a:lnSpc>
                <a:spcPct val="150000"/>
              </a:lnSpc>
              <a:buClr>
                <a:srgbClr val="92D050"/>
              </a:buClr>
              <a:buFont typeface="+mj-lt"/>
              <a:buAutoNum type="arabicPeriod"/>
              <a:defRPr/>
            </a:pPr>
            <a:r>
              <a:rPr lang="zh-CN" altLang="en-US" sz="1550">
                <a:latin typeface="微软雅黑" panose="020B0503020204020204" pitchFamily="34" charset="-122"/>
                <a:ea typeface="微软雅黑" panose="020B0503020204020204" pitchFamily="34" charset="-122"/>
              </a:rPr>
              <a:t>服务器启动需要加上</a:t>
            </a:r>
            <a:r>
              <a:rPr lang="en-US" altLang="zh-CN" sz="1550">
                <a:latin typeface="微软雅黑" panose="020B0503020204020204" pitchFamily="34" charset="-122"/>
                <a:ea typeface="微软雅黑" panose="020B0503020204020204" pitchFamily="34" charset="-122"/>
              </a:rPr>
              <a:t>auth</a:t>
            </a:r>
            <a:r>
              <a:rPr lang="zh-CN" altLang="en-US" sz="1550">
                <a:latin typeface="微软雅黑" panose="020B0503020204020204" pitchFamily="34" charset="-122"/>
                <a:ea typeface="微软雅黑" panose="020B0503020204020204" pitchFamily="34" charset="-122"/>
              </a:rPr>
              <a:t>参数连接服务器才需要验证</a:t>
            </a:r>
            <a:endParaRPr lang="en-US" altLang="zh-CN" sz="1550">
              <a:latin typeface="微软雅黑" panose="020B0503020204020204" pitchFamily="34" charset="-122"/>
              <a:ea typeface="微软雅黑" panose="020B0503020204020204" pitchFamily="34" charset="-122"/>
            </a:endParaRPr>
          </a:p>
          <a:p>
            <a:pPr>
              <a:lnSpc>
                <a:spcPct val="150000"/>
              </a:lnSpc>
              <a:buClr>
                <a:srgbClr val="92D050"/>
              </a:buClr>
              <a:defRPr/>
            </a:pPr>
            <a:r>
              <a:rPr lang="zh-CN" altLang="en-US" sz="1550">
                <a:latin typeface="微软雅黑" panose="020B0503020204020204" pitchFamily="34" charset="-122"/>
                <a:ea typeface="微软雅黑" panose="020B0503020204020204" pitchFamily="34" charset="-122"/>
              </a:rPr>
              <a:t>      如：</a:t>
            </a:r>
            <a:r>
              <a:rPr lang="en-US" altLang="zh-CN" sz="1550">
                <a:latin typeface="微软雅黑" panose="020B0503020204020204" pitchFamily="34" charset="-122"/>
                <a:ea typeface="微软雅黑" panose="020B0503020204020204" pitchFamily="34" charset="-122"/>
              </a:rPr>
              <a:t>./mongod -f mongodb.conf </a:t>
            </a:r>
            <a:r>
              <a:rPr lang="en-US" altLang="zh-CN" sz="1550">
                <a:solidFill>
                  <a:srgbClr val="FF0000"/>
                </a:solidFill>
                <a:latin typeface="微软雅黑" panose="020B0503020204020204" pitchFamily="34" charset="-122"/>
                <a:ea typeface="微软雅黑" panose="020B0503020204020204" pitchFamily="34" charset="-122"/>
              </a:rPr>
              <a:t>--auth</a:t>
            </a:r>
          </a:p>
          <a:p>
            <a:pPr marL="342900" indent="-342900">
              <a:lnSpc>
                <a:spcPct val="150000"/>
              </a:lnSpc>
              <a:buClr>
                <a:srgbClr val="92D050"/>
              </a:buClr>
              <a:buFont typeface="+mj-lt"/>
              <a:buAutoNum type="arabicPeriod" startAt="2"/>
              <a:defRPr/>
            </a:pPr>
            <a:r>
              <a:rPr lang="zh-CN" altLang="en-US" sz="1550">
                <a:latin typeface="微软雅黑" panose="020B0503020204020204" pitchFamily="34" charset="-122"/>
                <a:ea typeface="微软雅黑" panose="020B0503020204020204" pitchFamily="34" charset="-122"/>
              </a:rPr>
              <a:t>切换到数据库上，才能给当前数据库创建用户；</a:t>
            </a:r>
            <a:endParaRPr lang="en-US" altLang="zh-CN" sz="155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207585542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矩形 4"/>
          <p:cNvSpPr>
            <a:spLocks noChangeArrowheads="1"/>
          </p:cNvSpPr>
          <p:nvPr/>
        </p:nvSpPr>
        <p:spPr bwMode="auto">
          <a:xfrm>
            <a:off x="101600" y="103189"/>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en-US" altLang="zh-CN" sz="2667" smtClean="0">
                <a:solidFill>
                  <a:srgbClr val="1D69A3"/>
                </a:solidFill>
                <a:latin typeface="微软雅黑" pitchFamily="34" charset="-122"/>
                <a:ea typeface="微软雅黑" pitchFamily="34" charset="-122"/>
              </a:rPr>
              <a:t>MongoDB</a:t>
            </a:r>
            <a:r>
              <a:rPr lang="zh-CN" altLang="en-US" sz="2667" smtClean="0">
                <a:solidFill>
                  <a:srgbClr val="1D69A3"/>
                </a:solidFill>
                <a:latin typeface="微软雅黑" pitchFamily="34" charset="-122"/>
                <a:ea typeface="微软雅黑" pitchFamily="34" charset="-122"/>
              </a:rPr>
              <a:t>权限初始化过程</a:t>
            </a:r>
            <a:endParaRPr lang="zh-CN" altLang="en-US" sz="2667">
              <a:solidFill>
                <a:srgbClr val="1D69A3"/>
              </a:solidFill>
              <a:latin typeface="微软雅黑" pitchFamily="34" charset="-122"/>
              <a:ea typeface="微软雅黑" pitchFamily="34" charset="-122"/>
            </a:endParaRPr>
          </a:p>
        </p:txBody>
      </p:sp>
      <p:grpSp>
        <p:nvGrpSpPr>
          <p:cNvPr id="9" name="PA_组合 47"/>
          <p:cNvGrpSpPr/>
          <p:nvPr>
            <p:custDataLst>
              <p:tags r:id="rId1"/>
            </p:custDataLst>
          </p:nvPr>
        </p:nvGrpSpPr>
        <p:grpSpPr>
          <a:xfrm>
            <a:off x="413810" y="695886"/>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矩形 1"/>
          <p:cNvSpPr/>
          <p:nvPr/>
        </p:nvSpPr>
        <p:spPr>
          <a:xfrm>
            <a:off x="162910" y="811368"/>
            <a:ext cx="10833537" cy="4862870"/>
          </a:xfrm>
          <a:prstGeom prst="rect">
            <a:avLst/>
          </a:prstGeom>
        </p:spPr>
        <p:txBody>
          <a:bodyPr wrap="square">
            <a:spAutoFit/>
          </a:bodyPr>
          <a:lstStyle/>
          <a:p>
            <a:pPr marL="342900" indent="-342900">
              <a:lnSpc>
                <a:spcPct val="200000"/>
              </a:lnSpc>
              <a:spcBef>
                <a:spcPct val="0"/>
              </a:spcBef>
              <a:defRPr/>
            </a:pPr>
            <a:r>
              <a:rPr lang="en-US" altLang="zh-CN" sz="1600" smtClean="0">
                <a:latin typeface="微软雅黑" pitchFamily="34" charset="-122"/>
                <a:ea typeface="微软雅黑" pitchFamily="34" charset="-122"/>
              </a:rPr>
              <a:t>1</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通过</a:t>
            </a:r>
            <a:r>
              <a:rPr lang="en-US" altLang="zh-CN" sz="1600">
                <a:latin typeface="微软雅黑" pitchFamily="34" charset="-122"/>
                <a:ea typeface="微软雅黑" pitchFamily="34" charset="-122"/>
              </a:rPr>
              <a:t>start-mongodb-auth.sh</a:t>
            </a:r>
            <a:r>
              <a:rPr lang="zh-CN" altLang="en-US" sz="1600">
                <a:latin typeface="微软雅黑" pitchFamily="34" charset="-122"/>
                <a:ea typeface="微软雅黑" pitchFamily="34" charset="-122"/>
              </a:rPr>
              <a:t>启动</a:t>
            </a:r>
            <a:r>
              <a:rPr lang="en-US" altLang="zh-CN" sz="1600">
                <a:latin typeface="微软雅黑" pitchFamily="34" charset="-122"/>
                <a:ea typeface="微软雅黑" pitchFamily="34" charset="-122"/>
              </a:rPr>
              <a:t>mongodb</a:t>
            </a:r>
          </a:p>
          <a:p>
            <a:pPr marL="342900" indent="-342900">
              <a:lnSpc>
                <a:spcPct val="200000"/>
              </a:lnSpc>
              <a:spcBef>
                <a:spcPct val="0"/>
              </a:spcBef>
              <a:defRPr/>
            </a:pPr>
            <a:r>
              <a:rPr lang="en-US" altLang="zh-CN" sz="1600" smtClean="0">
                <a:latin typeface="微软雅黑" pitchFamily="34" charset="-122"/>
                <a:ea typeface="微软雅黑" pitchFamily="34" charset="-122"/>
              </a:rPr>
              <a:t>2</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数据库增加安全模式后，初始化一个“</a:t>
            </a:r>
            <a:r>
              <a:rPr lang="en-US" altLang="zh-CN" sz="1600">
                <a:latin typeface="微软雅黑" pitchFamily="34" charset="-122"/>
                <a:ea typeface="微软雅黑" pitchFamily="34" charset="-122"/>
              </a:rPr>
              <a:t>userAdminAnyDatabase”</a:t>
            </a:r>
            <a:r>
              <a:rPr lang="zh-CN" altLang="en-US" sz="1600">
                <a:latin typeface="微软雅黑" pitchFamily="34" charset="-122"/>
                <a:ea typeface="微软雅黑" pitchFamily="34" charset="-122"/>
              </a:rPr>
              <a:t>非常重要</a:t>
            </a:r>
          </a:p>
          <a:p>
            <a:pPr marL="342900" indent="-342900">
              <a:lnSpc>
                <a:spcPct val="200000"/>
              </a:lnSpc>
              <a:spcBef>
                <a:spcPct val="0"/>
              </a:spcBef>
              <a:defRPr/>
            </a:pPr>
            <a:r>
              <a:rPr lang="zh-CN" altLang="en-US" sz="1600" smtClean="0">
                <a:latin typeface="微软雅黑" pitchFamily="34" charset="-122"/>
                <a:ea typeface="微软雅黑" pitchFamily="34" charset="-122"/>
              </a:rPr>
              <a:t>   通过</a:t>
            </a:r>
            <a:r>
              <a:rPr lang="zh-CN" altLang="en-US" sz="1600">
                <a:latin typeface="微软雅黑" pitchFamily="34" charset="-122"/>
                <a:ea typeface="微软雅黑" pitchFamily="34" charset="-122"/>
              </a:rPr>
              <a:t>客户端连接，使用</a:t>
            </a:r>
            <a:r>
              <a:rPr lang="en-US" altLang="zh-CN" sz="1600">
                <a:latin typeface="微软雅黑" pitchFamily="34" charset="-122"/>
                <a:ea typeface="微软雅黑" pitchFamily="34" charset="-122"/>
              </a:rPr>
              <a:t>admin</a:t>
            </a:r>
            <a:r>
              <a:rPr lang="zh-CN" altLang="en-US" sz="1600">
                <a:latin typeface="微软雅黑" pitchFamily="34" charset="-122"/>
                <a:ea typeface="微软雅黑" pitchFamily="34" charset="-122"/>
              </a:rPr>
              <a:t>数据库， 执行如下脚本：</a:t>
            </a:r>
          </a:p>
          <a:p>
            <a:pPr marL="342900" indent="-342900">
              <a:lnSpc>
                <a:spcPct val="200000"/>
              </a:lnSpc>
              <a:spcBef>
                <a:spcPct val="0"/>
              </a:spcBef>
              <a:defRPr/>
            </a:pPr>
            <a:r>
              <a:rPr lang="zh-CN" altLang="en-US" sz="1600" smtClean="0">
                <a:latin typeface="微软雅黑" pitchFamily="34" charset="-122"/>
                <a:ea typeface="微软雅黑" pitchFamily="34" charset="-122"/>
              </a:rPr>
              <a:t>   </a:t>
            </a:r>
            <a:r>
              <a:rPr lang="en-US" altLang="zh-CN" sz="1600" smtClean="0">
                <a:latin typeface="微软雅黑" pitchFamily="34" charset="-122"/>
                <a:ea typeface="微软雅黑" pitchFamily="34" charset="-122"/>
              </a:rPr>
              <a:t>db.createUser</a:t>
            </a:r>
            <a:r>
              <a:rPr lang="en-US" altLang="zh-CN" sz="1600">
                <a:latin typeface="微软雅黑" pitchFamily="34" charset="-122"/>
                <a:ea typeface="微软雅黑" pitchFamily="34" charset="-122"/>
              </a:rPr>
              <a:t>({'user':'boss', 'pwd':'boss', 'roles':[{'role':'userAdminAnyDatabase', 'db':'admin'}]})</a:t>
            </a:r>
          </a:p>
          <a:p>
            <a:pPr marL="342900" indent="-342900">
              <a:lnSpc>
                <a:spcPct val="200000"/>
              </a:lnSpc>
              <a:spcBef>
                <a:spcPct val="0"/>
              </a:spcBef>
              <a:defRPr/>
            </a:pPr>
            <a:r>
              <a:rPr lang="en-US" altLang="zh-CN" sz="1600" smtClean="0">
                <a:latin typeface="微软雅黑" pitchFamily="34" charset="-122"/>
                <a:ea typeface="微软雅黑" pitchFamily="34" charset="-122"/>
              </a:rPr>
              <a:t>3</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使用刚创建成功的用户登录：</a:t>
            </a:r>
            <a:r>
              <a:rPr lang="en-US" altLang="zh-CN" sz="1600">
                <a:latin typeface="微软雅黑" pitchFamily="34" charset="-122"/>
                <a:ea typeface="微软雅黑" pitchFamily="34" charset="-122"/>
              </a:rPr>
              <a:t>db.auth("boss","boss");</a:t>
            </a:r>
          </a:p>
          <a:p>
            <a:pPr marL="342900" indent="-342900">
              <a:lnSpc>
                <a:spcPct val="200000"/>
              </a:lnSpc>
              <a:spcBef>
                <a:spcPct val="0"/>
              </a:spcBef>
              <a:defRPr/>
            </a:pPr>
            <a:r>
              <a:rPr lang="en-US" altLang="zh-CN" sz="1600" smtClean="0">
                <a:latin typeface="微软雅黑" pitchFamily="34" charset="-122"/>
                <a:ea typeface="微软雅黑" pitchFamily="34" charset="-122"/>
              </a:rPr>
              <a:t>4</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切换到</a:t>
            </a:r>
            <a:r>
              <a:rPr lang="en-US" altLang="zh-CN" sz="1600">
                <a:latin typeface="微软雅黑" pitchFamily="34" charset="-122"/>
                <a:ea typeface="微软雅黑" pitchFamily="34" charset="-122"/>
              </a:rPr>
              <a:t>lison</a:t>
            </a:r>
            <a:r>
              <a:rPr lang="zh-CN" altLang="en-US" sz="1600">
                <a:latin typeface="微软雅黑" pitchFamily="34" charset="-122"/>
                <a:ea typeface="微软雅黑" pitchFamily="34" charset="-122"/>
              </a:rPr>
              <a:t>数据库（</a:t>
            </a:r>
            <a:r>
              <a:rPr lang="en-US" altLang="zh-CN" sz="1600">
                <a:latin typeface="微软雅黑" pitchFamily="34" charset="-122"/>
                <a:ea typeface="微软雅黑" pitchFamily="34" charset="-122"/>
              </a:rPr>
              <a:t>use lison</a:t>
            </a:r>
            <a:r>
              <a:rPr lang="zh-CN" altLang="en-US" sz="1600">
                <a:latin typeface="微软雅黑" pitchFamily="34" charset="-122"/>
                <a:ea typeface="微软雅黑" pitchFamily="34" charset="-122"/>
              </a:rPr>
              <a:t>），创建读写权限用户：</a:t>
            </a:r>
          </a:p>
          <a:p>
            <a:pPr marL="342900" indent="-342900">
              <a:lnSpc>
                <a:spcPct val="200000"/>
              </a:lnSpc>
              <a:spcBef>
                <a:spcPct val="0"/>
              </a:spcBef>
              <a:defRPr/>
            </a:pPr>
            <a:r>
              <a:rPr lang="zh-CN" altLang="en-US" sz="1600">
                <a:latin typeface="微软雅黑" pitchFamily="34" charset="-122"/>
                <a:ea typeface="微软雅黑" pitchFamily="34" charset="-122"/>
              </a:rPr>
              <a:t> </a:t>
            </a:r>
            <a:r>
              <a:rPr lang="zh-CN" altLang="en-US" sz="1600" smtClean="0">
                <a:latin typeface="微软雅黑" pitchFamily="34" charset="-122"/>
                <a:ea typeface="微软雅黑" pitchFamily="34" charset="-122"/>
              </a:rPr>
              <a:t>  </a:t>
            </a:r>
            <a:r>
              <a:rPr lang="en-US" altLang="zh-CN" sz="1600" smtClean="0">
                <a:latin typeface="微软雅黑" pitchFamily="34" charset="-122"/>
                <a:ea typeface="微软雅黑" pitchFamily="34" charset="-122"/>
              </a:rPr>
              <a:t>db.createUser</a:t>
            </a:r>
            <a:r>
              <a:rPr lang="en-US" altLang="zh-CN" sz="1600">
                <a:latin typeface="微软雅黑" pitchFamily="34" charset="-122"/>
                <a:ea typeface="微软雅黑" pitchFamily="34" charset="-122"/>
              </a:rPr>
              <a:t>({'user':'lison','pwd':'lison','roles':[{'role':'readWrite','db':'lison</a:t>
            </a:r>
            <a:r>
              <a:rPr lang="en-US" altLang="zh-CN" sz="1600" smtClean="0">
                <a:latin typeface="微软雅黑" pitchFamily="34" charset="-122"/>
                <a:ea typeface="微软雅黑" pitchFamily="34" charset="-122"/>
              </a:rPr>
              <a:t>'}]})</a:t>
            </a:r>
          </a:p>
          <a:p>
            <a:pPr marL="342900" indent="-342900">
              <a:lnSpc>
                <a:spcPct val="200000"/>
              </a:lnSpc>
              <a:spcBef>
                <a:spcPct val="0"/>
              </a:spcBef>
              <a:defRPr/>
            </a:pPr>
            <a:r>
              <a:rPr lang="en-US" altLang="zh-CN" sz="1600" smtClean="0">
                <a:latin typeface="微软雅黑" pitchFamily="34" charset="-122"/>
                <a:ea typeface="微软雅黑" pitchFamily="34" charset="-122"/>
              </a:rPr>
              <a:t>5</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使用读写权限用户</a:t>
            </a:r>
            <a:r>
              <a:rPr lang="en-US" altLang="zh-CN" sz="1600">
                <a:latin typeface="微软雅黑" pitchFamily="34" charset="-122"/>
                <a:ea typeface="微软雅黑" pitchFamily="34" charset="-122"/>
              </a:rPr>
              <a:t>lison</a:t>
            </a:r>
            <a:r>
              <a:rPr lang="zh-CN" altLang="en-US" sz="1600">
                <a:latin typeface="微软雅黑" pitchFamily="34" charset="-122"/>
                <a:ea typeface="微软雅黑" pitchFamily="34" charset="-122"/>
              </a:rPr>
              <a:t>登录，</a:t>
            </a:r>
            <a:r>
              <a:rPr lang="en-US" altLang="zh-CN" sz="1600">
                <a:latin typeface="微软雅黑" pitchFamily="34" charset="-122"/>
                <a:ea typeface="微软雅黑" pitchFamily="34" charset="-122"/>
              </a:rPr>
              <a:t>db.auth("lison","lison")</a:t>
            </a:r>
            <a:r>
              <a:rPr lang="zh-CN" altLang="en-US" sz="1600">
                <a:latin typeface="微软雅黑" pitchFamily="34" charset="-122"/>
                <a:ea typeface="微软雅黑" pitchFamily="34" charset="-122"/>
              </a:rPr>
              <a:t>，登录后测试</a:t>
            </a:r>
            <a:r>
              <a:rPr lang="en-US" altLang="zh-CN" sz="1600">
                <a:latin typeface="微软雅黑" pitchFamily="34" charset="-122"/>
                <a:ea typeface="微软雅黑" pitchFamily="34" charset="-122"/>
              </a:rPr>
              <a:t>;</a:t>
            </a:r>
          </a:p>
          <a:p>
            <a:endParaRPr lang="en-US" altLang="zh-CN"/>
          </a:p>
          <a:p>
            <a:endParaRPr lang="en-US" altLang="zh-CN"/>
          </a:p>
          <a:p>
            <a:r>
              <a:rPr lang="en-US" altLang="zh-CN" sz="1600" b="1" smtClean="0">
                <a:solidFill>
                  <a:srgbClr val="FF0000"/>
                </a:solidFill>
                <a:latin typeface="微软雅黑" pitchFamily="34" charset="-122"/>
                <a:ea typeface="微软雅黑" pitchFamily="34" charset="-122"/>
              </a:rPr>
              <a:t>ps</a:t>
            </a:r>
            <a:r>
              <a:rPr lang="en-US" altLang="zh-CN" sz="1600" b="1">
                <a:solidFill>
                  <a:srgbClr val="FF0000"/>
                </a:solidFill>
                <a:latin typeface="微软雅黑" pitchFamily="34" charset="-122"/>
                <a:ea typeface="微软雅黑" pitchFamily="34" charset="-122"/>
              </a:rPr>
              <a:t>:</a:t>
            </a:r>
            <a:r>
              <a:rPr lang="zh-CN" altLang="en-US" sz="1600" b="1">
                <a:solidFill>
                  <a:srgbClr val="FF0000"/>
                </a:solidFill>
                <a:latin typeface="微软雅黑" pitchFamily="34" charset="-122"/>
                <a:ea typeface="微软雅黑" pitchFamily="34" charset="-122"/>
              </a:rPr>
              <a:t>也可以以非</a:t>
            </a:r>
            <a:r>
              <a:rPr lang="en-US" altLang="zh-CN" sz="1600" b="1">
                <a:solidFill>
                  <a:srgbClr val="FF0000"/>
                </a:solidFill>
                <a:latin typeface="微软雅黑" pitchFamily="34" charset="-122"/>
                <a:ea typeface="微软雅黑" pitchFamily="34" charset="-122"/>
              </a:rPr>
              <a:t>auth</a:t>
            </a:r>
            <a:r>
              <a:rPr lang="zh-CN" altLang="en-US" sz="1600" b="1">
                <a:solidFill>
                  <a:srgbClr val="FF0000"/>
                </a:solidFill>
                <a:latin typeface="微软雅黑" pitchFamily="34" charset="-122"/>
                <a:ea typeface="微软雅黑" pitchFamily="34" charset="-122"/>
              </a:rPr>
              <a:t>模式启动，然后创建用户后，用</a:t>
            </a:r>
            <a:r>
              <a:rPr lang="en-US" altLang="zh-CN" sz="1600" b="1">
                <a:solidFill>
                  <a:srgbClr val="FF0000"/>
                </a:solidFill>
                <a:latin typeface="微软雅黑" pitchFamily="34" charset="-122"/>
                <a:ea typeface="微软雅黑" pitchFamily="34" charset="-122"/>
              </a:rPr>
              <a:t>auth</a:t>
            </a:r>
            <a:r>
              <a:rPr lang="zh-CN" altLang="en-US" sz="1600" b="1">
                <a:solidFill>
                  <a:srgbClr val="FF0000"/>
                </a:solidFill>
                <a:latin typeface="微软雅黑" pitchFamily="34" charset="-122"/>
                <a:ea typeface="微软雅黑" pitchFamily="34" charset="-122"/>
              </a:rPr>
              <a:t>模式启动</a:t>
            </a:r>
          </a:p>
        </p:txBody>
      </p:sp>
    </p:spTree>
    <p:extLst>
      <p:ext uri="{BB962C8B-B14F-4D97-AF65-F5344CB8AC3E}">
        <p14:creationId xmlns:p14="http://schemas.microsoft.com/office/powerpoint/2010/main" val="23165779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5" name="矩形 4"/>
          <p:cNvSpPr>
            <a:spLocks noChangeArrowheads="1"/>
          </p:cNvSpPr>
          <p:nvPr/>
        </p:nvSpPr>
        <p:spPr bwMode="auto">
          <a:xfrm>
            <a:off x="101600" y="9366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客户端授权</a:t>
            </a:r>
          </a:p>
        </p:txBody>
      </p:sp>
      <p:sp>
        <p:nvSpPr>
          <p:cNvPr id="6" name="矩形 10"/>
          <p:cNvSpPr>
            <a:spLocks noChangeArrowheads="1"/>
          </p:cNvSpPr>
          <p:nvPr/>
        </p:nvSpPr>
        <p:spPr bwMode="auto">
          <a:xfrm>
            <a:off x="101600" y="919163"/>
            <a:ext cx="11557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2000" b="1" smtClean="0">
                <a:latin typeface="微软雅黑" pitchFamily="34" charset="-122"/>
                <a:ea typeface="微软雅黑" pitchFamily="34" charset="-122"/>
              </a:rPr>
              <a:t>Java</a:t>
            </a:r>
            <a:r>
              <a:rPr lang="zh-CN" altLang="en-US" sz="2000" b="1" smtClean="0">
                <a:latin typeface="微软雅黑" pitchFamily="34" charset="-122"/>
                <a:ea typeface="微软雅黑" pitchFamily="34" charset="-122"/>
              </a:rPr>
              <a:t>客户端安全认证</a:t>
            </a:r>
            <a:endParaRPr lang="en-US" altLang="zh-CN" sz="2000" b="1" smtClean="0">
              <a:latin typeface="微软雅黑" pitchFamily="34" charset="-122"/>
              <a:ea typeface="微软雅黑" pitchFamily="34" charset="-122"/>
            </a:endParaRPr>
          </a:p>
          <a:p>
            <a:pPr marL="0" indent="0">
              <a:lnSpc>
                <a:spcPct val="150000"/>
              </a:lnSpc>
              <a:spcBef>
                <a:spcPct val="0"/>
              </a:spcBef>
              <a:buClr>
                <a:srgbClr val="92D050"/>
              </a:buClr>
              <a:buFontTx/>
              <a:buNone/>
              <a:defRPr/>
            </a:pPr>
            <a:r>
              <a:rPr lang="en-US" altLang="zh-CN" sz="2000" smtClean="0">
                <a:latin typeface="微软雅黑" pitchFamily="34" charset="-122"/>
                <a:ea typeface="微软雅黑" pitchFamily="34" charset="-122"/>
              </a:rPr>
              <a:t>    </a:t>
            </a:r>
            <a:r>
              <a:rPr lang="en-US" altLang="zh-CN" sz="1550" smtClean="0">
                <a:latin typeface="微软雅黑" panose="020B0503020204020204" pitchFamily="34" charset="-122"/>
                <a:ea typeface="微软雅黑" panose="020B0503020204020204" pitchFamily="34" charset="-122"/>
              </a:rPr>
              <a:t>MongoCredential</a:t>
            </a:r>
            <a:r>
              <a:rPr lang="zh-CN" altLang="en-US" sz="1550" smtClean="0">
                <a:latin typeface="微软雅黑" panose="020B0503020204020204" pitchFamily="34" charset="-122"/>
                <a:ea typeface="微软雅黑" panose="020B0503020204020204" pitchFamily="34" charset="-122"/>
              </a:rPr>
              <a:t>类包括每个受支持的身份验证机制的静态工厂方法。</a:t>
            </a:r>
          </a:p>
        </p:txBody>
      </p:sp>
      <p:sp>
        <p:nvSpPr>
          <p:cNvPr id="51207" name="TextBox 1"/>
          <p:cNvSpPr txBox="1">
            <a:spLocks noChangeArrowheads="1"/>
          </p:cNvSpPr>
          <p:nvPr/>
        </p:nvSpPr>
        <p:spPr bwMode="auto">
          <a:xfrm>
            <a:off x="0" y="1935163"/>
            <a:ext cx="139192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FontTx/>
              <a:buNone/>
            </a:pPr>
            <a:r>
              <a:rPr lang="en-US" altLang="zh-CN" sz="1800">
                <a:solidFill>
                  <a:srgbClr val="000000"/>
                </a:solidFill>
                <a:latin typeface="Consolas" pitchFamily="49" charset="0"/>
              </a:rPr>
              <a:t>public static MongoCredential createCredential(final String userName,</a:t>
            </a:r>
          </a:p>
          <a:p>
            <a:pPr>
              <a:lnSpc>
                <a:spcPct val="150000"/>
              </a:lnSpc>
              <a:spcBef>
                <a:spcPct val="0"/>
              </a:spcBef>
              <a:buFontTx/>
              <a:buNone/>
            </a:pPr>
            <a:r>
              <a:rPr lang="en-US" altLang="zh-CN" sz="1800">
                <a:solidFill>
                  <a:srgbClr val="000000"/>
                </a:solidFill>
                <a:latin typeface="Consolas" pitchFamily="49" charset="0"/>
              </a:rPr>
              <a:t>                                               final String database, </a:t>
            </a:r>
          </a:p>
          <a:p>
            <a:pPr>
              <a:lnSpc>
                <a:spcPct val="150000"/>
              </a:lnSpc>
              <a:spcBef>
                <a:spcPct val="0"/>
              </a:spcBef>
              <a:buFontTx/>
              <a:buNone/>
            </a:pPr>
            <a:r>
              <a:rPr lang="en-US" altLang="zh-CN" sz="1800">
                <a:solidFill>
                  <a:srgbClr val="000000"/>
                </a:solidFill>
                <a:latin typeface="Consolas" pitchFamily="49" charset="0"/>
              </a:rPr>
              <a:t>                                               final char[] password) </a:t>
            </a:r>
          </a:p>
        </p:txBody>
      </p:sp>
      <p:sp>
        <p:nvSpPr>
          <p:cNvPr id="8" name="矩形 10"/>
          <p:cNvSpPr>
            <a:spLocks noChangeArrowheads="1"/>
          </p:cNvSpPr>
          <p:nvPr/>
        </p:nvSpPr>
        <p:spPr bwMode="auto">
          <a:xfrm>
            <a:off x="0" y="3603625"/>
            <a:ext cx="11557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en-US" altLang="zh-CN" sz="2000" b="1" smtClean="0">
                <a:latin typeface="微软雅黑" pitchFamily="34" charset="-122"/>
                <a:ea typeface="微软雅黑" pitchFamily="34" charset="-122"/>
              </a:rPr>
              <a:t>spring</a:t>
            </a:r>
            <a:r>
              <a:rPr lang="zh-CN" altLang="en-US" sz="2000" b="1" smtClean="0">
                <a:latin typeface="微软雅黑" pitchFamily="34" charset="-122"/>
                <a:ea typeface="微软雅黑" pitchFamily="34" charset="-122"/>
              </a:rPr>
              <a:t>客户端安全认证</a:t>
            </a:r>
            <a:endParaRPr lang="en-US" altLang="zh-CN" sz="2000" b="1" smtClean="0">
              <a:latin typeface="微软雅黑" pitchFamily="34" charset="-122"/>
              <a:ea typeface="微软雅黑" pitchFamily="34" charset="-122"/>
            </a:endParaRPr>
          </a:p>
          <a:p>
            <a:pPr marL="0" indent="0">
              <a:lnSpc>
                <a:spcPct val="150000"/>
              </a:lnSpc>
              <a:spcBef>
                <a:spcPct val="0"/>
              </a:spcBef>
              <a:buClr>
                <a:srgbClr val="92D050"/>
              </a:buClr>
              <a:buFontTx/>
              <a:buNone/>
              <a:defRPr/>
            </a:pPr>
            <a:r>
              <a:rPr lang="en-US" altLang="zh-CN" sz="2000" smtClean="0">
                <a:latin typeface="微软雅黑" pitchFamily="34" charset="-122"/>
                <a:ea typeface="微软雅黑" pitchFamily="34" charset="-122"/>
              </a:rPr>
              <a:t>    </a:t>
            </a:r>
            <a:r>
              <a:rPr lang="en-US" altLang="zh-CN" sz="1550" smtClean="0">
                <a:latin typeface="微软雅黑" panose="020B0503020204020204" pitchFamily="34" charset="-122"/>
                <a:ea typeface="微软雅黑" panose="020B0503020204020204" pitchFamily="34" charset="-122"/>
              </a:rPr>
              <a:t>MongoCredential</a:t>
            </a:r>
            <a:r>
              <a:rPr lang="zh-CN" altLang="en-US" sz="1550" smtClean="0">
                <a:latin typeface="微软雅黑" panose="020B0503020204020204" pitchFamily="34" charset="-122"/>
                <a:ea typeface="微软雅黑" panose="020B0503020204020204" pitchFamily="34" charset="-122"/>
              </a:rPr>
              <a:t>类包括每个受支持的身份验证机制的静态工厂方法。</a:t>
            </a:r>
          </a:p>
        </p:txBody>
      </p:sp>
      <p:sp>
        <p:nvSpPr>
          <p:cNvPr id="9" name="TextBox 1"/>
          <p:cNvSpPr txBox="1">
            <a:spLocks noChangeArrowheads="1"/>
          </p:cNvSpPr>
          <p:nvPr/>
        </p:nvSpPr>
        <p:spPr bwMode="auto">
          <a:xfrm>
            <a:off x="-101601" y="4652434"/>
            <a:ext cx="1607537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buFontTx/>
              <a:buNone/>
              <a:defRPr/>
            </a:pPr>
            <a:r>
              <a:rPr lang="en-US" altLang="zh-CN" sz="1500" smtClean="0">
                <a:solidFill>
                  <a:srgbClr val="008080"/>
                </a:solidFill>
                <a:latin typeface="Consolas"/>
              </a:rPr>
              <a:t>&lt;</a:t>
            </a:r>
            <a:r>
              <a:rPr lang="en-US" altLang="zh-CN" sz="1500" smtClean="0">
                <a:solidFill>
                  <a:srgbClr val="3F7F7F"/>
                </a:solidFill>
                <a:highlight>
                  <a:srgbClr val="D4D4D4"/>
                </a:highlight>
                <a:latin typeface="Consolas"/>
              </a:rPr>
              <a:t>mongo:mongo-client </a:t>
            </a:r>
            <a:r>
              <a:rPr lang="en-US" altLang="zh-CN" sz="1500" smtClean="0">
                <a:solidFill>
                  <a:srgbClr val="7F007F"/>
                </a:solidFill>
                <a:highlight>
                  <a:srgbClr val="D4D4D4"/>
                </a:highlight>
                <a:latin typeface="Consolas"/>
              </a:rPr>
              <a:t>host</a:t>
            </a:r>
            <a:r>
              <a:rPr lang="en-US" altLang="zh-CN" sz="1500" smtClean="0">
                <a:solidFill>
                  <a:srgbClr val="000000"/>
                </a:solidFill>
                <a:highlight>
                  <a:srgbClr val="D4D4D4"/>
                </a:highlight>
                <a:latin typeface="Consolas"/>
              </a:rPr>
              <a:t>=</a:t>
            </a:r>
            <a:r>
              <a:rPr lang="en-US" altLang="zh-CN" sz="1500" i="1" smtClean="0">
                <a:solidFill>
                  <a:srgbClr val="2A00FF"/>
                </a:solidFill>
                <a:highlight>
                  <a:srgbClr val="D4D4D4"/>
                </a:highlight>
                <a:latin typeface="Consolas"/>
              </a:rPr>
              <a:t>"192.168.1.142" </a:t>
            </a:r>
            <a:r>
              <a:rPr lang="en-US" altLang="zh-CN" sz="1500" i="1" smtClean="0">
                <a:solidFill>
                  <a:srgbClr val="7F007F"/>
                </a:solidFill>
                <a:highlight>
                  <a:srgbClr val="D4D4D4"/>
                </a:highlight>
                <a:latin typeface="Consolas"/>
              </a:rPr>
              <a:t>port</a:t>
            </a:r>
            <a:r>
              <a:rPr lang="en-US" altLang="zh-CN" sz="1500" i="1" smtClean="0">
                <a:solidFill>
                  <a:srgbClr val="000000"/>
                </a:solidFill>
                <a:highlight>
                  <a:srgbClr val="D4D4D4"/>
                </a:highlight>
                <a:latin typeface="Consolas"/>
              </a:rPr>
              <a:t>=</a:t>
            </a:r>
            <a:r>
              <a:rPr lang="en-US" altLang="zh-CN" sz="1500" i="1" smtClean="0">
                <a:solidFill>
                  <a:srgbClr val="2A00FF"/>
                </a:solidFill>
                <a:highlight>
                  <a:srgbClr val="D4D4D4"/>
                </a:highlight>
                <a:latin typeface="Consolas"/>
              </a:rPr>
              <a:t>"27022" </a:t>
            </a:r>
            <a:r>
              <a:rPr lang="en-US" altLang="zh-CN" sz="1500" i="1" smtClean="0">
                <a:solidFill>
                  <a:srgbClr val="7F007F"/>
                </a:solidFill>
                <a:highlight>
                  <a:srgbClr val="D4D4D4"/>
                </a:highlight>
                <a:latin typeface="Consolas"/>
              </a:rPr>
              <a:t>credentials</a:t>
            </a:r>
            <a:r>
              <a:rPr lang="en-US" altLang="zh-CN" sz="1500" i="1" smtClean="0">
                <a:solidFill>
                  <a:srgbClr val="000000"/>
                </a:solidFill>
                <a:highlight>
                  <a:srgbClr val="D4D4D4"/>
                </a:highlight>
                <a:latin typeface="Consolas"/>
              </a:rPr>
              <a:t>=</a:t>
            </a:r>
            <a:r>
              <a:rPr lang="en-US" altLang="zh-CN" sz="1500" i="1" smtClean="0">
                <a:solidFill>
                  <a:srgbClr val="2A00FF"/>
                </a:solidFill>
                <a:highlight>
                  <a:srgbClr val="D4D4D4"/>
                </a:highlight>
                <a:latin typeface="Consolas"/>
              </a:rPr>
              <a:t>"lison:lison@lison"</a:t>
            </a:r>
            <a:r>
              <a:rPr lang="en-US" altLang="zh-CN" sz="1500" i="1" smtClean="0">
                <a:solidFill>
                  <a:srgbClr val="008080"/>
                </a:solidFill>
                <a:highlight>
                  <a:srgbClr val="D4D4D4"/>
                </a:highlight>
                <a:latin typeface="Consolas"/>
              </a:rPr>
              <a:t>&gt;</a:t>
            </a:r>
          </a:p>
          <a:p>
            <a:pPr>
              <a:buFontTx/>
              <a:buNone/>
              <a:defRPr/>
            </a:pPr>
            <a:r>
              <a:rPr lang="en-US" altLang="zh-CN" sz="1500" smtClean="0">
                <a:solidFill>
                  <a:srgbClr val="008080"/>
                </a:solidFill>
                <a:latin typeface="Consolas"/>
              </a:rPr>
              <a:t>&lt;/</a:t>
            </a:r>
            <a:r>
              <a:rPr lang="en-US" altLang="zh-CN" sz="1500" smtClean="0">
                <a:solidFill>
                  <a:srgbClr val="3F7F7F"/>
                </a:solidFill>
                <a:highlight>
                  <a:srgbClr val="D4D4D4"/>
                </a:highlight>
                <a:latin typeface="Consolas"/>
              </a:rPr>
              <a:t>mongo:mongo-client</a:t>
            </a:r>
            <a:r>
              <a:rPr lang="en-US" altLang="zh-CN" sz="1500" smtClean="0">
                <a:solidFill>
                  <a:srgbClr val="008080"/>
                </a:solidFill>
                <a:highlight>
                  <a:srgbClr val="D4D4D4"/>
                </a:highlight>
                <a:latin typeface="Consolas"/>
              </a:rPr>
              <a:t>&gt;</a:t>
            </a:r>
            <a:endParaRPr lang="en-US" altLang="zh-CN" sz="1500" smtClean="0">
              <a:solidFill>
                <a:srgbClr val="000000"/>
              </a:solidFill>
              <a:latin typeface="Consolas" pitchFamily="49" charset="0"/>
            </a:endParaRPr>
          </a:p>
        </p:txBody>
      </p:sp>
      <p:grpSp>
        <p:nvGrpSpPr>
          <p:cNvPr id="10" name="PA_组合 47"/>
          <p:cNvGrpSpPr/>
          <p:nvPr>
            <p:custDataLst>
              <p:tags r:id="rId2"/>
            </p:custDataLst>
          </p:nvPr>
        </p:nvGrpSpPr>
        <p:grpSpPr>
          <a:xfrm>
            <a:off x="413810" y="695886"/>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4044014642"/>
              </p:ext>
            </p:extLst>
          </p:nvPr>
        </p:nvGraphicFramePr>
        <p:xfrm>
          <a:off x="4647671" y="5581424"/>
          <a:ext cx="1366837" cy="439737"/>
        </p:xfrm>
        <a:graphic>
          <a:graphicData uri="http://schemas.openxmlformats.org/presentationml/2006/ole">
            <mc:AlternateContent xmlns:mc="http://schemas.openxmlformats.org/markup-compatibility/2006">
              <mc:Choice xmlns:v="urn:schemas-microsoft-com:vml" Requires="v">
                <p:oleObj spid="_x0000_s14392" name="包装程序外壳对象" showAsIcon="1" r:id="rId4" imgW="1367280" imgH="439560" progId="Package">
                  <p:embed/>
                </p:oleObj>
              </mc:Choice>
              <mc:Fallback>
                <p:oleObj name="包装程序外壳对象" showAsIcon="1" r:id="rId4" imgW="1367280" imgH="439560" progId="Package">
                  <p:embed/>
                  <p:pic>
                    <p:nvPicPr>
                      <p:cNvPr id="0" name=""/>
                      <p:cNvPicPr/>
                      <p:nvPr/>
                    </p:nvPicPr>
                    <p:blipFill>
                      <a:blip r:embed="rId5"/>
                      <a:stretch>
                        <a:fillRect/>
                      </a:stretch>
                    </p:blipFill>
                    <p:spPr>
                      <a:xfrm>
                        <a:off x="4647671" y="5581424"/>
                        <a:ext cx="1366837" cy="4397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98743644"/>
              </p:ext>
            </p:extLst>
          </p:nvPr>
        </p:nvGraphicFramePr>
        <p:xfrm>
          <a:off x="10889192" y="1528763"/>
          <a:ext cx="1038225" cy="439737"/>
        </p:xfrm>
        <a:graphic>
          <a:graphicData uri="http://schemas.openxmlformats.org/presentationml/2006/ole">
            <mc:AlternateContent xmlns:mc="http://schemas.openxmlformats.org/markup-compatibility/2006">
              <mc:Choice xmlns:v="urn:schemas-microsoft-com:vml" Requires="v">
                <p:oleObj spid="_x0000_s14393" name="包装程序外壳对象" showAsIcon="1" r:id="rId6" imgW="1038600" imgH="439560" progId="Package">
                  <p:embed/>
                </p:oleObj>
              </mc:Choice>
              <mc:Fallback>
                <p:oleObj name="包装程序外壳对象" showAsIcon="1" r:id="rId6" imgW="1038600" imgH="439560" progId="Package">
                  <p:embed/>
                  <p:pic>
                    <p:nvPicPr>
                      <p:cNvPr id="0" name=""/>
                      <p:cNvPicPr/>
                      <p:nvPr/>
                    </p:nvPicPr>
                    <p:blipFill>
                      <a:blip r:embed="rId7"/>
                      <a:stretch>
                        <a:fillRect/>
                      </a:stretch>
                    </p:blipFill>
                    <p:spPr>
                      <a:xfrm>
                        <a:off x="10889192" y="1528763"/>
                        <a:ext cx="1038225" cy="439737"/>
                      </a:xfrm>
                      <a:prstGeom prst="rect">
                        <a:avLst/>
                      </a:prstGeom>
                    </p:spPr>
                  </p:pic>
                </p:oleObj>
              </mc:Fallback>
            </mc:AlternateContent>
          </a:graphicData>
        </a:graphic>
      </p:graphicFrame>
      <p:sp>
        <p:nvSpPr>
          <p:cNvPr id="4" name="TextBox 3"/>
          <p:cNvSpPr txBox="1"/>
          <p:nvPr/>
        </p:nvSpPr>
        <p:spPr>
          <a:xfrm>
            <a:off x="9448685" y="1599168"/>
            <a:ext cx="1338828" cy="369332"/>
          </a:xfrm>
          <a:prstGeom prst="rect">
            <a:avLst/>
          </a:prstGeom>
          <a:noFill/>
        </p:spPr>
        <p:txBody>
          <a:bodyPr wrap="none" rtlCol="0">
            <a:spAutoFit/>
          </a:bodyPr>
          <a:lstStyle/>
          <a:p>
            <a:r>
              <a:rPr lang="zh-CN" altLang="en-US" smtClean="0"/>
              <a:t>参考代码：</a:t>
            </a:r>
            <a:endParaRPr lang="zh-CN" altLang="en-US"/>
          </a:p>
        </p:txBody>
      </p:sp>
      <p:sp>
        <p:nvSpPr>
          <p:cNvPr id="15" name="TextBox 14"/>
          <p:cNvSpPr txBox="1"/>
          <p:nvPr/>
        </p:nvSpPr>
        <p:spPr>
          <a:xfrm>
            <a:off x="3200282" y="5539796"/>
            <a:ext cx="1800493" cy="369332"/>
          </a:xfrm>
          <a:prstGeom prst="rect">
            <a:avLst/>
          </a:prstGeom>
          <a:noFill/>
        </p:spPr>
        <p:txBody>
          <a:bodyPr wrap="none" rtlCol="0">
            <a:spAutoFit/>
          </a:bodyPr>
          <a:lstStyle/>
          <a:p>
            <a:r>
              <a:rPr lang="zh-CN" altLang="en-US" smtClean="0"/>
              <a:t>参考配置文件：</a:t>
            </a:r>
            <a:endParaRPr lang="zh-CN" altLang="en-US"/>
          </a:p>
        </p:txBody>
      </p:sp>
    </p:spTree>
    <p:extLst>
      <p:ext uri="{BB962C8B-B14F-4D97-AF65-F5344CB8AC3E}">
        <p14:creationId xmlns:p14="http://schemas.microsoft.com/office/powerpoint/2010/main" val="404761750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10"/>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1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矩形 4"/>
          <p:cNvSpPr>
            <a:spLocks noChangeArrowheads="1"/>
          </p:cNvSpPr>
          <p:nvPr/>
        </p:nvSpPr>
        <p:spPr bwMode="auto">
          <a:xfrm>
            <a:off x="182034" y="17407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数据结构介绍</a:t>
            </a:r>
          </a:p>
        </p:txBody>
      </p:sp>
      <p:sp>
        <p:nvSpPr>
          <p:cNvPr id="7174" name="矩形 39"/>
          <p:cNvSpPr>
            <a:spLocks noChangeArrowheads="1"/>
          </p:cNvSpPr>
          <p:nvPr/>
        </p:nvSpPr>
        <p:spPr bwMode="auto">
          <a:xfrm>
            <a:off x="182034" y="1590676"/>
            <a:ext cx="776816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
                <a:srgbClr val="92D050"/>
              </a:buClr>
              <a:buFontTx/>
              <a:buNone/>
            </a:pPr>
            <a:r>
              <a:rPr lang="en-US" altLang="zh-CN" sz="1800">
                <a:latin typeface="微软雅黑" pitchFamily="34" charset="-122"/>
                <a:ea typeface="微软雅黑" pitchFamily="34" charset="-122"/>
              </a:rPr>
              <a:t>{</a:t>
            </a:r>
          </a:p>
          <a:p>
            <a:pPr>
              <a:spcBef>
                <a:spcPct val="0"/>
              </a:spcBef>
              <a:buClr>
                <a:srgbClr val="92D050"/>
              </a:buClr>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"_id" </a:t>
            </a:r>
            <a:r>
              <a:rPr lang="en-US" altLang="zh-CN" sz="1800">
                <a:latin typeface="微软雅黑" pitchFamily="34" charset="-122"/>
                <a:ea typeface="微软雅黑" pitchFamily="34" charset="-122"/>
              </a:rPr>
              <a:t>: ObjectId</a:t>
            </a:r>
            <a:r>
              <a:rPr lang="en-US" altLang="zh-CN" sz="1800" smtClean="0">
                <a:latin typeface="微软雅黑" pitchFamily="34" charset="-122"/>
                <a:ea typeface="微软雅黑" pitchFamily="34" charset="-122"/>
              </a:rPr>
              <a:t>("59f938235d93fc4af8a37114"),</a:t>
            </a:r>
            <a:endParaRPr lang="en-US" altLang="zh-CN" sz="1800">
              <a:latin typeface="微软雅黑" pitchFamily="34" charset="-122"/>
              <a:ea typeface="微软雅黑" pitchFamily="34" charset="-122"/>
            </a:endParaRPr>
          </a:p>
          <a:p>
            <a:pPr>
              <a:spcBef>
                <a:spcPct val="0"/>
              </a:spcBef>
              <a:buClr>
                <a:srgbClr val="92D050"/>
              </a:buClr>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"username"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"lison",</a:t>
            </a:r>
            <a:endParaRPr lang="en-US" altLang="zh-CN" sz="1800">
              <a:latin typeface="微软雅黑" pitchFamily="34" charset="-122"/>
              <a:ea typeface="微软雅黑" pitchFamily="34" charset="-122"/>
            </a:endParaRPr>
          </a:p>
          <a:p>
            <a:pPr>
              <a:spcBef>
                <a:spcPct val="0"/>
              </a:spcBef>
              <a:buClr>
                <a:srgbClr val="92D050"/>
              </a:buClr>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"country"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"in11digo",</a:t>
            </a:r>
            <a:endParaRPr lang="en-US" altLang="zh-CN" sz="1800">
              <a:latin typeface="微软雅黑" pitchFamily="34" charset="-122"/>
              <a:ea typeface="微软雅黑" pitchFamily="34" charset="-122"/>
            </a:endParaRPr>
          </a:p>
          <a:p>
            <a:pPr>
              <a:spcBef>
                <a:spcPct val="0"/>
              </a:spcBef>
              <a:buClr>
                <a:srgbClr val="92D050"/>
              </a:buClr>
              <a:buFontTx/>
              <a:buNone/>
            </a:pPr>
            <a:r>
              <a:rPr lang="en-US" altLang="zh-CN" sz="1800" smtClean="0">
                <a:latin typeface="微软雅黑" pitchFamily="34" charset="-122"/>
                <a:ea typeface="微软雅黑" pitchFamily="34" charset="-122"/>
              </a:rPr>
              <a:t>        "address" : {</a:t>
            </a:r>
          </a:p>
          <a:p>
            <a:pPr>
              <a:spcBef>
                <a:spcPct val="0"/>
              </a:spcBef>
              <a:buClr>
                <a:srgbClr val="92D050"/>
              </a:buClr>
              <a:buFontTx/>
              <a:buNone/>
            </a:pPr>
            <a:r>
              <a:rPr lang="en-US" altLang="zh-CN" sz="1800" smtClean="0">
                <a:latin typeface="微软雅黑" pitchFamily="34" charset="-122"/>
                <a:ea typeface="微软雅黑" pitchFamily="34" charset="-122"/>
              </a:rPr>
              <a:t>                "aCode" : "</a:t>
            </a:r>
            <a:r>
              <a:rPr lang="zh-CN" altLang="en-US" sz="1800" smtClean="0">
                <a:latin typeface="微软雅黑" pitchFamily="34" charset="-122"/>
                <a:ea typeface="微软雅黑" pitchFamily="34" charset="-122"/>
              </a:rPr>
              <a:t>邮编</a:t>
            </a:r>
            <a:r>
              <a:rPr lang="en-US" altLang="zh-CN" sz="1800" smtClean="0">
                <a:latin typeface="微软雅黑" pitchFamily="34" charset="-122"/>
                <a:ea typeface="微软雅黑" pitchFamily="34" charset="-122"/>
              </a:rPr>
              <a:t>",</a:t>
            </a:r>
          </a:p>
          <a:p>
            <a:pPr>
              <a:spcBef>
                <a:spcPct val="0"/>
              </a:spcBef>
              <a:buClr>
                <a:srgbClr val="92D050"/>
              </a:buClr>
              <a:buFontTx/>
              <a:buNone/>
            </a:pPr>
            <a:r>
              <a:rPr lang="en-US" altLang="zh-CN" sz="1800" smtClean="0">
                <a:latin typeface="微软雅黑" pitchFamily="34" charset="-122"/>
                <a:ea typeface="微软雅黑" pitchFamily="34" charset="-122"/>
              </a:rPr>
              <a:t>                "add" : "d11pff"</a:t>
            </a:r>
          </a:p>
          <a:p>
            <a:pPr>
              <a:spcBef>
                <a:spcPct val="0"/>
              </a:spcBef>
              <a:buClr>
                <a:srgbClr val="92D050"/>
              </a:buClr>
              <a:buFontTx/>
              <a:buNone/>
            </a:pPr>
            <a:r>
              <a:rPr lang="en-US" altLang="zh-CN" sz="1800" smtClean="0">
                <a:latin typeface="微软雅黑" pitchFamily="34" charset="-122"/>
                <a:ea typeface="微软雅黑" pitchFamily="34" charset="-122"/>
              </a:rPr>
              <a:t>        },</a:t>
            </a:r>
          </a:p>
          <a:p>
            <a:pPr>
              <a:spcBef>
                <a:spcPct val="0"/>
              </a:spcBef>
              <a:buClr>
                <a:srgbClr val="92D050"/>
              </a:buClr>
              <a:buFontTx/>
              <a:buNone/>
            </a:pPr>
            <a:r>
              <a:rPr lang="en-US" altLang="zh-CN" sz="1800" smtClean="0">
                <a:latin typeface="微软雅黑" pitchFamily="34" charset="-122"/>
                <a:ea typeface="微软雅黑" pitchFamily="34" charset="-122"/>
              </a:rPr>
              <a:t>        "favorites" : {</a:t>
            </a:r>
          </a:p>
          <a:p>
            <a:pPr>
              <a:spcBef>
                <a:spcPct val="0"/>
              </a:spcBef>
              <a:buClr>
                <a:srgbClr val="92D050"/>
              </a:buClr>
              <a:buFontTx/>
              <a:buNone/>
            </a:pPr>
            <a:r>
              <a:rPr lang="en-US" altLang="zh-CN" sz="1800" smtClean="0">
                <a:latin typeface="微软雅黑" pitchFamily="34" charset="-122"/>
                <a:ea typeface="微软雅黑" pitchFamily="34" charset="-122"/>
              </a:rPr>
              <a:t>                "movies"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杀</a:t>
            </a:r>
            <a:r>
              <a:rPr lang="zh-CN" altLang="en-US" sz="1800">
                <a:latin typeface="微软雅黑" pitchFamily="34" charset="-122"/>
                <a:ea typeface="微软雅黑" pitchFamily="34" charset="-122"/>
              </a:rPr>
              <a:t>破狼</a:t>
            </a:r>
            <a:r>
              <a:rPr lang="en-US" altLang="zh-CN" sz="1800" smtClean="0">
                <a:latin typeface="微软雅黑" pitchFamily="34" charset="-122"/>
                <a:ea typeface="微软雅黑" pitchFamily="34" charset="-122"/>
              </a:rPr>
              <a:t>2","1dushe","</a:t>
            </a:r>
            <a:r>
              <a:rPr lang="zh-CN" altLang="en-US" sz="1800" smtClean="0">
                <a:latin typeface="微软雅黑" pitchFamily="34" charset="-122"/>
                <a:ea typeface="微软雅黑" pitchFamily="34" charset="-122"/>
              </a:rPr>
              <a:t>雷</a:t>
            </a:r>
            <a:r>
              <a:rPr lang="zh-CN" altLang="en-US" sz="1800">
                <a:latin typeface="微软雅黑" pitchFamily="34" charset="-122"/>
                <a:ea typeface="微软雅黑" pitchFamily="34" charset="-122"/>
              </a:rPr>
              <a:t>神</a:t>
            </a:r>
            <a:r>
              <a:rPr lang="en-US" altLang="zh-CN" sz="1800" smtClean="0">
                <a:latin typeface="微软雅黑" pitchFamily="34" charset="-122"/>
                <a:ea typeface="微软雅黑" pitchFamily="34" charset="-122"/>
              </a:rPr>
              <a:t>1"],</a:t>
            </a:r>
            <a:endParaRPr lang="en-US" altLang="zh-CN" sz="1800">
              <a:latin typeface="微软雅黑" pitchFamily="34" charset="-122"/>
              <a:ea typeface="微软雅黑" pitchFamily="34" charset="-122"/>
            </a:endParaRPr>
          </a:p>
          <a:p>
            <a:pPr>
              <a:spcBef>
                <a:spcPct val="0"/>
              </a:spcBef>
              <a:buClr>
                <a:srgbClr val="92D050"/>
              </a:buClr>
              <a:buFontTx/>
              <a:buNone/>
            </a:pP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"cites" </a:t>
            </a:r>
            <a:r>
              <a:rPr lang="en-US" altLang="zh-CN" sz="1800">
                <a:latin typeface="微软雅黑" pitchFamily="34" charset="-122"/>
                <a:ea typeface="微软雅黑" pitchFamily="34" charset="-122"/>
              </a:rPr>
              <a:t>: </a:t>
            </a:r>
            <a:r>
              <a:rPr lang="en-US" altLang="zh-CN" sz="1800" smtClean="0">
                <a:latin typeface="微软雅黑" pitchFamily="34" charset="-122"/>
                <a:ea typeface="微软雅黑" pitchFamily="34" charset="-122"/>
              </a:rPr>
              <a:t>["1sh","1cs","1zz"]</a:t>
            </a:r>
            <a:endParaRPr lang="en-US" altLang="zh-CN" sz="1800">
              <a:latin typeface="微软雅黑" pitchFamily="34" charset="-122"/>
              <a:ea typeface="微软雅黑" pitchFamily="34" charset="-122"/>
            </a:endParaRPr>
          </a:p>
          <a:p>
            <a:pPr>
              <a:spcBef>
                <a:spcPct val="0"/>
              </a:spcBef>
              <a:buClr>
                <a:srgbClr val="92D050"/>
              </a:buClr>
              <a:buFontTx/>
              <a:buNone/>
            </a:pPr>
            <a:r>
              <a:rPr lang="en-US" altLang="zh-CN" sz="1800">
                <a:latin typeface="微软雅黑" pitchFamily="34" charset="-122"/>
                <a:ea typeface="微软雅黑" pitchFamily="34" charset="-122"/>
              </a:rPr>
              <a:t>        },</a:t>
            </a:r>
          </a:p>
          <a:p>
            <a:pPr>
              <a:spcBef>
                <a:spcPct val="0"/>
              </a:spcBef>
              <a:buClr>
                <a:srgbClr val="92D050"/>
              </a:buClr>
              <a:buFontTx/>
              <a:buNone/>
            </a:pPr>
            <a:r>
              <a:rPr lang="en-US" altLang="zh-CN" sz="1800" smtClean="0">
                <a:latin typeface="微软雅黑" pitchFamily="34" charset="-122"/>
                <a:ea typeface="微软雅黑" pitchFamily="34" charset="-122"/>
              </a:rPr>
              <a:t>       "age" : 18</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a:spcBef>
                <a:spcPct val="0"/>
              </a:spcBef>
              <a:buClr>
                <a:srgbClr val="92D050"/>
              </a:buClr>
              <a:buFontTx/>
              <a:buNone/>
            </a:pPr>
            <a:r>
              <a:rPr lang="en-US" altLang="zh-CN" sz="1800" smtClean="0">
                <a:latin typeface="微软雅黑" pitchFamily="34" charset="-122"/>
                <a:ea typeface="微软雅黑" pitchFamily="34" charset="-122"/>
              </a:rPr>
              <a:t>       "salary"</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NumberDecimal("2.099"),</a:t>
            </a:r>
          </a:p>
          <a:p>
            <a:pPr>
              <a:spcBef>
                <a:spcPct val="0"/>
              </a:spcBef>
              <a:buClr>
                <a:srgbClr val="92D050"/>
              </a:buClr>
              <a:buFontTx/>
              <a:buNone/>
            </a:pPr>
            <a:r>
              <a:rPr lang="en-US" altLang="zh-CN" sz="1800" smtClean="0">
                <a:latin typeface="微软雅黑" pitchFamily="34" charset="-122"/>
                <a:ea typeface="微软雅黑" pitchFamily="34" charset="-122"/>
              </a:rPr>
              <a:t>       "lenght" </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1.79</a:t>
            </a:r>
          </a:p>
          <a:p>
            <a:pPr>
              <a:spcBef>
                <a:spcPct val="0"/>
              </a:spcBef>
              <a:buClr>
                <a:srgbClr val="92D050"/>
              </a:buClr>
              <a:buFontTx/>
              <a:buNone/>
            </a:pPr>
            <a:r>
              <a:rPr lang="en-US" altLang="zh-CN" sz="1800">
                <a:latin typeface="微软雅黑" pitchFamily="34" charset="-122"/>
                <a:ea typeface="微软雅黑" pitchFamily="34" charset="-122"/>
              </a:rPr>
              <a:t>}</a:t>
            </a:r>
            <a:endParaRPr lang="zh-CN" altLang="en-US" sz="1800">
              <a:latin typeface="微软雅黑" pitchFamily="34" charset="-122"/>
              <a:ea typeface="微软雅黑" pitchFamily="34" charset="-122"/>
            </a:endParaRPr>
          </a:p>
        </p:txBody>
      </p:sp>
      <p:sp>
        <p:nvSpPr>
          <p:cNvPr id="7175" name="矩形 10"/>
          <p:cNvSpPr>
            <a:spLocks noChangeArrowheads="1"/>
          </p:cNvSpPr>
          <p:nvPr/>
        </p:nvSpPr>
        <p:spPr bwMode="auto">
          <a:xfrm>
            <a:off x="480485" y="987426"/>
            <a:ext cx="47180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pPr>
            <a:r>
              <a:rPr lang="zh-CN" altLang="en-US" sz="2000" b="1">
                <a:latin typeface="微软雅黑" pitchFamily="34" charset="-122"/>
                <a:ea typeface="微软雅黑" pitchFamily="34" charset="-122"/>
              </a:rPr>
              <a:t>人员信息</a:t>
            </a:r>
          </a:p>
        </p:txBody>
      </p:sp>
      <p:grpSp>
        <p:nvGrpSpPr>
          <p:cNvPr id="8"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6398471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需求描述</a:t>
            </a:r>
          </a:p>
        </p:txBody>
      </p:sp>
      <p:sp>
        <p:nvSpPr>
          <p:cNvPr id="8" name="矩形 10"/>
          <p:cNvSpPr>
            <a:spLocks noChangeArrowheads="1"/>
          </p:cNvSpPr>
          <p:nvPr/>
        </p:nvSpPr>
        <p:spPr bwMode="auto">
          <a:xfrm>
            <a:off x="480485" y="987425"/>
            <a:ext cx="1135803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新增</a:t>
            </a:r>
            <a:r>
              <a:rPr lang="en-US" altLang="zh-CN" sz="2000" b="1" smtClean="0">
                <a:latin typeface="微软雅黑" pitchFamily="34" charset="-122"/>
                <a:ea typeface="微软雅黑" pitchFamily="34" charset="-122"/>
              </a:rPr>
              <a:t>5</a:t>
            </a:r>
            <a:r>
              <a:rPr lang="zh-CN" altLang="en-US" sz="2000" b="1" smtClean="0">
                <a:latin typeface="微软雅黑" pitchFamily="34" charset="-122"/>
                <a:ea typeface="微软雅黑" pitchFamily="34" charset="-122"/>
              </a:rPr>
              <a:t>人</a:t>
            </a:r>
            <a:endParaRPr lang="en-US" altLang="zh-CN" sz="2000" b="1" smtClean="0">
              <a:latin typeface="微软雅黑" pitchFamily="34" charset="-122"/>
              <a:ea typeface="微软雅黑" pitchFamily="34" charset="-122"/>
            </a:endParaRPr>
          </a:p>
          <a:p>
            <a:pPr marL="285750" lvl="1">
              <a:lnSpc>
                <a:spcPct val="150000"/>
              </a:lnSpc>
              <a:spcBef>
                <a:spcPct val="0"/>
              </a:spcBef>
              <a:buClr>
                <a:srgbClr val="92D050"/>
              </a:buClr>
              <a:buFont typeface="Wingdings" pitchFamily="2" charset="2"/>
              <a:buChar char="n"/>
              <a:defRPr/>
            </a:pPr>
            <a:r>
              <a:rPr lang="zh-CN" altLang="en-US" sz="2000" b="1">
                <a:latin typeface="微软雅黑" pitchFamily="34" charset="-122"/>
                <a:ea typeface="微软雅黑" pitchFamily="34" charset="-122"/>
              </a:rPr>
              <a:t>查询</a:t>
            </a:r>
            <a:endParaRPr lang="en-US" altLang="zh-CN" sz="2000" b="1">
              <a:latin typeface="微软雅黑" pitchFamily="34" charset="-122"/>
              <a:ea typeface="微软雅黑"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查询喜欢的城市包含东莞和东京的</a:t>
            </a:r>
            <a:r>
              <a:rPr lang="en-US" altLang="zh-CN" sz="1800" smtClean="0"/>
              <a:t>user</a:t>
            </a:r>
            <a:endParaRPr lang="en-US" altLang="zh-CN" sz="1800"/>
          </a:p>
          <a:p>
            <a:pPr marL="457200" lvl="1" indent="0">
              <a:lnSpc>
                <a:spcPct val="150000"/>
              </a:lnSpc>
              <a:spcBef>
                <a:spcPct val="0"/>
              </a:spcBef>
              <a:buClr>
                <a:srgbClr val="92D050"/>
              </a:buClr>
              <a:buNone/>
              <a:defRPr/>
            </a:pPr>
            <a:r>
              <a:rPr lang="en-US" altLang="zh-CN" sz="1800" smtClean="0"/>
              <a:t>     select </a:t>
            </a:r>
            <a:r>
              <a:rPr lang="en-US" altLang="zh-CN" sz="1800"/>
              <a:t>* from users  where favorites.cites has </a:t>
            </a:r>
            <a:r>
              <a:rPr lang="en-US" altLang="zh-CN" sz="1800" smtClean="0"/>
              <a:t>"</a:t>
            </a:r>
            <a:r>
              <a:rPr lang="zh-CN" altLang="en-US" sz="1800" smtClean="0"/>
              <a:t>东莞</a:t>
            </a:r>
            <a:r>
              <a:rPr lang="en-US" altLang="zh-CN" sz="1800" smtClean="0"/>
              <a:t>"</a:t>
            </a:r>
            <a:r>
              <a:rPr lang="zh-CN" altLang="en-US" sz="1800" smtClean="0"/>
              <a:t>、</a:t>
            </a:r>
            <a:r>
              <a:rPr lang="en-US" altLang="zh-CN" sz="1800" smtClean="0"/>
              <a:t>"</a:t>
            </a:r>
            <a:r>
              <a:rPr lang="zh-CN" altLang="en-US" sz="1800" smtClean="0"/>
              <a:t>东京</a:t>
            </a:r>
            <a:r>
              <a:rPr lang="en-US" altLang="zh-CN" sz="1800" smtClean="0"/>
              <a:t>"</a:t>
            </a:r>
            <a:endParaRPr lang="en-US" altLang="zh-CN" sz="1800"/>
          </a:p>
          <a:p>
            <a:pPr lvl="1">
              <a:lnSpc>
                <a:spcPct val="150000"/>
              </a:lnSpc>
              <a:spcBef>
                <a:spcPct val="0"/>
              </a:spcBef>
              <a:buClr>
                <a:srgbClr val="92D050"/>
              </a:buClr>
              <a:buFont typeface="Wingdings" panose="05000000000000000000" pitchFamily="2" charset="2"/>
              <a:buChar char="ü"/>
              <a:defRPr/>
            </a:pPr>
            <a:r>
              <a:rPr lang="zh-CN" altLang="en-US" sz="1800" smtClean="0"/>
              <a:t>查询国籍为英国或者美国，名字中包含</a:t>
            </a:r>
            <a:r>
              <a:rPr lang="en-US" altLang="zh-CN" sz="1800" smtClean="0"/>
              <a:t>s</a:t>
            </a:r>
            <a:r>
              <a:rPr lang="zh-CN" altLang="en-US" sz="1800" smtClean="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select </a:t>
            </a:r>
            <a:r>
              <a:rPr lang="en-US" altLang="zh-CN" sz="1800"/>
              <a:t>* from users  where username like '%s%' and (country= English or country= USA)</a:t>
            </a:r>
          </a:p>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修改</a:t>
            </a:r>
            <a:r>
              <a:rPr lang="en-US" altLang="zh-CN" sz="2000" smtClean="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smtClean="0"/>
              <a:t>把</a:t>
            </a:r>
            <a:r>
              <a:rPr lang="en-US" altLang="zh-CN" sz="1800" smtClean="0"/>
              <a:t>lison</a:t>
            </a:r>
            <a:r>
              <a:rPr lang="zh-CN" altLang="en-US" sz="1800" smtClean="0"/>
              <a:t>的年龄修改为</a:t>
            </a:r>
            <a:r>
              <a:rPr lang="en-US" altLang="zh-CN" sz="1800" smtClean="0"/>
              <a:t>6</a:t>
            </a:r>
            <a:r>
              <a:rPr lang="zh-CN" altLang="en-US" sz="1800" smtClean="0"/>
              <a:t>岁</a:t>
            </a:r>
            <a:endParaRPr lang="en-US" altLang="zh-CN" sz="1800" smtClean="0"/>
          </a:p>
          <a:p>
            <a:pPr marL="457200" lvl="1" indent="0">
              <a:lnSpc>
                <a:spcPct val="150000"/>
              </a:lnSpc>
              <a:spcBef>
                <a:spcPct val="0"/>
              </a:spcBef>
              <a:buClr>
                <a:srgbClr val="92D050"/>
              </a:buClr>
              <a:buNone/>
              <a:defRPr/>
            </a:pPr>
            <a:r>
              <a:rPr lang="en-US" altLang="zh-CN" sz="1800" smtClean="0"/>
              <a:t>     update  </a:t>
            </a:r>
            <a:r>
              <a:rPr lang="en-US" altLang="zh-CN" sz="1800"/>
              <a:t>users  set age=6 where username = lison' </a:t>
            </a:r>
          </a:p>
          <a:p>
            <a:pPr lvl="1">
              <a:lnSpc>
                <a:spcPct val="150000"/>
              </a:lnSpc>
              <a:spcBef>
                <a:spcPct val="0"/>
              </a:spcBef>
              <a:buClr>
                <a:srgbClr val="92D050"/>
              </a:buClr>
              <a:buFont typeface="Wingdings" panose="05000000000000000000" pitchFamily="2" charset="2"/>
              <a:buChar char="ü"/>
              <a:defRPr/>
            </a:pPr>
            <a:r>
              <a:rPr lang="zh-CN" altLang="en-US" sz="1800" smtClean="0"/>
              <a:t>喜欢的城市包含东莞的人，给他喜欢的电影加入</a:t>
            </a:r>
            <a:r>
              <a:rPr lang="en-US" altLang="zh-CN" sz="1800" smtClean="0"/>
              <a:t>"</a:t>
            </a:r>
            <a:r>
              <a:rPr lang="zh-CN" altLang="en-US" sz="1800" smtClean="0"/>
              <a:t>小电影</a:t>
            </a:r>
            <a:r>
              <a:rPr lang="en-US" altLang="zh-CN" sz="1800" smtClean="0"/>
              <a:t>2""</a:t>
            </a:r>
            <a:r>
              <a:rPr lang="zh-CN" altLang="en-US" sz="1800" smtClean="0"/>
              <a:t>小电影</a:t>
            </a:r>
            <a:r>
              <a:rPr lang="en-US" altLang="zh-CN" sz="1800" smtClean="0"/>
              <a:t>3"</a:t>
            </a:r>
          </a:p>
          <a:p>
            <a:pPr marL="457200" lvl="1" indent="0">
              <a:lnSpc>
                <a:spcPct val="150000"/>
              </a:lnSpc>
              <a:spcBef>
                <a:spcPct val="0"/>
              </a:spcBef>
              <a:buClr>
                <a:srgbClr val="92D050"/>
              </a:buClr>
              <a:buNone/>
              <a:defRPr/>
            </a:pPr>
            <a:r>
              <a:rPr lang="en-US" altLang="zh-CN" sz="1800"/>
              <a:t> </a:t>
            </a:r>
            <a:r>
              <a:rPr lang="en-US" altLang="zh-CN" sz="1800" smtClean="0"/>
              <a:t>    update </a:t>
            </a:r>
            <a:r>
              <a:rPr lang="en-US" altLang="zh-CN" sz="1800"/>
              <a:t>users  set favorites.movies add </a:t>
            </a:r>
            <a:r>
              <a:rPr lang="en-US" altLang="zh-CN" sz="1800" smtClean="0"/>
              <a:t>"</a:t>
            </a:r>
            <a:r>
              <a:rPr lang="zh-CN" altLang="en-US" sz="1800" smtClean="0"/>
              <a:t>小</a:t>
            </a:r>
            <a:r>
              <a:rPr lang="zh-CN" altLang="en-US" sz="1800"/>
              <a:t>电影</a:t>
            </a:r>
            <a:r>
              <a:rPr lang="en-US" altLang="zh-CN" sz="1800"/>
              <a:t>2 </a:t>
            </a:r>
            <a:r>
              <a:rPr lang="en-US" altLang="zh-CN" sz="1800" smtClean="0"/>
              <a:t>", "</a:t>
            </a:r>
            <a:r>
              <a:rPr lang="zh-CN" altLang="en-US" sz="1800" smtClean="0"/>
              <a:t>小</a:t>
            </a:r>
            <a:r>
              <a:rPr lang="zh-CN" altLang="en-US" sz="1800"/>
              <a:t>电影</a:t>
            </a:r>
            <a:r>
              <a:rPr lang="en-US" altLang="zh-CN" sz="1800" smtClean="0"/>
              <a:t>3" </a:t>
            </a:r>
            <a:r>
              <a:rPr lang="en-US" altLang="zh-CN" sz="1800"/>
              <a:t>where favorites.cites  has </a:t>
            </a:r>
            <a:r>
              <a:rPr lang="en-US" altLang="zh-CN" sz="1800" smtClean="0"/>
              <a:t>"</a:t>
            </a:r>
            <a:r>
              <a:rPr lang="zh-CN" altLang="en-US" sz="1800" smtClean="0"/>
              <a:t>东莞</a:t>
            </a:r>
            <a:r>
              <a:rPr lang="en-US" altLang="zh-CN" sz="1800" smtClean="0"/>
              <a:t>"</a:t>
            </a:r>
            <a:endParaRPr lang="en-US" altLang="zh-CN" sz="1800"/>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5551050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矩形 4"/>
          <p:cNvSpPr>
            <a:spLocks noChangeArrowheads="1"/>
          </p:cNvSpPr>
          <p:nvPr/>
        </p:nvSpPr>
        <p:spPr bwMode="auto">
          <a:xfrm>
            <a:off x="480485"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a:spcBef>
                <a:spcPct val="0"/>
              </a:spcBef>
              <a:buNone/>
            </a:pPr>
            <a:r>
              <a:rPr lang="zh-CN" altLang="en-US" sz="2667">
                <a:solidFill>
                  <a:srgbClr val="1D69A3"/>
                </a:solidFill>
                <a:latin typeface="微软雅黑" pitchFamily="34" charset="-122"/>
                <a:ea typeface="微软雅黑" pitchFamily="34" charset="-122"/>
              </a:rPr>
              <a:t>需求描述</a:t>
            </a:r>
          </a:p>
        </p:txBody>
      </p:sp>
      <p:sp>
        <p:nvSpPr>
          <p:cNvPr id="8" name="矩形 10"/>
          <p:cNvSpPr>
            <a:spLocks noChangeArrowheads="1"/>
          </p:cNvSpPr>
          <p:nvPr/>
        </p:nvSpPr>
        <p:spPr bwMode="auto">
          <a:xfrm>
            <a:off x="480485" y="987425"/>
            <a:ext cx="1135803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n"/>
              <a:defRPr/>
            </a:pPr>
            <a:r>
              <a:rPr lang="zh-CN" altLang="en-US" sz="2000" b="1" smtClean="0">
                <a:latin typeface="微软雅黑" pitchFamily="34" charset="-122"/>
                <a:ea typeface="微软雅黑" pitchFamily="34" charset="-122"/>
              </a:rPr>
              <a:t>删除</a:t>
            </a:r>
            <a:endParaRPr lang="en-US" altLang="zh-CN" sz="2000" b="1" smtClean="0">
              <a:latin typeface="微软雅黑" pitchFamily="34" charset="-122"/>
              <a:ea typeface="微软雅黑" pitchFamily="34" charset="-122"/>
            </a:endParaRPr>
          </a:p>
          <a:p>
            <a:pPr lvl="1">
              <a:lnSpc>
                <a:spcPct val="150000"/>
              </a:lnSpc>
              <a:spcBef>
                <a:spcPct val="0"/>
              </a:spcBef>
              <a:buClr>
                <a:srgbClr val="92D050"/>
              </a:buClr>
              <a:buFont typeface="Wingdings" panose="05000000000000000000" pitchFamily="2" charset="2"/>
              <a:buChar char="ü"/>
              <a:defRPr/>
            </a:pPr>
            <a:r>
              <a:rPr lang="zh-CN" altLang="en-US" sz="1800"/>
              <a:t>删除名字为</a:t>
            </a:r>
            <a:r>
              <a:rPr lang="en-US" altLang="zh-CN" sz="1800"/>
              <a:t>lison</a:t>
            </a:r>
            <a:r>
              <a:rPr lang="zh-CN" altLang="en-US" sz="180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a:t>
            </a:r>
            <a:r>
              <a:rPr lang="zh-CN" altLang="en-US" sz="1800" smtClean="0"/>
              <a:t> </a:t>
            </a:r>
            <a:r>
              <a:rPr lang="en-US" altLang="zh-CN" sz="1800" smtClean="0"/>
              <a:t>delete from users where </a:t>
            </a:r>
            <a:r>
              <a:rPr lang="en-US" altLang="zh-CN" sz="1800" u="sng" smtClean="0"/>
              <a:t>username = ‘lison’</a:t>
            </a:r>
          </a:p>
          <a:p>
            <a:pPr lvl="1">
              <a:lnSpc>
                <a:spcPct val="150000"/>
              </a:lnSpc>
              <a:spcBef>
                <a:spcPct val="0"/>
              </a:spcBef>
              <a:buClr>
                <a:srgbClr val="92D050"/>
              </a:buClr>
              <a:buFont typeface="Wingdings" panose="05000000000000000000" pitchFamily="2" charset="2"/>
              <a:buChar char="ü"/>
              <a:defRPr/>
            </a:pPr>
            <a:r>
              <a:rPr lang="zh-CN" altLang="en-US" sz="1800" smtClean="0"/>
              <a:t>删除年龄大于</a:t>
            </a:r>
            <a:r>
              <a:rPr lang="en-US" altLang="zh-CN" sz="1800" smtClean="0"/>
              <a:t>8</a:t>
            </a:r>
            <a:r>
              <a:rPr lang="zh-CN" altLang="en-US" sz="1800" smtClean="0"/>
              <a:t>小于</a:t>
            </a:r>
            <a:r>
              <a:rPr lang="en-US" altLang="zh-CN" sz="1800" smtClean="0"/>
              <a:t>25</a:t>
            </a:r>
            <a:r>
              <a:rPr lang="zh-CN" altLang="en-US" sz="1800" smtClean="0"/>
              <a:t>的</a:t>
            </a:r>
            <a:r>
              <a:rPr lang="en-US" altLang="zh-CN" sz="1800" smtClean="0"/>
              <a:t>user</a:t>
            </a:r>
          </a:p>
          <a:p>
            <a:pPr marL="457200" lvl="1" indent="0">
              <a:lnSpc>
                <a:spcPct val="150000"/>
              </a:lnSpc>
              <a:spcBef>
                <a:spcPct val="0"/>
              </a:spcBef>
              <a:buClr>
                <a:srgbClr val="92D050"/>
              </a:buClr>
              <a:buNone/>
              <a:defRPr/>
            </a:pPr>
            <a:r>
              <a:rPr lang="en-US" altLang="zh-CN" sz="1800"/>
              <a:t> </a:t>
            </a:r>
            <a:r>
              <a:rPr lang="en-US" altLang="zh-CN" sz="1800" smtClean="0"/>
              <a:t>   delete from users where age &gt;8 and age &lt;25</a:t>
            </a:r>
          </a:p>
        </p:txBody>
      </p:sp>
      <p:grpSp>
        <p:nvGrpSpPr>
          <p:cNvPr id="7" name="PA_组合 47"/>
          <p:cNvGrpSpPr/>
          <p:nvPr>
            <p:custDataLst>
              <p:tags r:id="rId1"/>
            </p:custDataLst>
          </p:nvPr>
        </p:nvGrpSpPr>
        <p:grpSpPr>
          <a:xfrm>
            <a:off x="413810" y="695886"/>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val="388092116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20521</TotalTime>
  <Words>5725</Words>
  <Application>Microsoft Office PowerPoint</Application>
  <PresentationFormat>自定义</PresentationFormat>
  <Paragraphs>870</Paragraphs>
  <Slides>63</Slides>
  <Notes>21</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63</vt:i4>
      </vt:variant>
    </vt:vector>
  </HeadingPairs>
  <TitlesOfParts>
    <vt:vector size="69" baseType="lpstr">
      <vt:lpstr>Office 主题​​</vt:lpstr>
      <vt:lpstr>1_Office 主题​​</vt:lpstr>
      <vt:lpstr>2_Office 主题​​</vt:lpstr>
      <vt:lpstr>3_Office 主题​​</vt:lpstr>
      <vt:lpstr>包装程序外壳对象</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lison</cp:lastModifiedBy>
  <cp:revision>563</cp:revision>
  <dcterms:created xsi:type="dcterms:W3CDTF">2016-08-30T15:34:45Z</dcterms:created>
  <dcterms:modified xsi:type="dcterms:W3CDTF">2019-02-19T11:54:20Z</dcterms:modified>
  <cp:category>锐旗设计;https://9ppt.taobao.com</cp:category>
</cp:coreProperties>
</file>