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1" r:id="rId4"/>
    <p:sldId id="257" r:id="rId5"/>
    <p:sldId id="468" r:id="rId6"/>
    <p:sldId id="469" r:id="rId8"/>
    <p:sldId id="470" r:id="rId9"/>
    <p:sldId id="485" r:id="rId10"/>
    <p:sldId id="486" r:id="rId11"/>
    <p:sldId id="487" r:id="rId12"/>
    <p:sldId id="488" r:id="rId13"/>
    <p:sldId id="489" r:id="rId14"/>
    <p:sldId id="471" r:id="rId15"/>
    <p:sldId id="472" r:id="rId16"/>
    <p:sldId id="478" r:id="rId17"/>
    <p:sldId id="480" r:id="rId18"/>
    <p:sldId id="473" r:id="rId19"/>
    <p:sldId id="474" r:id="rId20"/>
    <p:sldId id="475" r:id="rId21"/>
    <p:sldId id="4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315" autoAdjust="0"/>
  </p:normalViewPr>
  <p:slideViewPr>
    <p:cSldViewPr snapToGrid="0" showGuides="1">
      <p:cViewPr varScale="1">
        <p:scale>
          <a:sx n="103" d="100"/>
          <a:sy n="103" d="100"/>
        </p:scale>
        <p:origin x="-114" y="-522"/>
      </p:cViewPr>
      <p:guideLst>
        <p:guide orient="horz" pos="2257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GI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GIF"/><Relationship Id="rId3" Type="http://schemas.openxmlformats.org/officeDocument/2006/relationships/image" Target="../media/image10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rabbitmq.com/releases/rabbitmq-server/v3.6.6/rabbitmq-server-3.6.6.exe" TargetMode="External"/><Relationship Id="rId3" Type="http://schemas.openxmlformats.org/officeDocument/2006/relationships/hyperlink" Target="http://www.erlang.org/downloads/19.2" TargetMode="Externa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061600" y="1521027"/>
            <a:ext cx="8256917" cy="37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endParaRPr 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5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5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57340" cy="368300"/>
            <a:chOff x="1139058" y="5604513"/>
            <a:chExt cx="345734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09816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2957339855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下安装和运行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8123" y="1152509"/>
            <a:ext cx="2978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、在开始菜单中启动服务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0088" y="1909763"/>
            <a:ext cx="7461884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4514850" y="115321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、可以在安装目录的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下运行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rabbitmqctl.bat status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检测是否安装成功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6463" y="1676400"/>
            <a:ext cx="2187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8675" y="1515745"/>
            <a:ext cx="172275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3437255"/>
            <a:ext cx="22682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70" y="2021205"/>
            <a:ext cx="5429250" cy="1123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3996055"/>
            <a:ext cx="4124325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Actuator监控管理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自定义Starter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 CLI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487449" y="4158288"/>
            <a:ext cx="118554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Redis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RabbitMq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核心组件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工具集成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1160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634462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</a:t>
            </a:r>
            <a:endParaRPr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扫描优化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JVM参数调优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Undertow容器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Actuator监控管理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0115" y="1189355"/>
            <a:ext cx="9844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Boot Actuator可以帮助你监控和管理Spring Boot应用，比如健康检查、审计、统计和HTTP追踪等。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8675" y="2192020"/>
            <a:ext cx="172275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4113530"/>
            <a:ext cx="22682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30" y="2917825"/>
            <a:ext cx="6524625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60" y="4300220"/>
            <a:ext cx="4486275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SpringBoot CLI</a:t>
            </a:r>
            <a:endParaRPr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7395" y="1497965"/>
            <a:ext cx="105130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Spring Boot CLI 是 Spring Boot Commad Line 的缩写，是 Spring Boot 命令行工具。在 Spring Boot CLI 可以跑 Groovy 脚本，通过简单的 Java 语法就可以快速而又简单的学习 Spring Boot 原型。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下载地址：</a:t>
            </a:r>
            <a:endParaRPr lang="zh-CN" altLang="en-US"/>
          </a:p>
          <a:p>
            <a:r>
              <a:rPr lang="zh-CN" altLang="en-US"/>
              <a:t>https://repo.spring.io/release/org/springframework/boot/spring-boot-cli/2.1.2.RELEASE/spring-boot-cli-2.1.2.RELEASE-bin.zip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.\spring.bat --version</a:t>
            </a:r>
            <a:endParaRPr lang="zh-CN" altLang="en-US"/>
          </a:p>
        </p:txBody>
      </p:sp>
      <p:pic>
        <p:nvPicPr>
          <p:cNvPr id="26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" y="4426585"/>
            <a:ext cx="8676005" cy="998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Actuator监控管理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自定义Starter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 CLI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487449" y="4158288"/>
            <a:ext cx="118554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Redis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RabbitMq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核心组件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工具集成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8374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634462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</a:t>
            </a:r>
            <a:endParaRPr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扫描优化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JVM参数调优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Undertow容器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683" y="1371551"/>
            <a:ext cx="11866880" cy="36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扫描优化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@SpringBootApplication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使用这个注解后，会触发自动配置（ auto-configuration ）和 组件扫描 （ component scanning ）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1、会导致项目启动时间变长。当启动一个大的应用程序,或将做大量的集成测试启动应用程序时，影响会特别明显。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2、会加载一些不需要的多余的实例（beans）。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3、会增加 CPU 消耗。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561213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JVM参数调优</a:t>
            </a:r>
            <a:r>
              <a:rPr lang="en-US" altLang="zh-CN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Xms</a:t>
            </a:r>
            <a:r>
              <a:rPr lang="en-US" altLang="zh-CN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Xmx</a:t>
            </a:r>
            <a:r>
              <a:rPr lang="en-US" altLang="zh-CN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-Xms :设置Java堆栈的初始化大小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-Xmx :设置最大的java堆大小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实例参数-XX:+PrintGCDetails -Xmx32M -Xms1M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9275" y="1859915"/>
            <a:ext cx="5241925" cy="13709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755" y="1869440"/>
            <a:ext cx="5541010" cy="1303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pringBoot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496570" y="1371600"/>
            <a:ext cx="9048750" cy="253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sz="1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将Servlet容器变成Undertow</a:t>
            </a:r>
            <a:endParaRPr lang="zh-CN" altLang="en-US" sz="1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</a:pP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默认情况下，Spring Boot 使用 Tomcat 来作为内嵌的 Servlet 容器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</a:pP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可以将 Web 服务器切换到 Undertow 来提高应用性能。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</a:pP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Undertow 是一个采用 Java 开发的灵活的高性能 Web 服务器，提供包括阻塞和基于 NIO 的非堵塞机制。Undertow 是红帽公司的开源产品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755" y="1869440"/>
            <a:ext cx="5541010" cy="1303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3030945" y="3438236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0025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15524" y="2754896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5168438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5008958" y="4149053"/>
            <a:ext cx="220719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Actuator监控管理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自定义Starter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SpringBoot CLI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3487449" y="4158288"/>
            <a:ext cx="1185545" cy="1018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Redis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集成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RabbitMq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5681202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核心组件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3435746" y="3565622"/>
            <a:ext cx="15175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工具集成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0539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8116004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7" name="PA_组合 76"/>
          <p:cNvGrpSpPr/>
          <p:nvPr>
            <p:custDataLst>
              <p:tags r:id="rId12"/>
            </p:custDataLst>
          </p:nvPr>
        </p:nvGrpSpPr>
        <p:grpSpPr>
          <a:xfrm>
            <a:off x="7253695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_矩形 64"/>
          <p:cNvSpPr/>
          <p:nvPr>
            <p:custDataLst>
              <p:tags r:id="rId13"/>
            </p:custDataLst>
          </p:nvPr>
        </p:nvSpPr>
        <p:spPr>
          <a:xfrm>
            <a:off x="7634462" y="358305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性能优化</a:t>
            </a:r>
            <a:endParaRPr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PA_矩形 59"/>
          <p:cNvSpPr/>
          <p:nvPr>
            <p:custDataLst>
              <p:tags r:id="rId14"/>
            </p:custDataLst>
          </p:nvPr>
        </p:nvSpPr>
        <p:spPr>
          <a:xfrm>
            <a:off x="7253605" y="4150995"/>
            <a:ext cx="203390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扫描优化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JVM参数调优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sz="120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Undertow容器</a:t>
            </a:r>
            <a:endParaRPr sz="120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72" grpId="0" bldLvl="0" animBg="1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22808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8220" y="1224280"/>
            <a:ext cx="10377805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t>Redis是一个开源的使用ANSI C语言编写、支持网络、可基于内存亦可持久化的日志型、Key-Value数据库，并提供多种语言的API。从2010年3月15日起，Redis的开发工作由VMware主持。从2013年5月开始，Redis的开发由Pivotal赞助。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0" y="2394585"/>
            <a:ext cx="60960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77213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2032635"/>
            <a:ext cx="7714615" cy="1045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8675" y="1515745"/>
            <a:ext cx="172275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pom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3437255"/>
            <a:ext cx="22682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60" y="3437255"/>
            <a:ext cx="4324350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228080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RabbitMq</a:t>
            </a:r>
            <a:r>
              <a:rPr lang="zh-CN" altLang="en-US" sz="266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sz="266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98220" y="1224280"/>
            <a:ext cx="10377805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t>RabbitMQ是实现了高级消息队列协议（AMQP）的开源消息代理软件（亦称面向消息的中间件）。RabbitMQ服务器是用Erlang语言编写的</a:t>
            </a:r>
            <a:r>
              <a:rPr lang="zh-CN"/>
              <a:t>，Rabbit科技有限公司开发了RabbitMQ，并提供对其的支持，</a:t>
            </a:r>
            <a:endParaRPr lang="zh-CN"/>
          </a:p>
          <a:p>
            <a:pPr algn="l">
              <a:lnSpc>
                <a:spcPct val="130000"/>
              </a:lnSpc>
            </a:pPr>
            <a:r>
              <a:rPr lang="zh-CN"/>
              <a:t>2010年4月被VMware旗下的SpringSource收购。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2936240"/>
            <a:ext cx="5230495" cy="298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AMQP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概论</a:t>
            </a:r>
            <a:endParaRPr lang="en-US" altLang="zh-CN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9125" y="1175861"/>
            <a:ext cx="11125200" cy="46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AMQP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Advanced Message Queuing Protocol,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一个提供统一消息服务的应用层标准高级消息队列协议。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125" y="1739667"/>
            <a:ext cx="6096000" cy="19851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包括的要素</a:t>
            </a:r>
            <a:endParaRPr lang="zh-CN" altLang="en-US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生产者、消费者、消息</a:t>
            </a:r>
            <a:endParaRPr lang="zh-CN" altLang="en-US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信道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交换器、队列、绑定、路由键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3900" y="4814887"/>
            <a:ext cx="134302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05150" y="3800475"/>
            <a:ext cx="5972175" cy="2447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163175" y="4471987"/>
            <a:ext cx="1895475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1,2,...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14725" y="4629150"/>
            <a:ext cx="9620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334125" y="4429125"/>
            <a:ext cx="205740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362200" y="4852987"/>
            <a:ext cx="914400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819650" y="4486275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8677275" y="4500562"/>
            <a:ext cx="1066800" cy="38576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投递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324600" y="5276850"/>
            <a:ext cx="2057400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4810125" y="5334000"/>
            <a:ext cx="1181100" cy="48577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182225" y="5262562"/>
            <a:ext cx="1885950" cy="5715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N,....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8696325" y="5381625"/>
            <a:ext cx="1066800" cy="4238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投递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肘形连接符 40"/>
          <p:cNvCxnSpPr>
            <a:stCxn id="25" idx="0"/>
            <a:endCxn id="24" idx="0"/>
          </p:cNvCxnSpPr>
          <p:nvPr/>
        </p:nvCxnSpPr>
        <p:spPr>
          <a:xfrm rot="16200000" flipH="1" flipV="1">
            <a:off x="5579269" y="2845593"/>
            <a:ext cx="200025" cy="3367087"/>
          </a:xfrm>
          <a:prstGeom prst="bentConnector3">
            <a:avLst>
              <a:gd name="adj1" fmla="val -114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10150" y="4010025"/>
            <a:ext cx="18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绑定</a:t>
            </a:r>
            <a:r>
              <a:rPr lang="en-US" altLang="zh-CN" b="1" smtClean="0"/>
              <a:t>(</a:t>
            </a:r>
            <a:r>
              <a:rPr lang="zh-CN" altLang="en-US" b="1" smtClean="0"/>
              <a:t>路由键</a:t>
            </a:r>
            <a:r>
              <a:rPr lang="en-US" altLang="zh-CN" b="1" smtClean="0"/>
              <a:t>A,D)</a:t>
            </a:r>
            <a:endParaRPr lang="zh-CN" altLang="en-US" b="1"/>
          </a:p>
        </p:txBody>
      </p:sp>
      <p:cxnSp>
        <p:nvCxnSpPr>
          <p:cNvPr id="43" name="肘形连接符 42"/>
          <p:cNvCxnSpPr>
            <a:stCxn id="29" idx="2"/>
            <a:endCxn id="24" idx="4"/>
          </p:cNvCxnSpPr>
          <p:nvPr/>
        </p:nvCxnSpPr>
        <p:spPr>
          <a:xfrm rot="5400000" flipH="1">
            <a:off x="5522119" y="4045744"/>
            <a:ext cx="304800" cy="3357562"/>
          </a:xfrm>
          <a:prstGeom prst="bentConnector3">
            <a:avLst>
              <a:gd name="adj1" fmla="val -7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5875" y="5857875"/>
            <a:ext cx="20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绑定</a:t>
            </a:r>
            <a:r>
              <a:rPr lang="en-US" altLang="zh-CN" b="1" smtClean="0"/>
              <a:t>(</a:t>
            </a:r>
            <a:r>
              <a:rPr lang="zh-CN" altLang="en-US" b="1" smtClean="0"/>
              <a:t>路由键</a:t>
            </a:r>
            <a:r>
              <a:rPr lang="en-US" altLang="zh-CN" b="1" smtClean="0"/>
              <a:t>B)</a:t>
            </a:r>
            <a:endParaRPr lang="zh-CN" altLang="en-US" b="1" smtClean="0"/>
          </a:p>
          <a:p>
            <a:endParaRPr lang="zh-CN" alt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2480" y="3733800"/>
            <a:ext cx="710483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/>
          <p:cNvSpPr/>
          <p:nvPr/>
        </p:nvSpPr>
        <p:spPr>
          <a:xfrm>
            <a:off x="5822044" y="1765385"/>
            <a:ext cx="15004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消息的确认</a:t>
            </a:r>
            <a:endParaRPr lang="zh-CN" altLang="en-US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38825" y="2229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消费者收到的每一条消息都必须进行确认（自动确认和自行确认）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10800000">
            <a:off x="8572500" y="49149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10800000">
            <a:off x="8572500" y="5324475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6450" y="462915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路由键</a:t>
            </a:r>
            <a:r>
              <a:rPr lang="en-US" altLang="zh-CN" smtClean="0"/>
              <a:t>(A)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2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交换器类型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http://dl.iteye.com/upload/attachment/264104/0ec0f465-49c6-361c-ae2b-dd951a6ed1a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511" y="1181119"/>
            <a:ext cx="5353545" cy="3190856"/>
          </a:xfrm>
          <a:prstGeom prst="rect">
            <a:avLst/>
          </a:prstGeom>
          <a:noFill/>
        </p:spPr>
      </p:pic>
      <p:pic>
        <p:nvPicPr>
          <p:cNvPr id="10" name="Picture 8" descr="http://dl.iteye.com/upload/attachment/264106/0bbdcd3d-9fc6-3107-b7e0-db67c174d46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0814" y="1009669"/>
            <a:ext cx="5177760" cy="354328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921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交换器类型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http://dl.iteye.com/upload/attachment/264108/11171ab4-af07-3ff6-bdf6-d1febda679c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002" y="1200137"/>
            <a:ext cx="6895508" cy="370523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7686675" y="1718786"/>
            <a:ext cx="26003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路由键中的“*”和“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#”</a:t>
            </a:r>
            <a:endParaRPr lang="en-US" altLang="zh-CN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6250" y="5109686"/>
            <a:ext cx="4019550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虚拟主机</a:t>
            </a:r>
            <a:endParaRPr lang="zh-CN" altLang="en-US" sz="2800" b="1" smtClean="0">
              <a:solidFill>
                <a:schemeClr val="accent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下安装和运行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31048" y="1142984"/>
            <a:ext cx="9572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Erlang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http://www.erlang.org/downloads/19.2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、下载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http://www.rabbitmq.com/releases/rabbitmq-server/v3.6.6/rabbitmq-server-3.6.6.exe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、安装并配置环境变量：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ERLANG_HOME    C:\Program Files\erl8.2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下添加 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%ERLANG_HOME%\bin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增加变量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RABBITMQ_BASE  C:\Program Files\RabbitMQ Server\rabbitmq_server-3.6.6     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下添加 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%RABBITMQ_BASE%\sbin;%RABBITMQ_BASE%\ebin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7375" y="2840039"/>
            <a:ext cx="4692650" cy="121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WPS 演示</Application>
  <PresentationFormat>自定义</PresentationFormat>
  <Paragraphs>217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等线</vt:lpstr>
      <vt:lpstr>等线 Light</vt:lpstr>
      <vt:lpstr>微软雅黑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146</cp:revision>
  <dcterms:created xsi:type="dcterms:W3CDTF">2016-08-30T15:34:00Z</dcterms:created>
  <dcterms:modified xsi:type="dcterms:W3CDTF">2019-03-06T07:24:42Z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