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423" r:id="rId2"/>
    <p:sldId id="446" r:id="rId3"/>
    <p:sldId id="466" r:id="rId4"/>
    <p:sldId id="452" r:id="rId5"/>
    <p:sldId id="464" r:id="rId6"/>
    <p:sldId id="473" r:id="rId7"/>
    <p:sldId id="474" r:id="rId8"/>
    <p:sldId id="470" r:id="rId9"/>
    <p:sldId id="471" r:id="rId10"/>
    <p:sldId id="472" r:id="rId11"/>
    <p:sldId id="469" r:id="rId12"/>
    <p:sldId id="475" r:id="rId13"/>
    <p:sldId id="476" r:id="rId14"/>
    <p:sldId id="477" r:id="rId15"/>
    <p:sldId id="457" r:id="rId16"/>
    <p:sldId id="460" r:id="rId17"/>
    <p:sldId id="479" r:id="rId18"/>
    <p:sldId id="478" r:id="rId19"/>
    <p:sldId id="461" r:id="rId20"/>
    <p:sldId id="480" r:id="rId21"/>
    <p:sldId id="444" r:id="rId22"/>
    <p:sldId id="412"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050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8438" autoAdjust="0"/>
    <p:restoredTop sz="94660"/>
  </p:normalViewPr>
  <p:slideViewPr>
    <p:cSldViewPr snapToGrid="0" showGuides="1">
      <p:cViewPr varScale="1">
        <p:scale>
          <a:sx n="86" d="100"/>
          <a:sy n="86" d="100"/>
        </p:scale>
        <p:origin x="-82" y="-355"/>
      </p:cViewPr>
      <p:guideLst>
        <p:guide orient="horz" pos="2092"/>
        <p:guide pos="3840"/>
      </p:guideLst>
    </p:cSldViewPr>
  </p:slideViewPr>
  <p:notesTextViewPr>
    <p:cViewPr>
      <p:scale>
        <a:sx n="1" d="1"/>
        <a:sy n="1" d="1"/>
      </p:scale>
      <p:origin x="0" y="0"/>
    </p:cViewPr>
  </p:notesTextViewPr>
  <p:sorterViewPr>
    <p:cViewPr>
      <p:scale>
        <a:sx n="100" d="100"/>
        <a:sy n="100" d="100"/>
      </p:scale>
      <p:origin x="0" y="-498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pPr/>
              <a:t>2/28 Thu</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enjoy.ke.qq.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3970" y="-1905"/>
            <a:ext cx="12163425" cy="683958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D001350-E321-44A0-9483-363D51B41BA5}" type="datetimeFigureOut">
              <a:rPr lang="zh-CN" altLang="en-US" smtClean="0"/>
              <a:pPr/>
              <a:t>2/28 Thu</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D001350-E321-44A0-9483-363D51B41BA5}" type="datetimeFigureOut">
              <a:rPr lang="zh-CN" altLang="en-US" smtClean="0"/>
              <a:pPr/>
              <a:t>2/28 Thu</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2" name="Picture 5" descr="C:\Users\dev\Desktop\xx.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矩形 12"/>
          <p:cNvSpPr/>
          <p:nvPr userDrawn="1"/>
        </p:nvSpPr>
        <p:spPr>
          <a:xfrm>
            <a:off x="10491469" y="984885"/>
            <a:ext cx="184731" cy="338554"/>
          </a:xfrm>
          <a:prstGeom prst="rect">
            <a:avLst/>
          </a:prstGeom>
          <a:noFill/>
          <a:ln>
            <a:noFill/>
          </a:ln>
        </p:spPr>
        <p:txBody>
          <a:bodyPr wrap="none" rtlCol="0" anchor="t">
            <a:spAutoFit/>
          </a:bodyPr>
          <a:lstStyle/>
          <a:p>
            <a:pPr algn="ctr"/>
            <a:endParaRPr lang="zh-CN" altLang="en-US" sz="1600" b="1" baseline="0" dirty="0">
              <a:ln w="12700" cmpd="sng">
                <a:solidFill>
                  <a:schemeClr val="accent4"/>
                </a:solidFill>
                <a:prstDash val="solid"/>
              </a:ln>
              <a:solidFill>
                <a:srgbClr val="190501"/>
              </a:solidFill>
              <a:effectLst/>
              <a:latin typeface="楷体" panose="02010609060101010101" charset="-122"/>
              <a:ea typeface="楷体" panose="02010609060101010101" charset="-122"/>
            </a:endParaRPr>
          </a:p>
        </p:txBody>
      </p:sp>
      <p:sp>
        <p:nvSpPr>
          <p:cNvPr id="8" name="TextBox 7"/>
          <p:cNvSpPr txBox="1">
            <a:spLocks noChangeArrowheads="1"/>
          </p:cNvSpPr>
          <p:nvPr userDrawn="1"/>
        </p:nvSpPr>
        <p:spPr bwMode="auto">
          <a:xfrm>
            <a:off x="8206108" y="6403194"/>
            <a:ext cx="383222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dirty="0" smtClean="0">
                <a:solidFill>
                  <a:srgbClr val="7030A0"/>
                </a:solidFill>
                <a:latin typeface="微软雅黑" panose="020B0503020204020204" pitchFamily="34" charset="-122"/>
                <a:ea typeface="微软雅黑" panose="020B0503020204020204" pitchFamily="34" charset="-122"/>
              </a:rPr>
              <a:t>享 学 课 堂：</a:t>
            </a:r>
            <a:r>
              <a:rPr lang="en-US" altLang="zh-CN" dirty="0" smtClean="0">
                <a:hlinkClick r:id="rId3"/>
              </a:rPr>
              <a:t>http://enjoy.ke.qq.com/</a:t>
            </a:r>
            <a:endParaRPr lang="zh-CN" altLang="en-US" dirty="0" smtClean="0"/>
          </a:p>
        </p:txBody>
      </p:sp>
      <p:sp>
        <p:nvSpPr>
          <p:cNvPr id="9" name="TextBox 8"/>
          <p:cNvSpPr txBox="1">
            <a:spLocks noChangeArrowheads="1"/>
          </p:cNvSpPr>
          <p:nvPr userDrawn="1"/>
        </p:nvSpPr>
        <p:spPr bwMode="auto">
          <a:xfrm>
            <a:off x="160664" y="6433011"/>
            <a:ext cx="2852836"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1400" b="1" dirty="0" smtClean="0">
                <a:solidFill>
                  <a:srgbClr val="7030A0"/>
                </a:solidFill>
                <a:latin typeface="微软雅黑" panose="020B0503020204020204" pitchFamily="34" charset="-122"/>
                <a:ea typeface="微软雅黑" panose="020B0503020204020204" pitchFamily="34" charset="-122"/>
              </a:rPr>
              <a:t>学无止境，让学习成为一种享受</a:t>
            </a:r>
            <a:endParaRPr lang="zh-CN" altLang="en-US" sz="1400" dirty="0"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D001350-E321-44A0-9483-363D51B41BA5}" type="datetimeFigureOut">
              <a:rPr lang="zh-CN" altLang="en-US" smtClean="0"/>
              <a:pPr/>
              <a:t>2/28 Thu</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D001350-E321-44A0-9483-363D51B41BA5}" type="datetimeFigureOut">
              <a:rPr lang="zh-CN" altLang="en-US" smtClean="0"/>
              <a:pPr/>
              <a:t>2/28 Thu</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D001350-E321-44A0-9483-363D51B41BA5}" type="datetimeFigureOut">
              <a:rPr lang="zh-CN" altLang="en-US" smtClean="0"/>
              <a:pPr/>
              <a:t>2/28 Thu</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D001350-E321-44A0-9483-363D51B41BA5}" type="datetimeFigureOut">
              <a:rPr lang="zh-CN" altLang="en-US" smtClean="0"/>
              <a:pPr/>
              <a:t>2/28 Thu</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D001350-E321-44A0-9483-363D51B41BA5}" type="datetimeFigureOut">
              <a:rPr lang="zh-CN" altLang="en-US" smtClean="0"/>
              <a:pPr/>
              <a:t>2/28 Thu</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D001350-E321-44A0-9483-363D51B41BA5}" type="datetimeFigureOut">
              <a:rPr lang="zh-CN" altLang="en-US" smtClean="0"/>
              <a:pPr/>
              <a:t>2/28 Thu</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D001350-E321-44A0-9483-363D51B41BA5}" type="datetimeFigureOut">
              <a:rPr lang="zh-CN" altLang="en-US" smtClean="0"/>
              <a:pPr/>
              <a:t>2/28 Thu</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01350-E321-44A0-9483-363D51B41BA5}" type="datetimeFigureOut">
              <a:rPr lang="zh-CN" altLang="en-US" smtClean="0"/>
              <a:pPr/>
              <a:t>2/28 Thu</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1E7C8-A036-435A-8DC2-86FBA510714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192.168.244.5:5000/hello-world"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runoob.com/go/go-tutorial.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mirrors.aliyun.com/docker-ce/linux/centos/docker-ce.rep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A_文本框 21"/>
          <p:cNvSpPr txBox="1"/>
          <p:nvPr>
            <p:custDataLst>
              <p:tags r:id="rId1"/>
            </p:custDataLst>
          </p:nvPr>
        </p:nvSpPr>
        <p:spPr>
          <a:xfrm>
            <a:off x="793750" y="2031509"/>
            <a:ext cx="10312400" cy="1052596"/>
          </a:xfrm>
          <a:prstGeom prst="rect">
            <a:avLst/>
          </a:prstGeom>
          <a:noFill/>
        </p:spPr>
        <p:txBody>
          <a:bodyPr wrap="square" rtlCol="0">
            <a:spAutoFit/>
          </a:bodyPr>
          <a:lstStyle/>
          <a:p>
            <a:pPr algn="ctr" defTabSz="1218565">
              <a:lnSpc>
                <a:spcPct val="130000"/>
              </a:lnSpc>
            </a:pPr>
            <a:r>
              <a:rPr lang="en-US" altLang="zh-CN" sz="4800" b="1" dirty="0" smtClean="0">
                <a:ln w="6350">
                  <a:noFill/>
                </a:ln>
                <a:solidFill>
                  <a:schemeClr val="accent1">
                    <a:lumMod val="60000"/>
                    <a:lumOff val="40000"/>
                  </a:schemeClr>
                </a:solidFill>
                <a:latin typeface="微软雅黑" panose="020B0503020204020204" pitchFamily="34" charset="-122"/>
                <a:ea typeface="微软雅黑" panose="020B0503020204020204" pitchFamily="34" charset="-122"/>
                <a:sym typeface="+mn-ea"/>
              </a:rPr>
              <a:t>Docker</a:t>
            </a:r>
            <a:r>
              <a:rPr lang="zh-CN" altLang="en-US" sz="4800" b="1" dirty="0" smtClean="0">
                <a:ln w="6350">
                  <a:noFill/>
                </a:ln>
                <a:solidFill>
                  <a:schemeClr val="accent1">
                    <a:lumMod val="60000"/>
                    <a:lumOff val="40000"/>
                  </a:schemeClr>
                </a:solidFill>
                <a:latin typeface="微软雅黑" panose="020B0503020204020204" pitchFamily="34" charset="-122"/>
                <a:ea typeface="微软雅黑" panose="020B0503020204020204" pitchFamily="34" charset="-122"/>
                <a:sym typeface="+mn-ea"/>
              </a:rPr>
              <a:t>进阶</a:t>
            </a:r>
            <a:endParaRPr lang="zh-CN" altLang="en-US" sz="4800" b="1" dirty="0">
              <a:ln w="6350">
                <a:noFill/>
              </a:ln>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p:txBody>
      </p:sp>
      <p:sp>
        <p:nvSpPr>
          <p:cNvPr id="23" name="PA_圆角矩形 22"/>
          <p:cNvSpPr/>
          <p:nvPr>
            <p:custDataLst>
              <p:tags r:id="rId2"/>
            </p:custDataLst>
          </p:nvPr>
        </p:nvSpPr>
        <p:spPr>
          <a:xfrm>
            <a:off x="3048000" y="4739984"/>
            <a:ext cx="6098091" cy="297179"/>
          </a:xfrm>
          <a:prstGeom prst="roundRect">
            <a:avLst>
              <a:gd name="adj" fmla="val 0"/>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8565"/>
            <a:r>
              <a:rPr lang="en-US" altLang="zh-CN" sz="1335" dirty="0">
                <a:solidFill>
                  <a:srgbClr val="FFFFFF">
                    <a:lumMod val="50000"/>
                  </a:srgbClr>
                </a:solidFill>
                <a:latin typeface="Calibri" panose="020F0502020204030204"/>
                <a:ea typeface="宋体" panose="02010600030101010101" pitchFamily="2" charset="-122"/>
              </a:rPr>
              <a:t>TAHNK YOU FOR WATCHING</a:t>
            </a:r>
            <a:endParaRPr lang="zh-CN" altLang="en-US" sz="1335" dirty="0">
              <a:solidFill>
                <a:srgbClr val="FFFFFF">
                  <a:lumMod val="50000"/>
                </a:srgbClr>
              </a:solidFill>
              <a:latin typeface="Calibri" panose="020F0502020204030204"/>
              <a:ea typeface="宋体" panose="02010600030101010101" pitchFamily="2" charset="-122"/>
            </a:endParaRPr>
          </a:p>
        </p:txBody>
      </p:sp>
      <p:sp>
        <p:nvSpPr>
          <p:cNvPr id="34" name="PA_文本框 19"/>
          <p:cNvSpPr txBox="1">
            <a:spLocks noChangeArrowheads="1"/>
          </p:cNvSpPr>
          <p:nvPr>
            <p:custDataLst>
              <p:tags r:id="rId3"/>
            </p:custDataLst>
          </p:nvPr>
        </p:nvSpPr>
        <p:spPr bwMode="auto">
          <a:xfrm>
            <a:off x="4064000" y="5155565"/>
            <a:ext cx="2902333"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defTabSz="1218565"/>
            <a:r>
              <a:rPr lang="zh-CN" altLang="en-US" sz="3200" b="1" dirty="0" smtClean="0">
                <a:solidFill>
                  <a:srgbClr val="FF0000"/>
                </a:solidFill>
                <a:latin typeface="微软雅黑" panose="020B0503020204020204" pitchFamily="34" charset="-122"/>
                <a:ea typeface="微软雅黑" panose="020B0503020204020204" pitchFamily="34" charset="-122"/>
              </a:rPr>
              <a:t>分享人：</a:t>
            </a:r>
            <a:r>
              <a:rPr lang="en-US" altLang="zh-CN" sz="3200" b="1" dirty="0" smtClean="0">
                <a:solidFill>
                  <a:srgbClr val="FF0000"/>
                </a:solidFill>
                <a:latin typeface="微软雅黑" panose="020B0503020204020204" pitchFamily="34" charset="-122"/>
                <a:ea typeface="微软雅黑" panose="020B0503020204020204" pitchFamily="34" charset="-122"/>
              </a:rPr>
              <a:t>Peter</a:t>
            </a:r>
          </a:p>
        </p:txBody>
      </p:sp>
      <p:grpSp>
        <p:nvGrpSpPr>
          <p:cNvPr id="21" name="PA_组合 20"/>
          <p:cNvGrpSpPr/>
          <p:nvPr>
            <p:custDataLst>
              <p:tags r:id="rId4"/>
            </p:custDataLst>
          </p:nvPr>
        </p:nvGrpSpPr>
        <p:grpSpPr>
          <a:xfrm>
            <a:off x="0" y="4462125"/>
            <a:ext cx="12192000" cy="72008"/>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12" name="TextBox 11"/>
          <p:cNvSpPr txBox="1"/>
          <p:nvPr/>
        </p:nvSpPr>
        <p:spPr>
          <a:xfrm>
            <a:off x="8398275" y="2831976"/>
            <a:ext cx="1598515" cy="461665"/>
          </a:xfrm>
          <a:prstGeom prst="rect">
            <a:avLst/>
          </a:prstGeom>
          <a:noFill/>
        </p:spPr>
        <p:txBody>
          <a:bodyPr wrap="none" rtlCol="0">
            <a:spAutoFit/>
          </a:bodyPr>
          <a:lstStyle/>
          <a:p>
            <a:r>
              <a:rPr lang="en-US" altLang="zh-CN" sz="2400" dirty="0" smtClean="0">
                <a:solidFill>
                  <a:srgbClr val="FF0000"/>
                </a:solidFill>
              </a:rPr>
              <a:t>20:05</a:t>
            </a:r>
            <a:r>
              <a:rPr lang="zh-CN" altLang="en-US" sz="2400" dirty="0" smtClean="0">
                <a:solidFill>
                  <a:srgbClr val="FF0000"/>
                </a:solidFill>
              </a:rPr>
              <a:t>开始</a:t>
            </a:r>
            <a:endParaRPr lang="zh-CN" altLang="en-US" sz="2400" dirty="0">
              <a:solidFill>
                <a:srgbClr val="FF0000"/>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to="" calcmode="lin" valueType="num">
                                      <p:cBhvr>
                                        <p:cTn id="7" dur="700" fill="hold">
                                          <p:stCondLst>
                                            <p:cond delay="0"/>
                                          </p:stCondLst>
                                        </p:cTn>
                                        <p:tgtEl>
                                          <p:spTgt spid="2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23"/>
                                        </p:tgtEl>
                                        <p:attrNameLst>
                                          <p:attrName>style.visibility</p:attrName>
                                        </p:attrNameLst>
                                      </p:cBhvr>
                                      <p:to>
                                        <p:strVal val="visible"/>
                                      </p:to>
                                    </p:set>
                                    <p:anim to="" calcmode="lin" valueType="num">
                                      <p:cBhvr>
                                        <p:cTn id="13" dur="700" fill="hold">
                                          <p:stCondLst>
                                            <p:cond delay="0"/>
                                          </p:stCondLst>
                                        </p:cTn>
                                        <p:tgtEl>
                                          <p:spTgt spid="2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2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2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23"/>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9634" y="419854"/>
            <a:ext cx="3270447" cy="738664"/>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镜像总结</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1400" dirty="0" smtClean="0"/>
              <a:t>本质是磁盘上一系列文件的集合。</a:t>
            </a:r>
          </a:p>
        </p:txBody>
      </p:sp>
      <p:sp>
        <p:nvSpPr>
          <p:cNvPr id="6" name="立方体 5"/>
          <p:cNvSpPr/>
          <p:nvPr/>
        </p:nvSpPr>
        <p:spPr>
          <a:xfrm>
            <a:off x="1207361" y="3737499"/>
            <a:ext cx="2459115" cy="497149"/>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Kernel</a:t>
            </a:r>
            <a:r>
              <a:rPr lang="zh-CN" altLang="en-US" sz="1400" dirty="0" smtClean="0"/>
              <a:t>（</a:t>
            </a:r>
            <a:r>
              <a:rPr lang="en-US" altLang="zh-CN" sz="1400" dirty="0" smtClean="0"/>
              <a:t>bootfs</a:t>
            </a:r>
            <a:r>
              <a:rPr lang="zh-CN" altLang="en-US" sz="1400" dirty="0" smtClean="0"/>
              <a:t>）</a:t>
            </a:r>
            <a:endParaRPr lang="zh-CN" altLang="en-US" sz="1400" dirty="0"/>
          </a:p>
        </p:txBody>
      </p:sp>
      <p:sp>
        <p:nvSpPr>
          <p:cNvPr id="7" name="立方体 6"/>
          <p:cNvSpPr/>
          <p:nvPr/>
        </p:nvSpPr>
        <p:spPr>
          <a:xfrm>
            <a:off x="1208841" y="3357237"/>
            <a:ext cx="2459115" cy="497149"/>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Centos</a:t>
            </a:r>
            <a:r>
              <a:rPr lang="zh-CN" altLang="en-US" sz="1400" dirty="0" smtClean="0"/>
              <a:t>（根镜像</a:t>
            </a:r>
            <a:r>
              <a:rPr lang="en-US" altLang="zh-CN" sz="1400" dirty="0" smtClean="0"/>
              <a:t>rootfs</a:t>
            </a:r>
            <a:r>
              <a:rPr lang="zh-CN" altLang="en-US" sz="1400" dirty="0" smtClean="0"/>
              <a:t>）</a:t>
            </a:r>
            <a:endParaRPr lang="zh-CN" altLang="en-US" sz="1400" dirty="0"/>
          </a:p>
        </p:txBody>
      </p:sp>
      <p:sp>
        <p:nvSpPr>
          <p:cNvPr id="8" name="立方体 7"/>
          <p:cNvSpPr/>
          <p:nvPr/>
        </p:nvSpPr>
        <p:spPr>
          <a:xfrm>
            <a:off x="1201436" y="2985829"/>
            <a:ext cx="2459115" cy="497149"/>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add mysql</a:t>
            </a:r>
            <a:r>
              <a:rPr lang="zh-CN" altLang="en-US" sz="1400" dirty="0" smtClean="0"/>
              <a:t>（镜像</a:t>
            </a:r>
            <a:r>
              <a:rPr lang="en-US" altLang="zh-CN" sz="1400" dirty="0" smtClean="0"/>
              <a:t>1</a:t>
            </a:r>
            <a:r>
              <a:rPr lang="zh-CN" altLang="en-US" sz="1400" dirty="0" smtClean="0"/>
              <a:t>）</a:t>
            </a:r>
            <a:endParaRPr lang="zh-CN" altLang="en-US" sz="1400" dirty="0"/>
          </a:p>
        </p:txBody>
      </p:sp>
      <p:sp>
        <p:nvSpPr>
          <p:cNvPr id="9" name="立方体 8"/>
          <p:cNvSpPr/>
          <p:nvPr/>
        </p:nvSpPr>
        <p:spPr>
          <a:xfrm>
            <a:off x="1202916" y="2632202"/>
            <a:ext cx="2459115" cy="497149"/>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add tomcat</a:t>
            </a:r>
            <a:r>
              <a:rPr lang="zh-CN" altLang="en-US" sz="1400" dirty="0" smtClean="0"/>
              <a:t>（镜像</a:t>
            </a:r>
            <a:r>
              <a:rPr lang="en-US" altLang="zh-CN" sz="1400" dirty="0" smtClean="0"/>
              <a:t>2</a:t>
            </a:r>
            <a:r>
              <a:rPr lang="zh-CN" altLang="en-US" sz="1400" dirty="0" smtClean="0"/>
              <a:t>）</a:t>
            </a:r>
            <a:endParaRPr lang="zh-CN" altLang="en-US" sz="1400" dirty="0"/>
          </a:p>
        </p:txBody>
      </p:sp>
      <p:sp>
        <p:nvSpPr>
          <p:cNvPr id="10" name="立方体 9"/>
          <p:cNvSpPr/>
          <p:nvPr/>
        </p:nvSpPr>
        <p:spPr>
          <a:xfrm>
            <a:off x="1192558" y="2257860"/>
            <a:ext cx="2465042" cy="497150"/>
          </a:xfrm>
          <a:prstGeom prst="cub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读写层（容器）</a:t>
            </a:r>
            <a:endParaRPr lang="zh-CN" altLang="en-US" sz="1400" dirty="0"/>
          </a:p>
        </p:txBody>
      </p:sp>
      <p:sp>
        <p:nvSpPr>
          <p:cNvPr id="11" name="左大括号 10"/>
          <p:cNvSpPr/>
          <p:nvPr/>
        </p:nvSpPr>
        <p:spPr>
          <a:xfrm>
            <a:off x="763479" y="2405848"/>
            <a:ext cx="284086" cy="17133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133163" y="3089429"/>
            <a:ext cx="646331" cy="369332"/>
          </a:xfrm>
          <a:prstGeom prst="rect">
            <a:avLst/>
          </a:prstGeom>
          <a:noFill/>
        </p:spPr>
        <p:txBody>
          <a:bodyPr wrap="none" rtlCol="0">
            <a:spAutoFit/>
          </a:bodyPr>
          <a:lstStyle/>
          <a:p>
            <a:r>
              <a:rPr lang="zh-CN" altLang="en-US" dirty="0" smtClean="0"/>
              <a:t>镜像</a:t>
            </a:r>
            <a:endParaRPr lang="zh-CN" altLang="en-US" dirty="0"/>
          </a:p>
        </p:txBody>
      </p:sp>
      <p:cxnSp>
        <p:nvCxnSpPr>
          <p:cNvPr id="15" name="直接箭头连接符 14"/>
          <p:cNvCxnSpPr>
            <a:stCxn id="6" idx="4"/>
          </p:cNvCxnSpPr>
          <p:nvPr/>
        </p:nvCxnSpPr>
        <p:spPr>
          <a:xfrm>
            <a:off x="3542189" y="4048217"/>
            <a:ext cx="1571349" cy="88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95783" y="3879541"/>
            <a:ext cx="4596130" cy="276999"/>
          </a:xfrm>
          <a:prstGeom prst="rect">
            <a:avLst/>
          </a:prstGeom>
          <a:noFill/>
        </p:spPr>
        <p:txBody>
          <a:bodyPr wrap="none" rtlCol="0">
            <a:spAutoFit/>
          </a:bodyPr>
          <a:lstStyle/>
          <a:p>
            <a:r>
              <a:rPr lang="zh-CN" altLang="en-US" sz="1200" dirty="0" smtClean="0"/>
              <a:t>启动文件系统</a:t>
            </a:r>
            <a:r>
              <a:rPr lang="en-US" altLang="zh-CN" sz="1200" dirty="0" smtClean="0"/>
              <a:t>(</a:t>
            </a:r>
            <a:r>
              <a:rPr lang="zh-CN" altLang="en-US" sz="1200" dirty="0" smtClean="0"/>
              <a:t>启动完成后脱离</a:t>
            </a:r>
            <a:r>
              <a:rPr lang="en-US" altLang="zh-CN" sz="1200" dirty="0" smtClean="0"/>
              <a:t>)</a:t>
            </a:r>
            <a:r>
              <a:rPr lang="zh-CN" altLang="en-US" sz="1200" dirty="0" smtClean="0"/>
              <a:t>，用户不会与这一层直接打交道。</a:t>
            </a:r>
            <a:endParaRPr lang="zh-CN" altLang="en-US" sz="1200" dirty="0"/>
          </a:p>
        </p:txBody>
      </p:sp>
      <p:cxnSp>
        <p:nvCxnSpPr>
          <p:cNvPr id="18" name="直接箭头连接符 17"/>
          <p:cNvCxnSpPr>
            <a:stCxn id="7" idx="5"/>
          </p:cNvCxnSpPr>
          <p:nvPr/>
        </p:nvCxnSpPr>
        <p:spPr>
          <a:xfrm flipV="1">
            <a:off x="3667956" y="3533312"/>
            <a:ext cx="1401193" cy="103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061752" y="3241829"/>
            <a:ext cx="4272323" cy="461665"/>
          </a:xfrm>
          <a:prstGeom prst="rect">
            <a:avLst/>
          </a:prstGeom>
          <a:noFill/>
        </p:spPr>
        <p:txBody>
          <a:bodyPr wrap="none" rtlCol="0">
            <a:spAutoFit/>
          </a:bodyPr>
          <a:lstStyle/>
          <a:p>
            <a:r>
              <a:rPr lang="zh-CN" altLang="en-US" sz="1200" dirty="0" smtClean="0"/>
              <a:t>操作系统发行版本，</a:t>
            </a:r>
            <a:r>
              <a:rPr lang="en-US" sz="1200" i="1" dirty="0" smtClean="0"/>
              <a:t> /dev</a:t>
            </a:r>
            <a:r>
              <a:rPr lang="en-US" sz="1200" dirty="0" smtClean="0"/>
              <a:t>，</a:t>
            </a:r>
            <a:r>
              <a:rPr lang="en-US" sz="1200" i="1" dirty="0" smtClean="0"/>
              <a:t>/proc</a:t>
            </a:r>
            <a:r>
              <a:rPr lang="en-US" sz="1200" dirty="0" smtClean="0"/>
              <a:t>，</a:t>
            </a:r>
            <a:r>
              <a:rPr lang="en-US" sz="1200" i="1" dirty="0" smtClean="0"/>
              <a:t>/bin</a:t>
            </a:r>
            <a:r>
              <a:rPr lang="en-US" sz="1200" dirty="0" smtClean="0"/>
              <a:t>，</a:t>
            </a:r>
            <a:r>
              <a:rPr lang="en-US" sz="1200" i="1" dirty="0" smtClean="0"/>
              <a:t>/etc </a:t>
            </a:r>
            <a:r>
              <a:rPr lang="zh-CN" altLang="en-US" sz="1200" dirty="0" smtClean="0"/>
              <a:t>等</a:t>
            </a:r>
            <a:endParaRPr lang="en-US" altLang="zh-CN" sz="1200" dirty="0" smtClean="0"/>
          </a:p>
          <a:p>
            <a:r>
              <a:rPr lang="zh-CN" altLang="en-US" sz="1200" dirty="0" smtClean="0"/>
              <a:t>（不包含</a:t>
            </a:r>
            <a:r>
              <a:rPr lang="en-US" altLang="zh-CN" sz="1200" dirty="0" smtClean="0"/>
              <a:t>linux</a:t>
            </a:r>
            <a:r>
              <a:rPr lang="zh-CN" altLang="en-US" sz="1200" dirty="0" smtClean="0"/>
              <a:t>内核，可在任何满足要求的</a:t>
            </a:r>
            <a:r>
              <a:rPr lang="en-US" altLang="zh-CN" sz="1200" dirty="0" smtClean="0"/>
              <a:t>linux</a:t>
            </a:r>
            <a:r>
              <a:rPr lang="zh-CN" altLang="en-US" sz="1200" dirty="0" smtClean="0"/>
              <a:t>内核上运行）</a:t>
            </a:r>
            <a:endParaRPr lang="zh-CN" altLang="en-US" sz="1200" dirty="0"/>
          </a:p>
        </p:txBody>
      </p:sp>
      <p:cxnSp>
        <p:nvCxnSpPr>
          <p:cNvPr id="21" name="直接箭头连接符 20"/>
          <p:cNvCxnSpPr>
            <a:stCxn id="8" idx="5"/>
          </p:cNvCxnSpPr>
          <p:nvPr/>
        </p:nvCxnSpPr>
        <p:spPr>
          <a:xfrm flipV="1">
            <a:off x="3660551" y="3009530"/>
            <a:ext cx="1337577" cy="1627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001088" y="2817181"/>
            <a:ext cx="3873496" cy="276999"/>
          </a:xfrm>
          <a:prstGeom prst="rect">
            <a:avLst/>
          </a:prstGeom>
          <a:noFill/>
        </p:spPr>
        <p:txBody>
          <a:bodyPr wrap="none" rtlCol="0">
            <a:spAutoFit/>
          </a:bodyPr>
          <a:lstStyle/>
          <a:p>
            <a:r>
              <a:rPr lang="zh-CN" altLang="en-US" sz="1200" dirty="0" smtClean="0"/>
              <a:t>层级管理：继承自</a:t>
            </a:r>
            <a:r>
              <a:rPr lang="en-US" altLang="zh-CN" sz="1200" dirty="0" smtClean="0"/>
              <a:t>centos</a:t>
            </a:r>
            <a:r>
              <a:rPr lang="zh-CN" altLang="en-US" sz="1200" dirty="0" smtClean="0"/>
              <a:t>镜像，封装成一个</a:t>
            </a:r>
            <a:r>
              <a:rPr lang="en-US" altLang="zh-CN" sz="1200" dirty="0" smtClean="0"/>
              <a:t>mysql</a:t>
            </a:r>
            <a:r>
              <a:rPr lang="zh-CN" altLang="en-US" sz="1200" dirty="0" smtClean="0"/>
              <a:t>镜像</a:t>
            </a:r>
            <a:endParaRPr lang="zh-CN" altLang="en-US" sz="1200" dirty="0"/>
          </a:p>
        </p:txBody>
      </p:sp>
      <p:sp>
        <p:nvSpPr>
          <p:cNvPr id="23" name="TextBox 22"/>
          <p:cNvSpPr txBox="1"/>
          <p:nvPr/>
        </p:nvSpPr>
        <p:spPr>
          <a:xfrm>
            <a:off x="563733" y="1353846"/>
            <a:ext cx="7623690" cy="369332"/>
          </a:xfrm>
          <a:prstGeom prst="rect">
            <a:avLst/>
          </a:prstGeom>
          <a:noFill/>
        </p:spPr>
        <p:txBody>
          <a:bodyPr wrap="none" rtlCol="0">
            <a:spAutoFit/>
          </a:bodyPr>
          <a:lstStyle/>
          <a:p>
            <a:r>
              <a:rPr lang="en-US" altLang="zh-CN" b="1" dirty="0" smtClean="0"/>
              <a:t>Docker</a:t>
            </a:r>
            <a:r>
              <a:rPr lang="zh-CN" altLang="en-US" b="1" dirty="0" smtClean="0"/>
              <a:t>的两大技术：    </a:t>
            </a:r>
            <a:r>
              <a:rPr lang="en-US" altLang="zh-CN" dirty="0" smtClean="0"/>
              <a:t>1</a:t>
            </a:r>
            <a:r>
              <a:rPr lang="zh-CN" altLang="en-US" dirty="0" smtClean="0"/>
              <a:t>、</a:t>
            </a:r>
            <a:r>
              <a:rPr lang="en-US" altLang="zh-CN" dirty="0" smtClean="0"/>
              <a:t>linux</a:t>
            </a:r>
            <a:r>
              <a:rPr lang="zh-CN" altLang="en-US" dirty="0" smtClean="0"/>
              <a:t>的容器方面技术      </a:t>
            </a:r>
            <a:r>
              <a:rPr lang="en-US" altLang="zh-CN" dirty="0" smtClean="0"/>
              <a:t>2</a:t>
            </a:r>
            <a:r>
              <a:rPr lang="zh-CN" altLang="en-US" dirty="0" smtClean="0"/>
              <a:t>、</a:t>
            </a:r>
            <a:r>
              <a:rPr lang="en-US" altLang="zh-CN" dirty="0" smtClean="0"/>
              <a:t>docker</a:t>
            </a:r>
            <a:r>
              <a:rPr lang="zh-CN" altLang="en-US" dirty="0" smtClean="0"/>
              <a:t>镜像技术</a:t>
            </a:r>
            <a:endParaRPr lang="zh-CN" altLang="en-US" dirty="0"/>
          </a:p>
        </p:txBody>
      </p:sp>
      <p:cxnSp>
        <p:nvCxnSpPr>
          <p:cNvPr id="25" name="直接箭头连接符 24"/>
          <p:cNvCxnSpPr>
            <a:stCxn id="10" idx="5"/>
          </p:cNvCxnSpPr>
          <p:nvPr/>
        </p:nvCxnSpPr>
        <p:spPr>
          <a:xfrm flipV="1">
            <a:off x="3657600" y="2254928"/>
            <a:ext cx="1242873" cy="189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87158" y="2064059"/>
            <a:ext cx="4029436" cy="461665"/>
          </a:xfrm>
          <a:prstGeom prst="rect">
            <a:avLst/>
          </a:prstGeom>
          <a:noFill/>
        </p:spPr>
        <p:txBody>
          <a:bodyPr wrap="none" rtlCol="0">
            <a:spAutoFit/>
          </a:bodyPr>
          <a:lstStyle/>
          <a:p>
            <a:r>
              <a:rPr lang="zh-CN" altLang="en-US" sz="1200" dirty="0" smtClean="0"/>
              <a:t>依赖镜像，是个动态的环境，</a:t>
            </a:r>
            <a:endParaRPr lang="en-US" altLang="zh-CN" sz="1200" dirty="0" smtClean="0"/>
          </a:p>
          <a:p>
            <a:r>
              <a:rPr lang="zh-CN" altLang="en-US" sz="1200" dirty="0" smtClean="0"/>
              <a:t>镜像中的</a:t>
            </a:r>
            <a:r>
              <a:rPr lang="en-US" altLang="zh-CN" sz="1200" dirty="0" smtClean="0"/>
              <a:t>ENV</a:t>
            </a:r>
            <a:r>
              <a:rPr lang="zh-CN" altLang="en-US" sz="1200" dirty="0" smtClean="0"/>
              <a:t>，</a:t>
            </a:r>
            <a:r>
              <a:rPr lang="en-US" altLang="zh-CN" sz="1200" dirty="0" smtClean="0"/>
              <a:t>Volume,cmd</a:t>
            </a:r>
            <a:r>
              <a:rPr lang="zh-CN" altLang="en-US" sz="1200" dirty="0" smtClean="0"/>
              <a:t>等最终落实到此运行环境中</a:t>
            </a:r>
            <a:endParaRPr lang="zh-CN" altLang="en-US" sz="1200" dirty="0"/>
          </a:p>
        </p:txBody>
      </p:sp>
      <p:sp>
        <p:nvSpPr>
          <p:cNvPr id="20" name="矩形 19"/>
          <p:cNvSpPr/>
          <p:nvPr/>
        </p:nvSpPr>
        <p:spPr>
          <a:xfrm>
            <a:off x="416942" y="4484651"/>
            <a:ext cx="11297729" cy="1815882"/>
          </a:xfrm>
          <a:prstGeom prst="rect">
            <a:avLst/>
          </a:prstGeom>
        </p:spPr>
        <p:txBody>
          <a:bodyPr wrap="square">
            <a:spAutoFit/>
          </a:bodyPr>
          <a:lstStyle/>
          <a:p>
            <a:r>
              <a:rPr lang="en-US" altLang="zh-CN" sz="1400" b="1" dirty="0" smtClean="0">
                <a:solidFill>
                  <a:schemeClr val="accent6">
                    <a:lumMod val="50000"/>
                  </a:schemeClr>
                </a:solidFill>
              </a:rPr>
              <a:t>---------</a:t>
            </a:r>
            <a:r>
              <a:rPr lang="zh-CN" altLang="en-US" sz="1400" b="1" dirty="0" smtClean="0">
                <a:solidFill>
                  <a:schemeClr val="accent6">
                    <a:lumMod val="50000"/>
                  </a:schemeClr>
                </a:solidFill>
              </a:rPr>
              <a:t>初始挂载时读写层为空。</a:t>
            </a:r>
            <a:endParaRPr lang="en-US" altLang="zh-CN" sz="1400" b="1" dirty="0" smtClean="0">
              <a:solidFill>
                <a:schemeClr val="accent6">
                  <a:lumMod val="50000"/>
                </a:schemeClr>
              </a:solidFill>
            </a:endParaRPr>
          </a:p>
          <a:p>
            <a:endParaRPr lang="en-US" altLang="zh-CN" sz="1400" b="1" dirty="0" smtClean="0">
              <a:solidFill>
                <a:schemeClr val="accent6">
                  <a:lumMod val="50000"/>
                </a:schemeClr>
              </a:solidFill>
            </a:endParaRPr>
          </a:p>
          <a:p>
            <a:r>
              <a:rPr lang="en-US" altLang="zh-CN" sz="1400" b="1" dirty="0" smtClean="0">
                <a:solidFill>
                  <a:schemeClr val="accent6">
                    <a:lumMod val="50000"/>
                  </a:schemeClr>
                </a:solidFill>
              </a:rPr>
              <a:t>---------</a:t>
            </a:r>
            <a:r>
              <a:rPr lang="zh-CN" altLang="en-US" sz="1400" b="1" dirty="0" smtClean="0">
                <a:solidFill>
                  <a:schemeClr val="accent6">
                    <a:lumMod val="50000"/>
                  </a:schemeClr>
                </a:solidFill>
              </a:rPr>
              <a:t>当需要修改镜像内的某个文件时，只对处于最上方的读写层进行了变动，不复写下层已有文件系统的内容，已有文件在只读层中的原始版本仍然存在，但会被读写层中的新版本文件所隐藏，当 </a:t>
            </a:r>
            <a:r>
              <a:rPr lang="en-US" sz="1400" b="1" dirty="0" smtClean="0">
                <a:solidFill>
                  <a:schemeClr val="accent6">
                    <a:lumMod val="50000"/>
                  </a:schemeClr>
                </a:solidFill>
              </a:rPr>
              <a:t>docker commit </a:t>
            </a:r>
            <a:r>
              <a:rPr lang="zh-CN" altLang="en-US" sz="1400" b="1" dirty="0" smtClean="0">
                <a:solidFill>
                  <a:schemeClr val="accent6">
                    <a:lumMod val="50000"/>
                  </a:schemeClr>
                </a:solidFill>
              </a:rPr>
              <a:t>这个修改过的容器文件系统为一个新的镜像时，保存的内容仅为最上层读写文件系统中被更新过的文件。</a:t>
            </a:r>
            <a:endParaRPr lang="en-US" altLang="zh-CN" sz="1400" b="1" dirty="0" smtClean="0">
              <a:solidFill>
                <a:schemeClr val="accent6">
                  <a:lumMod val="50000"/>
                </a:schemeClr>
              </a:solidFill>
            </a:endParaRPr>
          </a:p>
          <a:p>
            <a:endParaRPr lang="en-US" altLang="zh-CN" sz="1400" b="1" dirty="0" smtClean="0">
              <a:solidFill>
                <a:schemeClr val="accent6">
                  <a:lumMod val="50000"/>
                </a:schemeClr>
              </a:solidFill>
            </a:endParaRPr>
          </a:p>
          <a:p>
            <a:r>
              <a:rPr lang="en-US" altLang="zh-CN" sz="1400" b="1" dirty="0" smtClean="0">
                <a:solidFill>
                  <a:schemeClr val="accent6">
                    <a:lumMod val="50000"/>
                  </a:schemeClr>
                </a:solidFill>
              </a:rPr>
              <a:t>---------</a:t>
            </a:r>
            <a:r>
              <a:rPr lang="zh-CN" altLang="en-US" sz="1400" b="1" dirty="0" smtClean="0">
                <a:solidFill>
                  <a:schemeClr val="accent6">
                    <a:lumMod val="50000"/>
                  </a:schemeClr>
                </a:solidFill>
              </a:rPr>
              <a:t>联合挂载是用于将多个镜像层的文件系统挂载到一个挂载点来实现一个统一文件系统视图的途径，是下层存储驱动</a:t>
            </a:r>
            <a:r>
              <a:rPr lang="en-US" altLang="zh-CN" sz="1400" b="1" dirty="0" smtClean="0">
                <a:solidFill>
                  <a:schemeClr val="accent6">
                    <a:lumMod val="50000"/>
                  </a:schemeClr>
                </a:solidFill>
              </a:rPr>
              <a:t>(</a:t>
            </a:r>
            <a:r>
              <a:rPr lang="en-US" sz="1400" b="1" dirty="0" smtClean="0">
                <a:solidFill>
                  <a:schemeClr val="accent6">
                    <a:lumMod val="50000"/>
                  </a:schemeClr>
                </a:solidFill>
              </a:rPr>
              <a:t>aufs、overlay</a:t>
            </a:r>
            <a:r>
              <a:rPr lang="zh-CN" altLang="en-US" sz="1400" b="1" dirty="0" smtClean="0">
                <a:solidFill>
                  <a:schemeClr val="accent6">
                    <a:lumMod val="50000"/>
                  </a:schemeClr>
                </a:solidFill>
              </a:rPr>
              <a:t>等</a:t>
            </a:r>
            <a:r>
              <a:rPr lang="en-US" altLang="zh-CN" sz="1400" b="1" dirty="0" smtClean="0">
                <a:solidFill>
                  <a:schemeClr val="accent6">
                    <a:lumMod val="50000"/>
                  </a:schemeClr>
                </a:solidFill>
              </a:rPr>
              <a:t>) </a:t>
            </a:r>
            <a:r>
              <a:rPr lang="zh-CN" altLang="en-US" sz="1400" b="1" dirty="0" smtClean="0">
                <a:solidFill>
                  <a:schemeClr val="accent6">
                    <a:lumMod val="50000"/>
                  </a:schemeClr>
                </a:solidFill>
              </a:rPr>
              <a:t>实现分层合并的方式。</a:t>
            </a:r>
            <a:endParaRPr lang="zh-CN" alt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9634" y="419854"/>
            <a:ext cx="6109365" cy="738664"/>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容器使用</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1400" dirty="0" smtClean="0"/>
              <a:t>容器是独立运行的一个或一组应用，以及它们的运行态环境</a:t>
            </a:r>
            <a:endParaRPr lang="zh-CN" altLang="en-US" sz="1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324162" y="2932980"/>
            <a:ext cx="9173520" cy="3077766"/>
          </a:xfrm>
          <a:prstGeom prst="rect">
            <a:avLst/>
          </a:prstGeom>
        </p:spPr>
        <p:txBody>
          <a:bodyPr wrap="square">
            <a:spAutoFit/>
          </a:bodyPr>
          <a:lstStyle/>
          <a:p>
            <a:r>
              <a:rPr lang="en-US" dirty="0" smtClean="0"/>
              <a:t>docker run </a:t>
            </a:r>
            <a:r>
              <a:rPr lang="zh-CN" altLang="en-US" dirty="0" smtClean="0"/>
              <a:t>创建一个容器并运行一个命令</a:t>
            </a:r>
            <a:endParaRPr lang="en-US" altLang="zh-CN" sz="1200" dirty="0" smtClean="0">
              <a:solidFill>
                <a:srgbClr val="FF0000"/>
              </a:solidFill>
            </a:endParaRPr>
          </a:p>
          <a:p>
            <a:r>
              <a:rPr lang="en-US" altLang="zh-CN" dirty="0" smtClean="0"/>
              <a:t>docker create </a:t>
            </a:r>
            <a:r>
              <a:rPr lang="zh-CN" altLang="en-US" dirty="0" smtClean="0"/>
              <a:t>创建一个容器，但不启</a:t>
            </a:r>
            <a:r>
              <a:rPr lang="zh-CN" altLang="en-US" dirty="0" smtClean="0"/>
              <a:t>动 </a:t>
            </a:r>
            <a:r>
              <a:rPr lang="en-US" altLang="zh-CN" smtClean="0"/>
              <a:t>--------》start</a:t>
            </a:r>
            <a:endParaRPr lang="en-US" altLang="zh-CN" dirty="0" smtClean="0"/>
          </a:p>
          <a:p>
            <a:endParaRPr lang="en-US" altLang="zh-CN" dirty="0" smtClean="0"/>
          </a:p>
          <a:p>
            <a:pPr latinLnBrk="1"/>
            <a:r>
              <a:rPr lang="en-US" altLang="zh-CN" sz="1400" b="1" dirty="0" smtClean="0"/>
              <a:t>-</a:t>
            </a:r>
            <a:r>
              <a:rPr lang="en-US" sz="1400" b="1" dirty="0" smtClean="0"/>
              <a:t>d:</a:t>
            </a:r>
            <a:r>
              <a:rPr lang="en-US" sz="1400" dirty="0" smtClean="0"/>
              <a:t> </a:t>
            </a:r>
            <a:r>
              <a:rPr lang="zh-CN" altLang="en-US" sz="1400" dirty="0" smtClean="0"/>
              <a:t>后台运行容器，并返回容器</a:t>
            </a:r>
            <a:r>
              <a:rPr lang="en-US" sz="1400" dirty="0" smtClean="0"/>
              <a:t>ID；</a:t>
            </a:r>
          </a:p>
          <a:p>
            <a:pPr latinLnBrk="1"/>
            <a:r>
              <a:rPr lang="en-US" sz="1400" b="1" dirty="0" smtClean="0"/>
              <a:t>-i:</a:t>
            </a:r>
            <a:r>
              <a:rPr lang="en-US" sz="1400" dirty="0" smtClean="0"/>
              <a:t> </a:t>
            </a:r>
            <a:r>
              <a:rPr lang="zh-CN" altLang="en-US" sz="1400" dirty="0" smtClean="0"/>
              <a:t>以交互模式运行容器，通常与 </a:t>
            </a:r>
            <a:r>
              <a:rPr lang="en-US" altLang="zh-CN" sz="1400" dirty="0" smtClean="0"/>
              <a:t>-</a:t>
            </a:r>
            <a:r>
              <a:rPr lang="en-US" sz="1400" dirty="0" smtClean="0"/>
              <a:t>t </a:t>
            </a:r>
            <a:r>
              <a:rPr lang="zh-CN" altLang="en-US" sz="1400" dirty="0" smtClean="0"/>
              <a:t>同时使用；</a:t>
            </a:r>
          </a:p>
          <a:p>
            <a:pPr latinLnBrk="1"/>
            <a:r>
              <a:rPr lang="en-US" altLang="zh-CN" sz="1400" b="1" dirty="0" smtClean="0"/>
              <a:t>-</a:t>
            </a:r>
            <a:r>
              <a:rPr lang="en-US" sz="1400" b="1" dirty="0" smtClean="0"/>
              <a:t>p:</a:t>
            </a:r>
            <a:r>
              <a:rPr lang="en-US" sz="1400" dirty="0" smtClean="0"/>
              <a:t> </a:t>
            </a:r>
            <a:r>
              <a:rPr lang="zh-CN" altLang="en-US" sz="1400" dirty="0" smtClean="0"/>
              <a:t>端口映射，格式为：</a:t>
            </a:r>
            <a:r>
              <a:rPr lang="zh-CN" altLang="en-US" sz="1400" b="1" dirty="0" smtClean="0"/>
              <a:t>主机</a:t>
            </a:r>
            <a:r>
              <a:rPr lang="en-US" altLang="zh-CN" sz="1400" b="1" dirty="0" smtClean="0"/>
              <a:t>(</a:t>
            </a:r>
            <a:r>
              <a:rPr lang="zh-CN" altLang="en-US" sz="1400" b="1" dirty="0" smtClean="0"/>
              <a:t>宿主</a:t>
            </a:r>
            <a:r>
              <a:rPr lang="en-US" altLang="zh-CN" sz="1400" b="1" dirty="0" smtClean="0"/>
              <a:t>)</a:t>
            </a:r>
            <a:r>
              <a:rPr lang="zh-CN" altLang="en-US" sz="1400" b="1" dirty="0" smtClean="0"/>
              <a:t>端口</a:t>
            </a:r>
            <a:r>
              <a:rPr lang="en-US" altLang="zh-CN" sz="1400" b="1" dirty="0" smtClean="0"/>
              <a:t>:</a:t>
            </a:r>
            <a:r>
              <a:rPr lang="zh-CN" altLang="en-US" sz="1400" b="1" dirty="0" smtClean="0"/>
              <a:t>容器端口</a:t>
            </a:r>
            <a:endParaRPr lang="zh-CN" altLang="en-US" sz="1400" dirty="0" smtClean="0"/>
          </a:p>
          <a:p>
            <a:pPr latinLnBrk="1"/>
            <a:r>
              <a:rPr lang="en-US" altLang="zh-CN" sz="1400" b="1" dirty="0" smtClean="0"/>
              <a:t>-</a:t>
            </a:r>
            <a:r>
              <a:rPr lang="en-US" sz="1400" b="1" dirty="0" smtClean="0"/>
              <a:t>t:</a:t>
            </a:r>
            <a:r>
              <a:rPr lang="en-US" sz="1400" dirty="0" smtClean="0"/>
              <a:t> </a:t>
            </a:r>
            <a:r>
              <a:rPr lang="zh-CN" altLang="en-US" sz="1400" dirty="0" smtClean="0"/>
              <a:t>为容器重新分配一个伪输入终端，通常与 </a:t>
            </a:r>
            <a:r>
              <a:rPr lang="en-US" altLang="zh-CN" sz="1400" dirty="0" smtClean="0"/>
              <a:t>-</a:t>
            </a:r>
            <a:r>
              <a:rPr lang="en-US" sz="1400" dirty="0" smtClean="0"/>
              <a:t>i </a:t>
            </a:r>
            <a:r>
              <a:rPr lang="zh-CN" altLang="en-US" sz="1400" dirty="0" smtClean="0"/>
              <a:t>同时使用；</a:t>
            </a:r>
          </a:p>
          <a:p>
            <a:pPr latinLnBrk="1"/>
            <a:r>
              <a:rPr lang="en-US" altLang="zh-CN" sz="1400" b="1" dirty="0" smtClean="0"/>
              <a:t>--</a:t>
            </a:r>
            <a:r>
              <a:rPr lang="en-US" sz="1400" b="1" dirty="0" smtClean="0"/>
              <a:t>name="nginx-lb":</a:t>
            </a:r>
            <a:r>
              <a:rPr lang="en-US" sz="1400" dirty="0" smtClean="0"/>
              <a:t> </a:t>
            </a:r>
            <a:r>
              <a:rPr lang="zh-CN" altLang="en-US" sz="1400" dirty="0" smtClean="0"/>
              <a:t>为容器指定一个名称；</a:t>
            </a:r>
          </a:p>
          <a:p>
            <a:pPr latinLnBrk="1"/>
            <a:r>
              <a:rPr lang="en-US" altLang="zh-CN" sz="1400" b="1" dirty="0" smtClean="0"/>
              <a:t>--</a:t>
            </a:r>
            <a:r>
              <a:rPr lang="en-US" sz="1400" b="1" dirty="0" smtClean="0"/>
              <a:t>dns 8.8.8.8:</a:t>
            </a:r>
            <a:r>
              <a:rPr lang="en-US" sz="1400" dirty="0" smtClean="0"/>
              <a:t> </a:t>
            </a:r>
            <a:r>
              <a:rPr lang="zh-CN" altLang="en-US" sz="1400" dirty="0" smtClean="0"/>
              <a:t>指定容器使用的</a:t>
            </a:r>
            <a:r>
              <a:rPr lang="en-US" sz="1400" dirty="0" smtClean="0"/>
              <a:t>DNS</a:t>
            </a:r>
            <a:r>
              <a:rPr lang="zh-CN" altLang="en-US" sz="1400" dirty="0" smtClean="0"/>
              <a:t>服务器，默认和宿主一致；</a:t>
            </a:r>
            <a:endParaRPr lang="en-US" altLang="zh-CN" sz="1400" dirty="0" smtClean="0"/>
          </a:p>
          <a:p>
            <a:pPr latinLnBrk="1"/>
            <a:r>
              <a:rPr lang="en-US" altLang="zh-CN" sz="1400" b="1" dirty="0" smtClean="0"/>
              <a:t>-</a:t>
            </a:r>
            <a:r>
              <a:rPr lang="en-US" sz="1400" b="1" dirty="0" smtClean="0"/>
              <a:t>m :</a:t>
            </a:r>
            <a:r>
              <a:rPr lang="zh-CN" altLang="en-US" sz="1400" dirty="0" smtClean="0"/>
              <a:t>设置容器使用内存最大值；</a:t>
            </a:r>
          </a:p>
          <a:p>
            <a:pPr latinLnBrk="1"/>
            <a:r>
              <a:rPr lang="en-US" altLang="zh-CN" sz="1400" b="1" dirty="0" smtClean="0"/>
              <a:t>--</a:t>
            </a:r>
            <a:r>
              <a:rPr lang="en-US" sz="1400" b="1" dirty="0" smtClean="0"/>
              <a:t>net="bridge":</a:t>
            </a:r>
            <a:r>
              <a:rPr lang="en-US" sz="1400" dirty="0" smtClean="0"/>
              <a:t> </a:t>
            </a:r>
            <a:r>
              <a:rPr lang="zh-CN" altLang="en-US" sz="1400" dirty="0" smtClean="0"/>
              <a:t>网络连接类型，支持 </a:t>
            </a:r>
            <a:r>
              <a:rPr lang="en-US" sz="1400" dirty="0" smtClean="0"/>
              <a:t>bridge/host/none/container: </a:t>
            </a:r>
            <a:r>
              <a:rPr lang="zh-CN" altLang="en-US" sz="1400" dirty="0" smtClean="0"/>
              <a:t>四种类型；</a:t>
            </a:r>
          </a:p>
          <a:p>
            <a:pPr latinLnBrk="1"/>
            <a:r>
              <a:rPr lang="en-US" altLang="zh-CN" sz="1400" b="1" dirty="0" smtClean="0"/>
              <a:t>--</a:t>
            </a:r>
            <a:r>
              <a:rPr lang="en-US" sz="1400" b="1" dirty="0" smtClean="0"/>
              <a:t>link=[]:</a:t>
            </a:r>
            <a:r>
              <a:rPr lang="en-US" sz="1400" dirty="0" smtClean="0"/>
              <a:t> </a:t>
            </a:r>
            <a:r>
              <a:rPr lang="zh-CN" altLang="en-US" sz="1400" dirty="0" smtClean="0"/>
              <a:t>添加链接到另一个容器；</a:t>
            </a:r>
          </a:p>
          <a:p>
            <a:pPr latinLnBrk="1"/>
            <a:r>
              <a:rPr lang="en-US" altLang="zh-CN" sz="1400" b="1" dirty="0" smtClean="0"/>
              <a:t>--</a:t>
            </a:r>
            <a:r>
              <a:rPr lang="en-US" sz="1400" b="1" dirty="0" smtClean="0"/>
              <a:t>expose=[]:</a:t>
            </a:r>
            <a:r>
              <a:rPr lang="en-US" sz="1400" dirty="0" smtClean="0"/>
              <a:t> </a:t>
            </a:r>
            <a:r>
              <a:rPr lang="zh-CN" altLang="en-US" sz="1400" dirty="0" smtClean="0"/>
              <a:t>开放一个端口或一组端口；</a:t>
            </a:r>
            <a:endParaRPr lang="en-US" sz="1400" dirty="0"/>
          </a:p>
        </p:txBody>
      </p:sp>
      <p:pic>
        <p:nvPicPr>
          <p:cNvPr id="1026" name="Picture 2"/>
          <p:cNvPicPr>
            <a:picLocks noChangeAspect="1" noChangeArrowheads="1"/>
          </p:cNvPicPr>
          <p:nvPr/>
        </p:nvPicPr>
        <p:blipFill>
          <a:blip r:embed="rId2"/>
          <a:srcRect/>
          <a:stretch>
            <a:fillRect/>
          </a:stretch>
        </p:blipFill>
        <p:spPr bwMode="auto">
          <a:xfrm>
            <a:off x="622870" y="1151298"/>
            <a:ext cx="7827976" cy="1540144"/>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9634" y="419854"/>
            <a:ext cx="6109365" cy="738664"/>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容器使用</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1400" dirty="0" smtClean="0"/>
              <a:t>容器是独立运行的一个或一组应用，以及它们的运行态环境</a:t>
            </a:r>
            <a:endParaRPr lang="zh-CN" altLang="en-US" sz="1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298284" y="2268746"/>
            <a:ext cx="9173520" cy="3508653"/>
          </a:xfrm>
          <a:prstGeom prst="rect">
            <a:avLst/>
          </a:prstGeom>
        </p:spPr>
        <p:txBody>
          <a:bodyPr wrap="square">
            <a:spAutoFit/>
          </a:bodyPr>
          <a:lstStyle/>
          <a:p>
            <a:r>
              <a:rPr lang="zh-CN" altLang="en-US" dirty="0" smtClean="0"/>
              <a:t>交互式创建容器并进入： </a:t>
            </a:r>
            <a:r>
              <a:rPr lang="en-US" altLang="zh-CN" sz="1400" dirty="0" smtClean="0"/>
              <a:t>docker run -it --name centos centos /bin/bash</a:t>
            </a:r>
            <a:r>
              <a:rPr lang="zh-CN" altLang="en-US" sz="1400" dirty="0" smtClean="0"/>
              <a:t>（前台进程）</a:t>
            </a:r>
            <a:endParaRPr lang="en-US" altLang="zh-CN" sz="1400" dirty="0" smtClean="0"/>
          </a:p>
          <a:p>
            <a:r>
              <a:rPr lang="en-US" altLang="zh-CN" sz="1400" dirty="0" smtClean="0"/>
              <a:t>------------------------exit</a:t>
            </a:r>
            <a:r>
              <a:rPr lang="zh-CN" altLang="en-US" sz="1400" dirty="0" smtClean="0"/>
              <a:t>退出也关闭容器</a:t>
            </a:r>
            <a:r>
              <a:rPr lang="en-US" altLang="zh-CN" sz="1400" dirty="0" smtClean="0"/>
              <a:t>; </a:t>
            </a:r>
            <a:r>
              <a:rPr lang="en-US" sz="1400" dirty="0" smtClean="0"/>
              <a:t>Ctrl+P+Q</a:t>
            </a:r>
            <a:r>
              <a:rPr lang="zh-CN" altLang="en-US" sz="1400" dirty="0" smtClean="0"/>
              <a:t>退出不关闭容器</a:t>
            </a:r>
            <a:endParaRPr lang="en-US" altLang="zh-CN" sz="1400" dirty="0" smtClean="0"/>
          </a:p>
          <a:p>
            <a:r>
              <a:rPr lang="zh-CN" altLang="en-US" dirty="0" smtClean="0"/>
              <a:t>后台启动容器：</a:t>
            </a:r>
            <a:r>
              <a:rPr lang="en-US" altLang="zh-CN" sz="1400" dirty="0" smtClean="0"/>
              <a:t>docker run -d --name nginx nginx</a:t>
            </a:r>
            <a:endParaRPr lang="en-US" altLang="zh-CN" dirty="0" smtClean="0"/>
          </a:p>
          <a:p>
            <a:r>
              <a:rPr lang="zh-CN" altLang="en-US" dirty="0" smtClean="0"/>
              <a:t>进入已运行的容器：</a:t>
            </a:r>
            <a:r>
              <a:rPr lang="en-US" altLang="zh-CN" dirty="0" smtClean="0"/>
              <a:t>docker exec -it nginx /bin/bash</a:t>
            </a:r>
          </a:p>
          <a:p>
            <a:r>
              <a:rPr lang="zh-CN" altLang="en-US" dirty="0" smtClean="0"/>
              <a:t>查看容器的元数据：</a:t>
            </a:r>
            <a:r>
              <a:rPr lang="en-US" dirty="0" smtClean="0"/>
              <a:t> docker inspect </a:t>
            </a:r>
            <a:r>
              <a:rPr lang="en-US" altLang="zh-CN" dirty="0" smtClean="0"/>
              <a:t>nginx  </a:t>
            </a:r>
          </a:p>
          <a:p>
            <a:r>
              <a:rPr lang="zh-CN" altLang="en-US" dirty="0" smtClean="0"/>
              <a:t>绑定容器端口到主机： </a:t>
            </a:r>
            <a:r>
              <a:rPr lang="en-US" altLang="zh-CN" dirty="0" smtClean="0"/>
              <a:t>docker run -d -p 8080:80 --name nginx nginx:latest</a:t>
            </a:r>
          </a:p>
          <a:p>
            <a:endParaRPr lang="en-US" altLang="zh-CN" dirty="0" smtClean="0"/>
          </a:p>
          <a:p>
            <a:endParaRPr lang="en-US" altLang="zh-CN" dirty="0" smtClean="0"/>
          </a:p>
          <a:p>
            <a:endParaRPr lang="en-US" altLang="zh-CN" dirty="0" smtClean="0"/>
          </a:p>
          <a:p>
            <a:r>
              <a:rPr lang="zh-CN" altLang="en-US" dirty="0" smtClean="0"/>
              <a:t>挂载主机文件目录到容器内：</a:t>
            </a:r>
            <a:r>
              <a:rPr lang="en-US" altLang="zh-CN" dirty="0" smtClean="0"/>
              <a:t> </a:t>
            </a:r>
            <a:r>
              <a:rPr lang="en-US" altLang="zh-CN" sz="1400" dirty="0" smtClean="0"/>
              <a:t>docker run -dit -v /root/peter_dir/:/pdir --name cent centos</a:t>
            </a:r>
          </a:p>
          <a:p>
            <a:endParaRPr lang="en-US" altLang="zh-CN" sz="1400" dirty="0" smtClean="0"/>
          </a:p>
          <a:p>
            <a:endParaRPr lang="en-US" altLang="zh-CN" sz="1400" dirty="0" smtClean="0"/>
          </a:p>
          <a:p>
            <a:r>
              <a:rPr lang="zh-CN" altLang="en-US" dirty="0" smtClean="0"/>
              <a:t>复制主机文件到容器内：</a:t>
            </a:r>
            <a:r>
              <a:rPr lang="en-US" altLang="zh-CN" sz="1400" dirty="0" smtClean="0"/>
              <a:t>docker cp anaconda-ks.cfg cent:/var</a:t>
            </a:r>
            <a:endParaRPr lang="en-US" sz="1400" dirty="0"/>
          </a:p>
        </p:txBody>
      </p:sp>
      <p:pic>
        <p:nvPicPr>
          <p:cNvPr id="2051" name="Picture 3"/>
          <p:cNvPicPr>
            <a:picLocks noChangeAspect="1" noChangeArrowheads="1"/>
          </p:cNvPicPr>
          <p:nvPr/>
        </p:nvPicPr>
        <p:blipFill>
          <a:blip r:embed="rId2"/>
          <a:srcRect/>
          <a:stretch>
            <a:fillRect/>
          </a:stretch>
        </p:blipFill>
        <p:spPr bwMode="auto">
          <a:xfrm>
            <a:off x="272421" y="1182897"/>
            <a:ext cx="11750675" cy="8001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343589" y="3942602"/>
            <a:ext cx="11522075" cy="6635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2834" y="562094"/>
            <a:ext cx="4162614" cy="738664"/>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仓库使用</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dirty="0" smtClean="0"/>
              <a:t>-------</a:t>
            </a:r>
            <a:r>
              <a:rPr lang="zh-CN" altLang="en-US" sz="1400" dirty="0" smtClean="0"/>
              <a:t>仓库（</a:t>
            </a:r>
            <a:r>
              <a:rPr lang="en-US" sz="1400" dirty="0" smtClean="0"/>
              <a:t>Repository）</a:t>
            </a:r>
            <a:r>
              <a:rPr lang="zh-CN" altLang="en-US" sz="1400" dirty="0" smtClean="0"/>
              <a:t>是集中存放镜像的地方</a:t>
            </a:r>
            <a:endParaRPr lang="zh-CN" altLang="en-US" sz="1400" dirty="0"/>
          </a:p>
        </p:txBody>
      </p:sp>
      <p:sp>
        <p:nvSpPr>
          <p:cNvPr id="3" name="矩形 2"/>
          <p:cNvSpPr/>
          <p:nvPr/>
        </p:nvSpPr>
        <p:spPr>
          <a:xfrm>
            <a:off x="539824" y="1690776"/>
            <a:ext cx="9173520" cy="3016210"/>
          </a:xfrm>
          <a:prstGeom prst="rect">
            <a:avLst/>
          </a:prstGeom>
        </p:spPr>
        <p:txBody>
          <a:bodyPr wrap="square">
            <a:spAutoFit/>
          </a:bodyPr>
          <a:lstStyle/>
          <a:p>
            <a:r>
              <a:rPr lang="en-US" dirty="0" smtClean="0"/>
              <a:t>docker</a:t>
            </a:r>
            <a:r>
              <a:rPr lang="zh-CN" altLang="en-US" dirty="0" smtClean="0"/>
              <a:t>官方仓库：</a:t>
            </a:r>
            <a:r>
              <a:rPr lang="en-US" altLang="zh-CN" dirty="0" smtClean="0"/>
              <a:t> </a:t>
            </a:r>
            <a:r>
              <a:rPr lang="en-US" altLang="zh-CN" dirty="0" smtClean="0">
                <a:hlinkClick r:id="rId2"/>
              </a:rPr>
              <a:t>https://hub.docker.com</a:t>
            </a:r>
            <a:endParaRPr lang="en-US" altLang="zh-CN" dirty="0" smtClean="0"/>
          </a:p>
          <a:p>
            <a:r>
              <a:rPr lang="en-US" altLang="zh-CN" dirty="0" smtClean="0"/>
              <a:t>-------- </a:t>
            </a:r>
            <a:r>
              <a:rPr lang="zh-CN" altLang="en-US" dirty="0" smtClean="0"/>
              <a:t>自由注册，邮件激活</a:t>
            </a:r>
            <a:endParaRPr lang="en-US" altLang="zh-CN" dirty="0" smtClean="0"/>
          </a:p>
          <a:p>
            <a:endParaRPr lang="en-US" altLang="zh-CN" dirty="0" smtClean="0"/>
          </a:p>
          <a:p>
            <a:r>
              <a:rPr lang="en-US" altLang="zh-CN" sz="1400" dirty="0" smtClean="0"/>
              <a:t>Docker  pull/search/login/push/tag</a:t>
            </a:r>
          </a:p>
          <a:p>
            <a:r>
              <a:rPr lang="en-US" altLang="zh-CN" dirty="0" smtClean="0"/>
              <a:t>Tag: </a:t>
            </a:r>
            <a:r>
              <a:rPr lang="zh-CN" altLang="en-US" dirty="0" smtClean="0"/>
              <a:t>标记本地镜像，将其归入某一仓库</a:t>
            </a:r>
            <a:endParaRPr lang="en-US" altLang="zh-CN" dirty="0" smtClean="0"/>
          </a:p>
          <a:p>
            <a:r>
              <a:rPr lang="en-US" altLang="zh-CN" dirty="0" smtClean="0"/>
              <a:t>Push: </a:t>
            </a:r>
            <a:r>
              <a:rPr lang="zh-CN" altLang="en-US" dirty="0" smtClean="0"/>
              <a:t>推送镜像到仓库  </a:t>
            </a:r>
            <a:r>
              <a:rPr lang="en-US" altLang="zh-CN" dirty="0" smtClean="0"/>
              <a:t>--</a:t>
            </a:r>
            <a:r>
              <a:rPr lang="zh-CN" altLang="en-US" dirty="0" smtClean="0"/>
              <a:t>需要登陆</a:t>
            </a:r>
            <a:endParaRPr lang="en-US" altLang="zh-CN" dirty="0" smtClean="0"/>
          </a:p>
          <a:p>
            <a:r>
              <a:rPr lang="en-US" altLang="zh-CN" dirty="0" smtClean="0"/>
              <a:t>Search</a:t>
            </a:r>
            <a:r>
              <a:rPr lang="zh-CN" altLang="en-US" dirty="0" smtClean="0"/>
              <a:t>：在仓库中查询镜像 </a:t>
            </a:r>
            <a:r>
              <a:rPr lang="en-US" altLang="zh-CN" dirty="0" smtClean="0"/>
              <a:t>– </a:t>
            </a:r>
            <a:r>
              <a:rPr lang="zh-CN" altLang="en-US" dirty="0" smtClean="0"/>
              <a:t>无法查询到</a:t>
            </a:r>
            <a:r>
              <a:rPr lang="en-US" altLang="zh-CN" dirty="0" smtClean="0"/>
              <a:t>tag</a:t>
            </a:r>
            <a:r>
              <a:rPr lang="zh-CN" altLang="en-US" dirty="0" smtClean="0"/>
              <a:t>版本</a:t>
            </a:r>
            <a:endParaRPr lang="en-US" altLang="zh-CN" dirty="0" smtClean="0"/>
          </a:p>
          <a:p>
            <a:r>
              <a:rPr lang="en-US" altLang="zh-CN" dirty="0" smtClean="0"/>
              <a:t>Pull</a:t>
            </a:r>
            <a:r>
              <a:rPr lang="zh-CN" altLang="en-US" dirty="0" smtClean="0"/>
              <a:t>： 下载镜像到本地</a:t>
            </a:r>
            <a:endParaRPr lang="en-US" altLang="zh-CN" dirty="0" smtClean="0"/>
          </a:p>
          <a:p>
            <a:r>
              <a:rPr lang="en-US" altLang="zh-CN" dirty="0" smtClean="0"/>
              <a:t>Login</a:t>
            </a:r>
            <a:r>
              <a:rPr lang="zh-CN" altLang="en-US" dirty="0" smtClean="0"/>
              <a:t>：登陆仓库</a:t>
            </a:r>
            <a:endParaRPr lang="en-US" altLang="zh-CN" dirty="0" smtClean="0"/>
          </a:p>
          <a:p>
            <a:endParaRPr lang="en-US" altLang="zh-CN" dirty="0" smtClean="0"/>
          </a:p>
          <a:p>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2834" y="562094"/>
            <a:ext cx="3173113" cy="738664"/>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私有仓库使用</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dirty="0" smtClean="0"/>
              <a:t>-------</a:t>
            </a:r>
            <a:r>
              <a:rPr lang="zh-CN" altLang="en-US" sz="1400" dirty="0" smtClean="0"/>
              <a:t>使用</a:t>
            </a:r>
            <a:r>
              <a:rPr lang="en-US" sz="1400" dirty="0" smtClean="0"/>
              <a:t>registry</a:t>
            </a:r>
            <a:r>
              <a:rPr lang="zh-CN" altLang="en-US" sz="1400" dirty="0" smtClean="0"/>
              <a:t>镜像创建私有仓库</a:t>
            </a:r>
            <a:endParaRPr lang="zh-CN" altLang="en-US" sz="1400" dirty="0"/>
          </a:p>
        </p:txBody>
      </p:sp>
      <p:sp>
        <p:nvSpPr>
          <p:cNvPr id="3" name="矩形 2"/>
          <p:cNvSpPr/>
          <p:nvPr/>
        </p:nvSpPr>
        <p:spPr>
          <a:xfrm>
            <a:off x="539823" y="1428239"/>
            <a:ext cx="11066719" cy="4862870"/>
          </a:xfrm>
          <a:prstGeom prst="rect">
            <a:avLst/>
          </a:prstGeom>
        </p:spPr>
        <p:txBody>
          <a:bodyPr wrap="square">
            <a:spAutoFit/>
          </a:bodyPr>
          <a:lstStyle/>
          <a:p>
            <a:r>
              <a:rPr lang="zh-CN" altLang="en-US" dirty="0" smtClean="0"/>
              <a:t>下载</a:t>
            </a:r>
            <a:r>
              <a:rPr lang="en-US" altLang="zh-CN" dirty="0" smtClean="0"/>
              <a:t>registry</a:t>
            </a:r>
            <a:r>
              <a:rPr lang="zh-CN" altLang="en-US" dirty="0" smtClean="0"/>
              <a:t>镜像： </a:t>
            </a:r>
            <a:endParaRPr lang="en-US" altLang="zh-CN" dirty="0" smtClean="0"/>
          </a:p>
          <a:p>
            <a:r>
              <a:rPr lang="en-US" altLang="zh-CN" dirty="0" smtClean="0"/>
              <a:t>docker pull registry</a:t>
            </a:r>
          </a:p>
          <a:p>
            <a:r>
              <a:rPr lang="en-US" altLang="zh-CN" dirty="0" smtClean="0"/>
              <a:t>-----</a:t>
            </a:r>
            <a:r>
              <a:rPr lang="zh-CN" altLang="en-US" dirty="0" smtClean="0"/>
              <a:t>可配置加速器加速下载</a:t>
            </a:r>
            <a:endParaRPr lang="en-US" altLang="zh-CN" dirty="0" smtClean="0"/>
          </a:p>
          <a:p>
            <a:endParaRPr lang="en-US" altLang="zh-CN" dirty="0" smtClean="0"/>
          </a:p>
          <a:p>
            <a:endParaRPr lang="en-US" altLang="zh-CN" dirty="0" smtClean="0"/>
          </a:p>
          <a:p>
            <a:endParaRPr lang="en-US" altLang="zh-CN" dirty="0" smtClean="0"/>
          </a:p>
          <a:p>
            <a:endParaRPr lang="en-US" altLang="zh-CN" sz="1400" dirty="0" smtClean="0"/>
          </a:p>
          <a:p>
            <a:r>
              <a:rPr lang="zh-CN" altLang="en-US" sz="1400" dirty="0" smtClean="0"/>
              <a:t>启动：</a:t>
            </a:r>
            <a:endParaRPr lang="en-US" altLang="zh-CN" sz="1400" dirty="0" smtClean="0"/>
          </a:p>
          <a:p>
            <a:r>
              <a:rPr lang="en-US" altLang="zh-CN" sz="1400" dirty="0" smtClean="0"/>
              <a:t>docker run -d --name reg -p 5000:5000 registry</a:t>
            </a:r>
          </a:p>
          <a:p>
            <a:endParaRPr lang="en-US" sz="1400" dirty="0" smtClean="0"/>
          </a:p>
          <a:p>
            <a:r>
              <a:rPr lang="zh-CN" altLang="en-US" sz="1400" dirty="0" smtClean="0"/>
              <a:t>设置</a:t>
            </a:r>
            <a:r>
              <a:rPr lang="en-US" altLang="zh-CN" sz="1400" dirty="0" smtClean="0"/>
              <a:t>http</a:t>
            </a:r>
            <a:r>
              <a:rPr lang="zh-CN" altLang="en-US" sz="1400" dirty="0" smtClean="0"/>
              <a:t>传输：</a:t>
            </a:r>
            <a:r>
              <a:rPr lang="en-US" sz="1200" dirty="0" smtClean="0"/>
              <a:t>systemctl daemon-reload </a:t>
            </a:r>
            <a:r>
              <a:rPr lang="zh-CN" altLang="en-US" sz="1200" dirty="0" smtClean="0"/>
              <a:t>｜ </a:t>
            </a:r>
            <a:r>
              <a:rPr lang="en-US" sz="1200" dirty="0" smtClean="0"/>
              <a:t>systemctl restart docker</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docker tag hello-world </a:t>
            </a:r>
            <a:r>
              <a:rPr lang="en-US" sz="1200" dirty="0" smtClean="0">
                <a:hlinkClick r:id="rId2"/>
              </a:rPr>
              <a:t>http://192.168.244.5:5000/hello-world</a:t>
            </a:r>
            <a:endParaRPr lang="en-US" sz="1200" dirty="0" smtClean="0"/>
          </a:p>
          <a:p>
            <a:r>
              <a:rPr lang="en-US" altLang="zh-CN" sz="1200" dirty="0" smtClean="0"/>
              <a:t>docker push 192.168.244.5:5000/hello-world</a:t>
            </a:r>
          </a:p>
          <a:p>
            <a:r>
              <a:rPr lang="zh-CN" altLang="en-US" sz="1200" dirty="0" smtClean="0"/>
              <a:t>查询：</a:t>
            </a:r>
            <a:r>
              <a:rPr lang="en-US" altLang="zh-CN" sz="1200" dirty="0" smtClean="0"/>
              <a:t>curl http://192.168.244.5:5000/v2/_catalog   | http://192.168.244.5:5000/v2/hello-world/tags/list</a:t>
            </a:r>
            <a:endParaRPr lang="en-US" sz="1200" dirty="0" smtClean="0"/>
          </a:p>
        </p:txBody>
      </p:sp>
      <p:pic>
        <p:nvPicPr>
          <p:cNvPr id="1027" name="Picture 3"/>
          <p:cNvPicPr>
            <a:picLocks noChangeAspect="1" noChangeArrowheads="1"/>
          </p:cNvPicPr>
          <p:nvPr/>
        </p:nvPicPr>
        <p:blipFill>
          <a:blip r:embed="rId3"/>
          <a:srcRect/>
          <a:stretch>
            <a:fillRect/>
          </a:stretch>
        </p:blipFill>
        <p:spPr bwMode="auto">
          <a:xfrm>
            <a:off x="589106" y="2325767"/>
            <a:ext cx="5738813" cy="898525"/>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a:srcRect/>
          <a:stretch>
            <a:fillRect/>
          </a:stretch>
        </p:blipFill>
        <p:spPr bwMode="auto">
          <a:xfrm>
            <a:off x="582786" y="4187430"/>
            <a:ext cx="5594350" cy="11811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2722" y="281678"/>
            <a:ext cx="2197076" cy="738664"/>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数据管理</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dirty="0" smtClean="0"/>
              <a:t>------</a:t>
            </a:r>
            <a:r>
              <a:rPr lang="en-US" sz="1400" dirty="0" smtClean="0"/>
              <a:t>Volume</a:t>
            </a:r>
            <a:r>
              <a:rPr lang="zh-CN" altLang="en-US" sz="1400" dirty="0" smtClean="0"/>
              <a:t>数据卷使用</a:t>
            </a:r>
          </a:p>
        </p:txBody>
      </p:sp>
      <p:sp>
        <p:nvSpPr>
          <p:cNvPr id="3" name="立方体 2"/>
          <p:cNvSpPr/>
          <p:nvPr/>
        </p:nvSpPr>
        <p:spPr>
          <a:xfrm>
            <a:off x="1179929" y="2896251"/>
            <a:ext cx="2459115" cy="497149"/>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Kernel</a:t>
            </a:r>
            <a:r>
              <a:rPr lang="zh-CN" altLang="en-US" sz="1400" dirty="0" smtClean="0"/>
              <a:t>（</a:t>
            </a:r>
            <a:r>
              <a:rPr lang="en-US" altLang="zh-CN" sz="1400" dirty="0" smtClean="0"/>
              <a:t>bootfs</a:t>
            </a:r>
            <a:r>
              <a:rPr lang="zh-CN" altLang="en-US" sz="1400" dirty="0" smtClean="0"/>
              <a:t>）</a:t>
            </a:r>
            <a:endParaRPr lang="zh-CN" altLang="en-US" sz="1400" dirty="0"/>
          </a:p>
        </p:txBody>
      </p:sp>
      <p:sp>
        <p:nvSpPr>
          <p:cNvPr id="4" name="立方体 3"/>
          <p:cNvSpPr/>
          <p:nvPr/>
        </p:nvSpPr>
        <p:spPr>
          <a:xfrm>
            <a:off x="1181409" y="2515989"/>
            <a:ext cx="2459115" cy="497149"/>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Centos</a:t>
            </a:r>
            <a:r>
              <a:rPr lang="zh-CN" altLang="en-US" sz="1400" dirty="0" smtClean="0"/>
              <a:t>（根镜像</a:t>
            </a:r>
            <a:r>
              <a:rPr lang="en-US" altLang="zh-CN" sz="1400" dirty="0" smtClean="0"/>
              <a:t>rootfs</a:t>
            </a:r>
            <a:r>
              <a:rPr lang="zh-CN" altLang="en-US" sz="1400" dirty="0" smtClean="0"/>
              <a:t>）</a:t>
            </a:r>
            <a:endParaRPr lang="zh-CN" altLang="en-US" sz="1400" dirty="0"/>
          </a:p>
        </p:txBody>
      </p:sp>
      <p:sp>
        <p:nvSpPr>
          <p:cNvPr id="5" name="立方体 4"/>
          <p:cNvSpPr/>
          <p:nvPr/>
        </p:nvSpPr>
        <p:spPr>
          <a:xfrm>
            <a:off x="1174004" y="2144581"/>
            <a:ext cx="2459115" cy="497149"/>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add mysql</a:t>
            </a:r>
            <a:r>
              <a:rPr lang="zh-CN" altLang="en-US" sz="1400" dirty="0" smtClean="0"/>
              <a:t>（镜像</a:t>
            </a:r>
            <a:r>
              <a:rPr lang="en-US" altLang="zh-CN" sz="1400" dirty="0" smtClean="0"/>
              <a:t>1</a:t>
            </a:r>
            <a:r>
              <a:rPr lang="zh-CN" altLang="en-US" sz="1400" dirty="0" smtClean="0"/>
              <a:t>）</a:t>
            </a:r>
            <a:endParaRPr lang="zh-CN" altLang="en-US" sz="1400" dirty="0"/>
          </a:p>
        </p:txBody>
      </p:sp>
      <p:sp>
        <p:nvSpPr>
          <p:cNvPr id="6" name="立方体 5"/>
          <p:cNvSpPr/>
          <p:nvPr/>
        </p:nvSpPr>
        <p:spPr>
          <a:xfrm>
            <a:off x="1175484" y="1790954"/>
            <a:ext cx="2459115" cy="497149"/>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add tomcat</a:t>
            </a:r>
            <a:r>
              <a:rPr lang="zh-CN" altLang="en-US" sz="1400" dirty="0" smtClean="0"/>
              <a:t>（镜像</a:t>
            </a:r>
            <a:r>
              <a:rPr lang="en-US" altLang="zh-CN" sz="1400" dirty="0" smtClean="0"/>
              <a:t>2</a:t>
            </a:r>
            <a:r>
              <a:rPr lang="zh-CN" altLang="en-US" sz="1400" dirty="0" smtClean="0"/>
              <a:t>）</a:t>
            </a:r>
            <a:endParaRPr lang="zh-CN" altLang="en-US" sz="1400" dirty="0"/>
          </a:p>
        </p:txBody>
      </p:sp>
      <p:sp>
        <p:nvSpPr>
          <p:cNvPr id="7" name="立方体 6"/>
          <p:cNvSpPr/>
          <p:nvPr/>
        </p:nvSpPr>
        <p:spPr>
          <a:xfrm>
            <a:off x="1165126" y="1416612"/>
            <a:ext cx="2465042" cy="497150"/>
          </a:xfrm>
          <a:prstGeom prst="cub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读写层（容器）</a:t>
            </a:r>
            <a:endParaRPr lang="zh-CN" altLang="en-US" sz="1400" dirty="0"/>
          </a:p>
        </p:txBody>
      </p:sp>
      <p:sp>
        <p:nvSpPr>
          <p:cNvPr id="8" name="右大括号 7"/>
          <p:cNvSpPr/>
          <p:nvPr/>
        </p:nvSpPr>
        <p:spPr>
          <a:xfrm>
            <a:off x="3776472" y="1563624"/>
            <a:ext cx="557784" cy="16093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右箭头 8"/>
          <p:cNvSpPr/>
          <p:nvPr/>
        </p:nvSpPr>
        <p:spPr>
          <a:xfrm>
            <a:off x="4215384" y="2167128"/>
            <a:ext cx="2066544" cy="420624"/>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折角形 10"/>
          <p:cNvSpPr/>
          <p:nvPr/>
        </p:nvSpPr>
        <p:spPr>
          <a:xfrm>
            <a:off x="6391656" y="1487174"/>
            <a:ext cx="1819656" cy="1408176"/>
          </a:xfrm>
          <a:prstGeom prst="foldedCorne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折角形 16"/>
          <p:cNvSpPr/>
          <p:nvPr/>
        </p:nvSpPr>
        <p:spPr>
          <a:xfrm>
            <a:off x="6544056" y="1639574"/>
            <a:ext cx="1819656" cy="1408176"/>
          </a:xfrm>
          <a:prstGeom prst="foldedCorne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折角形 17"/>
          <p:cNvSpPr/>
          <p:nvPr/>
        </p:nvSpPr>
        <p:spPr>
          <a:xfrm>
            <a:off x="6696456" y="1791974"/>
            <a:ext cx="1819656" cy="1408176"/>
          </a:xfrm>
          <a:prstGeom prst="foldedCorne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6">
                    <a:lumMod val="50000"/>
                  </a:schemeClr>
                </a:solidFill>
              </a:rPr>
              <a:t>Docker</a:t>
            </a:r>
            <a:r>
              <a:rPr lang="zh-CN" altLang="en-US" dirty="0" smtClean="0">
                <a:solidFill>
                  <a:schemeClr val="accent6">
                    <a:lumMod val="50000"/>
                  </a:schemeClr>
                </a:solidFill>
              </a:rPr>
              <a:t>文件系统</a:t>
            </a:r>
            <a:endParaRPr lang="zh-CN" altLang="en-US" dirty="0">
              <a:solidFill>
                <a:schemeClr val="accent6">
                  <a:lumMod val="50000"/>
                </a:schemeClr>
              </a:solidFill>
            </a:endParaRPr>
          </a:p>
        </p:txBody>
      </p:sp>
      <p:sp>
        <p:nvSpPr>
          <p:cNvPr id="19" name="矩形 18"/>
          <p:cNvSpPr/>
          <p:nvPr/>
        </p:nvSpPr>
        <p:spPr>
          <a:xfrm>
            <a:off x="4259509" y="1964174"/>
            <a:ext cx="1493999" cy="276999"/>
          </a:xfrm>
          <a:prstGeom prst="rect">
            <a:avLst/>
          </a:prstGeom>
        </p:spPr>
        <p:txBody>
          <a:bodyPr wrap="none">
            <a:spAutoFit/>
          </a:bodyPr>
          <a:lstStyle/>
          <a:p>
            <a:r>
              <a:rPr lang="en-US" sz="1200" dirty="0" smtClean="0">
                <a:solidFill>
                  <a:srgbClr val="FF0000"/>
                </a:solidFill>
              </a:rPr>
              <a:t>Union File System</a:t>
            </a:r>
            <a:endParaRPr lang="zh-CN" altLang="en-US" sz="1200" dirty="0">
              <a:solidFill>
                <a:srgbClr val="FF0000"/>
              </a:solidFill>
            </a:endParaRPr>
          </a:p>
        </p:txBody>
      </p:sp>
      <p:sp>
        <p:nvSpPr>
          <p:cNvPr id="20" name="折角形 19"/>
          <p:cNvSpPr/>
          <p:nvPr/>
        </p:nvSpPr>
        <p:spPr>
          <a:xfrm>
            <a:off x="3008376" y="4572000"/>
            <a:ext cx="1819656" cy="1408176"/>
          </a:xfrm>
          <a:prstGeom prst="foldedCorne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6">
                    <a:lumMod val="50000"/>
                  </a:schemeClr>
                </a:solidFill>
              </a:rPr>
              <a:t>主机文件</a:t>
            </a:r>
            <a:endParaRPr lang="zh-CN" altLang="en-US" dirty="0">
              <a:solidFill>
                <a:schemeClr val="accent6">
                  <a:lumMod val="50000"/>
                </a:schemeClr>
              </a:solidFill>
            </a:endParaRPr>
          </a:p>
        </p:txBody>
      </p:sp>
      <p:cxnSp>
        <p:nvCxnSpPr>
          <p:cNvPr id="22" name="直接箭头连接符 21"/>
          <p:cNvCxnSpPr>
            <a:stCxn id="20" idx="3"/>
            <a:endCxn id="18" idx="2"/>
          </p:cNvCxnSpPr>
          <p:nvPr/>
        </p:nvCxnSpPr>
        <p:spPr>
          <a:xfrm flipV="1">
            <a:off x="4828032" y="3200150"/>
            <a:ext cx="2778252" cy="2075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rot="19339506">
            <a:off x="5346545" y="3829550"/>
            <a:ext cx="1485087" cy="369332"/>
          </a:xfrm>
          <a:prstGeom prst="rect">
            <a:avLst/>
          </a:prstGeom>
        </p:spPr>
        <p:txBody>
          <a:bodyPr wrap="none">
            <a:spAutoFit/>
          </a:bodyPr>
          <a:lstStyle/>
          <a:p>
            <a:r>
              <a:rPr lang="en-US" dirty="0" smtClean="0"/>
              <a:t>Volume</a:t>
            </a:r>
            <a:r>
              <a:rPr lang="zh-CN" altLang="en-US" dirty="0" smtClean="0"/>
              <a:t>挂载</a:t>
            </a:r>
            <a:endParaRPr lang="zh-CN" altLang="en-US" dirty="0"/>
          </a:p>
        </p:txBody>
      </p:sp>
      <p:sp>
        <p:nvSpPr>
          <p:cNvPr id="24" name="矩形 23"/>
          <p:cNvSpPr/>
          <p:nvPr/>
        </p:nvSpPr>
        <p:spPr>
          <a:xfrm>
            <a:off x="588264" y="6068491"/>
            <a:ext cx="6096000" cy="276999"/>
          </a:xfrm>
          <a:prstGeom prst="rect">
            <a:avLst/>
          </a:prstGeom>
        </p:spPr>
        <p:txBody>
          <a:bodyPr>
            <a:spAutoFit/>
          </a:bodyPr>
          <a:lstStyle/>
          <a:p>
            <a:r>
              <a:rPr lang="zh-CN" altLang="en-US" sz="1200" dirty="0" smtClean="0"/>
              <a:t>例：</a:t>
            </a:r>
            <a:r>
              <a:rPr lang="en-US" sz="1200" dirty="0" smtClean="0"/>
              <a:t>docker run -it --name centOs -v /home/wangjianfeng/data:/data centos</a:t>
            </a:r>
            <a:endParaRPr lang="zh-CN" altLang="en-US" sz="1200" dirty="0"/>
          </a:p>
        </p:txBody>
      </p:sp>
      <p:sp>
        <p:nvSpPr>
          <p:cNvPr id="25" name="折角形 24"/>
          <p:cNvSpPr/>
          <p:nvPr/>
        </p:nvSpPr>
        <p:spPr>
          <a:xfrm>
            <a:off x="7805928" y="4541520"/>
            <a:ext cx="1819656" cy="1408176"/>
          </a:xfrm>
          <a:prstGeom prst="foldedCorne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6">
                    <a:lumMod val="50000"/>
                  </a:schemeClr>
                </a:solidFill>
              </a:rPr>
              <a:t>数据卷容器</a:t>
            </a:r>
            <a:endParaRPr lang="zh-CN" altLang="en-US" dirty="0">
              <a:solidFill>
                <a:schemeClr val="accent6">
                  <a:lumMod val="50000"/>
                </a:schemeClr>
              </a:solidFill>
            </a:endParaRPr>
          </a:p>
        </p:txBody>
      </p:sp>
      <p:cxnSp>
        <p:nvCxnSpPr>
          <p:cNvPr id="27" name="直接箭头连接符 26"/>
          <p:cNvCxnSpPr>
            <a:stCxn id="25" idx="0"/>
            <a:endCxn id="18" idx="2"/>
          </p:cNvCxnSpPr>
          <p:nvPr/>
        </p:nvCxnSpPr>
        <p:spPr>
          <a:xfrm rot="16200000" flipV="1">
            <a:off x="7490335" y="3316099"/>
            <a:ext cx="1341370" cy="11094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rot="2979886">
            <a:off x="7703388" y="3698486"/>
            <a:ext cx="1739643" cy="369332"/>
          </a:xfrm>
          <a:prstGeom prst="rect">
            <a:avLst/>
          </a:prstGeom>
        </p:spPr>
        <p:txBody>
          <a:bodyPr wrap="none">
            <a:spAutoFit/>
          </a:bodyPr>
          <a:lstStyle/>
          <a:p>
            <a:r>
              <a:rPr lang="en-US" dirty="0" smtClean="0"/>
              <a:t>volumes-from</a:t>
            </a:r>
            <a:endParaRPr lang="zh-CN" altLang="en-US" dirty="0"/>
          </a:p>
        </p:txBody>
      </p:sp>
      <p:sp>
        <p:nvSpPr>
          <p:cNvPr id="29" name="矩形 28"/>
          <p:cNvSpPr/>
          <p:nvPr/>
        </p:nvSpPr>
        <p:spPr>
          <a:xfrm>
            <a:off x="6559296" y="5967907"/>
            <a:ext cx="4851654" cy="276999"/>
          </a:xfrm>
          <a:prstGeom prst="rect">
            <a:avLst/>
          </a:prstGeom>
        </p:spPr>
        <p:txBody>
          <a:bodyPr wrap="square">
            <a:spAutoFit/>
          </a:bodyPr>
          <a:lstStyle/>
          <a:p>
            <a:r>
              <a:rPr lang="en-US" sz="1200" dirty="0" smtClean="0"/>
              <a:t>docker run -it --name centOs1 --volumes-from </a:t>
            </a:r>
            <a:r>
              <a:rPr lang="en-US" altLang="zh-CN" sz="1200" dirty="0" smtClean="0"/>
              <a:t>datao</a:t>
            </a:r>
            <a:r>
              <a:rPr lang="en-US" sz="1200" dirty="0" smtClean="0"/>
              <a:t>s centos</a:t>
            </a:r>
            <a:endParaRPr lang="zh-CN" alt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3532" y="358894"/>
            <a:ext cx="7697556" cy="738664"/>
          </a:xfrm>
          <a:prstGeom prst="rect">
            <a:avLst/>
          </a:prstGeom>
        </p:spPr>
        <p:txBody>
          <a:bodyPr wrap="none">
            <a:spAutoFit/>
          </a:bodyPr>
          <a:lstStyle/>
          <a:p>
            <a:r>
              <a:rPr lang="en-US"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Dockerfile</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使用</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sz="1400" dirty="0" smtClean="0"/>
              <a:t> ---------Dockerfile</a:t>
            </a:r>
            <a:r>
              <a:rPr lang="zh-CN" altLang="en-US" sz="1400" dirty="0" smtClean="0"/>
              <a:t>是一个文本格式的配置文件，用户可以使用</a:t>
            </a:r>
            <a:r>
              <a:rPr lang="en-US" sz="1400" dirty="0" smtClean="0"/>
              <a:t>Dockerfile</a:t>
            </a:r>
            <a:r>
              <a:rPr lang="zh-CN" altLang="en-US" sz="1400" dirty="0" smtClean="0"/>
              <a:t>快速创建自定义镜像</a:t>
            </a:r>
            <a:endParaRPr lang="en-US" sz="1400" dirty="0"/>
          </a:p>
        </p:txBody>
      </p:sp>
      <p:pic>
        <p:nvPicPr>
          <p:cNvPr id="1026" name="Picture 2"/>
          <p:cNvPicPr>
            <a:picLocks noChangeAspect="1" noChangeArrowheads="1"/>
          </p:cNvPicPr>
          <p:nvPr/>
        </p:nvPicPr>
        <p:blipFill>
          <a:blip r:embed="rId2"/>
          <a:srcRect/>
          <a:stretch>
            <a:fillRect/>
          </a:stretch>
        </p:blipFill>
        <p:spPr bwMode="auto">
          <a:xfrm>
            <a:off x="657650" y="1925951"/>
            <a:ext cx="6222984" cy="2128265"/>
          </a:xfrm>
          <a:prstGeom prst="rect">
            <a:avLst/>
          </a:prstGeom>
          <a:noFill/>
          <a:ln w="9525">
            <a:noFill/>
            <a:miter lim="800000"/>
            <a:headEnd/>
            <a:tailEnd/>
          </a:ln>
          <a:effectLst/>
        </p:spPr>
      </p:pic>
      <p:sp>
        <p:nvSpPr>
          <p:cNvPr id="4" name="矩形 3"/>
          <p:cNvSpPr/>
          <p:nvPr/>
        </p:nvSpPr>
        <p:spPr>
          <a:xfrm>
            <a:off x="657519" y="1464453"/>
            <a:ext cx="6449452" cy="369332"/>
          </a:xfrm>
          <a:prstGeom prst="rect">
            <a:avLst/>
          </a:prstGeom>
        </p:spPr>
        <p:txBody>
          <a:bodyPr wrap="square">
            <a:spAutoFit/>
          </a:bodyPr>
          <a:lstStyle/>
          <a:p>
            <a:r>
              <a:rPr lang="zh-CN" altLang="en-US" dirty="0" smtClean="0"/>
              <a:t>基础镜像、维护者信息、操作指令、容器</a:t>
            </a:r>
            <a:r>
              <a:rPr lang="en-US" altLang="zh-CN" dirty="0" smtClean="0"/>
              <a:t>CMD</a:t>
            </a:r>
            <a:endParaRPr lang="en-US" altLang="zh-CN" dirty="0" smtClean="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3532" y="358894"/>
            <a:ext cx="7697556" cy="738664"/>
          </a:xfrm>
          <a:prstGeom prst="rect">
            <a:avLst/>
          </a:prstGeom>
        </p:spPr>
        <p:txBody>
          <a:bodyPr wrap="none">
            <a:spAutoFit/>
          </a:bodyPr>
          <a:lstStyle/>
          <a:p>
            <a:r>
              <a:rPr lang="en-US"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Dockerfile</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使用</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sz="1400" dirty="0" smtClean="0"/>
              <a:t> ---------Dockerfile</a:t>
            </a:r>
            <a:r>
              <a:rPr lang="zh-CN" altLang="en-US" sz="1400" dirty="0" smtClean="0"/>
              <a:t>是一个文本格式的配置文件，用户可以使用</a:t>
            </a:r>
            <a:r>
              <a:rPr lang="en-US" sz="1400" dirty="0" smtClean="0"/>
              <a:t>Dockerfile</a:t>
            </a:r>
            <a:r>
              <a:rPr lang="zh-CN" altLang="en-US" sz="1400" dirty="0" smtClean="0"/>
              <a:t>快速创建自定义镜像</a:t>
            </a:r>
            <a:endParaRPr lang="en-US" sz="1400" dirty="0"/>
          </a:p>
        </p:txBody>
      </p:sp>
      <p:sp>
        <p:nvSpPr>
          <p:cNvPr id="5" name="矩形 4"/>
          <p:cNvSpPr/>
          <p:nvPr/>
        </p:nvSpPr>
        <p:spPr>
          <a:xfrm>
            <a:off x="564333" y="1167897"/>
            <a:ext cx="10897354" cy="4832092"/>
          </a:xfrm>
          <a:prstGeom prst="rect">
            <a:avLst/>
          </a:prstGeom>
        </p:spPr>
        <p:txBody>
          <a:bodyPr wrap="square">
            <a:spAutoFit/>
          </a:bodyPr>
          <a:lstStyle/>
          <a:p>
            <a:r>
              <a:rPr lang="en-US" sz="1400" b="1" dirty="0" smtClean="0"/>
              <a:t>Dockerfile</a:t>
            </a:r>
            <a:r>
              <a:rPr lang="zh-CN" altLang="en-US" sz="1400" b="1" dirty="0" smtClean="0"/>
              <a:t>指令集</a:t>
            </a:r>
            <a:endParaRPr lang="zh-CN" altLang="en-US" sz="1400" dirty="0" smtClean="0"/>
          </a:p>
          <a:p>
            <a:r>
              <a:rPr lang="en-US" altLang="zh-CN" sz="1400" b="1" dirty="0" smtClean="0"/>
              <a:t>1 </a:t>
            </a:r>
            <a:r>
              <a:rPr lang="en-US" sz="1400" b="1" dirty="0" smtClean="0"/>
              <a:t>FROM</a:t>
            </a:r>
          </a:p>
          <a:p>
            <a:r>
              <a:rPr lang="zh-CN" altLang="en-US" sz="1400" dirty="0" smtClean="0"/>
              <a:t>第一条指令必须为</a:t>
            </a:r>
            <a:r>
              <a:rPr lang="en-US" sz="1400" dirty="0" smtClean="0"/>
              <a:t>FROM</a:t>
            </a:r>
            <a:r>
              <a:rPr lang="zh-CN" altLang="en-US" sz="1400" dirty="0" smtClean="0"/>
              <a:t>指令，用于指定基础镜像。</a:t>
            </a:r>
          </a:p>
          <a:p>
            <a:r>
              <a:rPr lang="en-US" altLang="zh-CN" sz="1400" b="1" dirty="0" smtClean="0"/>
              <a:t>2 </a:t>
            </a:r>
            <a:r>
              <a:rPr lang="en-US" sz="1400" b="1" dirty="0" smtClean="0"/>
              <a:t>MAINTAINER</a:t>
            </a:r>
            <a:endParaRPr lang="en-US" sz="1400" dirty="0" smtClean="0"/>
          </a:p>
          <a:p>
            <a:r>
              <a:rPr lang="zh-CN" altLang="en-US" sz="1400" dirty="0" smtClean="0"/>
              <a:t>指定维护者信息。</a:t>
            </a:r>
          </a:p>
          <a:p>
            <a:r>
              <a:rPr lang="en-US" altLang="zh-CN" sz="1400" b="1" dirty="0" smtClean="0"/>
              <a:t>3 </a:t>
            </a:r>
            <a:r>
              <a:rPr lang="en-US" sz="1400" b="1" dirty="0" smtClean="0"/>
              <a:t>RUN</a:t>
            </a:r>
            <a:endParaRPr lang="en-US" sz="1400" dirty="0" smtClean="0"/>
          </a:p>
          <a:p>
            <a:r>
              <a:rPr lang="zh-CN" altLang="en-US" sz="1400" dirty="0" smtClean="0"/>
              <a:t>会在</a:t>
            </a:r>
            <a:r>
              <a:rPr lang="en-US" sz="1400" dirty="0" smtClean="0"/>
              <a:t>shell</a:t>
            </a:r>
            <a:r>
              <a:rPr lang="zh-CN" altLang="en-US" sz="1400" dirty="0" smtClean="0"/>
              <a:t>终端运行命令。</a:t>
            </a:r>
          </a:p>
          <a:p>
            <a:r>
              <a:rPr lang="en-US" altLang="zh-CN" sz="1400" b="1" dirty="0" smtClean="0"/>
              <a:t>4 </a:t>
            </a:r>
            <a:r>
              <a:rPr lang="en-US" sz="1400" b="1" dirty="0" smtClean="0"/>
              <a:t>EXPOSE</a:t>
            </a:r>
            <a:endParaRPr lang="en-US" sz="1400" dirty="0" smtClean="0"/>
          </a:p>
          <a:p>
            <a:r>
              <a:rPr lang="zh-CN" altLang="en-US" sz="1400" dirty="0" smtClean="0"/>
              <a:t>格式为 </a:t>
            </a:r>
            <a:r>
              <a:rPr lang="en-US" sz="1400" dirty="0" smtClean="0"/>
              <a:t>EXPOSE [ ...],</a:t>
            </a:r>
            <a:r>
              <a:rPr lang="zh-CN" altLang="en-US" sz="1400" dirty="0" smtClean="0"/>
              <a:t>容器需要暴露的端口号。镜像启动可以通过 </a:t>
            </a:r>
            <a:r>
              <a:rPr lang="en-US" altLang="zh-CN" sz="1400" dirty="0" smtClean="0"/>
              <a:t>–</a:t>
            </a:r>
            <a:r>
              <a:rPr lang="en-US" sz="1400" dirty="0" smtClean="0"/>
              <a:t>P </a:t>
            </a:r>
            <a:r>
              <a:rPr lang="zh-CN" altLang="en-US" sz="1400" dirty="0" smtClean="0"/>
              <a:t>或 </a:t>
            </a:r>
            <a:r>
              <a:rPr lang="en-US" altLang="zh-CN" sz="1400" dirty="0" smtClean="0"/>
              <a:t>-</a:t>
            </a:r>
            <a:r>
              <a:rPr lang="en-US" sz="1400" dirty="0" smtClean="0"/>
              <a:t>p </a:t>
            </a:r>
            <a:r>
              <a:rPr lang="zh-CN" altLang="en-US" sz="1400" dirty="0" smtClean="0"/>
              <a:t>进行端口映射的绑定。</a:t>
            </a:r>
          </a:p>
          <a:p>
            <a:r>
              <a:rPr lang="en-US" altLang="zh-CN" sz="1400" b="1" dirty="0" smtClean="0"/>
              <a:t>5 </a:t>
            </a:r>
            <a:r>
              <a:rPr lang="en-US" sz="1400" b="1" dirty="0" smtClean="0"/>
              <a:t>ENV</a:t>
            </a:r>
          </a:p>
          <a:p>
            <a:r>
              <a:rPr lang="zh-CN" altLang="en-US" sz="1400" dirty="0" smtClean="0"/>
              <a:t>指定一个环境变量，可以被后续的</a:t>
            </a:r>
            <a:r>
              <a:rPr lang="en-US" sz="1400" dirty="0" smtClean="0"/>
              <a:t>RUN</a:t>
            </a:r>
            <a:r>
              <a:rPr lang="zh-CN" altLang="en-US" sz="1400" dirty="0" smtClean="0"/>
              <a:t>引用，并且在容器中记录该环境变量。</a:t>
            </a:r>
          </a:p>
          <a:p>
            <a:r>
              <a:rPr lang="en-US" altLang="zh-CN" sz="1400" b="1" dirty="0" smtClean="0"/>
              <a:t>6 </a:t>
            </a:r>
            <a:r>
              <a:rPr lang="en-US" sz="1400" b="1" dirty="0" smtClean="0"/>
              <a:t>ADD</a:t>
            </a:r>
          </a:p>
          <a:p>
            <a:r>
              <a:rPr lang="zh-CN" altLang="en-US" sz="1400" dirty="0" smtClean="0"/>
              <a:t>该命令将复制指定的到容器中的。其中可以是</a:t>
            </a:r>
            <a:r>
              <a:rPr lang="en-US" sz="1400" dirty="0" smtClean="0"/>
              <a:t>Dockerfile</a:t>
            </a:r>
            <a:r>
              <a:rPr lang="zh-CN" altLang="en-US" sz="1400" dirty="0" smtClean="0"/>
              <a:t>所在目录的一个相对路径；也可以是</a:t>
            </a:r>
            <a:r>
              <a:rPr lang="en-US" sz="1400" dirty="0" smtClean="0"/>
              <a:t>url，</a:t>
            </a:r>
            <a:r>
              <a:rPr lang="zh-CN" altLang="en-US" sz="1400" dirty="0" smtClean="0"/>
              <a:t>还可以是</a:t>
            </a:r>
            <a:r>
              <a:rPr lang="en-US" sz="1400" dirty="0" smtClean="0"/>
              <a:t>tar</a:t>
            </a:r>
            <a:r>
              <a:rPr lang="zh-CN" altLang="en-US" sz="1400" dirty="0" smtClean="0"/>
              <a:t>文件（自动解压）。</a:t>
            </a:r>
          </a:p>
          <a:p>
            <a:r>
              <a:rPr lang="en-US" altLang="zh-CN" sz="1400" b="1" dirty="0" smtClean="0"/>
              <a:t>7 </a:t>
            </a:r>
            <a:r>
              <a:rPr lang="en-US" sz="1400" b="1" dirty="0" smtClean="0"/>
              <a:t>VOLUME</a:t>
            </a:r>
            <a:endParaRPr lang="en-US" sz="1400" dirty="0" smtClean="0"/>
          </a:p>
          <a:p>
            <a:r>
              <a:rPr lang="zh-CN" altLang="en-US" sz="1400" dirty="0" smtClean="0"/>
              <a:t>格式为 </a:t>
            </a:r>
            <a:r>
              <a:rPr lang="en-US" sz="1400" dirty="0" smtClean="0"/>
              <a:t>VOLUME [path]。</a:t>
            </a:r>
            <a:r>
              <a:rPr lang="zh-CN" altLang="en-US" sz="1400" dirty="0" smtClean="0"/>
              <a:t>创建一个可以从本地主机或其他容器挂载点，一般用来存放需要保持的数据。</a:t>
            </a:r>
          </a:p>
          <a:p>
            <a:r>
              <a:rPr lang="en-US" altLang="zh-CN" sz="1400" b="1" dirty="0" smtClean="0"/>
              <a:t>8 </a:t>
            </a:r>
            <a:r>
              <a:rPr lang="en-US" sz="1400" b="1" dirty="0" smtClean="0"/>
              <a:t>USER</a:t>
            </a:r>
          </a:p>
          <a:p>
            <a:r>
              <a:rPr lang="zh-CN" altLang="en-US" sz="1400" dirty="0" smtClean="0"/>
              <a:t>指定运行容器时的用户名，后续的</a:t>
            </a:r>
            <a:r>
              <a:rPr lang="en-US" sz="1400" dirty="0" smtClean="0"/>
              <a:t>RUN</a:t>
            </a:r>
            <a:r>
              <a:rPr lang="zh-CN" altLang="en-US" sz="1400" dirty="0" smtClean="0"/>
              <a:t>也会指定该用户。</a:t>
            </a:r>
          </a:p>
          <a:p>
            <a:r>
              <a:rPr lang="en-US" altLang="zh-CN" sz="1400" b="1" dirty="0" smtClean="0"/>
              <a:t>9 </a:t>
            </a:r>
            <a:r>
              <a:rPr lang="en-US" sz="1400" b="1" dirty="0" smtClean="0"/>
              <a:t>WORKDIR</a:t>
            </a:r>
            <a:endParaRPr lang="en-US" sz="1400" dirty="0" smtClean="0"/>
          </a:p>
          <a:p>
            <a:r>
              <a:rPr lang="zh-CN" altLang="en-US" sz="1400" dirty="0" smtClean="0"/>
              <a:t>指定工作空间，运行完</a:t>
            </a:r>
            <a:r>
              <a:rPr lang="en-US" sz="1400" dirty="0" smtClean="0"/>
              <a:t>WORKDIR</a:t>
            </a:r>
            <a:r>
              <a:rPr lang="zh-CN" altLang="en-US" sz="1400" dirty="0" smtClean="0"/>
              <a:t>后，后续执行的</a:t>
            </a:r>
            <a:r>
              <a:rPr lang="en-US" sz="1400" dirty="0" smtClean="0"/>
              <a:t>RUN、CMD、ENTRYPOINT</a:t>
            </a:r>
            <a:r>
              <a:rPr lang="zh-CN" altLang="en-US" sz="1400" dirty="0" smtClean="0"/>
              <a:t>都会在此目录下执行。</a:t>
            </a:r>
            <a:endParaRPr lang="en-US" altLang="zh-CN" sz="1400" dirty="0" smtClean="0"/>
          </a:p>
          <a:p>
            <a:endParaRPr lang="zh-CN" altLang="en-US" sz="1400" dirty="0" smtClean="0"/>
          </a:p>
          <a:p>
            <a:r>
              <a:rPr lang="en-US" sz="1400" b="1" dirty="0" smtClean="0"/>
              <a:t>10 CMD</a:t>
            </a:r>
            <a:endParaRPr lang="en-US" sz="1400" dirty="0" smtClean="0"/>
          </a:p>
          <a:p>
            <a:r>
              <a:rPr lang="en-US" altLang="zh-CN" sz="1400" b="1" dirty="0" smtClean="0"/>
              <a:t>11 </a:t>
            </a:r>
            <a:r>
              <a:rPr lang="en-US" sz="1400" b="1" dirty="0" smtClean="0"/>
              <a:t>ENTRYPOINT</a:t>
            </a:r>
            <a:endParaRPr lang="zh-CN" alt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3532" y="358894"/>
            <a:ext cx="5480796" cy="1169551"/>
          </a:xfrm>
          <a:prstGeom prst="rect">
            <a:avLst/>
          </a:prstGeom>
        </p:spPr>
        <p:txBody>
          <a:bodyPr wrap="none">
            <a:spAutoFit/>
          </a:bodyPr>
          <a:lstStyle/>
          <a:p>
            <a:r>
              <a:rPr lang="en-US"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CMD</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r>
              <a:rPr lang="en-US" altLang="zh-CN" sz="2800" b="1" dirty="0" smtClean="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VS</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r>
              <a:rPr lang="en-US" sz="2800" b="1" dirty="0" smtClean="0"/>
              <a:t>ENTRYPOINT</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sz="1400" dirty="0" smtClean="0"/>
              <a:t> --------- cmd</a:t>
            </a:r>
            <a:r>
              <a:rPr lang="zh-CN" altLang="en-US" sz="1400" dirty="0" smtClean="0"/>
              <a:t>给出的是一个容器的默认的可执行体</a:t>
            </a:r>
            <a:endParaRPr lang="en-US" altLang="zh-CN" sz="1400" dirty="0" smtClean="0"/>
          </a:p>
          <a:p>
            <a:r>
              <a:rPr lang="en-US" sz="1400" dirty="0" smtClean="0"/>
              <a:t> --------- entrypoint</a:t>
            </a:r>
            <a:r>
              <a:rPr lang="zh-CN" altLang="en-US" sz="1400" dirty="0" smtClean="0"/>
              <a:t>才是正统地用于定义容器启动以后的执行体的</a:t>
            </a:r>
            <a:endParaRPr lang="en-US" sz="1400" dirty="0" smtClean="0"/>
          </a:p>
          <a:p>
            <a:endParaRPr lang="en-US" sz="1400" dirty="0"/>
          </a:p>
        </p:txBody>
      </p:sp>
      <p:sp>
        <p:nvSpPr>
          <p:cNvPr id="3" name="矩形 2"/>
          <p:cNvSpPr/>
          <p:nvPr/>
        </p:nvSpPr>
        <p:spPr>
          <a:xfrm>
            <a:off x="476449" y="2152516"/>
            <a:ext cx="11066719" cy="3416320"/>
          </a:xfrm>
          <a:prstGeom prst="rect">
            <a:avLst/>
          </a:prstGeom>
        </p:spPr>
        <p:txBody>
          <a:bodyPr wrap="square">
            <a:spAutoFit/>
          </a:bodyPr>
          <a:lstStyle/>
          <a:p>
            <a:r>
              <a:rPr lang="en-US" altLang="zh-CN" dirty="0" smtClean="0"/>
              <a:t>CMD---</a:t>
            </a:r>
            <a:r>
              <a:rPr lang="zh-CN" altLang="en-US" sz="1400" dirty="0" smtClean="0"/>
              <a:t>多个</a:t>
            </a:r>
            <a:r>
              <a:rPr lang="en-US" altLang="zh-CN" sz="1400" dirty="0" smtClean="0"/>
              <a:t>cmd</a:t>
            </a:r>
            <a:r>
              <a:rPr lang="zh-CN" altLang="en-US" sz="1400" dirty="0" smtClean="0"/>
              <a:t>最后一个生效</a:t>
            </a:r>
            <a:endParaRPr lang="en-US" altLang="zh-CN" sz="1400" dirty="0" smtClean="0"/>
          </a:p>
          <a:p>
            <a:r>
              <a:rPr lang="en-US" altLang="zh-CN" dirty="0" smtClean="0"/>
              <a:t>-----shell</a:t>
            </a:r>
            <a:r>
              <a:rPr lang="zh-CN" altLang="en-US" dirty="0" smtClean="0"/>
              <a:t>用法：</a:t>
            </a:r>
            <a:r>
              <a:rPr lang="en-US" dirty="0" smtClean="0"/>
              <a:t> </a:t>
            </a:r>
            <a:r>
              <a:rPr lang="en-US" dirty="0" smtClean="0">
                <a:solidFill>
                  <a:srgbClr val="FF0000"/>
                </a:solidFill>
              </a:rPr>
              <a:t>CMD echo "hello cmd!“</a:t>
            </a:r>
          </a:p>
          <a:p>
            <a:r>
              <a:rPr lang="en-US" altLang="zh-CN" dirty="0" smtClean="0"/>
              <a:t>-----</a:t>
            </a:r>
            <a:r>
              <a:rPr lang="en-US" dirty="0" smtClean="0"/>
              <a:t> exec</a:t>
            </a:r>
            <a:r>
              <a:rPr lang="zh-CN" altLang="en-US" dirty="0" smtClean="0"/>
              <a:t>用法：</a:t>
            </a:r>
            <a:r>
              <a:rPr lang="en-US" dirty="0" smtClean="0">
                <a:solidFill>
                  <a:srgbClr val="FF0000"/>
                </a:solidFill>
              </a:rPr>
              <a:t>CMD ["/bin/bash", "-c", "echo 'hello cmd!'"]</a:t>
            </a:r>
            <a:endParaRPr lang="en-US" altLang="zh-CN" dirty="0" smtClean="0">
              <a:solidFill>
                <a:srgbClr val="FF0000"/>
              </a:solidFill>
            </a:endParaRPr>
          </a:p>
          <a:p>
            <a:endParaRPr lang="en-US" altLang="zh-CN" dirty="0" smtClean="0"/>
          </a:p>
          <a:p>
            <a:endParaRPr lang="en-US" altLang="zh-CN" dirty="0" smtClean="0"/>
          </a:p>
          <a:p>
            <a:r>
              <a:rPr lang="en-US" dirty="0" smtClean="0"/>
              <a:t>ENTRYPOINT---</a:t>
            </a:r>
            <a:r>
              <a:rPr lang="zh-CN" altLang="en-US" sz="1400" dirty="0" smtClean="0"/>
              <a:t>容器入口</a:t>
            </a:r>
            <a:endParaRPr lang="en-US" altLang="zh-CN" sz="1400" dirty="0" smtClean="0"/>
          </a:p>
          <a:p>
            <a:r>
              <a:rPr lang="en-US" altLang="zh-CN" dirty="0" smtClean="0"/>
              <a:t>-----shell</a:t>
            </a:r>
            <a:r>
              <a:rPr lang="zh-CN" altLang="en-US" dirty="0" smtClean="0"/>
              <a:t>用法（不接受参数，不推荐）：</a:t>
            </a:r>
            <a:r>
              <a:rPr lang="en-US" dirty="0" smtClean="0"/>
              <a:t> CMD ["p in cmd"]</a:t>
            </a:r>
          </a:p>
          <a:p>
            <a:r>
              <a:rPr lang="en-US" dirty="0" smtClean="0"/>
              <a:t>			ENTRYPOINT echo</a:t>
            </a:r>
          </a:p>
          <a:p>
            <a:endParaRPr lang="en-US" dirty="0" smtClean="0">
              <a:solidFill>
                <a:srgbClr val="FF0000"/>
              </a:solidFill>
            </a:endParaRPr>
          </a:p>
          <a:p>
            <a:r>
              <a:rPr lang="en-US" altLang="zh-CN" dirty="0" smtClean="0"/>
              <a:t>-----</a:t>
            </a:r>
            <a:r>
              <a:rPr lang="en-US" dirty="0" smtClean="0"/>
              <a:t> exec</a:t>
            </a:r>
            <a:r>
              <a:rPr lang="zh-CN" altLang="en-US" dirty="0" smtClean="0"/>
              <a:t>用法：</a:t>
            </a:r>
            <a:r>
              <a:rPr lang="en-US" dirty="0" smtClean="0"/>
              <a:t>CMD ["p in cmd"]</a:t>
            </a:r>
          </a:p>
          <a:p>
            <a:r>
              <a:rPr lang="en-US" dirty="0" smtClean="0"/>
              <a:t>		ENTRYPOINT ["echo"]</a:t>
            </a:r>
          </a:p>
          <a:p>
            <a:endParaRPr lang="en-US" altLang="zh-CN" dirty="0" smtClean="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4857" y="297934"/>
            <a:ext cx="5160387" cy="738664"/>
          </a:xfrm>
          <a:prstGeom prst="rect">
            <a:avLst/>
          </a:prstGeom>
        </p:spPr>
        <p:txBody>
          <a:bodyPr wrap="none">
            <a:spAutoFit/>
          </a:bodyPr>
          <a:lstStyle/>
          <a:p>
            <a:r>
              <a:rPr lang="en-US"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Compose </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大杀器编排服务</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dirty="0" smtClean="0"/>
              <a:t>------------------</a:t>
            </a:r>
            <a:r>
              <a:rPr lang="zh-CN" altLang="en-US" sz="1400" dirty="0" smtClean="0"/>
              <a:t>百星荟萃，名导名演一起上？且看我如何控场</a:t>
            </a:r>
          </a:p>
        </p:txBody>
      </p:sp>
      <p:sp>
        <p:nvSpPr>
          <p:cNvPr id="4" name="矩形 3"/>
          <p:cNvSpPr/>
          <p:nvPr/>
        </p:nvSpPr>
        <p:spPr>
          <a:xfrm rot="16200000">
            <a:off x="-285093" y="2450955"/>
            <a:ext cx="3150606" cy="95061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Docker-compose</a:t>
            </a:r>
            <a:endParaRPr lang="zh-CN" altLang="en-US" sz="2400" dirty="0"/>
          </a:p>
        </p:txBody>
      </p:sp>
      <p:sp>
        <p:nvSpPr>
          <p:cNvPr id="10" name="矩形 9"/>
          <p:cNvSpPr/>
          <p:nvPr/>
        </p:nvSpPr>
        <p:spPr>
          <a:xfrm>
            <a:off x="2462784" y="2526792"/>
            <a:ext cx="3758184" cy="44196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Mysql</a:t>
            </a:r>
            <a:r>
              <a:rPr lang="zh-CN" altLang="en-US" dirty="0" smtClean="0"/>
              <a:t>服务</a:t>
            </a:r>
            <a:endParaRPr lang="zh-CN" altLang="en-US" dirty="0"/>
          </a:p>
        </p:txBody>
      </p:sp>
      <p:sp>
        <p:nvSpPr>
          <p:cNvPr id="11" name="矩形 10"/>
          <p:cNvSpPr/>
          <p:nvPr/>
        </p:nvSpPr>
        <p:spPr>
          <a:xfrm>
            <a:off x="2459736" y="2953512"/>
            <a:ext cx="3758184" cy="44196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Nginx</a:t>
            </a:r>
            <a:r>
              <a:rPr lang="zh-CN" altLang="en-US" dirty="0" smtClean="0"/>
              <a:t>服务</a:t>
            </a:r>
            <a:endParaRPr lang="zh-CN" altLang="en-US" dirty="0"/>
          </a:p>
        </p:txBody>
      </p:sp>
      <p:sp>
        <p:nvSpPr>
          <p:cNvPr id="12" name="矩形 11"/>
          <p:cNvSpPr/>
          <p:nvPr/>
        </p:nvSpPr>
        <p:spPr>
          <a:xfrm>
            <a:off x="2456688" y="3389376"/>
            <a:ext cx="3758184" cy="44196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Web</a:t>
            </a:r>
            <a:r>
              <a:rPr lang="zh-CN" altLang="en-US" dirty="0" smtClean="0"/>
              <a:t>项目</a:t>
            </a:r>
            <a:endParaRPr lang="zh-CN" altLang="en-US" dirty="0"/>
          </a:p>
        </p:txBody>
      </p:sp>
      <p:sp>
        <p:nvSpPr>
          <p:cNvPr id="13" name="矩形 12"/>
          <p:cNvSpPr/>
          <p:nvPr/>
        </p:nvSpPr>
        <p:spPr>
          <a:xfrm>
            <a:off x="2456688" y="1856232"/>
            <a:ext cx="3758184" cy="664464"/>
          </a:xfrm>
          <a:prstGeom prst="rect">
            <a:avLst/>
          </a:prstGeom>
          <a:solidFill>
            <a:schemeClr val="tx1"/>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工程项目</a:t>
            </a:r>
            <a:endParaRPr lang="zh-CN" altLang="en-US" dirty="0"/>
          </a:p>
        </p:txBody>
      </p:sp>
      <p:cxnSp>
        <p:nvCxnSpPr>
          <p:cNvPr id="16" name="直接箭头连接符 15"/>
          <p:cNvCxnSpPr>
            <a:stCxn id="13" idx="3"/>
            <a:endCxn id="18" idx="1"/>
          </p:cNvCxnSpPr>
          <p:nvPr/>
        </p:nvCxnSpPr>
        <p:spPr>
          <a:xfrm flipV="1">
            <a:off x="6214872" y="1989011"/>
            <a:ext cx="1485900" cy="1994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700772" y="1555623"/>
            <a:ext cx="2847975" cy="866775"/>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r>
              <a:rPr lang="zh-CN" altLang="en-US" b="1" dirty="0" smtClean="0">
                <a:solidFill>
                  <a:srgbClr val="FF0000"/>
                </a:solidFill>
                <a:latin typeface="Arial Unicode MS"/>
                <a:ea typeface="SFMono-Regular"/>
                <a:cs typeface="宋体" pitchFamily="2" charset="-122"/>
              </a:rPr>
              <a:t>启动工程：</a:t>
            </a:r>
            <a:endParaRPr lang="en-US" altLang="zh-CN" b="1" dirty="0" smtClean="0">
              <a:solidFill>
                <a:srgbClr val="FF0000"/>
              </a:solidFill>
              <a:latin typeface="Arial Unicode MS"/>
              <a:ea typeface="SFMono-Regular"/>
              <a:cs typeface="宋体" pitchFamily="2" charset="-122"/>
            </a:endParaRPr>
          </a:p>
          <a:p>
            <a:pPr lvl="0" fontAlgn="base">
              <a:spcBef>
                <a:spcPct val="0"/>
              </a:spcBef>
              <a:spcAft>
                <a:spcPct val="0"/>
              </a:spcAft>
            </a:pPr>
            <a:r>
              <a:rPr lang="zh-CN" altLang="zh-CN" b="1" dirty="0" smtClean="0">
                <a:solidFill>
                  <a:srgbClr val="FF0000"/>
                </a:solidFill>
                <a:latin typeface="Arial Unicode MS"/>
                <a:ea typeface="SFMono-Regular"/>
                <a:cs typeface="宋体" pitchFamily="2" charset="-122"/>
              </a:rPr>
              <a:t>docker-compose up</a:t>
            </a:r>
            <a:r>
              <a:rPr lang="zh-CN" altLang="zh-CN" dirty="0" smtClean="0">
                <a:solidFill>
                  <a:srgbClr val="FF0000"/>
                </a:solidFill>
                <a:latin typeface="Arial" pitchFamily="34" charset="0"/>
                <a:ea typeface="宋体" pitchFamily="2" charset="-122"/>
                <a:cs typeface="宋体" pitchFamily="2" charset="-122"/>
              </a:rPr>
              <a:t> </a:t>
            </a:r>
          </a:p>
        </p:txBody>
      </p:sp>
      <p:sp>
        <p:nvSpPr>
          <p:cNvPr id="20" name="矩形 19"/>
          <p:cNvSpPr/>
          <p:nvPr/>
        </p:nvSpPr>
        <p:spPr>
          <a:xfrm>
            <a:off x="7738872" y="3108198"/>
            <a:ext cx="2847975" cy="866775"/>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r>
              <a:rPr lang="zh-CN" altLang="en-US" b="1" dirty="0" smtClean="0">
                <a:solidFill>
                  <a:srgbClr val="FF0000"/>
                </a:solidFill>
                <a:latin typeface="Arial Unicode MS"/>
                <a:ea typeface="SFMono-Regular"/>
                <a:cs typeface="宋体" pitchFamily="2" charset="-122"/>
              </a:rPr>
              <a:t>关闭工程：</a:t>
            </a:r>
            <a:endParaRPr lang="en-US" altLang="zh-CN" b="1" dirty="0" smtClean="0">
              <a:solidFill>
                <a:srgbClr val="FF0000"/>
              </a:solidFill>
              <a:latin typeface="Arial Unicode MS"/>
              <a:ea typeface="SFMono-Regular"/>
              <a:cs typeface="宋体" pitchFamily="2" charset="-122"/>
            </a:endParaRPr>
          </a:p>
          <a:p>
            <a:pPr lvl="0" fontAlgn="base">
              <a:spcBef>
                <a:spcPct val="0"/>
              </a:spcBef>
              <a:spcAft>
                <a:spcPct val="0"/>
              </a:spcAft>
            </a:pPr>
            <a:r>
              <a:rPr lang="zh-CN" altLang="zh-CN" b="1" dirty="0" smtClean="0">
                <a:solidFill>
                  <a:srgbClr val="FF0000"/>
                </a:solidFill>
                <a:latin typeface="Arial Unicode MS"/>
                <a:ea typeface="SFMono-Regular"/>
                <a:cs typeface="宋体" pitchFamily="2" charset="-122"/>
              </a:rPr>
              <a:t>docker-compose </a:t>
            </a:r>
            <a:r>
              <a:rPr lang="en-US" altLang="zh-CN" b="1" dirty="0" smtClean="0">
                <a:solidFill>
                  <a:srgbClr val="FF0000"/>
                </a:solidFill>
                <a:latin typeface="Arial Unicode MS"/>
                <a:ea typeface="SFMono-Regular"/>
                <a:cs typeface="宋体" pitchFamily="2" charset="-122"/>
              </a:rPr>
              <a:t>down</a:t>
            </a:r>
            <a:r>
              <a:rPr lang="zh-CN" altLang="zh-CN" dirty="0" smtClean="0">
                <a:solidFill>
                  <a:srgbClr val="FF0000"/>
                </a:solidFill>
                <a:latin typeface="Arial" pitchFamily="34" charset="0"/>
                <a:ea typeface="宋体" pitchFamily="2" charset="-122"/>
                <a:cs typeface="宋体" pitchFamily="2" charset="-122"/>
              </a:rPr>
              <a:t> </a:t>
            </a:r>
          </a:p>
        </p:txBody>
      </p:sp>
      <p:cxnSp>
        <p:nvCxnSpPr>
          <p:cNvPr id="23" name="直接箭头连接符 22"/>
          <p:cNvCxnSpPr>
            <a:stCxn id="13" idx="3"/>
            <a:endCxn id="20" idx="1"/>
          </p:cNvCxnSpPr>
          <p:nvPr/>
        </p:nvCxnSpPr>
        <p:spPr>
          <a:xfrm>
            <a:off x="6214872" y="2188464"/>
            <a:ext cx="1524000" cy="1353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31847" y="4710935"/>
            <a:ext cx="10533561" cy="1569660"/>
          </a:xfrm>
          <a:prstGeom prst="rect">
            <a:avLst/>
          </a:prstGeom>
        </p:spPr>
        <p:txBody>
          <a:bodyPr wrap="square">
            <a:spAutoFit/>
          </a:bodyPr>
          <a:lstStyle/>
          <a:p>
            <a:r>
              <a:rPr lang="en-US" altLang="zh-CN" sz="2400" dirty="0" smtClean="0"/>
              <a:t>1</a:t>
            </a:r>
            <a:r>
              <a:rPr lang="zh-CN" altLang="en-US" sz="2400" dirty="0" smtClean="0"/>
              <a:t>、安装 </a:t>
            </a:r>
            <a:r>
              <a:rPr lang="en-US" sz="2400" dirty="0" smtClean="0"/>
              <a:t>Nginx，</a:t>
            </a:r>
            <a:r>
              <a:rPr lang="zh-CN" altLang="en-US" sz="2400" dirty="0" smtClean="0"/>
              <a:t>配置 </a:t>
            </a:r>
            <a:r>
              <a:rPr lang="en-US" sz="2400" dirty="0" smtClean="0"/>
              <a:t>Nginx </a:t>
            </a:r>
            <a:r>
              <a:rPr lang="zh-CN" altLang="en-US" sz="2400" dirty="0" smtClean="0"/>
              <a:t>相关信息，重启。</a:t>
            </a:r>
          </a:p>
          <a:p>
            <a:r>
              <a:rPr lang="en-US" altLang="zh-CN" sz="2400" dirty="0" smtClean="0"/>
              <a:t>2</a:t>
            </a:r>
            <a:r>
              <a:rPr lang="zh-CN" altLang="en-US" sz="2400" dirty="0" smtClean="0"/>
              <a:t>、安装 </a:t>
            </a:r>
            <a:r>
              <a:rPr lang="en-US" sz="2400" dirty="0" smtClean="0"/>
              <a:t>Mysql ，</a:t>
            </a:r>
            <a:r>
              <a:rPr lang="zh-CN" altLang="en-US" sz="2400" dirty="0" smtClean="0"/>
              <a:t>配置字符集时区等信息，重启，最后初始化脚本。</a:t>
            </a:r>
          </a:p>
          <a:p>
            <a:r>
              <a:rPr lang="en-US" altLang="zh-CN" sz="2400" dirty="0" smtClean="0"/>
              <a:t>3</a:t>
            </a:r>
            <a:r>
              <a:rPr lang="zh-CN" altLang="en-US" sz="2400" dirty="0" smtClean="0"/>
              <a:t>、打包项目源码，整体进行联调测试。</a:t>
            </a:r>
            <a:endParaRPr lang="en-US" altLang="zh-CN" sz="2400" dirty="0" smtClean="0"/>
          </a:p>
          <a:p>
            <a:r>
              <a:rPr lang="en-US" altLang="zh-CN" sz="2400" dirty="0" smtClean="0"/>
              <a:t>4</a:t>
            </a:r>
            <a:r>
              <a:rPr lang="zh-CN" altLang="en-US" sz="2400" dirty="0" smtClean="0"/>
              <a:t>、更多功能待你发现。。。。</a:t>
            </a:r>
            <a:endParaRPr lang="zh-CN"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7796" y="200894"/>
            <a:ext cx="2177969" cy="523220"/>
          </a:xfrm>
          <a:prstGeom prst="rect">
            <a:avLst/>
          </a:prstGeom>
          <a:noFill/>
          <a:ln>
            <a:noFill/>
          </a:ln>
        </p:spPr>
        <p:txBody>
          <a:bodyPr wrap="none" rtlCol="0" anchor="t">
            <a:spAutoFit/>
          </a:bodyPr>
          <a:lstStyle/>
          <a:p>
            <a:pPr algn="ctr"/>
            <a:r>
              <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a:t>
            </a:r>
            <a:r>
              <a:rPr lang="zh-CN" altLang="en-US" sz="28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简介</a:t>
            </a:r>
            <a:endParaRPr lang="zh-CN" altLang="en-US" sz="2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7" name="TextBox 6"/>
          <p:cNvSpPr txBox="1"/>
          <p:nvPr/>
        </p:nvSpPr>
        <p:spPr>
          <a:xfrm>
            <a:off x="3540159" y="1857073"/>
            <a:ext cx="6699396" cy="3139321"/>
          </a:xfrm>
          <a:prstGeom prst="rect">
            <a:avLst/>
          </a:prstGeom>
          <a:noFill/>
        </p:spPr>
        <p:txBody>
          <a:bodyPr wrap="square" rtlCol="0">
            <a:spAutoFit/>
          </a:bodyPr>
          <a:lstStyle/>
          <a:p>
            <a:pPr latinLnBrk="1"/>
            <a:r>
              <a:rPr lang="en-US" dirty="0" smtClean="0"/>
              <a:t>Docker </a:t>
            </a:r>
            <a:r>
              <a:rPr lang="zh-CN" altLang="en-US" dirty="0" smtClean="0"/>
              <a:t>是一个开源的应用容器引擎，基于 </a:t>
            </a:r>
            <a:r>
              <a:rPr lang="en-US" u="sng" dirty="0" smtClean="0">
                <a:hlinkClick r:id="rId2"/>
              </a:rPr>
              <a:t>Go </a:t>
            </a:r>
            <a:r>
              <a:rPr lang="zh-CN" altLang="en-US" u="sng" dirty="0" smtClean="0">
                <a:hlinkClick r:id="rId2"/>
              </a:rPr>
              <a:t>语言</a:t>
            </a:r>
            <a:r>
              <a:rPr lang="zh-CN" altLang="en-US" dirty="0" smtClean="0"/>
              <a:t> 并遵从</a:t>
            </a:r>
            <a:r>
              <a:rPr lang="en-US" dirty="0" smtClean="0"/>
              <a:t>Apache2.0</a:t>
            </a:r>
            <a:r>
              <a:rPr lang="zh-CN" altLang="en-US" dirty="0" smtClean="0"/>
              <a:t>协议开源。</a:t>
            </a:r>
            <a:endParaRPr lang="en-US" altLang="zh-CN" dirty="0" smtClean="0"/>
          </a:p>
          <a:p>
            <a:pPr latinLnBrk="1"/>
            <a:endParaRPr lang="en-US" altLang="zh-CN" dirty="0" smtClean="0"/>
          </a:p>
          <a:p>
            <a:pPr latinLnBrk="1"/>
            <a:endParaRPr lang="zh-CN" altLang="en-US" dirty="0" smtClean="0"/>
          </a:p>
          <a:p>
            <a:pPr latinLnBrk="1"/>
            <a:r>
              <a:rPr lang="en-US" dirty="0" smtClean="0"/>
              <a:t>Docker </a:t>
            </a:r>
            <a:r>
              <a:rPr lang="zh-CN" altLang="en-US" dirty="0" smtClean="0"/>
              <a:t>可以让开发者打包他们的应用以及依赖包到一个轻量级、可移植的容器中，然后发布到任何流行的 </a:t>
            </a:r>
            <a:r>
              <a:rPr lang="en-US" dirty="0" smtClean="0"/>
              <a:t>Linux </a:t>
            </a:r>
            <a:r>
              <a:rPr lang="zh-CN" altLang="en-US" dirty="0" smtClean="0"/>
              <a:t>机器上，也可以实现虚拟化。</a:t>
            </a:r>
            <a:endParaRPr lang="en-US" altLang="zh-CN" dirty="0" smtClean="0"/>
          </a:p>
          <a:p>
            <a:pPr latinLnBrk="1"/>
            <a:endParaRPr lang="en-US" altLang="zh-CN" dirty="0" smtClean="0"/>
          </a:p>
          <a:p>
            <a:pPr latinLnBrk="1"/>
            <a:endParaRPr lang="zh-CN" altLang="en-US" dirty="0" smtClean="0"/>
          </a:p>
          <a:p>
            <a:pPr latinLnBrk="1"/>
            <a:r>
              <a:rPr lang="zh-CN" altLang="en-US" dirty="0" smtClean="0"/>
              <a:t>容器是完全使用沙箱机制，相互之间不会有任何接口</a:t>
            </a:r>
            <a:r>
              <a:rPr lang="en-US" dirty="0" smtClean="0"/>
              <a:t>,</a:t>
            </a:r>
            <a:r>
              <a:rPr lang="zh-CN" altLang="en-US" dirty="0" smtClean="0"/>
              <a:t>更重要的是容器性能开销极低。</a:t>
            </a:r>
            <a:endParaRPr lang="zh-CN" altLang="en-US" dirty="0"/>
          </a:p>
        </p:txBody>
      </p:sp>
      <p:pic>
        <p:nvPicPr>
          <p:cNvPr id="17409" name="Picture 1"/>
          <p:cNvPicPr>
            <a:picLocks noChangeAspect="1" noChangeArrowheads="1"/>
          </p:cNvPicPr>
          <p:nvPr/>
        </p:nvPicPr>
        <p:blipFill>
          <a:blip r:embed="rId3"/>
          <a:srcRect/>
          <a:stretch>
            <a:fillRect/>
          </a:stretch>
        </p:blipFill>
        <p:spPr bwMode="auto">
          <a:xfrm>
            <a:off x="899304" y="1877927"/>
            <a:ext cx="1905000" cy="1150937"/>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3182" y="0"/>
            <a:ext cx="4137671" cy="738664"/>
          </a:xfrm>
          <a:prstGeom prst="rect">
            <a:avLst/>
          </a:prstGeom>
        </p:spPr>
        <p:txBody>
          <a:bodyPr wrap="none">
            <a:spAutoFit/>
          </a:bodyPr>
          <a:lstStyle/>
          <a:p>
            <a:r>
              <a:rPr lang="en-US"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Compose </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配置文件结构</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en-US" altLang="zh-CN" sz="1400" dirty="0" smtClean="0"/>
              <a:t>docker-compose.yaml</a:t>
            </a:r>
            <a:r>
              <a:rPr lang="zh-CN" altLang="en-US" sz="1400" dirty="0" smtClean="0"/>
              <a:t>示例</a:t>
            </a:r>
          </a:p>
        </p:txBody>
      </p:sp>
      <p:sp>
        <p:nvSpPr>
          <p:cNvPr id="2049" name="Rectangle 1"/>
          <p:cNvSpPr>
            <a:spLocks noChangeArrowheads="1"/>
          </p:cNvSpPr>
          <p:nvPr/>
        </p:nvSpPr>
        <p:spPr bwMode="auto">
          <a:xfrm>
            <a:off x="6324600" y="1714500"/>
            <a:ext cx="3561873" cy="4431983"/>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version: '3'</a:t>
            </a: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 </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表示使用第三代语法</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services</a:t>
            </a:r>
            <a:r>
              <a:rPr kumimoji="0" lang="zh-CN"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 </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表示 </a:t>
            </a:r>
            <a:r>
              <a:rPr kumimoji="0" lang="zh-CN"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compose </a:t>
            </a: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需要启动的服务</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container_name</a:t>
            </a:r>
            <a:r>
              <a:rPr kumimoji="0" lang="zh-CN"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 </a:t>
            </a: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容器名称</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environment</a:t>
            </a:r>
            <a:r>
              <a:rPr kumimoji="0" lang="zh-CN"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 </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lvl="0" eaLnBrk="0" fontAlgn="base" hangingPunct="0">
              <a:spcBef>
                <a:spcPct val="0"/>
              </a:spcBef>
              <a:spcAft>
                <a:spcPct val="0"/>
              </a:spcAft>
              <a:buFontTx/>
              <a:buChar char="•"/>
            </a:pPr>
            <a:r>
              <a:rPr lang="zh-CN" altLang="en-US" sz="1400" dirty="0" smtClean="0">
                <a:solidFill>
                  <a:srgbClr val="24292E"/>
                </a:solidFill>
                <a:latin typeface="微软雅黑" pitchFamily="34" charset="-122"/>
                <a:ea typeface="微软雅黑" pitchFamily="34" charset="-122"/>
                <a:cs typeface="宋体" pitchFamily="2" charset="-122"/>
              </a:rPr>
              <a:t>容器</a:t>
            </a: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环境变量</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ports</a:t>
            </a:r>
            <a:r>
              <a:rPr kumimoji="0" lang="zh-CN"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 </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对外开放的端口</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restart: always</a:t>
            </a:r>
            <a:r>
              <a:rPr kumimoji="0" lang="zh-CN" altLang="zh-CN" sz="1400" b="0" i="0" u="none" strike="noStrike" cap="none" normalizeH="0" baseline="0" dirty="0" smtClean="0">
                <a:ln>
                  <a:noFill/>
                </a:ln>
                <a:solidFill>
                  <a:srgbClr val="24292E"/>
                </a:solidFill>
                <a:effectLst/>
                <a:latin typeface="Arial"/>
                <a:ea typeface="微软雅黑" pitchFamily="34" charset="-122"/>
                <a:cs typeface="宋体" pitchFamily="2" charset="-122"/>
              </a:rPr>
              <a:t> </a:t>
            </a:r>
            <a:endParaRPr kumimoji="0" lang="en-US" altLang="zh-CN" sz="1400" b="0" i="0" u="none" strike="noStrike" cap="none" normalizeH="0" baseline="0" dirty="0" smtClean="0">
              <a:ln>
                <a:noFill/>
              </a:ln>
              <a:solidFill>
                <a:srgbClr val="24292E"/>
              </a:solidFill>
              <a:effectLst/>
              <a:latin typeface="Arial"/>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如果服务启动不成功一直尝试。</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volumes</a:t>
            </a:r>
            <a:r>
              <a:rPr kumimoji="0" lang="zh-CN"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 </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加载本地目录到容器目标</a:t>
            </a:r>
            <a:r>
              <a:rPr kumimoji="0" lang="zh-CN" altLang="en-US"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路径</a:t>
            </a:r>
            <a:endPar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depends_on</a:t>
            </a: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依赖服务，先启动</a:t>
            </a:r>
            <a:r>
              <a:rPr kumimoji="0" lang="zh-CN" sz="1400" b="0" i="0" u="none" strike="noStrike" cap="none" normalizeH="0" baseline="0" dirty="0" smtClean="0">
                <a:ln>
                  <a:noFill/>
                </a:ln>
                <a:solidFill>
                  <a:srgbClr val="24292E"/>
                </a:solidFill>
                <a:effectLst/>
                <a:latin typeface="Arial"/>
                <a:ea typeface="微软雅黑" pitchFamily="34" charset="-122"/>
                <a:cs typeface="宋体" pitchFamily="2" charset="-122"/>
              </a:rPr>
              <a:t> </a:t>
            </a: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depends_on</a:t>
            </a:r>
            <a:r>
              <a:rPr kumimoji="0" lang="zh-CN" altLang="zh-CN" sz="1400" b="0" i="0" u="none" strike="noStrike" cap="none" normalizeH="0" baseline="0" dirty="0" smtClean="0">
                <a:ln>
                  <a:noFill/>
                </a:ln>
                <a:solidFill>
                  <a:srgbClr val="24292E"/>
                </a:solidFill>
                <a:effectLst/>
                <a:latin typeface="Arial"/>
                <a:ea typeface="微软雅黑" pitchFamily="34" charset="-122"/>
                <a:cs typeface="宋体" pitchFamily="2" charset="-122"/>
              </a:rPr>
              <a:t> </a:t>
            </a: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服务</a:t>
            </a:r>
          </a:p>
          <a:p>
            <a:pPr lvl="0" eaLnBrk="0" fontAlgn="base" hangingPunct="0">
              <a:spcBef>
                <a:spcPct val="0"/>
              </a:spcBef>
              <a:spcAft>
                <a:spcPct val="0"/>
              </a:spcAft>
              <a:buFontTx/>
              <a:buChar char="•"/>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command: </a:t>
            </a:r>
            <a:r>
              <a:rPr lang="en-US" altLang="zh-CN" sz="1400" dirty="0" smtClean="0">
                <a:solidFill>
                  <a:srgbClr val="C7254E"/>
                </a:solidFill>
                <a:latin typeface="Arial Unicode MS"/>
                <a:ea typeface="SFMono-Regular"/>
                <a:cs typeface="宋体" pitchFamily="2" charset="-122"/>
              </a:rPr>
              <a:t>mvn clean spring-boot:run </a:t>
            </a:r>
            <a:r>
              <a:rPr kumimoji="0" lang="zh-CN"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 </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表示以这个命令来启动项目</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2050" name="Picture 2"/>
          <p:cNvPicPr>
            <a:picLocks noChangeAspect="1" noChangeArrowheads="1"/>
          </p:cNvPicPr>
          <p:nvPr/>
        </p:nvPicPr>
        <p:blipFill>
          <a:blip r:embed="rId2"/>
          <a:srcRect/>
          <a:stretch>
            <a:fillRect/>
          </a:stretch>
        </p:blipFill>
        <p:spPr bwMode="auto">
          <a:xfrm>
            <a:off x="406400" y="822539"/>
            <a:ext cx="4165600" cy="5625886"/>
          </a:xfrm>
          <a:prstGeom prst="rect">
            <a:avLst/>
          </a:prstGeom>
          <a:noFill/>
          <a:ln w="9525">
            <a:noFill/>
            <a:miter lim="800000"/>
            <a:headEnd/>
            <a:tailEnd/>
          </a:ln>
          <a:effectLst/>
        </p:spPr>
      </p:pic>
      <p:sp>
        <p:nvSpPr>
          <p:cNvPr id="12" name="右箭头 11"/>
          <p:cNvSpPr/>
          <p:nvPr/>
        </p:nvSpPr>
        <p:spPr>
          <a:xfrm>
            <a:off x="4086225" y="3876675"/>
            <a:ext cx="1952625" cy="43815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A_矩形 39"/>
          <p:cNvSpPr>
            <a:spLocks noChangeArrowheads="1"/>
          </p:cNvSpPr>
          <p:nvPr>
            <p:custDataLst>
              <p:tags r:id="rId1"/>
            </p:custDataLst>
          </p:nvPr>
        </p:nvSpPr>
        <p:spPr bwMode="auto">
          <a:xfrm>
            <a:off x="882650" y="287020"/>
            <a:ext cx="5154295" cy="4102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en-US" sz="2665" dirty="0">
                <a:solidFill>
                  <a:srgbClr val="1D69A3"/>
                </a:solidFill>
                <a:latin typeface="微软雅黑" panose="020B0503020204020204" pitchFamily="34" charset="-122"/>
                <a:ea typeface="微软雅黑" panose="020B0503020204020204" pitchFamily="34" charset="-122"/>
              </a:rPr>
              <a:t>Docker</a:t>
            </a:r>
            <a:r>
              <a:rPr lang="zh-CN" altLang="en-US" sz="2665" dirty="0">
                <a:solidFill>
                  <a:srgbClr val="1D69A3"/>
                </a:solidFill>
                <a:latin typeface="微软雅黑" panose="020B0503020204020204" pitchFamily="34" charset="-122"/>
                <a:ea typeface="微软雅黑" panose="020B0503020204020204" pitchFamily="34" charset="-122"/>
              </a:rPr>
              <a:t>线上环境操作流程</a:t>
            </a:r>
          </a:p>
        </p:txBody>
      </p:sp>
      <p:sp>
        <p:nvSpPr>
          <p:cNvPr id="21" name="Rectangle 3"/>
          <p:cNvSpPr/>
          <p:nvPr/>
        </p:nvSpPr>
        <p:spPr>
          <a:xfrm>
            <a:off x="744538" y="137478"/>
            <a:ext cx="76200" cy="758825"/>
          </a:xfrm>
          <a:prstGeom prst="rect">
            <a:avLst/>
          </a:prstGeom>
          <a:solidFill>
            <a:srgbClr val="BFBFBF"/>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23" name="文本框 1"/>
          <p:cNvSpPr txBox="1"/>
          <p:nvPr/>
        </p:nvSpPr>
        <p:spPr>
          <a:xfrm>
            <a:off x="546100" y="1092200"/>
            <a:ext cx="6170295" cy="368300"/>
          </a:xfrm>
          <a:prstGeom prst="rect">
            <a:avLst/>
          </a:prstGeom>
          <a:noFill/>
        </p:spPr>
        <p:txBody>
          <a:bodyPr wrap="none" rtlCol="0" anchor="t">
            <a:spAutoFit/>
          </a:bodyPr>
          <a:lstStyle/>
          <a:p>
            <a:pPr algn="ctr"/>
            <a:r>
              <a:rPr lang="en-US" altLang="zh-CN">
                <a:sym typeface="+mn-ea"/>
              </a:rPr>
              <a:t>Docker</a:t>
            </a:r>
            <a:r>
              <a:rPr lang="zh-CN" altLang="en-US">
                <a:sym typeface="+mn-ea"/>
              </a:rPr>
              <a:t>线上环境，所需软件：</a:t>
            </a:r>
            <a:r>
              <a:rPr lang="en-US" altLang="zh-CN">
                <a:sym typeface="+mn-ea"/>
              </a:rPr>
              <a:t>maven</a:t>
            </a:r>
            <a:r>
              <a:rPr lang="zh-CN" altLang="en-US">
                <a:sym typeface="+mn-ea"/>
              </a:rPr>
              <a:t>、</a:t>
            </a:r>
            <a:r>
              <a:rPr lang="en-US" altLang="zh-CN">
                <a:sym typeface="+mn-ea"/>
              </a:rPr>
              <a:t>svn</a:t>
            </a:r>
            <a:r>
              <a:rPr lang="zh-CN" altLang="en-US">
                <a:sym typeface="+mn-ea"/>
              </a:rPr>
              <a:t>、</a:t>
            </a:r>
            <a:r>
              <a:rPr lang="en-US" altLang="zh-CN">
                <a:sym typeface="+mn-ea"/>
              </a:rPr>
              <a:t>jenkins</a:t>
            </a:r>
            <a:r>
              <a:rPr lang="zh-CN" altLang="en-US">
                <a:sym typeface="+mn-ea"/>
              </a:rPr>
              <a:t>、</a:t>
            </a:r>
            <a:r>
              <a:rPr lang="en-US" altLang="zh-CN">
                <a:sym typeface="+mn-ea"/>
              </a:rPr>
              <a:t>docker</a:t>
            </a:r>
          </a:p>
        </p:txBody>
      </p:sp>
      <p:grpSp>
        <p:nvGrpSpPr>
          <p:cNvPr id="24" name="组合 23"/>
          <p:cNvGrpSpPr/>
          <p:nvPr/>
        </p:nvGrpSpPr>
        <p:grpSpPr>
          <a:xfrm>
            <a:off x="389255" y="1856105"/>
            <a:ext cx="11857355" cy="4124960"/>
            <a:chOff x="1153" y="2923"/>
            <a:chExt cx="18673" cy="6496"/>
          </a:xfrm>
        </p:grpSpPr>
        <p:sp>
          <p:nvSpPr>
            <p:cNvPr id="26" name="矩形 25"/>
            <p:cNvSpPr/>
            <p:nvPr/>
          </p:nvSpPr>
          <p:spPr>
            <a:xfrm>
              <a:off x="7749" y="2923"/>
              <a:ext cx="2670" cy="10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maven服务器</a:t>
              </a:r>
            </a:p>
            <a:p>
              <a:pPr algn="ctr"/>
              <a:r>
                <a:rPr lang="zh-CN" altLang="en-US" sz="1400">
                  <a:solidFill>
                    <a:schemeClr val="tx1"/>
                  </a:solidFill>
                  <a:sym typeface="+mn-ea"/>
                </a:rPr>
                <a:t>安装</a:t>
              </a:r>
              <a:r>
                <a:rPr lang="zh-CN" altLang="en-US" sz="1400">
                  <a:solidFill>
                    <a:schemeClr val="tx1"/>
                  </a:solidFill>
                </a:rPr>
                <a:t>Docker</a:t>
              </a:r>
            </a:p>
          </p:txBody>
        </p:sp>
        <p:sp>
          <p:nvSpPr>
            <p:cNvPr id="28" name="矩形 27"/>
            <p:cNvSpPr/>
            <p:nvPr/>
          </p:nvSpPr>
          <p:spPr>
            <a:xfrm>
              <a:off x="4371" y="2923"/>
              <a:ext cx="1440" cy="12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400"/>
                <a:t>SVN</a:t>
              </a:r>
            </a:p>
          </p:txBody>
        </p:sp>
        <p:sp>
          <p:nvSpPr>
            <p:cNvPr id="30" name="矩形 29"/>
            <p:cNvSpPr/>
            <p:nvPr/>
          </p:nvSpPr>
          <p:spPr>
            <a:xfrm>
              <a:off x="4371" y="4861"/>
              <a:ext cx="1440" cy="175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jenkins</a:t>
              </a:r>
            </a:p>
            <a:p>
              <a:pPr algn="ctr"/>
              <a:r>
                <a:rPr lang="zh-CN" altLang="en-US" sz="1400"/>
                <a:t>服务器</a:t>
              </a:r>
            </a:p>
          </p:txBody>
        </p:sp>
        <p:sp>
          <p:nvSpPr>
            <p:cNvPr id="31" name="矩形 30"/>
            <p:cNvSpPr/>
            <p:nvPr/>
          </p:nvSpPr>
          <p:spPr>
            <a:xfrm>
              <a:off x="12297" y="4879"/>
              <a:ext cx="1838" cy="1759"/>
            </a:xfrm>
            <a:prstGeom prst="rect">
              <a:avLst/>
            </a:prstGeom>
            <a:gradFill>
              <a:gsLst>
                <a:gs pos="0">
                  <a:srgbClr val="FECF40"/>
                </a:gs>
                <a:gs pos="100000">
                  <a:srgbClr val="846C2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docker</a:t>
              </a:r>
            </a:p>
            <a:p>
              <a:pPr algn="ctr"/>
              <a:r>
                <a:rPr lang="zh-CN" altLang="en-US" sz="1400"/>
                <a:t>镜像仓库</a:t>
              </a:r>
            </a:p>
            <a:p>
              <a:pPr algn="ctr"/>
              <a:r>
                <a:rPr lang="en-US" altLang="zh-CN" sz="1200" b="1">
                  <a:solidFill>
                    <a:srgbClr val="FF0000"/>
                  </a:solidFill>
                  <a:sym typeface="+mn-ea"/>
                </a:rPr>
                <a:t>192.168.0.119</a:t>
              </a:r>
              <a:endParaRPr lang="zh-CN" altLang="en-US" sz="1200"/>
            </a:p>
          </p:txBody>
        </p:sp>
        <p:sp>
          <p:nvSpPr>
            <p:cNvPr id="32" name="矩形 31"/>
            <p:cNvSpPr/>
            <p:nvPr/>
          </p:nvSpPr>
          <p:spPr>
            <a:xfrm>
              <a:off x="7974" y="4861"/>
              <a:ext cx="1949" cy="175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3</a:t>
              </a:r>
              <a:r>
                <a:rPr lang="zh-CN" altLang="en-US" sz="1400"/>
                <a:t>将</a:t>
              </a:r>
              <a:r>
                <a:rPr lang="en-US" altLang="zh-CN" sz="1400"/>
                <a:t>JAVA</a:t>
              </a:r>
              <a:r>
                <a:rPr lang="zh-CN" altLang="en-US" sz="1400"/>
                <a:t>应用</a:t>
              </a:r>
            </a:p>
            <a:p>
              <a:pPr algn="ctr"/>
              <a:r>
                <a:rPr lang="zh-CN" altLang="en-US" sz="1400"/>
                <a:t>打包成</a:t>
              </a:r>
              <a:endParaRPr lang="en-US" altLang="zh-CN" sz="1400"/>
            </a:p>
            <a:p>
              <a:pPr algn="ctr"/>
              <a:r>
                <a:rPr lang="en-US" altLang="zh-CN" sz="1400"/>
                <a:t>docker</a:t>
              </a:r>
              <a:r>
                <a:rPr lang="zh-CN" altLang="en-US" sz="1400"/>
                <a:t>镜像</a:t>
              </a:r>
              <a:r>
                <a:rPr lang="en-US" altLang="zh-CN" sz="1200" b="1">
                  <a:solidFill>
                    <a:srgbClr val="FF0000"/>
                  </a:solidFill>
                </a:rPr>
                <a:t>192.168.0.111</a:t>
              </a:r>
            </a:p>
          </p:txBody>
        </p:sp>
        <p:cxnSp>
          <p:nvCxnSpPr>
            <p:cNvPr id="33" name="直接箭头连接符 32"/>
            <p:cNvCxnSpPr/>
            <p:nvPr/>
          </p:nvCxnSpPr>
          <p:spPr>
            <a:xfrm flipV="1">
              <a:off x="2664" y="3492"/>
              <a:ext cx="1707" cy="18"/>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153" y="2923"/>
              <a:ext cx="1511" cy="118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开发人员</a:t>
              </a:r>
              <a:endParaRPr lang="zh-CN" altLang="en-US"/>
            </a:p>
          </p:txBody>
        </p:sp>
        <p:sp>
          <p:nvSpPr>
            <p:cNvPr id="35" name="文本框 3"/>
            <p:cNvSpPr txBox="1"/>
            <p:nvPr/>
          </p:nvSpPr>
          <p:spPr>
            <a:xfrm>
              <a:off x="2736" y="3020"/>
              <a:ext cx="1457" cy="434"/>
            </a:xfrm>
            <a:prstGeom prst="rect">
              <a:avLst/>
            </a:prstGeom>
            <a:noFill/>
          </p:spPr>
          <p:txBody>
            <a:bodyPr wrap="square" rtlCol="0">
              <a:spAutoFit/>
            </a:bodyPr>
            <a:lstStyle/>
            <a:p>
              <a:r>
                <a:rPr lang="zh-CN" altLang="en-US" sz="1200"/>
                <a:t>提交代码</a:t>
              </a:r>
            </a:p>
          </p:txBody>
        </p:sp>
        <p:cxnSp>
          <p:nvCxnSpPr>
            <p:cNvPr id="36" name="直接箭头连接符 35"/>
            <p:cNvCxnSpPr>
              <a:stCxn id="30" idx="0"/>
              <a:endCxn id="28" idx="2"/>
            </p:cNvCxnSpPr>
            <p:nvPr/>
          </p:nvCxnSpPr>
          <p:spPr>
            <a:xfrm flipV="1">
              <a:off x="5091" y="4123"/>
              <a:ext cx="0" cy="738"/>
            </a:xfrm>
            <a:prstGeom prst="straightConnector1">
              <a:avLst/>
            </a:prstGeom>
            <a:ln w="12700" cmpd="sng">
              <a:solidFill>
                <a:schemeClr val="accent1">
                  <a:shade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7" name="文本框 6"/>
            <p:cNvSpPr txBox="1"/>
            <p:nvPr/>
          </p:nvSpPr>
          <p:spPr>
            <a:xfrm>
              <a:off x="5193" y="4275"/>
              <a:ext cx="836" cy="434"/>
            </a:xfrm>
            <a:prstGeom prst="rect">
              <a:avLst/>
            </a:prstGeom>
            <a:noFill/>
          </p:spPr>
          <p:txBody>
            <a:bodyPr wrap="square" rtlCol="0">
              <a:spAutoFit/>
            </a:bodyPr>
            <a:lstStyle/>
            <a:p>
              <a:r>
                <a:rPr lang="zh-CN" altLang="en-US" sz="1200"/>
                <a:t>监听</a:t>
              </a:r>
            </a:p>
          </p:txBody>
        </p:sp>
        <p:cxnSp>
          <p:nvCxnSpPr>
            <p:cNvPr id="38" name="直接箭头连接符 37"/>
            <p:cNvCxnSpPr/>
            <p:nvPr/>
          </p:nvCxnSpPr>
          <p:spPr>
            <a:xfrm flipV="1">
              <a:off x="5768" y="5555"/>
              <a:ext cx="2305" cy="19"/>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39" name="文本框 24"/>
            <p:cNvSpPr txBox="1"/>
            <p:nvPr/>
          </p:nvSpPr>
          <p:spPr>
            <a:xfrm>
              <a:off x="5999" y="4775"/>
              <a:ext cx="3080" cy="725"/>
            </a:xfrm>
            <a:prstGeom prst="rect">
              <a:avLst/>
            </a:prstGeom>
            <a:noFill/>
          </p:spPr>
          <p:txBody>
            <a:bodyPr wrap="square" rtlCol="0">
              <a:spAutoFit/>
            </a:bodyPr>
            <a:lstStyle/>
            <a:p>
              <a:r>
                <a:rPr lang="en-US" altLang="zh-CN" sz="1200"/>
                <a:t>    </a:t>
              </a:r>
              <a:r>
                <a:rPr lang="zh-CN" altLang="en-US" sz="1200"/>
                <a:t>脚本远程</a:t>
              </a:r>
            </a:p>
            <a:p>
              <a:r>
                <a:rPr lang="en-US" altLang="zh-CN" sz="1200"/>
                <a:t>maven</a:t>
              </a:r>
              <a:r>
                <a:rPr lang="zh-CN" altLang="en-US" sz="1200"/>
                <a:t>打包脚本</a:t>
              </a:r>
            </a:p>
          </p:txBody>
        </p:sp>
        <p:cxnSp>
          <p:nvCxnSpPr>
            <p:cNvPr id="40" name="直接箭头连接符 39"/>
            <p:cNvCxnSpPr>
              <a:stCxn id="26" idx="2"/>
            </p:cNvCxnSpPr>
            <p:nvPr/>
          </p:nvCxnSpPr>
          <p:spPr>
            <a:xfrm>
              <a:off x="9084" y="3971"/>
              <a:ext cx="6" cy="896"/>
            </a:xfrm>
            <a:prstGeom prst="straightConnector1">
              <a:avLst/>
            </a:prstGeom>
            <a:ln w="12700" cmpd="sng">
              <a:solidFill>
                <a:schemeClr val="accent1">
                  <a:shade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1" name="文本框 27"/>
            <p:cNvSpPr txBox="1"/>
            <p:nvPr/>
          </p:nvSpPr>
          <p:spPr>
            <a:xfrm>
              <a:off x="9084" y="4104"/>
              <a:ext cx="1428" cy="434"/>
            </a:xfrm>
            <a:prstGeom prst="rect">
              <a:avLst/>
            </a:prstGeom>
            <a:noFill/>
          </p:spPr>
          <p:txBody>
            <a:bodyPr wrap="square" rtlCol="0">
              <a:spAutoFit/>
            </a:bodyPr>
            <a:lstStyle/>
            <a:p>
              <a:r>
                <a:rPr lang="zh-CN" altLang="en-US" sz="1200"/>
                <a:t>前提</a:t>
              </a:r>
            </a:p>
          </p:txBody>
        </p:sp>
        <p:cxnSp>
          <p:nvCxnSpPr>
            <p:cNvPr id="42" name="直接箭头连接符 41"/>
            <p:cNvCxnSpPr/>
            <p:nvPr/>
          </p:nvCxnSpPr>
          <p:spPr>
            <a:xfrm>
              <a:off x="9906" y="6435"/>
              <a:ext cx="2445" cy="12"/>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43" name="文本框 29"/>
            <p:cNvSpPr txBox="1"/>
            <p:nvPr/>
          </p:nvSpPr>
          <p:spPr>
            <a:xfrm>
              <a:off x="9923" y="5957"/>
              <a:ext cx="2418" cy="434"/>
            </a:xfrm>
            <a:prstGeom prst="rect">
              <a:avLst/>
            </a:prstGeom>
            <a:noFill/>
          </p:spPr>
          <p:txBody>
            <a:bodyPr wrap="square" rtlCol="0">
              <a:spAutoFit/>
            </a:bodyPr>
            <a:lstStyle/>
            <a:p>
              <a:r>
                <a:rPr lang="en-US" altLang="zh-CN" sz="1200"/>
                <a:t>2</a:t>
              </a:r>
              <a:r>
                <a:rPr lang="zh-CN" altLang="en-US" sz="1200"/>
                <a:t>将镜像推送到仓库</a:t>
              </a:r>
            </a:p>
          </p:txBody>
        </p:sp>
        <p:sp>
          <p:nvSpPr>
            <p:cNvPr id="44" name="矩形 43"/>
            <p:cNvSpPr/>
            <p:nvPr/>
          </p:nvSpPr>
          <p:spPr>
            <a:xfrm>
              <a:off x="11687" y="2923"/>
              <a:ext cx="2670" cy="10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需要安装Docker</a:t>
              </a:r>
            </a:p>
            <a:p>
              <a:pPr algn="ctr"/>
              <a:r>
                <a:rPr lang="zh-CN" altLang="en-US" sz="1400">
                  <a:solidFill>
                    <a:schemeClr val="tx1"/>
                  </a:solidFill>
                </a:rPr>
                <a:t>安装仓库镜像</a:t>
              </a:r>
            </a:p>
          </p:txBody>
        </p:sp>
        <p:cxnSp>
          <p:nvCxnSpPr>
            <p:cNvPr id="45" name="直接箭头连接符 44"/>
            <p:cNvCxnSpPr>
              <a:stCxn id="44" idx="2"/>
            </p:cNvCxnSpPr>
            <p:nvPr/>
          </p:nvCxnSpPr>
          <p:spPr>
            <a:xfrm>
              <a:off x="13022" y="3971"/>
              <a:ext cx="0" cy="890"/>
            </a:xfrm>
            <a:prstGeom prst="straightConnector1">
              <a:avLst/>
            </a:prstGeom>
            <a:ln w="12700" cmpd="sng">
              <a:solidFill>
                <a:schemeClr val="accent1">
                  <a:shade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6" name="文本框 32"/>
            <p:cNvSpPr txBox="1"/>
            <p:nvPr/>
          </p:nvSpPr>
          <p:spPr>
            <a:xfrm>
              <a:off x="13022" y="4104"/>
              <a:ext cx="1428" cy="434"/>
            </a:xfrm>
            <a:prstGeom prst="rect">
              <a:avLst/>
            </a:prstGeom>
            <a:noFill/>
          </p:spPr>
          <p:txBody>
            <a:bodyPr wrap="square" rtlCol="0">
              <a:spAutoFit/>
            </a:bodyPr>
            <a:lstStyle/>
            <a:p>
              <a:r>
                <a:rPr lang="zh-CN" altLang="en-US" sz="1200"/>
                <a:t>前提</a:t>
              </a:r>
            </a:p>
          </p:txBody>
        </p:sp>
        <p:sp>
          <p:nvSpPr>
            <p:cNvPr id="47" name="矩形 46"/>
            <p:cNvSpPr/>
            <p:nvPr/>
          </p:nvSpPr>
          <p:spPr>
            <a:xfrm>
              <a:off x="10062" y="7660"/>
              <a:ext cx="1440" cy="175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容器</a:t>
              </a:r>
              <a:r>
                <a:rPr lang="en-US" altLang="zh-CN" sz="1400"/>
                <a:t>A</a:t>
              </a:r>
            </a:p>
          </p:txBody>
        </p:sp>
        <p:sp>
          <p:nvSpPr>
            <p:cNvPr id="48" name="矩形 47"/>
            <p:cNvSpPr/>
            <p:nvPr/>
          </p:nvSpPr>
          <p:spPr>
            <a:xfrm>
              <a:off x="12365" y="7660"/>
              <a:ext cx="1440" cy="175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容器</a:t>
              </a:r>
              <a:r>
                <a:rPr lang="en-US" altLang="zh-CN" sz="1400"/>
                <a:t>B</a:t>
              </a:r>
            </a:p>
          </p:txBody>
        </p:sp>
        <p:sp>
          <p:nvSpPr>
            <p:cNvPr id="49" name="矩形 48"/>
            <p:cNvSpPr/>
            <p:nvPr/>
          </p:nvSpPr>
          <p:spPr>
            <a:xfrm>
              <a:off x="15465" y="7660"/>
              <a:ext cx="1440" cy="175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容器</a:t>
              </a:r>
              <a:r>
                <a:rPr lang="en-US" altLang="zh-CN" sz="1400"/>
                <a:t>N</a:t>
              </a:r>
            </a:p>
          </p:txBody>
        </p:sp>
        <p:cxnSp>
          <p:nvCxnSpPr>
            <p:cNvPr id="50" name="直接箭头连接符 49"/>
            <p:cNvCxnSpPr>
              <a:endCxn id="47" idx="0"/>
            </p:cNvCxnSpPr>
            <p:nvPr/>
          </p:nvCxnSpPr>
          <p:spPr>
            <a:xfrm flipH="1">
              <a:off x="10782" y="6638"/>
              <a:ext cx="1515" cy="1022"/>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31" idx="2"/>
            </p:cNvCxnSpPr>
            <p:nvPr/>
          </p:nvCxnSpPr>
          <p:spPr>
            <a:xfrm>
              <a:off x="13216" y="6638"/>
              <a:ext cx="0" cy="104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14029" y="6623"/>
              <a:ext cx="1444" cy="1079"/>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53" name="文本框 39"/>
            <p:cNvSpPr txBox="1"/>
            <p:nvPr/>
          </p:nvSpPr>
          <p:spPr>
            <a:xfrm>
              <a:off x="15324" y="6620"/>
              <a:ext cx="4502" cy="1016"/>
            </a:xfrm>
            <a:prstGeom prst="rect">
              <a:avLst/>
            </a:prstGeom>
            <a:noFill/>
          </p:spPr>
          <p:txBody>
            <a:bodyPr wrap="square" rtlCol="0">
              <a:spAutoFit/>
            </a:bodyPr>
            <a:lstStyle/>
            <a:p>
              <a:r>
                <a:rPr lang="zh-CN" altLang="en-US" sz="1200"/>
                <a:t>脚本：</a:t>
              </a:r>
            </a:p>
            <a:p>
              <a:r>
                <a:rPr lang="en-US" altLang="zh-CN" sz="1200"/>
                <a:t>docker pull </a:t>
              </a:r>
              <a:r>
                <a:rPr lang="zh-CN" altLang="en-US" sz="1200"/>
                <a:t>获取仓库应用的镜像</a:t>
              </a:r>
            </a:p>
            <a:p>
              <a:r>
                <a:rPr lang="en-US" altLang="zh-CN" sz="1200"/>
                <a:t>docker run </a:t>
              </a:r>
              <a:r>
                <a:rPr lang="zh-CN" altLang="en-US" sz="1200"/>
                <a:t>根据应用镜像创建应用容器</a:t>
              </a:r>
            </a:p>
          </p:txBody>
        </p:sp>
        <p:sp>
          <p:nvSpPr>
            <p:cNvPr id="54" name="矩形 53"/>
            <p:cNvSpPr/>
            <p:nvPr/>
          </p:nvSpPr>
          <p:spPr>
            <a:xfrm>
              <a:off x="14850" y="5262"/>
              <a:ext cx="3073" cy="10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制作基础镜像</a:t>
              </a:r>
              <a:r>
                <a:rPr lang="en-US" altLang="zh-CN" sz="1400">
                  <a:solidFill>
                    <a:schemeClr val="tx1"/>
                  </a:solidFill>
                </a:rPr>
                <a:t>JAVA8</a:t>
              </a:r>
            </a:p>
            <a:p>
              <a:pPr algn="ctr"/>
              <a:r>
                <a:rPr lang="zh-CN" altLang="en-US" sz="1400">
                  <a:solidFill>
                    <a:schemeClr val="tx1"/>
                  </a:solidFill>
                </a:rPr>
                <a:t>包含</a:t>
              </a:r>
              <a:r>
                <a:rPr lang="en-US" altLang="zh-CN" sz="1400">
                  <a:solidFill>
                    <a:schemeClr val="tx1"/>
                  </a:solidFill>
                </a:rPr>
                <a:t>JAVA</a:t>
              </a:r>
              <a:r>
                <a:rPr lang="zh-CN" altLang="en-US" sz="1400">
                  <a:solidFill>
                    <a:schemeClr val="tx1"/>
                  </a:solidFill>
                </a:rPr>
                <a:t>环境</a:t>
              </a:r>
            </a:p>
          </p:txBody>
        </p:sp>
        <p:cxnSp>
          <p:nvCxnSpPr>
            <p:cNvPr id="55" name="直接箭头连接符 54"/>
            <p:cNvCxnSpPr/>
            <p:nvPr/>
          </p:nvCxnSpPr>
          <p:spPr>
            <a:xfrm flipH="1" flipV="1">
              <a:off x="14136" y="5957"/>
              <a:ext cx="750" cy="10"/>
            </a:xfrm>
            <a:prstGeom prst="straightConnector1">
              <a:avLst/>
            </a:prstGeom>
            <a:ln w="12700" cmpd="sng">
              <a:solidFill>
                <a:schemeClr val="accent1">
                  <a:shade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H="1" flipV="1">
              <a:off x="9924" y="5555"/>
              <a:ext cx="2417" cy="11"/>
            </a:xfrm>
            <a:prstGeom prst="straightConnector1">
              <a:avLst/>
            </a:prstGeom>
            <a:ln w="12700" cmpd="sng">
              <a:solidFill>
                <a:schemeClr val="accent1">
                  <a:shade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7" name="文本框 43"/>
            <p:cNvSpPr txBox="1"/>
            <p:nvPr/>
          </p:nvSpPr>
          <p:spPr>
            <a:xfrm>
              <a:off x="9900" y="4993"/>
              <a:ext cx="2494" cy="434"/>
            </a:xfrm>
            <a:prstGeom prst="rect">
              <a:avLst/>
            </a:prstGeom>
            <a:noFill/>
          </p:spPr>
          <p:txBody>
            <a:bodyPr wrap="square" rtlCol="0">
              <a:spAutoFit/>
            </a:bodyPr>
            <a:lstStyle/>
            <a:p>
              <a:r>
                <a:rPr lang="en-US" altLang="zh-CN" sz="1200"/>
                <a:t>1</a:t>
              </a:r>
              <a:r>
                <a:rPr lang="zh-CN" altLang="en-US" sz="1200"/>
                <a:t>获取基础</a:t>
              </a:r>
              <a:r>
                <a:rPr lang="en-US" altLang="zh-CN" sz="1200"/>
                <a:t>JAVA</a:t>
              </a:r>
              <a:r>
                <a:rPr lang="zh-CN" altLang="en-US" sz="1200"/>
                <a:t>镜像</a:t>
              </a:r>
            </a:p>
          </p:txBody>
        </p:sp>
        <p:sp>
          <p:nvSpPr>
            <p:cNvPr id="58" name="文本框 44"/>
            <p:cNvSpPr txBox="1"/>
            <p:nvPr/>
          </p:nvSpPr>
          <p:spPr>
            <a:xfrm>
              <a:off x="14157" y="5427"/>
              <a:ext cx="1428" cy="434"/>
            </a:xfrm>
            <a:prstGeom prst="rect">
              <a:avLst/>
            </a:prstGeom>
            <a:noFill/>
          </p:spPr>
          <p:txBody>
            <a:bodyPr wrap="square" rtlCol="0">
              <a:spAutoFit/>
            </a:bodyPr>
            <a:lstStyle/>
            <a:p>
              <a:r>
                <a:rPr lang="zh-CN" altLang="en-US" sz="1200"/>
                <a:t>前提</a:t>
              </a:r>
            </a:p>
          </p:txBody>
        </p:sp>
        <p:cxnSp>
          <p:nvCxnSpPr>
            <p:cNvPr id="59" name="直接连接符 58"/>
            <p:cNvCxnSpPr/>
            <p:nvPr/>
          </p:nvCxnSpPr>
          <p:spPr>
            <a:xfrm>
              <a:off x="14029" y="8544"/>
              <a:ext cx="1210" cy="0"/>
            </a:xfrm>
            <a:prstGeom prst="line">
              <a:avLst/>
            </a:prstGeom>
            <a:ln w="38100"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to="" calcmode="lin" valueType="num">
                                      <p:cBhvr>
                                        <p:cTn id="7" dur="700" fill="hold">
                                          <p:stCondLst>
                                            <p:cond delay="0"/>
                                          </p:stCondLst>
                                        </p:cTn>
                                        <p:tgtEl>
                                          <p:spTgt spid="19"/>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9"/>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9"/>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9"/>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07586" y="2042160"/>
            <a:ext cx="1859280" cy="768350"/>
          </a:xfrm>
          <a:prstGeom prst="rect">
            <a:avLst/>
          </a:prstGeom>
          <a:noFill/>
          <a:ln>
            <a:noFill/>
          </a:ln>
        </p:spPr>
        <p:txBody>
          <a:bodyPr wrap="none" rtlCol="0" anchor="t">
            <a:spAutoFit/>
          </a:bodyPr>
          <a:lstStyle/>
          <a:p>
            <a:pPr algn="ctr"/>
            <a:r>
              <a:rPr lang="zh-CN" altLang="en-US" sz="4400" b="1">
                <a:solidFill>
                  <a:schemeClr val="tx1">
                    <a:lumMod val="85000"/>
                    <a:lumOff val="1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完毕！</a:t>
            </a:r>
          </a:p>
        </p:txBody>
      </p:sp>
      <p:sp>
        <p:nvSpPr>
          <p:cNvPr id="2" name="矩形 1"/>
          <p:cNvSpPr/>
          <p:nvPr/>
        </p:nvSpPr>
        <p:spPr>
          <a:xfrm>
            <a:off x="1734186" y="3181985"/>
            <a:ext cx="7520007" cy="769441"/>
          </a:xfrm>
          <a:prstGeom prst="rect">
            <a:avLst/>
          </a:prstGeom>
          <a:noFill/>
          <a:ln>
            <a:noFill/>
          </a:ln>
        </p:spPr>
        <p:txBody>
          <a:bodyPr wrap="none" rtlCol="0" anchor="t">
            <a:spAutoFit/>
          </a:bodyPr>
          <a:lstStyle/>
          <a:p>
            <a:pPr algn="ctr"/>
            <a:r>
              <a:rPr lang="zh-CN" altLang="en-US" sz="4400" b="1" dirty="0">
                <a:solidFill>
                  <a:schemeClr val="tx1">
                    <a:lumMod val="85000"/>
                    <a:lumOff val="1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祝大</a:t>
            </a:r>
            <a:r>
              <a:rPr lang="zh-CN" altLang="en-US" sz="4400" b="1" dirty="0" smtClean="0">
                <a:solidFill>
                  <a:schemeClr val="tx1">
                    <a:lumMod val="85000"/>
                    <a:lumOff val="1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家在享学课堂更上一层楼</a:t>
            </a:r>
            <a:endParaRPr lang="zh-CN" altLang="en-US" sz="4400" b="1" dirty="0">
              <a:solidFill>
                <a:schemeClr val="tx1">
                  <a:lumMod val="85000"/>
                  <a:lumOff val="1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7796" y="200894"/>
            <a:ext cx="2177969" cy="954107"/>
          </a:xfrm>
          <a:prstGeom prst="rect">
            <a:avLst/>
          </a:prstGeom>
          <a:noFill/>
          <a:ln>
            <a:noFill/>
          </a:ln>
        </p:spPr>
        <p:txBody>
          <a:bodyPr wrap="none" rtlCol="0" anchor="t">
            <a:spAutoFit/>
          </a:bodyPr>
          <a:lstStyle/>
          <a:p>
            <a:pPr algn="ctr"/>
            <a:r>
              <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a:t>
            </a:r>
            <a:r>
              <a:rPr lang="zh-CN" altLang="en-US" sz="2800" b="1" dirty="0" smtClean="0"/>
              <a:t>架构</a:t>
            </a:r>
          </a:p>
          <a:p>
            <a:pPr algn="ctr"/>
            <a:endParaRPr lang="zh-CN" altLang="en-US" sz="2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32770" name="Picture 2"/>
          <p:cNvPicPr>
            <a:picLocks noChangeAspect="1" noChangeArrowheads="1"/>
          </p:cNvPicPr>
          <p:nvPr/>
        </p:nvPicPr>
        <p:blipFill>
          <a:blip r:embed="rId2"/>
          <a:srcRect/>
          <a:stretch>
            <a:fillRect/>
          </a:stretch>
        </p:blipFill>
        <p:spPr bwMode="auto">
          <a:xfrm>
            <a:off x="5257617" y="983412"/>
            <a:ext cx="6327660" cy="4609181"/>
          </a:xfrm>
          <a:prstGeom prst="rect">
            <a:avLst/>
          </a:prstGeom>
          <a:noFill/>
          <a:ln w="9525">
            <a:noFill/>
            <a:miter lim="800000"/>
            <a:headEnd/>
            <a:tailEnd/>
          </a:ln>
          <a:effectLst/>
        </p:spPr>
      </p:pic>
      <p:graphicFrame>
        <p:nvGraphicFramePr>
          <p:cNvPr id="6" name="表格 5"/>
          <p:cNvGraphicFramePr>
            <a:graphicFrameLocks noGrp="1"/>
          </p:cNvGraphicFramePr>
          <p:nvPr/>
        </p:nvGraphicFramePr>
        <p:xfrm>
          <a:off x="306183" y="1094441"/>
          <a:ext cx="4764768" cy="3477559"/>
        </p:xfrm>
        <a:graphic>
          <a:graphicData uri="http://schemas.openxmlformats.org/drawingml/2006/table">
            <a:tbl>
              <a:tblPr/>
              <a:tblGrid>
                <a:gridCol w="970527"/>
                <a:gridCol w="3794241"/>
              </a:tblGrid>
              <a:tr h="491567">
                <a:tc>
                  <a:txBody>
                    <a:bodyPr/>
                    <a:lstStyle/>
                    <a:p>
                      <a:pPr fontAlgn="t" latinLnBrk="1"/>
                      <a:r>
                        <a:rPr lang="en-US" sz="1400" dirty="0" smtClean="0">
                          <a:latin typeface="Helvetica Neue"/>
                        </a:rPr>
                        <a:t>Images</a:t>
                      </a:r>
                      <a:endParaRPr lang="en-US" sz="1400" dirty="0">
                        <a:latin typeface="Helvetica Neue"/>
                      </a:endParaRP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en-US" sz="1400" dirty="0" smtClean="0">
                          <a:latin typeface="Helvetica Neue"/>
                        </a:rPr>
                        <a:t>Docker </a:t>
                      </a:r>
                      <a:r>
                        <a:rPr lang="zh-CN" altLang="en-US" sz="1400" dirty="0" smtClean="0">
                          <a:latin typeface="Helvetica Neue"/>
                        </a:rPr>
                        <a:t>镜像，用</a:t>
                      </a:r>
                      <a:r>
                        <a:rPr lang="zh-CN" altLang="en-US" sz="1400" dirty="0">
                          <a:latin typeface="Helvetica Neue"/>
                        </a:rPr>
                        <a:t>于创建 </a:t>
                      </a:r>
                      <a:r>
                        <a:rPr lang="en-US" sz="1400" dirty="0">
                          <a:latin typeface="Helvetica Neue"/>
                        </a:rPr>
                        <a:t>Docker </a:t>
                      </a:r>
                      <a:r>
                        <a:rPr lang="zh-CN" altLang="en-US" sz="1400" dirty="0">
                          <a:latin typeface="Helvetica Neue"/>
                        </a:rPr>
                        <a:t>容器的模板。</a:t>
                      </a: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tr>
              <a:tr h="491567">
                <a:tc>
                  <a:txBody>
                    <a:bodyPr/>
                    <a:lstStyle/>
                    <a:p>
                      <a:pPr fontAlgn="t" latinLnBrk="1"/>
                      <a:r>
                        <a:rPr lang="en-US" sz="1400" dirty="0" smtClean="0">
                          <a:latin typeface="Helvetica Neue"/>
                        </a:rPr>
                        <a:t>Container</a:t>
                      </a:r>
                      <a:endParaRPr lang="en-US" sz="1400" dirty="0">
                        <a:latin typeface="Helvetica Neue"/>
                      </a:endParaRP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en-US" sz="1400" dirty="0" smtClean="0">
                          <a:latin typeface="Helvetica Neue"/>
                        </a:rPr>
                        <a:t>Docker </a:t>
                      </a:r>
                      <a:r>
                        <a:rPr lang="zh-CN" altLang="en-US" sz="1400" dirty="0" smtClean="0">
                          <a:latin typeface="Helvetica Neue"/>
                        </a:rPr>
                        <a:t>容器，独</a:t>
                      </a:r>
                      <a:r>
                        <a:rPr lang="zh-CN" altLang="en-US" sz="1400" dirty="0">
                          <a:latin typeface="Helvetica Neue"/>
                        </a:rPr>
                        <a:t>立运行的一个或一组应用。</a:t>
                      </a: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tr>
              <a:tr h="631119">
                <a:tc>
                  <a:txBody>
                    <a:bodyPr/>
                    <a:lstStyle/>
                    <a:p>
                      <a:pPr fontAlgn="t" latinLnBrk="1"/>
                      <a:r>
                        <a:rPr lang="en-US" sz="1400" dirty="0" smtClean="0">
                          <a:latin typeface="Helvetica Neue"/>
                        </a:rPr>
                        <a:t>Client</a:t>
                      </a:r>
                      <a:endParaRPr lang="en-US" sz="1400" dirty="0">
                        <a:latin typeface="Helvetica Neue"/>
                      </a:endParaRP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en-US" sz="1400" dirty="0" smtClean="0">
                          <a:latin typeface="Helvetica Neue"/>
                        </a:rPr>
                        <a:t>Docker </a:t>
                      </a:r>
                      <a:r>
                        <a:rPr lang="zh-CN" altLang="en-US" sz="1400" dirty="0" smtClean="0">
                          <a:latin typeface="Helvetica Neue"/>
                        </a:rPr>
                        <a:t>客户端，使</a:t>
                      </a:r>
                      <a:r>
                        <a:rPr lang="zh-CN" altLang="en-US" sz="1400" dirty="0">
                          <a:latin typeface="Helvetica Neue"/>
                        </a:rPr>
                        <a:t>用 </a:t>
                      </a:r>
                      <a:r>
                        <a:rPr lang="en-US" sz="1400" dirty="0">
                          <a:latin typeface="Helvetica Neue"/>
                        </a:rPr>
                        <a:t>Docker </a:t>
                      </a:r>
                      <a:r>
                        <a:rPr lang="en-US" sz="1400" dirty="0" smtClean="0">
                          <a:latin typeface="Helvetica Neue"/>
                        </a:rPr>
                        <a:t>A</a:t>
                      </a:r>
                      <a:r>
                        <a:rPr lang="en-US" altLang="zh-CN" sz="1400" dirty="0" smtClean="0">
                          <a:latin typeface="Helvetica Neue"/>
                        </a:rPr>
                        <a:t>pi</a:t>
                      </a:r>
                      <a:r>
                        <a:rPr lang="zh-CN" altLang="en-US" sz="1400" dirty="0" smtClean="0">
                          <a:latin typeface="Helvetica Neue"/>
                        </a:rPr>
                        <a:t>与 </a:t>
                      </a:r>
                      <a:r>
                        <a:rPr lang="en-US" sz="1400" dirty="0">
                          <a:latin typeface="Helvetica Neue"/>
                        </a:rPr>
                        <a:t>Docker </a:t>
                      </a:r>
                      <a:r>
                        <a:rPr lang="zh-CN" altLang="en-US" sz="1400" dirty="0">
                          <a:latin typeface="Helvetica Neue"/>
                        </a:rPr>
                        <a:t>的守护进程通信。</a:t>
                      </a: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tr>
              <a:tr h="491567">
                <a:tc>
                  <a:txBody>
                    <a:bodyPr/>
                    <a:lstStyle/>
                    <a:p>
                      <a:pPr fontAlgn="t" latinLnBrk="1"/>
                      <a:r>
                        <a:rPr lang="en-US" sz="1400" dirty="0" smtClean="0">
                          <a:latin typeface="Helvetica Neue"/>
                        </a:rPr>
                        <a:t>Host</a:t>
                      </a:r>
                      <a:endParaRPr lang="en-US" sz="1400" dirty="0">
                        <a:latin typeface="Helvetica Neue"/>
                      </a:endParaRP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en-US" sz="1400" dirty="0" smtClean="0">
                          <a:latin typeface="Helvetica Neue"/>
                        </a:rPr>
                        <a:t>Docker </a:t>
                      </a:r>
                      <a:r>
                        <a:rPr lang="zh-CN" altLang="en-US" sz="1400" dirty="0" smtClean="0">
                          <a:latin typeface="Helvetica Neue"/>
                        </a:rPr>
                        <a:t>主机，一</a:t>
                      </a:r>
                      <a:r>
                        <a:rPr lang="zh-CN" altLang="en-US" sz="1400" dirty="0">
                          <a:latin typeface="Helvetica Neue"/>
                        </a:rPr>
                        <a:t>个物理或者虚拟的机</a:t>
                      </a:r>
                      <a:r>
                        <a:rPr lang="zh-CN" altLang="en-US" sz="1400" dirty="0" smtClean="0">
                          <a:latin typeface="Helvetica Neue"/>
                        </a:rPr>
                        <a:t>器</a:t>
                      </a:r>
                      <a:endParaRPr lang="en-US" altLang="zh-CN" sz="1400" dirty="0" smtClean="0">
                        <a:latin typeface="Helvetica Neue"/>
                      </a:endParaRPr>
                    </a:p>
                    <a:p>
                      <a:pPr fontAlgn="t" latinLnBrk="1"/>
                      <a:r>
                        <a:rPr lang="zh-CN" altLang="en-US" sz="1400" dirty="0" smtClean="0">
                          <a:latin typeface="Helvetica Neue"/>
                        </a:rPr>
                        <a:t>用于执</a:t>
                      </a:r>
                      <a:r>
                        <a:rPr lang="zh-CN" altLang="en-US" sz="1400" dirty="0">
                          <a:latin typeface="Helvetica Neue"/>
                        </a:rPr>
                        <a:t>行 </a:t>
                      </a:r>
                      <a:r>
                        <a:rPr lang="en-US" sz="1400" dirty="0">
                          <a:latin typeface="Helvetica Neue"/>
                        </a:rPr>
                        <a:t>Docker </a:t>
                      </a:r>
                      <a:r>
                        <a:rPr lang="zh-CN" altLang="en-US" sz="1400" dirty="0">
                          <a:latin typeface="Helvetica Neue"/>
                        </a:rPr>
                        <a:t>守护进程和容器。</a:t>
                      </a: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tr>
              <a:tr h="485296">
                <a:tc>
                  <a:txBody>
                    <a:bodyPr/>
                    <a:lstStyle/>
                    <a:p>
                      <a:pPr fontAlgn="t" latinLnBrk="1"/>
                      <a:r>
                        <a:rPr lang="en-US" sz="1400" dirty="0" smtClean="0">
                          <a:latin typeface="Helvetica Neue"/>
                        </a:rPr>
                        <a:t>Registry</a:t>
                      </a:r>
                      <a:endParaRPr lang="en-US" sz="1400" dirty="0">
                        <a:latin typeface="Helvetica Neue"/>
                      </a:endParaRP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en-US" sz="1400" dirty="0">
                          <a:latin typeface="Helvetica Neue"/>
                        </a:rPr>
                        <a:t>Docker </a:t>
                      </a:r>
                      <a:r>
                        <a:rPr lang="zh-CN" altLang="en-US" sz="1400" dirty="0">
                          <a:latin typeface="Helvetica Neue"/>
                        </a:rPr>
                        <a:t>仓</a:t>
                      </a:r>
                      <a:r>
                        <a:rPr lang="zh-CN" altLang="en-US" sz="1400" dirty="0" smtClean="0">
                          <a:latin typeface="Helvetica Neue"/>
                        </a:rPr>
                        <a:t>库，用</a:t>
                      </a:r>
                      <a:r>
                        <a:rPr lang="zh-CN" altLang="en-US" sz="1400" dirty="0">
                          <a:latin typeface="Helvetica Neue"/>
                        </a:rPr>
                        <a:t>来保存镜</a:t>
                      </a:r>
                      <a:r>
                        <a:rPr lang="zh-CN" altLang="en-US" sz="1400" dirty="0" smtClean="0">
                          <a:latin typeface="Helvetica Neue"/>
                        </a:rPr>
                        <a:t>像</a:t>
                      </a:r>
                      <a:endParaRPr lang="zh-CN" altLang="en-US" sz="1400" dirty="0">
                        <a:latin typeface="Helvetica Neue"/>
                      </a:endParaRP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tr>
              <a:tr h="871268">
                <a:tc>
                  <a:txBody>
                    <a:bodyPr/>
                    <a:lstStyle/>
                    <a:p>
                      <a:pPr fontAlgn="t" latinLnBrk="1"/>
                      <a:r>
                        <a:rPr lang="en-US" sz="1400" dirty="0" smtClean="0">
                          <a:latin typeface="Helvetica Neue"/>
                        </a:rPr>
                        <a:t>Machine</a:t>
                      </a:r>
                      <a:endParaRPr lang="en-US" sz="1400" dirty="0">
                        <a:latin typeface="Helvetica Neue"/>
                      </a:endParaRP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zh-CN" altLang="en-US" sz="1400" dirty="0" smtClean="0">
                          <a:latin typeface="Helvetica Neue"/>
                        </a:rPr>
                        <a:t>一</a:t>
                      </a:r>
                      <a:r>
                        <a:rPr lang="zh-CN" altLang="en-US" sz="1400" dirty="0">
                          <a:latin typeface="Helvetica Neue"/>
                        </a:rPr>
                        <a:t>个简化</a:t>
                      </a:r>
                      <a:r>
                        <a:rPr lang="en-US" sz="1400" dirty="0">
                          <a:latin typeface="Helvetica Neue"/>
                        </a:rPr>
                        <a:t>Docker</a:t>
                      </a:r>
                      <a:r>
                        <a:rPr lang="zh-CN" altLang="en-US" sz="1400" dirty="0">
                          <a:latin typeface="Helvetica Neue"/>
                        </a:rPr>
                        <a:t>安装的命令行工具</a:t>
                      </a:r>
                      <a:r>
                        <a:rPr lang="zh-CN" altLang="en-US" sz="1400" dirty="0" smtClean="0">
                          <a:latin typeface="Helvetica Neue"/>
                        </a:rPr>
                        <a:t>，</a:t>
                      </a:r>
                      <a:endParaRPr lang="en-US" altLang="zh-CN" sz="1400" dirty="0" smtClean="0">
                        <a:latin typeface="Helvetica Neue"/>
                      </a:endParaRPr>
                    </a:p>
                    <a:p>
                      <a:pPr fontAlgn="t" latinLnBrk="1"/>
                      <a:r>
                        <a:rPr lang="zh-CN" altLang="en-US" sz="1400" dirty="0" smtClean="0">
                          <a:latin typeface="Helvetica Neue"/>
                        </a:rPr>
                        <a:t>比</a:t>
                      </a:r>
                      <a:r>
                        <a:rPr lang="zh-CN" altLang="en-US" sz="1400" dirty="0">
                          <a:latin typeface="Helvetica Neue"/>
                        </a:rPr>
                        <a:t>如</a:t>
                      </a:r>
                      <a:r>
                        <a:rPr lang="en-US" sz="1400" dirty="0">
                          <a:latin typeface="Helvetica Neue"/>
                        </a:rPr>
                        <a:t>VirtualBox、 Digital Ocean、Microsoft Azure。</a:t>
                      </a: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tr>
            </a:tbl>
          </a:graphicData>
        </a:graphic>
      </p:graphicFrame>
      <p:sp>
        <p:nvSpPr>
          <p:cNvPr id="32771" name="Rectangle 3"/>
          <p:cNvSpPr>
            <a:spLocks noChangeArrowheads="1"/>
          </p:cNvSpPr>
          <p:nvPr/>
        </p:nvSpPr>
        <p:spPr bwMode="auto">
          <a:xfrm>
            <a:off x="0" y="0"/>
            <a:ext cx="12192000" cy="0"/>
          </a:xfrm>
          <a:prstGeom prst="rect">
            <a:avLst/>
          </a:prstGeom>
          <a:solidFill>
            <a:srgbClr val="FBFBFB"/>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249582" y="916885"/>
            <a:ext cx="7004050" cy="5006975"/>
          </a:xfrm>
          <a:prstGeom prst="rect">
            <a:avLst/>
          </a:prstGeom>
          <a:noFill/>
          <a:ln w="9525">
            <a:noFill/>
            <a:miter lim="800000"/>
            <a:headEnd/>
            <a:tailEnd/>
          </a:ln>
          <a:effectLst/>
        </p:spPr>
      </p:pic>
      <p:sp>
        <p:nvSpPr>
          <p:cNvPr id="2" name="矩形 1"/>
          <p:cNvSpPr/>
          <p:nvPr/>
        </p:nvSpPr>
        <p:spPr>
          <a:xfrm>
            <a:off x="607796" y="200894"/>
            <a:ext cx="2896114" cy="523220"/>
          </a:xfrm>
          <a:prstGeom prst="rect">
            <a:avLst/>
          </a:prstGeom>
          <a:noFill/>
          <a:ln>
            <a:noFill/>
          </a:ln>
        </p:spPr>
        <p:txBody>
          <a:bodyPr wrap="none" rtlCol="0" anchor="t">
            <a:spAutoFit/>
          </a:bodyPr>
          <a:lstStyle/>
          <a:p>
            <a:pPr algn="ctr"/>
            <a:r>
              <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基本概念</a:t>
            </a:r>
            <a:endParaRPr lang="zh-CN" altLang="en-US" sz="2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281031" y="2690048"/>
            <a:ext cx="6076638" cy="3693319"/>
          </a:xfrm>
          <a:prstGeom prst="rect">
            <a:avLst/>
          </a:prstGeom>
        </p:spPr>
        <p:txBody>
          <a:bodyPr wrap="square">
            <a:spAutoFit/>
          </a:bodyPr>
          <a:lstStyle/>
          <a:p>
            <a:r>
              <a:rPr lang="zh-CN" altLang="en-US" dirty="0" smtClean="0"/>
              <a:t>三个部件：</a:t>
            </a:r>
          </a:p>
          <a:p>
            <a:r>
              <a:rPr lang="zh-CN" altLang="en-US" dirty="0" smtClean="0"/>
              <a:t>镜像（</a:t>
            </a:r>
            <a:r>
              <a:rPr lang="en-US" dirty="0" smtClean="0"/>
              <a:t>Image）</a:t>
            </a:r>
            <a:r>
              <a:rPr lang="zh-CN" altLang="en-US" dirty="0" smtClean="0"/>
              <a:t>：</a:t>
            </a:r>
            <a:endParaRPr lang="en-US" dirty="0" smtClean="0"/>
          </a:p>
          <a:p>
            <a:r>
              <a:rPr lang="zh-CN" altLang="en-US" dirty="0" smtClean="0"/>
              <a:t>容器（</a:t>
            </a:r>
            <a:r>
              <a:rPr lang="en-US" dirty="0" smtClean="0"/>
              <a:t>Container）</a:t>
            </a:r>
          </a:p>
          <a:p>
            <a:r>
              <a:rPr lang="zh-CN" altLang="en-US" dirty="0" smtClean="0"/>
              <a:t>仓库（</a:t>
            </a:r>
            <a:r>
              <a:rPr lang="en-US" dirty="0" smtClean="0"/>
              <a:t>Repository）</a:t>
            </a:r>
          </a:p>
          <a:p>
            <a:endParaRPr lang="en-US" dirty="0" smtClean="0"/>
          </a:p>
          <a:p>
            <a:endParaRPr lang="en-US" dirty="0" smtClean="0"/>
          </a:p>
          <a:p>
            <a:endParaRPr lang="en-US" dirty="0" smtClean="0"/>
          </a:p>
          <a:p>
            <a:r>
              <a:rPr lang="zh-CN" altLang="en-US" dirty="0" smtClean="0"/>
              <a:t>例如：</a:t>
            </a:r>
            <a:endParaRPr lang="en-US" altLang="zh-CN" dirty="0" smtClean="0"/>
          </a:p>
          <a:p>
            <a:r>
              <a:rPr lang="en-US" dirty="0" smtClean="0"/>
              <a:t>docker pull </a:t>
            </a:r>
            <a:r>
              <a:rPr lang="en-US" altLang="zh-CN" dirty="0" smtClean="0"/>
              <a:t>redis</a:t>
            </a:r>
          </a:p>
          <a:p>
            <a:endParaRPr lang="en-US" dirty="0" smtClean="0"/>
          </a:p>
          <a:p>
            <a:r>
              <a:rPr lang="en-US" altLang="zh-CN" dirty="0" smtClean="0"/>
              <a:t>docker run –d –name redis redis</a:t>
            </a:r>
            <a:endParaRPr lang="en-US" dirty="0" smtClean="0"/>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5243423" y="953817"/>
            <a:ext cx="5638800" cy="4862513"/>
          </a:xfrm>
          <a:prstGeom prst="rect">
            <a:avLst/>
          </a:prstGeom>
          <a:noFill/>
          <a:ln w="9525">
            <a:noFill/>
            <a:miter lim="800000"/>
            <a:headEnd/>
            <a:tailEnd/>
          </a:ln>
          <a:effectLst/>
        </p:spPr>
      </p:pic>
      <p:sp>
        <p:nvSpPr>
          <p:cNvPr id="3" name="矩形 2"/>
          <p:cNvSpPr/>
          <p:nvPr/>
        </p:nvSpPr>
        <p:spPr>
          <a:xfrm>
            <a:off x="569611" y="242342"/>
            <a:ext cx="3775393" cy="523220"/>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容器、镜像的运行关系</a:t>
            </a:r>
            <a:endParaRPr lang="zh-CN" altLang="en-US" sz="2800" b="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矩形 3"/>
          <p:cNvSpPr/>
          <p:nvPr/>
        </p:nvSpPr>
        <p:spPr>
          <a:xfrm>
            <a:off x="350042" y="1180425"/>
            <a:ext cx="3902781" cy="2585323"/>
          </a:xfrm>
          <a:prstGeom prst="rect">
            <a:avLst/>
          </a:prstGeom>
        </p:spPr>
        <p:txBody>
          <a:bodyPr wrap="square">
            <a:spAutoFit/>
          </a:bodyPr>
          <a:lstStyle/>
          <a:p>
            <a:r>
              <a:rPr lang="zh-CN" altLang="en-US" dirty="0" smtClean="0"/>
              <a:t>例如：</a:t>
            </a:r>
            <a:endParaRPr lang="en-US" altLang="zh-CN" dirty="0" smtClean="0"/>
          </a:p>
          <a:p>
            <a:r>
              <a:rPr lang="en-US" dirty="0" smtClean="0"/>
              <a:t>docker pull </a:t>
            </a:r>
            <a:r>
              <a:rPr lang="en-US" altLang="zh-CN" dirty="0" smtClean="0"/>
              <a:t>redis</a:t>
            </a:r>
          </a:p>
          <a:p>
            <a:endParaRPr lang="en-US" dirty="0" smtClean="0"/>
          </a:p>
          <a:p>
            <a:r>
              <a:rPr lang="en-US" altLang="zh-CN" dirty="0" smtClean="0"/>
              <a:t>docker run –d –name redis redis</a:t>
            </a:r>
          </a:p>
          <a:p>
            <a:endParaRPr lang="en-US" dirty="0" smtClean="0"/>
          </a:p>
          <a:p>
            <a:r>
              <a:rPr lang="en-US" altLang="zh-CN" dirty="0" smtClean="0"/>
              <a:t>d</a:t>
            </a:r>
            <a:r>
              <a:rPr lang="en-US" dirty="0" smtClean="0"/>
              <a:t>ocker start/stop/pause redis</a:t>
            </a:r>
          </a:p>
          <a:p>
            <a:endParaRPr lang="en-US" dirty="0" smtClean="0"/>
          </a:p>
          <a:p>
            <a:r>
              <a:rPr lang="zh-CN" altLang="en-US" dirty="0" smtClean="0">
                <a:solidFill>
                  <a:srgbClr val="FF0000"/>
                </a:solidFill>
              </a:rPr>
              <a:t>镜像类似 </a:t>
            </a:r>
            <a:r>
              <a:rPr lang="en-US" altLang="zh-CN" dirty="0" smtClean="0">
                <a:solidFill>
                  <a:srgbClr val="FF0000"/>
                </a:solidFill>
              </a:rPr>
              <a:t>Class</a:t>
            </a:r>
            <a:r>
              <a:rPr lang="zh-CN" altLang="en-US" dirty="0" smtClean="0">
                <a:solidFill>
                  <a:srgbClr val="FF0000"/>
                </a:solidFill>
              </a:rPr>
              <a:t>类</a:t>
            </a:r>
            <a:r>
              <a:rPr lang="en-US" altLang="zh-CN" dirty="0" smtClean="0">
                <a:solidFill>
                  <a:srgbClr val="FF0000"/>
                </a:solidFill>
              </a:rPr>
              <a:t>----</a:t>
            </a:r>
            <a:r>
              <a:rPr lang="zh-CN" altLang="en-US" dirty="0" smtClean="0">
                <a:solidFill>
                  <a:srgbClr val="FF0000"/>
                </a:solidFill>
              </a:rPr>
              <a:t>层间继承关系</a:t>
            </a:r>
            <a:endParaRPr lang="en-US" altLang="zh-CN" dirty="0" smtClean="0">
              <a:solidFill>
                <a:srgbClr val="FF0000"/>
              </a:solidFill>
            </a:endParaRPr>
          </a:p>
          <a:p>
            <a:r>
              <a:rPr lang="zh-CN" altLang="en-US" dirty="0" smtClean="0">
                <a:solidFill>
                  <a:srgbClr val="FF0000"/>
                </a:solidFill>
              </a:rPr>
              <a:t>容器类似 </a:t>
            </a:r>
            <a:r>
              <a:rPr lang="en-US" altLang="zh-CN" dirty="0" smtClean="0">
                <a:solidFill>
                  <a:srgbClr val="FF0000"/>
                </a:solidFill>
              </a:rPr>
              <a:t>new</a:t>
            </a:r>
            <a:r>
              <a:rPr lang="zh-CN" altLang="en-US" dirty="0" smtClean="0">
                <a:solidFill>
                  <a:srgbClr val="FF0000"/>
                </a:solidFill>
              </a:rPr>
              <a:t>对象</a:t>
            </a:r>
            <a:endParaRPr lang="en-US"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19178" y="854817"/>
            <a:ext cx="9195338" cy="3046988"/>
          </a:xfrm>
          <a:prstGeom prst="rect">
            <a:avLst/>
          </a:prstGeom>
        </p:spPr>
        <p:txBody>
          <a:bodyPr wrap="none">
            <a:spAutoFit/>
          </a:bodyPr>
          <a:lstStyle/>
          <a:p>
            <a:r>
              <a:rPr lang="en-US" b="1" dirty="0" smtClean="0"/>
              <a:t>Centos6</a:t>
            </a:r>
            <a:r>
              <a:rPr lang="zh-CN" altLang="en-US" b="1" dirty="0" smtClean="0"/>
              <a:t>安装</a:t>
            </a:r>
            <a:endParaRPr lang="en-US" altLang="zh-CN" b="1" dirty="0" smtClean="0"/>
          </a:p>
          <a:p>
            <a:r>
              <a:rPr lang="en-US" altLang="zh-CN" dirty="0" smtClean="0"/>
              <a:t>--</a:t>
            </a:r>
            <a:r>
              <a:rPr lang="zh-CN" altLang="en-US" dirty="0" smtClean="0"/>
              <a:t>配置</a:t>
            </a:r>
            <a:r>
              <a:rPr lang="en-US" altLang="zh-CN" dirty="0" smtClean="0"/>
              <a:t>yum</a:t>
            </a:r>
            <a:r>
              <a:rPr lang="zh-CN" altLang="en-US" dirty="0" smtClean="0"/>
              <a:t>源</a:t>
            </a:r>
            <a:endParaRPr lang="en-US" altLang="zh-CN" dirty="0" smtClean="0"/>
          </a:p>
          <a:p>
            <a:pPr lvl="0"/>
            <a:r>
              <a:rPr lang="en-US" sz="1400" dirty="0" smtClean="0"/>
              <a:t>$ sudo yum install http://mirrors.yun-idc.com/epel/6/i386/epel-release-6-8.noarch.rpm </a:t>
            </a:r>
          </a:p>
          <a:p>
            <a:pPr lvl="0"/>
            <a:r>
              <a:rPr lang="en-US" sz="1400" dirty="0" smtClean="0"/>
              <a:t>$ sudo yum install docker-io</a:t>
            </a:r>
          </a:p>
          <a:p>
            <a:pPr lvl="0"/>
            <a:endParaRPr lang="en-US" altLang="zh-CN" dirty="0" smtClean="0"/>
          </a:p>
          <a:p>
            <a:r>
              <a:rPr lang="en-US" b="1" dirty="0" smtClean="0"/>
              <a:t>centos7</a:t>
            </a:r>
            <a:r>
              <a:rPr lang="zh-CN" altLang="en-US" b="1" dirty="0" smtClean="0"/>
              <a:t>安装</a:t>
            </a:r>
            <a:endParaRPr lang="en-US" altLang="zh-CN" dirty="0" smtClean="0"/>
          </a:p>
          <a:p>
            <a:pPr lvl="0"/>
            <a:r>
              <a:rPr lang="en-US" sz="1400" dirty="0" smtClean="0"/>
              <a:t>$ yum install –y docker   ##</a:t>
            </a:r>
            <a:r>
              <a:rPr lang="zh-CN" altLang="en-US" sz="1400" dirty="0" smtClean="0"/>
              <a:t>默认安装</a:t>
            </a:r>
            <a:endParaRPr lang="en-US" sz="1400" dirty="0" smtClean="0"/>
          </a:p>
          <a:p>
            <a:pPr lvl="0"/>
            <a:endParaRPr lang="en-US" altLang="zh-CN" dirty="0" smtClean="0"/>
          </a:p>
          <a:p>
            <a:pPr lvl="0"/>
            <a:r>
              <a:rPr lang="en-US" altLang="zh-CN" dirty="0" smtClean="0"/>
              <a:t>#docker-ce</a:t>
            </a:r>
            <a:r>
              <a:rPr lang="zh-CN" altLang="en-US" dirty="0" smtClean="0"/>
              <a:t>安装</a:t>
            </a:r>
            <a:endParaRPr lang="en-US" altLang="zh-CN" dirty="0" smtClean="0"/>
          </a:p>
          <a:p>
            <a:r>
              <a:rPr lang="en-US" sz="1400" dirty="0" smtClean="0"/>
              <a:t>sudo yum install -y yum-utils device-mapper-persistent-data lvm2</a:t>
            </a:r>
          </a:p>
          <a:p>
            <a:r>
              <a:rPr lang="en-US" sz="1400" dirty="0" smtClean="0"/>
              <a:t>sudo yum-config-manager --add-repo https://</a:t>
            </a:r>
            <a:r>
              <a:rPr lang="en-US" sz="1400" dirty="0" smtClean="0">
                <a:hlinkClick r:id="rId2"/>
              </a:rPr>
              <a:t>mirrors.aliyun.com/docker-ce/linux/centos/docker-ce.repo</a:t>
            </a:r>
            <a:endParaRPr lang="en-US" sz="1400" dirty="0" smtClean="0"/>
          </a:p>
          <a:p>
            <a:r>
              <a:rPr lang="en-US" sz="1400" dirty="0" smtClean="0"/>
              <a:t>sudo yum install docker-ce</a:t>
            </a:r>
            <a:endParaRPr lang="zh-CN" altLang="en-US" dirty="0"/>
          </a:p>
        </p:txBody>
      </p:sp>
      <p:sp>
        <p:nvSpPr>
          <p:cNvPr id="7" name="矩形 6"/>
          <p:cNvSpPr/>
          <p:nvPr/>
        </p:nvSpPr>
        <p:spPr>
          <a:xfrm>
            <a:off x="327710" y="4100660"/>
            <a:ext cx="3252557" cy="2308324"/>
          </a:xfrm>
          <a:prstGeom prst="rect">
            <a:avLst/>
          </a:prstGeom>
        </p:spPr>
        <p:txBody>
          <a:bodyPr wrap="none">
            <a:spAutoFit/>
          </a:bodyPr>
          <a:lstStyle/>
          <a:p>
            <a:r>
              <a:rPr lang="zh-CN" altLang="en-US" b="1" dirty="0" smtClean="0"/>
              <a:t>启动</a:t>
            </a:r>
            <a:endParaRPr lang="en-US" altLang="zh-CN" dirty="0" smtClean="0"/>
          </a:p>
          <a:p>
            <a:endParaRPr lang="en-US" altLang="zh-CN" dirty="0" smtClean="0"/>
          </a:p>
          <a:p>
            <a:pPr lvl="0"/>
            <a:r>
              <a:rPr lang="en-US" dirty="0" smtClean="0"/>
              <a:t>$ sudo service docker start </a:t>
            </a:r>
          </a:p>
          <a:p>
            <a:pPr lvl="0"/>
            <a:r>
              <a:rPr lang="en-US" dirty="0" smtClean="0"/>
              <a:t>$ sudo chkconfig docker on</a:t>
            </a:r>
          </a:p>
          <a:p>
            <a:pPr lvl="0"/>
            <a:endParaRPr lang="en-US" altLang="zh-CN" dirty="0" smtClean="0"/>
          </a:p>
          <a:p>
            <a:pPr lvl="0"/>
            <a:r>
              <a:rPr lang="zh-CN" altLang="en-US" b="1" dirty="0" smtClean="0"/>
              <a:t>测试</a:t>
            </a:r>
            <a:endParaRPr lang="en-US" altLang="zh-CN" b="1" dirty="0" smtClean="0"/>
          </a:p>
          <a:p>
            <a:pPr lvl="0"/>
            <a:endParaRPr lang="en-US" b="1" dirty="0" smtClean="0"/>
          </a:p>
          <a:p>
            <a:pPr lvl="0"/>
            <a:r>
              <a:rPr lang="en-US" altLang="zh-CN" dirty="0" smtClean="0"/>
              <a:t>$ </a:t>
            </a:r>
            <a:r>
              <a:rPr lang="en-US" dirty="0" smtClean="0"/>
              <a:t>docker run hello-world</a:t>
            </a:r>
            <a:endParaRPr lang="zh-CN" altLang="en-US" dirty="0"/>
          </a:p>
        </p:txBody>
      </p:sp>
      <p:sp>
        <p:nvSpPr>
          <p:cNvPr id="8" name="矩形 7"/>
          <p:cNvSpPr/>
          <p:nvPr/>
        </p:nvSpPr>
        <p:spPr>
          <a:xfrm>
            <a:off x="607796" y="200894"/>
            <a:ext cx="2537041" cy="523220"/>
          </a:xfrm>
          <a:prstGeom prst="rect">
            <a:avLst/>
          </a:prstGeom>
          <a:noFill/>
          <a:ln>
            <a:noFill/>
          </a:ln>
        </p:spPr>
        <p:txBody>
          <a:bodyPr wrap="none" rtlCol="0" anchor="t">
            <a:spAutoFit/>
          </a:bodyPr>
          <a:lstStyle/>
          <a:p>
            <a:pPr algn="ctr"/>
            <a:r>
              <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初体验</a:t>
            </a:r>
            <a:endParaRPr lang="zh-CN" altLang="en-US" sz="2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1926" y="1268886"/>
            <a:ext cx="10071988" cy="3693319"/>
          </a:xfrm>
          <a:prstGeom prst="rect">
            <a:avLst/>
          </a:prstGeom>
        </p:spPr>
        <p:txBody>
          <a:bodyPr wrap="none">
            <a:spAutoFit/>
          </a:bodyPr>
          <a:lstStyle/>
          <a:p>
            <a:r>
              <a:rPr lang="en-US" altLang="zh-CN" b="1" dirty="0" smtClean="0"/>
              <a:t>docker</a:t>
            </a:r>
            <a:r>
              <a:rPr lang="zh-CN" altLang="en-US" b="1" dirty="0" smtClean="0"/>
              <a:t>操作</a:t>
            </a:r>
            <a:endParaRPr lang="en-US" altLang="zh-CN" b="1" dirty="0" smtClean="0"/>
          </a:p>
          <a:p>
            <a:pPr lvl="0" eaLnBrk="0" fontAlgn="base" hangingPunct="0">
              <a:spcBef>
                <a:spcPct val="0"/>
              </a:spcBef>
              <a:spcAft>
                <a:spcPct val="0"/>
              </a:spcAft>
            </a:pPr>
            <a:r>
              <a:rPr lang="zh-CN" altLang="en-US" dirty="0" smtClean="0">
                <a:solidFill>
                  <a:srgbClr val="000000"/>
                </a:solidFill>
                <a:latin typeface="Arial"/>
                <a:ea typeface="宋体" pitchFamily="2" charset="-122"/>
                <a:cs typeface="Courier New" pitchFamily="49" charset="0"/>
              </a:rPr>
              <a:t>版本</a:t>
            </a:r>
            <a:r>
              <a:rPr lang="en-US" altLang="zh-CN" dirty="0" smtClean="0">
                <a:solidFill>
                  <a:srgbClr val="000000"/>
                </a:solidFill>
                <a:latin typeface="Arial"/>
                <a:ea typeface="宋体" pitchFamily="2" charset="-122"/>
                <a:cs typeface="Courier New" pitchFamily="49" charset="0"/>
              </a:rPr>
              <a:t>/</a:t>
            </a:r>
            <a:r>
              <a:rPr lang="zh-CN" altLang="en-US" dirty="0" smtClean="0">
                <a:solidFill>
                  <a:srgbClr val="000000"/>
                </a:solidFill>
                <a:latin typeface="Arial"/>
                <a:ea typeface="宋体" pitchFamily="2" charset="-122"/>
                <a:cs typeface="Courier New" pitchFamily="49" charset="0"/>
              </a:rPr>
              <a:t>信息</a:t>
            </a:r>
            <a:r>
              <a:rPr lang="zh-CN" altLang="zh-CN" dirty="0" smtClean="0">
                <a:solidFill>
                  <a:srgbClr val="000000"/>
                </a:solidFill>
                <a:latin typeface="Arial"/>
                <a:ea typeface="宋体" pitchFamily="2" charset="-122"/>
                <a:cs typeface="Courier New" pitchFamily="49" charset="0"/>
              </a:rPr>
              <a:t>—</a:t>
            </a:r>
            <a:r>
              <a:rPr lang="zh-CN" altLang="zh-CN" dirty="0" smtClean="0">
                <a:solidFill>
                  <a:srgbClr val="000000"/>
                </a:solidFill>
                <a:latin typeface="Lucida Console" pitchFamily="49" charset="0"/>
                <a:ea typeface="宋体" pitchFamily="2" charset="-122"/>
                <a:cs typeface="Courier New" pitchFamily="49" charset="0"/>
              </a:rPr>
              <a:t> docker [info|version]</a:t>
            </a:r>
            <a:endParaRPr lang="en-US" altLang="zh-CN" dirty="0" smtClean="0">
              <a:solidFill>
                <a:srgbClr val="000000"/>
              </a:solidFill>
              <a:latin typeface="Lucida Console" pitchFamily="49" charset="0"/>
              <a:ea typeface="宋体" pitchFamily="2" charset="-122"/>
              <a:cs typeface="Courier New" pitchFamily="49" charset="0"/>
            </a:endParaRPr>
          </a:p>
          <a:p>
            <a:pPr lvl="0" eaLnBrk="0" fontAlgn="base" hangingPunct="0">
              <a:spcBef>
                <a:spcPct val="0"/>
              </a:spcBef>
              <a:spcAft>
                <a:spcPct val="0"/>
              </a:spcAft>
            </a:pPr>
            <a:endParaRPr lang="en-US" dirty="0" smtClean="0">
              <a:solidFill>
                <a:srgbClr val="000000"/>
              </a:solidFill>
              <a:latin typeface="Lucida Console" pitchFamily="49" charset="0"/>
              <a:ea typeface="宋体" pitchFamily="2" charset="-122"/>
              <a:cs typeface="Courier New" pitchFamily="49" charset="0"/>
            </a:endParaRPr>
          </a:p>
          <a:p>
            <a:r>
              <a:rPr lang="zh-CN" altLang="en-US" b="1" dirty="0" smtClean="0"/>
              <a:t>容器操作</a:t>
            </a:r>
            <a:endParaRPr lang="en-US" altLang="zh-CN" b="1" dirty="0" smtClean="0"/>
          </a:p>
          <a:p>
            <a:r>
              <a:rPr lang="zh-CN" altLang="en-US" dirty="0" smtClean="0">
                <a:solidFill>
                  <a:srgbClr val="000000"/>
                </a:solidFill>
                <a:latin typeface="Lucida Console" pitchFamily="49" charset="0"/>
                <a:ea typeface="宋体" pitchFamily="2" charset="-122"/>
                <a:cs typeface="Courier New" pitchFamily="49" charset="0"/>
              </a:rPr>
              <a:t>容器生命周期管理 </a:t>
            </a:r>
            <a:r>
              <a:rPr lang="zh-CN" altLang="zh-CN" dirty="0" smtClean="0">
                <a:solidFill>
                  <a:srgbClr val="000000"/>
                </a:solidFill>
                <a:latin typeface="Arial"/>
                <a:ea typeface="宋体" pitchFamily="2" charset="-122"/>
                <a:cs typeface="Courier New" pitchFamily="49" charset="0"/>
              </a:rPr>
              <a:t>—</a:t>
            </a:r>
            <a:r>
              <a:rPr lang="zh-CN" altLang="zh-CN" dirty="0" smtClean="0">
                <a:solidFill>
                  <a:srgbClr val="000000"/>
                </a:solidFill>
                <a:latin typeface="Lucida Console" pitchFamily="49" charset="0"/>
                <a:ea typeface="宋体" pitchFamily="2" charset="-122"/>
                <a:cs typeface="Courier New" pitchFamily="49" charset="0"/>
              </a:rPr>
              <a:t> docker [run|start|stop|restart|kill|rm|pause|unpause] </a:t>
            </a:r>
            <a:endParaRPr lang="en-US" altLang="zh-CN" dirty="0" smtClean="0">
              <a:solidFill>
                <a:srgbClr val="000000"/>
              </a:solidFill>
              <a:latin typeface="Lucida Console" pitchFamily="49" charset="0"/>
              <a:ea typeface="宋体" pitchFamily="2" charset="-122"/>
              <a:cs typeface="Courier New" pitchFamily="49" charset="0"/>
            </a:endParaRPr>
          </a:p>
          <a:p>
            <a:pPr lvl="0" eaLnBrk="0" fontAlgn="base" hangingPunct="0">
              <a:spcBef>
                <a:spcPct val="0"/>
              </a:spcBef>
              <a:spcAft>
                <a:spcPct val="0"/>
              </a:spcAft>
            </a:pPr>
            <a:r>
              <a:rPr lang="zh-CN" altLang="en-US" dirty="0" smtClean="0">
                <a:solidFill>
                  <a:srgbClr val="000000"/>
                </a:solidFill>
                <a:latin typeface="Lucida Console" pitchFamily="49" charset="0"/>
                <a:ea typeface="宋体" pitchFamily="2" charset="-122"/>
                <a:cs typeface="Courier New" pitchFamily="49" charset="0"/>
              </a:rPr>
              <a:t>容器操作运维 </a:t>
            </a:r>
            <a:r>
              <a:rPr lang="zh-CN" altLang="zh-CN" dirty="0" smtClean="0">
                <a:solidFill>
                  <a:srgbClr val="000000"/>
                </a:solidFill>
                <a:latin typeface="Arial"/>
                <a:ea typeface="宋体" pitchFamily="2" charset="-122"/>
                <a:cs typeface="Courier New" pitchFamily="49" charset="0"/>
              </a:rPr>
              <a:t>—</a:t>
            </a:r>
            <a:r>
              <a:rPr lang="zh-CN" altLang="zh-CN" dirty="0" smtClean="0">
                <a:solidFill>
                  <a:srgbClr val="000000"/>
                </a:solidFill>
                <a:latin typeface="Lucida Console" pitchFamily="49" charset="0"/>
                <a:ea typeface="宋体" pitchFamily="2" charset="-122"/>
                <a:cs typeface="Courier New" pitchFamily="49" charset="0"/>
              </a:rPr>
              <a:t> docker [ps|inspect|exec|logs|export|import|port]</a:t>
            </a:r>
            <a:endParaRPr lang="en-US" dirty="0" smtClean="0">
              <a:solidFill>
                <a:srgbClr val="000000"/>
              </a:solidFill>
              <a:latin typeface="Lucida Console" pitchFamily="49" charset="0"/>
              <a:ea typeface="宋体" pitchFamily="2" charset="-122"/>
              <a:cs typeface="Courier New" pitchFamily="49" charset="0"/>
            </a:endParaRPr>
          </a:p>
          <a:p>
            <a:pPr lvl="0" eaLnBrk="0" fontAlgn="base" hangingPunct="0">
              <a:spcBef>
                <a:spcPct val="0"/>
              </a:spcBef>
              <a:spcAft>
                <a:spcPct val="0"/>
              </a:spcAft>
            </a:pPr>
            <a:r>
              <a:rPr lang="zh-CN" altLang="en-US" dirty="0" smtClean="0">
                <a:solidFill>
                  <a:srgbClr val="000000"/>
                </a:solidFill>
                <a:latin typeface="Lucida Console" pitchFamily="49" charset="0"/>
                <a:ea typeface="宋体" pitchFamily="2" charset="-122"/>
                <a:cs typeface="Courier New" pitchFamily="49" charset="0"/>
              </a:rPr>
              <a:t>容器</a:t>
            </a:r>
            <a:r>
              <a:rPr lang="zh-CN" altLang="zh-CN" dirty="0" smtClean="0">
                <a:solidFill>
                  <a:srgbClr val="000000"/>
                </a:solidFill>
                <a:latin typeface="Lucida Console" pitchFamily="49" charset="0"/>
                <a:ea typeface="宋体" pitchFamily="2" charset="-122"/>
                <a:cs typeface="Courier New" pitchFamily="49" charset="0"/>
              </a:rPr>
              <a:t>rootfs</a:t>
            </a:r>
            <a:r>
              <a:rPr lang="zh-CN" altLang="en-US" dirty="0" smtClean="0">
                <a:solidFill>
                  <a:srgbClr val="000000"/>
                </a:solidFill>
                <a:latin typeface="Lucida Console" pitchFamily="49" charset="0"/>
                <a:ea typeface="宋体" pitchFamily="2" charset="-122"/>
                <a:cs typeface="Courier New" pitchFamily="49" charset="0"/>
              </a:rPr>
              <a:t>命令 </a:t>
            </a:r>
            <a:r>
              <a:rPr lang="zh-CN" altLang="zh-CN" dirty="0" smtClean="0">
                <a:solidFill>
                  <a:srgbClr val="000000"/>
                </a:solidFill>
                <a:latin typeface="Arial"/>
                <a:ea typeface="宋体" pitchFamily="2" charset="-122"/>
                <a:cs typeface="Courier New" pitchFamily="49" charset="0"/>
              </a:rPr>
              <a:t>—</a:t>
            </a:r>
            <a:r>
              <a:rPr lang="zh-CN" altLang="zh-CN" dirty="0" smtClean="0">
                <a:solidFill>
                  <a:srgbClr val="000000"/>
                </a:solidFill>
                <a:latin typeface="Lucida Console" pitchFamily="49" charset="0"/>
                <a:ea typeface="宋体" pitchFamily="2" charset="-122"/>
                <a:cs typeface="Courier New" pitchFamily="49" charset="0"/>
              </a:rPr>
              <a:t> docker [commit|cp|diff] </a:t>
            </a:r>
            <a:endParaRPr lang="en-US" altLang="zh-CN" dirty="0" smtClean="0">
              <a:solidFill>
                <a:srgbClr val="000000"/>
              </a:solidFill>
              <a:latin typeface="Lucida Console" pitchFamily="49" charset="0"/>
              <a:ea typeface="宋体" pitchFamily="2" charset="-122"/>
              <a:cs typeface="Courier New" pitchFamily="49" charset="0"/>
            </a:endParaRPr>
          </a:p>
          <a:p>
            <a:pPr lvl="0" eaLnBrk="0" fontAlgn="base" hangingPunct="0">
              <a:spcBef>
                <a:spcPct val="0"/>
              </a:spcBef>
              <a:spcAft>
                <a:spcPct val="0"/>
              </a:spcAft>
            </a:pPr>
            <a:endParaRPr lang="en-US" altLang="zh-CN" dirty="0" smtClean="0">
              <a:solidFill>
                <a:srgbClr val="000000"/>
              </a:solidFill>
              <a:latin typeface="Lucida Console" pitchFamily="49" charset="0"/>
              <a:ea typeface="宋体" pitchFamily="2" charset="-122"/>
              <a:cs typeface="Courier New" pitchFamily="49" charset="0"/>
            </a:endParaRPr>
          </a:p>
          <a:p>
            <a:r>
              <a:rPr lang="zh-CN" altLang="en-US" b="1" dirty="0" smtClean="0"/>
              <a:t>镜像操作</a:t>
            </a:r>
            <a:endParaRPr lang="en-US" altLang="zh-CN" b="1" dirty="0" smtClean="0"/>
          </a:p>
          <a:p>
            <a:pPr lvl="0" eaLnBrk="0" fontAlgn="base" hangingPunct="0">
              <a:spcBef>
                <a:spcPct val="0"/>
              </a:spcBef>
              <a:spcAft>
                <a:spcPct val="0"/>
              </a:spcAft>
            </a:pPr>
            <a:r>
              <a:rPr lang="zh-CN" altLang="en-US" dirty="0" smtClean="0">
                <a:solidFill>
                  <a:srgbClr val="000000"/>
                </a:solidFill>
                <a:latin typeface="Lucida Console" pitchFamily="49" charset="0"/>
                <a:ea typeface="宋体" pitchFamily="2" charset="-122"/>
                <a:cs typeface="Courier New" pitchFamily="49" charset="0"/>
              </a:rPr>
              <a:t>镜像管理 </a:t>
            </a:r>
            <a:r>
              <a:rPr lang="zh-CN" altLang="zh-CN" dirty="0" smtClean="0">
                <a:solidFill>
                  <a:srgbClr val="000000"/>
                </a:solidFill>
                <a:latin typeface="Arial"/>
                <a:ea typeface="宋体" pitchFamily="2" charset="-122"/>
                <a:cs typeface="Courier New" pitchFamily="49" charset="0"/>
              </a:rPr>
              <a:t>—</a:t>
            </a:r>
            <a:r>
              <a:rPr lang="zh-CN" altLang="zh-CN" dirty="0" smtClean="0">
                <a:solidFill>
                  <a:srgbClr val="000000"/>
                </a:solidFill>
                <a:latin typeface="Lucida Console" pitchFamily="49" charset="0"/>
                <a:ea typeface="宋体" pitchFamily="2" charset="-122"/>
                <a:cs typeface="Courier New" pitchFamily="49" charset="0"/>
              </a:rPr>
              <a:t> docker [images|rmi|tag|build|history|save|import]</a:t>
            </a:r>
            <a:endParaRPr lang="en-US" dirty="0" smtClean="0"/>
          </a:p>
          <a:p>
            <a:pPr lvl="0" eaLnBrk="0" fontAlgn="base" hangingPunct="0">
              <a:spcBef>
                <a:spcPct val="0"/>
              </a:spcBef>
              <a:spcAft>
                <a:spcPct val="0"/>
              </a:spcAft>
            </a:pPr>
            <a:endParaRPr lang="en-US" altLang="zh-CN" dirty="0" smtClean="0">
              <a:solidFill>
                <a:srgbClr val="000000"/>
              </a:solidFill>
              <a:latin typeface="Lucida Console" pitchFamily="49" charset="0"/>
              <a:ea typeface="宋体" pitchFamily="2" charset="-122"/>
              <a:cs typeface="Courier New" pitchFamily="49" charset="0"/>
            </a:endParaRPr>
          </a:p>
          <a:p>
            <a:pPr lvl="0" eaLnBrk="0" fontAlgn="base" hangingPunct="0">
              <a:spcBef>
                <a:spcPct val="0"/>
              </a:spcBef>
              <a:spcAft>
                <a:spcPct val="0"/>
              </a:spcAft>
            </a:pPr>
            <a:r>
              <a:rPr lang="zh-CN" altLang="en-US" b="1" dirty="0" smtClean="0"/>
              <a:t>仓库操作</a:t>
            </a:r>
            <a:endParaRPr lang="en-US" altLang="zh-CN" b="1" dirty="0" smtClean="0"/>
          </a:p>
          <a:p>
            <a:pPr lvl="0" eaLnBrk="0" fontAlgn="base" hangingPunct="0">
              <a:spcBef>
                <a:spcPct val="0"/>
              </a:spcBef>
              <a:spcAft>
                <a:spcPct val="0"/>
              </a:spcAft>
            </a:pPr>
            <a:r>
              <a:rPr lang="zh-CN" altLang="en-US" dirty="0" smtClean="0">
                <a:solidFill>
                  <a:srgbClr val="000000"/>
                </a:solidFill>
                <a:latin typeface="Lucida Console" pitchFamily="49" charset="0"/>
                <a:ea typeface="宋体" pitchFamily="2" charset="-122"/>
                <a:cs typeface="Courier New" pitchFamily="49" charset="0"/>
              </a:rPr>
              <a:t>镜像仓库 </a:t>
            </a:r>
            <a:r>
              <a:rPr lang="zh-CN" altLang="zh-CN" dirty="0" smtClean="0">
                <a:solidFill>
                  <a:srgbClr val="000000"/>
                </a:solidFill>
                <a:latin typeface="Arial"/>
                <a:ea typeface="宋体" pitchFamily="2" charset="-122"/>
                <a:cs typeface="Courier New" pitchFamily="49" charset="0"/>
              </a:rPr>
              <a:t>—</a:t>
            </a:r>
            <a:r>
              <a:rPr lang="zh-CN" altLang="zh-CN" dirty="0" smtClean="0">
                <a:solidFill>
                  <a:srgbClr val="000000"/>
                </a:solidFill>
                <a:latin typeface="Lucida Console" pitchFamily="49" charset="0"/>
                <a:ea typeface="宋体" pitchFamily="2" charset="-122"/>
                <a:cs typeface="Courier New" pitchFamily="49" charset="0"/>
              </a:rPr>
              <a:t> docker [login|pull|push|search] </a:t>
            </a:r>
            <a:endParaRPr lang="zh-CN" altLang="en-US" dirty="0"/>
          </a:p>
        </p:txBody>
      </p:sp>
      <p:sp>
        <p:nvSpPr>
          <p:cNvPr id="8" name="矩形 7"/>
          <p:cNvSpPr/>
          <p:nvPr/>
        </p:nvSpPr>
        <p:spPr>
          <a:xfrm>
            <a:off x="607796" y="200894"/>
            <a:ext cx="2896114" cy="523220"/>
          </a:xfrm>
          <a:prstGeom prst="rect">
            <a:avLst/>
          </a:prstGeom>
          <a:noFill/>
          <a:ln>
            <a:noFill/>
          </a:ln>
        </p:spPr>
        <p:txBody>
          <a:bodyPr wrap="none" rtlCol="0" anchor="t">
            <a:spAutoFit/>
          </a:bodyPr>
          <a:lstStyle/>
          <a:p>
            <a:pPr algn="ctr"/>
            <a:r>
              <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常规用法</a:t>
            </a:r>
            <a:endParaRPr lang="zh-CN" altLang="en-US" sz="2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0754" y="297934"/>
            <a:ext cx="3057247" cy="523220"/>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镜像层级文件探究</a:t>
            </a:r>
            <a:endParaRPr lang="zh-CN" altLang="en-US" sz="2800" b="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589471" y="992363"/>
            <a:ext cx="6096000" cy="646331"/>
          </a:xfrm>
          <a:prstGeom prst="rect">
            <a:avLst/>
          </a:prstGeom>
        </p:spPr>
        <p:txBody>
          <a:bodyPr>
            <a:spAutoFit/>
          </a:bodyPr>
          <a:lstStyle/>
          <a:p>
            <a:r>
              <a:rPr lang="en-US" altLang="zh-CN" dirty="0" smtClean="0"/>
              <a:t># </a:t>
            </a:r>
            <a:r>
              <a:rPr lang="zh-CN" altLang="en-US" dirty="0" smtClean="0"/>
              <a:t>查看镜像组成</a:t>
            </a:r>
          </a:p>
          <a:p>
            <a:r>
              <a:rPr lang="en-US" dirty="0" smtClean="0"/>
              <a:t>docker history hello-world</a:t>
            </a:r>
            <a:endParaRPr lang="en-US" dirty="0"/>
          </a:p>
        </p:txBody>
      </p:sp>
      <p:pic>
        <p:nvPicPr>
          <p:cNvPr id="33796" name="Picture 4"/>
          <p:cNvPicPr>
            <a:picLocks noChangeAspect="1" noChangeArrowheads="1"/>
          </p:cNvPicPr>
          <p:nvPr/>
        </p:nvPicPr>
        <p:blipFill>
          <a:blip r:embed="rId2"/>
          <a:srcRect/>
          <a:stretch>
            <a:fillRect/>
          </a:stretch>
        </p:blipFill>
        <p:spPr bwMode="auto">
          <a:xfrm>
            <a:off x="609212" y="1670315"/>
            <a:ext cx="8816975" cy="860425"/>
          </a:xfrm>
          <a:prstGeom prst="rect">
            <a:avLst/>
          </a:prstGeom>
          <a:noFill/>
          <a:ln w="9525">
            <a:noFill/>
            <a:miter lim="800000"/>
            <a:headEnd/>
            <a:tailEnd/>
          </a:ln>
          <a:effectLst/>
        </p:spPr>
      </p:pic>
      <p:sp>
        <p:nvSpPr>
          <p:cNvPr id="8" name="矩形 7"/>
          <p:cNvSpPr/>
          <p:nvPr/>
        </p:nvSpPr>
        <p:spPr>
          <a:xfrm>
            <a:off x="690111" y="2671639"/>
            <a:ext cx="7694763" cy="923330"/>
          </a:xfrm>
          <a:prstGeom prst="rect">
            <a:avLst/>
          </a:prstGeom>
        </p:spPr>
        <p:txBody>
          <a:bodyPr wrap="square">
            <a:spAutoFit/>
          </a:bodyPr>
          <a:lstStyle/>
          <a:p>
            <a:r>
              <a:rPr lang="en-US" altLang="zh-CN" dirty="0" smtClean="0"/>
              <a:t># </a:t>
            </a:r>
            <a:r>
              <a:rPr lang="zh-CN" altLang="en-US" dirty="0" smtClean="0"/>
              <a:t>镜像文件列表</a:t>
            </a:r>
            <a:endParaRPr lang="en-US" altLang="zh-CN" dirty="0" smtClean="0"/>
          </a:p>
          <a:p>
            <a:r>
              <a:rPr lang="en-US" altLang="zh-CN" dirty="0" smtClean="0"/>
              <a:t>docker info </a:t>
            </a:r>
            <a:r>
              <a:rPr lang="zh-CN" altLang="en-US" dirty="0" smtClean="0"/>
              <a:t>查看配置</a:t>
            </a:r>
            <a:r>
              <a:rPr lang="en-US" altLang="zh-CN" dirty="0" smtClean="0"/>
              <a:t>Docker Root Dir=/var/lib/docker </a:t>
            </a:r>
            <a:r>
              <a:rPr lang="zh-CN" altLang="en-US" dirty="0" smtClean="0"/>
              <a:t>（默认）</a:t>
            </a:r>
            <a:r>
              <a:rPr lang="en-US" dirty="0" smtClean="0"/>
              <a:t>docker </a:t>
            </a:r>
            <a:r>
              <a:rPr lang="zh-CN" altLang="en-US" dirty="0" smtClean="0"/>
              <a:t>镜像存放的路径，一般在</a:t>
            </a:r>
            <a:r>
              <a:rPr lang="en-US" altLang="zh-CN" dirty="0" smtClean="0"/>
              <a:t>image/overlay2/imagedb/content/sha256</a:t>
            </a:r>
            <a:r>
              <a:rPr lang="zh-CN" altLang="en-US" dirty="0" smtClean="0"/>
              <a:t>下</a:t>
            </a:r>
            <a:endParaRPr lang="en-US" dirty="0"/>
          </a:p>
        </p:txBody>
      </p:sp>
      <p:sp>
        <p:nvSpPr>
          <p:cNvPr id="11" name="矩形 10"/>
          <p:cNvSpPr/>
          <p:nvPr/>
        </p:nvSpPr>
        <p:spPr>
          <a:xfrm>
            <a:off x="782126" y="4721850"/>
            <a:ext cx="8888085" cy="1477328"/>
          </a:xfrm>
          <a:prstGeom prst="rect">
            <a:avLst/>
          </a:prstGeom>
        </p:spPr>
        <p:txBody>
          <a:bodyPr wrap="square">
            <a:spAutoFit/>
          </a:bodyPr>
          <a:lstStyle/>
          <a:p>
            <a:r>
              <a:rPr lang="en-US" altLang="zh-CN" dirty="0" smtClean="0"/>
              <a:t># </a:t>
            </a:r>
            <a:r>
              <a:rPr lang="zh-CN" altLang="en-US" dirty="0" smtClean="0"/>
              <a:t>打开镜像的配置内容</a:t>
            </a:r>
            <a:endParaRPr lang="en-US" altLang="zh-CN" dirty="0" smtClean="0"/>
          </a:p>
          <a:p>
            <a:r>
              <a:rPr lang="en-US" altLang="zh-CN" dirty="0" smtClean="0"/>
              <a:t>cat f09fe80eb0e75e97b04b9dfb065ac3fda37a8fac0161f42fca1e6fe4d0977c80</a:t>
            </a:r>
          </a:p>
          <a:p>
            <a:endParaRPr lang="en-US" dirty="0" smtClean="0"/>
          </a:p>
          <a:p>
            <a:r>
              <a:rPr lang="en-US" dirty="0" smtClean="0"/>
              <a:t>----</a:t>
            </a:r>
            <a:r>
              <a:rPr lang="zh-CN" altLang="en-US" dirty="0" smtClean="0"/>
              <a:t>其中，</a:t>
            </a:r>
            <a:r>
              <a:rPr lang="en-US" altLang="zh-CN" dirty="0" smtClean="0"/>
              <a:t>history</a:t>
            </a:r>
            <a:r>
              <a:rPr lang="zh-CN" altLang="en-US" dirty="0" smtClean="0"/>
              <a:t>数组内，标识了镜像的历史记录（与</a:t>
            </a:r>
            <a:r>
              <a:rPr lang="en-US" altLang="zh-CN" dirty="0" smtClean="0"/>
              <a:t>history</a:t>
            </a:r>
            <a:r>
              <a:rPr lang="zh-CN" altLang="en-US" dirty="0" smtClean="0"/>
              <a:t>命令内容对应）</a:t>
            </a:r>
            <a:endParaRPr lang="en-US" dirty="0" smtClean="0"/>
          </a:p>
          <a:p>
            <a:r>
              <a:rPr lang="en-US" dirty="0" smtClean="0"/>
              <a:t>----rootfs</a:t>
            </a:r>
            <a:r>
              <a:rPr lang="zh-CN" altLang="en-US" dirty="0" smtClean="0"/>
              <a:t>的</a:t>
            </a:r>
            <a:r>
              <a:rPr lang="en-US" altLang="zh-CN" dirty="0" smtClean="0"/>
              <a:t>diff_ids</a:t>
            </a:r>
            <a:r>
              <a:rPr lang="zh-CN" altLang="en-US" dirty="0" smtClean="0"/>
              <a:t>中，对应了依赖使用中镜像层文件（</a:t>
            </a:r>
            <a:r>
              <a:rPr lang="en-US" altLang="zh-CN" dirty="0" smtClean="0"/>
              <a:t>history</a:t>
            </a:r>
            <a:r>
              <a:rPr lang="zh-CN" altLang="en-US" dirty="0" smtClean="0"/>
              <a:t>命令中</a:t>
            </a:r>
            <a:r>
              <a:rPr lang="en-US" altLang="zh-CN" dirty="0" smtClean="0"/>
              <a:t>size</a:t>
            </a:r>
            <a:r>
              <a:rPr lang="zh-CN" altLang="en-US" dirty="0" smtClean="0"/>
              <a:t>大于</a:t>
            </a:r>
            <a:r>
              <a:rPr lang="en-US" altLang="zh-CN" dirty="0" smtClean="0"/>
              <a:t>0</a:t>
            </a:r>
            <a:r>
              <a:rPr lang="zh-CN" altLang="en-US" dirty="0" smtClean="0"/>
              <a:t>的层）</a:t>
            </a:r>
            <a:endParaRPr lang="en-US" dirty="0"/>
          </a:p>
        </p:txBody>
      </p:sp>
      <p:pic>
        <p:nvPicPr>
          <p:cNvPr id="33799" name="Picture 7"/>
          <p:cNvPicPr>
            <a:picLocks noChangeAspect="1" noChangeArrowheads="1"/>
          </p:cNvPicPr>
          <p:nvPr/>
        </p:nvPicPr>
        <p:blipFill>
          <a:blip r:embed="rId3"/>
          <a:srcRect/>
          <a:stretch>
            <a:fillRect/>
          </a:stretch>
        </p:blipFill>
        <p:spPr bwMode="auto">
          <a:xfrm>
            <a:off x="590890" y="3608357"/>
            <a:ext cx="9388475" cy="9525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0754" y="297934"/>
            <a:ext cx="3057247" cy="523220"/>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镜像层级文件探究</a:t>
            </a:r>
            <a:endParaRPr lang="zh-CN" altLang="en-US" sz="2800" b="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589471" y="992363"/>
            <a:ext cx="6096000" cy="646331"/>
          </a:xfrm>
          <a:prstGeom prst="rect">
            <a:avLst/>
          </a:prstGeom>
        </p:spPr>
        <p:txBody>
          <a:bodyPr>
            <a:spAutoFit/>
          </a:bodyPr>
          <a:lstStyle/>
          <a:p>
            <a:r>
              <a:rPr lang="en-US" altLang="zh-CN" dirty="0" smtClean="0"/>
              <a:t># </a:t>
            </a:r>
            <a:r>
              <a:rPr lang="zh-CN" altLang="en-US" dirty="0" smtClean="0"/>
              <a:t>查看镜像层文件列表</a:t>
            </a:r>
          </a:p>
          <a:p>
            <a:r>
              <a:rPr lang="en-US" dirty="0" smtClean="0"/>
              <a:t>ll /var/lib/docker/image/overlay2/layerdb/sha256</a:t>
            </a:r>
            <a:endParaRPr lang="en-US" dirty="0"/>
          </a:p>
        </p:txBody>
      </p:sp>
      <p:sp>
        <p:nvSpPr>
          <p:cNvPr id="8" name="矩形 7"/>
          <p:cNvSpPr/>
          <p:nvPr/>
        </p:nvSpPr>
        <p:spPr>
          <a:xfrm>
            <a:off x="690111" y="2671639"/>
            <a:ext cx="7694763" cy="369332"/>
          </a:xfrm>
          <a:prstGeom prst="rect">
            <a:avLst/>
          </a:prstGeom>
        </p:spPr>
        <p:txBody>
          <a:bodyPr wrap="square">
            <a:spAutoFit/>
          </a:bodyPr>
          <a:lstStyle/>
          <a:p>
            <a:r>
              <a:rPr lang="en-US" altLang="zh-CN" dirty="0" smtClean="0"/>
              <a:t># </a:t>
            </a:r>
            <a:r>
              <a:rPr lang="zh-CN" altLang="en-US" dirty="0" smtClean="0"/>
              <a:t>镜像层文件结构</a:t>
            </a:r>
            <a:endParaRPr lang="en-US" dirty="0"/>
          </a:p>
        </p:txBody>
      </p:sp>
      <p:pic>
        <p:nvPicPr>
          <p:cNvPr id="34818" name="Picture 2"/>
          <p:cNvPicPr>
            <a:picLocks noChangeAspect="1" noChangeArrowheads="1"/>
          </p:cNvPicPr>
          <p:nvPr/>
        </p:nvPicPr>
        <p:blipFill>
          <a:blip r:embed="rId2"/>
          <a:srcRect/>
          <a:stretch>
            <a:fillRect/>
          </a:stretch>
        </p:blipFill>
        <p:spPr bwMode="auto">
          <a:xfrm>
            <a:off x="573507" y="1593012"/>
            <a:ext cx="10059987" cy="1066800"/>
          </a:xfrm>
          <a:prstGeom prst="rect">
            <a:avLst/>
          </a:prstGeom>
          <a:noFill/>
          <a:ln w="9525">
            <a:noFill/>
            <a:miter lim="800000"/>
            <a:headEnd/>
            <a:tailEnd/>
          </a:ln>
          <a:effectLst/>
        </p:spPr>
      </p:pic>
      <p:pic>
        <p:nvPicPr>
          <p:cNvPr id="34820" name="Picture 4"/>
          <p:cNvPicPr>
            <a:picLocks noChangeAspect="1" noChangeArrowheads="1"/>
          </p:cNvPicPr>
          <p:nvPr/>
        </p:nvPicPr>
        <p:blipFill>
          <a:blip r:embed="rId3"/>
          <a:srcRect/>
          <a:stretch>
            <a:fillRect/>
          </a:stretch>
        </p:blipFill>
        <p:spPr bwMode="auto">
          <a:xfrm>
            <a:off x="535497" y="3042939"/>
            <a:ext cx="8032750" cy="1082675"/>
          </a:xfrm>
          <a:prstGeom prst="rect">
            <a:avLst/>
          </a:prstGeom>
          <a:noFill/>
          <a:ln w="9525">
            <a:noFill/>
            <a:miter lim="800000"/>
            <a:headEnd/>
            <a:tailEnd/>
          </a:ln>
          <a:effec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6641</TotalTime>
  <Words>1947</Words>
  <Application>WPS 演示</Application>
  <PresentationFormat>自定义</PresentationFormat>
  <Paragraphs>311</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lastModifiedBy>China</cp:lastModifiedBy>
  <cp:revision>1314</cp:revision>
  <dcterms:created xsi:type="dcterms:W3CDTF">2016-08-30T15:34:00Z</dcterms:created>
  <dcterms:modified xsi:type="dcterms:W3CDTF">2019-02-28T14:08:52Z</dcterms:modified>
  <cp:category>锐旗设计;https://9ppt.taobao.com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2052-10.1.0.7468</vt:lpwstr>
  </property>
</Properties>
</file>