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23" r:id="rId2"/>
    <p:sldId id="446" r:id="rId3"/>
    <p:sldId id="466" r:id="rId4"/>
    <p:sldId id="452" r:id="rId5"/>
    <p:sldId id="464" r:id="rId6"/>
    <p:sldId id="473" r:id="rId7"/>
    <p:sldId id="474" r:id="rId8"/>
    <p:sldId id="470" r:id="rId9"/>
    <p:sldId id="471" r:id="rId10"/>
    <p:sldId id="472" r:id="rId11"/>
    <p:sldId id="469" r:id="rId12"/>
    <p:sldId id="475" r:id="rId13"/>
    <p:sldId id="476" r:id="rId14"/>
    <p:sldId id="477" r:id="rId15"/>
    <p:sldId id="457" r:id="rId16"/>
    <p:sldId id="460" r:id="rId17"/>
    <p:sldId id="479" r:id="rId18"/>
    <p:sldId id="478" r:id="rId19"/>
    <p:sldId id="461" r:id="rId20"/>
    <p:sldId id="480" r:id="rId21"/>
    <p:sldId id="481" r:id="rId22"/>
    <p:sldId id="41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50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438" autoAdjust="0"/>
    <p:restoredTop sz="94660"/>
  </p:normalViewPr>
  <p:slideViewPr>
    <p:cSldViewPr snapToGrid="0" showGuides="1">
      <p:cViewPr varScale="1">
        <p:scale>
          <a:sx n="84" d="100"/>
          <a:sy n="84" d="100"/>
        </p:scale>
        <p:origin x="-566" y="-67"/>
      </p:cViewPr>
      <p:guideLst>
        <p:guide orient="horz" pos="2092"/>
        <p:guide pos="384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3/4 Mon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3970" y="-1905"/>
            <a:ext cx="12163425" cy="68395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Picture 5" descr="C:\Users\dev\Desktop\xx.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矩形 12"/>
          <p:cNvSpPr/>
          <p:nvPr userDrawn="1"/>
        </p:nvSpPr>
        <p:spPr>
          <a:xfrm>
            <a:off x="10491469" y="984885"/>
            <a:ext cx="184731" cy="338554"/>
          </a:xfrm>
          <a:prstGeom prst="rect">
            <a:avLst/>
          </a:prstGeom>
          <a:noFill/>
          <a:ln>
            <a:noFill/>
          </a:ln>
        </p:spPr>
        <p:txBody>
          <a:bodyPr wrap="none" rtlCol="0" anchor="t">
            <a:spAutoFit/>
          </a:bodyPr>
          <a:lstStyle/>
          <a:p>
            <a:pPr algn="ctr"/>
            <a:endParaRPr lang="zh-CN" altLang="en-US" sz="1600" b="1" baseline="0" dirty="0">
              <a:ln w="12700" cmpd="sng">
                <a:solidFill>
                  <a:schemeClr val="accent4"/>
                </a:solidFill>
                <a:prstDash val="solid"/>
              </a:ln>
              <a:solidFill>
                <a:srgbClr val="190501"/>
              </a:solidFill>
              <a:effectLst/>
              <a:latin typeface="楷体" panose="02010609060101010101" charset="-122"/>
              <a:ea typeface="楷体" panose="02010609060101010101" charset="-122"/>
            </a:endParaRPr>
          </a:p>
        </p:txBody>
      </p:sp>
      <p:sp>
        <p:nvSpPr>
          <p:cNvPr id="8" name="TextBox 7"/>
          <p:cNvSpPr txBox="1">
            <a:spLocks noChangeArrowheads="1"/>
          </p:cNvSpPr>
          <p:nvPr userDrawn="1"/>
        </p:nvSpPr>
        <p:spPr bwMode="auto">
          <a:xfrm>
            <a:off x="8206108" y="6403194"/>
            <a:ext cx="3832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dirty="0" smtClean="0">
                <a:solidFill>
                  <a:srgbClr val="7030A0"/>
                </a:solidFill>
                <a:latin typeface="微软雅黑" panose="020B0503020204020204" pitchFamily="34" charset="-122"/>
                <a:ea typeface="微软雅黑" panose="020B0503020204020204" pitchFamily="34" charset="-122"/>
              </a:rPr>
              <a:t>享 学 课 堂：</a:t>
            </a:r>
            <a:r>
              <a:rPr lang="en-US" altLang="zh-CN" dirty="0" smtClean="0">
                <a:hlinkClick r:id="rId3"/>
              </a:rPr>
              <a:t>http://enjoy.ke.qq.com/</a:t>
            </a:r>
            <a:endParaRPr lang="zh-CN" altLang="en-US" dirty="0" smtClean="0"/>
          </a:p>
        </p:txBody>
      </p:sp>
      <p:sp>
        <p:nvSpPr>
          <p:cNvPr id="9" name="TextBox 8"/>
          <p:cNvSpPr txBox="1">
            <a:spLocks noChangeArrowheads="1"/>
          </p:cNvSpPr>
          <p:nvPr userDrawn="1"/>
        </p:nvSpPr>
        <p:spPr bwMode="auto">
          <a:xfrm>
            <a:off x="160664" y="6433011"/>
            <a:ext cx="285283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400" b="1" dirty="0" smtClean="0">
                <a:solidFill>
                  <a:srgbClr val="7030A0"/>
                </a:solidFill>
                <a:latin typeface="微软雅黑" panose="020B0503020204020204" pitchFamily="34" charset="-122"/>
                <a:ea typeface="微软雅黑" panose="020B0503020204020204" pitchFamily="34" charset="-122"/>
              </a:rPr>
              <a:t>学无止境，让学习成为一种享受</a:t>
            </a:r>
            <a:endParaRPr lang="zh-CN" altLang="en-US" sz="140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D001350-E321-44A0-9483-363D51B41BA5}" type="datetimeFigureOut">
              <a:rPr lang="zh-CN" altLang="en-US" smtClean="0"/>
              <a:pPr/>
              <a:t>3/4 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pPr/>
              <a:t>3/4 Mon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92.168.244.5:5000/hello-world"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unoob.com/go/go-tutorial.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irrors.aliyun.com/docker-ce/linux/centos/docker-ce.rep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793750" y="2031509"/>
            <a:ext cx="10312400" cy="1052596"/>
          </a:xfrm>
          <a:prstGeom prst="rect">
            <a:avLst/>
          </a:prstGeom>
          <a:noFill/>
        </p:spPr>
        <p:txBody>
          <a:bodyPr wrap="square" rtlCol="0">
            <a:spAutoFit/>
          </a:bodyPr>
          <a:lstStyle/>
          <a:p>
            <a:pPr algn="ctr" defTabSz="1218565">
              <a:lnSpc>
                <a:spcPct val="130000"/>
              </a:lnSpc>
            </a:pPr>
            <a:r>
              <a:rPr lang="en-US" altLang="zh-CN"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Docker</a:t>
            </a:r>
            <a:r>
              <a:rPr lang="zh-CN" altLang="en-US" sz="4800" b="1" dirty="0" smtClean="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rPr>
              <a:t>进阶</a:t>
            </a:r>
            <a:endParaRPr lang="zh-CN" altLang="en-US" sz="4800" b="1" dirty="0">
              <a:ln w="6350">
                <a:noFill/>
              </a:ln>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48000" y="4739984"/>
            <a:ext cx="6098091" cy="297179"/>
          </a:xfrm>
          <a:prstGeom prst="roundRect">
            <a:avLst>
              <a:gd name="adj"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4064000" y="5155565"/>
            <a:ext cx="290233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z="3200" b="1" dirty="0" smtClean="0">
                <a:solidFill>
                  <a:srgbClr val="FF0000"/>
                </a:solidFill>
                <a:latin typeface="微软雅黑" panose="020B0503020204020204" pitchFamily="34" charset="-122"/>
                <a:ea typeface="微软雅黑" panose="020B0503020204020204" pitchFamily="34" charset="-122"/>
              </a:rPr>
              <a:t>分享人：</a:t>
            </a:r>
            <a:r>
              <a:rPr lang="en-US" altLang="zh-CN" sz="3200" b="1" dirty="0" smtClean="0">
                <a:solidFill>
                  <a:srgbClr val="FF0000"/>
                </a:solidFill>
                <a:latin typeface="微软雅黑" panose="020B0503020204020204" pitchFamily="34" charset="-122"/>
                <a:ea typeface="微软雅黑" panose="020B0503020204020204" pitchFamily="34" charset="-122"/>
              </a:rPr>
              <a:t>Peter</a:t>
            </a:r>
          </a:p>
        </p:txBody>
      </p:sp>
      <p:grpSp>
        <p:nvGrpSpPr>
          <p:cNvPr id="21" name="PA_组合 20"/>
          <p:cNvGrpSpPr/>
          <p:nvPr>
            <p:custDataLst>
              <p:tags r:id="rId4"/>
            </p:custDataLst>
          </p:nvPr>
        </p:nvGrpSpPr>
        <p:grpSpPr>
          <a:xfrm>
            <a:off x="0" y="44621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2" name="TextBox 11"/>
          <p:cNvSpPr txBox="1"/>
          <p:nvPr/>
        </p:nvSpPr>
        <p:spPr>
          <a:xfrm>
            <a:off x="8398275" y="2831976"/>
            <a:ext cx="1598515" cy="461665"/>
          </a:xfrm>
          <a:prstGeom prst="rect">
            <a:avLst/>
          </a:prstGeom>
          <a:noFill/>
        </p:spPr>
        <p:txBody>
          <a:bodyPr wrap="none" rtlCol="0">
            <a:spAutoFit/>
          </a:bodyPr>
          <a:lstStyle/>
          <a:p>
            <a:r>
              <a:rPr lang="en-US" altLang="zh-CN" sz="2400" dirty="0" smtClean="0">
                <a:solidFill>
                  <a:srgbClr val="FF0000"/>
                </a:solidFill>
              </a:rPr>
              <a:t>20:05</a:t>
            </a:r>
            <a:r>
              <a:rPr lang="zh-CN" altLang="en-US" sz="2400" dirty="0" smtClean="0">
                <a:solidFill>
                  <a:srgbClr val="FF0000"/>
                </a:solidFill>
              </a:rPr>
              <a:t>开始</a:t>
            </a:r>
            <a:endParaRPr lang="zh-CN" altLang="en-US" sz="2400"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3270447"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镜像总结</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本质是磁盘上一系列文件的集合。</a:t>
            </a:r>
          </a:p>
        </p:txBody>
      </p:sp>
      <p:sp>
        <p:nvSpPr>
          <p:cNvPr id="6" name="立方体 5"/>
          <p:cNvSpPr/>
          <p:nvPr/>
        </p:nvSpPr>
        <p:spPr>
          <a:xfrm>
            <a:off x="1207361" y="373749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7" name="立方体 6"/>
          <p:cNvSpPr/>
          <p:nvPr/>
        </p:nvSpPr>
        <p:spPr>
          <a:xfrm>
            <a:off x="1208841" y="3357237"/>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8" name="立方体 7"/>
          <p:cNvSpPr/>
          <p:nvPr/>
        </p:nvSpPr>
        <p:spPr>
          <a:xfrm>
            <a:off x="1201436" y="298582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9" name="立方体 8"/>
          <p:cNvSpPr/>
          <p:nvPr/>
        </p:nvSpPr>
        <p:spPr>
          <a:xfrm>
            <a:off x="1202916" y="2632202"/>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10" name="立方体 9"/>
          <p:cNvSpPr/>
          <p:nvPr/>
        </p:nvSpPr>
        <p:spPr>
          <a:xfrm>
            <a:off x="1192558" y="2257860"/>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11" name="左大括号 10"/>
          <p:cNvSpPr/>
          <p:nvPr/>
        </p:nvSpPr>
        <p:spPr>
          <a:xfrm>
            <a:off x="763479" y="2405848"/>
            <a:ext cx="284086" cy="1713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33163" y="3089429"/>
            <a:ext cx="646331" cy="369332"/>
          </a:xfrm>
          <a:prstGeom prst="rect">
            <a:avLst/>
          </a:prstGeom>
          <a:noFill/>
        </p:spPr>
        <p:txBody>
          <a:bodyPr wrap="none" rtlCol="0">
            <a:spAutoFit/>
          </a:bodyPr>
          <a:lstStyle/>
          <a:p>
            <a:r>
              <a:rPr lang="zh-CN" altLang="en-US" dirty="0" smtClean="0"/>
              <a:t>镜像</a:t>
            </a:r>
            <a:endParaRPr lang="zh-CN" altLang="en-US" dirty="0"/>
          </a:p>
        </p:txBody>
      </p:sp>
      <p:cxnSp>
        <p:nvCxnSpPr>
          <p:cNvPr id="15" name="直接箭头连接符 14"/>
          <p:cNvCxnSpPr>
            <a:stCxn id="6" idx="4"/>
          </p:cNvCxnSpPr>
          <p:nvPr/>
        </p:nvCxnSpPr>
        <p:spPr>
          <a:xfrm>
            <a:off x="3542189" y="4048217"/>
            <a:ext cx="1571349" cy="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95783" y="3879541"/>
            <a:ext cx="4596130" cy="276999"/>
          </a:xfrm>
          <a:prstGeom prst="rect">
            <a:avLst/>
          </a:prstGeom>
          <a:noFill/>
        </p:spPr>
        <p:txBody>
          <a:bodyPr wrap="none" rtlCol="0">
            <a:spAutoFit/>
          </a:bodyPr>
          <a:lstStyle/>
          <a:p>
            <a:r>
              <a:rPr lang="zh-CN" altLang="en-US" sz="1200" dirty="0" smtClean="0"/>
              <a:t>启动文件系统</a:t>
            </a:r>
            <a:r>
              <a:rPr lang="en-US" altLang="zh-CN" sz="1200" dirty="0" smtClean="0"/>
              <a:t>(</a:t>
            </a:r>
            <a:r>
              <a:rPr lang="zh-CN" altLang="en-US" sz="1200" dirty="0" smtClean="0"/>
              <a:t>启动完成后脱离</a:t>
            </a:r>
            <a:r>
              <a:rPr lang="en-US" altLang="zh-CN" sz="1200" dirty="0" smtClean="0"/>
              <a:t>)</a:t>
            </a:r>
            <a:r>
              <a:rPr lang="zh-CN" altLang="en-US" sz="1200" dirty="0" smtClean="0"/>
              <a:t>，用户不会与这一层直接打交道。</a:t>
            </a:r>
            <a:endParaRPr lang="zh-CN" altLang="en-US" sz="1200" dirty="0"/>
          </a:p>
        </p:txBody>
      </p:sp>
      <p:cxnSp>
        <p:nvCxnSpPr>
          <p:cNvPr id="18" name="直接箭头连接符 17"/>
          <p:cNvCxnSpPr>
            <a:stCxn id="7" idx="5"/>
          </p:cNvCxnSpPr>
          <p:nvPr/>
        </p:nvCxnSpPr>
        <p:spPr>
          <a:xfrm flipV="1">
            <a:off x="3667956" y="3533312"/>
            <a:ext cx="1401193" cy="10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61752" y="3241829"/>
            <a:ext cx="4272323" cy="461665"/>
          </a:xfrm>
          <a:prstGeom prst="rect">
            <a:avLst/>
          </a:prstGeom>
          <a:noFill/>
        </p:spPr>
        <p:txBody>
          <a:bodyPr wrap="none" rtlCol="0">
            <a:spAutoFit/>
          </a:bodyPr>
          <a:lstStyle/>
          <a:p>
            <a:r>
              <a:rPr lang="zh-CN" altLang="en-US" sz="1200" dirty="0" smtClean="0"/>
              <a:t>操作系统发行版本，</a:t>
            </a:r>
            <a:r>
              <a:rPr lang="en-US" sz="1200" i="1" dirty="0" smtClean="0"/>
              <a:t> /dev</a:t>
            </a:r>
            <a:r>
              <a:rPr lang="en-US" sz="1200" dirty="0" smtClean="0"/>
              <a:t>，</a:t>
            </a:r>
            <a:r>
              <a:rPr lang="en-US" sz="1200" i="1" dirty="0" smtClean="0"/>
              <a:t>/proc</a:t>
            </a:r>
            <a:r>
              <a:rPr lang="en-US" sz="1200" dirty="0" smtClean="0"/>
              <a:t>，</a:t>
            </a:r>
            <a:r>
              <a:rPr lang="en-US" sz="1200" i="1" dirty="0" smtClean="0"/>
              <a:t>/bin</a:t>
            </a:r>
            <a:r>
              <a:rPr lang="en-US" sz="1200" dirty="0" smtClean="0"/>
              <a:t>，</a:t>
            </a:r>
            <a:r>
              <a:rPr lang="en-US" sz="1200" i="1" dirty="0" smtClean="0"/>
              <a:t>/etc </a:t>
            </a:r>
            <a:r>
              <a:rPr lang="zh-CN" altLang="en-US" sz="1200" dirty="0" smtClean="0"/>
              <a:t>等</a:t>
            </a:r>
            <a:endParaRPr lang="en-US" altLang="zh-CN" sz="1200" dirty="0" smtClean="0"/>
          </a:p>
          <a:p>
            <a:r>
              <a:rPr lang="zh-CN" altLang="en-US" sz="1200" dirty="0" smtClean="0"/>
              <a:t>（不包含</a:t>
            </a:r>
            <a:r>
              <a:rPr lang="en-US" altLang="zh-CN" sz="1200" dirty="0" smtClean="0"/>
              <a:t>linux</a:t>
            </a:r>
            <a:r>
              <a:rPr lang="zh-CN" altLang="en-US" sz="1200" dirty="0" smtClean="0"/>
              <a:t>内核，可在任何满足要求的</a:t>
            </a:r>
            <a:r>
              <a:rPr lang="en-US" altLang="zh-CN" sz="1200" dirty="0" smtClean="0"/>
              <a:t>linux</a:t>
            </a:r>
            <a:r>
              <a:rPr lang="zh-CN" altLang="en-US" sz="1200" dirty="0" smtClean="0"/>
              <a:t>内核上运行）</a:t>
            </a:r>
            <a:endParaRPr lang="zh-CN" altLang="en-US" sz="1200" dirty="0"/>
          </a:p>
        </p:txBody>
      </p:sp>
      <p:cxnSp>
        <p:nvCxnSpPr>
          <p:cNvPr id="21" name="直接箭头连接符 20"/>
          <p:cNvCxnSpPr>
            <a:stCxn id="8" idx="5"/>
          </p:cNvCxnSpPr>
          <p:nvPr/>
        </p:nvCxnSpPr>
        <p:spPr>
          <a:xfrm flipV="1">
            <a:off x="3660551" y="3009530"/>
            <a:ext cx="1337577" cy="162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01088" y="2817181"/>
            <a:ext cx="3873496" cy="276999"/>
          </a:xfrm>
          <a:prstGeom prst="rect">
            <a:avLst/>
          </a:prstGeom>
          <a:noFill/>
        </p:spPr>
        <p:txBody>
          <a:bodyPr wrap="none" rtlCol="0">
            <a:spAutoFit/>
          </a:bodyPr>
          <a:lstStyle/>
          <a:p>
            <a:r>
              <a:rPr lang="zh-CN" altLang="en-US" sz="1200" dirty="0" smtClean="0"/>
              <a:t>层级管理：继承自</a:t>
            </a:r>
            <a:r>
              <a:rPr lang="en-US" altLang="zh-CN" sz="1200" dirty="0" smtClean="0"/>
              <a:t>centos</a:t>
            </a:r>
            <a:r>
              <a:rPr lang="zh-CN" altLang="en-US" sz="1200" dirty="0" smtClean="0"/>
              <a:t>镜像，封装成一个</a:t>
            </a:r>
            <a:r>
              <a:rPr lang="en-US" altLang="zh-CN" sz="1200" dirty="0" smtClean="0"/>
              <a:t>mysql</a:t>
            </a:r>
            <a:r>
              <a:rPr lang="zh-CN" altLang="en-US" sz="1200" dirty="0" smtClean="0"/>
              <a:t>镜像</a:t>
            </a:r>
            <a:endParaRPr lang="zh-CN" altLang="en-US" sz="1200" dirty="0"/>
          </a:p>
        </p:txBody>
      </p:sp>
      <p:sp>
        <p:nvSpPr>
          <p:cNvPr id="23" name="TextBox 22"/>
          <p:cNvSpPr txBox="1"/>
          <p:nvPr/>
        </p:nvSpPr>
        <p:spPr>
          <a:xfrm>
            <a:off x="563733" y="1353846"/>
            <a:ext cx="7623690" cy="369332"/>
          </a:xfrm>
          <a:prstGeom prst="rect">
            <a:avLst/>
          </a:prstGeom>
          <a:noFill/>
        </p:spPr>
        <p:txBody>
          <a:bodyPr wrap="none" rtlCol="0">
            <a:spAutoFit/>
          </a:bodyPr>
          <a:lstStyle/>
          <a:p>
            <a:r>
              <a:rPr lang="en-US" altLang="zh-CN" b="1" dirty="0" smtClean="0"/>
              <a:t>Docker</a:t>
            </a:r>
            <a:r>
              <a:rPr lang="zh-CN" altLang="en-US" b="1" dirty="0" smtClean="0"/>
              <a:t>的两大技术：    </a:t>
            </a:r>
            <a:r>
              <a:rPr lang="en-US" altLang="zh-CN" dirty="0" smtClean="0"/>
              <a:t>1</a:t>
            </a:r>
            <a:r>
              <a:rPr lang="zh-CN" altLang="en-US" dirty="0" smtClean="0"/>
              <a:t>、</a:t>
            </a:r>
            <a:r>
              <a:rPr lang="en-US" altLang="zh-CN" dirty="0" smtClean="0"/>
              <a:t>linux</a:t>
            </a:r>
            <a:r>
              <a:rPr lang="zh-CN" altLang="en-US" dirty="0" smtClean="0"/>
              <a:t>的容器方面技术      </a:t>
            </a:r>
            <a:r>
              <a:rPr lang="en-US" altLang="zh-CN" dirty="0" smtClean="0"/>
              <a:t>2</a:t>
            </a:r>
            <a:r>
              <a:rPr lang="zh-CN" altLang="en-US" dirty="0" smtClean="0"/>
              <a:t>、</a:t>
            </a:r>
            <a:r>
              <a:rPr lang="en-US" altLang="zh-CN" dirty="0" smtClean="0"/>
              <a:t>docker</a:t>
            </a:r>
            <a:r>
              <a:rPr lang="zh-CN" altLang="en-US" dirty="0" smtClean="0"/>
              <a:t>镜像技术</a:t>
            </a:r>
            <a:endParaRPr lang="zh-CN" altLang="en-US" dirty="0"/>
          </a:p>
        </p:txBody>
      </p:sp>
      <p:cxnSp>
        <p:nvCxnSpPr>
          <p:cNvPr id="25" name="直接箭头连接符 24"/>
          <p:cNvCxnSpPr>
            <a:stCxn id="10" idx="5"/>
          </p:cNvCxnSpPr>
          <p:nvPr/>
        </p:nvCxnSpPr>
        <p:spPr>
          <a:xfrm flipV="1">
            <a:off x="3657600" y="2254928"/>
            <a:ext cx="1242873" cy="189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87158" y="2064059"/>
            <a:ext cx="4029436" cy="461665"/>
          </a:xfrm>
          <a:prstGeom prst="rect">
            <a:avLst/>
          </a:prstGeom>
          <a:noFill/>
        </p:spPr>
        <p:txBody>
          <a:bodyPr wrap="none" rtlCol="0">
            <a:spAutoFit/>
          </a:bodyPr>
          <a:lstStyle/>
          <a:p>
            <a:r>
              <a:rPr lang="zh-CN" altLang="en-US" sz="1200" dirty="0" smtClean="0"/>
              <a:t>依赖镜像，是个动态的环境，</a:t>
            </a:r>
            <a:endParaRPr lang="en-US" altLang="zh-CN" sz="1200" dirty="0" smtClean="0"/>
          </a:p>
          <a:p>
            <a:r>
              <a:rPr lang="zh-CN" altLang="en-US" sz="1200" dirty="0" smtClean="0"/>
              <a:t>镜像中的</a:t>
            </a:r>
            <a:r>
              <a:rPr lang="en-US" altLang="zh-CN" sz="1200" dirty="0" smtClean="0"/>
              <a:t>ENV</a:t>
            </a:r>
            <a:r>
              <a:rPr lang="zh-CN" altLang="en-US" sz="1200" dirty="0" smtClean="0"/>
              <a:t>，</a:t>
            </a:r>
            <a:r>
              <a:rPr lang="en-US" altLang="zh-CN" sz="1200" dirty="0" smtClean="0"/>
              <a:t>Volume,cmd</a:t>
            </a:r>
            <a:r>
              <a:rPr lang="zh-CN" altLang="en-US" sz="1200" dirty="0" smtClean="0"/>
              <a:t>等最终落实到此运行环境中</a:t>
            </a:r>
            <a:endParaRPr lang="zh-CN" altLang="en-US" sz="1200" dirty="0"/>
          </a:p>
        </p:txBody>
      </p:sp>
      <p:sp>
        <p:nvSpPr>
          <p:cNvPr id="20" name="矩形 19"/>
          <p:cNvSpPr/>
          <p:nvPr/>
        </p:nvSpPr>
        <p:spPr>
          <a:xfrm>
            <a:off x="416942" y="4484651"/>
            <a:ext cx="11297729" cy="1815882"/>
          </a:xfrm>
          <a:prstGeom prst="rect">
            <a:avLst/>
          </a:prstGeom>
        </p:spPr>
        <p:txBody>
          <a:bodyPr wrap="square">
            <a:spAutoFit/>
          </a:bodyPr>
          <a:lstStyle/>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初始挂载时读写层为空。</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当需要修改镜像内的某个文件时，只对处于最上方的读写层进行了变动，不复写下层已有文件系统的内容，已有文件在只读层中的原始版本仍然存在，但会被读写层中的新版本文件所隐藏，当 </a:t>
            </a:r>
            <a:r>
              <a:rPr lang="en-US" sz="1400" b="1" dirty="0" smtClean="0">
                <a:solidFill>
                  <a:schemeClr val="accent6">
                    <a:lumMod val="50000"/>
                  </a:schemeClr>
                </a:solidFill>
              </a:rPr>
              <a:t>docker commit </a:t>
            </a:r>
            <a:r>
              <a:rPr lang="zh-CN" altLang="en-US" sz="1400" b="1" dirty="0" smtClean="0">
                <a:solidFill>
                  <a:schemeClr val="accent6">
                    <a:lumMod val="50000"/>
                  </a:schemeClr>
                </a:solidFill>
              </a:rPr>
              <a:t>这个修改过的容器文件系统为一个新的镜像时，保存的内容仅为最上层读写文件系统中被更新过的文件。</a:t>
            </a:r>
            <a:endParaRPr lang="en-US" altLang="zh-CN" sz="1400" b="1" dirty="0" smtClean="0">
              <a:solidFill>
                <a:schemeClr val="accent6">
                  <a:lumMod val="50000"/>
                </a:schemeClr>
              </a:solidFill>
            </a:endParaRPr>
          </a:p>
          <a:p>
            <a:endParaRPr lang="en-US" altLang="zh-CN" sz="1400" b="1" dirty="0" smtClean="0">
              <a:solidFill>
                <a:schemeClr val="accent6">
                  <a:lumMod val="50000"/>
                </a:schemeClr>
              </a:solidFill>
            </a:endParaRPr>
          </a:p>
          <a:p>
            <a:r>
              <a:rPr lang="en-US" altLang="zh-CN" sz="1400" b="1" dirty="0" smtClean="0">
                <a:solidFill>
                  <a:schemeClr val="accent6">
                    <a:lumMod val="50000"/>
                  </a:schemeClr>
                </a:solidFill>
              </a:rPr>
              <a:t>---------</a:t>
            </a:r>
            <a:r>
              <a:rPr lang="zh-CN" altLang="en-US" sz="1400" b="1" dirty="0" smtClean="0">
                <a:solidFill>
                  <a:schemeClr val="accent6">
                    <a:lumMod val="50000"/>
                  </a:schemeClr>
                </a:solidFill>
              </a:rPr>
              <a:t>联合挂载是用于将多个镜像层的文件系统挂载到一个挂载点来实现一个统一文件系统视图的途径，是下层存储驱动</a:t>
            </a:r>
            <a:r>
              <a:rPr lang="en-US" altLang="zh-CN" sz="1400" b="1" dirty="0" smtClean="0">
                <a:solidFill>
                  <a:schemeClr val="accent6">
                    <a:lumMod val="50000"/>
                  </a:schemeClr>
                </a:solidFill>
              </a:rPr>
              <a:t>(</a:t>
            </a:r>
            <a:r>
              <a:rPr lang="en-US" sz="1400" b="1" dirty="0" smtClean="0">
                <a:solidFill>
                  <a:schemeClr val="accent6">
                    <a:lumMod val="50000"/>
                  </a:schemeClr>
                </a:solidFill>
              </a:rPr>
              <a:t>aufs、overlay</a:t>
            </a:r>
            <a:r>
              <a:rPr lang="zh-CN" altLang="en-US" sz="1400" b="1" dirty="0" smtClean="0">
                <a:solidFill>
                  <a:schemeClr val="accent6">
                    <a:lumMod val="50000"/>
                  </a:schemeClr>
                </a:solidFill>
              </a:rPr>
              <a:t>等</a:t>
            </a:r>
            <a:r>
              <a:rPr lang="en-US" altLang="zh-CN" sz="1400" b="1" dirty="0" smtClean="0">
                <a:solidFill>
                  <a:schemeClr val="accent6">
                    <a:lumMod val="50000"/>
                  </a:schemeClr>
                </a:solidFill>
              </a:rPr>
              <a:t>) </a:t>
            </a:r>
            <a:r>
              <a:rPr lang="zh-CN" altLang="en-US" sz="1400" b="1" dirty="0" smtClean="0">
                <a:solidFill>
                  <a:schemeClr val="accent6">
                    <a:lumMod val="50000"/>
                  </a:schemeClr>
                </a:solidFill>
              </a:rPr>
              <a:t>实现分层合并的方式。</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324162" y="2932980"/>
            <a:ext cx="9173520" cy="3077766"/>
          </a:xfrm>
          <a:prstGeom prst="rect">
            <a:avLst/>
          </a:prstGeom>
        </p:spPr>
        <p:txBody>
          <a:bodyPr wrap="square">
            <a:spAutoFit/>
          </a:bodyPr>
          <a:lstStyle/>
          <a:p>
            <a:r>
              <a:rPr lang="en-US" dirty="0" smtClean="0"/>
              <a:t>docker run </a:t>
            </a:r>
            <a:r>
              <a:rPr lang="zh-CN" altLang="en-US" dirty="0" smtClean="0"/>
              <a:t>创建一个容器并运行一个命令</a:t>
            </a:r>
            <a:endParaRPr lang="en-US" altLang="zh-CN" sz="1200" dirty="0" smtClean="0">
              <a:solidFill>
                <a:srgbClr val="FF0000"/>
              </a:solidFill>
            </a:endParaRPr>
          </a:p>
          <a:p>
            <a:r>
              <a:rPr lang="en-US" altLang="zh-CN" dirty="0" smtClean="0"/>
              <a:t>docker create </a:t>
            </a:r>
            <a:r>
              <a:rPr lang="zh-CN" altLang="en-US" dirty="0" smtClean="0"/>
              <a:t>创建一个容器，但不启动 </a:t>
            </a:r>
            <a:r>
              <a:rPr lang="en-US" altLang="zh-CN" smtClean="0"/>
              <a:t>--------》start</a:t>
            </a:r>
            <a:endParaRPr lang="en-US" altLang="zh-CN" dirty="0" smtClean="0"/>
          </a:p>
          <a:p>
            <a:endParaRPr lang="en-US" altLang="zh-CN" dirty="0" smtClean="0"/>
          </a:p>
          <a:p>
            <a:pPr latinLnBrk="1"/>
            <a:r>
              <a:rPr lang="en-US" altLang="zh-CN" sz="1400" b="1" dirty="0" smtClean="0"/>
              <a:t>-</a:t>
            </a:r>
            <a:r>
              <a:rPr lang="en-US" sz="1400" b="1" dirty="0" smtClean="0"/>
              <a:t>d:</a:t>
            </a:r>
            <a:r>
              <a:rPr lang="en-US" sz="1400" dirty="0" smtClean="0"/>
              <a:t> </a:t>
            </a:r>
            <a:r>
              <a:rPr lang="zh-CN" altLang="en-US" sz="1400" dirty="0" smtClean="0"/>
              <a:t>后台运行容器，并返回容器</a:t>
            </a:r>
            <a:r>
              <a:rPr lang="en-US" sz="1400" dirty="0" smtClean="0"/>
              <a:t>ID；</a:t>
            </a:r>
          </a:p>
          <a:p>
            <a:pPr latinLnBrk="1"/>
            <a:r>
              <a:rPr lang="en-US" sz="1400" b="1" dirty="0" smtClean="0"/>
              <a:t>-i:</a:t>
            </a:r>
            <a:r>
              <a:rPr lang="en-US" sz="1400" dirty="0" smtClean="0"/>
              <a:t> </a:t>
            </a:r>
            <a:r>
              <a:rPr lang="zh-CN" altLang="en-US" sz="1400" dirty="0" smtClean="0"/>
              <a:t>以交互模式运行容器，通常与 </a:t>
            </a:r>
            <a:r>
              <a:rPr lang="en-US" altLang="zh-CN" sz="1400" dirty="0" smtClean="0"/>
              <a:t>-</a:t>
            </a:r>
            <a:r>
              <a:rPr lang="en-US" sz="1400" dirty="0" smtClean="0"/>
              <a:t>t </a:t>
            </a:r>
            <a:r>
              <a:rPr lang="zh-CN" altLang="en-US" sz="1400" dirty="0" smtClean="0"/>
              <a:t>同时使用；</a:t>
            </a:r>
          </a:p>
          <a:p>
            <a:pPr latinLnBrk="1"/>
            <a:r>
              <a:rPr lang="en-US" altLang="zh-CN" sz="1400" b="1" dirty="0" smtClean="0"/>
              <a:t>-</a:t>
            </a:r>
            <a:r>
              <a:rPr lang="en-US" sz="1400" b="1" dirty="0" smtClean="0"/>
              <a:t>p:</a:t>
            </a:r>
            <a:r>
              <a:rPr lang="en-US" sz="1400" dirty="0" smtClean="0"/>
              <a:t> </a:t>
            </a:r>
            <a:r>
              <a:rPr lang="zh-CN" altLang="en-US" sz="1400" dirty="0" smtClean="0"/>
              <a:t>端口映射，格式为：</a:t>
            </a:r>
            <a:r>
              <a:rPr lang="zh-CN" altLang="en-US" sz="1400" b="1" dirty="0" smtClean="0"/>
              <a:t>主机</a:t>
            </a:r>
            <a:r>
              <a:rPr lang="en-US" altLang="zh-CN" sz="1400" b="1" dirty="0" smtClean="0"/>
              <a:t>(</a:t>
            </a:r>
            <a:r>
              <a:rPr lang="zh-CN" altLang="en-US" sz="1400" b="1" dirty="0" smtClean="0"/>
              <a:t>宿主</a:t>
            </a:r>
            <a:r>
              <a:rPr lang="en-US" altLang="zh-CN" sz="1400" b="1" dirty="0" smtClean="0"/>
              <a:t>)</a:t>
            </a:r>
            <a:r>
              <a:rPr lang="zh-CN" altLang="en-US" sz="1400" b="1" dirty="0" smtClean="0"/>
              <a:t>端口</a:t>
            </a:r>
            <a:r>
              <a:rPr lang="en-US" altLang="zh-CN" sz="1400" b="1" dirty="0" smtClean="0"/>
              <a:t>:</a:t>
            </a:r>
            <a:r>
              <a:rPr lang="zh-CN" altLang="en-US" sz="1400" b="1" dirty="0" smtClean="0"/>
              <a:t>容器端口</a:t>
            </a:r>
            <a:endParaRPr lang="zh-CN" altLang="en-US" sz="1400" dirty="0" smtClean="0"/>
          </a:p>
          <a:p>
            <a:pPr latinLnBrk="1"/>
            <a:r>
              <a:rPr lang="en-US" altLang="zh-CN" sz="1400" b="1" dirty="0" smtClean="0"/>
              <a:t>-</a:t>
            </a:r>
            <a:r>
              <a:rPr lang="en-US" sz="1400" b="1" dirty="0" smtClean="0"/>
              <a:t>t:</a:t>
            </a:r>
            <a:r>
              <a:rPr lang="en-US" sz="1400" dirty="0" smtClean="0"/>
              <a:t> </a:t>
            </a:r>
            <a:r>
              <a:rPr lang="zh-CN" altLang="en-US" sz="1400" dirty="0" smtClean="0"/>
              <a:t>为容器重新分配一个伪输入终端，通常与 </a:t>
            </a:r>
            <a:r>
              <a:rPr lang="en-US" altLang="zh-CN" sz="1400" dirty="0" smtClean="0"/>
              <a:t>-</a:t>
            </a:r>
            <a:r>
              <a:rPr lang="en-US" sz="1400" dirty="0" smtClean="0"/>
              <a:t>i </a:t>
            </a:r>
            <a:r>
              <a:rPr lang="zh-CN" altLang="en-US" sz="1400" dirty="0" smtClean="0"/>
              <a:t>同时使用；</a:t>
            </a:r>
          </a:p>
          <a:p>
            <a:pPr latinLnBrk="1"/>
            <a:r>
              <a:rPr lang="en-US" altLang="zh-CN" sz="1400" b="1" dirty="0" smtClean="0"/>
              <a:t>--</a:t>
            </a:r>
            <a:r>
              <a:rPr lang="en-US" sz="1400" b="1" dirty="0" smtClean="0"/>
              <a:t>name="nginx-lb":</a:t>
            </a:r>
            <a:r>
              <a:rPr lang="en-US" sz="1400" dirty="0" smtClean="0"/>
              <a:t> </a:t>
            </a:r>
            <a:r>
              <a:rPr lang="zh-CN" altLang="en-US" sz="1400" dirty="0" smtClean="0"/>
              <a:t>为容器指定一个名称；</a:t>
            </a:r>
          </a:p>
          <a:p>
            <a:pPr latinLnBrk="1"/>
            <a:r>
              <a:rPr lang="en-US" altLang="zh-CN" sz="1400" b="1" dirty="0" smtClean="0"/>
              <a:t>--</a:t>
            </a:r>
            <a:r>
              <a:rPr lang="en-US" sz="1400" b="1" dirty="0" smtClean="0"/>
              <a:t>dns 8.8.8.8:</a:t>
            </a:r>
            <a:r>
              <a:rPr lang="en-US" sz="1400" dirty="0" smtClean="0"/>
              <a:t> </a:t>
            </a:r>
            <a:r>
              <a:rPr lang="zh-CN" altLang="en-US" sz="1400" dirty="0" smtClean="0"/>
              <a:t>指定容器使用的</a:t>
            </a:r>
            <a:r>
              <a:rPr lang="en-US" sz="1400" dirty="0" smtClean="0"/>
              <a:t>DNS</a:t>
            </a:r>
            <a:r>
              <a:rPr lang="zh-CN" altLang="en-US" sz="1400" dirty="0" smtClean="0"/>
              <a:t>服务器，默认和宿主一致；</a:t>
            </a:r>
            <a:endParaRPr lang="en-US" altLang="zh-CN" sz="1400" dirty="0" smtClean="0"/>
          </a:p>
          <a:p>
            <a:pPr latinLnBrk="1"/>
            <a:r>
              <a:rPr lang="en-US" altLang="zh-CN" sz="1400" b="1" dirty="0" smtClean="0"/>
              <a:t>-</a:t>
            </a:r>
            <a:r>
              <a:rPr lang="en-US" sz="1400" b="1" dirty="0" smtClean="0"/>
              <a:t>m :</a:t>
            </a:r>
            <a:r>
              <a:rPr lang="zh-CN" altLang="en-US" sz="1400" dirty="0" smtClean="0"/>
              <a:t>设置容器使用内存最大值；</a:t>
            </a:r>
          </a:p>
          <a:p>
            <a:pPr latinLnBrk="1"/>
            <a:r>
              <a:rPr lang="en-US" altLang="zh-CN" sz="1400" b="1" dirty="0" smtClean="0"/>
              <a:t>--</a:t>
            </a:r>
            <a:r>
              <a:rPr lang="en-US" sz="1400" b="1" dirty="0" smtClean="0"/>
              <a:t>net="bridge":</a:t>
            </a:r>
            <a:r>
              <a:rPr lang="en-US" sz="1400" dirty="0" smtClean="0"/>
              <a:t> </a:t>
            </a:r>
            <a:r>
              <a:rPr lang="zh-CN" altLang="en-US" sz="1400" dirty="0" smtClean="0"/>
              <a:t>网络连接类型，支持 </a:t>
            </a:r>
            <a:r>
              <a:rPr lang="en-US" sz="1400" dirty="0" smtClean="0"/>
              <a:t>bridge/host/none/container: </a:t>
            </a:r>
            <a:r>
              <a:rPr lang="zh-CN" altLang="en-US" sz="1400" dirty="0" smtClean="0"/>
              <a:t>四种类型；</a:t>
            </a:r>
          </a:p>
          <a:p>
            <a:pPr latinLnBrk="1"/>
            <a:r>
              <a:rPr lang="en-US" altLang="zh-CN" sz="1400" b="1" dirty="0" smtClean="0"/>
              <a:t>--</a:t>
            </a:r>
            <a:r>
              <a:rPr lang="en-US" sz="1400" b="1" dirty="0" smtClean="0"/>
              <a:t>link=[]:</a:t>
            </a:r>
            <a:r>
              <a:rPr lang="en-US" sz="1400" dirty="0" smtClean="0"/>
              <a:t> </a:t>
            </a:r>
            <a:r>
              <a:rPr lang="zh-CN" altLang="en-US" sz="1400" dirty="0" smtClean="0"/>
              <a:t>添加链接到另一个容器；</a:t>
            </a:r>
          </a:p>
          <a:p>
            <a:pPr latinLnBrk="1"/>
            <a:r>
              <a:rPr lang="en-US" altLang="zh-CN" sz="1400" b="1" dirty="0" smtClean="0"/>
              <a:t>--</a:t>
            </a:r>
            <a:r>
              <a:rPr lang="en-US" sz="1400" b="1" dirty="0" smtClean="0"/>
              <a:t>expose=[]:</a:t>
            </a:r>
            <a:r>
              <a:rPr lang="en-US" sz="1400" dirty="0" smtClean="0"/>
              <a:t> </a:t>
            </a:r>
            <a:r>
              <a:rPr lang="zh-CN" altLang="en-US" sz="1400" dirty="0" smtClean="0"/>
              <a:t>开放一个端口或一组端口；</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622870" y="1151298"/>
            <a:ext cx="7827976" cy="154014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634" y="419854"/>
            <a:ext cx="6109365"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1400" dirty="0" smtClean="0"/>
              <a:t>容器是独立运行的一个或一组应用，以及它们的运行态环境</a:t>
            </a:r>
            <a:endParaRPr lang="zh-CN" altLang="en-US"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98284" y="2268746"/>
            <a:ext cx="9173520" cy="3508653"/>
          </a:xfrm>
          <a:prstGeom prst="rect">
            <a:avLst/>
          </a:prstGeom>
        </p:spPr>
        <p:txBody>
          <a:bodyPr wrap="square">
            <a:spAutoFit/>
          </a:bodyPr>
          <a:lstStyle/>
          <a:p>
            <a:r>
              <a:rPr lang="zh-CN" altLang="en-US" dirty="0" smtClean="0"/>
              <a:t>交互式创建容器并进入： </a:t>
            </a:r>
            <a:r>
              <a:rPr lang="en-US" altLang="zh-CN" sz="1400" dirty="0" smtClean="0"/>
              <a:t>docker run -it --name centos centos /bin/bash</a:t>
            </a:r>
            <a:r>
              <a:rPr lang="zh-CN" altLang="en-US" sz="1400" dirty="0" smtClean="0"/>
              <a:t>（前台进程）</a:t>
            </a:r>
            <a:endParaRPr lang="en-US" altLang="zh-CN" sz="1400" dirty="0" smtClean="0"/>
          </a:p>
          <a:p>
            <a:r>
              <a:rPr lang="en-US" altLang="zh-CN" sz="1400" dirty="0" smtClean="0"/>
              <a:t>------------------------exit</a:t>
            </a:r>
            <a:r>
              <a:rPr lang="zh-CN" altLang="en-US" sz="1400" dirty="0" smtClean="0"/>
              <a:t>退出也关闭容器</a:t>
            </a:r>
            <a:r>
              <a:rPr lang="en-US" altLang="zh-CN" sz="1400" dirty="0" smtClean="0"/>
              <a:t>; </a:t>
            </a:r>
            <a:r>
              <a:rPr lang="en-US" sz="1400" dirty="0" smtClean="0"/>
              <a:t>Ctrl+P+Q</a:t>
            </a:r>
            <a:r>
              <a:rPr lang="zh-CN" altLang="en-US" sz="1400" dirty="0" smtClean="0"/>
              <a:t>退出不关闭容器</a:t>
            </a:r>
            <a:endParaRPr lang="en-US" altLang="zh-CN" sz="1400" dirty="0" smtClean="0"/>
          </a:p>
          <a:p>
            <a:r>
              <a:rPr lang="zh-CN" altLang="en-US" dirty="0" smtClean="0"/>
              <a:t>后台启动容器：</a:t>
            </a:r>
            <a:r>
              <a:rPr lang="en-US" altLang="zh-CN" sz="1400" dirty="0" smtClean="0"/>
              <a:t>docker run -d --name nginx nginx</a:t>
            </a:r>
            <a:endParaRPr lang="en-US" altLang="zh-CN" dirty="0" smtClean="0"/>
          </a:p>
          <a:p>
            <a:r>
              <a:rPr lang="zh-CN" altLang="en-US" dirty="0" smtClean="0"/>
              <a:t>进入已运行的容器：</a:t>
            </a:r>
            <a:r>
              <a:rPr lang="en-US" altLang="zh-CN" dirty="0" smtClean="0"/>
              <a:t>docker exec -it nginx /bin/bash</a:t>
            </a:r>
          </a:p>
          <a:p>
            <a:r>
              <a:rPr lang="zh-CN" altLang="en-US" dirty="0" smtClean="0"/>
              <a:t>查看容器的元数据：</a:t>
            </a:r>
            <a:r>
              <a:rPr lang="en-US" dirty="0" smtClean="0"/>
              <a:t> docker inspect </a:t>
            </a:r>
            <a:r>
              <a:rPr lang="en-US" altLang="zh-CN" dirty="0" smtClean="0"/>
              <a:t>nginx  </a:t>
            </a:r>
          </a:p>
          <a:p>
            <a:r>
              <a:rPr lang="zh-CN" altLang="en-US" dirty="0" smtClean="0"/>
              <a:t>绑定容器端口到主机： </a:t>
            </a:r>
            <a:r>
              <a:rPr lang="en-US" altLang="zh-CN" dirty="0" smtClean="0"/>
              <a:t>docker run -d -p 8080:80 --name nginx nginx:latest</a:t>
            </a:r>
          </a:p>
          <a:p>
            <a:endParaRPr lang="en-US" altLang="zh-CN" dirty="0" smtClean="0"/>
          </a:p>
          <a:p>
            <a:endParaRPr lang="en-US" altLang="zh-CN" dirty="0" smtClean="0"/>
          </a:p>
          <a:p>
            <a:endParaRPr lang="en-US" altLang="zh-CN" dirty="0" smtClean="0"/>
          </a:p>
          <a:p>
            <a:r>
              <a:rPr lang="zh-CN" altLang="en-US" dirty="0" smtClean="0"/>
              <a:t>挂载主机文件目录到容器内：</a:t>
            </a:r>
            <a:r>
              <a:rPr lang="en-US" altLang="zh-CN" dirty="0" smtClean="0"/>
              <a:t> </a:t>
            </a:r>
            <a:r>
              <a:rPr lang="en-US" altLang="zh-CN" sz="1400" dirty="0" smtClean="0"/>
              <a:t>docker run -dit -v /root/peter_dir/:/pdir --name cent centos</a:t>
            </a:r>
          </a:p>
          <a:p>
            <a:endParaRPr lang="en-US" altLang="zh-CN" sz="1400" dirty="0" smtClean="0"/>
          </a:p>
          <a:p>
            <a:endParaRPr lang="en-US" altLang="zh-CN" sz="1400" dirty="0" smtClean="0"/>
          </a:p>
          <a:p>
            <a:r>
              <a:rPr lang="zh-CN" altLang="en-US" dirty="0" smtClean="0"/>
              <a:t>复制主机文件到容器内：</a:t>
            </a:r>
            <a:r>
              <a:rPr lang="en-US" altLang="zh-CN" sz="1400" dirty="0" smtClean="0"/>
              <a:t>docker cp anaconda-ks.cfg cent:/var</a:t>
            </a:r>
            <a:endParaRPr lang="en-US" sz="1400" dirty="0"/>
          </a:p>
        </p:txBody>
      </p:sp>
      <p:pic>
        <p:nvPicPr>
          <p:cNvPr id="2051" name="Picture 3"/>
          <p:cNvPicPr>
            <a:picLocks noChangeAspect="1" noChangeArrowheads="1"/>
          </p:cNvPicPr>
          <p:nvPr/>
        </p:nvPicPr>
        <p:blipFill>
          <a:blip r:embed="rId2"/>
          <a:srcRect/>
          <a:stretch>
            <a:fillRect/>
          </a:stretch>
        </p:blipFill>
        <p:spPr bwMode="auto">
          <a:xfrm>
            <a:off x="272421" y="1182897"/>
            <a:ext cx="11750675" cy="8001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3589" y="3942602"/>
            <a:ext cx="11522075" cy="6635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4162614"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仓库（</a:t>
            </a:r>
            <a:r>
              <a:rPr lang="en-US" sz="1400" dirty="0" smtClean="0"/>
              <a:t>Repository）</a:t>
            </a:r>
            <a:r>
              <a:rPr lang="zh-CN" altLang="en-US" sz="1400" dirty="0" smtClean="0"/>
              <a:t>是集中存放镜像的地方</a:t>
            </a:r>
            <a:endParaRPr lang="zh-CN" altLang="en-US" sz="1400" dirty="0"/>
          </a:p>
        </p:txBody>
      </p:sp>
      <p:sp>
        <p:nvSpPr>
          <p:cNvPr id="3" name="矩形 2"/>
          <p:cNvSpPr/>
          <p:nvPr/>
        </p:nvSpPr>
        <p:spPr>
          <a:xfrm>
            <a:off x="539824" y="1690776"/>
            <a:ext cx="9173520" cy="3016210"/>
          </a:xfrm>
          <a:prstGeom prst="rect">
            <a:avLst/>
          </a:prstGeom>
        </p:spPr>
        <p:txBody>
          <a:bodyPr wrap="square">
            <a:spAutoFit/>
          </a:bodyPr>
          <a:lstStyle/>
          <a:p>
            <a:r>
              <a:rPr lang="en-US" dirty="0" smtClean="0"/>
              <a:t>docker</a:t>
            </a:r>
            <a:r>
              <a:rPr lang="zh-CN" altLang="en-US" dirty="0" smtClean="0"/>
              <a:t>官方仓库：</a:t>
            </a:r>
            <a:r>
              <a:rPr lang="en-US" altLang="zh-CN" dirty="0" smtClean="0"/>
              <a:t> </a:t>
            </a:r>
            <a:r>
              <a:rPr lang="en-US" altLang="zh-CN" dirty="0" smtClean="0">
                <a:hlinkClick r:id="rId2"/>
              </a:rPr>
              <a:t>https://hub.docker.com</a:t>
            </a:r>
            <a:endParaRPr lang="en-US" altLang="zh-CN" dirty="0" smtClean="0"/>
          </a:p>
          <a:p>
            <a:r>
              <a:rPr lang="en-US" altLang="zh-CN" dirty="0" smtClean="0"/>
              <a:t>-------- </a:t>
            </a:r>
            <a:r>
              <a:rPr lang="zh-CN" altLang="en-US" dirty="0" smtClean="0"/>
              <a:t>自由注册，邮件激活</a:t>
            </a:r>
            <a:endParaRPr lang="en-US" altLang="zh-CN" dirty="0" smtClean="0"/>
          </a:p>
          <a:p>
            <a:endParaRPr lang="en-US" altLang="zh-CN" dirty="0" smtClean="0"/>
          </a:p>
          <a:p>
            <a:r>
              <a:rPr lang="en-US" altLang="zh-CN" sz="1400" dirty="0" smtClean="0"/>
              <a:t>Docker  pull/search/login/push/tag</a:t>
            </a:r>
          </a:p>
          <a:p>
            <a:r>
              <a:rPr lang="en-US" altLang="zh-CN" dirty="0" smtClean="0"/>
              <a:t>Tag: </a:t>
            </a:r>
            <a:r>
              <a:rPr lang="zh-CN" altLang="en-US" dirty="0" smtClean="0"/>
              <a:t>标记本地镜像，将其归入某一仓库</a:t>
            </a:r>
            <a:endParaRPr lang="en-US" altLang="zh-CN" dirty="0" smtClean="0"/>
          </a:p>
          <a:p>
            <a:r>
              <a:rPr lang="en-US" altLang="zh-CN" dirty="0" smtClean="0"/>
              <a:t>Push: </a:t>
            </a:r>
            <a:r>
              <a:rPr lang="zh-CN" altLang="en-US" dirty="0" smtClean="0"/>
              <a:t>推送镜像到仓库  </a:t>
            </a:r>
            <a:r>
              <a:rPr lang="en-US" altLang="zh-CN" dirty="0" smtClean="0"/>
              <a:t>--</a:t>
            </a:r>
            <a:r>
              <a:rPr lang="zh-CN" altLang="en-US" dirty="0" smtClean="0"/>
              <a:t>需要登陆</a:t>
            </a:r>
            <a:endParaRPr lang="en-US" altLang="zh-CN" dirty="0" smtClean="0"/>
          </a:p>
          <a:p>
            <a:r>
              <a:rPr lang="en-US" altLang="zh-CN" dirty="0" smtClean="0"/>
              <a:t>Search</a:t>
            </a:r>
            <a:r>
              <a:rPr lang="zh-CN" altLang="en-US" dirty="0" smtClean="0"/>
              <a:t>：在仓库中查询镜像 </a:t>
            </a:r>
            <a:r>
              <a:rPr lang="en-US" altLang="zh-CN" dirty="0" smtClean="0"/>
              <a:t>– </a:t>
            </a:r>
            <a:r>
              <a:rPr lang="zh-CN" altLang="en-US" dirty="0" smtClean="0"/>
              <a:t>无法查询到</a:t>
            </a:r>
            <a:r>
              <a:rPr lang="en-US" altLang="zh-CN" dirty="0" smtClean="0"/>
              <a:t>tag</a:t>
            </a:r>
            <a:r>
              <a:rPr lang="zh-CN" altLang="en-US" dirty="0" smtClean="0"/>
              <a:t>版本</a:t>
            </a:r>
            <a:endParaRPr lang="en-US" altLang="zh-CN" dirty="0" smtClean="0"/>
          </a:p>
          <a:p>
            <a:r>
              <a:rPr lang="en-US" altLang="zh-CN" dirty="0" smtClean="0"/>
              <a:t>Pull</a:t>
            </a:r>
            <a:r>
              <a:rPr lang="zh-CN" altLang="en-US" dirty="0" smtClean="0"/>
              <a:t>： 下载镜像到本地</a:t>
            </a:r>
            <a:endParaRPr lang="en-US" altLang="zh-CN" dirty="0" smtClean="0"/>
          </a:p>
          <a:p>
            <a:r>
              <a:rPr lang="en-US" altLang="zh-CN" dirty="0" smtClean="0"/>
              <a:t>Login</a:t>
            </a:r>
            <a:r>
              <a:rPr lang="zh-CN" altLang="en-US" dirty="0" smtClean="0"/>
              <a:t>：登陆仓库</a:t>
            </a:r>
            <a:endParaRPr lang="en-US" altLang="zh-CN" dirty="0" smtClean="0"/>
          </a:p>
          <a:p>
            <a:endParaRPr lang="en-US" altLang="zh-CN" dirty="0" smtClean="0"/>
          </a:p>
          <a:p>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834" y="562094"/>
            <a:ext cx="3173113"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私有仓库使用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使用</a:t>
            </a:r>
            <a:r>
              <a:rPr lang="en-US" sz="1400" dirty="0" smtClean="0"/>
              <a:t>registry</a:t>
            </a:r>
            <a:r>
              <a:rPr lang="zh-CN" altLang="en-US" sz="1400" dirty="0" smtClean="0"/>
              <a:t>镜像创建私有仓库</a:t>
            </a:r>
            <a:endParaRPr lang="zh-CN" altLang="en-US" sz="1400" dirty="0"/>
          </a:p>
        </p:txBody>
      </p:sp>
      <p:sp>
        <p:nvSpPr>
          <p:cNvPr id="3" name="矩形 2"/>
          <p:cNvSpPr/>
          <p:nvPr/>
        </p:nvSpPr>
        <p:spPr>
          <a:xfrm>
            <a:off x="539823" y="1428239"/>
            <a:ext cx="11066719" cy="4862870"/>
          </a:xfrm>
          <a:prstGeom prst="rect">
            <a:avLst/>
          </a:prstGeom>
        </p:spPr>
        <p:txBody>
          <a:bodyPr wrap="square">
            <a:spAutoFit/>
          </a:bodyPr>
          <a:lstStyle/>
          <a:p>
            <a:r>
              <a:rPr lang="zh-CN" altLang="en-US" dirty="0" smtClean="0"/>
              <a:t>下载</a:t>
            </a:r>
            <a:r>
              <a:rPr lang="en-US" altLang="zh-CN" dirty="0" smtClean="0"/>
              <a:t>registry</a:t>
            </a:r>
            <a:r>
              <a:rPr lang="zh-CN" altLang="en-US" dirty="0" smtClean="0"/>
              <a:t>镜像： </a:t>
            </a:r>
            <a:endParaRPr lang="en-US" altLang="zh-CN" dirty="0" smtClean="0"/>
          </a:p>
          <a:p>
            <a:r>
              <a:rPr lang="en-US" altLang="zh-CN" dirty="0" smtClean="0"/>
              <a:t>docker pull registry</a:t>
            </a:r>
          </a:p>
          <a:p>
            <a:r>
              <a:rPr lang="en-US" altLang="zh-CN" dirty="0" smtClean="0"/>
              <a:t>-----</a:t>
            </a:r>
            <a:r>
              <a:rPr lang="zh-CN" altLang="en-US" dirty="0" smtClean="0"/>
              <a:t>可配置加速器加速下载</a:t>
            </a:r>
            <a:endParaRPr lang="en-US" altLang="zh-CN" dirty="0" smtClean="0"/>
          </a:p>
          <a:p>
            <a:endParaRPr lang="en-US" altLang="zh-CN" dirty="0" smtClean="0"/>
          </a:p>
          <a:p>
            <a:endParaRPr lang="en-US" altLang="zh-CN" dirty="0" smtClean="0"/>
          </a:p>
          <a:p>
            <a:endParaRPr lang="en-US" altLang="zh-CN" dirty="0" smtClean="0"/>
          </a:p>
          <a:p>
            <a:endParaRPr lang="en-US" altLang="zh-CN" sz="1400" dirty="0" smtClean="0"/>
          </a:p>
          <a:p>
            <a:r>
              <a:rPr lang="zh-CN" altLang="en-US" sz="1400" dirty="0" smtClean="0"/>
              <a:t>启动：</a:t>
            </a:r>
            <a:endParaRPr lang="en-US" altLang="zh-CN" sz="1400" dirty="0" smtClean="0"/>
          </a:p>
          <a:p>
            <a:r>
              <a:rPr lang="en-US" altLang="zh-CN" sz="1400" dirty="0" smtClean="0"/>
              <a:t>docker run -d --name reg -p 5000:5000 registry</a:t>
            </a:r>
          </a:p>
          <a:p>
            <a:endParaRPr lang="en-US" sz="1400" dirty="0" smtClean="0"/>
          </a:p>
          <a:p>
            <a:r>
              <a:rPr lang="zh-CN" altLang="en-US" sz="1400" dirty="0" smtClean="0"/>
              <a:t>设置</a:t>
            </a:r>
            <a:r>
              <a:rPr lang="en-US" altLang="zh-CN" sz="1400" dirty="0" smtClean="0"/>
              <a:t>http</a:t>
            </a:r>
            <a:r>
              <a:rPr lang="zh-CN" altLang="en-US" sz="1400" dirty="0" smtClean="0"/>
              <a:t>传输：</a:t>
            </a:r>
            <a:r>
              <a:rPr lang="en-US" sz="1200" dirty="0" smtClean="0"/>
              <a:t>systemctl daemon-reload </a:t>
            </a:r>
            <a:r>
              <a:rPr lang="zh-CN" altLang="en-US" sz="1200" dirty="0" smtClean="0"/>
              <a:t>｜ </a:t>
            </a:r>
            <a:r>
              <a:rPr lang="en-US" sz="1200" dirty="0" smtClean="0"/>
              <a:t>systemctl restart docker</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docker tag hello-world </a:t>
            </a:r>
            <a:r>
              <a:rPr lang="en-US" sz="1200" dirty="0" smtClean="0">
                <a:hlinkClick r:id="rId2"/>
              </a:rPr>
              <a:t>http://192.168.244.5:5000/hello-world</a:t>
            </a:r>
            <a:endParaRPr lang="en-US" sz="1200" dirty="0" smtClean="0"/>
          </a:p>
          <a:p>
            <a:r>
              <a:rPr lang="en-US" altLang="zh-CN" sz="1200" dirty="0" smtClean="0"/>
              <a:t>docker push 192.168.244.5:5000/hello-world</a:t>
            </a:r>
          </a:p>
          <a:p>
            <a:r>
              <a:rPr lang="zh-CN" altLang="en-US" sz="1200" dirty="0" smtClean="0"/>
              <a:t>查询：</a:t>
            </a:r>
            <a:r>
              <a:rPr lang="en-US" altLang="zh-CN" sz="1200" dirty="0" smtClean="0"/>
              <a:t>curl http://192.168.244.5:5000/v2/_catalog   | http://192.168.244.5:5000/v2/hello-world/tags/list</a:t>
            </a:r>
            <a:endParaRPr lang="en-US" sz="1200" dirty="0" smtClean="0"/>
          </a:p>
        </p:txBody>
      </p:sp>
      <p:pic>
        <p:nvPicPr>
          <p:cNvPr id="1027" name="Picture 3"/>
          <p:cNvPicPr>
            <a:picLocks noChangeAspect="1" noChangeArrowheads="1"/>
          </p:cNvPicPr>
          <p:nvPr/>
        </p:nvPicPr>
        <p:blipFill>
          <a:blip r:embed="rId3"/>
          <a:srcRect/>
          <a:stretch>
            <a:fillRect/>
          </a:stretch>
        </p:blipFill>
        <p:spPr bwMode="auto">
          <a:xfrm>
            <a:off x="589106" y="2325767"/>
            <a:ext cx="5738813" cy="898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582786" y="4187430"/>
            <a:ext cx="5594350" cy="11811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722" y="281678"/>
            <a:ext cx="2197076" cy="738664"/>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数据管理</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en-US" sz="1400" dirty="0" smtClean="0"/>
              <a:t>Volume</a:t>
            </a:r>
            <a:r>
              <a:rPr lang="zh-CN" altLang="en-US" sz="1400" dirty="0" smtClean="0"/>
              <a:t>数据卷使用</a:t>
            </a:r>
          </a:p>
        </p:txBody>
      </p:sp>
      <p:sp>
        <p:nvSpPr>
          <p:cNvPr id="3" name="立方体 2"/>
          <p:cNvSpPr/>
          <p:nvPr/>
        </p:nvSpPr>
        <p:spPr>
          <a:xfrm>
            <a:off x="1179929" y="289625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Kernel</a:t>
            </a:r>
            <a:r>
              <a:rPr lang="zh-CN" altLang="en-US" sz="1400" dirty="0" smtClean="0"/>
              <a:t>（</a:t>
            </a:r>
            <a:r>
              <a:rPr lang="en-US" altLang="zh-CN" sz="1400" dirty="0" smtClean="0"/>
              <a:t>bootfs</a:t>
            </a:r>
            <a:r>
              <a:rPr lang="zh-CN" altLang="en-US" sz="1400" dirty="0" smtClean="0"/>
              <a:t>）</a:t>
            </a:r>
            <a:endParaRPr lang="zh-CN" altLang="en-US" sz="1400" dirty="0"/>
          </a:p>
        </p:txBody>
      </p:sp>
      <p:sp>
        <p:nvSpPr>
          <p:cNvPr id="4" name="立方体 3"/>
          <p:cNvSpPr/>
          <p:nvPr/>
        </p:nvSpPr>
        <p:spPr>
          <a:xfrm>
            <a:off x="1181409" y="2515989"/>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Centos</a:t>
            </a:r>
            <a:r>
              <a:rPr lang="zh-CN" altLang="en-US" sz="1400" dirty="0" smtClean="0"/>
              <a:t>（根镜像</a:t>
            </a:r>
            <a:r>
              <a:rPr lang="en-US" altLang="zh-CN" sz="1400" dirty="0" smtClean="0"/>
              <a:t>rootfs</a:t>
            </a:r>
            <a:r>
              <a:rPr lang="zh-CN" altLang="en-US" sz="1400" dirty="0" smtClean="0"/>
              <a:t>）</a:t>
            </a:r>
            <a:endParaRPr lang="zh-CN" altLang="en-US" sz="1400" dirty="0"/>
          </a:p>
        </p:txBody>
      </p:sp>
      <p:sp>
        <p:nvSpPr>
          <p:cNvPr id="5" name="立方体 4"/>
          <p:cNvSpPr/>
          <p:nvPr/>
        </p:nvSpPr>
        <p:spPr>
          <a:xfrm>
            <a:off x="1174004" y="2144581"/>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mysql</a:t>
            </a:r>
            <a:r>
              <a:rPr lang="zh-CN" altLang="en-US" sz="1400" dirty="0" smtClean="0"/>
              <a:t>（镜像</a:t>
            </a:r>
            <a:r>
              <a:rPr lang="en-US" altLang="zh-CN" sz="1400" dirty="0" smtClean="0"/>
              <a:t>1</a:t>
            </a:r>
            <a:r>
              <a:rPr lang="zh-CN" altLang="en-US" sz="1400" dirty="0" smtClean="0"/>
              <a:t>）</a:t>
            </a:r>
            <a:endParaRPr lang="zh-CN" altLang="en-US" sz="1400" dirty="0"/>
          </a:p>
        </p:txBody>
      </p:sp>
      <p:sp>
        <p:nvSpPr>
          <p:cNvPr id="6" name="立方体 5"/>
          <p:cNvSpPr/>
          <p:nvPr/>
        </p:nvSpPr>
        <p:spPr>
          <a:xfrm>
            <a:off x="1175484" y="1790954"/>
            <a:ext cx="2459115" cy="497149"/>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add tomcat</a:t>
            </a:r>
            <a:r>
              <a:rPr lang="zh-CN" altLang="en-US" sz="1400" dirty="0" smtClean="0"/>
              <a:t>（镜像</a:t>
            </a:r>
            <a:r>
              <a:rPr lang="en-US" altLang="zh-CN" sz="1400" dirty="0" smtClean="0"/>
              <a:t>2</a:t>
            </a:r>
            <a:r>
              <a:rPr lang="zh-CN" altLang="en-US" sz="1400" dirty="0" smtClean="0"/>
              <a:t>）</a:t>
            </a:r>
            <a:endParaRPr lang="zh-CN" altLang="en-US" sz="1400" dirty="0"/>
          </a:p>
        </p:txBody>
      </p:sp>
      <p:sp>
        <p:nvSpPr>
          <p:cNvPr id="7" name="立方体 6"/>
          <p:cNvSpPr/>
          <p:nvPr/>
        </p:nvSpPr>
        <p:spPr>
          <a:xfrm>
            <a:off x="1165126" y="1416612"/>
            <a:ext cx="2465042" cy="497150"/>
          </a:xfrm>
          <a:prstGeom prst="cub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读写层（容器）</a:t>
            </a:r>
            <a:endParaRPr lang="zh-CN" altLang="en-US" sz="1400" dirty="0"/>
          </a:p>
        </p:txBody>
      </p:sp>
      <p:sp>
        <p:nvSpPr>
          <p:cNvPr id="8" name="右大括号 7"/>
          <p:cNvSpPr/>
          <p:nvPr/>
        </p:nvSpPr>
        <p:spPr>
          <a:xfrm>
            <a:off x="3776472" y="1563624"/>
            <a:ext cx="557784" cy="16093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箭头 8"/>
          <p:cNvSpPr/>
          <p:nvPr/>
        </p:nvSpPr>
        <p:spPr>
          <a:xfrm>
            <a:off x="4215384" y="2167128"/>
            <a:ext cx="2066544" cy="42062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折角形 10"/>
          <p:cNvSpPr/>
          <p:nvPr/>
        </p:nvSpPr>
        <p:spPr>
          <a:xfrm>
            <a:off x="6391656" y="14871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折角形 16"/>
          <p:cNvSpPr/>
          <p:nvPr/>
        </p:nvSpPr>
        <p:spPr>
          <a:xfrm>
            <a:off x="6544056" y="16395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折角形 17"/>
          <p:cNvSpPr/>
          <p:nvPr/>
        </p:nvSpPr>
        <p:spPr>
          <a:xfrm>
            <a:off x="6696456" y="1791974"/>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Docker</a:t>
            </a:r>
            <a:r>
              <a:rPr lang="zh-CN" altLang="en-US" dirty="0" smtClean="0">
                <a:solidFill>
                  <a:schemeClr val="accent6">
                    <a:lumMod val="50000"/>
                  </a:schemeClr>
                </a:solidFill>
              </a:rPr>
              <a:t>文件系统</a:t>
            </a:r>
            <a:endParaRPr lang="zh-CN" altLang="en-US" dirty="0">
              <a:solidFill>
                <a:schemeClr val="accent6">
                  <a:lumMod val="50000"/>
                </a:schemeClr>
              </a:solidFill>
            </a:endParaRPr>
          </a:p>
        </p:txBody>
      </p:sp>
      <p:sp>
        <p:nvSpPr>
          <p:cNvPr id="19" name="矩形 18"/>
          <p:cNvSpPr/>
          <p:nvPr/>
        </p:nvSpPr>
        <p:spPr>
          <a:xfrm>
            <a:off x="4259509" y="1964174"/>
            <a:ext cx="1493999" cy="276999"/>
          </a:xfrm>
          <a:prstGeom prst="rect">
            <a:avLst/>
          </a:prstGeom>
        </p:spPr>
        <p:txBody>
          <a:bodyPr wrap="none">
            <a:spAutoFit/>
          </a:bodyPr>
          <a:lstStyle/>
          <a:p>
            <a:r>
              <a:rPr lang="en-US" sz="1200" dirty="0" smtClean="0">
                <a:solidFill>
                  <a:srgbClr val="FF0000"/>
                </a:solidFill>
              </a:rPr>
              <a:t>Union File System</a:t>
            </a:r>
            <a:endParaRPr lang="zh-CN" altLang="en-US" sz="1200" dirty="0">
              <a:solidFill>
                <a:srgbClr val="FF0000"/>
              </a:solidFill>
            </a:endParaRPr>
          </a:p>
        </p:txBody>
      </p:sp>
      <p:sp>
        <p:nvSpPr>
          <p:cNvPr id="20" name="折角形 19"/>
          <p:cNvSpPr/>
          <p:nvPr/>
        </p:nvSpPr>
        <p:spPr>
          <a:xfrm>
            <a:off x="3008376" y="457200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主机文件</a:t>
            </a:r>
            <a:endParaRPr lang="zh-CN" altLang="en-US" dirty="0">
              <a:solidFill>
                <a:schemeClr val="accent6">
                  <a:lumMod val="50000"/>
                </a:schemeClr>
              </a:solidFill>
            </a:endParaRPr>
          </a:p>
        </p:txBody>
      </p:sp>
      <p:cxnSp>
        <p:nvCxnSpPr>
          <p:cNvPr id="22" name="直接箭头连接符 21"/>
          <p:cNvCxnSpPr>
            <a:stCxn id="20" idx="3"/>
            <a:endCxn id="18" idx="2"/>
          </p:cNvCxnSpPr>
          <p:nvPr/>
        </p:nvCxnSpPr>
        <p:spPr>
          <a:xfrm flipV="1">
            <a:off x="4828032" y="3200150"/>
            <a:ext cx="2778252" cy="2075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9339506">
            <a:off x="5346545" y="3829550"/>
            <a:ext cx="1485087" cy="369332"/>
          </a:xfrm>
          <a:prstGeom prst="rect">
            <a:avLst/>
          </a:prstGeom>
        </p:spPr>
        <p:txBody>
          <a:bodyPr wrap="none">
            <a:spAutoFit/>
          </a:bodyPr>
          <a:lstStyle/>
          <a:p>
            <a:r>
              <a:rPr lang="en-US" dirty="0" smtClean="0"/>
              <a:t>Volume</a:t>
            </a:r>
            <a:r>
              <a:rPr lang="zh-CN" altLang="en-US" dirty="0" smtClean="0"/>
              <a:t>挂载</a:t>
            </a:r>
            <a:endParaRPr lang="zh-CN" altLang="en-US" dirty="0"/>
          </a:p>
        </p:txBody>
      </p:sp>
      <p:sp>
        <p:nvSpPr>
          <p:cNvPr id="24" name="矩形 23"/>
          <p:cNvSpPr/>
          <p:nvPr/>
        </p:nvSpPr>
        <p:spPr>
          <a:xfrm>
            <a:off x="588264" y="6068491"/>
            <a:ext cx="6096000" cy="276999"/>
          </a:xfrm>
          <a:prstGeom prst="rect">
            <a:avLst/>
          </a:prstGeom>
        </p:spPr>
        <p:txBody>
          <a:bodyPr>
            <a:spAutoFit/>
          </a:bodyPr>
          <a:lstStyle/>
          <a:p>
            <a:r>
              <a:rPr lang="zh-CN" altLang="en-US" sz="1200" dirty="0" smtClean="0"/>
              <a:t>例：</a:t>
            </a:r>
            <a:r>
              <a:rPr lang="en-US" sz="1200" dirty="0" smtClean="0"/>
              <a:t>docker run -it --name centOs -v /home/wangjianfeng/data:/data centos</a:t>
            </a:r>
            <a:endParaRPr lang="zh-CN" altLang="en-US" sz="1200" dirty="0"/>
          </a:p>
        </p:txBody>
      </p:sp>
      <p:sp>
        <p:nvSpPr>
          <p:cNvPr id="25" name="折角形 24"/>
          <p:cNvSpPr/>
          <p:nvPr/>
        </p:nvSpPr>
        <p:spPr>
          <a:xfrm>
            <a:off x="7805928" y="4541520"/>
            <a:ext cx="1819656" cy="1408176"/>
          </a:xfrm>
          <a:prstGeom prst="foldedCorne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accent6">
                    <a:lumMod val="50000"/>
                  </a:schemeClr>
                </a:solidFill>
              </a:rPr>
              <a:t>数据卷容器</a:t>
            </a:r>
            <a:endParaRPr lang="zh-CN" altLang="en-US" dirty="0">
              <a:solidFill>
                <a:schemeClr val="accent6">
                  <a:lumMod val="50000"/>
                </a:schemeClr>
              </a:solidFill>
            </a:endParaRPr>
          </a:p>
        </p:txBody>
      </p:sp>
      <p:cxnSp>
        <p:nvCxnSpPr>
          <p:cNvPr id="27" name="直接箭头连接符 26"/>
          <p:cNvCxnSpPr>
            <a:stCxn id="25" idx="0"/>
            <a:endCxn id="18" idx="2"/>
          </p:cNvCxnSpPr>
          <p:nvPr/>
        </p:nvCxnSpPr>
        <p:spPr>
          <a:xfrm rot="16200000" flipV="1">
            <a:off x="7490335" y="3316099"/>
            <a:ext cx="1341370" cy="1109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rot="2979886">
            <a:off x="7703388" y="3698486"/>
            <a:ext cx="1739643" cy="369332"/>
          </a:xfrm>
          <a:prstGeom prst="rect">
            <a:avLst/>
          </a:prstGeom>
        </p:spPr>
        <p:txBody>
          <a:bodyPr wrap="none">
            <a:spAutoFit/>
          </a:bodyPr>
          <a:lstStyle/>
          <a:p>
            <a:r>
              <a:rPr lang="en-US" dirty="0" smtClean="0"/>
              <a:t>volumes-from</a:t>
            </a:r>
            <a:endParaRPr lang="zh-CN" altLang="en-US" dirty="0"/>
          </a:p>
        </p:txBody>
      </p:sp>
      <p:sp>
        <p:nvSpPr>
          <p:cNvPr id="29" name="矩形 28"/>
          <p:cNvSpPr/>
          <p:nvPr/>
        </p:nvSpPr>
        <p:spPr>
          <a:xfrm>
            <a:off x="6559296" y="5967907"/>
            <a:ext cx="4851654" cy="276999"/>
          </a:xfrm>
          <a:prstGeom prst="rect">
            <a:avLst/>
          </a:prstGeom>
        </p:spPr>
        <p:txBody>
          <a:bodyPr wrap="square">
            <a:spAutoFit/>
          </a:bodyPr>
          <a:lstStyle/>
          <a:p>
            <a:r>
              <a:rPr lang="en-US" sz="1200" dirty="0" smtClean="0"/>
              <a:t>docker run -it --name centOs1 --volumes-from </a:t>
            </a:r>
            <a:r>
              <a:rPr lang="en-US" altLang="zh-CN" sz="1200" dirty="0" smtClean="0"/>
              <a:t>datao</a:t>
            </a:r>
            <a:r>
              <a:rPr lang="en-US" sz="1200" dirty="0" smtClean="0"/>
              <a:t>s centos</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4" name="矩形 3"/>
          <p:cNvSpPr/>
          <p:nvPr/>
        </p:nvSpPr>
        <p:spPr>
          <a:xfrm>
            <a:off x="612548" y="1277076"/>
            <a:ext cx="8449005" cy="1477328"/>
          </a:xfrm>
          <a:prstGeom prst="rect">
            <a:avLst/>
          </a:prstGeom>
        </p:spPr>
        <p:txBody>
          <a:bodyPr wrap="square">
            <a:spAutoFit/>
          </a:bodyPr>
          <a:lstStyle/>
          <a:p>
            <a:r>
              <a:rPr lang="zh-CN" altLang="en-US" b="1" dirty="0" smtClean="0"/>
              <a:t>基础镜像、维护者信息、操作指令、容器</a:t>
            </a:r>
            <a:r>
              <a:rPr lang="en-US" altLang="zh-CN" b="1" dirty="0" smtClean="0"/>
              <a:t>CMD</a:t>
            </a:r>
          </a:p>
          <a:p>
            <a:endParaRPr lang="en-US" altLang="zh-CN" dirty="0" smtClean="0">
              <a:solidFill>
                <a:srgbClr val="FF0000"/>
              </a:solidFill>
            </a:endParaRPr>
          </a:p>
          <a:p>
            <a:r>
              <a:rPr lang="en-US" dirty="0" smtClean="0"/>
              <a:t>dockerfile</a:t>
            </a:r>
            <a:r>
              <a:rPr lang="zh-CN" altLang="en-US" dirty="0" smtClean="0"/>
              <a:t>的指令分为两种：构建指令和设置指令。</a:t>
            </a:r>
            <a:br>
              <a:rPr lang="zh-CN" altLang="en-US" dirty="0" smtClean="0"/>
            </a:br>
            <a:r>
              <a:rPr lang="zh-CN" altLang="en-US" b="1" dirty="0" smtClean="0"/>
              <a:t>构建命令</a:t>
            </a:r>
            <a:r>
              <a:rPr lang="zh-CN" altLang="en-US" dirty="0" smtClean="0"/>
              <a:t>：用于构建镜像的时候执行的，不会在该镜像上的容器里执行。 </a:t>
            </a:r>
            <a:endParaRPr lang="en-US" altLang="zh-CN" dirty="0" smtClean="0"/>
          </a:p>
          <a:p>
            <a:r>
              <a:rPr lang="zh-CN" altLang="en-US" b="1" dirty="0" smtClean="0"/>
              <a:t>设置命令</a:t>
            </a:r>
            <a:r>
              <a:rPr lang="zh-CN" altLang="en-US" dirty="0" smtClean="0"/>
              <a:t>：用于设</a:t>
            </a:r>
            <a:r>
              <a:rPr lang="en-US" dirty="0" smtClean="0"/>
              <a:t>image</a:t>
            </a:r>
            <a:r>
              <a:rPr lang="zh-CN" altLang="en-US" dirty="0" smtClean="0"/>
              <a:t>的属性，将会在运行的容器里执行。</a:t>
            </a:r>
            <a:endParaRPr lang="en-US" altLang="zh-CN" dirty="0" smtClean="0">
              <a:solidFill>
                <a:srgbClr val="FF0000"/>
              </a:solidFill>
            </a:endParaRPr>
          </a:p>
        </p:txBody>
      </p:sp>
      <p:pic>
        <p:nvPicPr>
          <p:cNvPr id="3" name="Picture 2"/>
          <p:cNvPicPr>
            <a:picLocks noChangeAspect="1" noChangeArrowheads="1"/>
          </p:cNvPicPr>
          <p:nvPr/>
        </p:nvPicPr>
        <p:blipFill>
          <a:blip r:embed="rId2"/>
          <a:srcRect/>
          <a:stretch>
            <a:fillRect/>
          </a:stretch>
        </p:blipFill>
        <p:spPr bwMode="auto">
          <a:xfrm>
            <a:off x="733763" y="3137185"/>
            <a:ext cx="5387975" cy="21875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7697556"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Dockerfile</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---------Dockerfile</a:t>
            </a:r>
            <a:r>
              <a:rPr lang="zh-CN" altLang="en-US" sz="1400" dirty="0" smtClean="0"/>
              <a:t>是一个文本格式的配置文件，用户可以使用</a:t>
            </a:r>
            <a:r>
              <a:rPr lang="en-US" sz="1400" dirty="0" smtClean="0"/>
              <a:t>Dockerfile</a:t>
            </a:r>
            <a:r>
              <a:rPr lang="zh-CN" altLang="en-US" sz="1400" dirty="0" smtClean="0"/>
              <a:t>快速创建自定义镜像</a:t>
            </a:r>
            <a:endParaRPr lang="en-US" sz="1400" dirty="0"/>
          </a:p>
        </p:txBody>
      </p:sp>
      <p:sp>
        <p:nvSpPr>
          <p:cNvPr id="5" name="矩形 4"/>
          <p:cNvSpPr/>
          <p:nvPr/>
        </p:nvSpPr>
        <p:spPr>
          <a:xfrm>
            <a:off x="4956451" y="1160402"/>
            <a:ext cx="7103136" cy="5262979"/>
          </a:xfrm>
          <a:prstGeom prst="rect">
            <a:avLst/>
          </a:prstGeom>
        </p:spPr>
        <p:txBody>
          <a:bodyPr wrap="square">
            <a:spAutoFit/>
          </a:bodyPr>
          <a:lstStyle/>
          <a:p>
            <a:r>
              <a:rPr lang="en-US" sz="1400" b="1" dirty="0" smtClean="0"/>
              <a:t>Dockerfile</a:t>
            </a:r>
            <a:r>
              <a:rPr lang="zh-CN" altLang="en-US" sz="1400" b="1" dirty="0" smtClean="0"/>
              <a:t>指令集</a:t>
            </a:r>
            <a:endParaRPr lang="zh-CN" altLang="en-US" sz="1400" dirty="0" smtClean="0"/>
          </a:p>
          <a:p>
            <a:r>
              <a:rPr lang="en-US" altLang="zh-CN" sz="1400" b="1" dirty="0" smtClean="0"/>
              <a:t>1 </a:t>
            </a:r>
            <a:r>
              <a:rPr lang="en-US" sz="1400" b="1" dirty="0" smtClean="0"/>
              <a:t>FROM</a:t>
            </a:r>
          </a:p>
          <a:p>
            <a:r>
              <a:rPr lang="zh-CN" altLang="en-US" sz="1400" dirty="0" smtClean="0"/>
              <a:t>第一条指令必须为</a:t>
            </a:r>
            <a:r>
              <a:rPr lang="en-US" sz="1400" dirty="0" smtClean="0"/>
              <a:t>FROM</a:t>
            </a:r>
            <a:r>
              <a:rPr lang="zh-CN" altLang="en-US" sz="1400" dirty="0" smtClean="0"/>
              <a:t>指令，用于指定基础镜像。</a:t>
            </a:r>
          </a:p>
          <a:p>
            <a:r>
              <a:rPr lang="en-US" altLang="zh-CN" sz="1400" b="1" dirty="0" smtClean="0"/>
              <a:t>2 </a:t>
            </a:r>
            <a:r>
              <a:rPr lang="en-US" sz="1400" b="1" dirty="0" smtClean="0"/>
              <a:t>MAINTAINER</a:t>
            </a:r>
            <a:endParaRPr lang="en-US" sz="1400" dirty="0" smtClean="0"/>
          </a:p>
          <a:p>
            <a:r>
              <a:rPr lang="zh-CN" altLang="en-US" sz="1400" dirty="0" smtClean="0"/>
              <a:t>指定维护者信息。</a:t>
            </a:r>
          </a:p>
          <a:p>
            <a:r>
              <a:rPr lang="en-US" altLang="zh-CN" sz="1400" b="1" dirty="0" smtClean="0"/>
              <a:t>3 </a:t>
            </a:r>
            <a:r>
              <a:rPr lang="en-US" sz="1400" b="1" dirty="0" smtClean="0"/>
              <a:t>RUN</a:t>
            </a:r>
            <a:endParaRPr lang="en-US" sz="1400" dirty="0" smtClean="0"/>
          </a:p>
          <a:p>
            <a:r>
              <a:rPr lang="zh-CN" altLang="en-US" sz="1400" dirty="0" smtClean="0"/>
              <a:t>会在</a:t>
            </a:r>
            <a:r>
              <a:rPr lang="en-US" sz="1400" dirty="0" smtClean="0"/>
              <a:t>shell</a:t>
            </a:r>
            <a:r>
              <a:rPr lang="zh-CN" altLang="en-US" sz="1400" dirty="0" smtClean="0"/>
              <a:t>终端运行命令。</a:t>
            </a:r>
          </a:p>
          <a:p>
            <a:r>
              <a:rPr lang="en-US" altLang="zh-CN" sz="1400" b="1" dirty="0" smtClean="0"/>
              <a:t>4 </a:t>
            </a:r>
            <a:r>
              <a:rPr lang="en-US" sz="1400" b="1" dirty="0" smtClean="0"/>
              <a:t>EXPOSE</a:t>
            </a:r>
            <a:endParaRPr lang="en-US" sz="1400" dirty="0" smtClean="0"/>
          </a:p>
          <a:p>
            <a:r>
              <a:rPr lang="zh-CN" altLang="en-US" sz="1400" dirty="0" smtClean="0"/>
              <a:t>格式为 </a:t>
            </a:r>
            <a:r>
              <a:rPr lang="en-US" sz="1400" dirty="0" smtClean="0"/>
              <a:t>EXPOSE [ ...],</a:t>
            </a:r>
            <a:r>
              <a:rPr lang="zh-CN" altLang="en-US" sz="1400" dirty="0" smtClean="0"/>
              <a:t>声明容器需要暴露的端口号。</a:t>
            </a:r>
            <a:endParaRPr lang="en-US" altLang="zh-CN" sz="1400" dirty="0" smtClean="0"/>
          </a:p>
          <a:p>
            <a:r>
              <a:rPr lang="en-US" altLang="zh-CN" sz="1400" dirty="0" smtClean="0"/>
              <a:t>-----------</a:t>
            </a:r>
            <a:r>
              <a:rPr lang="zh-CN" altLang="en-US" sz="1400" dirty="0" smtClean="0"/>
              <a:t>镜像启动可以通过 </a:t>
            </a:r>
            <a:r>
              <a:rPr lang="en-US" altLang="zh-CN" sz="1400" dirty="0" smtClean="0"/>
              <a:t>–</a:t>
            </a:r>
            <a:r>
              <a:rPr lang="en-US" sz="1400" dirty="0" smtClean="0"/>
              <a:t>P </a:t>
            </a:r>
            <a:r>
              <a:rPr lang="zh-CN" altLang="en-US" sz="1400" dirty="0" smtClean="0"/>
              <a:t>或 </a:t>
            </a:r>
            <a:r>
              <a:rPr lang="en-US" altLang="zh-CN" sz="1400" dirty="0" smtClean="0"/>
              <a:t>-</a:t>
            </a:r>
            <a:r>
              <a:rPr lang="en-US" sz="1400" dirty="0" smtClean="0"/>
              <a:t>p </a:t>
            </a:r>
            <a:r>
              <a:rPr lang="zh-CN" altLang="en-US" sz="1400" dirty="0" smtClean="0"/>
              <a:t>进行端口映射的绑定。</a:t>
            </a:r>
          </a:p>
          <a:p>
            <a:r>
              <a:rPr lang="en-US" altLang="zh-CN" sz="1400" b="1" dirty="0" smtClean="0"/>
              <a:t>5 </a:t>
            </a:r>
            <a:r>
              <a:rPr lang="en-US" sz="1400" b="1" dirty="0" smtClean="0"/>
              <a:t>ENV</a:t>
            </a:r>
          </a:p>
          <a:p>
            <a:r>
              <a:rPr lang="zh-CN" altLang="en-US" sz="1400" dirty="0" smtClean="0"/>
              <a:t>指定一个环境变量，可以被后续的</a:t>
            </a:r>
            <a:r>
              <a:rPr lang="en-US" sz="1400" dirty="0" smtClean="0"/>
              <a:t>RUN</a:t>
            </a:r>
            <a:r>
              <a:rPr lang="zh-CN" altLang="en-US" sz="1400" dirty="0" smtClean="0"/>
              <a:t>引用，并且在容器中记录该环境变量。</a:t>
            </a:r>
          </a:p>
          <a:p>
            <a:r>
              <a:rPr lang="en-US" altLang="zh-CN" sz="1400" b="1" dirty="0" smtClean="0"/>
              <a:t>6 </a:t>
            </a:r>
            <a:r>
              <a:rPr lang="en-US" sz="1400" b="1" dirty="0" smtClean="0"/>
              <a:t>ADD</a:t>
            </a:r>
          </a:p>
          <a:p>
            <a:r>
              <a:rPr lang="zh-CN" altLang="en-US" sz="1400" dirty="0" smtClean="0"/>
              <a:t>该命令将复制指定的到容器中的。</a:t>
            </a:r>
            <a:endParaRPr lang="en-US" altLang="zh-CN" sz="1400" dirty="0" smtClean="0"/>
          </a:p>
          <a:p>
            <a:r>
              <a:rPr lang="en-US" altLang="zh-CN" sz="1400" dirty="0" smtClean="0"/>
              <a:t>-------</a:t>
            </a:r>
            <a:r>
              <a:rPr lang="zh-CN" altLang="en-US" sz="1400" dirty="0" smtClean="0"/>
              <a:t>其中可以是</a:t>
            </a:r>
            <a:r>
              <a:rPr lang="en-US" sz="1400" dirty="0" smtClean="0"/>
              <a:t>Dockerfile</a:t>
            </a:r>
            <a:r>
              <a:rPr lang="zh-CN" altLang="en-US" sz="1400" dirty="0" smtClean="0"/>
              <a:t>所在目录的一个相对路径；也可以是</a:t>
            </a:r>
            <a:r>
              <a:rPr lang="en-US" sz="1400" dirty="0" smtClean="0"/>
              <a:t>tar</a:t>
            </a:r>
            <a:r>
              <a:rPr lang="zh-CN" altLang="en-US" sz="1400" dirty="0" smtClean="0"/>
              <a:t>文件（自动解压）。</a:t>
            </a:r>
          </a:p>
          <a:p>
            <a:r>
              <a:rPr lang="en-US" altLang="zh-CN" sz="1400" b="1" dirty="0" smtClean="0"/>
              <a:t>7 </a:t>
            </a:r>
            <a:r>
              <a:rPr lang="en-US" sz="1400" b="1" dirty="0" smtClean="0"/>
              <a:t>VOLUME</a:t>
            </a:r>
            <a:endParaRPr lang="en-US" sz="1400" dirty="0" smtClean="0"/>
          </a:p>
          <a:p>
            <a:r>
              <a:rPr lang="zh-CN" altLang="en-US" sz="1400" dirty="0" smtClean="0"/>
              <a:t>格式为 </a:t>
            </a:r>
            <a:r>
              <a:rPr lang="en-US" sz="1400" dirty="0" smtClean="0"/>
              <a:t>VOLUME [path]。</a:t>
            </a:r>
          </a:p>
          <a:p>
            <a:r>
              <a:rPr lang="en-US" altLang="zh-CN" sz="1400" dirty="0" smtClean="0"/>
              <a:t>--------</a:t>
            </a:r>
            <a:r>
              <a:rPr lang="zh-CN" altLang="en-US" sz="1400" dirty="0" smtClean="0"/>
              <a:t>创建一个可以从本地主机或其他容器挂载点，一般用来存放需要保持的数据。</a:t>
            </a:r>
          </a:p>
          <a:p>
            <a:r>
              <a:rPr lang="en-US" altLang="zh-CN" sz="1400" b="1" dirty="0" smtClean="0"/>
              <a:t>8 </a:t>
            </a:r>
            <a:r>
              <a:rPr lang="en-US" sz="1400" b="1" dirty="0" smtClean="0"/>
              <a:t>USER</a:t>
            </a:r>
          </a:p>
          <a:p>
            <a:r>
              <a:rPr lang="zh-CN" altLang="en-US" sz="1400" dirty="0" smtClean="0"/>
              <a:t>指定运行容器时的用户名，后续的</a:t>
            </a:r>
            <a:r>
              <a:rPr lang="en-US" sz="1400" dirty="0" smtClean="0"/>
              <a:t>RUN</a:t>
            </a:r>
            <a:r>
              <a:rPr lang="zh-CN" altLang="en-US" sz="1400" dirty="0" smtClean="0"/>
              <a:t>也会指定该用户。</a:t>
            </a:r>
          </a:p>
          <a:p>
            <a:r>
              <a:rPr lang="en-US" altLang="zh-CN" sz="1400" b="1" dirty="0" smtClean="0"/>
              <a:t>9 </a:t>
            </a:r>
            <a:r>
              <a:rPr lang="en-US" sz="1400" b="1" dirty="0" smtClean="0"/>
              <a:t>WORKDIR</a:t>
            </a:r>
            <a:endParaRPr lang="en-US" sz="1400" dirty="0" smtClean="0"/>
          </a:p>
          <a:p>
            <a:r>
              <a:rPr lang="zh-CN" altLang="en-US" sz="1400" dirty="0" smtClean="0"/>
              <a:t>指定工作空间，后续命令都在此目录下执行。</a:t>
            </a:r>
          </a:p>
          <a:p>
            <a:r>
              <a:rPr lang="en-US" sz="1400" b="1" dirty="0" smtClean="0"/>
              <a:t>10 CMD</a:t>
            </a:r>
            <a:endParaRPr lang="en-US" sz="1400" dirty="0" smtClean="0"/>
          </a:p>
          <a:p>
            <a:r>
              <a:rPr lang="en-US" altLang="zh-CN" sz="1400" b="1" dirty="0" smtClean="0"/>
              <a:t>11 </a:t>
            </a:r>
            <a:r>
              <a:rPr lang="en-US" sz="1400" b="1" dirty="0" smtClean="0"/>
              <a:t>ENTRYPOINT</a:t>
            </a:r>
            <a:endParaRPr lang="zh-CN" altLang="en-US" sz="1400" dirty="0"/>
          </a:p>
        </p:txBody>
      </p:sp>
      <p:pic>
        <p:nvPicPr>
          <p:cNvPr id="2050" name="Picture 2"/>
          <p:cNvPicPr>
            <a:picLocks noChangeAspect="1" noChangeArrowheads="1"/>
          </p:cNvPicPr>
          <p:nvPr/>
        </p:nvPicPr>
        <p:blipFill>
          <a:blip r:embed="rId2"/>
          <a:srcRect/>
          <a:stretch>
            <a:fillRect/>
          </a:stretch>
        </p:blipFill>
        <p:spPr bwMode="auto">
          <a:xfrm>
            <a:off x="0" y="1469896"/>
            <a:ext cx="4922837" cy="450368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532" y="358894"/>
            <a:ext cx="5480796" cy="1169551"/>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CMD</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altLang="zh-CN" sz="2800" b="1" dirty="0" smtClean="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VS</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r>
              <a:rPr lang="en-US" sz="2800" b="1" dirty="0" smtClean="0"/>
              <a:t>ENTRYPOINT</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sz="1400" dirty="0" smtClean="0"/>
              <a:t> --------- cmd</a:t>
            </a:r>
            <a:r>
              <a:rPr lang="zh-CN" altLang="en-US" sz="1400" dirty="0" smtClean="0"/>
              <a:t>给出的是一个容器的默认的可执行体</a:t>
            </a:r>
            <a:endParaRPr lang="en-US" altLang="zh-CN" sz="1400" dirty="0" smtClean="0"/>
          </a:p>
          <a:p>
            <a:r>
              <a:rPr lang="en-US" sz="1400" dirty="0" smtClean="0"/>
              <a:t> --------- entrypoint</a:t>
            </a:r>
            <a:r>
              <a:rPr lang="zh-CN" altLang="en-US" sz="1400" dirty="0" smtClean="0"/>
              <a:t>才是正统地用于定义容器启动以后的执行体的</a:t>
            </a:r>
            <a:endParaRPr lang="en-US" sz="1400" dirty="0" smtClean="0"/>
          </a:p>
          <a:p>
            <a:endParaRPr lang="en-US" sz="1400" dirty="0"/>
          </a:p>
        </p:txBody>
      </p:sp>
      <p:sp>
        <p:nvSpPr>
          <p:cNvPr id="3" name="矩形 2"/>
          <p:cNvSpPr/>
          <p:nvPr/>
        </p:nvSpPr>
        <p:spPr>
          <a:xfrm>
            <a:off x="476449" y="2152516"/>
            <a:ext cx="11066719" cy="3416320"/>
          </a:xfrm>
          <a:prstGeom prst="rect">
            <a:avLst/>
          </a:prstGeom>
        </p:spPr>
        <p:txBody>
          <a:bodyPr wrap="square">
            <a:spAutoFit/>
          </a:bodyPr>
          <a:lstStyle/>
          <a:p>
            <a:r>
              <a:rPr lang="en-US" altLang="zh-CN" dirty="0" smtClean="0"/>
              <a:t>CMD---</a:t>
            </a:r>
            <a:r>
              <a:rPr lang="zh-CN" altLang="en-US" sz="1400" dirty="0" smtClean="0"/>
              <a:t>多个</a:t>
            </a:r>
            <a:r>
              <a:rPr lang="en-US" altLang="zh-CN" sz="1400" dirty="0" smtClean="0"/>
              <a:t>cmd</a:t>
            </a:r>
            <a:r>
              <a:rPr lang="zh-CN" altLang="en-US" sz="1400" dirty="0" smtClean="0"/>
              <a:t>最后一个生效</a:t>
            </a:r>
            <a:endParaRPr lang="en-US" altLang="zh-CN" sz="1400" dirty="0" smtClean="0"/>
          </a:p>
          <a:p>
            <a:r>
              <a:rPr lang="en-US" altLang="zh-CN" dirty="0" smtClean="0"/>
              <a:t>-----shell</a:t>
            </a:r>
            <a:r>
              <a:rPr lang="zh-CN" altLang="en-US" dirty="0" smtClean="0"/>
              <a:t>用法：</a:t>
            </a:r>
            <a:r>
              <a:rPr lang="en-US" dirty="0" smtClean="0"/>
              <a:t> </a:t>
            </a:r>
            <a:r>
              <a:rPr lang="en-US" dirty="0" smtClean="0">
                <a:solidFill>
                  <a:srgbClr val="FF0000"/>
                </a:solidFill>
              </a:rPr>
              <a:t>CMD echo "hello cmd!“</a:t>
            </a:r>
          </a:p>
          <a:p>
            <a:r>
              <a:rPr lang="en-US" altLang="zh-CN" dirty="0" smtClean="0"/>
              <a:t>-----</a:t>
            </a:r>
            <a:r>
              <a:rPr lang="en-US" dirty="0" smtClean="0"/>
              <a:t> exec</a:t>
            </a:r>
            <a:r>
              <a:rPr lang="zh-CN" altLang="en-US" dirty="0" smtClean="0"/>
              <a:t>用法：</a:t>
            </a:r>
            <a:r>
              <a:rPr lang="en-US" dirty="0" smtClean="0">
                <a:solidFill>
                  <a:srgbClr val="FF0000"/>
                </a:solidFill>
              </a:rPr>
              <a:t>CMD ["/bin/bash", "-c", "echo 'hello cmd!'"]</a:t>
            </a:r>
            <a:endParaRPr lang="en-US" altLang="zh-CN" dirty="0" smtClean="0">
              <a:solidFill>
                <a:srgbClr val="FF0000"/>
              </a:solidFill>
            </a:endParaRPr>
          </a:p>
          <a:p>
            <a:endParaRPr lang="en-US" altLang="zh-CN" dirty="0" smtClean="0"/>
          </a:p>
          <a:p>
            <a:endParaRPr lang="en-US" altLang="zh-CN" dirty="0" smtClean="0"/>
          </a:p>
          <a:p>
            <a:r>
              <a:rPr lang="en-US" dirty="0" smtClean="0"/>
              <a:t>ENTRYPOINT---</a:t>
            </a:r>
            <a:r>
              <a:rPr lang="zh-CN" altLang="en-US" sz="1400" dirty="0" smtClean="0"/>
              <a:t>容器入口</a:t>
            </a:r>
            <a:endParaRPr lang="en-US" altLang="zh-CN" sz="1400" dirty="0" smtClean="0"/>
          </a:p>
          <a:p>
            <a:r>
              <a:rPr lang="en-US" altLang="zh-CN" dirty="0" smtClean="0"/>
              <a:t>-----shell</a:t>
            </a:r>
            <a:r>
              <a:rPr lang="zh-CN" altLang="en-US" dirty="0" smtClean="0"/>
              <a:t>用法（不接受参数，不推荐）：</a:t>
            </a:r>
            <a:r>
              <a:rPr lang="en-US" dirty="0" smtClean="0"/>
              <a:t> CMD ["p in cmd"]</a:t>
            </a:r>
          </a:p>
          <a:p>
            <a:r>
              <a:rPr lang="en-US" dirty="0" smtClean="0"/>
              <a:t>			ENTRYPOINT echo</a:t>
            </a:r>
          </a:p>
          <a:p>
            <a:endParaRPr lang="en-US" dirty="0" smtClean="0">
              <a:solidFill>
                <a:srgbClr val="FF0000"/>
              </a:solidFill>
            </a:endParaRPr>
          </a:p>
          <a:p>
            <a:r>
              <a:rPr lang="en-US" altLang="zh-CN" dirty="0" smtClean="0"/>
              <a:t>-----</a:t>
            </a:r>
            <a:r>
              <a:rPr lang="en-US" dirty="0" smtClean="0"/>
              <a:t> exec</a:t>
            </a:r>
            <a:r>
              <a:rPr lang="zh-CN" altLang="en-US" dirty="0" smtClean="0"/>
              <a:t>用法：</a:t>
            </a:r>
            <a:r>
              <a:rPr lang="en-US" dirty="0" smtClean="0"/>
              <a:t>CMD ["p in cmd"]</a:t>
            </a:r>
          </a:p>
          <a:p>
            <a:r>
              <a:rPr lang="en-US" dirty="0" smtClean="0"/>
              <a:t>		ENTRYPOINT ["echo"]</a:t>
            </a:r>
          </a:p>
          <a:p>
            <a:endParaRPr lang="en-US" altLang="zh-CN" dirty="0" smtClean="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857" y="297934"/>
            <a:ext cx="5160387"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大杀器编排服务</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smtClean="0"/>
              <a:t>------------------</a:t>
            </a:r>
            <a:r>
              <a:rPr lang="zh-CN" altLang="en-US" sz="1400" dirty="0" smtClean="0"/>
              <a:t>百星荟萃，名导名演一起上？且看我如何控场</a:t>
            </a:r>
          </a:p>
        </p:txBody>
      </p:sp>
      <p:sp>
        <p:nvSpPr>
          <p:cNvPr id="4" name="矩形 3"/>
          <p:cNvSpPr/>
          <p:nvPr/>
        </p:nvSpPr>
        <p:spPr>
          <a:xfrm rot="16200000">
            <a:off x="-285093" y="2450955"/>
            <a:ext cx="3150606" cy="9506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Docker-compose</a:t>
            </a:r>
            <a:endParaRPr lang="zh-CN" altLang="en-US" sz="2400" dirty="0"/>
          </a:p>
        </p:txBody>
      </p:sp>
      <p:sp>
        <p:nvSpPr>
          <p:cNvPr id="10" name="矩形 9"/>
          <p:cNvSpPr/>
          <p:nvPr/>
        </p:nvSpPr>
        <p:spPr>
          <a:xfrm>
            <a:off x="2462784" y="252679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Mysql</a:t>
            </a:r>
            <a:r>
              <a:rPr lang="zh-CN" altLang="en-US" dirty="0" smtClean="0"/>
              <a:t>服务</a:t>
            </a:r>
            <a:endParaRPr lang="zh-CN" altLang="en-US" dirty="0"/>
          </a:p>
        </p:txBody>
      </p:sp>
      <p:sp>
        <p:nvSpPr>
          <p:cNvPr id="11" name="矩形 10"/>
          <p:cNvSpPr/>
          <p:nvPr/>
        </p:nvSpPr>
        <p:spPr>
          <a:xfrm>
            <a:off x="2459736" y="2953512"/>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Nginx</a:t>
            </a:r>
            <a:r>
              <a:rPr lang="zh-CN" altLang="en-US" dirty="0" smtClean="0"/>
              <a:t>服务</a:t>
            </a:r>
            <a:endParaRPr lang="zh-CN" altLang="en-US" dirty="0"/>
          </a:p>
        </p:txBody>
      </p:sp>
      <p:sp>
        <p:nvSpPr>
          <p:cNvPr id="12" name="矩形 11"/>
          <p:cNvSpPr/>
          <p:nvPr/>
        </p:nvSpPr>
        <p:spPr>
          <a:xfrm>
            <a:off x="2456688" y="3389376"/>
            <a:ext cx="3758184" cy="44196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r>
              <a:rPr lang="zh-CN" altLang="en-US" dirty="0" smtClean="0"/>
              <a:t>项目</a:t>
            </a:r>
            <a:endParaRPr lang="zh-CN" altLang="en-US" dirty="0"/>
          </a:p>
        </p:txBody>
      </p:sp>
      <p:sp>
        <p:nvSpPr>
          <p:cNvPr id="13" name="矩形 12"/>
          <p:cNvSpPr/>
          <p:nvPr/>
        </p:nvSpPr>
        <p:spPr>
          <a:xfrm>
            <a:off x="2456688" y="1856232"/>
            <a:ext cx="3758184" cy="664464"/>
          </a:xfrm>
          <a:prstGeom prst="rect">
            <a:avLst/>
          </a:prstGeom>
          <a:solidFill>
            <a:schemeClr val="tx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工程项目</a:t>
            </a:r>
            <a:endParaRPr lang="zh-CN" altLang="en-US" dirty="0"/>
          </a:p>
        </p:txBody>
      </p:sp>
      <p:cxnSp>
        <p:nvCxnSpPr>
          <p:cNvPr id="16" name="直接箭头连接符 15"/>
          <p:cNvCxnSpPr>
            <a:stCxn id="13" idx="3"/>
            <a:endCxn id="18" idx="1"/>
          </p:cNvCxnSpPr>
          <p:nvPr/>
        </p:nvCxnSpPr>
        <p:spPr>
          <a:xfrm flipV="1">
            <a:off x="6214872" y="1989011"/>
            <a:ext cx="1485900" cy="199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700772" y="1555623"/>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启动工程：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up</a:t>
            </a:r>
            <a:r>
              <a:rPr lang="zh-CN" altLang="zh-CN" dirty="0" smtClean="0">
                <a:solidFill>
                  <a:srgbClr val="FF0000"/>
                </a:solidFill>
                <a:latin typeface="Arial" pitchFamily="34" charset="0"/>
                <a:ea typeface="宋体" pitchFamily="2" charset="-122"/>
                <a:cs typeface="宋体" pitchFamily="2" charset="-122"/>
              </a:rPr>
              <a:t> </a:t>
            </a:r>
          </a:p>
        </p:txBody>
      </p:sp>
      <p:sp>
        <p:nvSpPr>
          <p:cNvPr id="20" name="矩形 19"/>
          <p:cNvSpPr/>
          <p:nvPr/>
        </p:nvSpPr>
        <p:spPr>
          <a:xfrm>
            <a:off x="7738872" y="3108198"/>
            <a:ext cx="2847975" cy="866775"/>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zh-CN" altLang="en-US" b="1" dirty="0" smtClean="0">
                <a:solidFill>
                  <a:srgbClr val="FF0000"/>
                </a:solidFill>
                <a:latin typeface="Arial Unicode MS"/>
                <a:ea typeface="SFMono-Regular"/>
                <a:cs typeface="宋体" pitchFamily="2" charset="-122"/>
              </a:rPr>
              <a:t>关闭工程：</a:t>
            </a:r>
            <a:endParaRPr lang="en-US" altLang="zh-CN" b="1" dirty="0" smtClean="0">
              <a:solidFill>
                <a:srgbClr val="FF0000"/>
              </a:solidFill>
              <a:latin typeface="Arial Unicode MS"/>
              <a:ea typeface="SFMono-Regular"/>
              <a:cs typeface="宋体" pitchFamily="2" charset="-122"/>
            </a:endParaRPr>
          </a:p>
          <a:p>
            <a:pPr lvl="0" fontAlgn="base">
              <a:spcBef>
                <a:spcPct val="0"/>
              </a:spcBef>
              <a:spcAft>
                <a:spcPct val="0"/>
              </a:spcAft>
            </a:pPr>
            <a:r>
              <a:rPr lang="zh-CN" altLang="zh-CN" b="1" dirty="0" smtClean="0">
                <a:solidFill>
                  <a:srgbClr val="FF0000"/>
                </a:solidFill>
                <a:latin typeface="Arial Unicode MS"/>
                <a:ea typeface="SFMono-Regular"/>
                <a:cs typeface="宋体" pitchFamily="2" charset="-122"/>
              </a:rPr>
              <a:t>docker-compose </a:t>
            </a:r>
            <a:r>
              <a:rPr lang="en-US" altLang="zh-CN" b="1" dirty="0" smtClean="0">
                <a:solidFill>
                  <a:srgbClr val="FF0000"/>
                </a:solidFill>
                <a:latin typeface="Arial Unicode MS"/>
                <a:ea typeface="SFMono-Regular"/>
                <a:cs typeface="宋体" pitchFamily="2" charset="-122"/>
              </a:rPr>
              <a:t>down</a:t>
            </a:r>
            <a:r>
              <a:rPr lang="zh-CN" altLang="zh-CN" dirty="0" smtClean="0">
                <a:solidFill>
                  <a:srgbClr val="FF0000"/>
                </a:solidFill>
                <a:latin typeface="Arial" pitchFamily="34" charset="0"/>
                <a:ea typeface="宋体" pitchFamily="2" charset="-122"/>
                <a:cs typeface="宋体" pitchFamily="2" charset="-122"/>
              </a:rPr>
              <a:t> </a:t>
            </a:r>
          </a:p>
        </p:txBody>
      </p:sp>
      <p:cxnSp>
        <p:nvCxnSpPr>
          <p:cNvPr id="23" name="直接箭头连接符 22"/>
          <p:cNvCxnSpPr>
            <a:stCxn id="13" idx="3"/>
            <a:endCxn id="20" idx="1"/>
          </p:cNvCxnSpPr>
          <p:nvPr/>
        </p:nvCxnSpPr>
        <p:spPr>
          <a:xfrm>
            <a:off x="6214872" y="2188464"/>
            <a:ext cx="1524000" cy="135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31847" y="4710935"/>
            <a:ext cx="10533561" cy="1569660"/>
          </a:xfrm>
          <a:prstGeom prst="rect">
            <a:avLst/>
          </a:prstGeom>
        </p:spPr>
        <p:txBody>
          <a:bodyPr wrap="square">
            <a:spAutoFit/>
          </a:bodyPr>
          <a:lstStyle/>
          <a:p>
            <a:r>
              <a:rPr lang="en-US" altLang="zh-CN" sz="2400" dirty="0" smtClean="0"/>
              <a:t>1</a:t>
            </a:r>
            <a:r>
              <a:rPr lang="zh-CN" altLang="en-US" sz="2400" dirty="0" smtClean="0"/>
              <a:t>、安装 </a:t>
            </a:r>
            <a:r>
              <a:rPr lang="en-US" sz="2400" dirty="0" smtClean="0"/>
              <a:t>Nginx，</a:t>
            </a:r>
            <a:r>
              <a:rPr lang="zh-CN" altLang="en-US" sz="2400" dirty="0" smtClean="0"/>
              <a:t>配置 </a:t>
            </a:r>
            <a:r>
              <a:rPr lang="en-US" sz="2400" dirty="0" smtClean="0"/>
              <a:t>Nginx </a:t>
            </a:r>
            <a:r>
              <a:rPr lang="zh-CN" altLang="en-US" sz="2400" dirty="0" smtClean="0"/>
              <a:t>相关信息，重启。</a:t>
            </a:r>
          </a:p>
          <a:p>
            <a:r>
              <a:rPr lang="en-US" altLang="zh-CN" sz="2400" dirty="0" smtClean="0"/>
              <a:t>2</a:t>
            </a:r>
            <a:r>
              <a:rPr lang="zh-CN" altLang="en-US" sz="2400" dirty="0" smtClean="0"/>
              <a:t>、安装 </a:t>
            </a:r>
            <a:r>
              <a:rPr lang="en-US" sz="2400" dirty="0" smtClean="0"/>
              <a:t>Mysql ，</a:t>
            </a:r>
            <a:r>
              <a:rPr lang="zh-CN" altLang="en-US" sz="2400" dirty="0" smtClean="0"/>
              <a:t>配置字符集时区等信息，重启，最后初始化脚本。</a:t>
            </a:r>
          </a:p>
          <a:p>
            <a:r>
              <a:rPr lang="en-US" altLang="zh-CN" sz="2400" dirty="0" smtClean="0"/>
              <a:t>3</a:t>
            </a:r>
            <a:r>
              <a:rPr lang="zh-CN" altLang="en-US" sz="2400" dirty="0" smtClean="0"/>
              <a:t>、打包项目源码，整体进行联调测试。</a:t>
            </a:r>
            <a:endParaRPr lang="en-US" altLang="zh-CN" sz="2400" dirty="0" smtClean="0"/>
          </a:p>
          <a:p>
            <a:r>
              <a:rPr lang="en-US" altLang="zh-CN" sz="2400" dirty="0" smtClean="0"/>
              <a:t>4</a:t>
            </a:r>
            <a:r>
              <a:rPr lang="zh-CN" altLang="en-US" sz="2400" dirty="0" smtClean="0"/>
              <a:t>、更多功能待你发现。。。。</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简介</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3540159" y="1857073"/>
            <a:ext cx="6699396" cy="3139321"/>
          </a:xfrm>
          <a:prstGeom prst="rect">
            <a:avLst/>
          </a:prstGeom>
          <a:noFill/>
        </p:spPr>
        <p:txBody>
          <a:bodyPr wrap="square" rtlCol="0">
            <a:spAutoFit/>
          </a:bodyPr>
          <a:lstStyle/>
          <a:p>
            <a:pPr latinLnBrk="1"/>
            <a:r>
              <a:rPr lang="en-US" dirty="0" smtClean="0"/>
              <a:t>Docker </a:t>
            </a:r>
            <a:r>
              <a:rPr lang="zh-CN" altLang="en-US" dirty="0" smtClean="0"/>
              <a:t>是一个开源的应用容器引擎，基于 </a:t>
            </a:r>
            <a:r>
              <a:rPr lang="en-US" u="sng" dirty="0" smtClean="0">
                <a:hlinkClick r:id="rId2"/>
              </a:rPr>
              <a:t>Go </a:t>
            </a:r>
            <a:r>
              <a:rPr lang="zh-CN" altLang="en-US" u="sng" dirty="0" smtClean="0">
                <a:hlinkClick r:id="rId2"/>
              </a:rPr>
              <a:t>语言</a:t>
            </a:r>
            <a:r>
              <a:rPr lang="zh-CN" altLang="en-US" dirty="0" smtClean="0"/>
              <a:t> 并遵从</a:t>
            </a:r>
            <a:r>
              <a:rPr lang="en-US" dirty="0" smtClean="0"/>
              <a:t>Apache2.0</a:t>
            </a:r>
            <a:r>
              <a:rPr lang="zh-CN" altLang="en-US" dirty="0" smtClean="0"/>
              <a:t>协议开源。</a:t>
            </a:r>
            <a:endParaRPr lang="en-US" altLang="zh-CN" dirty="0" smtClean="0"/>
          </a:p>
          <a:p>
            <a:pPr latinLnBrk="1"/>
            <a:endParaRPr lang="en-US" altLang="zh-CN" dirty="0" smtClean="0"/>
          </a:p>
          <a:p>
            <a:pPr latinLnBrk="1"/>
            <a:endParaRPr lang="zh-CN" altLang="en-US" dirty="0" smtClean="0"/>
          </a:p>
          <a:p>
            <a:pPr latinLnBrk="1"/>
            <a:r>
              <a:rPr lang="en-US" dirty="0" smtClean="0"/>
              <a:t>Docker </a:t>
            </a:r>
            <a:r>
              <a:rPr lang="zh-CN" altLang="en-US" dirty="0" smtClean="0"/>
              <a:t>可以让开发者打包他们的应用以及依赖包到一个轻量级、可移植的容器中，然后发布到任何流行的 </a:t>
            </a:r>
            <a:r>
              <a:rPr lang="en-US" dirty="0" smtClean="0"/>
              <a:t>Linux </a:t>
            </a:r>
            <a:r>
              <a:rPr lang="zh-CN" altLang="en-US" dirty="0" smtClean="0"/>
              <a:t>机器上，也可以实现虚拟化。</a:t>
            </a:r>
            <a:endParaRPr lang="en-US" altLang="zh-CN" dirty="0" smtClean="0"/>
          </a:p>
          <a:p>
            <a:pPr latinLnBrk="1"/>
            <a:endParaRPr lang="en-US" altLang="zh-CN" dirty="0" smtClean="0"/>
          </a:p>
          <a:p>
            <a:pPr latinLnBrk="1"/>
            <a:endParaRPr lang="zh-CN" altLang="en-US" dirty="0" smtClean="0"/>
          </a:p>
          <a:p>
            <a:pPr latinLnBrk="1"/>
            <a:r>
              <a:rPr lang="zh-CN" altLang="en-US" dirty="0" smtClean="0"/>
              <a:t>容器是完全使用沙箱机制，相互之间不会有任何接口</a:t>
            </a:r>
            <a:r>
              <a:rPr lang="en-US" dirty="0" smtClean="0"/>
              <a:t>,</a:t>
            </a:r>
            <a:r>
              <a:rPr lang="zh-CN" altLang="en-US" dirty="0" smtClean="0"/>
              <a:t>更重要的是容器性能开销极低。</a:t>
            </a:r>
            <a:endParaRPr lang="zh-CN" altLang="en-US" dirty="0"/>
          </a:p>
        </p:txBody>
      </p:sp>
      <p:pic>
        <p:nvPicPr>
          <p:cNvPr id="17409" name="Picture 1"/>
          <p:cNvPicPr>
            <a:picLocks noChangeAspect="1" noChangeArrowheads="1"/>
          </p:cNvPicPr>
          <p:nvPr/>
        </p:nvPicPr>
        <p:blipFill>
          <a:blip r:embed="rId3"/>
          <a:srcRect/>
          <a:stretch>
            <a:fillRect/>
          </a:stretch>
        </p:blipFill>
        <p:spPr bwMode="auto">
          <a:xfrm>
            <a:off x="899304" y="1877927"/>
            <a:ext cx="1905000" cy="1150937"/>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182" y="0"/>
            <a:ext cx="4137671" cy="738664"/>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Compose </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配置文件结构</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1400" dirty="0" smtClean="0"/>
              <a:t>docker-compose.yaml</a:t>
            </a:r>
            <a:r>
              <a:rPr lang="zh-CN" altLang="en-US" sz="1400" dirty="0" smtClean="0"/>
              <a:t>示例</a:t>
            </a:r>
          </a:p>
        </p:txBody>
      </p:sp>
      <p:sp>
        <p:nvSpPr>
          <p:cNvPr id="2049" name="Rectangle 1"/>
          <p:cNvSpPr>
            <a:spLocks noChangeArrowheads="1"/>
          </p:cNvSpPr>
          <p:nvPr/>
        </p:nvSpPr>
        <p:spPr bwMode="auto">
          <a:xfrm>
            <a:off x="6324600" y="1714500"/>
            <a:ext cx="3561873" cy="443198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version: '3'</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表示使用第三代语法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services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compose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需要启动的服务</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container_name</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容器名称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environment</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lvl="0" eaLnBrk="0" fontAlgn="base" hangingPunct="0">
              <a:spcBef>
                <a:spcPct val="0"/>
              </a:spcBef>
              <a:spcAft>
                <a:spcPct val="0"/>
              </a:spcAft>
              <a:buFontTx/>
              <a:buChar char="•"/>
            </a:pPr>
            <a:r>
              <a:rPr lang="zh-CN" altLang="en-US" sz="1400" dirty="0" smtClean="0">
                <a:solidFill>
                  <a:srgbClr val="24292E"/>
                </a:solidFill>
                <a:latin typeface="微软雅黑" pitchFamily="34" charset="-122"/>
                <a:ea typeface="微软雅黑" pitchFamily="34" charset="-122"/>
                <a:cs typeface="宋体" pitchFamily="2" charset="-122"/>
              </a:rPr>
              <a:t>容器</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环境变量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ports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对外开放的端口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restart: always</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Arial"/>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如果服务启动不成功一直尝试。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volumes</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加载本地目录到容器目标</a:t>
            </a:r>
            <a:r>
              <a:rPr kumimoji="0" lang="zh-CN" altLang="en-US"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路径</a:t>
            </a:r>
            <a:endPar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依赖服务，先启动</a:t>
            </a:r>
            <a:r>
              <a:rPr kumimoji="0" 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depends_on</a:t>
            </a:r>
            <a:r>
              <a:rPr kumimoji="0" lang="zh-CN" altLang="zh-CN" sz="1400" b="0" i="0" u="none" strike="noStrike" cap="none" normalizeH="0" baseline="0" dirty="0" smtClean="0">
                <a:ln>
                  <a:noFill/>
                </a:ln>
                <a:solidFill>
                  <a:srgbClr val="24292E"/>
                </a:solidFill>
                <a:effectLst/>
                <a:latin typeface="Arial"/>
                <a:ea typeface="微软雅黑" pitchFamily="34" charset="-122"/>
                <a:cs typeface="宋体" pitchFamily="2" charset="-122"/>
              </a:rPr>
              <a:t> </a:t>
            </a: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服务</a:t>
            </a:r>
          </a:p>
          <a:p>
            <a:pPr lvl="0" eaLnBrk="0" fontAlgn="base" hangingPunct="0">
              <a:spcBef>
                <a:spcPct val="0"/>
              </a:spcBef>
              <a:spcAft>
                <a:spcPct val="0"/>
              </a:spcAft>
              <a:buFontTx/>
              <a:buChar char="•"/>
            </a:pPr>
            <a:r>
              <a:rPr kumimoji="0" lang="zh-CN" altLang="zh-CN" sz="1400" b="0" i="0" u="none" strike="noStrike" cap="none" normalizeH="0" baseline="0" dirty="0" smtClean="0">
                <a:ln>
                  <a:noFill/>
                </a:ln>
                <a:solidFill>
                  <a:srgbClr val="C7254E"/>
                </a:solidFill>
                <a:effectLst/>
                <a:latin typeface="Arial Unicode MS"/>
                <a:ea typeface="SFMono-Regular"/>
                <a:cs typeface="宋体" pitchFamily="2" charset="-122"/>
              </a:rPr>
              <a:t>command: </a:t>
            </a:r>
            <a:r>
              <a:rPr lang="en-US" altLang="zh-CN" sz="1400" dirty="0" smtClean="0">
                <a:solidFill>
                  <a:srgbClr val="C7254E"/>
                </a:solidFill>
                <a:latin typeface="Arial Unicode MS"/>
                <a:ea typeface="SFMono-Regular"/>
                <a:cs typeface="宋体" pitchFamily="2" charset="-122"/>
              </a:rPr>
              <a:t>mvn clean spring-boot:run </a:t>
            </a:r>
            <a:r>
              <a:rPr kumimoji="0" lang="zh-CN"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 </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rPr>
              <a:t>表示以这个命令来启动项目</a:t>
            </a:r>
            <a:endParaRPr kumimoji="0" lang="en-US" altLang="zh-CN" sz="1400" b="0" i="0" u="none" strike="noStrike" cap="none" normalizeH="0" baseline="0" dirty="0" smtClean="0">
              <a:ln>
                <a:noFill/>
              </a:ln>
              <a:solidFill>
                <a:srgbClr val="24292E"/>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406400" y="822539"/>
            <a:ext cx="4165600" cy="5625886"/>
          </a:xfrm>
          <a:prstGeom prst="rect">
            <a:avLst/>
          </a:prstGeom>
          <a:noFill/>
          <a:ln w="9525">
            <a:noFill/>
            <a:miter lim="800000"/>
            <a:headEnd/>
            <a:tailEnd/>
          </a:ln>
          <a:effectLst/>
        </p:spPr>
      </p:pic>
      <p:sp>
        <p:nvSpPr>
          <p:cNvPr id="12" name="右箭头 11"/>
          <p:cNvSpPr/>
          <p:nvPr/>
        </p:nvSpPr>
        <p:spPr>
          <a:xfrm>
            <a:off x="4086225" y="3876675"/>
            <a:ext cx="1952625" cy="4381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195" y="220717"/>
            <a:ext cx="3255186" cy="523220"/>
          </a:xfrm>
          <a:prstGeom prst="rect">
            <a:avLst/>
          </a:prstGeom>
        </p:spPr>
        <p:txBody>
          <a:bodyPr wrap="none">
            <a:spAutoFit/>
          </a:bodyPr>
          <a:lstStyle/>
          <a:p>
            <a:r>
              <a:rPr lang="en-US"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网络拓补图</a:t>
            </a:r>
            <a:endPar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1837852" y="1303700"/>
            <a:ext cx="2290527" cy="14304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主机</a:t>
            </a:r>
            <a:r>
              <a:rPr lang="en-US" altLang="zh-CN" b="1" dirty="0" smtClean="0">
                <a:solidFill>
                  <a:schemeClr val="tx1"/>
                </a:solidFill>
              </a:rPr>
              <a:t>1</a:t>
            </a:r>
          </a:p>
        </p:txBody>
      </p:sp>
      <p:sp>
        <p:nvSpPr>
          <p:cNvPr id="8" name="矩形 7"/>
          <p:cNvSpPr/>
          <p:nvPr/>
        </p:nvSpPr>
        <p:spPr>
          <a:xfrm>
            <a:off x="3195873" y="1638677"/>
            <a:ext cx="1828800" cy="470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Eth0</a:t>
            </a:r>
          </a:p>
          <a:p>
            <a:pPr algn="ctr"/>
            <a:r>
              <a:rPr lang="en-US" altLang="zh-CN" dirty="0" smtClean="0">
                <a:solidFill>
                  <a:schemeClr val="accent6">
                    <a:lumMod val="50000"/>
                  </a:schemeClr>
                </a:solidFill>
              </a:rPr>
              <a:t>172.168.244.6</a:t>
            </a:r>
            <a:endParaRPr lang="zh-CN" altLang="en-US" dirty="0">
              <a:solidFill>
                <a:schemeClr val="accent6">
                  <a:lumMod val="50000"/>
                </a:schemeClr>
              </a:solidFill>
            </a:endParaRPr>
          </a:p>
        </p:txBody>
      </p:sp>
      <p:sp>
        <p:nvSpPr>
          <p:cNvPr id="10" name="矩形 9"/>
          <p:cNvSpPr/>
          <p:nvPr/>
        </p:nvSpPr>
        <p:spPr>
          <a:xfrm>
            <a:off x="2281474" y="2408222"/>
            <a:ext cx="1674890" cy="5688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Docker0</a:t>
            </a:r>
          </a:p>
          <a:p>
            <a:pPr algn="ctr"/>
            <a:r>
              <a:rPr lang="en-US" altLang="zh-CN" b="1" dirty="0" smtClean="0">
                <a:solidFill>
                  <a:schemeClr val="tx1"/>
                </a:solidFill>
              </a:rPr>
              <a:t>172.17.6.0</a:t>
            </a:r>
            <a:endParaRPr lang="zh-CN" altLang="en-US" dirty="0">
              <a:solidFill>
                <a:schemeClr val="accent5">
                  <a:lumMod val="75000"/>
                </a:schemeClr>
              </a:solidFill>
            </a:endParaRPr>
          </a:p>
        </p:txBody>
      </p:sp>
      <p:sp>
        <p:nvSpPr>
          <p:cNvPr id="13" name="矩形 12"/>
          <p:cNvSpPr/>
          <p:nvPr/>
        </p:nvSpPr>
        <p:spPr>
          <a:xfrm>
            <a:off x="849516" y="4335101"/>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4" name="矩形 13"/>
          <p:cNvSpPr/>
          <p:nvPr/>
        </p:nvSpPr>
        <p:spPr>
          <a:xfrm>
            <a:off x="2631540" y="4333592"/>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5" name="矩形 14"/>
          <p:cNvSpPr/>
          <p:nvPr/>
        </p:nvSpPr>
        <p:spPr>
          <a:xfrm>
            <a:off x="4449777" y="4304923"/>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16" name="矩形 15"/>
          <p:cNvSpPr/>
          <p:nvPr/>
        </p:nvSpPr>
        <p:spPr>
          <a:xfrm>
            <a:off x="992860" y="4152524"/>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17" name="矩形 16"/>
          <p:cNvSpPr/>
          <p:nvPr/>
        </p:nvSpPr>
        <p:spPr>
          <a:xfrm>
            <a:off x="2783937" y="4132908"/>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18" name="矩形 17"/>
          <p:cNvSpPr/>
          <p:nvPr/>
        </p:nvSpPr>
        <p:spPr>
          <a:xfrm>
            <a:off x="4593121" y="4122345"/>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cxnSp>
        <p:nvCxnSpPr>
          <p:cNvPr id="20" name="肘形连接符 19"/>
          <p:cNvCxnSpPr>
            <a:stCxn id="16" idx="0"/>
            <a:endCxn id="10" idx="2"/>
          </p:cNvCxnSpPr>
          <p:nvPr/>
        </p:nvCxnSpPr>
        <p:spPr>
          <a:xfrm rot="5400000" flipH="1" flipV="1">
            <a:off x="1656784" y="2690389"/>
            <a:ext cx="1175440" cy="174883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7" idx="0"/>
            <a:endCxn id="10" idx="2"/>
          </p:cNvCxnSpPr>
          <p:nvPr/>
        </p:nvCxnSpPr>
        <p:spPr>
          <a:xfrm rot="16200000" flipV="1">
            <a:off x="2562131" y="3533872"/>
            <a:ext cx="1155824" cy="42247"/>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8" idx="0"/>
            <a:endCxn id="10" idx="2"/>
          </p:cNvCxnSpPr>
          <p:nvPr/>
        </p:nvCxnSpPr>
        <p:spPr>
          <a:xfrm rot="16200000" flipV="1">
            <a:off x="3472005" y="2623999"/>
            <a:ext cx="1145261" cy="1851431"/>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992699" y="1293138"/>
            <a:ext cx="2290527" cy="143044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dirty="0" smtClean="0">
                <a:solidFill>
                  <a:schemeClr val="tx1"/>
                </a:solidFill>
              </a:rPr>
              <a:t>主机</a:t>
            </a:r>
            <a:r>
              <a:rPr lang="en-US" altLang="zh-CN" b="1" dirty="0" smtClean="0">
                <a:solidFill>
                  <a:schemeClr val="tx1"/>
                </a:solidFill>
              </a:rPr>
              <a:t>2</a:t>
            </a:r>
          </a:p>
        </p:txBody>
      </p:sp>
      <p:sp>
        <p:nvSpPr>
          <p:cNvPr id="26" name="矩形 25"/>
          <p:cNvSpPr/>
          <p:nvPr/>
        </p:nvSpPr>
        <p:spPr>
          <a:xfrm>
            <a:off x="6978711" y="1620570"/>
            <a:ext cx="1703561" cy="514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50000"/>
                  </a:schemeClr>
                </a:solidFill>
              </a:rPr>
              <a:t>Eth0</a:t>
            </a:r>
          </a:p>
          <a:p>
            <a:pPr algn="ctr"/>
            <a:r>
              <a:rPr lang="en-US" altLang="zh-CN" dirty="0" smtClean="0">
                <a:solidFill>
                  <a:schemeClr val="accent6">
                    <a:lumMod val="50000"/>
                  </a:schemeClr>
                </a:solidFill>
              </a:rPr>
              <a:t>92.168.244.8</a:t>
            </a:r>
            <a:endParaRPr lang="zh-CN" altLang="en-US" dirty="0">
              <a:solidFill>
                <a:schemeClr val="accent6">
                  <a:lumMod val="50000"/>
                </a:schemeClr>
              </a:solidFill>
            </a:endParaRPr>
          </a:p>
        </p:txBody>
      </p:sp>
      <p:sp>
        <p:nvSpPr>
          <p:cNvPr id="27" name="矩形 26"/>
          <p:cNvSpPr/>
          <p:nvPr/>
        </p:nvSpPr>
        <p:spPr>
          <a:xfrm>
            <a:off x="8253740" y="2399170"/>
            <a:ext cx="1723178" cy="5764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Docker0</a:t>
            </a:r>
          </a:p>
          <a:p>
            <a:pPr algn="ctr"/>
            <a:r>
              <a:rPr lang="en-US" altLang="zh-CN" b="1" dirty="0" smtClean="0">
                <a:solidFill>
                  <a:schemeClr val="tx1"/>
                </a:solidFill>
              </a:rPr>
              <a:t>172.17.8.0</a:t>
            </a:r>
            <a:endParaRPr lang="zh-CN" altLang="en-US" dirty="0">
              <a:solidFill>
                <a:schemeClr val="accent5">
                  <a:lumMod val="75000"/>
                </a:schemeClr>
              </a:solidFill>
            </a:endParaRPr>
          </a:p>
        </p:txBody>
      </p:sp>
      <p:sp>
        <p:nvSpPr>
          <p:cNvPr id="28" name="矩形 27"/>
          <p:cNvSpPr/>
          <p:nvPr/>
        </p:nvSpPr>
        <p:spPr>
          <a:xfrm>
            <a:off x="7004363" y="4324539"/>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29" name="矩形 28"/>
          <p:cNvSpPr/>
          <p:nvPr/>
        </p:nvSpPr>
        <p:spPr>
          <a:xfrm>
            <a:off x="8786387" y="4323030"/>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30" name="矩形 29"/>
          <p:cNvSpPr/>
          <p:nvPr/>
        </p:nvSpPr>
        <p:spPr>
          <a:xfrm>
            <a:off x="10604624" y="4294361"/>
            <a:ext cx="1060766" cy="90685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b="1" dirty="0" smtClean="0">
                <a:solidFill>
                  <a:schemeClr val="tx1"/>
                </a:solidFill>
              </a:rPr>
              <a:t>容器</a:t>
            </a:r>
            <a:r>
              <a:rPr lang="en-US" altLang="zh-CN" b="1" dirty="0" smtClean="0">
                <a:solidFill>
                  <a:schemeClr val="tx1"/>
                </a:solidFill>
              </a:rPr>
              <a:t>1</a:t>
            </a:r>
            <a:endParaRPr lang="zh-CN" altLang="en-US" b="1" dirty="0">
              <a:solidFill>
                <a:schemeClr val="tx1"/>
              </a:solidFill>
            </a:endParaRPr>
          </a:p>
        </p:txBody>
      </p:sp>
      <p:sp>
        <p:nvSpPr>
          <p:cNvPr id="31" name="矩形 30"/>
          <p:cNvSpPr/>
          <p:nvPr/>
        </p:nvSpPr>
        <p:spPr>
          <a:xfrm>
            <a:off x="7147707" y="4141962"/>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32" name="矩形 31"/>
          <p:cNvSpPr/>
          <p:nvPr/>
        </p:nvSpPr>
        <p:spPr>
          <a:xfrm>
            <a:off x="8938784" y="4122346"/>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sp>
        <p:nvSpPr>
          <p:cNvPr id="33" name="矩形 32"/>
          <p:cNvSpPr/>
          <p:nvPr/>
        </p:nvSpPr>
        <p:spPr>
          <a:xfrm>
            <a:off x="10747968" y="4111783"/>
            <a:ext cx="754457" cy="3802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5">
                    <a:lumMod val="75000"/>
                  </a:schemeClr>
                </a:solidFill>
              </a:rPr>
              <a:t>eth0</a:t>
            </a:r>
            <a:endParaRPr lang="zh-CN" altLang="en-US" dirty="0">
              <a:solidFill>
                <a:schemeClr val="accent5">
                  <a:lumMod val="75000"/>
                </a:schemeClr>
              </a:solidFill>
            </a:endParaRPr>
          </a:p>
        </p:txBody>
      </p:sp>
      <p:cxnSp>
        <p:nvCxnSpPr>
          <p:cNvPr id="34" name="肘形连接符 33"/>
          <p:cNvCxnSpPr>
            <a:stCxn id="31" idx="0"/>
            <a:endCxn id="27" idx="2"/>
          </p:cNvCxnSpPr>
          <p:nvPr/>
        </p:nvCxnSpPr>
        <p:spPr>
          <a:xfrm rot="5400000" flipH="1" flipV="1">
            <a:off x="7736939" y="2763573"/>
            <a:ext cx="1166386" cy="1590393"/>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0"/>
            <a:endCxn id="27" idx="2"/>
          </p:cNvCxnSpPr>
          <p:nvPr/>
        </p:nvCxnSpPr>
        <p:spPr>
          <a:xfrm rot="16200000" flipV="1">
            <a:off x="8642286" y="3448619"/>
            <a:ext cx="1146770" cy="200684"/>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3" idx="0"/>
            <a:endCxn id="27" idx="2"/>
          </p:cNvCxnSpPr>
          <p:nvPr/>
        </p:nvCxnSpPr>
        <p:spPr>
          <a:xfrm rot="16200000" flipV="1">
            <a:off x="9552160" y="2538746"/>
            <a:ext cx="1136207" cy="200986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8" idx="3"/>
            <a:endCxn id="26" idx="1"/>
          </p:cNvCxnSpPr>
          <p:nvPr/>
        </p:nvCxnSpPr>
        <p:spPr>
          <a:xfrm>
            <a:off x="5024673" y="1874068"/>
            <a:ext cx="1954038" cy="3772"/>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67469" y="1511929"/>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
        <p:nvSpPr>
          <p:cNvPr id="40" name="TextBox 39"/>
          <p:cNvSpPr txBox="1"/>
          <p:nvPr/>
        </p:nvSpPr>
        <p:spPr>
          <a:xfrm>
            <a:off x="3094776" y="3176258"/>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
        <p:nvSpPr>
          <p:cNvPr id="41" name="TextBox 40"/>
          <p:cNvSpPr txBox="1"/>
          <p:nvPr/>
        </p:nvSpPr>
        <p:spPr>
          <a:xfrm>
            <a:off x="7764856" y="3183803"/>
            <a:ext cx="861133" cy="369332"/>
          </a:xfrm>
          <a:prstGeom prst="rect">
            <a:avLst/>
          </a:prstGeom>
          <a:noFill/>
        </p:spPr>
        <p:txBody>
          <a:bodyPr wrap="none" rtlCol="0">
            <a:spAutoFit/>
          </a:bodyPr>
          <a:lstStyle/>
          <a:p>
            <a:r>
              <a:rPr lang="en-US" altLang="zh-CN" dirty="0" smtClean="0"/>
              <a:t>Ip</a:t>
            </a:r>
            <a:r>
              <a:rPr lang="zh-CN" altLang="en-US" dirty="0" smtClean="0"/>
              <a:t>互通</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07586" y="2042160"/>
            <a:ext cx="1859280" cy="768350"/>
          </a:xfrm>
          <a:prstGeom prst="rect">
            <a:avLst/>
          </a:prstGeom>
          <a:noFill/>
          <a:ln>
            <a:noFill/>
          </a:ln>
        </p:spPr>
        <p:txBody>
          <a:bodyPr wrap="none" rtlCol="0" anchor="t">
            <a:spAutoFit/>
          </a:bodyPr>
          <a:lstStyle/>
          <a:p>
            <a:pPr algn="ctr"/>
            <a:r>
              <a:rPr lang="zh-CN" altLang="en-US" sz="4400" b="1">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完毕！</a:t>
            </a:r>
          </a:p>
        </p:txBody>
      </p:sp>
      <p:sp>
        <p:nvSpPr>
          <p:cNvPr id="2" name="矩形 1"/>
          <p:cNvSpPr/>
          <p:nvPr/>
        </p:nvSpPr>
        <p:spPr>
          <a:xfrm>
            <a:off x="1734186" y="3181985"/>
            <a:ext cx="7520007" cy="769441"/>
          </a:xfrm>
          <a:prstGeom prst="rect">
            <a:avLst/>
          </a:prstGeom>
          <a:noFill/>
          <a:ln>
            <a:noFill/>
          </a:ln>
        </p:spPr>
        <p:txBody>
          <a:bodyPr wrap="none" rtlCol="0" anchor="t">
            <a:spAutoFit/>
          </a:bodyPr>
          <a:lstStyle/>
          <a:p>
            <a:pPr algn="ctr"/>
            <a:r>
              <a:rPr lang="zh-CN" altLang="en-US" sz="4400" b="1" dirty="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祝大</a:t>
            </a:r>
            <a:r>
              <a:rPr lang="zh-CN" altLang="en-US" sz="4400" b="1" dirty="0" smtClean="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家在享学课堂更上一层楼</a:t>
            </a:r>
            <a:endParaRPr lang="zh-CN" altLang="en-US" sz="4400" b="1" dirty="0">
              <a:solidFill>
                <a:schemeClr val="tx1">
                  <a:lumMod val="85000"/>
                  <a:lumOff val="1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7796" y="200894"/>
            <a:ext cx="2177969" cy="954107"/>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t>架构</a:t>
            </a:r>
          </a:p>
          <a:p>
            <a:pPr algn="ct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srcRect/>
          <a:stretch>
            <a:fillRect/>
          </a:stretch>
        </p:blipFill>
        <p:spPr bwMode="auto">
          <a:xfrm>
            <a:off x="5257617" y="983412"/>
            <a:ext cx="6327660" cy="4609181"/>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306183" y="1094441"/>
          <a:ext cx="4764768" cy="3477559"/>
        </p:xfrm>
        <a:graphic>
          <a:graphicData uri="http://schemas.openxmlformats.org/drawingml/2006/table">
            <a:tbl>
              <a:tblPr/>
              <a:tblGrid>
                <a:gridCol w="970527"/>
                <a:gridCol w="3794241"/>
              </a:tblGrid>
              <a:tr h="491567">
                <a:tc>
                  <a:txBody>
                    <a:bodyPr/>
                    <a:lstStyle/>
                    <a:p>
                      <a:pPr fontAlgn="t" latinLnBrk="1"/>
                      <a:r>
                        <a:rPr lang="en-US" sz="1400" dirty="0" smtClean="0">
                          <a:latin typeface="Helvetica Neue"/>
                        </a:rPr>
                        <a:t>Images</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镜像，用</a:t>
                      </a:r>
                      <a:r>
                        <a:rPr lang="zh-CN" altLang="en-US" sz="1400" dirty="0">
                          <a:latin typeface="Helvetica Neue"/>
                        </a:rPr>
                        <a:t>于创建 </a:t>
                      </a:r>
                      <a:r>
                        <a:rPr lang="en-US" sz="1400" dirty="0">
                          <a:latin typeface="Helvetica Neue"/>
                        </a:rPr>
                        <a:t>Docker </a:t>
                      </a:r>
                      <a:r>
                        <a:rPr lang="zh-CN" altLang="en-US" sz="1400" dirty="0">
                          <a:latin typeface="Helvetica Neue"/>
                        </a:rPr>
                        <a:t>容器的模板。</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Container</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容器，独</a:t>
                      </a:r>
                      <a:r>
                        <a:rPr lang="zh-CN" altLang="en-US" sz="1400" dirty="0">
                          <a:latin typeface="Helvetica Neue"/>
                        </a:rPr>
                        <a:t>立运行的一个或一组应用。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631119">
                <a:tc>
                  <a:txBody>
                    <a:bodyPr/>
                    <a:lstStyle/>
                    <a:p>
                      <a:pPr fontAlgn="t" latinLnBrk="1"/>
                      <a:r>
                        <a:rPr lang="en-US" sz="1400" dirty="0" smtClean="0">
                          <a:latin typeface="Helvetica Neue"/>
                        </a:rPr>
                        <a:t>Client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smtClean="0">
                          <a:latin typeface="Helvetica Neue"/>
                        </a:rPr>
                        <a:t>Docker </a:t>
                      </a:r>
                      <a:r>
                        <a:rPr lang="zh-CN" altLang="en-US" sz="1400" dirty="0" smtClean="0">
                          <a:latin typeface="Helvetica Neue"/>
                        </a:rPr>
                        <a:t>客户端，使</a:t>
                      </a:r>
                      <a:r>
                        <a:rPr lang="zh-CN" altLang="en-US" sz="1400" dirty="0">
                          <a:latin typeface="Helvetica Neue"/>
                        </a:rPr>
                        <a:t>用 </a:t>
                      </a:r>
                      <a:r>
                        <a:rPr lang="en-US" sz="1400" dirty="0">
                          <a:latin typeface="Helvetica Neue"/>
                        </a:rPr>
                        <a:t>Docker </a:t>
                      </a:r>
                      <a:r>
                        <a:rPr lang="en-US" sz="1400" dirty="0" smtClean="0">
                          <a:latin typeface="Helvetica Neue"/>
                        </a:rPr>
                        <a:t>A</a:t>
                      </a:r>
                      <a:r>
                        <a:rPr lang="en-US" altLang="zh-CN" sz="1400" dirty="0" smtClean="0">
                          <a:latin typeface="Helvetica Neue"/>
                        </a:rPr>
                        <a:t>pi</a:t>
                      </a:r>
                      <a:r>
                        <a:rPr lang="zh-CN" altLang="en-US" sz="1400" dirty="0" smtClean="0">
                          <a:latin typeface="Helvetica Neue"/>
                        </a:rPr>
                        <a:t>与 </a:t>
                      </a:r>
                      <a:r>
                        <a:rPr lang="en-US" sz="1400" dirty="0">
                          <a:latin typeface="Helvetica Neue"/>
                        </a:rPr>
                        <a:t>Docker </a:t>
                      </a:r>
                      <a:r>
                        <a:rPr lang="zh-CN" altLang="en-US" sz="1400" dirty="0">
                          <a:latin typeface="Helvetica Neue"/>
                        </a:rPr>
                        <a:t>的守护进程通信。</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491567">
                <a:tc>
                  <a:txBody>
                    <a:bodyPr/>
                    <a:lstStyle/>
                    <a:p>
                      <a:pPr fontAlgn="t" latinLnBrk="1"/>
                      <a:r>
                        <a:rPr lang="en-US" sz="1400" dirty="0" smtClean="0">
                          <a:latin typeface="Helvetica Neue"/>
                        </a:rPr>
                        <a:t>Host</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en-US" sz="1400" dirty="0" smtClean="0">
                          <a:latin typeface="Helvetica Neue"/>
                        </a:rPr>
                        <a:t>Docker </a:t>
                      </a:r>
                      <a:r>
                        <a:rPr lang="zh-CN" altLang="en-US" sz="1400" dirty="0" smtClean="0">
                          <a:latin typeface="Helvetica Neue"/>
                        </a:rPr>
                        <a:t>主机，一</a:t>
                      </a:r>
                      <a:r>
                        <a:rPr lang="zh-CN" altLang="en-US" sz="1400" dirty="0">
                          <a:latin typeface="Helvetica Neue"/>
                        </a:rPr>
                        <a:t>个物理或者虚拟的机</a:t>
                      </a:r>
                      <a:r>
                        <a:rPr lang="zh-CN" altLang="en-US" sz="1400" dirty="0" smtClean="0">
                          <a:latin typeface="Helvetica Neue"/>
                        </a:rPr>
                        <a:t>器</a:t>
                      </a:r>
                      <a:endParaRPr lang="en-US" altLang="zh-CN" sz="1400" dirty="0" smtClean="0">
                        <a:latin typeface="Helvetica Neue"/>
                      </a:endParaRPr>
                    </a:p>
                    <a:p>
                      <a:pPr fontAlgn="t" latinLnBrk="1"/>
                      <a:r>
                        <a:rPr lang="zh-CN" altLang="en-US" sz="1400" dirty="0" smtClean="0">
                          <a:latin typeface="Helvetica Neue"/>
                        </a:rPr>
                        <a:t>用于执</a:t>
                      </a:r>
                      <a:r>
                        <a:rPr lang="zh-CN" altLang="en-US" sz="1400" dirty="0">
                          <a:latin typeface="Helvetica Neue"/>
                        </a:rPr>
                        <a:t>行 </a:t>
                      </a:r>
                      <a:r>
                        <a:rPr lang="en-US" sz="1400" dirty="0">
                          <a:latin typeface="Helvetica Neue"/>
                        </a:rPr>
                        <a:t>Docker </a:t>
                      </a:r>
                      <a:r>
                        <a:rPr lang="zh-CN" altLang="en-US" sz="1400" dirty="0">
                          <a:latin typeface="Helvetica Neue"/>
                        </a:rPr>
                        <a:t>守护进程和容器。</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r h="485296">
                <a:tc>
                  <a:txBody>
                    <a:bodyPr/>
                    <a:lstStyle/>
                    <a:p>
                      <a:pPr fontAlgn="t" latinLnBrk="1"/>
                      <a:r>
                        <a:rPr lang="en-US" sz="1400" dirty="0" smtClean="0">
                          <a:latin typeface="Helvetica Neue"/>
                        </a:rPr>
                        <a:t>Registry</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c>
                  <a:txBody>
                    <a:bodyPr/>
                    <a:lstStyle/>
                    <a:p>
                      <a:pPr fontAlgn="t" latinLnBrk="1"/>
                      <a:r>
                        <a:rPr lang="en-US" sz="1400" dirty="0">
                          <a:latin typeface="Helvetica Neue"/>
                        </a:rPr>
                        <a:t>Docker </a:t>
                      </a:r>
                      <a:r>
                        <a:rPr lang="zh-CN" altLang="en-US" sz="1400" dirty="0">
                          <a:latin typeface="Helvetica Neue"/>
                        </a:rPr>
                        <a:t>仓</a:t>
                      </a:r>
                      <a:r>
                        <a:rPr lang="zh-CN" altLang="en-US" sz="1400" dirty="0" smtClean="0">
                          <a:latin typeface="Helvetica Neue"/>
                        </a:rPr>
                        <a:t>库，用</a:t>
                      </a:r>
                      <a:r>
                        <a:rPr lang="zh-CN" altLang="en-US" sz="1400" dirty="0">
                          <a:latin typeface="Helvetica Neue"/>
                        </a:rPr>
                        <a:t>来保存镜</a:t>
                      </a:r>
                      <a:r>
                        <a:rPr lang="zh-CN" altLang="en-US" sz="1400" dirty="0" smtClean="0">
                          <a:latin typeface="Helvetica Neue"/>
                        </a:rPr>
                        <a:t>像</a:t>
                      </a:r>
                      <a:endParaRPr lang="zh-CN" alt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6F4F0"/>
                    </a:solidFill>
                  </a:tcPr>
                </a:tc>
              </a:tr>
              <a:tr h="871268">
                <a:tc>
                  <a:txBody>
                    <a:bodyPr/>
                    <a:lstStyle/>
                    <a:p>
                      <a:pPr fontAlgn="t" latinLnBrk="1"/>
                      <a:r>
                        <a:rPr lang="en-US" sz="1400" dirty="0" smtClean="0">
                          <a:latin typeface="Helvetica Neue"/>
                        </a:rPr>
                        <a:t>Machine</a:t>
                      </a:r>
                      <a:endParaRPr lang="en-US" sz="1400" dirty="0">
                        <a:latin typeface="Helvetica Neue"/>
                      </a:endParaRP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c>
                  <a:txBody>
                    <a:bodyPr/>
                    <a:lstStyle/>
                    <a:p>
                      <a:pPr fontAlgn="t" latinLnBrk="1"/>
                      <a:r>
                        <a:rPr lang="zh-CN" altLang="en-US" sz="1400" dirty="0" smtClean="0">
                          <a:latin typeface="Helvetica Neue"/>
                        </a:rPr>
                        <a:t>一</a:t>
                      </a:r>
                      <a:r>
                        <a:rPr lang="zh-CN" altLang="en-US" sz="1400" dirty="0">
                          <a:latin typeface="Helvetica Neue"/>
                        </a:rPr>
                        <a:t>个简化</a:t>
                      </a:r>
                      <a:r>
                        <a:rPr lang="en-US" sz="1400" dirty="0">
                          <a:latin typeface="Helvetica Neue"/>
                        </a:rPr>
                        <a:t>Docker</a:t>
                      </a:r>
                      <a:r>
                        <a:rPr lang="zh-CN" altLang="en-US" sz="1400" dirty="0">
                          <a:latin typeface="Helvetica Neue"/>
                        </a:rPr>
                        <a:t>安装的命令行工具</a:t>
                      </a:r>
                      <a:r>
                        <a:rPr lang="zh-CN" altLang="en-US" sz="1400" dirty="0" smtClean="0">
                          <a:latin typeface="Helvetica Neue"/>
                        </a:rPr>
                        <a:t>，</a:t>
                      </a:r>
                      <a:endParaRPr lang="en-US" altLang="zh-CN" sz="1400" dirty="0" smtClean="0">
                        <a:latin typeface="Helvetica Neue"/>
                      </a:endParaRPr>
                    </a:p>
                    <a:p>
                      <a:pPr fontAlgn="t" latinLnBrk="1"/>
                      <a:r>
                        <a:rPr lang="zh-CN" altLang="en-US" sz="1400" dirty="0" smtClean="0">
                          <a:latin typeface="Helvetica Neue"/>
                        </a:rPr>
                        <a:t>比</a:t>
                      </a:r>
                      <a:r>
                        <a:rPr lang="zh-CN" altLang="en-US" sz="1400" dirty="0">
                          <a:latin typeface="Helvetica Neue"/>
                        </a:rPr>
                        <a:t>如</a:t>
                      </a:r>
                      <a:r>
                        <a:rPr lang="en-US" sz="1400" dirty="0">
                          <a:latin typeface="Helvetica Neue"/>
                        </a:rPr>
                        <a:t>VirtualBox、 Digital Ocean、Microsoft Azure。</a:t>
                      </a:r>
                    </a:p>
                  </a:txBody>
                  <a:tcPr marL="28579" marR="28579" marT="40011" marB="40011">
                    <a:lnL w="7620" cap="flat" cmpd="sng" algn="ctr">
                      <a:solidFill>
                        <a:srgbClr val="D4D4D4"/>
                      </a:solidFill>
                      <a:prstDash val="solid"/>
                      <a:round/>
                      <a:headEnd type="none" w="med" len="med"/>
                      <a:tailEnd type="none" w="med" len="med"/>
                    </a:lnL>
                    <a:lnR w="7620" cap="flat" cmpd="sng" algn="ctr">
                      <a:solidFill>
                        <a:srgbClr val="D4D4D4"/>
                      </a:solidFill>
                      <a:prstDash val="solid"/>
                      <a:round/>
                      <a:headEnd type="none" w="med" len="med"/>
                      <a:tailEnd type="none" w="med" len="med"/>
                    </a:lnR>
                    <a:lnT w="7620" cap="flat" cmpd="sng" algn="ctr">
                      <a:solidFill>
                        <a:srgbClr val="D4D4D4"/>
                      </a:solidFill>
                      <a:prstDash val="solid"/>
                      <a:round/>
                      <a:headEnd type="none" w="med" len="med"/>
                      <a:tailEnd type="none" w="med" len="med"/>
                    </a:lnT>
                    <a:lnB w="7620" cap="flat" cmpd="sng" algn="ctr">
                      <a:solidFill>
                        <a:srgbClr val="D4D4D4"/>
                      </a:solidFill>
                      <a:prstDash val="solid"/>
                      <a:round/>
                      <a:headEnd type="none" w="med" len="med"/>
                      <a:tailEnd type="none" w="med" len="med"/>
                    </a:lnB>
                    <a:solidFill>
                      <a:srgbClr val="FFFFFF"/>
                    </a:solidFill>
                  </a:tcPr>
                </a:tc>
              </a:tr>
            </a:tbl>
          </a:graphicData>
        </a:graphic>
      </p:graphicFrame>
      <p:sp>
        <p:nvSpPr>
          <p:cNvPr id="32771" name="Rectangle 3"/>
          <p:cNvSpPr>
            <a:spLocks noChangeArrowheads="1"/>
          </p:cNvSpPr>
          <p:nvPr/>
        </p:nvSpPr>
        <p:spPr bwMode="auto">
          <a:xfrm>
            <a:off x="0" y="0"/>
            <a:ext cx="12192000" cy="0"/>
          </a:xfrm>
          <a:prstGeom prst="rect">
            <a:avLst/>
          </a:prstGeom>
          <a:solidFill>
            <a:srgbClr val="FBFBFB"/>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249582" y="916885"/>
            <a:ext cx="7004050" cy="5006975"/>
          </a:xfrm>
          <a:prstGeom prst="rect">
            <a:avLst/>
          </a:prstGeom>
          <a:noFill/>
          <a:ln w="9525">
            <a:noFill/>
            <a:miter lim="800000"/>
            <a:headEnd/>
            <a:tailEnd/>
          </a:ln>
          <a:effectLst/>
        </p:spPr>
      </p:pic>
      <p:sp>
        <p:nvSpPr>
          <p:cNvPr id="2" name="矩形 1"/>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基本概念</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281031" y="2690048"/>
            <a:ext cx="6076638" cy="3693319"/>
          </a:xfrm>
          <a:prstGeom prst="rect">
            <a:avLst/>
          </a:prstGeom>
        </p:spPr>
        <p:txBody>
          <a:bodyPr wrap="square">
            <a:spAutoFit/>
          </a:bodyPr>
          <a:lstStyle/>
          <a:p>
            <a:r>
              <a:rPr lang="zh-CN" altLang="en-US" dirty="0" smtClean="0"/>
              <a:t>三个部件：</a:t>
            </a:r>
          </a:p>
          <a:p>
            <a:r>
              <a:rPr lang="zh-CN" altLang="en-US" dirty="0" smtClean="0"/>
              <a:t>镜像（</a:t>
            </a:r>
            <a:r>
              <a:rPr lang="en-US" dirty="0" smtClean="0"/>
              <a:t>Image）</a:t>
            </a:r>
            <a:r>
              <a:rPr lang="zh-CN" altLang="en-US" dirty="0" smtClean="0"/>
              <a:t>：</a:t>
            </a:r>
            <a:endParaRPr lang="en-US" dirty="0" smtClean="0"/>
          </a:p>
          <a:p>
            <a:r>
              <a:rPr lang="zh-CN" altLang="en-US" dirty="0" smtClean="0"/>
              <a:t>容器（</a:t>
            </a:r>
            <a:r>
              <a:rPr lang="en-US" dirty="0" smtClean="0"/>
              <a:t>Container）</a:t>
            </a:r>
          </a:p>
          <a:p>
            <a:r>
              <a:rPr lang="zh-CN" altLang="en-US" dirty="0" smtClean="0"/>
              <a:t>仓库（</a:t>
            </a:r>
            <a:r>
              <a:rPr lang="en-US" dirty="0" smtClean="0"/>
              <a:t>Repository）</a:t>
            </a:r>
          </a:p>
          <a:p>
            <a:endParaRPr lang="en-US" dirty="0" smtClean="0"/>
          </a:p>
          <a:p>
            <a:endParaRPr lang="en-US" dirty="0" smtClean="0"/>
          </a:p>
          <a:p>
            <a:endParaRPr lang="en-US" dirty="0" smtClean="0"/>
          </a:p>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5243423" y="953817"/>
            <a:ext cx="5638800" cy="4862513"/>
          </a:xfrm>
          <a:prstGeom prst="rect">
            <a:avLst/>
          </a:prstGeom>
          <a:noFill/>
          <a:ln w="9525">
            <a:noFill/>
            <a:miter lim="800000"/>
            <a:headEnd/>
            <a:tailEnd/>
          </a:ln>
          <a:effectLst/>
        </p:spPr>
      </p:pic>
      <p:sp>
        <p:nvSpPr>
          <p:cNvPr id="3" name="矩形 2"/>
          <p:cNvSpPr/>
          <p:nvPr/>
        </p:nvSpPr>
        <p:spPr>
          <a:xfrm>
            <a:off x="569611" y="242342"/>
            <a:ext cx="3775393"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容器、镜像的运行关系</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50042" y="1180425"/>
            <a:ext cx="3902781" cy="2585323"/>
          </a:xfrm>
          <a:prstGeom prst="rect">
            <a:avLst/>
          </a:prstGeom>
        </p:spPr>
        <p:txBody>
          <a:bodyPr wrap="square">
            <a:spAutoFit/>
          </a:bodyPr>
          <a:lstStyle/>
          <a:p>
            <a:r>
              <a:rPr lang="zh-CN" altLang="en-US" dirty="0" smtClean="0"/>
              <a:t>例如：</a:t>
            </a:r>
            <a:endParaRPr lang="en-US" altLang="zh-CN" dirty="0" smtClean="0"/>
          </a:p>
          <a:p>
            <a:r>
              <a:rPr lang="en-US" dirty="0" smtClean="0"/>
              <a:t>docker pull </a:t>
            </a:r>
            <a:r>
              <a:rPr lang="en-US" altLang="zh-CN" dirty="0" smtClean="0"/>
              <a:t>redis</a:t>
            </a:r>
          </a:p>
          <a:p>
            <a:endParaRPr lang="en-US" dirty="0" smtClean="0"/>
          </a:p>
          <a:p>
            <a:r>
              <a:rPr lang="en-US" altLang="zh-CN" dirty="0" smtClean="0"/>
              <a:t>docker run –d –name redis redis</a:t>
            </a:r>
          </a:p>
          <a:p>
            <a:endParaRPr lang="en-US" dirty="0" smtClean="0"/>
          </a:p>
          <a:p>
            <a:r>
              <a:rPr lang="en-US" altLang="zh-CN" dirty="0" smtClean="0"/>
              <a:t>d</a:t>
            </a:r>
            <a:r>
              <a:rPr lang="en-US" dirty="0" smtClean="0"/>
              <a:t>ocker start/stop/pause redis</a:t>
            </a:r>
          </a:p>
          <a:p>
            <a:endParaRPr lang="en-US" dirty="0" smtClean="0"/>
          </a:p>
          <a:p>
            <a:r>
              <a:rPr lang="zh-CN" altLang="en-US" dirty="0" smtClean="0">
                <a:solidFill>
                  <a:srgbClr val="FF0000"/>
                </a:solidFill>
              </a:rPr>
              <a:t>镜像类似 </a:t>
            </a:r>
            <a:r>
              <a:rPr lang="en-US" altLang="zh-CN" dirty="0" smtClean="0">
                <a:solidFill>
                  <a:srgbClr val="FF0000"/>
                </a:solidFill>
              </a:rPr>
              <a:t>Class</a:t>
            </a:r>
            <a:r>
              <a:rPr lang="zh-CN" altLang="en-US" dirty="0" smtClean="0">
                <a:solidFill>
                  <a:srgbClr val="FF0000"/>
                </a:solidFill>
              </a:rPr>
              <a:t>类</a:t>
            </a:r>
            <a:r>
              <a:rPr lang="en-US" altLang="zh-CN" dirty="0" smtClean="0">
                <a:solidFill>
                  <a:srgbClr val="FF0000"/>
                </a:solidFill>
              </a:rPr>
              <a:t>----</a:t>
            </a:r>
            <a:r>
              <a:rPr lang="zh-CN" altLang="en-US" dirty="0" smtClean="0">
                <a:solidFill>
                  <a:srgbClr val="FF0000"/>
                </a:solidFill>
              </a:rPr>
              <a:t>层间继承关系</a:t>
            </a:r>
            <a:endParaRPr lang="en-US" altLang="zh-CN" dirty="0" smtClean="0">
              <a:solidFill>
                <a:srgbClr val="FF0000"/>
              </a:solidFill>
            </a:endParaRPr>
          </a:p>
          <a:p>
            <a:r>
              <a:rPr lang="zh-CN" altLang="en-US" dirty="0" smtClean="0">
                <a:solidFill>
                  <a:srgbClr val="FF0000"/>
                </a:solidFill>
              </a:rPr>
              <a:t>容器类似 </a:t>
            </a:r>
            <a:r>
              <a:rPr lang="en-US" altLang="zh-CN" dirty="0" smtClean="0">
                <a:solidFill>
                  <a:srgbClr val="FF0000"/>
                </a:solidFill>
              </a:rPr>
              <a:t>new</a:t>
            </a:r>
            <a:r>
              <a:rPr lang="zh-CN" altLang="en-US" dirty="0" smtClean="0">
                <a:solidFill>
                  <a:srgbClr val="FF0000"/>
                </a:solidFill>
              </a:rPr>
              <a:t>对象</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9178" y="854817"/>
            <a:ext cx="9195338" cy="3046988"/>
          </a:xfrm>
          <a:prstGeom prst="rect">
            <a:avLst/>
          </a:prstGeom>
        </p:spPr>
        <p:txBody>
          <a:bodyPr wrap="none">
            <a:spAutoFit/>
          </a:bodyPr>
          <a:lstStyle/>
          <a:p>
            <a:r>
              <a:rPr lang="en-US" b="1" dirty="0" smtClean="0"/>
              <a:t>Centos6</a:t>
            </a:r>
            <a:r>
              <a:rPr lang="zh-CN" altLang="en-US" b="1" dirty="0" smtClean="0"/>
              <a:t>安装</a:t>
            </a:r>
            <a:endParaRPr lang="en-US" altLang="zh-CN" b="1" dirty="0" smtClean="0"/>
          </a:p>
          <a:p>
            <a:r>
              <a:rPr lang="en-US" altLang="zh-CN" dirty="0" smtClean="0"/>
              <a:t>--</a:t>
            </a:r>
            <a:r>
              <a:rPr lang="zh-CN" altLang="en-US" dirty="0" smtClean="0"/>
              <a:t>配置</a:t>
            </a:r>
            <a:r>
              <a:rPr lang="en-US" altLang="zh-CN" dirty="0" smtClean="0"/>
              <a:t>yum</a:t>
            </a:r>
            <a:r>
              <a:rPr lang="zh-CN" altLang="en-US" dirty="0" smtClean="0"/>
              <a:t>源</a:t>
            </a:r>
            <a:endParaRPr lang="en-US" altLang="zh-CN" dirty="0" smtClean="0"/>
          </a:p>
          <a:p>
            <a:pPr lvl="0"/>
            <a:r>
              <a:rPr lang="en-US" sz="1400" dirty="0" smtClean="0"/>
              <a:t>$ sudo yum install http://mirrors.yun-idc.com/epel/6/i386/epel-release-6-8.noarch.rpm </a:t>
            </a:r>
          </a:p>
          <a:p>
            <a:pPr lvl="0"/>
            <a:r>
              <a:rPr lang="en-US" sz="1400" dirty="0" smtClean="0"/>
              <a:t>$ sudo yum install docker-io</a:t>
            </a:r>
          </a:p>
          <a:p>
            <a:pPr lvl="0"/>
            <a:endParaRPr lang="en-US" altLang="zh-CN" dirty="0" smtClean="0"/>
          </a:p>
          <a:p>
            <a:r>
              <a:rPr lang="en-US" b="1" dirty="0" smtClean="0"/>
              <a:t>centos7</a:t>
            </a:r>
            <a:r>
              <a:rPr lang="zh-CN" altLang="en-US" b="1" dirty="0" smtClean="0"/>
              <a:t>安装</a:t>
            </a:r>
            <a:endParaRPr lang="en-US" altLang="zh-CN" dirty="0" smtClean="0"/>
          </a:p>
          <a:p>
            <a:pPr lvl="0"/>
            <a:r>
              <a:rPr lang="en-US" sz="1400" dirty="0" smtClean="0"/>
              <a:t>$ yum install –y docker   ##</a:t>
            </a:r>
            <a:r>
              <a:rPr lang="zh-CN" altLang="en-US" sz="1400" dirty="0" smtClean="0"/>
              <a:t>默认安装</a:t>
            </a:r>
            <a:endParaRPr lang="en-US" sz="1400" dirty="0" smtClean="0"/>
          </a:p>
          <a:p>
            <a:pPr lvl="0"/>
            <a:endParaRPr lang="en-US" altLang="zh-CN" dirty="0" smtClean="0"/>
          </a:p>
          <a:p>
            <a:pPr lvl="0"/>
            <a:r>
              <a:rPr lang="en-US" altLang="zh-CN" dirty="0" smtClean="0"/>
              <a:t>#docker-ce</a:t>
            </a:r>
            <a:r>
              <a:rPr lang="zh-CN" altLang="en-US" dirty="0" smtClean="0"/>
              <a:t>安装</a:t>
            </a:r>
            <a:endParaRPr lang="en-US" altLang="zh-CN" dirty="0" smtClean="0"/>
          </a:p>
          <a:p>
            <a:r>
              <a:rPr lang="en-US" sz="1400" dirty="0" smtClean="0"/>
              <a:t>sudo yum install -y yum-utils device-mapper-persistent-data lvm2</a:t>
            </a:r>
          </a:p>
          <a:p>
            <a:r>
              <a:rPr lang="en-US" sz="1400" dirty="0" smtClean="0"/>
              <a:t>sudo yum-config-manager --add-repo https://</a:t>
            </a:r>
            <a:r>
              <a:rPr lang="en-US" sz="1400" dirty="0" smtClean="0">
                <a:hlinkClick r:id="rId2"/>
              </a:rPr>
              <a:t>mirrors.aliyun.com/docker-ce/linux/centos/docker-ce.repo</a:t>
            </a:r>
            <a:endParaRPr lang="en-US" sz="1400" dirty="0" smtClean="0"/>
          </a:p>
          <a:p>
            <a:r>
              <a:rPr lang="en-US" sz="1400" dirty="0" smtClean="0"/>
              <a:t>sudo yum install docker-ce</a:t>
            </a:r>
            <a:endParaRPr lang="zh-CN" altLang="en-US" dirty="0"/>
          </a:p>
        </p:txBody>
      </p:sp>
      <p:sp>
        <p:nvSpPr>
          <p:cNvPr id="7" name="矩形 6"/>
          <p:cNvSpPr/>
          <p:nvPr/>
        </p:nvSpPr>
        <p:spPr>
          <a:xfrm>
            <a:off x="327710" y="4100660"/>
            <a:ext cx="3252557" cy="2308324"/>
          </a:xfrm>
          <a:prstGeom prst="rect">
            <a:avLst/>
          </a:prstGeom>
        </p:spPr>
        <p:txBody>
          <a:bodyPr wrap="none">
            <a:spAutoFit/>
          </a:bodyPr>
          <a:lstStyle/>
          <a:p>
            <a:r>
              <a:rPr lang="zh-CN" altLang="en-US" b="1" dirty="0" smtClean="0"/>
              <a:t>启动</a:t>
            </a:r>
            <a:endParaRPr lang="en-US" altLang="zh-CN" dirty="0" smtClean="0"/>
          </a:p>
          <a:p>
            <a:endParaRPr lang="en-US" altLang="zh-CN" dirty="0" smtClean="0"/>
          </a:p>
          <a:p>
            <a:pPr lvl="0"/>
            <a:r>
              <a:rPr lang="en-US" dirty="0" smtClean="0"/>
              <a:t>$ sudo service docker start </a:t>
            </a:r>
          </a:p>
          <a:p>
            <a:pPr lvl="0"/>
            <a:r>
              <a:rPr lang="en-US" dirty="0" smtClean="0"/>
              <a:t>$ sudo chkconfig docker on</a:t>
            </a:r>
          </a:p>
          <a:p>
            <a:pPr lvl="0"/>
            <a:endParaRPr lang="en-US" altLang="zh-CN" dirty="0" smtClean="0"/>
          </a:p>
          <a:p>
            <a:pPr lvl="0"/>
            <a:r>
              <a:rPr lang="zh-CN" altLang="en-US" b="1" dirty="0" smtClean="0"/>
              <a:t>测试</a:t>
            </a:r>
            <a:endParaRPr lang="en-US" altLang="zh-CN" b="1" dirty="0" smtClean="0"/>
          </a:p>
          <a:p>
            <a:pPr lvl="0"/>
            <a:endParaRPr lang="en-US" b="1" dirty="0" smtClean="0"/>
          </a:p>
          <a:p>
            <a:pPr lvl="0"/>
            <a:r>
              <a:rPr lang="en-US" altLang="zh-CN" dirty="0" smtClean="0"/>
              <a:t>$ </a:t>
            </a:r>
            <a:r>
              <a:rPr lang="en-US" dirty="0" smtClean="0"/>
              <a:t>docker run hello-world</a:t>
            </a:r>
            <a:endParaRPr lang="zh-CN" altLang="en-US" dirty="0"/>
          </a:p>
        </p:txBody>
      </p:sp>
      <p:sp>
        <p:nvSpPr>
          <p:cNvPr id="8" name="矩形 7"/>
          <p:cNvSpPr/>
          <p:nvPr/>
        </p:nvSpPr>
        <p:spPr>
          <a:xfrm>
            <a:off x="607796" y="200894"/>
            <a:ext cx="2537041"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初体验</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926" y="1268886"/>
            <a:ext cx="10071988" cy="3693319"/>
          </a:xfrm>
          <a:prstGeom prst="rect">
            <a:avLst/>
          </a:prstGeom>
        </p:spPr>
        <p:txBody>
          <a:bodyPr wrap="none">
            <a:spAutoFit/>
          </a:bodyPr>
          <a:lstStyle/>
          <a:p>
            <a:r>
              <a:rPr lang="en-US" altLang="zh-CN" b="1" dirty="0" smtClean="0"/>
              <a:t>docker</a:t>
            </a:r>
            <a:r>
              <a:rPr lang="zh-CN" altLang="en-US" b="1" dirty="0" smtClean="0"/>
              <a:t>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Arial"/>
                <a:ea typeface="宋体" pitchFamily="2" charset="-122"/>
                <a:cs typeface="Courier New" pitchFamily="49" charset="0"/>
              </a:rPr>
              <a:t>版本</a:t>
            </a:r>
            <a:r>
              <a:rPr lang="en-US" altLang="zh-CN" dirty="0" smtClean="0">
                <a:solidFill>
                  <a:srgbClr val="000000"/>
                </a:solidFill>
                <a:latin typeface="Arial"/>
                <a:ea typeface="宋体" pitchFamily="2" charset="-122"/>
                <a:cs typeface="Courier New" pitchFamily="49" charset="0"/>
              </a:rPr>
              <a:t>/</a:t>
            </a:r>
            <a:r>
              <a:rPr lang="zh-CN" altLang="en-US" dirty="0" smtClean="0">
                <a:solidFill>
                  <a:srgbClr val="000000"/>
                </a:solidFill>
                <a:latin typeface="Arial"/>
                <a:ea typeface="宋体" pitchFamily="2" charset="-122"/>
                <a:cs typeface="Courier New" pitchFamily="49" charset="0"/>
              </a:rPr>
              <a:t>信息</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[info|version]</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dirty="0" smtClean="0">
              <a:solidFill>
                <a:srgbClr val="000000"/>
              </a:solidFill>
              <a:latin typeface="Lucida Console" pitchFamily="49" charset="0"/>
              <a:ea typeface="宋体" pitchFamily="2" charset="-122"/>
              <a:cs typeface="Courier New" pitchFamily="49" charset="0"/>
            </a:endParaRPr>
          </a:p>
          <a:p>
            <a:r>
              <a:rPr lang="zh-CN" altLang="en-US" b="1" dirty="0" smtClean="0"/>
              <a:t>容器操作</a:t>
            </a:r>
            <a:endParaRPr lang="en-US" altLang="zh-CN" b="1" dirty="0" smtClean="0"/>
          </a:p>
          <a:p>
            <a:r>
              <a:rPr lang="zh-CN" altLang="en-US" dirty="0" smtClean="0">
                <a:solidFill>
                  <a:srgbClr val="000000"/>
                </a:solidFill>
                <a:latin typeface="Lucida Console" pitchFamily="49" charset="0"/>
                <a:ea typeface="宋体" pitchFamily="2" charset="-122"/>
                <a:cs typeface="Courier New" pitchFamily="49" charset="0"/>
              </a:rPr>
              <a:t>容器生命周期管理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[run|start|stop|restart|kill|rm|pause|unpause]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容器操作运维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[ps|inspect|exec|logs|export|import|port]</a:t>
            </a:r>
            <a:endParaRPr lang="en-US"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容器</a:t>
            </a:r>
            <a:r>
              <a:rPr lang="zh-CN" altLang="zh-CN" dirty="0" smtClean="0">
                <a:solidFill>
                  <a:srgbClr val="000000"/>
                </a:solidFill>
                <a:latin typeface="Lucida Console" pitchFamily="49" charset="0"/>
                <a:ea typeface="宋体" pitchFamily="2" charset="-122"/>
                <a:cs typeface="Courier New" pitchFamily="49" charset="0"/>
              </a:rPr>
              <a:t>rootfs</a:t>
            </a:r>
            <a:r>
              <a:rPr lang="zh-CN" altLang="en-US" dirty="0" smtClean="0">
                <a:solidFill>
                  <a:srgbClr val="000000"/>
                </a:solidFill>
                <a:latin typeface="Lucida Console" pitchFamily="49" charset="0"/>
                <a:ea typeface="宋体" pitchFamily="2" charset="-122"/>
                <a:cs typeface="Courier New" pitchFamily="49" charset="0"/>
              </a:rPr>
              <a:t>命令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[commit|cp|diff] </a:t>
            </a: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r>
              <a:rPr lang="zh-CN" altLang="en-US" b="1" dirty="0" smtClean="0"/>
              <a:t>镜像操作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镜像管理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[images|rmi|tag|build|history|save|import]</a:t>
            </a:r>
            <a:endParaRPr lang="en-US" dirty="0" smtClean="0"/>
          </a:p>
          <a:p>
            <a:pPr lvl="0" eaLnBrk="0" fontAlgn="base" hangingPunct="0">
              <a:spcBef>
                <a:spcPct val="0"/>
              </a:spcBef>
              <a:spcAft>
                <a:spcPct val="0"/>
              </a:spcAft>
            </a:pPr>
            <a:endParaRPr lang="en-US" altLang="zh-CN" dirty="0" smtClean="0">
              <a:solidFill>
                <a:srgbClr val="000000"/>
              </a:solidFill>
              <a:latin typeface="Lucida Console" pitchFamily="49" charset="0"/>
              <a:ea typeface="宋体" pitchFamily="2" charset="-122"/>
              <a:cs typeface="Courier New" pitchFamily="49" charset="0"/>
            </a:endParaRPr>
          </a:p>
          <a:p>
            <a:pPr lvl="0" eaLnBrk="0" fontAlgn="base" hangingPunct="0">
              <a:spcBef>
                <a:spcPct val="0"/>
              </a:spcBef>
              <a:spcAft>
                <a:spcPct val="0"/>
              </a:spcAft>
            </a:pPr>
            <a:r>
              <a:rPr lang="zh-CN" altLang="en-US" b="1" dirty="0" smtClean="0"/>
              <a:t>仓库操作</a:t>
            </a:r>
            <a:endParaRPr lang="en-US" altLang="zh-CN" b="1" dirty="0" smtClean="0"/>
          </a:p>
          <a:p>
            <a:pPr lvl="0" eaLnBrk="0" fontAlgn="base" hangingPunct="0">
              <a:spcBef>
                <a:spcPct val="0"/>
              </a:spcBef>
              <a:spcAft>
                <a:spcPct val="0"/>
              </a:spcAft>
            </a:pPr>
            <a:r>
              <a:rPr lang="zh-CN" altLang="en-US" dirty="0" smtClean="0">
                <a:solidFill>
                  <a:srgbClr val="000000"/>
                </a:solidFill>
                <a:latin typeface="Lucida Console" pitchFamily="49" charset="0"/>
                <a:ea typeface="宋体" pitchFamily="2" charset="-122"/>
                <a:cs typeface="Courier New" pitchFamily="49" charset="0"/>
              </a:rPr>
              <a:t>镜像仓库 </a:t>
            </a:r>
            <a:r>
              <a:rPr lang="zh-CN" altLang="zh-CN" dirty="0" smtClean="0">
                <a:solidFill>
                  <a:srgbClr val="000000"/>
                </a:solidFill>
                <a:latin typeface="Arial"/>
                <a:ea typeface="宋体" pitchFamily="2" charset="-122"/>
                <a:cs typeface="Courier New" pitchFamily="49" charset="0"/>
              </a:rPr>
              <a:t>—</a:t>
            </a:r>
            <a:r>
              <a:rPr lang="zh-CN" altLang="zh-CN" dirty="0" smtClean="0">
                <a:solidFill>
                  <a:srgbClr val="000000"/>
                </a:solidFill>
                <a:latin typeface="Lucida Console" pitchFamily="49" charset="0"/>
                <a:ea typeface="宋体" pitchFamily="2" charset="-122"/>
                <a:cs typeface="Courier New" pitchFamily="49" charset="0"/>
              </a:rPr>
              <a:t> docker [login|pull|push|search] </a:t>
            </a:r>
            <a:endParaRPr lang="zh-CN" altLang="en-US" dirty="0"/>
          </a:p>
        </p:txBody>
      </p:sp>
      <p:sp>
        <p:nvSpPr>
          <p:cNvPr id="8" name="矩形 7"/>
          <p:cNvSpPr/>
          <p:nvPr/>
        </p:nvSpPr>
        <p:spPr>
          <a:xfrm>
            <a:off x="607796" y="200894"/>
            <a:ext cx="2896114" cy="523220"/>
          </a:xfrm>
          <a:prstGeom prst="rect">
            <a:avLst/>
          </a:prstGeom>
          <a:noFill/>
          <a:ln>
            <a:noFill/>
          </a:ln>
        </p:spPr>
        <p:txBody>
          <a:bodyPr wrap="none" rtlCol="0" anchor="t">
            <a:spAutoFit/>
          </a:bodyPr>
          <a:lstStyle/>
          <a:p>
            <a:pPr algn="ctr"/>
            <a:r>
              <a:rPr lang="en-US" altLang="zh-CN"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Docker</a:t>
            </a:r>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常规用法</a:t>
            </a:r>
            <a:endParaRPr lang="zh-CN" altLang="en-US" sz="28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754" y="297934"/>
            <a:ext cx="3057247"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镜像层级文件探究</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589471" y="992363"/>
            <a:ext cx="6096000" cy="646331"/>
          </a:xfrm>
          <a:prstGeom prst="rect">
            <a:avLst/>
          </a:prstGeom>
        </p:spPr>
        <p:txBody>
          <a:bodyPr>
            <a:spAutoFit/>
          </a:bodyPr>
          <a:lstStyle/>
          <a:p>
            <a:r>
              <a:rPr lang="en-US" altLang="zh-CN" dirty="0" smtClean="0"/>
              <a:t># </a:t>
            </a:r>
            <a:r>
              <a:rPr lang="zh-CN" altLang="en-US" dirty="0" smtClean="0"/>
              <a:t>查看镜像组成</a:t>
            </a:r>
          </a:p>
          <a:p>
            <a:r>
              <a:rPr lang="en-US" dirty="0" smtClean="0"/>
              <a:t>docker history hello-world</a:t>
            </a:r>
            <a:endParaRPr lang="en-US" dirty="0"/>
          </a:p>
        </p:txBody>
      </p:sp>
      <p:pic>
        <p:nvPicPr>
          <p:cNvPr id="33796" name="Picture 4"/>
          <p:cNvPicPr>
            <a:picLocks noChangeAspect="1" noChangeArrowheads="1"/>
          </p:cNvPicPr>
          <p:nvPr/>
        </p:nvPicPr>
        <p:blipFill>
          <a:blip r:embed="rId2"/>
          <a:srcRect/>
          <a:stretch>
            <a:fillRect/>
          </a:stretch>
        </p:blipFill>
        <p:spPr bwMode="auto">
          <a:xfrm>
            <a:off x="609212" y="1670315"/>
            <a:ext cx="8816975" cy="860425"/>
          </a:xfrm>
          <a:prstGeom prst="rect">
            <a:avLst/>
          </a:prstGeom>
          <a:noFill/>
          <a:ln w="9525">
            <a:noFill/>
            <a:miter lim="800000"/>
            <a:headEnd/>
            <a:tailEnd/>
          </a:ln>
          <a:effectLst/>
        </p:spPr>
      </p:pic>
      <p:sp>
        <p:nvSpPr>
          <p:cNvPr id="8" name="矩形 7"/>
          <p:cNvSpPr/>
          <p:nvPr/>
        </p:nvSpPr>
        <p:spPr>
          <a:xfrm>
            <a:off x="690111" y="2671639"/>
            <a:ext cx="7694763" cy="923330"/>
          </a:xfrm>
          <a:prstGeom prst="rect">
            <a:avLst/>
          </a:prstGeom>
        </p:spPr>
        <p:txBody>
          <a:bodyPr wrap="square">
            <a:spAutoFit/>
          </a:bodyPr>
          <a:lstStyle/>
          <a:p>
            <a:r>
              <a:rPr lang="en-US" altLang="zh-CN" dirty="0" smtClean="0"/>
              <a:t># </a:t>
            </a:r>
            <a:r>
              <a:rPr lang="zh-CN" altLang="en-US" dirty="0" smtClean="0"/>
              <a:t>镜像文件列表</a:t>
            </a:r>
            <a:endParaRPr lang="en-US" altLang="zh-CN" dirty="0" smtClean="0"/>
          </a:p>
          <a:p>
            <a:r>
              <a:rPr lang="en-US" altLang="zh-CN" dirty="0" smtClean="0"/>
              <a:t>docker info </a:t>
            </a:r>
            <a:r>
              <a:rPr lang="zh-CN" altLang="en-US" dirty="0" smtClean="0"/>
              <a:t>查看配置</a:t>
            </a:r>
            <a:r>
              <a:rPr lang="en-US" altLang="zh-CN" dirty="0" smtClean="0"/>
              <a:t>Docker Root Dir=/var/lib/docker </a:t>
            </a:r>
            <a:r>
              <a:rPr lang="zh-CN" altLang="en-US" dirty="0" smtClean="0"/>
              <a:t>（默认）</a:t>
            </a:r>
            <a:r>
              <a:rPr lang="en-US" dirty="0" smtClean="0"/>
              <a:t>docker </a:t>
            </a:r>
            <a:r>
              <a:rPr lang="zh-CN" altLang="en-US" dirty="0" smtClean="0"/>
              <a:t>镜像存放的路径，一般在</a:t>
            </a:r>
            <a:r>
              <a:rPr lang="en-US" altLang="zh-CN" dirty="0" smtClean="0"/>
              <a:t>image/overlay2/imagedb/content/sha256</a:t>
            </a:r>
            <a:r>
              <a:rPr lang="zh-CN" altLang="en-US" dirty="0" smtClean="0"/>
              <a:t>下</a:t>
            </a:r>
            <a:endParaRPr lang="en-US" dirty="0"/>
          </a:p>
        </p:txBody>
      </p:sp>
      <p:sp>
        <p:nvSpPr>
          <p:cNvPr id="11" name="矩形 10"/>
          <p:cNvSpPr/>
          <p:nvPr/>
        </p:nvSpPr>
        <p:spPr>
          <a:xfrm>
            <a:off x="782126" y="4721850"/>
            <a:ext cx="8888085" cy="1477328"/>
          </a:xfrm>
          <a:prstGeom prst="rect">
            <a:avLst/>
          </a:prstGeom>
        </p:spPr>
        <p:txBody>
          <a:bodyPr wrap="square">
            <a:spAutoFit/>
          </a:bodyPr>
          <a:lstStyle/>
          <a:p>
            <a:r>
              <a:rPr lang="en-US" altLang="zh-CN" dirty="0" smtClean="0"/>
              <a:t># </a:t>
            </a:r>
            <a:r>
              <a:rPr lang="zh-CN" altLang="en-US" dirty="0" smtClean="0"/>
              <a:t>打开镜像的配置内容</a:t>
            </a:r>
            <a:endParaRPr lang="en-US" altLang="zh-CN" dirty="0" smtClean="0"/>
          </a:p>
          <a:p>
            <a:r>
              <a:rPr lang="en-US" altLang="zh-CN" dirty="0" smtClean="0"/>
              <a:t>cat f09fe80eb0e75e97b04b9dfb065ac3fda37a8fac0161f42fca1e6fe4d0977c80</a:t>
            </a:r>
          </a:p>
          <a:p>
            <a:endParaRPr lang="en-US" dirty="0" smtClean="0"/>
          </a:p>
          <a:p>
            <a:r>
              <a:rPr lang="en-US" dirty="0" smtClean="0"/>
              <a:t>----</a:t>
            </a:r>
            <a:r>
              <a:rPr lang="zh-CN" altLang="en-US" dirty="0" smtClean="0"/>
              <a:t>其中，</a:t>
            </a:r>
            <a:r>
              <a:rPr lang="en-US" altLang="zh-CN" dirty="0" smtClean="0"/>
              <a:t>history</a:t>
            </a:r>
            <a:r>
              <a:rPr lang="zh-CN" altLang="en-US" dirty="0" smtClean="0"/>
              <a:t>数组内，标识了镜像的历史记录（与</a:t>
            </a:r>
            <a:r>
              <a:rPr lang="en-US" altLang="zh-CN" dirty="0" smtClean="0"/>
              <a:t>history</a:t>
            </a:r>
            <a:r>
              <a:rPr lang="zh-CN" altLang="en-US" dirty="0" smtClean="0"/>
              <a:t>命令内容对应）</a:t>
            </a:r>
            <a:endParaRPr lang="en-US" dirty="0" smtClean="0"/>
          </a:p>
          <a:p>
            <a:r>
              <a:rPr lang="en-US" dirty="0" smtClean="0"/>
              <a:t>----rootfs</a:t>
            </a:r>
            <a:r>
              <a:rPr lang="zh-CN" altLang="en-US" dirty="0" smtClean="0"/>
              <a:t>的</a:t>
            </a:r>
            <a:r>
              <a:rPr lang="en-US" altLang="zh-CN" dirty="0" smtClean="0"/>
              <a:t>diff_ids</a:t>
            </a:r>
            <a:r>
              <a:rPr lang="zh-CN" altLang="en-US" dirty="0" smtClean="0"/>
              <a:t>中，对应了依赖使用中镜像层文件（</a:t>
            </a:r>
            <a:r>
              <a:rPr lang="en-US" altLang="zh-CN" dirty="0" smtClean="0"/>
              <a:t>history</a:t>
            </a:r>
            <a:r>
              <a:rPr lang="zh-CN" altLang="en-US" dirty="0" smtClean="0"/>
              <a:t>命令中</a:t>
            </a:r>
            <a:r>
              <a:rPr lang="en-US" altLang="zh-CN" dirty="0" smtClean="0"/>
              <a:t>size</a:t>
            </a:r>
            <a:r>
              <a:rPr lang="zh-CN" altLang="en-US" dirty="0" smtClean="0"/>
              <a:t>大于</a:t>
            </a:r>
            <a:r>
              <a:rPr lang="en-US" altLang="zh-CN" dirty="0" smtClean="0"/>
              <a:t>0</a:t>
            </a:r>
            <a:r>
              <a:rPr lang="zh-CN" altLang="en-US" dirty="0" smtClean="0"/>
              <a:t>的层）</a:t>
            </a:r>
            <a:endParaRPr lang="en-US" dirty="0"/>
          </a:p>
        </p:txBody>
      </p:sp>
      <p:pic>
        <p:nvPicPr>
          <p:cNvPr id="33799" name="Picture 7"/>
          <p:cNvPicPr>
            <a:picLocks noChangeAspect="1" noChangeArrowheads="1"/>
          </p:cNvPicPr>
          <p:nvPr/>
        </p:nvPicPr>
        <p:blipFill>
          <a:blip r:embed="rId3"/>
          <a:srcRect/>
          <a:stretch>
            <a:fillRect/>
          </a:stretch>
        </p:blipFill>
        <p:spPr bwMode="auto">
          <a:xfrm>
            <a:off x="590890" y="3608357"/>
            <a:ext cx="9388475" cy="952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754" y="297934"/>
            <a:ext cx="3057247" cy="523220"/>
          </a:xfrm>
          <a:prstGeom prst="rect">
            <a:avLst/>
          </a:prstGeom>
        </p:spPr>
        <p:txBody>
          <a:bodyPr wrap="none">
            <a:spAutoFit/>
          </a:bodyPr>
          <a:lstStyle/>
          <a:p>
            <a:r>
              <a:rPr lang="zh-CN" altLang="en-US" sz="28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镜像层级文件探究</a:t>
            </a:r>
            <a:endParaRPr lang="zh-CN" altLang="en-US" sz="28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589471" y="992363"/>
            <a:ext cx="6096000" cy="646331"/>
          </a:xfrm>
          <a:prstGeom prst="rect">
            <a:avLst/>
          </a:prstGeom>
        </p:spPr>
        <p:txBody>
          <a:bodyPr>
            <a:spAutoFit/>
          </a:bodyPr>
          <a:lstStyle/>
          <a:p>
            <a:r>
              <a:rPr lang="en-US" altLang="zh-CN" dirty="0" smtClean="0"/>
              <a:t># </a:t>
            </a:r>
            <a:r>
              <a:rPr lang="zh-CN" altLang="en-US" dirty="0" smtClean="0"/>
              <a:t>查看镜像层文件列表</a:t>
            </a:r>
          </a:p>
          <a:p>
            <a:r>
              <a:rPr lang="en-US" dirty="0" smtClean="0"/>
              <a:t>ll /var/lib/docker/image/overlay2/layerdb/sha256</a:t>
            </a:r>
            <a:endParaRPr lang="en-US" dirty="0"/>
          </a:p>
        </p:txBody>
      </p:sp>
      <p:sp>
        <p:nvSpPr>
          <p:cNvPr id="8" name="矩形 7"/>
          <p:cNvSpPr/>
          <p:nvPr/>
        </p:nvSpPr>
        <p:spPr>
          <a:xfrm>
            <a:off x="690111" y="2671639"/>
            <a:ext cx="7694763" cy="369332"/>
          </a:xfrm>
          <a:prstGeom prst="rect">
            <a:avLst/>
          </a:prstGeom>
        </p:spPr>
        <p:txBody>
          <a:bodyPr wrap="square">
            <a:spAutoFit/>
          </a:bodyPr>
          <a:lstStyle/>
          <a:p>
            <a:r>
              <a:rPr lang="en-US" altLang="zh-CN" dirty="0" smtClean="0"/>
              <a:t># </a:t>
            </a:r>
            <a:r>
              <a:rPr lang="zh-CN" altLang="en-US" dirty="0" smtClean="0"/>
              <a:t>镜像层文件结构</a:t>
            </a:r>
            <a:endParaRPr lang="en-US" dirty="0"/>
          </a:p>
        </p:txBody>
      </p:sp>
      <p:pic>
        <p:nvPicPr>
          <p:cNvPr id="34818" name="Picture 2"/>
          <p:cNvPicPr>
            <a:picLocks noChangeAspect="1" noChangeArrowheads="1"/>
          </p:cNvPicPr>
          <p:nvPr/>
        </p:nvPicPr>
        <p:blipFill>
          <a:blip r:embed="rId2"/>
          <a:srcRect/>
          <a:stretch>
            <a:fillRect/>
          </a:stretch>
        </p:blipFill>
        <p:spPr bwMode="auto">
          <a:xfrm>
            <a:off x="573507" y="1593012"/>
            <a:ext cx="10059987" cy="106680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a:srcRect/>
          <a:stretch>
            <a:fillRect/>
          </a:stretch>
        </p:blipFill>
        <p:spPr bwMode="auto">
          <a:xfrm>
            <a:off x="535497" y="3042939"/>
            <a:ext cx="8032750" cy="1082675"/>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7026</TotalTime>
  <Words>1859</Words>
  <Application>WPS 演示</Application>
  <PresentationFormat>自定义</PresentationFormat>
  <Paragraphs>309</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China</cp:lastModifiedBy>
  <cp:revision>1327</cp:revision>
  <dcterms:created xsi:type="dcterms:W3CDTF">2016-08-30T15:34:00Z</dcterms:created>
  <dcterms:modified xsi:type="dcterms:W3CDTF">2019-03-04T04:39:55Z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