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416" r:id="rId4"/>
    <p:sldId id="394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9" r:id="rId15"/>
    <p:sldId id="432" r:id="rId16"/>
    <p:sldId id="442" r:id="rId17"/>
    <p:sldId id="434" r:id="rId18"/>
    <p:sldId id="437" r:id="rId19"/>
    <p:sldId id="436" r:id="rId20"/>
    <p:sldId id="443" r:id="rId21"/>
    <p:sldId id="435" r:id="rId22"/>
    <p:sldId id="438" r:id="rId23"/>
    <p:sldId id="44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5" autoAdjust="0"/>
  </p:normalViewPr>
  <p:slideViewPr>
    <p:cSldViewPr snapToGrid="0" showGuides="1">
      <p:cViewPr>
        <p:scale>
          <a:sx n="75" d="100"/>
          <a:sy n="75" d="100"/>
        </p:scale>
        <p:origin x="-106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86850-0360-478E-A722-A6B79671A211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A79083A-92E7-494B-9AD7-D333278B9905}">
      <dgm:prSet phldrT="[文本]"/>
      <dgm:spPr/>
      <dgm:t>
        <a:bodyPr/>
        <a:lstStyle/>
        <a:p>
          <a:r>
            <a:rPr lang="zh-CN" altLang="en-US" smtClean="0"/>
            <a:t>初始化阶段</a:t>
          </a:r>
          <a:endParaRPr lang="zh-CN" altLang="en-US"/>
        </a:p>
      </dgm:t>
    </dgm:pt>
    <dgm:pt modelId="{5BEF3A61-3798-4B66-B0BE-35651F0E3CDF}" type="parTrans" cxnId="{243E9069-055C-4DBF-AFFA-7D9E05FFFED5}">
      <dgm:prSet/>
      <dgm:spPr/>
      <dgm:t>
        <a:bodyPr/>
        <a:lstStyle/>
        <a:p>
          <a:endParaRPr lang="zh-CN" altLang="en-US"/>
        </a:p>
      </dgm:t>
    </dgm:pt>
    <dgm:pt modelId="{36E6093F-2C53-4ADB-AD2A-33DE2754E042}" type="sibTrans" cxnId="{243E9069-055C-4DBF-AFFA-7D9E05FFFED5}">
      <dgm:prSet/>
      <dgm:spPr/>
      <dgm:t>
        <a:bodyPr/>
        <a:lstStyle/>
        <a:p>
          <a:endParaRPr lang="zh-CN" altLang="en-US"/>
        </a:p>
      </dgm:t>
    </dgm:pt>
    <dgm:pt modelId="{C9E0D3C8-83FE-4774-9961-40B10B85ECBD}">
      <dgm:prSet phldrT="[文本]"/>
      <dgm:spPr/>
      <dgm:t>
        <a:bodyPr/>
        <a:lstStyle/>
        <a:p>
          <a:r>
            <a:rPr lang="zh-CN" altLang="en-US" smtClean="0"/>
            <a:t>代理阶段</a:t>
          </a:r>
          <a:r>
            <a:rPr lang="en-US" altLang="zh-CN" smtClean="0"/>
            <a:t> </a:t>
          </a:r>
          <a:endParaRPr lang="zh-CN" altLang="en-US"/>
        </a:p>
      </dgm:t>
    </dgm:pt>
    <dgm:pt modelId="{8198B1BF-4699-45D6-87DB-40602FA2F86E}" type="parTrans" cxnId="{E3C34E73-E77F-42B3-BA63-1309694A6EF9}">
      <dgm:prSet/>
      <dgm:spPr/>
      <dgm:t>
        <a:bodyPr/>
        <a:lstStyle/>
        <a:p>
          <a:endParaRPr lang="zh-CN" altLang="en-US"/>
        </a:p>
      </dgm:t>
    </dgm:pt>
    <dgm:pt modelId="{592DE7E1-6633-4891-A8A0-4EF96B76D0FC}" type="sibTrans" cxnId="{E3C34E73-E77F-42B3-BA63-1309694A6EF9}">
      <dgm:prSet/>
      <dgm:spPr/>
      <dgm:t>
        <a:bodyPr/>
        <a:lstStyle/>
        <a:p>
          <a:endParaRPr lang="zh-CN" altLang="en-US"/>
        </a:p>
      </dgm:t>
    </dgm:pt>
    <dgm:pt modelId="{32A0EFF6-A5D1-4F00-9669-1C01AD6A8A03}">
      <dgm:prSet phldrT="[文本]"/>
      <dgm:spPr/>
      <dgm:t>
        <a:bodyPr/>
        <a:lstStyle/>
        <a:p>
          <a:r>
            <a:rPr lang="zh-CN" altLang="en-US" smtClean="0"/>
            <a:t>数据读写阶段</a:t>
          </a:r>
          <a:endParaRPr lang="zh-CN" altLang="en-US"/>
        </a:p>
      </dgm:t>
    </dgm:pt>
    <dgm:pt modelId="{6D927136-C216-4870-9E69-7EFDBCF78972}" type="parTrans" cxnId="{2AE80DE3-CB5D-4DF3-9026-EE7D5A372CD5}">
      <dgm:prSet/>
      <dgm:spPr/>
      <dgm:t>
        <a:bodyPr/>
        <a:lstStyle/>
        <a:p>
          <a:endParaRPr lang="zh-CN" altLang="en-US"/>
        </a:p>
      </dgm:t>
    </dgm:pt>
    <dgm:pt modelId="{7FE2906F-F51F-4E16-96BC-8C6B4BEA0B7F}" type="sibTrans" cxnId="{2AE80DE3-CB5D-4DF3-9026-EE7D5A372CD5}">
      <dgm:prSet/>
      <dgm:spPr/>
      <dgm:t>
        <a:bodyPr/>
        <a:lstStyle/>
        <a:p>
          <a:endParaRPr lang="zh-CN" altLang="en-US"/>
        </a:p>
      </dgm:t>
    </dgm:pt>
    <dgm:pt modelId="{A5BF9B3F-B3D4-49AD-9020-7AA43BB0E852}" type="pres">
      <dgm:prSet presAssocID="{4C186850-0360-478E-A722-A6B79671A2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CDB8C3-4209-40D8-B6A8-382CA102C8B1}" type="pres">
      <dgm:prSet presAssocID="{2A79083A-92E7-494B-9AD7-D333278B9905}" presName="composite" presStyleCnt="0"/>
      <dgm:spPr/>
    </dgm:pt>
    <dgm:pt modelId="{B1CA7B68-9C0E-4FAA-9434-C2170BEAED1A}" type="pres">
      <dgm:prSet presAssocID="{2A79083A-92E7-494B-9AD7-D333278B990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DC283-59B0-47D4-95A5-691BEC04EED1}" type="pres">
      <dgm:prSet presAssocID="{2A79083A-92E7-494B-9AD7-D333278B990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ABA9D-6A00-4F6E-B20F-10BAF6D9A410}" type="pres">
      <dgm:prSet presAssocID="{36E6093F-2C53-4ADB-AD2A-33DE2754E042}" presName="sp" presStyleCnt="0"/>
      <dgm:spPr/>
    </dgm:pt>
    <dgm:pt modelId="{22351C3F-FB8B-46B7-90D7-357DC8DD411F}" type="pres">
      <dgm:prSet presAssocID="{C9E0D3C8-83FE-4774-9961-40B10B85ECBD}" presName="composite" presStyleCnt="0"/>
      <dgm:spPr/>
    </dgm:pt>
    <dgm:pt modelId="{73111F0F-4B21-4FD8-BEE5-ECEF339C860E}" type="pres">
      <dgm:prSet presAssocID="{C9E0D3C8-83FE-4774-9961-40B10B85ECB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78ED5-3B90-4BB6-8705-1D61AFAECCDA}" type="pres">
      <dgm:prSet presAssocID="{C9E0D3C8-83FE-4774-9961-40B10B85ECB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52D99-C154-4D9C-839F-5549FA2DF21A}" type="pres">
      <dgm:prSet presAssocID="{592DE7E1-6633-4891-A8A0-4EF96B76D0FC}" presName="sp" presStyleCnt="0"/>
      <dgm:spPr/>
    </dgm:pt>
    <dgm:pt modelId="{5AA9605C-F6DC-4A1F-AB9D-1ECF4C4ED577}" type="pres">
      <dgm:prSet presAssocID="{32A0EFF6-A5D1-4F00-9669-1C01AD6A8A03}" presName="composite" presStyleCnt="0"/>
      <dgm:spPr/>
    </dgm:pt>
    <dgm:pt modelId="{D480370D-27B9-4B20-BA25-A96BACCCB846}" type="pres">
      <dgm:prSet presAssocID="{32A0EFF6-A5D1-4F00-9669-1C01AD6A8A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009B5-26B0-42D8-B0D7-1BCAD0610997}" type="pres">
      <dgm:prSet presAssocID="{32A0EFF6-A5D1-4F00-9669-1C01AD6A8A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3E9069-055C-4DBF-AFFA-7D9E05FFFED5}" srcId="{4C186850-0360-478E-A722-A6B79671A211}" destId="{2A79083A-92E7-494B-9AD7-D333278B9905}" srcOrd="0" destOrd="0" parTransId="{5BEF3A61-3798-4B66-B0BE-35651F0E3CDF}" sibTransId="{36E6093F-2C53-4ADB-AD2A-33DE2754E042}"/>
    <dgm:cxn modelId="{E3C34E73-E77F-42B3-BA63-1309694A6EF9}" srcId="{4C186850-0360-478E-A722-A6B79671A211}" destId="{C9E0D3C8-83FE-4774-9961-40B10B85ECBD}" srcOrd="1" destOrd="0" parTransId="{8198B1BF-4699-45D6-87DB-40602FA2F86E}" sibTransId="{592DE7E1-6633-4891-A8A0-4EF96B76D0FC}"/>
    <dgm:cxn modelId="{56CD1CED-94C7-428B-8319-75B4A510CED1}" type="presOf" srcId="{32A0EFF6-A5D1-4F00-9669-1C01AD6A8A03}" destId="{D480370D-27B9-4B20-BA25-A96BACCCB846}" srcOrd="0" destOrd="0" presId="urn:microsoft.com/office/officeart/2005/8/layout/chevron2"/>
    <dgm:cxn modelId="{2AE80DE3-CB5D-4DF3-9026-EE7D5A372CD5}" srcId="{4C186850-0360-478E-A722-A6B79671A211}" destId="{32A0EFF6-A5D1-4F00-9669-1C01AD6A8A03}" srcOrd="2" destOrd="0" parTransId="{6D927136-C216-4870-9E69-7EFDBCF78972}" sibTransId="{7FE2906F-F51F-4E16-96BC-8C6B4BEA0B7F}"/>
    <dgm:cxn modelId="{21DF18FC-A5B6-42D6-88AE-C5608B259AB2}" type="presOf" srcId="{4C186850-0360-478E-A722-A6B79671A211}" destId="{A5BF9B3F-B3D4-49AD-9020-7AA43BB0E852}" srcOrd="0" destOrd="0" presId="urn:microsoft.com/office/officeart/2005/8/layout/chevron2"/>
    <dgm:cxn modelId="{E1734A7F-9526-4E86-A042-5D01165332DF}" type="presOf" srcId="{2A79083A-92E7-494B-9AD7-D333278B9905}" destId="{B1CA7B68-9C0E-4FAA-9434-C2170BEAED1A}" srcOrd="0" destOrd="0" presId="urn:microsoft.com/office/officeart/2005/8/layout/chevron2"/>
    <dgm:cxn modelId="{288E35EB-3B80-4328-9F3C-76088E59FB35}" type="presOf" srcId="{C9E0D3C8-83FE-4774-9961-40B10B85ECBD}" destId="{73111F0F-4B21-4FD8-BEE5-ECEF339C860E}" srcOrd="0" destOrd="0" presId="urn:microsoft.com/office/officeart/2005/8/layout/chevron2"/>
    <dgm:cxn modelId="{C1149966-E950-48FC-B99C-BFAB23924023}" type="presParOf" srcId="{A5BF9B3F-B3D4-49AD-9020-7AA43BB0E852}" destId="{6ACDB8C3-4209-40D8-B6A8-382CA102C8B1}" srcOrd="0" destOrd="0" presId="urn:microsoft.com/office/officeart/2005/8/layout/chevron2"/>
    <dgm:cxn modelId="{B894CA8B-A47E-47F2-86D0-4EF4515BEBBE}" type="presParOf" srcId="{6ACDB8C3-4209-40D8-B6A8-382CA102C8B1}" destId="{B1CA7B68-9C0E-4FAA-9434-C2170BEAED1A}" srcOrd="0" destOrd="0" presId="urn:microsoft.com/office/officeart/2005/8/layout/chevron2"/>
    <dgm:cxn modelId="{2C3F7BEC-B433-442E-87F8-4AE1A2E7D827}" type="presParOf" srcId="{6ACDB8C3-4209-40D8-B6A8-382CA102C8B1}" destId="{73DDC283-59B0-47D4-95A5-691BEC04EED1}" srcOrd="1" destOrd="0" presId="urn:microsoft.com/office/officeart/2005/8/layout/chevron2"/>
    <dgm:cxn modelId="{137C26E3-3B4F-4B50-87B3-62E0BC0B7F41}" type="presParOf" srcId="{A5BF9B3F-B3D4-49AD-9020-7AA43BB0E852}" destId="{6D9ABA9D-6A00-4F6E-B20F-10BAF6D9A410}" srcOrd="1" destOrd="0" presId="urn:microsoft.com/office/officeart/2005/8/layout/chevron2"/>
    <dgm:cxn modelId="{89FA4B00-E5E0-49A3-9476-0BCBFEF80776}" type="presParOf" srcId="{A5BF9B3F-B3D4-49AD-9020-7AA43BB0E852}" destId="{22351C3F-FB8B-46B7-90D7-357DC8DD411F}" srcOrd="2" destOrd="0" presId="urn:microsoft.com/office/officeart/2005/8/layout/chevron2"/>
    <dgm:cxn modelId="{166246EE-FC51-4C5E-A5AF-A680182AA53F}" type="presParOf" srcId="{22351C3F-FB8B-46B7-90D7-357DC8DD411F}" destId="{73111F0F-4B21-4FD8-BEE5-ECEF339C860E}" srcOrd="0" destOrd="0" presId="urn:microsoft.com/office/officeart/2005/8/layout/chevron2"/>
    <dgm:cxn modelId="{F440EB6B-E69B-4970-940D-00B2C146B215}" type="presParOf" srcId="{22351C3F-FB8B-46B7-90D7-357DC8DD411F}" destId="{D0178ED5-3B90-4BB6-8705-1D61AFAECCDA}" srcOrd="1" destOrd="0" presId="urn:microsoft.com/office/officeart/2005/8/layout/chevron2"/>
    <dgm:cxn modelId="{52FD5B45-8F65-4ECA-9D24-E0F47CC37D3C}" type="presParOf" srcId="{A5BF9B3F-B3D4-49AD-9020-7AA43BB0E852}" destId="{C4752D99-C154-4D9C-839F-5549FA2DF21A}" srcOrd="3" destOrd="0" presId="urn:microsoft.com/office/officeart/2005/8/layout/chevron2"/>
    <dgm:cxn modelId="{6E63F4E0-C998-430A-9230-CF3E665EFA6C}" type="presParOf" srcId="{A5BF9B3F-B3D4-49AD-9020-7AA43BB0E852}" destId="{5AA9605C-F6DC-4A1F-AB9D-1ECF4C4ED577}" srcOrd="4" destOrd="0" presId="urn:microsoft.com/office/officeart/2005/8/layout/chevron2"/>
    <dgm:cxn modelId="{83D620E5-E816-4894-A044-F16546D5B3FC}" type="presParOf" srcId="{5AA9605C-F6DC-4A1F-AB9D-1ECF4C4ED577}" destId="{D480370D-27B9-4B20-BA25-A96BACCCB846}" srcOrd="0" destOrd="0" presId="urn:microsoft.com/office/officeart/2005/8/layout/chevron2"/>
    <dgm:cxn modelId="{F000E7DC-76BE-41D2-BE3B-4C22CC340509}" type="presParOf" srcId="{5AA9605C-F6DC-4A1F-AB9D-1ECF4C4ED577}" destId="{1B6009B5-26B0-42D8-B0D7-1BCAD06109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7B68-9C0E-4FAA-9434-C2170BEAED1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初始化阶段</a:t>
          </a:r>
          <a:endParaRPr lang="zh-CN" altLang="en-US" sz="1700" kern="1200"/>
        </a:p>
      </dsp:txBody>
      <dsp:txXfrm rot="-5400000">
        <a:off x="1" y="679096"/>
        <a:ext cx="1352020" cy="579438"/>
      </dsp:txXfrm>
    </dsp:sp>
    <dsp:sp modelId="{73DDC283-59B0-47D4-95A5-691BEC04EED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11F0F-4B21-4FD8-BEE5-ECEF339C860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代理阶段</a:t>
          </a:r>
          <a:r>
            <a:rPr lang="en-US" altLang="zh-CN" sz="1700" kern="1200" smtClean="0"/>
            <a:t> </a:t>
          </a:r>
          <a:endParaRPr lang="zh-CN" altLang="en-US" sz="1700" kern="1200"/>
        </a:p>
      </dsp:txBody>
      <dsp:txXfrm rot="-5400000">
        <a:off x="1" y="2419614"/>
        <a:ext cx="1352020" cy="579438"/>
      </dsp:txXfrm>
    </dsp:sp>
    <dsp:sp modelId="{D0178ED5-3B90-4BB6-8705-1D61AFAECCD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0370D-27B9-4B20-BA25-A96BACCCB84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数据读写阶段</a:t>
          </a:r>
          <a:endParaRPr lang="zh-CN" altLang="en-US" sz="1700" kern="1200"/>
        </a:p>
      </dsp:txBody>
      <dsp:txXfrm rot="-5400000">
        <a:off x="1" y="4160131"/>
        <a:ext cx="1352020" cy="579438"/>
      </dsp:txXfrm>
    </dsp:sp>
    <dsp:sp modelId="{1B6009B5-26B0-42D8-B0D7-1BCAD061099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http://mbg.cndocs.ml/index.html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肯德基套餐 ，大网卡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hyperlink" Target="http://www.mybatis.org/mybatis-3/zh/index.html" TargetMode="Externa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45.xml"/><Relationship Id="rId7" Type="http://schemas.openxmlformats.org/officeDocument/2006/relationships/oleObject" Target="../embeddings/oleObject1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mybatis/mybatis-3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jpe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484772"/>
            <a:ext cx="1184949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5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603974" cy="369332"/>
            <a:chOff x="1139058" y="5604513"/>
            <a:chExt cx="3603974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2447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Lison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525765982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的初始化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83011" y="4088129"/>
            <a:ext cx="981359" cy="339118"/>
            <a:chOff x="6986445" y="802574"/>
            <a:chExt cx="981359" cy="339118"/>
          </a:xfrm>
        </p:grpSpPr>
        <p:sp>
          <p:nvSpPr>
            <p:cNvPr id="14" name="矩形 13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6445" y="851507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*mapper.java</a:t>
              </a:r>
              <a:endParaRPr lang="zh-CN" altLang="en-US" sz="105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28463" y="4088129"/>
            <a:ext cx="900256" cy="339118"/>
            <a:chOff x="6986444" y="802574"/>
            <a:chExt cx="900256" cy="339118"/>
          </a:xfrm>
        </p:grpSpPr>
        <p:sp>
          <p:nvSpPr>
            <p:cNvPr id="17" name="矩形 16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6444" y="851507"/>
              <a:ext cx="900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/>
                <a:t>……</a:t>
              </a:r>
              <a:endParaRPr lang="zh-CN" altLang="en-US" sz="1050" b="1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92811" y="4088129"/>
            <a:ext cx="981359" cy="339118"/>
            <a:chOff x="6986445" y="802574"/>
            <a:chExt cx="981359" cy="339118"/>
          </a:xfrm>
        </p:grpSpPr>
        <p:sp>
          <p:nvSpPr>
            <p:cNvPr id="20" name="矩形 19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86445" y="851507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*mapper.java</a:t>
              </a:r>
              <a:endParaRPr lang="zh-CN" altLang="en-US" sz="1050"/>
            </a:p>
          </p:txBody>
        </p:sp>
      </p:grpSp>
      <p:sp>
        <p:nvSpPr>
          <p:cNvPr id="22" name="矩形 21"/>
          <p:cNvSpPr/>
          <p:nvPr/>
        </p:nvSpPr>
        <p:spPr>
          <a:xfrm>
            <a:off x="1006966" y="467867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3011" y="4727612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*mapper.xml</a:t>
            </a:r>
            <a:endParaRPr lang="zh-CN" altLang="en-US" sz="1050"/>
          </a:p>
        </p:txBody>
      </p:sp>
      <p:sp>
        <p:nvSpPr>
          <p:cNvPr id="24" name="矩形 23"/>
          <p:cNvSpPr/>
          <p:nvPr/>
        </p:nvSpPr>
        <p:spPr>
          <a:xfrm>
            <a:off x="2152419" y="467867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8463" y="4727612"/>
            <a:ext cx="900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/>
              <a:t>……</a:t>
            </a:r>
            <a:endParaRPr lang="zh-CN" altLang="en-US" sz="1050" b="1"/>
          </a:p>
        </p:txBody>
      </p:sp>
      <p:sp>
        <p:nvSpPr>
          <p:cNvPr id="26" name="矩形 25"/>
          <p:cNvSpPr/>
          <p:nvPr/>
        </p:nvSpPr>
        <p:spPr>
          <a:xfrm>
            <a:off x="3216766" y="467867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2811" y="4727612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*mapper.xml</a:t>
            </a:r>
            <a:endParaRPr lang="zh-CN" altLang="en-US" sz="1050"/>
          </a:p>
        </p:txBody>
      </p:sp>
      <p:sp>
        <p:nvSpPr>
          <p:cNvPr id="28" name="矩形 27"/>
          <p:cNvSpPr/>
          <p:nvPr/>
        </p:nvSpPr>
        <p:spPr>
          <a:xfrm>
            <a:off x="335454" y="3715796"/>
            <a:ext cx="4167187" cy="145570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6465" y="367769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/>
              <a:t>映射器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71294" y="3978858"/>
            <a:ext cx="3493222" cy="5449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71294" y="4588458"/>
            <a:ext cx="3493222" cy="5449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1248" y="1552242"/>
            <a:ext cx="1379136" cy="1800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7735" y="225791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mybatis-config.xml</a:t>
            </a:r>
            <a:endParaRPr lang="zh-CN" alt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5398126" y="2330391"/>
            <a:ext cx="320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2000" b="1" smtClean="0"/>
              <a:t>XMLConfigBuilder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altLang="zh-CN" sz="2000" smtClean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2000" b="1" smtClean="0"/>
              <a:t>XMLMapperBuilder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2000" b="1" smtClean="0"/>
              <a:t>XMLStatementBuilder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9296400" y="2153364"/>
            <a:ext cx="2314575" cy="2273883"/>
          </a:xfrm>
          <a:prstGeom prst="rect">
            <a:avLst/>
          </a:prstGeom>
          <a:solidFill>
            <a:srgbClr val="7030A0">
              <a:alpha val="44000"/>
            </a:srgb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681" y="29548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Configuration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33" idx="3"/>
          </p:cNvCxnSpPr>
          <p:nvPr/>
        </p:nvCxnSpPr>
        <p:spPr>
          <a:xfrm>
            <a:off x="3118541" y="2396410"/>
            <a:ext cx="2377384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943850" y="2657475"/>
            <a:ext cx="1352550" cy="29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02641" y="3543300"/>
            <a:ext cx="993284" cy="50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" idx="1"/>
          </p:cNvCxnSpPr>
          <p:nvPr/>
        </p:nvCxnSpPr>
        <p:spPr>
          <a:xfrm flipV="1">
            <a:off x="7943850" y="3290306"/>
            <a:ext cx="1352550" cy="25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3"/>
          </p:cNvCxnSpPr>
          <p:nvPr/>
        </p:nvCxnSpPr>
        <p:spPr>
          <a:xfrm flipV="1">
            <a:off x="4264516" y="4047028"/>
            <a:ext cx="1231409" cy="81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286750" y="3543300"/>
            <a:ext cx="1009650" cy="50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86" y="2019588"/>
            <a:ext cx="5008506" cy="41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76" y="1857375"/>
            <a:ext cx="5111778" cy="33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类图解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3970" y="773999"/>
            <a:ext cx="981359" cy="339118"/>
            <a:chOff x="6986445" y="802574"/>
            <a:chExt cx="981359" cy="339118"/>
          </a:xfrm>
        </p:grpSpPr>
        <p:sp>
          <p:nvSpPr>
            <p:cNvPr id="3" name="矩形 2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86445" y="851507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*mapper.java</a:t>
              </a:r>
              <a:endParaRPr lang="zh-CN" altLang="en-US" sz="105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79422" y="773999"/>
            <a:ext cx="900256" cy="339118"/>
            <a:chOff x="6986444" y="802574"/>
            <a:chExt cx="900256" cy="339118"/>
          </a:xfrm>
        </p:grpSpPr>
        <p:sp>
          <p:nvSpPr>
            <p:cNvPr id="14" name="矩形 13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6444" y="851507"/>
              <a:ext cx="900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/>
                <a:t>……</a:t>
              </a:r>
              <a:endParaRPr lang="zh-CN" altLang="en-US" sz="1050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43770" y="773999"/>
            <a:ext cx="981359" cy="339118"/>
            <a:chOff x="6986445" y="802574"/>
            <a:chExt cx="981359" cy="339118"/>
          </a:xfrm>
        </p:grpSpPr>
        <p:sp>
          <p:nvSpPr>
            <p:cNvPr id="17" name="矩形 16"/>
            <p:cNvSpPr/>
            <p:nvPr/>
          </p:nvSpPr>
          <p:spPr>
            <a:xfrm>
              <a:off x="7010400" y="802574"/>
              <a:ext cx="876300" cy="339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6445" y="851507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*mapper.java</a:t>
              </a:r>
              <a:endParaRPr lang="zh-CN" altLang="en-US" sz="1050"/>
            </a:p>
          </p:txBody>
        </p:sp>
      </p:grpSp>
      <p:sp>
        <p:nvSpPr>
          <p:cNvPr id="20" name="矩形 19"/>
          <p:cNvSpPr/>
          <p:nvPr/>
        </p:nvSpPr>
        <p:spPr>
          <a:xfrm>
            <a:off x="6257925" y="136454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3970" y="1413482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*mapper.xml</a:t>
            </a:r>
            <a:endParaRPr lang="zh-CN" altLang="en-US" sz="1050"/>
          </a:p>
        </p:txBody>
      </p:sp>
      <p:sp>
        <p:nvSpPr>
          <p:cNvPr id="23" name="矩形 22"/>
          <p:cNvSpPr/>
          <p:nvPr/>
        </p:nvSpPr>
        <p:spPr>
          <a:xfrm>
            <a:off x="7403378" y="136454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9422" y="1413482"/>
            <a:ext cx="900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/>
              <a:t>……</a:t>
            </a:r>
            <a:endParaRPr lang="zh-CN" altLang="en-US" sz="1050" b="1"/>
          </a:p>
        </p:txBody>
      </p:sp>
      <p:sp>
        <p:nvSpPr>
          <p:cNvPr id="26" name="矩形 25"/>
          <p:cNvSpPr/>
          <p:nvPr/>
        </p:nvSpPr>
        <p:spPr>
          <a:xfrm>
            <a:off x="8467725" y="1364549"/>
            <a:ext cx="876300" cy="339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3770" y="1413482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*mapper.xml</a:t>
            </a:r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5586413" y="401666"/>
            <a:ext cx="4167187" cy="145570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7424" y="36356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/>
              <a:t>映射器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022253" y="664728"/>
            <a:ext cx="3493222" cy="5449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22253" y="1274328"/>
            <a:ext cx="3493222" cy="5449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>
            <a:off x="4407012" y="937202"/>
            <a:ext cx="1615241" cy="118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484804">
            <a:off x="4323294" y="119435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注册接口的动态代理对象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31" idx="1"/>
          </p:cNvCxnSpPr>
          <p:nvPr/>
        </p:nvCxnSpPr>
        <p:spPr>
          <a:xfrm flipH="1">
            <a:off x="4486275" y="1546802"/>
            <a:ext cx="1535978" cy="115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484804">
            <a:off x="4670901" y="175385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文件资源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6800" y="2076450"/>
            <a:ext cx="4883150" cy="126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34225" y="1703667"/>
            <a:ext cx="269153" cy="3222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1"/>
          </p:cNvCxnSpPr>
          <p:nvPr/>
        </p:nvCxnSpPr>
        <p:spPr>
          <a:xfrm flipH="1">
            <a:off x="3981450" y="2706450"/>
            <a:ext cx="2165350" cy="51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889916">
            <a:off x="4754424" y="268059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resultMap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46800" y="3441700"/>
            <a:ext cx="4883150" cy="54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6" name="直接箭头连接符 35"/>
          <p:cNvCxnSpPr>
            <a:stCxn id="53" idx="1"/>
          </p:cNvCxnSpPr>
          <p:nvPr/>
        </p:nvCxnSpPr>
        <p:spPr>
          <a:xfrm flipH="1">
            <a:off x="4162425" y="3711700"/>
            <a:ext cx="1984375" cy="7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1348878">
            <a:off x="4842378" y="3494636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46800" y="4057319"/>
            <a:ext cx="4883150" cy="20880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4972050" y="4457700"/>
            <a:ext cx="1174750" cy="2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572737">
            <a:off x="4967047" y="4326895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MappedStatment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66100" y="5001396"/>
            <a:ext cx="2578100" cy="205892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81974" y="4983844"/>
            <a:ext cx="2619375" cy="2124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59" name="直接箭头连接符 58"/>
          <p:cNvCxnSpPr>
            <a:stCxn id="45" idx="1"/>
          </p:cNvCxnSpPr>
          <p:nvPr/>
        </p:nvCxnSpPr>
        <p:spPr>
          <a:xfrm flipH="1" flipV="1">
            <a:off x="4260850" y="4927600"/>
            <a:ext cx="3921124" cy="162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31781">
            <a:off x="4756712" y="4739645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KeyGenerator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7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初始化过程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36" y="1007412"/>
            <a:ext cx="7877564" cy="541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4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SqlSeesion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对外提供的访问接口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4771" y="855677"/>
            <a:ext cx="3120704" cy="453005"/>
            <a:chOff x="3984771" y="1115736"/>
            <a:chExt cx="3120704" cy="453005"/>
          </a:xfrm>
        </p:grpSpPr>
        <p:sp>
          <p:nvSpPr>
            <p:cNvPr id="2" name="矩形 1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0593" y="115757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SqlSeesion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84771" y="1652631"/>
            <a:ext cx="3120704" cy="453005"/>
            <a:chOff x="3984771" y="1115736"/>
            <a:chExt cx="3120704" cy="453005"/>
          </a:xfrm>
        </p:grpSpPr>
        <p:sp>
          <p:nvSpPr>
            <p:cNvPr id="14" name="矩形 13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0593" y="1157572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Executor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4771" y="2483141"/>
            <a:ext cx="3138211" cy="453005"/>
            <a:chOff x="3984771" y="1115736"/>
            <a:chExt cx="3138211" cy="453005"/>
          </a:xfrm>
        </p:grpSpPr>
        <p:sp>
          <p:nvSpPr>
            <p:cNvPr id="17" name="矩形 16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4771" y="1157572"/>
              <a:ext cx="313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StatementHandler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98462" y="3397541"/>
            <a:ext cx="2184883" cy="453005"/>
            <a:chOff x="3984771" y="1115736"/>
            <a:chExt cx="3120705" cy="453005"/>
          </a:xfrm>
        </p:grpSpPr>
        <p:sp>
          <p:nvSpPr>
            <p:cNvPr id="20" name="矩形 19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4772" y="1157572"/>
              <a:ext cx="312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ParameterHandler</a:t>
              </a: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67791" y="3397541"/>
            <a:ext cx="2184883" cy="453005"/>
            <a:chOff x="3984771" y="1115736"/>
            <a:chExt cx="3120705" cy="453005"/>
          </a:xfrm>
        </p:grpSpPr>
        <p:sp>
          <p:nvSpPr>
            <p:cNvPr id="23" name="矩形 22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4772" y="1157572"/>
              <a:ext cx="312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ResultSetHandler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98462" y="4261607"/>
            <a:ext cx="2184883" cy="453005"/>
            <a:chOff x="3984770" y="1115736"/>
            <a:chExt cx="3120705" cy="453005"/>
          </a:xfrm>
        </p:grpSpPr>
        <p:sp>
          <p:nvSpPr>
            <p:cNvPr id="26" name="矩形 25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84770" y="1157572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Statment</a:t>
              </a: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67792" y="4219770"/>
            <a:ext cx="2184882" cy="453005"/>
            <a:chOff x="3984771" y="1115736"/>
            <a:chExt cx="3120704" cy="453005"/>
          </a:xfrm>
        </p:grpSpPr>
        <p:sp>
          <p:nvSpPr>
            <p:cNvPr id="29" name="矩形 28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20593" y="1157572"/>
              <a:ext cx="156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ResultSet</a:t>
              </a:r>
              <a:endParaRPr lang="zh-CN" altLang="en-US"/>
            </a:p>
          </p:txBody>
        </p:sp>
      </p:grpSp>
      <p:sp>
        <p:nvSpPr>
          <p:cNvPr id="5" name="流程图: 磁盘 4"/>
          <p:cNvSpPr/>
          <p:nvPr/>
        </p:nvSpPr>
        <p:spPr>
          <a:xfrm>
            <a:off x="4639112" y="5394121"/>
            <a:ext cx="1828679" cy="59561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1434" y="5507264"/>
            <a:ext cx="218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DataBase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54469" y="1421933"/>
            <a:ext cx="8838823" cy="125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56150" y="1308682"/>
            <a:ext cx="0" cy="343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56150" y="2105636"/>
            <a:ext cx="0" cy="37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0"/>
          </p:cNvCxnSpPr>
          <p:nvPr/>
        </p:nvCxnSpPr>
        <p:spPr>
          <a:xfrm flipH="1">
            <a:off x="3390903" y="2936146"/>
            <a:ext cx="1365247" cy="46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2"/>
            <a:endCxn id="26" idx="0"/>
          </p:cNvCxnSpPr>
          <p:nvPr/>
        </p:nvCxnSpPr>
        <p:spPr>
          <a:xfrm>
            <a:off x="3390903" y="3850546"/>
            <a:ext cx="1" cy="41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2"/>
          </p:cNvCxnSpPr>
          <p:nvPr/>
        </p:nvCxnSpPr>
        <p:spPr>
          <a:xfrm>
            <a:off x="3390904" y="4714612"/>
            <a:ext cx="1644646" cy="67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2"/>
          </p:cNvCxnSpPr>
          <p:nvPr/>
        </p:nvCxnSpPr>
        <p:spPr>
          <a:xfrm flipV="1">
            <a:off x="6064251" y="4672775"/>
            <a:ext cx="1495982" cy="67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0"/>
            <a:endCxn id="23" idx="2"/>
          </p:cNvCxnSpPr>
          <p:nvPr/>
        </p:nvCxnSpPr>
        <p:spPr>
          <a:xfrm flipH="1" flipV="1">
            <a:off x="7560232" y="3850546"/>
            <a:ext cx="1" cy="36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3" idx="0"/>
          </p:cNvCxnSpPr>
          <p:nvPr/>
        </p:nvCxnSpPr>
        <p:spPr>
          <a:xfrm flipH="1" flipV="1">
            <a:off x="6388100" y="2936146"/>
            <a:ext cx="1172132" cy="46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388100" y="2105636"/>
            <a:ext cx="0" cy="37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388100" y="1308682"/>
            <a:ext cx="0" cy="343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4401" y="1049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接口层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53530" y="15146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Excutor</a:t>
            </a:r>
            <a:r>
              <a:rPr lang="zh-CN" altLang="en-US" smtClean="0"/>
              <a:t>内部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选技师的时候居然有了隔阂？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Picture 3" descr="D:\Aeshen\TechNet 2006\12-December\Msft-longhorn-papers\TDM Deck\Windows Illustration Icons\Female 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665744" y="3389736"/>
            <a:ext cx="1810800" cy="19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942" y="3435649"/>
            <a:ext cx="1811131" cy="18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12" name="Picture 11" descr="D:\PatrickWork\课件\icon\2007121416202326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4401" y="1007413"/>
            <a:ext cx="3107535" cy="310753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57921" y="1980822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我要服务好，</a:t>
            </a:r>
            <a:endParaRPr lang="en-US" altLang="zh-CN" sz="20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态度热情的技师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1" descr="D:\PatrickWork\课件\icon\2007121416202326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829494" y="1134940"/>
            <a:ext cx="3373285" cy="310753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26121" y="20891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现在谁是空闲的？</a:t>
            </a:r>
            <a:endParaRPr lang="en-US" altLang="zh-CN" sz="20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谁跟我关系最好？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642811" y="1299411"/>
            <a:ext cx="36094" cy="4475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4537" y="512126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James</a:t>
            </a:r>
            <a:r>
              <a:rPr lang="zh-CN" altLang="en-US" smtClean="0"/>
              <a:t>老师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47415" y="5099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大堂经理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程序员想要的姿势</a:t>
            </a:r>
            <a:r>
              <a:rPr lang="zh-CN" altLang="en-US" sz="2667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的数据库访问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075"/>
            <a:ext cx="5410200" cy="235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03" y="1600201"/>
            <a:ext cx="6091093" cy="22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41084" y="43573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</a:p>
        </p:txBody>
      </p:sp>
      <p:sp>
        <p:nvSpPr>
          <p:cNvPr id="19" name="右大括号 18"/>
          <p:cNvSpPr/>
          <p:nvPr/>
        </p:nvSpPr>
        <p:spPr>
          <a:xfrm rot="16200000">
            <a:off x="5525776" y="1912784"/>
            <a:ext cx="230834" cy="6043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32657" y="5030838"/>
            <a:ext cx="381707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中对应的方法执行；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找到命名空间和方法名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4333" y="136138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  <a:endParaRPr lang="zh-CN" altLang="en-US" sz="2400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677" y="1348946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sz="24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24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816013" y="1125230"/>
            <a:ext cx="18047" cy="2870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5410198" y="2912089"/>
            <a:ext cx="847725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6247" y="3996109"/>
            <a:ext cx="7432913" cy="237355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3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翻译过程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6738" y="1748577"/>
            <a:ext cx="4187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中对应的方法执行；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找到命名空间和方法名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6164" y="1607620"/>
            <a:ext cx="5218095" cy="70788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smtClean="0"/>
              <a:t>MapperMethod.</a:t>
            </a:r>
            <a:r>
              <a:rPr lang="en-US" altLang="zh-CN" sz="2000" b="1" smtClean="0"/>
              <a:t>SqlCommand.</a:t>
            </a:r>
            <a:r>
              <a:rPr lang="en-US" altLang="zh-CN" sz="2000"/>
              <a:t> type </a:t>
            </a:r>
            <a:r>
              <a:rPr lang="en-US" altLang="zh-CN" sz="2000" smtClean="0"/>
              <a:t>+</a:t>
            </a:r>
          </a:p>
          <a:p>
            <a:r>
              <a:rPr lang="en-US" altLang="zh-CN" sz="2000" smtClean="0"/>
              <a:t>MapperMethod.MethodSignature.returnType</a:t>
            </a:r>
            <a:r>
              <a:rPr lang="zh-CN" altLang="en-US" sz="2000" b="1" smtClean="0"/>
              <a:t> </a:t>
            </a:r>
            <a:endParaRPr lang="zh-CN" altLang="en-US" sz="2000"/>
          </a:p>
        </p:txBody>
      </p:sp>
      <p:sp>
        <p:nvSpPr>
          <p:cNvPr id="11" name="矩形 10"/>
          <p:cNvSpPr/>
          <p:nvPr/>
        </p:nvSpPr>
        <p:spPr>
          <a:xfrm>
            <a:off x="5416164" y="2484151"/>
            <a:ext cx="428995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/>
              <a:t>MapperMethod.SqlCommand.</a:t>
            </a:r>
            <a:r>
              <a:rPr lang="en-US" altLang="zh-CN" sz="2000"/>
              <a:t> </a:t>
            </a:r>
            <a:r>
              <a:rPr lang="en-US" altLang="zh-CN" sz="2000"/>
              <a:t>name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327828" y="3048983"/>
            <a:ext cx="624401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/>
              <a:t>MapperMethod.MethodSignature.paramNameResolver</a:t>
            </a:r>
            <a:endParaRPr lang="zh-CN" altLang="en-US" sz="2000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4104386" y="1961563"/>
            <a:ext cx="1311778" cy="17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1" idx="1"/>
          </p:cNvCxnSpPr>
          <p:nvPr/>
        </p:nvCxnSpPr>
        <p:spPr>
          <a:xfrm flipH="1" flipV="1">
            <a:off x="3200400" y="2487241"/>
            <a:ext cx="2215764" cy="19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2" idx="1"/>
          </p:cNvCxnSpPr>
          <p:nvPr/>
        </p:nvCxnSpPr>
        <p:spPr>
          <a:xfrm flipH="1" flipV="1">
            <a:off x="1754333" y="3048983"/>
            <a:ext cx="3573495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查询接口嵌套关系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3401" y="1228993"/>
            <a:ext cx="2495159" cy="338554"/>
            <a:chOff x="1223401" y="1228993"/>
            <a:chExt cx="2495159" cy="338554"/>
          </a:xfrm>
        </p:grpSpPr>
        <p:sp>
          <p:nvSpPr>
            <p:cNvPr id="2" name="矩形 1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23632" y="1228993"/>
              <a:ext cx="1694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selectOne(String)</a:t>
              </a:r>
              <a:endParaRPr lang="zh-CN" altLang="en-US" sz="16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23399" y="1693813"/>
            <a:ext cx="2495159" cy="338554"/>
            <a:chOff x="1223401" y="1228993"/>
            <a:chExt cx="2495159" cy="338554"/>
          </a:xfrm>
        </p:grpSpPr>
        <p:sp>
          <p:nvSpPr>
            <p:cNvPr id="13" name="矩形 12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9446" y="1228993"/>
              <a:ext cx="2323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selectOne(String,Object)</a:t>
              </a:r>
              <a:endParaRPr lang="zh-CN" altLang="en-US" sz="16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84861" y="2849880"/>
            <a:ext cx="4110399" cy="338554"/>
            <a:chOff x="1223401" y="1228993"/>
            <a:chExt cx="2495159" cy="338554"/>
          </a:xfrm>
        </p:grpSpPr>
        <p:sp>
          <p:nvSpPr>
            <p:cNvPr id="16" name="矩形 15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023" y="1228993"/>
              <a:ext cx="2359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selectList(String,Object,String,RowBounds)</a:t>
              </a:r>
              <a:endParaRPr lang="zh-CN" altLang="en-US" sz="16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38099" y="1373237"/>
            <a:ext cx="2495159" cy="338554"/>
            <a:chOff x="1223401" y="1228993"/>
            <a:chExt cx="2495159" cy="338554"/>
          </a:xfrm>
        </p:grpSpPr>
        <p:sp>
          <p:nvSpPr>
            <p:cNvPr id="19" name="矩形 18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0284" y="122899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selectMap(String,String)</a:t>
              </a:r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82654" y="1373237"/>
            <a:ext cx="3304446" cy="338554"/>
            <a:chOff x="1016096" y="1228993"/>
            <a:chExt cx="2909772" cy="338554"/>
          </a:xfrm>
        </p:grpSpPr>
        <p:sp>
          <p:nvSpPr>
            <p:cNvPr id="22" name="矩形 21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096" y="1228993"/>
              <a:ext cx="2909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selectMap(String,Object,String)</a:t>
              </a:r>
              <a:endParaRPr lang="zh-CN" altLang="en-US" sz="1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68776" y="2097673"/>
            <a:ext cx="3952961" cy="338554"/>
            <a:chOff x="1223401" y="1228993"/>
            <a:chExt cx="2495159" cy="338554"/>
          </a:xfrm>
        </p:grpSpPr>
        <p:sp>
          <p:nvSpPr>
            <p:cNvPr id="25" name="矩形 24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3402" y="1228993"/>
              <a:ext cx="2495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selectMap(String,Object,String,RowBounds)</a:t>
              </a:r>
              <a:endParaRPr lang="zh-CN" altLang="en-US" sz="16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6117" y="2829193"/>
            <a:ext cx="2495159" cy="338554"/>
            <a:chOff x="1223401" y="1228993"/>
            <a:chExt cx="2495159" cy="338554"/>
          </a:xfrm>
        </p:grpSpPr>
        <p:sp>
          <p:nvSpPr>
            <p:cNvPr id="28" name="矩形 27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2867" y="1228993"/>
              <a:ext cx="165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selectList(String)</a:t>
              </a:r>
              <a:endParaRPr lang="zh-CN" altLang="en-US" sz="16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37511" y="3604260"/>
            <a:ext cx="6276009" cy="338554"/>
            <a:chOff x="1223401" y="1228993"/>
            <a:chExt cx="2495159" cy="338554"/>
          </a:xfrm>
        </p:grpSpPr>
        <p:sp>
          <p:nvSpPr>
            <p:cNvPr id="31" name="矩形 30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51753" y="1228993"/>
              <a:ext cx="243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Executor.query(MappedStatment,Object,RowBounds,ResultHandler)</a:t>
              </a:r>
              <a:endParaRPr lang="zh-CN" altLang="en-US" sz="16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84666" y="4137660"/>
            <a:ext cx="4310795" cy="338554"/>
            <a:chOff x="1162578" y="1228993"/>
            <a:chExt cx="2616806" cy="338554"/>
          </a:xfrm>
        </p:grpSpPr>
        <p:sp>
          <p:nvSpPr>
            <p:cNvPr id="34" name="矩形 33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2578" y="1228993"/>
              <a:ext cx="2616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select(String,Object,RowBounds,ResultHandler)</a:t>
              </a:r>
              <a:endParaRPr lang="zh-CN" altLang="en-US" sz="16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684861" y="4602480"/>
            <a:ext cx="4110399" cy="338554"/>
            <a:chOff x="1223401" y="1228993"/>
            <a:chExt cx="2495159" cy="338554"/>
          </a:xfrm>
        </p:grpSpPr>
        <p:sp>
          <p:nvSpPr>
            <p:cNvPr id="37" name="矩形 36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4934" y="1228993"/>
              <a:ext cx="1992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/>
                <a:t>select(String,Object</a:t>
              </a:r>
              <a:r>
                <a:rPr lang="en-US" altLang="zh-CN" sz="1600" smtClean="0"/>
                <a:t>, ResultHandler)</a:t>
              </a:r>
              <a:endParaRPr lang="zh-CN" altLang="en-US" sz="16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84858" y="5128260"/>
            <a:ext cx="4110399" cy="338554"/>
            <a:chOff x="1223401" y="1228993"/>
            <a:chExt cx="2495159" cy="338554"/>
          </a:xfrm>
        </p:grpSpPr>
        <p:sp>
          <p:nvSpPr>
            <p:cNvPr id="40" name="矩形 39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2687" y="1228993"/>
              <a:ext cx="1576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select(String,ResultHandler</a:t>
              </a:r>
              <a:r>
                <a:rPr lang="en-US" altLang="zh-CN" sz="1600"/>
                <a:t>)</a:t>
              </a:r>
              <a:endParaRPr lang="zh-CN" altLang="en-US" sz="1600"/>
            </a:p>
          </p:txBody>
        </p:sp>
      </p:grpSp>
      <p:cxnSp>
        <p:nvCxnSpPr>
          <p:cNvPr id="6" name="直接箭头连接符 5"/>
          <p:cNvCxnSpPr>
            <a:stCxn id="2" idx="2"/>
            <a:endCxn id="14" idx="0"/>
          </p:cNvCxnSpPr>
          <p:nvPr/>
        </p:nvCxnSpPr>
        <p:spPr>
          <a:xfrm flipH="1">
            <a:off x="2470980" y="1546860"/>
            <a:ext cx="1" cy="146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223397" y="2246263"/>
            <a:ext cx="2495159" cy="338554"/>
            <a:chOff x="1223401" y="1228993"/>
            <a:chExt cx="2495159" cy="338554"/>
          </a:xfrm>
        </p:grpSpPr>
        <p:sp>
          <p:nvSpPr>
            <p:cNvPr id="45" name="矩形 44"/>
            <p:cNvSpPr/>
            <p:nvPr/>
          </p:nvSpPr>
          <p:spPr>
            <a:xfrm>
              <a:off x="1223401" y="1249680"/>
              <a:ext cx="2495159" cy="2971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51121" y="1228993"/>
              <a:ext cx="2239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smtClean="0"/>
                <a:t>selectList(String,Object)</a:t>
              </a:r>
              <a:endParaRPr lang="zh-CN" altLang="en-US" sz="1600"/>
            </a:p>
          </p:txBody>
        </p:sp>
      </p:grpSp>
      <p:cxnSp>
        <p:nvCxnSpPr>
          <p:cNvPr id="8" name="直接箭头连接符 7"/>
          <p:cNvCxnSpPr>
            <a:stCxn id="13" idx="2"/>
            <a:endCxn id="45" idx="0"/>
          </p:cNvCxnSpPr>
          <p:nvPr/>
        </p:nvCxnSpPr>
        <p:spPr>
          <a:xfrm flipH="1">
            <a:off x="2470977" y="2011680"/>
            <a:ext cx="2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2"/>
          </p:cNvCxnSpPr>
          <p:nvPr/>
        </p:nvCxnSpPr>
        <p:spPr>
          <a:xfrm>
            <a:off x="5785679" y="1691104"/>
            <a:ext cx="1247579" cy="42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7932420" y="1693813"/>
            <a:ext cx="1584960" cy="424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774180" y="2415540"/>
            <a:ext cx="495113" cy="45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3"/>
            <a:endCxn id="16" idx="1"/>
          </p:cNvCxnSpPr>
          <p:nvPr/>
        </p:nvCxnSpPr>
        <p:spPr>
          <a:xfrm>
            <a:off x="2621276" y="2998470"/>
            <a:ext cx="1063585" cy="20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2"/>
          </p:cNvCxnSpPr>
          <p:nvPr/>
        </p:nvCxnSpPr>
        <p:spPr>
          <a:xfrm>
            <a:off x="2470975" y="2584817"/>
            <a:ext cx="221075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1" idx="0"/>
            <a:endCxn id="38" idx="2"/>
          </p:cNvCxnSpPr>
          <p:nvPr/>
        </p:nvCxnSpPr>
        <p:spPr>
          <a:xfrm flipV="1">
            <a:off x="5740057" y="4941034"/>
            <a:ext cx="2" cy="18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8" idx="0"/>
            <a:endCxn id="35" idx="2"/>
          </p:cNvCxnSpPr>
          <p:nvPr/>
        </p:nvCxnSpPr>
        <p:spPr>
          <a:xfrm flipV="1">
            <a:off x="5740059" y="4476214"/>
            <a:ext cx="5" cy="126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5" idx="0"/>
          </p:cNvCxnSpPr>
          <p:nvPr/>
        </p:nvCxnSpPr>
        <p:spPr>
          <a:xfrm flipH="1" flipV="1">
            <a:off x="5740062" y="3922128"/>
            <a:ext cx="2" cy="2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直接箭头连接符 3072"/>
          <p:cNvCxnSpPr>
            <a:stCxn id="17" idx="2"/>
          </p:cNvCxnSpPr>
          <p:nvPr/>
        </p:nvCxnSpPr>
        <p:spPr>
          <a:xfrm>
            <a:off x="5740060" y="3188434"/>
            <a:ext cx="0" cy="4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3" y="125418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任何服务都是有标准流程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5" y="1023937"/>
            <a:ext cx="198718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8827" y="54435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7030A0"/>
                </a:solidFill>
              </a:rPr>
              <a:t>十三号技师</a:t>
            </a:r>
            <a:endParaRPr lang="zh-CN" altLang="en-US" b="1">
              <a:solidFill>
                <a:srgbClr val="7030A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63707" y="573231"/>
            <a:ext cx="1586762" cy="538153"/>
            <a:chOff x="8335439" y="573231"/>
            <a:chExt cx="1586762" cy="538153"/>
          </a:xfrm>
        </p:grpSpPr>
        <p:sp>
          <p:nvSpPr>
            <p:cNvPr id="26" name="圆角矩形 25"/>
            <p:cNvSpPr/>
            <p:nvPr/>
          </p:nvSpPr>
          <p:spPr>
            <a:xfrm>
              <a:off x="8335439" y="57323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83370" y="670410"/>
              <a:ext cx="1096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加载驱动</a:t>
              </a:r>
              <a:endParaRPr lang="zh-CN" altLang="en-US" sz="16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63707" y="1451353"/>
            <a:ext cx="1586762" cy="584775"/>
            <a:chOff x="8282808" y="1398081"/>
            <a:chExt cx="1586762" cy="584775"/>
          </a:xfrm>
        </p:grpSpPr>
        <p:sp>
          <p:nvSpPr>
            <p:cNvPr id="28" name="圆角矩形 27"/>
            <p:cNvSpPr/>
            <p:nvPr/>
          </p:nvSpPr>
          <p:spPr>
            <a:xfrm>
              <a:off x="8282808" y="139808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59611" y="1398081"/>
              <a:ext cx="1307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创建连接</a:t>
              </a:r>
              <a:endParaRPr lang="en-US" altLang="zh-CN" sz="1600" smtClean="0"/>
            </a:p>
            <a:p>
              <a:pPr algn="ctr"/>
              <a:r>
                <a:rPr lang="en-US" altLang="zh-CN" sz="1600"/>
                <a:t>Connection</a:t>
              </a:r>
              <a:endParaRPr lang="zh-CN" altLang="en-US" sz="16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63707" y="2376097"/>
            <a:ext cx="1586762" cy="584775"/>
            <a:chOff x="8282807" y="2666315"/>
            <a:chExt cx="1586762" cy="584775"/>
          </a:xfrm>
        </p:grpSpPr>
        <p:sp>
          <p:nvSpPr>
            <p:cNvPr id="30" name="圆角矩形 29"/>
            <p:cNvSpPr/>
            <p:nvPr/>
          </p:nvSpPr>
          <p:spPr>
            <a:xfrm>
              <a:off x="8282807" y="266808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99907" y="2666315"/>
              <a:ext cx="1552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创建一个查询</a:t>
              </a:r>
              <a:endParaRPr lang="en-US" altLang="zh-CN" sz="1600" smtClean="0"/>
            </a:p>
            <a:p>
              <a:pPr algn="ctr"/>
              <a:r>
                <a:rPr lang="en-US" altLang="zh-CN" sz="1600" smtClean="0"/>
                <a:t>Statment</a:t>
              </a:r>
              <a:endParaRPr lang="zh-CN" altLang="en-US" sz="16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63707" y="3300841"/>
            <a:ext cx="1586762" cy="538153"/>
            <a:chOff x="8282806" y="4021147"/>
            <a:chExt cx="1586762" cy="538153"/>
          </a:xfrm>
        </p:grpSpPr>
        <p:sp>
          <p:nvSpPr>
            <p:cNvPr id="32" name="圆角矩形 31"/>
            <p:cNvSpPr/>
            <p:nvPr/>
          </p:nvSpPr>
          <p:spPr>
            <a:xfrm>
              <a:off x="8282806" y="4021147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2928" y="4138819"/>
              <a:ext cx="155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设置查询参数</a:t>
              </a:r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63707" y="4178963"/>
            <a:ext cx="1586762" cy="862459"/>
            <a:chOff x="8312928" y="4837845"/>
            <a:chExt cx="1586762" cy="862459"/>
          </a:xfrm>
        </p:grpSpPr>
        <p:sp>
          <p:nvSpPr>
            <p:cNvPr id="34" name="圆角矩形 33"/>
            <p:cNvSpPr/>
            <p:nvPr/>
          </p:nvSpPr>
          <p:spPr>
            <a:xfrm>
              <a:off x="8312928" y="4837845"/>
              <a:ext cx="1586762" cy="79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60860" y="4838530"/>
              <a:ext cx="109618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从数据库</a:t>
              </a:r>
              <a:endParaRPr lang="en-US" altLang="zh-CN" sz="1600" smtClean="0"/>
            </a:p>
            <a:p>
              <a:pPr algn="ctr"/>
              <a:r>
                <a:rPr lang="zh-CN" altLang="en-US" sz="1600" smtClean="0"/>
                <a:t>加载数据</a:t>
              </a:r>
              <a:endParaRPr lang="en-US" altLang="zh-CN" sz="1600" smtClean="0"/>
            </a:p>
            <a:p>
              <a:pPr algn="ctr"/>
              <a:r>
                <a:rPr lang="en-US" altLang="zh-CN" sz="1600" smtClean="0"/>
                <a:t>ResultSet</a:t>
              </a:r>
              <a:endParaRPr lang="zh-CN" altLang="en-US" sz="1600"/>
            </a:p>
          </p:txBody>
        </p:sp>
      </p:grpSp>
      <p:sp>
        <p:nvSpPr>
          <p:cNvPr id="8" name="左大括号 7"/>
          <p:cNvSpPr/>
          <p:nvPr/>
        </p:nvSpPr>
        <p:spPr>
          <a:xfrm>
            <a:off x="3781559" y="678764"/>
            <a:ext cx="345941" cy="50372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863707" y="5381389"/>
            <a:ext cx="1586762" cy="538153"/>
            <a:chOff x="8312928" y="5777155"/>
            <a:chExt cx="1586762" cy="538153"/>
          </a:xfrm>
        </p:grpSpPr>
        <p:sp>
          <p:nvSpPr>
            <p:cNvPr id="37" name="圆角矩形 36"/>
            <p:cNvSpPr/>
            <p:nvPr/>
          </p:nvSpPr>
          <p:spPr>
            <a:xfrm>
              <a:off x="8312928" y="5777155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3050" y="5894827"/>
              <a:ext cx="1552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释放连接</a:t>
              </a:r>
              <a:endParaRPr lang="zh-CN" altLang="en-US" sz="1600"/>
            </a:p>
          </p:txBody>
        </p:sp>
      </p:grpSp>
      <p:cxnSp>
        <p:nvCxnSpPr>
          <p:cNvPr id="39" name="直接箭头连接符 38"/>
          <p:cNvCxnSpPr>
            <a:stCxn id="26" idx="2"/>
            <a:endCxn id="28" idx="0"/>
          </p:cNvCxnSpPr>
          <p:nvPr/>
        </p:nvCxnSpPr>
        <p:spPr>
          <a:xfrm>
            <a:off x="8657088" y="1111384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657088" y="2036128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652776" y="2960872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652776" y="3806161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652776" y="4970963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4336844" y="573231"/>
            <a:ext cx="1586762" cy="569599"/>
            <a:chOff x="8335439" y="573231"/>
            <a:chExt cx="1586762" cy="569599"/>
          </a:xfrm>
        </p:grpSpPr>
        <p:sp>
          <p:nvSpPr>
            <p:cNvPr id="58" name="圆角矩形 57"/>
            <p:cNvSpPr/>
            <p:nvPr/>
          </p:nvSpPr>
          <p:spPr>
            <a:xfrm>
              <a:off x="8335439" y="57323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5562" y="619610"/>
              <a:ext cx="1539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/>
                <a:t>协助</a:t>
              </a:r>
              <a:r>
                <a:rPr lang="en-US" altLang="zh-CN" sz="1400"/>
                <a:t>James</a:t>
              </a:r>
              <a:r>
                <a:rPr lang="zh-CN" altLang="en-US" sz="1400"/>
                <a:t>老师</a:t>
              </a:r>
            </a:p>
            <a:p>
              <a:pPr algn="ctr"/>
              <a:r>
                <a:rPr lang="zh-CN" altLang="en-US" sz="1400"/>
                <a:t>沐浴</a:t>
              </a:r>
              <a:r>
                <a:rPr lang="zh-CN" altLang="en-US" sz="1400" smtClean="0"/>
                <a:t>更衣</a:t>
              </a:r>
              <a:endParaRPr lang="zh-CN" altLang="en-US" sz="14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336844" y="1451353"/>
            <a:ext cx="1586762" cy="584775"/>
            <a:chOff x="8282808" y="1398081"/>
            <a:chExt cx="1586762" cy="584775"/>
          </a:xfrm>
        </p:grpSpPr>
        <p:sp>
          <p:nvSpPr>
            <p:cNvPr id="61" name="圆角矩形 60"/>
            <p:cNvSpPr/>
            <p:nvPr/>
          </p:nvSpPr>
          <p:spPr>
            <a:xfrm>
              <a:off x="8282808" y="139808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59611" y="1398081"/>
              <a:ext cx="1307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按摩头部</a:t>
              </a:r>
            </a:p>
            <a:p>
              <a:pPr algn="ctr"/>
              <a:r>
                <a:rPr lang="en-US" altLang="zh-CN" sz="1600"/>
                <a:t>20</a:t>
              </a:r>
              <a:r>
                <a:rPr lang="zh-CN" altLang="en-US" sz="1600"/>
                <a:t>分钟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336844" y="2376097"/>
            <a:ext cx="1586762" cy="584775"/>
            <a:chOff x="8282807" y="2666315"/>
            <a:chExt cx="1586762" cy="584775"/>
          </a:xfrm>
        </p:grpSpPr>
        <p:sp>
          <p:nvSpPr>
            <p:cNvPr id="64" name="圆角矩形 63"/>
            <p:cNvSpPr/>
            <p:nvPr/>
          </p:nvSpPr>
          <p:spPr>
            <a:xfrm>
              <a:off x="8282807" y="2668081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99907" y="2666315"/>
              <a:ext cx="1552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按摩颈椎</a:t>
              </a:r>
            </a:p>
            <a:p>
              <a:pPr algn="ctr"/>
              <a:r>
                <a:rPr lang="en-US" altLang="zh-CN" sz="1600"/>
                <a:t>20</a:t>
              </a:r>
              <a:r>
                <a:rPr lang="zh-CN" altLang="en-US" sz="1600"/>
                <a:t>分钟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36844" y="3300841"/>
            <a:ext cx="1586762" cy="604313"/>
            <a:chOff x="8282806" y="4021147"/>
            <a:chExt cx="1586762" cy="604313"/>
          </a:xfrm>
        </p:grpSpPr>
        <p:sp>
          <p:nvSpPr>
            <p:cNvPr id="67" name="圆角矩形 66"/>
            <p:cNvSpPr/>
            <p:nvPr/>
          </p:nvSpPr>
          <p:spPr>
            <a:xfrm>
              <a:off x="8282806" y="4021147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91265" y="4040685"/>
              <a:ext cx="1552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按摩腰椎</a:t>
              </a:r>
            </a:p>
            <a:p>
              <a:pPr algn="ctr"/>
              <a:r>
                <a:rPr lang="en-US" altLang="zh-CN" sz="1600"/>
                <a:t>20</a:t>
              </a:r>
              <a:r>
                <a:rPr lang="zh-CN" altLang="en-US" sz="1600"/>
                <a:t>分钟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336844" y="4178963"/>
            <a:ext cx="1586762" cy="792000"/>
            <a:chOff x="8312928" y="4837845"/>
            <a:chExt cx="1586762" cy="792000"/>
          </a:xfrm>
        </p:grpSpPr>
        <p:sp>
          <p:nvSpPr>
            <p:cNvPr id="70" name="圆角矩形 69"/>
            <p:cNvSpPr/>
            <p:nvPr/>
          </p:nvSpPr>
          <p:spPr>
            <a:xfrm>
              <a:off x="8312928" y="4837845"/>
              <a:ext cx="1586762" cy="79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60860" y="4940130"/>
              <a:ext cx="1096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按摩腰椎</a:t>
              </a:r>
            </a:p>
            <a:p>
              <a:pPr algn="ctr"/>
              <a:r>
                <a:rPr lang="en-US" altLang="zh-CN" sz="1600"/>
                <a:t>20</a:t>
              </a:r>
              <a:r>
                <a:rPr lang="zh-CN" altLang="en-US" sz="1600"/>
                <a:t>分钟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36844" y="5359361"/>
            <a:ext cx="1586762" cy="584775"/>
            <a:chOff x="8312928" y="5755127"/>
            <a:chExt cx="1586762" cy="584775"/>
          </a:xfrm>
        </p:grpSpPr>
        <p:sp>
          <p:nvSpPr>
            <p:cNvPr id="73" name="圆角矩形 72"/>
            <p:cNvSpPr/>
            <p:nvPr/>
          </p:nvSpPr>
          <p:spPr>
            <a:xfrm>
              <a:off x="8312928" y="5777155"/>
              <a:ext cx="1586762" cy="53815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3050" y="5755127"/>
              <a:ext cx="1552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mtClean="0"/>
                <a:t>James</a:t>
              </a:r>
              <a:r>
                <a:rPr lang="zh-CN" altLang="en-US" sz="1600" smtClean="0"/>
                <a:t>老师</a:t>
              </a:r>
              <a:endParaRPr lang="en-US" altLang="zh-CN" sz="1600" smtClean="0"/>
            </a:p>
            <a:p>
              <a:pPr algn="ctr"/>
              <a:r>
                <a:rPr lang="zh-CN" altLang="en-US" sz="1600" smtClean="0"/>
                <a:t>神清气爽</a:t>
              </a:r>
              <a:endParaRPr lang="zh-CN" altLang="en-US" sz="1600"/>
            </a:p>
          </p:txBody>
        </p:sp>
      </p:grpSp>
      <p:cxnSp>
        <p:nvCxnSpPr>
          <p:cNvPr id="75" name="直接箭头连接符 74"/>
          <p:cNvCxnSpPr>
            <a:stCxn id="58" idx="2"/>
            <a:endCxn id="61" idx="0"/>
          </p:cNvCxnSpPr>
          <p:nvPr/>
        </p:nvCxnSpPr>
        <p:spPr>
          <a:xfrm>
            <a:off x="5130225" y="1111384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130225" y="2036128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125913" y="2960872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125913" y="3806161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125913" y="4970963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5" descr="D:\PatrickWork\icon\2508shuijing\2508个水晶图\[1399]其他未整理\Other\Bin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8786" y="2537867"/>
            <a:ext cx="1219200" cy="1219200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10906748" y="375111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</a:rPr>
              <a:t>JDBC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51065" y="2276572"/>
            <a:ext cx="2286000" cy="2764850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4" name="右大括号 43"/>
          <p:cNvSpPr/>
          <p:nvPr/>
        </p:nvSpPr>
        <p:spPr>
          <a:xfrm>
            <a:off x="10058400" y="881220"/>
            <a:ext cx="228600" cy="50629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的三个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重要组件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92925" y="950292"/>
            <a:ext cx="116276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SimpleExecutor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doQuery()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方法的解读发现，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是个指挥官，它在调度三个小弟工作：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950" y="1409200"/>
            <a:ext cx="11706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StatementHandler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：它的作用是使用数据库的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执行操作，启承上启下作用；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ParameterHandler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预编译的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语句进行参数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ResultSetHandler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：对数据库返回的结果集（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）进行封装，返回用户指定的实体类型；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6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702001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3108082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953645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1056624" y="4185090"/>
            <a:ext cx="1781664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论</a:t>
            </a: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源码的重要性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学习源码的方法论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3401718" y="4154763"/>
            <a:ext cx="1428597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源码概述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初始化阶段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动态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代理阶段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数据库访问阶段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1059237" y="355638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看源码的正确姿势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3277493" y="3562096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002452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5545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5255092" y="3444925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5596355" y="4164978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5475331" y="3572311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119409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5150" y="363566"/>
            <a:ext cx="844170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内部运作过程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4771" y="855677"/>
            <a:ext cx="3120704" cy="453005"/>
            <a:chOff x="3984771" y="1115736"/>
            <a:chExt cx="3120704" cy="453005"/>
          </a:xfrm>
        </p:grpSpPr>
        <p:sp>
          <p:nvSpPr>
            <p:cNvPr id="2" name="矩形 1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0593" y="115757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SqlSeesion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84771" y="1652631"/>
            <a:ext cx="3120704" cy="453005"/>
            <a:chOff x="3984771" y="1115736"/>
            <a:chExt cx="3120704" cy="453005"/>
          </a:xfrm>
        </p:grpSpPr>
        <p:sp>
          <p:nvSpPr>
            <p:cNvPr id="14" name="矩形 13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0593" y="1157572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Executor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4771" y="2483141"/>
            <a:ext cx="3138211" cy="453005"/>
            <a:chOff x="3984771" y="1115736"/>
            <a:chExt cx="3138211" cy="453005"/>
          </a:xfrm>
        </p:grpSpPr>
        <p:sp>
          <p:nvSpPr>
            <p:cNvPr id="17" name="矩形 16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4771" y="1157572"/>
              <a:ext cx="313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StatementHandler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98462" y="3397541"/>
            <a:ext cx="2184883" cy="453005"/>
            <a:chOff x="3984771" y="1115736"/>
            <a:chExt cx="3120705" cy="453005"/>
          </a:xfrm>
        </p:grpSpPr>
        <p:sp>
          <p:nvSpPr>
            <p:cNvPr id="20" name="矩形 19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4772" y="1157572"/>
              <a:ext cx="312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ParameterHandler</a:t>
              </a: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67791" y="3397541"/>
            <a:ext cx="2184883" cy="453005"/>
            <a:chOff x="3984771" y="1115736"/>
            <a:chExt cx="3120705" cy="453005"/>
          </a:xfrm>
        </p:grpSpPr>
        <p:sp>
          <p:nvSpPr>
            <p:cNvPr id="23" name="矩形 22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4772" y="1157572"/>
              <a:ext cx="312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ResultSetHandler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98462" y="4261607"/>
            <a:ext cx="2184883" cy="453005"/>
            <a:chOff x="3984770" y="1115736"/>
            <a:chExt cx="3120705" cy="453005"/>
          </a:xfrm>
        </p:grpSpPr>
        <p:sp>
          <p:nvSpPr>
            <p:cNvPr id="26" name="矩形 25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84770" y="1157572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Statment</a:t>
              </a: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67792" y="4219770"/>
            <a:ext cx="2184882" cy="453005"/>
            <a:chOff x="3984771" y="1115736"/>
            <a:chExt cx="3120704" cy="453005"/>
          </a:xfrm>
        </p:grpSpPr>
        <p:sp>
          <p:nvSpPr>
            <p:cNvPr id="29" name="矩形 28"/>
            <p:cNvSpPr/>
            <p:nvPr/>
          </p:nvSpPr>
          <p:spPr>
            <a:xfrm>
              <a:off x="3984771" y="1115736"/>
              <a:ext cx="3120704" cy="4530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20593" y="1157572"/>
              <a:ext cx="156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ResultSet</a:t>
              </a:r>
              <a:endParaRPr lang="zh-CN" altLang="en-US"/>
            </a:p>
          </p:txBody>
        </p:sp>
      </p:grpSp>
      <p:sp>
        <p:nvSpPr>
          <p:cNvPr id="5" name="流程图: 磁盘 4"/>
          <p:cNvSpPr/>
          <p:nvPr/>
        </p:nvSpPr>
        <p:spPr>
          <a:xfrm>
            <a:off x="4639112" y="5394121"/>
            <a:ext cx="1828679" cy="59561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1434" y="5507264"/>
            <a:ext cx="218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DataBase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54469" y="1421933"/>
            <a:ext cx="8838823" cy="125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56150" y="1308682"/>
            <a:ext cx="0" cy="343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56150" y="2105636"/>
            <a:ext cx="0" cy="37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0" idx="0"/>
          </p:cNvCxnSpPr>
          <p:nvPr/>
        </p:nvCxnSpPr>
        <p:spPr>
          <a:xfrm flipH="1">
            <a:off x="3390903" y="2936146"/>
            <a:ext cx="1365247" cy="46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2"/>
            <a:endCxn id="26" idx="0"/>
          </p:cNvCxnSpPr>
          <p:nvPr/>
        </p:nvCxnSpPr>
        <p:spPr>
          <a:xfrm>
            <a:off x="3390903" y="3850546"/>
            <a:ext cx="1" cy="41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2"/>
          </p:cNvCxnSpPr>
          <p:nvPr/>
        </p:nvCxnSpPr>
        <p:spPr>
          <a:xfrm>
            <a:off x="3390904" y="4714612"/>
            <a:ext cx="1644646" cy="67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2"/>
          </p:cNvCxnSpPr>
          <p:nvPr/>
        </p:nvCxnSpPr>
        <p:spPr>
          <a:xfrm flipV="1">
            <a:off x="6064251" y="4672775"/>
            <a:ext cx="1495982" cy="67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0"/>
            <a:endCxn id="23" idx="2"/>
          </p:cNvCxnSpPr>
          <p:nvPr/>
        </p:nvCxnSpPr>
        <p:spPr>
          <a:xfrm flipH="1" flipV="1">
            <a:off x="7560232" y="3850546"/>
            <a:ext cx="1" cy="36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3" idx="0"/>
          </p:cNvCxnSpPr>
          <p:nvPr/>
        </p:nvCxnSpPr>
        <p:spPr>
          <a:xfrm flipH="1" flipV="1">
            <a:off x="6388100" y="2936146"/>
            <a:ext cx="1172132" cy="461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388100" y="2105636"/>
            <a:ext cx="0" cy="37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388100" y="1308682"/>
            <a:ext cx="0" cy="343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4401" y="1049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接口层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53530" y="15146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Excutor</a:t>
            </a:r>
            <a:r>
              <a:rPr lang="zh-CN" altLang="en-US" smtClean="0"/>
              <a:t>内部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702001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3108082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953645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1056624" y="4185090"/>
            <a:ext cx="1781664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论</a:t>
            </a: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源码的重要性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学习源码的方法论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3401718" y="4154763"/>
            <a:ext cx="1428597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源码概述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初始化阶段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动态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代理阶段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数据库访问阶段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1059237" y="355638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看源码的正确姿势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3277493" y="3562096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002452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9175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5255092" y="3444925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5596355" y="4164978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5475331" y="3572311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119409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4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4" y="275069"/>
            <a:ext cx="947322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关键核心类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4877" y="1103868"/>
            <a:ext cx="928480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onfiguration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StatmentHandler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ParameterHandler;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ResultSetHandler;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论学习源码的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重要性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9" y="166450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61918" y="2247900"/>
            <a:ext cx="72442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20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20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mapper</a:t>
            </a:r>
            <a:r>
              <a:rPr lang="zh-CN" altLang="en-US" sz="200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接口就</a:t>
            </a:r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能对数据库进行访问？</a:t>
            </a:r>
            <a:endParaRPr lang="en-US" altLang="zh-CN" sz="200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/>
            <a:endParaRPr lang="en-US" altLang="zh-CN" sz="200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为什么在</a:t>
            </a:r>
            <a:r>
              <a:rPr lang="en-US" altLang="zh-CN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容器中，并没有出现</a:t>
            </a:r>
            <a:r>
              <a:rPr lang="en-US" altLang="zh-CN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的身影？</a:t>
            </a:r>
            <a:endParaRPr lang="zh-CN" altLang="en-US" sz="200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2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5" y="275069"/>
            <a:ext cx="574895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学习状态分析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Shape 18387"/>
          <p:cNvSpPr/>
          <p:nvPr/>
        </p:nvSpPr>
        <p:spPr>
          <a:xfrm>
            <a:off x="43068" y="5990462"/>
            <a:ext cx="3795318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34" y="0"/>
                </a:lnTo>
                <a:lnTo>
                  <a:pt x="21600" y="0"/>
                </a:lnTo>
                <a:lnTo>
                  <a:pt x="20466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grpSp>
        <p:nvGrpSpPr>
          <p:cNvPr id="12" name="Group 18390"/>
          <p:cNvGrpSpPr/>
          <p:nvPr/>
        </p:nvGrpSpPr>
        <p:grpSpPr>
          <a:xfrm>
            <a:off x="3639101" y="5213521"/>
            <a:ext cx="199284" cy="996778"/>
            <a:chOff x="0" y="0"/>
            <a:chExt cx="158794" cy="719999"/>
          </a:xfrm>
        </p:grpSpPr>
        <p:sp>
          <p:nvSpPr>
            <p:cNvPr id="13" name="Shape 18388"/>
            <p:cNvSpPr/>
            <p:nvPr/>
          </p:nvSpPr>
          <p:spPr>
            <a:xfrm rot="5400000" flipH="1">
              <a:off x="-280604" y="280603"/>
              <a:ext cx="720001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764" y="0"/>
                  </a:lnTo>
                  <a:lnTo>
                    <a:pt x="21600" y="0"/>
                  </a:lnTo>
                  <a:lnTo>
                    <a:pt x="16836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  <p:sp>
          <p:nvSpPr>
            <p:cNvPr id="14" name="Shape 18389"/>
            <p:cNvSpPr/>
            <p:nvPr/>
          </p:nvSpPr>
          <p:spPr>
            <a:xfrm rot="5400000" flipH="1">
              <a:off x="-73719" y="73718"/>
              <a:ext cx="30623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01" y="0"/>
                  </a:lnTo>
                  <a:lnTo>
                    <a:pt x="21600" y="0"/>
                  </a:lnTo>
                  <a:lnTo>
                    <a:pt x="103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</p:grpSp>
      <p:sp>
        <p:nvSpPr>
          <p:cNvPr id="15" name="Shape 18391"/>
          <p:cNvSpPr/>
          <p:nvPr/>
        </p:nvSpPr>
        <p:spPr>
          <a:xfrm>
            <a:off x="3639102" y="5213521"/>
            <a:ext cx="1594254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700" y="0"/>
                </a:lnTo>
                <a:lnTo>
                  <a:pt x="21600" y="0"/>
                </a:lnTo>
                <a:lnTo>
                  <a:pt x="1890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grpSp>
        <p:nvGrpSpPr>
          <p:cNvPr id="16" name="Group 18394"/>
          <p:cNvGrpSpPr/>
          <p:nvPr/>
        </p:nvGrpSpPr>
        <p:grpSpPr>
          <a:xfrm>
            <a:off x="5034071" y="4436581"/>
            <a:ext cx="199284" cy="996778"/>
            <a:chOff x="0" y="0"/>
            <a:chExt cx="158794" cy="719999"/>
          </a:xfrm>
        </p:grpSpPr>
        <p:sp>
          <p:nvSpPr>
            <p:cNvPr id="17" name="Shape 18392"/>
            <p:cNvSpPr/>
            <p:nvPr/>
          </p:nvSpPr>
          <p:spPr>
            <a:xfrm rot="5400000" flipH="1">
              <a:off x="-280604" y="280603"/>
              <a:ext cx="720001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764" y="0"/>
                  </a:lnTo>
                  <a:lnTo>
                    <a:pt x="21600" y="0"/>
                  </a:lnTo>
                  <a:lnTo>
                    <a:pt x="16836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  <p:sp>
          <p:nvSpPr>
            <p:cNvPr id="18" name="Shape 18393"/>
            <p:cNvSpPr/>
            <p:nvPr/>
          </p:nvSpPr>
          <p:spPr>
            <a:xfrm rot="5400000" flipH="1">
              <a:off x="-73719" y="73718"/>
              <a:ext cx="30623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01" y="0"/>
                  </a:lnTo>
                  <a:lnTo>
                    <a:pt x="21600" y="0"/>
                  </a:lnTo>
                  <a:lnTo>
                    <a:pt x="103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</p:grpSp>
      <p:sp>
        <p:nvSpPr>
          <p:cNvPr id="19" name="Shape 18395"/>
          <p:cNvSpPr/>
          <p:nvPr/>
        </p:nvSpPr>
        <p:spPr>
          <a:xfrm>
            <a:off x="5034072" y="4436581"/>
            <a:ext cx="1594253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700" y="0"/>
                </a:lnTo>
                <a:lnTo>
                  <a:pt x="21600" y="0"/>
                </a:lnTo>
                <a:lnTo>
                  <a:pt x="1890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grpSp>
        <p:nvGrpSpPr>
          <p:cNvPr id="20" name="Group 18398"/>
          <p:cNvGrpSpPr/>
          <p:nvPr/>
        </p:nvGrpSpPr>
        <p:grpSpPr>
          <a:xfrm>
            <a:off x="6429042" y="3659642"/>
            <a:ext cx="199283" cy="996778"/>
            <a:chOff x="0" y="0"/>
            <a:chExt cx="158794" cy="719999"/>
          </a:xfrm>
        </p:grpSpPr>
        <p:sp>
          <p:nvSpPr>
            <p:cNvPr id="21" name="Shape 18396"/>
            <p:cNvSpPr/>
            <p:nvPr/>
          </p:nvSpPr>
          <p:spPr>
            <a:xfrm rot="5400000" flipH="1">
              <a:off x="-280604" y="280603"/>
              <a:ext cx="720001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764" y="0"/>
                  </a:lnTo>
                  <a:lnTo>
                    <a:pt x="21600" y="0"/>
                  </a:lnTo>
                  <a:lnTo>
                    <a:pt x="16836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  <p:sp>
          <p:nvSpPr>
            <p:cNvPr id="22" name="Shape 18397"/>
            <p:cNvSpPr/>
            <p:nvPr/>
          </p:nvSpPr>
          <p:spPr>
            <a:xfrm rot="5400000" flipH="1">
              <a:off x="-73719" y="73718"/>
              <a:ext cx="30623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01" y="0"/>
                  </a:lnTo>
                  <a:lnTo>
                    <a:pt x="21600" y="0"/>
                  </a:lnTo>
                  <a:lnTo>
                    <a:pt x="103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</p:grpSp>
      <p:sp>
        <p:nvSpPr>
          <p:cNvPr id="23" name="Shape 18399"/>
          <p:cNvSpPr/>
          <p:nvPr/>
        </p:nvSpPr>
        <p:spPr>
          <a:xfrm>
            <a:off x="6429042" y="3659642"/>
            <a:ext cx="1594254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700" y="0"/>
                </a:lnTo>
                <a:lnTo>
                  <a:pt x="21600" y="0"/>
                </a:lnTo>
                <a:lnTo>
                  <a:pt x="1890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grpSp>
        <p:nvGrpSpPr>
          <p:cNvPr id="24" name="Group 18402"/>
          <p:cNvGrpSpPr/>
          <p:nvPr/>
        </p:nvGrpSpPr>
        <p:grpSpPr>
          <a:xfrm>
            <a:off x="7824014" y="2882702"/>
            <a:ext cx="199284" cy="996778"/>
            <a:chOff x="0" y="0"/>
            <a:chExt cx="158794" cy="719999"/>
          </a:xfrm>
        </p:grpSpPr>
        <p:sp>
          <p:nvSpPr>
            <p:cNvPr id="25" name="Shape 18400"/>
            <p:cNvSpPr/>
            <p:nvPr/>
          </p:nvSpPr>
          <p:spPr>
            <a:xfrm rot="5400000" flipH="1">
              <a:off x="-280604" y="280603"/>
              <a:ext cx="720001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764" y="0"/>
                  </a:lnTo>
                  <a:lnTo>
                    <a:pt x="21600" y="0"/>
                  </a:lnTo>
                  <a:lnTo>
                    <a:pt x="16836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  <p:sp>
          <p:nvSpPr>
            <p:cNvPr id="26" name="Shape 18401"/>
            <p:cNvSpPr/>
            <p:nvPr/>
          </p:nvSpPr>
          <p:spPr>
            <a:xfrm rot="5400000" flipH="1">
              <a:off x="-73719" y="73718"/>
              <a:ext cx="30623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01" y="0"/>
                  </a:lnTo>
                  <a:lnTo>
                    <a:pt x="21600" y="0"/>
                  </a:lnTo>
                  <a:lnTo>
                    <a:pt x="103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</p:grpSp>
      <p:sp>
        <p:nvSpPr>
          <p:cNvPr id="27" name="Shape 18403"/>
          <p:cNvSpPr/>
          <p:nvPr/>
        </p:nvSpPr>
        <p:spPr>
          <a:xfrm>
            <a:off x="7824015" y="2882705"/>
            <a:ext cx="1594254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700" y="0"/>
                </a:lnTo>
                <a:lnTo>
                  <a:pt x="21600" y="0"/>
                </a:lnTo>
                <a:lnTo>
                  <a:pt x="18900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grpSp>
        <p:nvGrpSpPr>
          <p:cNvPr id="28" name="Group 18406"/>
          <p:cNvGrpSpPr/>
          <p:nvPr/>
        </p:nvGrpSpPr>
        <p:grpSpPr>
          <a:xfrm>
            <a:off x="9218999" y="2105766"/>
            <a:ext cx="199286" cy="996778"/>
            <a:chOff x="0" y="0"/>
            <a:chExt cx="158797" cy="719999"/>
          </a:xfrm>
        </p:grpSpPr>
        <p:sp>
          <p:nvSpPr>
            <p:cNvPr id="29" name="Shape 18404"/>
            <p:cNvSpPr/>
            <p:nvPr/>
          </p:nvSpPr>
          <p:spPr>
            <a:xfrm rot="5400000" flipH="1">
              <a:off x="-280600" y="280603"/>
              <a:ext cx="72000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764" y="0"/>
                  </a:lnTo>
                  <a:lnTo>
                    <a:pt x="21600" y="0"/>
                  </a:lnTo>
                  <a:lnTo>
                    <a:pt x="16836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  <p:sp>
          <p:nvSpPr>
            <p:cNvPr id="30" name="Shape 18405"/>
            <p:cNvSpPr/>
            <p:nvPr/>
          </p:nvSpPr>
          <p:spPr>
            <a:xfrm rot="5400000" flipH="1">
              <a:off x="-73718" y="73719"/>
              <a:ext cx="306230" cy="1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01" y="0"/>
                  </a:lnTo>
                  <a:lnTo>
                    <a:pt x="21600" y="0"/>
                  </a:lnTo>
                  <a:lnTo>
                    <a:pt x="10399" y="216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>
                <a:latin typeface="+mn-ea"/>
                <a:ea typeface="+mn-ea"/>
              </a:endParaRPr>
            </a:p>
          </p:txBody>
        </p:sp>
      </p:grpSp>
      <p:sp>
        <p:nvSpPr>
          <p:cNvPr id="31" name="Shape 18407"/>
          <p:cNvSpPr/>
          <p:nvPr/>
        </p:nvSpPr>
        <p:spPr>
          <a:xfrm>
            <a:off x="9211030" y="2105766"/>
            <a:ext cx="2809519" cy="219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532" y="0"/>
                </a:lnTo>
                <a:lnTo>
                  <a:pt x="21600" y="0"/>
                </a:lnTo>
                <a:lnTo>
                  <a:pt x="20068" y="216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 sz="2400">
              <a:latin typeface="+mn-ea"/>
              <a:ea typeface="+mn-ea"/>
            </a:endParaRPr>
          </a:p>
        </p:txBody>
      </p:sp>
      <p:sp>
        <p:nvSpPr>
          <p:cNvPr id="32" name="Shape 18408"/>
          <p:cNvSpPr/>
          <p:nvPr/>
        </p:nvSpPr>
        <p:spPr>
          <a:xfrm>
            <a:off x="9542673" y="1501567"/>
            <a:ext cx="967348" cy="733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30" extrusionOk="0">
                <a:moveTo>
                  <a:pt x="16510" y="10043"/>
                </a:moveTo>
                <a:cubicBezTo>
                  <a:pt x="16866" y="8240"/>
                  <a:pt x="17704" y="7140"/>
                  <a:pt x="18605" y="6132"/>
                </a:cubicBezTo>
                <a:cubicBezTo>
                  <a:pt x="19254" y="7812"/>
                  <a:pt x="21035" y="7721"/>
                  <a:pt x="21370" y="10043"/>
                </a:cubicBezTo>
                <a:cubicBezTo>
                  <a:pt x="21475" y="10837"/>
                  <a:pt x="21266" y="11662"/>
                  <a:pt x="21287" y="12487"/>
                </a:cubicBezTo>
                <a:cubicBezTo>
                  <a:pt x="21287" y="12792"/>
                  <a:pt x="21433" y="13037"/>
                  <a:pt x="21454" y="13342"/>
                </a:cubicBezTo>
                <a:cubicBezTo>
                  <a:pt x="21580" y="14595"/>
                  <a:pt x="21433" y="16153"/>
                  <a:pt x="21370" y="17375"/>
                </a:cubicBezTo>
                <a:cubicBezTo>
                  <a:pt x="21287" y="18994"/>
                  <a:pt x="20784" y="20247"/>
                  <a:pt x="20616" y="21530"/>
                </a:cubicBezTo>
                <a:cubicBezTo>
                  <a:pt x="18354" y="21530"/>
                  <a:pt x="16091" y="21530"/>
                  <a:pt x="13828" y="21530"/>
                </a:cubicBezTo>
                <a:cubicBezTo>
                  <a:pt x="14122" y="19758"/>
                  <a:pt x="14143" y="17589"/>
                  <a:pt x="14164" y="15420"/>
                </a:cubicBezTo>
                <a:cubicBezTo>
                  <a:pt x="13577" y="15847"/>
                  <a:pt x="11943" y="16886"/>
                  <a:pt x="10811" y="16153"/>
                </a:cubicBezTo>
                <a:cubicBezTo>
                  <a:pt x="10371" y="16458"/>
                  <a:pt x="10120" y="16581"/>
                  <a:pt x="9638" y="16275"/>
                </a:cubicBezTo>
                <a:cubicBezTo>
                  <a:pt x="9408" y="16214"/>
                  <a:pt x="9701" y="16947"/>
                  <a:pt x="9471" y="16886"/>
                </a:cubicBezTo>
                <a:cubicBezTo>
                  <a:pt x="8444" y="16978"/>
                  <a:pt x="7459" y="16794"/>
                  <a:pt x="6370" y="16642"/>
                </a:cubicBezTo>
                <a:cubicBezTo>
                  <a:pt x="6077" y="17986"/>
                  <a:pt x="6098" y="19758"/>
                  <a:pt x="6119" y="21530"/>
                </a:cubicBezTo>
                <a:cubicBezTo>
                  <a:pt x="4086" y="21530"/>
                  <a:pt x="2033" y="21530"/>
                  <a:pt x="1" y="21530"/>
                </a:cubicBezTo>
                <a:cubicBezTo>
                  <a:pt x="-20" y="20491"/>
                  <a:pt x="273" y="19575"/>
                  <a:pt x="252" y="18475"/>
                </a:cubicBezTo>
                <a:cubicBezTo>
                  <a:pt x="252" y="17955"/>
                  <a:pt x="64" y="17436"/>
                  <a:pt x="85" y="16886"/>
                </a:cubicBezTo>
                <a:cubicBezTo>
                  <a:pt x="106" y="16306"/>
                  <a:pt x="399" y="15756"/>
                  <a:pt x="420" y="15175"/>
                </a:cubicBezTo>
                <a:cubicBezTo>
                  <a:pt x="483" y="14014"/>
                  <a:pt x="148" y="12609"/>
                  <a:pt x="85" y="11387"/>
                </a:cubicBezTo>
                <a:cubicBezTo>
                  <a:pt x="-20" y="8821"/>
                  <a:pt x="504" y="7751"/>
                  <a:pt x="1509" y="6254"/>
                </a:cubicBezTo>
                <a:cubicBezTo>
                  <a:pt x="3060" y="7049"/>
                  <a:pt x="4003" y="8729"/>
                  <a:pt x="4945" y="10409"/>
                </a:cubicBezTo>
                <a:cubicBezTo>
                  <a:pt x="4610" y="9432"/>
                  <a:pt x="4442" y="8209"/>
                  <a:pt x="3772" y="7721"/>
                </a:cubicBezTo>
                <a:cubicBezTo>
                  <a:pt x="3709" y="7262"/>
                  <a:pt x="3961" y="7262"/>
                  <a:pt x="3940" y="6865"/>
                </a:cubicBezTo>
                <a:cubicBezTo>
                  <a:pt x="3185" y="6468"/>
                  <a:pt x="2599" y="5796"/>
                  <a:pt x="1845" y="5399"/>
                </a:cubicBezTo>
                <a:cubicBezTo>
                  <a:pt x="1426" y="4207"/>
                  <a:pt x="881" y="1916"/>
                  <a:pt x="1761" y="877"/>
                </a:cubicBezTo>
                <a:cubicBezTo>
                  <a:pt x="2264" y="266"/>
                  <a:pt x="3982" y="52"/>
                  <a:pt x="4526" y="633"/>
                </a:cubicBezTo>
                <a:cubicBezTo>
                  <a:pt x="5071" y="1702"/>
                  <a:pt x="4945" y="3138"/>
                  <a:pt x="5448" y="4054"/>
                </a:cubicBezTo>
                <a:cubicBezTo>
                  <a:pt x="5113" y="4421"/>
                  <a:pt x="5260" y="5490"/>
                  <a:pt x="5113" y="6132"/>
                </a:cubicBezTo>
                <a:cubicBezTo>
                  <a:pt x="4799" y="6254"/>
                  <a:pt x="4401" y="6224"/>
                  <a:pt x="4107" y="6376"/>
                </a:cubicBezTo>
                <a:cubicBezTo>
                  <a:pt x="4107" y="8821"/>
                  <a:pt x="6077" y="9829"/>
                  <a:pt x="5616" y="12976"/>
                </a:cubicBezTo>
                <a:cubicBezTo>
                  <a:pt x="6454" y="14075"/>
                  <a:pt x="8905" y="13984"/>
                  <a:pt x="10141" y="13709"/>
                </a:cubicBezTo>
                <a:cubicBezTo>
                  <a:pt x="10434" y="13770"/>
                  <a:pt x="10707" y="13862"/>
                  <a:pt x="10895" y="14075"/>
                </a:cubicBezTo>
                <a:cubicBezTo>
                  <a:pt x="11356" y="13556"/>
                  <a:pt x="12173" y="13587"/>
                  <a:pt x="12739" y="13220"/>
                </a:cubicBezTo>
                <a:cubicBezTo>
                  <a:pt x="13179" y="12456"/>
                  <a:pt x="13409" y="11326"/>
                  <a:pt x="13996" y="10776"/>
                </a:cubicBezTo>
                <a:cubicBezTo>
                  <a:pt x="14017" y="9615"/>
                  <a:pt x="14289" y="8821"/>
                  <a:pt x="14499" y="7965"/>
                </a:cubicBezTo>
                <a:cubicBezTo>
                  <a:pt x="14981" y="7568"/>
                  <a:pt x="15441" y="7140"/>
                  <a:pt x="16091" y="6987"/>
                </a:cubicBezTo>
                <a:cubicBezTo>
                  <a:pt x="16007" y="7965"/>
                  <a:pt x="15714" y="8637"/>
                  <a:pt x="15588" y="9554"/>
                </a:cubicBezTo>
                <a:cubicBezTo>
                  <a:pt x="15881" y="8607"/>
                  <a:pt x="16468" y="7690"/>
                  <a:pt x="16259" y="6376"/>
                </a:cubicBezTo>
                <a:cubicBezTo>
                  <a:pt x="16070" y="6132"/>
                  <a:pt x="15567" y="6346"/>
                  <a:pt x="15421" y="6010"/>
                </a:cubicBezTo>
                <a:cubicBezTo>
                  <a:pt x="15253" y="5429"/>
                  <a:pt x="15441" y="4360"/>
                  <a:pt x="15169" y="3932"/>
                </a:cubicBezTo>
                <a:cubicBezTo>
                  <a:pt x="15253" y="2710"/>
                  <a:pt x="15777" y="2130"/>
                  <a:pt x="15756" y="755"/>
                </a:cubicBezTo>
                <a:cubicBezTo>
                  <a:pt x="16196" y="113"/>
                  <a:pt x="16929" y="-70"/>
                  <a:pt x="17851" y="22"/>
                </a:cubicBezTo>
                <a:cubicBezTo>
                  <a:pt x="19108" y="449"/>
                  <a:pt x="19359" y="3505"/>
                  <a:pt x="18354" y="4666"/>
                </a:cubicBezTo>
                <a:cubicBezTo>
                  <a:pt x="18312" y="5002"/>
                  <a:pt x="18458" y="5643"/>
                  <a:pt x="18270" y="5765"/>
                </a:cubicBezTo>
                <a:cubicBezTo>
                  <a:pt x="17956" y="6560"/>
                  <a:pt x="17201" y="6743"/>
                  <a:pt x="16678" y="7232"/>
                </a:cubicBezTo>
                <a:cubicBezTo>
                  <a:pt x="16447" y="7904"/>
                  <a:pt x="16510" y="9034"/>
                  <a:pt x="16510" y="10043"/>
                </a:cubicBezTo>
                <a:close/>
              </a:path>
            </a:pathLst>
          </a:custGeom>
          <a:solidFill>
            <a:srgbClr val="E7535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2400">
              <a:latin typeface="+mn-ea"/>
              <a:ea typeface="+mn-ea"/>
            </a:endParaRPr>
          </a:p>
        </p:txBody>
      </p:sp>
      <p:grpSp>
        <p:nvGrpSpPr>
          <p:cNvPr id="33" name="Group 18412"/>
          <p:cNvGrpSpPr/>
          <p:nvPr/>
        </p:nvGrpSpPr>
        <p:grpSpPr>
          <a:xfrm>
            <a:off x="3908514" y="5530531"/>
            <a:ext cx="3915497" cy="651025"/>
            <a:chOff x="0" y="13271"/>
            <a:chExt cx="2011431" cy="470252"/>
          </a:xfrm>
        </p:grpSpPr>
        <p:sp>
          <p:nvSpPr>
            <p:cNvPr id="34" name="Shape 18409"/>
            <p:cNvSpPr/>
            <p:nvPr/>
          </p:nvSpPr>
          <p:spPr>
            <a:xfrm>
              <a:off x="5082" y="305671"/>
              <a:ext cx="891796" cy="177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b="1" smtClean="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被动学习型</a:t>
              </a:r>
              <a:endParaRPr sz="16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35" name="Shape 18410"/>
            <p:cNvSpPr/>
            <p:nvPr/>
          </p:nvSpPr>
          <p:spPr>
            <a:xfrm>
              <a:off x="0" y="13271"/>
              <a:ext cx="500018" cy="35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3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01</a:t>
              </a:r>
            </a:p>
          </p:txBody>
        </p:sp>
        <p:sp>
          <p:nvSpPr>
            <p:cNvPr id="36" name="Shape 18411"/>
            <p:cNvSpPr/>
            <p:nvPr/>
          </p:nvSpPr>
          <p:spPr>
            <a:xfrm>
              <a:off x="345525" y="88483"/>
              <a:ext cx="1665906" cy="355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30000"/>
                </a:lnSpc>
                <a:defRPr sz="700">
                  <a:solidFill>
                    <a:srgbClr val="7F7F7F"/>
                  </a:solidFill>
                  <a:uFill>
                    <a:solidFill>
                      <a:srgbClr val="7F7F7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特点：只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项目和工作本身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，不懂就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baidu</a:t>
              </a:r>
              <a:r>
                <a:rPr lang="zh-CN" altLang="en-US" sz="1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一下</a:t>
              </a:r>
              <a:endParaRPr sz="100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8416"/>
          <p:cNvGrpSpPr/>
          <p:nvPr/>
        </p:nvGrpSpPr>
        <p:grpSpPr>
          <a:xfrm>
            <a:off x="5305468" y="4749749"/>
            <a:ext cx="4635935" cy="651025"/>
            <a:chOff x="0" y="13271"/>
            <a:chExt cx="1943239" cy="470252"/>
          </a:xfrm>
        </p:grpSpPr>
        <p:sp>
          <p:nvSpPr>
            <p:cNvPr id="38" name="Shape 18413"/>
            <p:cNvSpPr/>
            <p:nvPr/>
          </p:nvSpPr>
          <p:spPr>
            <a:xfrm>
              <a:off x="5082" y="305671"/>
              <a:ext cx="1750350" cy="177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3A5063"/>
                  </a:solidFill>
                  <a:uFill>
                    <a:solidFill>
                      <a:srgbClr val="3A5063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b="1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业余</a:t>
              </a:r>
              <a:r>
                <a:rPr lang="zh-CN" altLang="en-US" sz="1600" b="1" smtClean="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兴趣</a:t>
              </a:r>
              <a:r>
                <a:rPr lang="zh-CN" altLang="en-US" sz="1600" b="1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型</a:t>
              </a:r>
              <a:endParaRPr sz="16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39" name="Shape 18414"/>
            <p:cNvSpPr/>
            <p:nvPr/>
          </p:nvSpPr>
          <p:spPr>
            <a:xfrm>
              <a:off x="0" y="13271"/>
              <a:ext cx="500018" cy="35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solidFill>
                    <a:srgbClr val="3A5063"/>
                  </a:solidFill>
                  <a:uFill>
                    <a:solidFill>
                      <a:srgbClr val="3A5063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3200">
                  <a:solidFill>
                    <a:srgbClr val="3A5063"/>
                  </a:solidFill>
                  <a:uFill>
                    <a:solidFill>
                      <a:srgbClr val="3A5063"/>
                    </a:solidFill>
                  </a:uFill>
                  <a:latin typeface="+mn-ea"/>
                  <a:ea typeface="+mn-ea"/>
                </a:rPr>
                <a:t>02</a:t>
              </a:r>
            </a:p>
          </p:txBody>
        </p:sp>
        <p:sp>
          <p:nvSpPr>
            <p:cNvPr id="40" name="Shape 18415"/>
            <p:cNvSpPr/>
            <p:nvPr/>
          </p:nvSpPr>
          <p:spPr>
            <a:xfrm>
              <a:off x="277333" y="85524"/>
              <a:ext cx="1665906" cy="211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30000"/>
                </a:lnSpc>
                <a:defRPr sz="700">
                  <a:solidFill>
                    <a:srgbClr val="7F7F7F"/>
                  </a:solidFill>
                  <a:uFill>
                    <a:solidFill>
                      <a:srgbClr val="7F7F7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smtClean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特点：会扩展的了解行业新兴技术，阅读</a:t>
              </a:r>
              <a:r>
                <a:rPr lang="en-US" altLang="zh-CN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行业的书，会写写</a:t>
              </a:r>
              <a:r>
                <a:rPr lang="en-US" altLang="zh-CN" sz="1000" smtClean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sz="100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18420"/>
          <p:cNvGrpSpPr/>
          <p:nvPr/>
        </p:nvGrpSpPr>
        <p:grpSpPr>
          <a:xfrm>
            <a:off x="6695294" y="3973112"/>
            <a:ext cx="4629929" cy="651025"/>
            <a:chOff x="0" y="13271"/>
            <a:chExt cx="2368054" cy="470252"/>
          </a:xfrm>
        </p:grpSpPr>
        <p:sp>
          <p:nvSpPr>
            <p:cNvPr id="42" name="Shape 18417"/>
            <p:cNvSpPr/>
            <p:nvPr/>
          </p:nvSpPr>
          <p:spPr>
            <a:xfrm>
              <a:off x="5081" y="305671"/>
              <a:ext cx="2085286" cy="177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b="1">
                  <a:latin typeface="+mn-ea"/>
                  <a:ea typeface="+mn-ea"/>
                </a:rPr>
                <a:t>主动学习</a:t>
              </a:r>
              <a:r>
                <a:rPr lang="zh-CN" altLang="en-US" sz="1600" b="1" smtClean="0">
                  <a:latin typeface="+mn-ea"/>
                  <a:ea typeface="+mn-ea"/>
                </a:rPr>
                <a:t>型</a:t>
              </a:r>
              <a:endParaRPr sz="1600" b="1" dirty="0">
                <a:latin typeface="+mn-ea"/>
                <a:ea typeface="+mn-ea"/>
              </a:endParaRPr>
            </a:p>
          </p:txBody>
        </p:sp>
        <p:sp>
          <p:nvSpPr>
            <p:cNvPr id="43" name="Shape 18418"/>
            <p:cNvSpPr/>
            <p:nvPr/>
          </p:nvSpPr>
          <p:spPr>
            <a:xfrm>
              <a:off x="0" y="13271"/>
              <a:ext cx="500018" cy="35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3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03</a:t>
              </a:r>
            </a:p>
          </p:txBody>
        </p:sp>
        <p:sp>
          <p:nvSpPr>
            <p:cNvPr id="44" name="Shape 18419"/>
            <p:cNvSpPr/>
            <p:nvPr/>
          </p:nvSpPr>
          <p:spPr>
            <a:xfrm>
              <a:off x="302994" y="87387"/>
              <a:ext cx="2065060" cy="211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30000"/>
                </a:lnSpc>
                <a:defRPr sz="7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smtClean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特点：有强烈求知欲，阅读</a:t>
              </a:r>
              <a:r>
                <a:rPr lang="zh-CN" altLang="en-US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基础框架、</a:t>
              </a:r>
              <a:r>
                <a:rPr lang="en-US" altLang="zh-CN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J2EE</a:t>
              </a:r>
              <a:r>
                <a:rPr lang="zh-CN" altLang="en-US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规范、</a:t>
              </a:r>
              <a:r>
                <a:rPr lang="en-US" altLang="zh-CN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Debug</a:t>
              </a:r>
              <a:r>
                <a:rPr lang="zh-CN" altLang="en-US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服务器内核</a:t>
              </a:r>
              <a:endParaRPr sz="100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18424"/>
          <p:cNvGrpSpPr/>
          <p:nvPr/>
        </p:nvGrpSpPr>
        <p:grpSpPr>
          <a:xfrm>
            <a:off x="8095017" y="3206349"/>
            <a:ext cx="3741508" cy="651025"/>
            <a:chOff x="0" y="13271"/>
            <a:chExt cx="2745038" cy="470252"/>
          </a:xfrm>
        </p:grpSpPr>
        <p:sp>
          <p:nvSpPr>
            <p:cNvPr id="46" name="Shape 18421"/>
            <p:cNvSpPr/>
            <p:nvPr/>
          </p:nvSpPr>
          <p:spPr>
            <a:xfrm>
              <a:off x="5082" y="305671"/>
              <a:ext cx="1533863" cy="177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精神支柱</a:t>
              </a:r>
              <a:r>
                <a:rPr lang="zh-CN" altLang="en-US" sz="1600" b="1" smtClean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型</a:t>
              </a:r>
              <a:endParaRPr sz="16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</p:txBody>
        </p:sp>
        <p:sp>
          <p:nvSpPr>
            <p:cNvPr id="47" name="Shape 18422"/>
            <p:cNvSpPr/>
            <p:nvPr/>
          </p:nvSpPr>
          <p:spPr>
            <a:xfrm>
              <a:off x="0" y="13271"/>
              <a:ext cx="500018" cy="35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3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+mn-ea"/>
                  <a:ea typeface="+mn-ea"/>
                </a:rPr>
                <a:t>04</a:t>
              </a:r>
            </a:p>
          </p:txBody>
        </p:sp>
        <p:sp>
          <p:nvSpPr>
            <p:cNvPr id="53" name="Shape 18423"/>
            <p:cNvSpPr/>
            <p:nvPr/>
          </p:nvSpPr>
          <p:spPr>
            <a:xfrm>
              <a:off x="386003" y="86456"/>
              <a:ext cx="2359035" cy="211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30000"/>
                </a:lnSpc>
                <a:defRPr sz="700">
                  <a:solidFill>
                    <a:srgbClr val="7F7F7F"/>
                  </a:solidFill>
                  <a:uFill>
                    <a:solidFill>
                      <a:srgbClr val="7F7F7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r>
                <a:rPr lang="zh-CN" altLang="en-US" sz="1000" smtClean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：开源框架贡献者</a:t>
              </a:r>
              <a:endParaRPr lang="zh-CN" altLang="en-US" sz="100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Shape 18425"/>
          <p:cNvSpPr/>
          <p:nvPr/>
        </p:nvSpPr>
        <p:spPr>
          <a:xfrm>
            <a:off x="9525841" y="2501253"/>
            <a:ext cx="9716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16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+mn-ea"/>
                <a:ea typeface="+mn-ea"/>
              </a:rPr>
              <a:t>结果</a:t>
            </a:r>
            <a:endParaRPr sz="16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+mn-ea"/>
              <a:ea typeface="+mn-ea"/>
            </a:endParaRPr>
          </a:p>
        </p:txBody>
      </p:sp>
      <p:grpSp>
        <p:nvGrpSpPr>
          <p:cNvPr id="55" name="Group 18432"/>
          <p:cNvGrpSpPr/>
          <p:nvPr/>
        </p:nvGrpSpPr>
        <p:grpSpPr>
          <a:xfrm>
            <a:off x="5471181" y="3185223"/>
            <a:ext cx="712886" cy="955194"/>
            <a:chOff x="0" y="0"/>
            <a:chExt cx="568049" cy="689963"/>
          </a:xfrm>
        </p:grpSpPr>
        <p:grpSp>
          <p:nvGrpSpPr>
            <p:cNvPr id="56" name="Group 18428"/>
            <p:cNvGrpSpPr/>
            <p:nvPr/>
          </p:nvGrpSpPr>
          <p:grpSpPr>
            <a:xfrm>
              <a:off x="0" y="-1"/>
              <a:ext cx="568050" cy="689965"/>
              <a:chOff x="0" y="0"/>
              <a:chExt cx="568049" cy="689963"/>
            </a:xfrm>
          </p:grpSpPr>
          <p:sp>
            <p:nvSpPr>
              <p:cNvPr id="60" name="Shape 18426"/>
              <p:cNvSpPr/>
              <p:nvPr/>
            </p:nvSpPr>
            <p:spPr>
              <a:xfrm flipH="1">
                <a:off x="0" y="-1"/>
                <a:ext cx="568050" cy="68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7" h="21600" extrusionOk="0">
                    <a:moveTo>
                      <a:pt x="17151" y="15308"/>
                    </a:moveTo>
                    <a:cubicBezTo>
                      <a:pt x="19996" y="12678"/>
                      <a:pt x="20839" y="8828"/>
                      <a:pt x="19259" y="5541"/>
                    </a:cubicBezTo>
                    <a:cubicBezTo>
                      <a:pt x="17678" y="2160"/>
                      <a:pt x="1409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5982" y="0"/>
                      <a:pt x="2295" y="2160"/>
                      <a:pt x="714" y="5541"/>
                    </a:cubicBezTo>
                    <a:cubicBezTo>
                      <a:pt x="-761" y="8828"/>
                      <a:pt x="82" y="12678"/>
                      <a:pt x="2927" y="15308"/>
                    </a:cubicBezTo>
                    <a:cubicBezTo>
                      <a:pt x="9986" y="21600"/>
                      <a:pt x="9986" y="21600"/>
                      <a:pt x="9986" y="21600"/>
                    </a:cubicBezTo>
                    <a:lnTo>
                      <a:pt x="17151" y="1530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E7535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61" name="Shape 18427"/>
              <p:cNvSpPr/>
              <p:nvPr/>
            </p:nvSpPr>
            <p:spPr>
              <a:xfrm flipH="1">
                <a:off x="48671" y="53509"/>
                <a:ext cx="469815" cy="469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E7535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 sz="2400">
                  <a:latin typeface="+mn-ea"/>
                  <a:ea typeface="+mn-ea"/>
                </a:endParaRPr>
              </a:p>
            </p:txBody>
          </p:sp>
        </p:grpSp>
        <p:grpSp>
          <p:nvGrpSpPr>
            <p:cNvPr id="57" name="Group 18431"/>
            <p:cNvGrpSpPr/>
            <p:nvPr/>
          </p:nvGrpSpPr>
          <p:grpSpPr>
            <a:xfrm>
              <a:off x="155246" y="161992"/>
              <a:ext cx="231776" cy="231776"/>
              <a:chOff x="0" y="0"/>
              <a:chExt cx="231774" cy="231775"/>
            </a:xfrm>
          </p:grpSpPr>
          <p:sp>
            <p:nvSpPr>
              <p:cNvPr id="58" name="Shape 18429"/>
              <p:cNvSpPr/>
              <p:nvPr/>
            </p:nvSpPr>
            <p:spPr>
              <a:xfrm>
                <a:off x="0" y="58044"/>
                <a:ext cx="173731" cy="173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</a:path>
                </a:pathLst>
              </a:custGeom>
              <a:solidFill>
                <a:srgbClr val="E753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59" name="Shape 18430"/>
              <p:cNvSpPr/>
              <p:nvPr/>
            </p:nvSpPr>
            <p:spPr>
              <a:xfrm>
                <a:off x="145111" y="-1"/>
                <a:ext cx="86664" cy="86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</a:path>
                </a:pathLst>
              </a:custGeom>
              <a:solidFill>
                <a:srgbClr val="E753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2" name="Group 18437"/>
          <p:cNvGrpSpPr/>
          <p:nvPr/>
        </p:nvGrpSpPr>
        <p:grpSpPr>
          <a:xfrm>
            <a:off x="8260349" y="1636892"/>
            <a:ext cx="712886" cy="955196"/>
            <a:chOff x="0" y="0"/>
            <a:chExt cx="568049" cy="689963"/>
          </a:xfrm>
        </p:grpSpPr>
        <p:grpSp>
          <p:nvGrpSpPr>
            <p:cNvPr id="63" name="Group 18435"/>
            <p:cNvGrpSpPr/>
            <p:nvPr/>
          </p:nvGrpSpPr>
          <p:grpSpPr>
            <a:xfrm>
              <a:off x="0" y="-1"/>
              <a:ext cx="568050" cy="689965"/>
              <a:chOff x="0" y="0"/>
              <a:chExt cx="568049" cy="689963"/>
            </a:xfrm>
          </p:grpSpPr>
          <p:sp>
            <p:nvSpPr>
              <p:cNvPr id="65" name="Shape 18433"/>
              <p:cNvSpPr/>
              <p:nvPr/>
            </p:nvSpPr>
            <p:spPr>
              <a:xfrm flipH="1">
                <a:off x="0" y="-1"/>
                <a:ext cx="568050" cy="68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7" h="21600" extrusionOk="0">
                    <a:moveTo>
                      <a:pt x="17151" y="15308"/>
                    </a:moveTo>
                    <a:cubicBezTo>
                      <a:pt x="19996" y="12678"/>
                      <a:pt x="20839" y="8828"/>
                      <a:pt x="19259" y="5541"/>
                    </a:cubicBezTo>
                    <a:cubicBezTo>
                      <a:pt x="17678" y="2160"/>
                      <a:pt x="1409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5982" y="0"/>
                      <a:pt x="2295" y="2160"/>
                      <a:pt x="714" y="5541"/>
                    </a:cubicBezTo>
                    <a:cubicBezTo>
                      <a:pt x="-761" y="8828"/>
                      <a:pt x="82" y="12678"/>
                      <a:pt x="2927" y="15308"/>
                    </a:cubicBezTo>
                    <a:cubicBezTo>
                      <a:pt x="9986" y="21600"/>
                      <a:pt x="9986" y="21600"/>
                      <a:pt x="9986" y="21600"/>
                    </a:cubicBezTo>
                    <a:lnTo>
                      <a:pt x="17151" y="1530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66" name="Shape 18434"/>
              <p:cNvSpPr/>
              <p:nvPr/>
            </p:nvSpPr>
            <p:spPr>
              <a:xfrm flipH="1">
                <a:off x="48671" y="53509"/>
                <a:ext cx="469815" cy="469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 sz="2400">
                  <a:latin typeface="+mn-ea"/>
                  <a:ea typeface="+mn-ea"/>
                </a:endParaRPr>
              </a:p>
            </p:txBody>
          </p:sp>
        </p:grpSp>
        <p:sp>
          <p:nvSpPr>
            <p:cNvPr id="64" name="Shape 18436"/>
            <p:cNvSpPr/>
            <p:nvPr/>
          </p:nvSpPr>
          <p:spPr>
            <a:xfrm>
              <a:off x="182537" y="175152"/>
              <a:ext cx="231781" cy="23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03" extrusionOk="0">
                  <a:moveTo>
                    <a:pt x="21304" y="12233"/>
                  </a:moveTo>
                  <a:lnTo>
                    <a:pt x="10162" y="1099"/>
                  </a:lnTo>
                  <a:cubicBezTo>
                    <a:pt x="9896" y="833"/>
                    <a:pt x="9371" y="587"/>
                    <a:pt x="8995" y="553"/>
                  </a:cubicBezTo>
                  <a:lnTo>
                    <a:pt x="2969" y="4"/>
                  </a:lnTo>
                  <a:cubicBezTo>
                    <a:pt x="2594" y="-30"/>
                    <a:pt x="2069" y="160"/>
                    <a:pt x="1803" y="427"/>
                  </a:cubicBezTo>
                  <a:lnTo>
                    <a:pt x="427" y="1801"/>
                  </a:lnTo>
                  <a:cubicBezTo>
                    <a:pt x="161" y="2067"/>
                    <a:pt x="-30" y="2592"/>
                    <a:pt x="4" y="2967"/>
                  </a:cubicBezTo>
                  <a:lnTo>
                    <a:pt x="540" y="9004"/>
                  </a:lnTo>
                  <a:cubicBezTo>
                    <a:pt x="573" y="9379"/>
                    <a:pt x="819" y="9904"/>
                    <a:pt x="1085" y="10170"/>
                  </a:cubicBezTo>
                  <a:lnTo>
                    <a:pt x="12227" y="21304"/>
                  </a:lnTo>
                  <a:cubicBezTo>
                    <a:pt x="12493" y="21570"/>
                    <a:pt x="12929" y="21570"/>
                    <a:pt x="13196" y="21304"/>
                  </a:cubicBezTo>
                  <a:lnTo>
                    <a:pt x="21304" y="13201"/>
                  </a:lnTo>
                  <a:cubicBezTo>
                    <a:pt x="21570" y="12935"/>
                    <a:pt x="21570" y="12499"/>
                    <a:pt x="21304" y="12233"/>
                  </a:cubicBezTo>
                  <a:close/>
                  <a:moveTo>
                    <a:pt x="4663" y="4700"/>
                  </a:moveTo>
                  <a:cubicBezTo>
                    <a:pt x="4082" y="5281"/>
                    <a:pt x="3142" y="5280"/>
                    <a:pt x="2562" y="4700"/>
                  </a:cubicBezTo>
                  <a:cubicBezTo>
                    <a:pt x="1981" y="4120"/>
                    <a:pt x="1980" y="3180"/>
                    <a:pt x="2561" y="2600"/>
                  </a:cubicBezTo>
                  <a:cubicBezTo>
                    <a:pt x="3141" y="2020"/>
                    <a:pt x="4082" y="2021"/>
                    <a:pt x="4663" y="2601"/>
                  </a:cubicBezTo>
                  <a:cubicBezTo>
                    <a:pt x="5243" y="3181"/>
                    <a:pt x="5243" y="4121"/>
                    <a:pt x="4663" y="470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2400">
                <a:latin typeface="+mn-ea"/>
                <a:ea typeface="+mn-ea"/>
              </a:endParaRPr>
            </a:p>
          </p:txBody>
        </p:sp>
      </p:grpSp>
      <p:grpSp>
        <p:nvGrpSpPr>
          <p:cNvPr id="67" name="Group 18442"/>
          <p:cNvGrpSpPr/>
          <p:nvPr/>
        </p:nvGrpSpPr>
        <p:grpSpPr>
          <a:xfrm>
            <a:off x="6857796" y="2413346"/>
            <a:ext cx="712886" cy="955196"/>
            <a:chOff x="0" y="0"/>
            <a:chExt cx="568049" cy="689963"/>
          </a:xfrm>
        </p:grpSpPr>
        <p:grpSp>
          <p:nvGrpSpPr>
            <p:cNvPr id="68" name="Group 18440"/>
            <p:cNvGrpSpPr/>
            <p:nvPr/>
          </p:nvGrpSpPr>
          <p:grpSpPr>
            <a:xfrm>
              <a:off x="0" y="-1"/>
              <a:ext cx="568050" cy="689965"/>
              <a:chOff x="0" y="0"/>
              <a:chExt cx="568049" cy="689963"/>
            </a:xfrm>
          </p:grpSpPr>
          <p:sp>
            <p:nvSpPr>
              <p:cNvPr id="70" name="Shape 18438"/>
              <p:cNvSpPr/>
              <p:nvPr/>
            </p:nvSpPr>
            <p:spPr>
              <a:xfrm flipH="1">
                <a:off x="0" y="-1"/>
                <a:ext cx="568050" cy="68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7" h="21600" extrusionOk="0">
                    <a:moveTo>
                      <a:pt x="17151" y="15308"/>
                    </a:moveTo>
                    <a:cubicBezTo>
                      <a:pt x="19996" y="12678"/>
                      <a:pt x="20839" y="8828"/>
                      <a:pt x="19259" y="5541"/>
                    </a:cubicBezTo>
                    <a:cubicBezTo>
                      <a:pt x="17678" y="2160"/>
                      <a:pt x="1409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5982" y="0"/>
                      <a:pt x="2295" y="2160"/>
                      <a:pt x="714" y="5541"/>
                    </a:cubicBezTo>
                    <a:cubicBezTo>
                      <a:pt x="-761" y="8828"/>
                      <a:pt x="82" y="12678"/>
                      <a:pt x="2927" y="15308"/>
                    </a:cubicBezTo>
                    <a:cubicBezTo>
                      <a:pt x="9986" y="21600"/>
                      <a:pt x="9986" y="21600"/>
                      <a:pt x="9986" y="21600"/>
                    </a:cubicBezTo>
                    <a:lnTo>
                      <a:pt x="17151" y="1530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71" name="Shape 18439"/>
              <p:cNvSpPr/>
              <p:nvPr/>
            </p:nvSpPr>
            <p:spPr>
              <a:xfrm flipH="1">
                <a:off x="48671" y="53509"/>
                <a:ext cx="469815" cy="469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 sz="2400">
                  <a:latin typeface="+mn-ea"/>
                  <a:ea typeface="+mn-ea"/>
                </a:endParaRPr>
              </a:p>
            </p:txBody>
          </p:sp>
        </p:grpSp>
        <p:sp>
          <p:nvSpPr>
            <p:cNvPr id="69" name="Shape 18441"/>
            <p:cNvSpPr/>
            <p:nvPr/>
          </p:nvSpPr>
          <p:spPr>
            <a:xfrm>
              <a:off x="175275" y="160859"/>
              <a:ext cx="233357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2400">
                <a:latin typeface="+mn-ea"/>
                <a:ea typeface="+mn-ea"/>
              </a:endParaRPr>
            </a:p>
          </p:txBody>
        </p:sp>
      </p:grpSp>
      <p:grpSp>
        <p:nvGrpSpPr>
          <p:cNvPr id="72" name="Group 18451"/>
          <p:cNvGrpSpPr/>
          <p:nvPr/>
        </p:nvGrpSpPr>
        <p:grpSpPr>
          <a:xfrm>
            <a:off x="4092536" y="3967388"/>
            <a:ext cx="712886" cy="955196"/>
            <a:chOff x="0" y="0"/>
            <a:chExt cx="568049" cy="689963"/>
          </a:xfrm>
        </p:grpSpPr>
        <p:grpSp>
          <p:nvGrpSpPr>
            <p:cNvPr id="73" name="Group 18445"/>
            <p:cNvGrpSpPr/>
            <p:nvPr/>
          </p:nvGrpSpPr>
          <p:grpSpPr>
            <a:xfrm>
              <a:off x="0" y="-1"/>
              <a:ext cx="568050" cy="689965"/>
              <a:chOff x="0" y="0"/>
              <a:chExt cx="568049" cy="689963"/>
            </a:xfrm>
          </p:grpSpPr>
          <p:sp>
            <p:nvSpPr>
              <p:cNvPr id="79" name="Shape 18443"/>
              <p:cNvSpPr/>
              <p:nvPr/>
            </p:nvSpPr>
            <p:spPr>
              <a:xfrm flipH="1">
                <a:off x="0" y="-1"/>
                <a:ext cx="568050" cy="68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7" h="21600" extrusionOk="0">
                    <a:moveTo>
                      <a:pt x="17151" y="15308"/>
                    </a:moveTo>
                    <a:cubicBezTo>
                      <a:pt x="19996" y="12678"/>
                      <a:pt x="20839" y="8828"/>
                      <a:pt x="19259" y="5541"/>
                    </a:cubicBezTo>
                    <a:cubicBezTo>
                      <a:pt x="17678" y="2160"/>
                      <a:pt x="1409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9986" y="0"/>
                      <a:pt x="9986" y="0"/>
                      <a:pt x="9986" y="0"/>
                    </a:cubicBezTo>
                    <a:cubicBezTo>
                      <a:pt x="5982" y="0"/>
                      <a:pt x="2295" y="2160"/>
                      <a:pt x="714" y="5541"/>
                    </a:cubicBezTo>
                    <a:cubicBezTo>
                      <a:pt x="-761" y="8828"/>
                      <a:pt x="82" y="12678"/>
                      <a:pt x="2927" y="15308"/>
                    </a:cubicBezTo>
                    <a:cubicBezTo>
                      <a:pt x="9986" y="21600"/>
                      <a:pt x="9986" y="21600"/>
                      <a:pt x="9986" y="21600"/>
                    </a:cubicBezTo>
                    <a:lnTo>
                      <a:pt x="17151" y="1530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80" name="Shape 18444"/>
              <p:cNvSpPr/>
              <p:nvPr/>
            </p:nvSpPr>
            <p:spPr>
              <a:xfrm flipH="1">
                <a:off x="48671" y="53509"/>
                <a:ext cx="469815" cy="469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 sz="2400"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Group 18450"/>
            <p:cNvGrpSpPr/>
            <p:nvPr/>
          </p:nvGrpSpPr>
          <p:grpSpPr>
            <a:xfrm>
              <a:off x="182942" y="184831"/>
              <a:ext cx="210705" cy="210706"/>
              <a:chOff x="0" y="0"/>
              <a:chExt cx="210704" cy="210704"/>
            </a:xfrm>
          </p:grpSpPr>
          <p:sp>
            <p:nvSpPr>
              <p:cNvPr id="75" name="Shape 18446"/>
              <p:cNvSpPr/>
              <p:nvPr/>
            </p:nvSpPr>
            <p:spPr>
              <a:xfrm>
                <a:off x="0" y="0"/>
                <a:ext cx="86934" cy="86934"/>
              </a:xfrm>
              <a:prstGeom prst="rect">
                <a:avLst/>
              </a:pr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76" name="Shape 18447"/>
              <p:cNvSpPr/>
              <p:nvPr/>
            </p:nvSpPr>
            <p:spPr>
              <a:xfrm>
                <a:off x="123770" y="0"/>
                <a:ext cx="86935" cy="86934"/>
              </a:xfrm>
              <a:prstGeom prst="rect">
                <a:avLst/>
              </a:pr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77" name="Shape 18448"/>
              <p:cNvSpPr/>
              <p:nvPr/>
            </p:nvSpPr>
            <p:spPr>
              <a:xfrm>
                <a:off x="0" y="123770"/>
                <a:ext cx="86934" cy="86935"/>
              </a:xfrm>
              <a:prstGeom prst="rect">
                <a:avLst/>
              </a:pr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  <p:sp>
            <p:nvSpPr>
              <p:cNvPr id="78" name="Shape 18449"/>
              <p:cNvSpPr/>
              <p:nvPr/>
            </p:nvSpPr>
            <p:spPr>
              <a:xfrm>
                <a:off x="123770" y="123770"/>
                <a:ext cx="86935" cy="86935"/>
              </a:xfrm>
              <a:prstGeom prst="rect">
                <a:avLst/>
              </a:pr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24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7" name="矩形 86"/>
          <p:cNvSpPr/>
          <p:nvPr/>
        </p:nvSpPr>
        <p:spPr>
          <a:xfrm>
            <a:off x="356575" y="3264666"/>
            <a:ext cx="3050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BATJ</a:t>
            </a:r>
            <a:r>
              <a:rPr lang="zh-CN" altLang="en-US" sz="200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一线互联网公司面试题一定会涉及源码解析的问题，目的就是要寻找主动学习型的人才。</a:t>
            </a:r>
            <a:endParaRPr lang="zh-CN" altLang="en-US" sz="200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56575" y="4629506"/>
            <a:ext cx="10968648" cy="4333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2031" y="3206349"/>
            <a:ext cx="2910254" cy="1417788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8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4" y="275069"/>
            <a:ext cx="947322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站在巨人的肩膀上你能尿的更远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305" y="1009275"/>
            <a:ext cx="9284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论学习源码的目的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编写优雅、高效的代码经验；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提升微观的架构设计能力，重点在思维和理念；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解决工作中、学习中的各种疑难杂症；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BATJ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一线互联网公司面试中展现优秀的自己；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4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83747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574" y="275069"/>
            <a:ext cx="947322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学习源码的步骤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305" y="1009275"/>
            <a:ext cx="9284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精心挑选要阅读的源码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饮水思源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hlinkClick r:id="rId5"/>
              </a:rPr>
              <a:t>官方</a:t>
            </a:r>
            <a:r>
              <a:rPr lang="zh-CN" altLang="en-US">
                <a:latin typeface="微软雅黑" pitchFamily="34" charset="-122"/>
                <a:ea typeface="微软雅黑" pitchFamily="34" charset="-122"/>
                <a:hlinkClick r:id="rId5"/>
              </a:rPr>
              <a:t>文档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，先看文档再看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源码；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下载源码，安装到本地，保证能编译运行；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从宏观到微观，从整体到细节；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找到入口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，抓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主放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次，梳理核心流程；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源码调试，找到核心数据结构和关键类；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勤练习，多折腾；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702001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3108082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5"/>
            </p:custDataLst>
          </p:nvPr>
        </p:nvGrpSpPr>
        <p:grpSpPr>
          <a:xfrm>
            <a:off x="953645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6"/>
            </p:custDataLst>
          </p:nvPr>
        </p:nvSpPr>
        <p:spPr>
          <a:xfrm>
            <a:off x="1056624" y="4185090"/>
            <a:ext cx="1781664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论</a:t>
            </a: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源码的重要性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学习源码的方法论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7"/>
            </p:custDataLst>
          </p:nvPr>
        </p:nvSpPr>
        <p:spPr>
          <a:xfrm>
            <a:off x="3401718" y="4154763"/>
            <a:ext cx="1428597" cy="1323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源码概述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初始化阶段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动态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代理阶段</a:t>
            </a:r>
            <a:endParaRPr lang="en-US" altLang="zh-CN" sz="1333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数据库访问阶段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1059237" y="355638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看源码的正确姿势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3277493" y="3562096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PA_任意多边形 1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002452" y="2754125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236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组合 79"/>
          <p:cNvGrpSpPr/>
          <p:nvPr>
            <p:custDataLst>
              <p:tags r:id="rId11"/>
            </p:custDataLst>
          </p:nvPr>
        </p:nvGrpSpPr>
        <p:grpSpPr>
          <a:xfrm>
            <a:off x="5255092" y="3444925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矩形 62"/>
          <p:cNvSpPr/>
          <p:nvPr>
            <p:custDataLst>
              <p:tags r:id="rId12"/>
            </p:custDataLst>
          </p:nvPr>
        </p:nvSpPr>
        <p:spPr>
          <a:xfrm>
            <a:off x="5596355" y="4164978"/>
            <a:ext cx="1428596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333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PA_矩形 67"/>
          <p:cNvSpPr/>
          <p:nvPr>
            <p:custDataLst>
              <p:tags r:id="rId13"/>
            </p:custDataLst>
          </p:nvPr>
        </p:nvSpPr>
        <p:spPr>
          <a:xfrm>
            <a:off x="5475331" y="3572311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MyBatis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解析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PA_任意多边形 1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119409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62" grpId="0"/>
      <p:bldP spid="63" grpId="0" animBg="1" autoUpdateAnimBg="0"/>
      <p:bldP spid="67" grpId="0"/>
      <p:bldP spid="68" grpId="0"/>
      <p:bldP spid="52" grpId="0" animBg="1"/>
      <p:bldP spid="25" grpId="0" animBg="1" autoUpdateAnimBg="0"/>
      <p:bldP spid="26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5150" y="36356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源码整体架构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17201" y="1990891"/>
            <a:ext cx="7204319" cy="782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7200" y="2773211"/>
            <a:ext cx="7204319" cy="16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7199" y="4393211"/>
            <a:ext cx="7204319" cy="16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70318" y="1990891"/>
            <a:ext cx="0" cy="4022320"/>
          </a:xfrm>
          <a:prstGeom prst="line">
            <a:avLst/>
          </a:prstGeom>
          <a:ln>
            <a:solidFill>
              <a:schemeClr val="accent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1361" y="198838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接口层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81360" y="2960941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核心处理层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81359" y="4579963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基础支撑层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16519" y="2876122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6519" y="2060591"/>
            <a:ext cx="5745919" cy="64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>
              <a:defRPr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45978" y="2874889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5437" y="2874888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16519" y="3629960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45978" y="3628727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437" y="3628726"/>
            <a:ext cx="1687002" cy="647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6022" y="3015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配置解析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35481" y="3015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参数映射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964940" y="301500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解析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06022" y="376761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执行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20065" y="37472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结果集</a:t>
            </a:r>
            <a:r>
              <a:rPr lang="zh-CN" altLang="en-US" smtClean="0"/>
              <a:t>映射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64514" y="376884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插 件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16519" y="4497994"/>
            <a:ext cx="1351868" cy="647105"/>
            <a:chOff x="3616519" y="4292491"/>
            <a:chExt cx="1351868" cy="647105"/>
          </a:xfrm>
        </p:grpSpPr>
        <p:sp>
          <p:nvSpPr>
            <p:cNvPr id="36" name="矩形 35"/>
            <p:cNvSpPr/>
            <p:nvPr/>
          </p:nvSpPr>
          <p:spPr>
            <a:xfrm>
              <a:off x="3616519" y="4292491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9005" y="4412674"/>
              <a:ext cx="128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/>
                <a:t>数据源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81203" y="4497994"/>
            <a:ext cx="1351868" cy="647105"/>
            <a:chOff x="5219258" y="4291258"/>
            <a:chExt cx="1351868" cy="647105"/>
          </a:xfrm>
        </p:grpSpPr>
        <p:sp>
          <p:nvSpPr>
            <p:cNvPr id="37" name="矩形 36"/>
            <p:cNvSpPr/>
            <p:nvPr/>
          </p:nvSpPr>
          <p:spPr>
            <a:xfrm>
              <a:off x="5219258" y="4291258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41194" y="44228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事务管理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45887" y="4497994"/>
            <a:ext cx="1351868" cy="647105"/>
            <a:chOff x="6659437" y="4291257"/>
            <a:chExt cx="1351868" cy="647105"/>
          </a:xfrm>
        </p:grpSpPr>
        <p:sp>
          <p:nvSpPr>
            <p:cNvPr id="38" name="矩形 37"/>
            <p:cNvSpPr/>
            <p:nvPr/>
          </p:nvSpPr>
          <p:spPr>
            <a:xfrm>
              <a:off x="6659437" y="4291257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89040" y="4422833"/>
              <a:ext cx="132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/>
                <a:t>缓存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00914" y="4497994"/>
            <a:ext cx="1396536" cy="647105"/>
            <a:chOff x="8000914" y="4280603"/>
            <a:chExt cx="1396536" cy="647105"/>
          </a:xfrm>
        </p:grpSpPr>
        <p:sp>
          <p:nvSpPr>
            <p:cNvPr id="42" name="矩形 41"/>
            <p:cNvSpPr/>
            <p:nvPr/>
          </p:nvSpPr>
          <p:spPr>
            <a:xfrm>
              <a:off x="8010571" y="4280603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00914" y="4420723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Binding</a:t>
              </a:r>
              <a:r>
                <a:rPr lang="zh-CN" altLang="en-US" smtClean="0"/>
                <a:t>模块</a:t>
              </a: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16519" y="5226361"/>
            <a:ext cx="1111555" cy="647105"/>
            <a:chOff x="3616519" y="4292491"/>
            <a:chExt cx="1351868" cy="647105"/>
          </a:xfrm>
        </p:grpSpPr>
        <p:sp>
          <p:nvSpPr>
            <p:cNvPr id="54" name="矩形 53"/>
            <p:cNvSpPr/>
            <p:nvPr/>
          </p:nvSpPr>
          <p:spPr>
            <a:xfrm>
              <a:off x="3616519" y="4292491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69005" y="4412674"/>
              <a:ext cx="1284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/>
                <a:t>反射</a:t>
              </a: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65432" y="5226361"/>
            <a:ext cx="1138807" cy="647105"/>
            <a:chOff x="5219258" y="4291258"/>
            <a:chExt cx="1385011" cy="647105"/>
          </a:xfrm>
        </p:grpSpPr>
        <p:sp>
          <p:nvSpPr>
            <p:cNvPr id="57" name="矩形 56"/>
            <p:cNvSpPr/>
            <p:nvPr/>
          </p:nvSpPr>
          <p:spPr>
            <a:xfrm>
              <a:off x="5219258" y="4291258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6729" y="4422834"/>
              <a:ext cx="134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类型转换</a:t>
              </a:r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20064" y="5226361"/>
            <a:ext cx="1205825" cy="647105"/>
            <a:chOff x="6544786" y="4291257"/>
            <a:chExt cx="1466519" cy="647105"/>
          </a:xfrm>
        </p:grpSpPr>
        <p:sp>
          <p:nvSpPr>
            <p:cNvPr id="60" name="矩形 59"/>
            <p:cNvSpPr/>
            <p:nvPr/>
          </p:nvSpPr>
          <p:spPr>
            <a:xfrm>
              <a:off x="6659437" y="4291257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44786" y="4422833"/>
              <a:ext cx="146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/>
                <a:t>日志模块</a:t>
              </a:r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63245" y="5226361"/>
            <a:ext cx="1119496" cy="647105"/>
            <a:chOff x="8000914" y="4280603"/>
            <a:chExt cx="1361525" cy="647105"/>
          </a:xfrm>
        </p:grpSpPr>
        <p:sp>
          <p:nvSpPr>
            <p:cNvPr id="63" name="矩形 62"/>
            <p:cNvSpPr/>
            <p:nvPr/>
          </p:nvSpPr>
          <p:spPr>
            <a:xfrm>
              <a:off x="8010571" y="4280603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0914" y="4420723"/>
              <a:ext cx="134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资源加载</a:t>
              </a:r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48877" y="5226361"/>
            <a:ext cx="1119495" cy="647105"/>
            <a:chOff x="8000914" y="4280603"/>
            <a:chExt cx="1361525" cy="647105"/>
          </a:xfrm>
        </p:grpSpPr>
        <p:sp>
          <p:nvSpPr>
            <p:cNvPr id="66" name="矩形 65"/>
            <p:cNvSpPr/>
            <p:nvPr/>
          </p:nvSpPr>
          <p:spPr>
            <a:xfrm>
              <a:off x="8010571" y="4280603"/>
              <a:ext cx="1351868" cy="6471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00914" y="4420723"/>
              <a:ext cx="135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解析</a:t>
              </a:r>
              <a:r>
                <a:rPr lang="zh-CN" altLang="en-US" smtClean="0"/>
                <a:t>器</a:t>
              </a:r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10468" y="2199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SqlSession</a:t>
            </a: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82804" y="1097280"/>
            <a:ext cx="11783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源码下载地址：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github.com/mybatis/mybatis-3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13538"/>
              </p:ext>
            </p:extLst>
          </p:nvPr>
        </p:nvGraphicFramePr>
        <p:xfrm>
          <a:off x="7129780" y="773999"/>
          <a:ext cx="3111871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包装程序外壳对象" showAsIcon="1" r:id="rId7" imgW="1484640" imgH="500400" progId="Package">
                  <p:embed/>
                </p:oleObj>
              </mc:Choice>
              <mc:Fallback>
                <p:oleObj name="包装程序外壳对象" showAsIcon="1" r:id="rId7" imgW="1484640" imgH="50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9780" y="773999"/>
                        <a:ext cx="3111871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5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288" y="115346"/>
            <a:ext cx="545033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核心流程三大阶段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87015" y="68450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3551628"/>
              </p:ext>
            </p:extLst>
          </p:nvPr>
        </p:nvGraphicFramePr>
        <p:xfrm>
          <a:off x="187015" y="8801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3613" y="1051694"/>
            <a:ext cx="627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配置文件和注解中的配置信息，创建配置对象，并完成各个模块的初始化的工作；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3613" y="2846938"/>
            <a:ext cx="627221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的编程模型，使用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接口开发的初始化工作；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3613" y="4684127"/>
            <a:ext cx="627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规范，通过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的解析，参数的映射、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的执行、结果的解析过程；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74" y="31264"/>
            <a:ext cx="717092" cy="71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25452" y="91654"/>
            <a:ext cx="131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r>
              <a:rPr lang="zh-CN" altLang="en-US" sz="1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老师想去大保健？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53739" y="908238"/>
            <a:ext cx="3077050" cy="121024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458200" y="31264"/>
            <a:ext cx="12032" cy="611687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10449" y="911062"/>
            <a:ext cx="282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首先要有个洗浴中心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天上人间洗浴中心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筹备工作进行中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" idx="2"/>
          </p:cNvCxnSpPr>
          <p:nvPr/>
        </p:nvCxnSpPr>
        <p:spPr>
          <a:xfrm>
            <a:off x="9983565" y="676429"/>
            <a:ext cx="0" cy="231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728574" y="2611201"/>
            <a:ext cx="3077050" cy="12102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8574" y="2754657"/>
            <a:ext cx="335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老师大驾光临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经理热情迎接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选技师的时居然有了隔阂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983565" y="2118480"/>
            <a:ext cx="0" cy="49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728574" y="4396640"/>
            <a:ext cx="3077050" cy="121024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574" y="4540096"/>
            <a:ext cx="335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号技师粉末登场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标准化的服务体验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老师神清气爽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9983565" y="3821443"/>
            <a:ext cx="0" cy="49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603643" y="34486"/>
            <a:ext cx="3433951" cy="597249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16718</TotalTime>
  <Words>970</Words>
  <Application>Microsoft Office PowerPoint</Application>
  <PresentationFormat>自定义</PresentationFormat>
  <Paragraphs>259</Paragraphs>
  <Slides>22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Office 主题​​</vt:lpstr>
      <vt:lpstr>1_Office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lison</cp:lastModifiedBy>
  <cp:revision>484</cp:revision>
  <dcterms:created xsi:type="dcterms:W3CDTF">2016-08-30T15:34:45Z</dcterms:created>
  <dcterms:modified xsi:type="dcterms:W3CDTF">2018-08-08T11:49:31Z</dcterms:modified>
  <cp:category>锐旗设计;https://9ppt.taobao.com</cp:category>
</cp:coreProperties>
</file>