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91" r:id="rId2"/>
    <p:sldId id="297" r:id="rId3"/>
    <p:sldId id="292" r:id="rId4"/>
    <p:sldId id="293" r:id="rId5"/>
    <p:sldId id="294" r:id="rId6"/>
    <p:sldId id="299" r:id="rId7"/>
    <p:sldId id="300" r:id="rId8"/>
    <p:sldId id="295" r:id="rId9"/>
    <p:sldId id="301" r:id="rId10"/>
    <p:sldId id="314" r:id="rId11"/>
    <p:sldId id="310" r:id="rId12"/>
    <p:sldId id="312" r:id="rId13"/>
    <p:sldId id="311" r:id="rId14"/>
    <p:sldId id="302" r:id="rId15"/>
    <p:sldId id="303" r:id="rId16"/>
    <p:sldId id="304" r:id="rId17"/>
    <p:sldId id="305" r:id="rId18"/>
    <p:sldId id="313" r:id="rId19"/>
    <p:sldId id="306" r:id="rId20"/>
    <p:sldId id="307" r:id="rId21"/>
    <p:sldId id="308" r:id="rId22"/>
    <p:sldId id="309" r:id="rId23"/>
    <p:sldId id="298" r:id="rId24"/>
    <p:sldId id="315" r:id="rId25"/>
    <p:sldId id="317" r:id="rId26"/>
    <p:sldId id="316" r:id="rId27"/>
    <p:sldId id="31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6" autoAdjust="0"/>
    <p:restoredTop sz="94660"/>
  </p:normalViewPr>
  <p:slideViewPr>
    <p:cSldViewPr snapToGrid="0" showGuides="1">
      <p:cViewPr>
        <p:scale>
          <a:sx n="80" d="100"/>
          <a:sy n="80" d="100"/>
        </p:scale>
        <p:origin x="-816" y="-288"/>
      </p:cViewPr>
      <p:guideLst>
        <p:guide orient="horz" pos="2160"/>
        <p:guide pos="384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pPr/>
              <a:t>2019/4/28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pPr/>
              <a:t>‹#›</a:t>
            </a:fld>
            <a:endParaRPr lang="zh-CN" altLang="en-US"/>
          </a:p>
        </p:txBody>
      </p:sp>
    </p:spTree>
    <p:extLst>
      <p:ext uri="{BB962C8B-B14F-4D97-AF65-F5344CB8AC3E}">
        <p14:creationId xmlns:p14="http://schemas.microsoft.com/office/powerpoint/2010/main" val="836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pPr/>
              <a:t>2019/4/28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val="264738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199AFBB1-740D-47DC-8951-AD5910958B3B}"/>
              </a:ext>
            </a:extLst>
          </p:cNvPr>
          <p:cNvSpPr>
            <a:spLocks noGrp="1"/>
          </p:cNvSpPr>
          <p:nvPr>
            <p:ph type="dt" sz="half" idx="10"/>
          </p:nvPr>
        </p:nvSpPr>
        <p:spPr/>
        <p:txBody>
          <a:bodyPr/>
          <a:lstStyle/>
          <a:p>
            <a:fld id="{5D001350-E321-44A0-9483-363D51B41BA5}" type="datetimeFigureOut">
              <a:rPr lang="zh-CN" altLang="en-US" smtClean="0"/>
              <a:pPr/>
              <a:t>2019/4/28</a:t>
            </a:fld>
            <a:endParaRPr lang="zh-CN" altLang="en-US"/>
          </a:p>
        </p:txBody>
      </p:sp>
      <p:sp>
        <p:nvSpPr>
          <p:cNvPr id="5" name="页脚占位符 4">
            <a:extLst>
              <a:ext uri="{FF2B5EF4-FFF2-40B4-BE49-F238E27FC236}">
                <a16:creationId xmlns:a16="http://schemas.microsoft.com/office/drawing/2014/main" xmlns="" id="{9F7E119A-7FB5-4E6A-888B-8AE25982B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40479BB-6347-4147-A123-F61D7BDEFE80}"/>
              </a:ext>
            </a:extLst>
          </p:cNvPr>
          <p:cNvSpPr>
            <a:spLocks noGrp="1"/>
          </p:cNvSpPr>
          <p:nvPr>
            <p:ph type="sldNum" sz="quarter" idx="12"/>
          </p:nvPr>
        </p:nvSpPr>
        <p:spPr/>
        <p:txBody>
          <a:bodyPr/>
          <a:lstStyle/>
          <a:p>
            <a:fld id="{27B1E7C8-A036-435A-8DC2-86FBA5107147}" type="slidenum">
              <a:rPr lang="zh-CN" altLang="en-US" smtClean="0"/>
              <a:pPr/>
              <a:t>‹#›</a:t>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smtClean="0">
                <a:solidFill>
                  <a:srgbClr val="7030A0"/>
                </a:solidFill>
                <a:latin typeface="微软雅黑" pitchFamily="34" charset="-122"/>
                <a:ea typeface="微软雅黑" pitchFamily="34" charset="-122"/>
              </a:rPr>
              <a:t>享 学 官 方 群：</a:t>
            </a:r>
            <a:r>
              <a:rPr lang="en-US" altLang="zh-CN" smtClean="0"/>
              <a:t>684504192</a:t>
            </a:r>
            <a:endParaRPr lang="zh-CN" altLang="en-US" smtClean="0"/>
          </a:p>
        </p:txBody>
      </p:sp>
    </p:spTree>
    <p:extLst>
      <p:ext uri="{BB962C8B-B14F-4D97-AF65-F5344CB8AC3E}">
        <p14:creationId xmlns:p14="http://schemas.microsoft.com/office/powerpoint/2010/main" val="1448481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pPr/>
              <a:t>2019/4/28</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val="378471817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5.pn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8.png"/><Relationship Id="rId4" Type="http://schemas.openxmlformats.org/officeDocument/2006/relationships/image" Target="../media/image4.gi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gi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31.png"/><Relationship Id="rId4" Type="http://schemas.openxmlformats.org/officeDocument/2006/relationships/image" Target="../media/image4.gi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4.gif"/><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2772501" y="2366898"/>
            <a:ext cx="6371500" cy="830997"/>
          </a:xfrm>
          <a:prstGeom prst="rect">
            <a:avLst/>
          </a:prstGeom>
          <a:noFill/>
        </p:spPr>
        <p:txBody>
          <a:bodyPr wrap="square" rtlCol="0">
            <a:spAutoFit/>
          </a:bodyPr>
          <a:lstStyle/>
          <a:p>
            <a:r>
              <a:rPr lang="en-US" altLang="zh-CN" sz="4800" b="1"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4800" b="1"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4800" b="1" smtClean="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4800" b="1" smtClean="0">
                <a:solidFill>
                  <a:schemeClr val="tx1">
                    <a:lumMod val="75000"/>
                    <a:lumOff val="25000"/>
                  </a:schemeClr>
                </a:solidFill>
                <a:latin typeface="微软雅黑" panose="020B0503020204020204" pitchFamily="34" charset="-122"/>
                <a:ea typeface="微软雅黑" panose="020B0503020204020204" pitchFamily="34" charset="-122"/>
              </a:rPr>
              <a:t>网络编程基础</a:t>
            </a:r>
          </a:p>
        </p:txBody>
      </p:sp>
      <p:sp>
        <p:nvSpPr>
          <p:cNvPr id="23" name="PA_圆角矩形 22"/>
          <p:cNvSpPr/>
          <p:nvPr>
            <p:custDataLst>
              <p:tags r:id="rId2"/>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9170"/>
            <a:r>
              <a:rPr lang="en-US" altLang="zh-CN" sz="1333" dirty="0">
                <a:solidFill>
                  <a:srgbClr val="FFFFFF">
                    <a:lumMod val="50000"/>
                  </a:srgbClr>
                </a:solidFill>
                <a:latin typeface="Calibri"/>
                <a:ea typeface="宋体" panose="02010600030101010101" pitchFamily="2" charset="-122"/>
              </a:rPr>
              <a:t>TAHNK YOU FOR WATCHING</a:t>
            </a:r>
            <a:endParaRPr lang="zh-CN" altLang="en-US" sz="1333" dirty="0">
              <a:solidFill>
                <a:srgbClr val="FFFFFF">
                  <a:lumMod val="50000"/>
                </a:srgbClr>
              </a:solidFill>
              <a:latin typeface="Calibri"/>
              <a:ea typeface="宋体" panose="02010600030101010101" pitchFamily="2" charset="-122"/>
            </a:endParaRPr>
          </a:p>
        </p:txBody>
      </p:sp>
      <p:grpSp>
        <p:nvGrpSpPr>
          <p:cNvPr id="2" name="组合 1"/>
          <p:cNvGrpSpPr/>
          <p:nvPr/>
        </p:nvGrpSpPr>
        <p:grpSpPr>
          <a:xfrm>
            <a:off x="4498441" y="5531207"/>
            <a:ext cx="3477336" cy="369332"/>
            <a:chOff x="1139058" y="5604513"/>
            <a:chExt cx="3477336" cy="369332"/>
          </a:xfrm>
        </p:grpSpPr>
        <p:grpSp>
          <p:nvGrpSpPr>
            <p:cNvPr id="24" name="PA_组合 23"/>
            <p:cNvGrpSpPr/>
            <p:nvPr>
              <p:custDataLst>
                <p:tags r:id="rId4"/>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170"/>
                  <a:endParaRPr lang="zh-CN" altLang="en-US" sz="2133">
                    <a:solidFill>
                      <a:srgbClr val="FFFF00"/>
                    </a:solidFill>
                    <a:latin typeface="微软雅黑" pitchFamily="34" charset="-122"/>
                    <a:ea typeface="微软雅黑" pitchFamily="34" charset="-122"/>
                  </a:endParaRPr>
                </a:p>
              </p:txBody>
            </p:sp>
          </p:grpSp>
        </p:grpSp>
        <p:sp>
          <p:nvSpPr>
            <p:cNvPr id="34" name="PA_文本框 19"/>
            <p:cNvSpPr txBox="1">
              <a:spLocks noChangeArrowheads="1"/>
            </p:cNvSpPr>
            <p:nvPr>
              <p:custDataLst>
                <p:tags r:id="rId5"/>
              </p:custDataLst>
            </p:nvPr>
          </p:nvSpPr>
          <p:spPr bwMode="auto">
            <a:xfrm>
              <a:off x="1498233" y="5604513"/>
              <a:ext cx="31181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a:r>
                <a:rPr lang="zh-CN" altLang="en-US" smtClean="0">
                  <a:solidFill>
                    <a:srgbClr val="333333">
                      <a:lumMod val="65000"/>
                      <a:lumOff val="35000"/>
                    </a:srgbClr>
                  </a:solidFill>
                  <a:latin typeface="微软雅黑" pitchFamily="34" charset="-122"/>
                  <a:ea typeface="微软雅黑" pitchFamily="34" charset="-122"/>
                </a:rPr>
                <a:t>主讲老师</a:t>
              </a:r>
              <a:r>
                <a:rPr lang="en-US" altLang="zh-CN" smtClean="0">
                  <a:solidFill>
                    <a:srgbClr val="333333">
                      <a:lumMod val="65000"/>
                      <a:lumOff val="35000"/>
                    </a:srgbClr>
                  </a:solidFill>
                  <a:latin typeface="微软雅黑" pitchFamily="34" charset="-122"/>
                  <a:ea typeface="微软雅黑" pitchFamily="34" charset="-122"/>
                </a:rPr>
                <a:t>Mark</a:t>
              </a:r>
              <a:r>
                <a:rPr lang="zh-CN" altLang="en-US" smtClean="0">
                  <a:solidFill>
                    <a:srgbClr val="333333">
                      <a:lumMod val="65000"/>
                      <a:lumOff val="35000"/>
                    </a:srgbClr>
                  </a:solidFill>
                  <a:latin typeface="微软雅黑" pitchFamily="34" charset="-122"/>
                  <a:ea typeface="微软雅黑" pitchFamily="34" charset="-122"/>
                </a:rPr>
                <a:t>：</a:t>
              </a:r>
              <a:r>
                <a:rPr lang="en-US" altLang="zh-CN" smtClean="0">
                  <a:solidFill>
                    <a:srgbClr val="333333">
                      <a:lumMod val="65000"/>
                      <a:lumOff val="35000"/>
                    </a:srgbClr>
                  </a:solidFill>
                  <a:latin typeface="微软雅黑" pitchFamily="34" charset="-122"/>
                  <a:ea typeface="微软雅黑" pitchFamily="34" charset="-122"/>
                </a:rPr>
                <a:t>446106311</a:t>
              </a:r>
              <a:endParaRPr lang="en-US" altLang="zh-CN" dirty="0">
                <a:solidFill>
                  <a:srgbClr val="333333">
                    <a:lumMod val="65000"/>
                    <a:lumOff val="35000"/>
                  </a:srgbClr>
                </a:solidFill>
                <a:latin typeface="微软雅黑" pitchFamily="34" charset="-122"/>
                <a:ea typeface="微软雅黑" pitchFamily="34" charset="-122"/>
              </a:endParaRPr>
            </a:p>
          </p:txBody>
        </p:sp>
      </p:grpSp>
      <p:grpSp>
        <p:nvGrpSpPr>
          <p:cNvPr id="21" name="PA_组合 20"/>
          <p:cNvGrpSpPr/>
          <p:nvPr>
            <p:custDataLst>
              <p:tags r:id="rId3"/>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pic>
        <p:nvPicPr>
          <p:cNvPr id="36" name="Picture 5" descr="C:\Users\dev\Desktop\x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9314" y="393262"/>
            <a:ext cx="1332662" cy="13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3876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2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23"/>
                                        </p:tgtEl>
                                        <p:attrNameLst>
                                          <p:attrName>ppt_w</p:attrName>
                                        </p:attrNameLst>
                                      </p:cBhvr>
                                      <p:tavLst>
                                        <p:tav tm="0" fmla="#ppt_w-(-#ppt_w)*((1.5-1.5*$)^2-(1.5-1.5*$)^3)">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strVal val="0"/>
                                          </p:val>
                                        </p:tav>
                                        <p:tav tm="100000">
                                          <p:val>
                                            <p:str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strVal val="0"/>
                                          </p:val>
                                        </p:tav>
                                        <p:tav tm="100000">
                                          <p:val>
                                            <p:strVal val="1"/>
                                          </p:val>
                                        </p:tav>
                                      </p:tavLst>
                                    </p:anim>
                                    <p:anim to="" calcmode="lin" valueType="num">
                                      <p:cBhvr>
                                        <p:cTn id="21" dur="700" fill="hold">
                                          <p:stCondLst>
                                            <p:cond delay="0"/>
                                          </p:stCondLst>
                                        </p:cTn>
                                        <p:tgtEl>
                                          <p:spTgt spid="21"/>
                                        </p:tgtEl>
                                        <p:attrNameLst>
                                          <p:attrName>ppt_h</p:attrName>
                                        </p:attrNameLst>
                                      </p:cBhvr>
                                      <p:tavLst>
                                        <p:tav tm="0" fmla="#ppt_h-(-#ppt_h)*((1.5-1.5*$)^2-(1.5-1.5*$)^3)">
                                          <p:val>
                                            <p:strVal val="0"/>
                                          </p:val>
                                        </p:tav>
                                        <p:tav tm="100000">
                                          <p:val>
                                            <p:strVal val="1"/>
                                          </p:val>
                                        </p:tav>
                                      </p:tavLst>
                                    </p:anim>
                                    <p:anim to="" calcmode="lin" valueType="num">
                                      <p:cBhvr>
                                        <p:cTn id="22" dur="700" fill="hold">
                                          <p:stCondLst>
                                            <p:cond delay="0"/>
                                          </p:stCondLst>
                                        </p:cTn>
                                        <p:tgtEl>
                                          <p:spTgt spid="21"/>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91234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HTTP</a:t>
            </a:r>
            <a:r>
              <a:rPr lang="zh-CN" altLang="en-US" sz="2667" smtClean="0">
                <a:solidFill>
                  <a:srgbClr val="1D69A3"/>
                </a:solidFill>
                <a:latin typeface="微软雅黑" pitchFamily="34" charset="-122"/>
                <a:ea typeface="微软雅黑" pitchFamily="34" charset="-122"/>
              </a:rPr>
              <a:t>请求的传输过程</a:t>
            </a:r>
          </a:p>
        </p:txBody>
      </p:sp>
      <p:pic>
        <p:nvPicPr>
          <p:cNvPr id="27650" name="Picture 2" descr="https://upload-images.jianshu.io/upload_images/1856419-bfaf1b883618ecb4.png"/>
          <p:cNvPicPr>
            <a:picLocks noChangeAspect="1" noChangeArrowheads="1"/>
          </p:cNvPicPr>
          <p:nvPr/>
        </p:nvPicPr>
        <p:blipFill>
          <a:blip r:embed="rId4"/>
          <a:srcRect/>
          <a:stretch>
            <a:fillRect/>
          </a:stretch>
        </p:blipFill>
        <p:spPr bwMode="auto">
          <a:xfrm>
            <a:off x="3267075" y="1016490"/>
            <a:ext cx="5965825" cy="5323985"/>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19822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一次完整</a:t>
            </a:r>
            <a:r>
              <a:rPr lang="en-US" altLang="zh-CN" sz="2667" smtClean="0">
                <a:solidFill>
                  <a:srgbClr val="1D69A3"/>
                </a:solidFill>
                <a:latin typeface="微软雅黑" pitchFamily="34" charset="-122"/>
                <a:ea typeface="微软雅黑" pitchFamily="34" charset="-122"/>
              </a:rPr>
              <a:t>http</a:t>
            </a:r>
            <a:r>
              <a:rPr lang="zh-CN" altLang="en-US" sz="2667" smtClean="0">
                <a:solidFill>
                  <a:srgbClr val="1D69A3"/>
                </a:solidFill>
                <a:latin typeface="微软雅黑" pitchFamily="34" charset="-122"/>
                <a:ea typeface="微软雅黑" pitchFamily="34" charset="-122"/>
              </a:rPr>
              <a:t>请求的</a:t>
            </a:r>
            <a:r>
              <a:rPr lang="en-US" altLang="zh-CN" sz="2667" smtClean="0">
                <a:solidFill>
                  <a:srgbClr val="1D69A3"/>
                </a:solidFill>
                <a:latin typeface="微软雅黑" pitchFamily="34" charset="-122"/>
                <a:ea typeface="微软雅黑" pitchFamily="34" charset="-122"/>
              </a:rPr>
              <a:t>7</a:t>
            </a:r>
            <a:r>
              <a:rPr lang="zh-CN" altLang="en-US" sz="2667" smtClean="0">
                <a:solidFill>
                  <a:srgbClr val="1D69A3"/>
                </a:solidFill>
                <a:latin typeface="微软雅黑" pitchFamily="34" charset="-122"/>
                <a:ea typeface="微软雅黑" pitchFamily="34" charset="-122"/>
              </a:rPr>
              <a:t>个过程</a:t>
            </a:r>
          </a:p>
        </p:txBody>
      </p:sp>
      <p:grpSp>
        <p:nvGrpSpPr>
          <p:cNvPr id="14" name="Group 12"/>
          <p:cNvGrpSpPr>
            <a:grpSpLocks/>
          </p:cNvGrpSpPr>
          <p:nvPr/>
        </p:nvGrpSpPr>
        <p:grpSpPr bwMode="auto">
          <a:xfrm>
            <a:off x="819150" y="1343025"/>
            <a:ext cx="695326" cy="523875"/>
            <a:chOff x="8476198" y="3141240"/>
            <a:chExt cx="1708274" cy="1472651"/>
          </a:xfrm>
        </p:grpSpPr>
        <p:sp>
          <p:nvSpPr>
            <p:cNvPr id="15" name="Isosceles Triangle 4"/>
            <p:cNvSpPr/>
            <p:nvPr/>
          </p:nvSpPr>
          <p:spPr>
            <a:xfrm flipV="1">
              <a:off x="8476198" y="3141240"/>
              <a:ext cx="1708274" cy="1472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20000"/>
                </a:lnSpc>
                <a:defRPr/>
              </a:pPr>
              <a:endParaRPr lang="en-GB" sz="949">
                <a:solidFill>
                  <a:schemeClr val="accent1"/>
                </a:solidFill>
                <a:ea typeface="微软雅黑" panose="020B0503020204020204" pitchFamily="34" charset="-122"/>
                <a:cs typeface="+mn-ea"/>
                <a:sym typeface="Arial" panose="020B0604020202020204" pitchFamily="34" charset="0"/>
              </a:endParaRPr>
            </a:p>
          </p:txBody>
        </p:sp>
        <p:sp>
          <p:nvSpPr>
            <p:cNvPr id="16" name="Freeform 8"/>
            <p:cNvSpPr>
              <a:spLocks noEditPoints="1"/>
            </p:cNvSpPr>
            <p:nvPr/>
          </p:nvSpPr>
          <p:spPr bwMode="auto">
            <a:xfrm>
              <a:off x="9142952" y="3463477"/>
              <a:ext cx="388312" cy="438182"/>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lIns="96430" tIns="48216" rIns="96430" bIns="48216"/>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endParaRPr lang="zh-CN" altLang="en-US" sz="949">
                <a:solidFill>
                  <a:schemeClr val="accent1"/>
                </a:solidFill>
                <a:ea typeface="微软雅黑" panose="020B0503020204020204" pitchFamily="34" charset="-122"/>
                <a:cs typeface="+mn-ea"/>
                <a:sym typeface="Arial" panose="020B0604020202020204" pitchFamily="34" charset="0"/>
              </a:endParaRPr>
            </a:p>
          </p:txBody>
        </p:sp>
      </p:grpSp>
      <p:sp>
        <p:nvSpPr>
          <p:cNvPr id="17" name="TextBox 16"/>
          <p:cNvSpPr txBox="1"/>
          <p:nvPr/>
        </p:nvSpPr>
        <p:spPr>
          <a:xfrm>
            <a:off x="723900" y="1866900"/>
            <a:ext cx="877163" cy="369332"/>
          </a:xfrm>
          <a:prstGeom prst="rect">
            <a:avLst/>
          </a:prstGeom>
          <a:noFill/>
        </p:spPr>
        <p:txBody>
          <a:bodyPr wrap="none" rtlCol="0">
            <a:spAutoFit/>
          </a:bodyPr>
          <a:lstStyle/>
          <a:p>
            <a:r>
              <a:rPr lang="zh-CN" altLang="en-US" smtClean="0">
                <a:solidFill>
                  <a:srgbClr val="FF0000"/>
                </a:solidFill>
                <a:latin typeface="微软雅黑 Light" pitchFamily="34" charset="-122"/>
                <a:ea typeface="微软雅黑 Light" pitchFamily="34" charset="-122"/>
              </a:rPr>
              <a:t>面试点</a:t>
            </a:r>
            <a:endParaRPr lang="zh-CN" altLang="en-US">
              <a:solidFill>
                <a:srgbClr val="FF0000"/>
              </a:solidFill>
              <a:latin typeface="微软雅黑 Light" pitchFamily="34" charset="-122"/>
              <a:ea typeface="微软雅黑 Light" pitchFamily="34" charset="-122"/>
            </a:endParaRPr>
          </a:p>
        </p:txBody>
      </p:sp>
      <p:sp>
        <p:nvSpPr>
          <p:cNvPr id="18" name="TextBox 17"/>
          <p:cNvSpPr txBox="1"/>
          <p:nvPr/>
        </p:nvSpPr>
        <p:spPr>
          <a:xfrm>
            <a:off x="2647950" y="1428750"/>
            <a:ext cx="5581721" cy="3000821"/>
          </a:xfrm>
          <a:prstGeom prst="rect">
            <a:avLst/>
          </a:prstGeom>
          <a:noFill/>
        </p:spPr>
        <p:txBody>
          <a:bodyPr wrap="none" rtlCol="0">
            <a:spAutoFit/>
          </a:bodyPr>
          <a:lstStyle/>
          <a:p>
            <a:pPr marL="342900" indent="-342900">
              <a:lnSpc>
                <a:spcPct val="150000"/>
              </a:lnSpc>
              <a:buFont typeface="+mj-ea"/>
              <a:buAutoNum type="circleNumDbPlain"/>
            </a:pPr>
            <a:r>
              <a:rPr lang="zh-CN" altLang="en-US" b="1" smtClean="0"/>
              <a:t>建立</a:t>
            </a:r>
            <a:r>
              <a:rPr lang="en-US" b="1" smtClean="0"/>
              <a:t> TCP </a:t>
            </a:r>
            <a:r>
              <a:rPr lang="zh-CN" altLang="en-US" b="1" smtClean="0"/>
              <a:t>连接（之前可能还有一次</a:t>
            </a:r>
            <a:r>
              <a:rPr lang="en-US" altLang="zh-CN" b="1" smtClean="0"/>
              <a:t>DNS</a:t>
            </a:r>
            <a:r>
              <a:rPr lang="zh-CN" altLang="en-US" b="1" smtClean="0"/>
              <a:t>域名解析）</a:t>
            </a:r>
            <a:endParaRPr lang="en-US" altLang="zh-CN" b="1" smtClean="0"/>
          </a:p>
          <a:p>
            <a:pPr marL="342900" indent="-342900">
              <a:lnSpc>
                <a:spcPct val="150000"/>
              </a:lnSpc>
              <a:buFont typeface="+mj-ea"/>
              <a:buAutoNum type="circleNumDbPlain"/>
            </a:pPr>
            <a:r>
              <a:rPr lang="zh-CN" altLang="en-US" b="1" smtClean="0"/>
              <a:t>客户端向服务器发送请求命令</a:t>
            </a:r>
            <a:endParaRPr lang="en-US" altLang="zh-CN" b="1" smtClean="0"/>
          </a:p>
          <a:p>
            <a:pPr marL="342900" indent="-342900">
              <a:lnSpc>
                <a:spcPct val="150000"/>
              </a:lnSpc>
              <a:buFont typeface="+mj-ea"/>
              <a:buAutoNum type="circleNumDbPlain"/>
            </a:pPr>
            <a:r>
              <a:rPr lang="zh-CN" altLang="en-US" b="1" smtClean="0"/>
              <a:t>客户端发送请求头信息</a:t>
            </a:r>
            <a:endParaRPr lang="en-US" altLang="zh-CN" b="1" smtClean="0"/>
          </a:p>
          <a:p>
            <a:pPr marL="342900" indent="-342900">
              <a:lnSpc>
                <a:spcPct val="150000"/>
              </a:lnSpc>
              <a:buFont typeface="+mj-ea"/>
              <a:buAutoNum type="circleNumDbPlain"/>
            </a:pPr>
            <a:r>
              <a:rPr lang="zh-CN" altLang="en-US" b="1" smtClean="0"/>
              <a:t>服务服务器应答器</a:t>
            </a:r>
            <a:endParaRPr lang="en-US" altLang="zh-CN" b="1" smtClean="0"/>
          </a:p>
          <a:p>
            <a:pPr marL="342900" indent="-342900">
              <a:lnSpc>
                <a:spcPct val="150000"/>
              </a:lnSpc>
              <a:buFont typeface="+mj-ea"/>
              <a:buAutoNum type="circleNumDbPlain"/>
            </a:pPr>
            <a:r>
              <a:rPr lang="zh-CN" altLang="en-US" b="1" smtClean="0"/>
              <a:t>返回响应头信息</a:t>
            </a:r>
            <a:endParaRPr lang="en-US" altLang="zh-CN" b="1" smtClean="0"/>
          </a:p>
          <a:p>
            <a:pPr marL="342900" indent="-342900">
              <a:lnSpc>
                <a:spcPct val="150000"/>
              </a:lnSpc>
              <a:buFont typeface="+mj-ea"/>
              <a:buAutoNum type="circleNumDbPlain"/>
            </a:pPr>
            <a:r>
              <a:rPr lang="zh-CN" altLang="en-US" b="1" smtClean="0"/>
              <a:t>服务器向客户端发送数据</a:t>
            </a:r>
            <a:endParaRPr lang="en-US" altLang="zh-CN" b="1" smtClean="0"/>
          </a:p>
          <a:p>
            <a:pPr marL="342900" indent="-342900">
              <a:lnSpc>
                <a:spcPct val="150000"/>
              </a:lnSpc>
              <a:buFont typeface="+mj-ea"/>
              <a:buAutoNum type="circleNumDbPlain"/>
            </a:pPr>
            <a:r>
              <a:rPr lang="zh-CN" altLang="en-US" b="1" smtClean="0"/>
              <a:t>服务器关闭</a:t>
            </a:r>
            <a:r>
              <a:rPr lang="en-US" b="1" smtClean="0"/>
              <a:t> TCP </a:t>
            </a:r>
            <a:r>
              <a:rPr lang="zh-CN" altLang="en-US" b="1" smtClean="0"/>
              <a:t>连接</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680"/>
                            </p:stCondLst>
                            <p:childTnLst>
                              <p:par>
                                <p:cTn id="18" presetID="37"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900" decel="100000" fill="hold"/>
                                        <p:tgtEl>
                                          <p:spTgt spid="14"/>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50277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HTTP </a:t>
            </a:r>
            <a:r>
              <a:rPr lang="zh-CN" altLang="en-US" sz="2667" smtClean="0">
                <a:solidFill>
                  <a:srgbClr val="1D69A3"/>
                </a:solidFill>
                <a:latin typeface="微软雅黑" pitchFamily="34" charset="-122"/>
                <a:ea typeface="微软雅黑" pitchFamily="34" charset="-122"/>
              </a:rPr>
              <a:t>协议报文结构</a:t>
            </a:r>
          </a:p>
        </p:txBody>
      </p:sp>
      <p:pic>
        <p:nvPicPr>
          <p:cNvPr id="12290" name="Picture 2" descr="https://upload-images.jianshu.io/upload_images/1856419-e8d90efbc1c33d93.png"/>
          <p:cNvPicPr>
            <a:picLocks noChangeAspect="1" noChangeArrowheads="1"/>
          </p:cNvPicPr>
          <p:nvPr/>
        </p:nvPicPr>
        <p:blipFill>
          <a:blip r:embed="rId4"/>
          <a:srcRect/>
          <a:stretch>
            <a:fillRect/>
          </a:stretch>
        </p:blipFill>
        <p:spPr bwMode="auto">
          <a:xfrm>
            <a:off x="1689100" y="1989137"/>
            <a:ext cx="5886450" cy="1743076"/>
          </a:xfrm>
          <a:prstGeom prst="rect">
            <a:avLst/>
          </a:prstGeom>
          <a:noFill/>
        </p:spPr>
      </p:pic>
      <p:pic>
        <p:nvPicPr>
          <p:cNvPr id="12292" name="Picture 4" descr="https://upload-images.jianshu.io/upload_images/1856419-9dcbbc148cb4a901.png"/>
          <p:cNvPicPr>
            <a:picLocks noChangeAspect="1" noChangeArrowheads="1"/>
          </p:cNvPicPr>
          <p:nvPr/>
        </p:nvPicPr>
        <p:blipFill>
          <a:blip r:embed="rId5"/>
          <a:srcRect/>
          <a:stretch>
            <a:fillRect/>
          </a:stretch>
        </p:blipFill>
        <p:spPr bwMode="auto">
          <a:xfrm>
            <a:off x="1165225" y="3981450"/>
            <a:ext cx="5724525" cy="1676400"/>
          </a:xfrm>
          <a:prstGeom prst="rect">
            <a:avLst/>
          </a:prstGeom>
          <a:noFill/>
        </p:spPr>
      </p:pic>
      <p:sp>
        <p:nvSpPr>
          <p:cNvPr id="15" name="TextBox 14"/>
          <p:cNvSpPr txBox="1"/>
          <p:nvPr/>
        </p:nvSpPr>
        <p:spPr>
          <a:xfrm>
            <a:off x="962025" y="1257300"/>
            <a:ext cx="1667059" cy="369332"/>
          </a:xfrm>
          <a:prstGeom prst="rect">
            <a:avLst/>
          </a:prstGeom>
          <a:noFill/>
        </p:spPr>
        <p:txBody>
          <a:bodyPr wrap="none" rtlCol="0">
            <a:spAutoFit/>
          </a:bodyPr>
          <a:lstStyle/>
          <a:p>
            <a:r>
              <a:rPr lang="en-US" b="1" smtClean="0"/>
              <a:t>HTTP </a:t>
            </a:r>
            <a:r>
              <a:rPr lang="zh-CN" altLang="en-US" b="1" smtClean="0"/>
              <a:t>报文结构</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224547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请求报文结构</a:t>
            </a:r>
          </a:p>
        </p:txBody>
      </p:sp>
      <p:pic>
        <p:nvPicPr>
          <p:cNvPr id="11266" name="Picture 2" descr="https://upload-images.jianshu.io/upload_images/1856419-dda70fede5f1ef04.jpg"/>
          <p:cNvPicPr>
            <a:picLocks noChangeAspect="1" noChangeArrowheads="1"/>
          </p:cNvPicPr>
          <p:nvPr/>
        </p:nvPicPr>
        <p:blipFill>
          <a:blip r:embed="rId4"/>
          <a:srcRect/>
          <a:stretch>
            <a:fillRect/>
          </a:stretch>
        </p:blipFill>
        <p:spPr bwMode="auto">
          <a:xfrm>
            <a:off x="431800" y="1338262"/>
            <a:ext cx="4962525" cy="3524251"/>
          </a:xfrm>
          <a:prstGeom prst="rect">
            <a:avLst/>
          </a:prstGeom>
          <a:noFill/>
        </p:spPr>
      </p:pic>
      <p:pic>
        <p:nvPicPr>
          <p:cNvPr id="11267" name="Picture 3"/>
          <p:cNvPicPr>
            <a:picLocks noChangeAspect="1" noChangeArrowheads="1"/>
          </p:cNvPicPr>
          <p:nvPr/>
        </p:nvPicPr>
        <p:blipFill>
          <a:blip r:embed="rId5"/>
          <a:srcRect/>
          <a:stretch>
            <a:fillRect/>
          </a:stretch>
        </p:blipFill>
        <p:spPr bwMode="auto">
          <a:xfrm>
            <a:off x="5518150" y="2428875"/>
            <a:ext cx="6416675" cy="2400300"/>
          </a:xfrm>
          <a:prstGeom prst="rect">
            <a:avLst/>
          </a:prstGeom>
          <a:noFill/>
          <a:ln w="9525">
            <a:noFill/>
            <a:miter lim="800000"/>
            <a:headEnd/>
            <a:tailEnd/>
          </a:ln>
          <a:effectLst/>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响应报文结构</a:t>
            </a:r>
          </a:p>
        </p:txBody>
      </p:sp>
      <p:pic>
        <p:nvPicPr>
          <p:cNvPr id="10242" name="Picture 2" descr="https://upload-images.jianshu.io/upload_images/1856419-6db141cfd346ca0f.jpg"/>
          <p:cNvPicPr>
            <a:picLocks noChangeAspect="1" noChangeArrowheads="1"/>
          </p:cNvPicPr>
          <p:nvPr/>
        </p:nvPicPr>
        <p:blipFill>
          <a:blip r:embed="rId4"/>
          <a:srcRect/>
          <a:stretch>
            <a:fillRect/>
          </a:stretch>
        </p:blipFill>
        <p:spPr bwMode="auto">
          <a:xfrm>
            <a:off x="498475" y="1276350"/>
            <a:ext cx="4610100" cy="3095625"/>
          </a:xfrm>
          <a:prstGeom prst="rect">
            <a:avLst/>
          </a:prstGeom>
          <a:noFill/>
        </p:spPr>
      </p:pic>
      <p:pic>
        <p:nvPicPr>
          <p:cNvPr id="10243" name="Picture 3"/>
          <p:cNvPicPr>
            <a:picLocks noChangeAspect="1" noChangeArrowheads="1"/>
          </p:cNvPicPr>
          <p:nvPr/>
        </p:nvPicPr>
        <p:blipFill>
          <a:blip r:embed="rId5"/>
          <a:srcRect/>
          <a:stretch>
            <a:fillRect/>
          </a:stretch>
        </p:blipFill>
        <p:spPr bwMode="auto">
          <a:xfrm>
            <a:off x="5165725" y="857250"/>
            <a:ext cx="4921250" cy="1983429"/>
          </a:xfrm>
          <a:prstGeom prst="rect">
            <a:avLst/>
          </a:prstGeom>
          <a:noFill/>
          <a:ln w="9525">
            <a:noFill/>
            <a:miter lim="800000"/>
            <a:headEnd/>
            <a:tailEnd/>
          </a:ln>
          <a:effectLst/>
        </p:spPr>
      </p:pic>
      <p:graphicFrame>
        <p:nvGraphicFramePr>
          <p:cNvPr id="27" name="表格 26"/>
          <p:cNvGraphicFramePr>
            <a:graphicFrameLocks noGrp="1"/>
          </p:cNvGraphicFramePr>
          <p:nvPr/>
        </p:nvGraphicFramePr>
        <p:xfrm>
          <a:off x="5162549" y="3451696"/>
          <a:ext cx="6515100" cy="2512614"/>
        </p:xfrm>
        <a:graphic>
          <a:graphicData uri="http://schemas.openxmlformats.org/drawingml/2006/table">
            <a:tbl>
              <a:tblPr>
                <a:tableStyleId>{3C2FFA5D-87B4-456A-9821-1D502468CF0F}</a:tableStyleId>
              </a:tblPr>
              <a:tblGrid>
                <a:gridCol w="971551"/>
                <a:gridCol w="3371849"/>
                <a:gridCol w="2171700"/>
              </a:tblGrid>
              <a:tr h="271540">
                <a:tc>
                  <a:txBody>
                    <a:bodyPr/>
                    <a:lstStyle/>
                    <a:p>
                      <a:pPr algn="ctr"/>
                      <a:endParaRPr lang="zh-CN" altLang="en-US" sz="1400"/>
                    </a:p>
                  </a:txBody>
                  <a:tcPr anchor="ctr"/>
                </a:tc>
                <a:tc>
                  <a:txBody>
                    <a:bodyPr/>
                    <a:lstStyle/>
                    <a:p>
                      <a:pPr algn="ctr"/>
                      <a:r>
                        <a:rPr lang="zh-CN" altLang="en-US" sz="1400" b="1">
                          <a:latin typeface="微软雅黑 Light" pitchFamily="34" charset="-122"/>
                          <a:ea typeface="微软雅黑 Light" pitchFamily="34" charset="-122"/>
                        </a:rPr>
                        <a:t>类别</a:t>
                      </a:r>
                    </a:p>
                  </a:txBody>
                  <a:tcPr anchor="ctr"/>
                </a:tc>
                <a:tc>
                  <a:txBody>
                    <a:bodyPr/>
                    <a:lstStyle/>
                    <a:p>
                      <a:pPr algn="ctr"/>
                      <a:r>
                        <a:rPr lang="zh-CN" altLang="en-US" sz="1400" b="1" smtClean="0">
                          <a:latin typeface="微软雅黑 Light" pitchFamily="34" charset="-122"/>
                          <a:ea typeface="微软雅黑 Light" pitchFamily="34" charset="-122"/>
                        </a:rPr>
                        <a:t>原因</a:t>
                      </a:r>
                      <a:endParaRPr lang="zh-CN" altLang="en-US" sz="1400" b="1">
                        <a:latin typeface="微软雅黑 Light" pitchFamily="34" charset="-122"/>
                        <a:ea typeface="微软雅黑 Light" pitchFamily="34" charset="-122"/>
                      </a:endParaRPr>
                    </a:p>
                  </a:txBody>
                  <a:tcPr anchor="ctr"/>
                </a:tc>
              </a:tr>
              <a:tr h="461618">
                <a:tc>
                  <a:txBody>
                    <a:bodyPr/>
                    <a:lstStyle/>
                    <a:p>
                      <a:pPr algn="ctr"/>
                      <a:r>
                        <a:rPr lang="en-US" sz="1400"/>
                        <a:t>1xx</a:t>
                      </a:r>
                    </a:p>
                  </a:txBody>
                  <a:tcPr anchor="ctr"/>
                </a:tc>
                <a:tc>
                  <a:txBody>
                    <a:bodyPr/>
                    <a:lstStyle/>
                    <a:p>
                      <a:pPr algn="ctr"/>
                      <a:r>
                        <a:rPr lang="en-US" sz="1400"/>
                        <a:t>Informational(</a:t>
                      </a:r>
                      <a:r>
                        <a:rPr lang="zh-CN" altLang="en-US" sz="1400"/>
                        <a:t>信息性状态码</a:t>
                      </a:r>
                      <a:r>
                        <a:rPr lang="en-US" altLang="zh-CN" sz="1400"/>
                        <a:t>)</a:t>
                      </a:r>
                    </a:p>
                  </a:txBody>
                  <a:tcPr anchor="ctr"/>
                </a:tc>
                <a:tc>
                  <a:txBody>
                    <a:bodyPr/>
                    <a:lstStyle/>
                    <a:p>
                      <a:pPr algn="ctr"/>
                      <a:r>
                        <a:rPr lang="zh-CN" altLang="en-US" sz="1400"/>
                        <a:t>接收的请求正在处理</a:t>
                      </a:r>
                    </a:p>
                  </a:txBody>
                  <a:tcPr anchor="ctr"/>
                </a:tc>
              </a:tr>
              <a:tr h="291650">
                <a:tc>
                  <a:txBody>
                    <a:bodyPr/>
                    <a:lstStyle/>
                    <a:p>
                      <a:pPr algn="ctr"/>
                      <a:r>
                        <a:rPr lang="en-US" sz="1400"/>
                        <a:t>2xx</a:t>
                      </a:r>
                    </a:p>
                  </a:txBody>
                  <a:tcPr anchor="ctr"/>
                </a:tc>
                <a:tc>
                  <a:txBody>
                    <a:bodyPr/>
                    <a:lstStyle/>
                    <a:p>
                      <a:pPr algn="ctr"/>
                      <a:r>
                        <a:rPr lang="en-US" sz="1400"/>
                        <a:t>Success(</a:t>
                      </a:r>
                      <a:r>
                        <a:rPr lang="zh-CN" altLang="en-US" sz="1400"/>
                        <a:t>成功状态码</a:t>
                      </a:r>
                      <a:r>
                        <a:rPr lang="en-US" altLang="zh-CN" sz="1400"/>
                        <a:t>)</a:t>
                      </a:r>
                    </a:p>
                  </a:txBody>
                  <a:tcPr anchor="ctr"/>
                </a:tc>
                <a:tc>
                  <a:txBody>
                    <a:bodyPr/>
                    <a:lstStyle/>
                    <a:p>
                      <a:pPr algn="ctr"/>
                      <a:r>
                        <a:rPr lang="zh-CN" altLang="en-US" sz="1400"/>
                        <a:t>请求正常处理完毕</a:t>
                      </a:r>
                    </a:p>
                  </a:txBody>
                  <a:tcPr anchor="ctr"/>
                </a:tc>
              </a:tr>
              <a:tr h="461618">
                <a:tc>
                  <a:txBody>
                    <a:bodyPr/>
                    <a:lstStyle/>
                    <a:p>
                      <a:pPr algn="ctr"/>
                      <a:r>
                        <a:rPr lang="en-US" sz="1400"/>
                        <a:t>3xx</a:t>
                      </a:r>
                    </a:p>
                  </a:txBody>
                  <a:tcPr anchor="ctr"/>
                </a:tc>
                <a:tc>
                  <a:txBody>
                    <a:bodyPr/>
                    <a:lstStyle/>
                    <a:p>
                      <a:pPr algn="ctr"/>
                      <a:r>
                        <a:rPr lang="en-US" sz="1400"/>
                        <a:t>Redirection(</a:t>
                      </a:r>
                      <a:r>
                        <a:rPr lang="zh-CN" altLang="en-US" sz="1400"/>
                        <a:t>重定向状态码</a:t>
                      </a:r>
                      <a:r>
                        <a:rPr lang="en-US" altLang="zh-CN" sz="1400"/>
                        <a:t>)</a:t>
                      </a:r>
                    </a:p>
                  </a:txBody>
                  <a:tcPr anchor="ctr"/>
                </a:tc>
                <a:tc>
                  <a:txBody>
                    <a:bodyPr/>
                    <a:lstStyle/>
                    <a:p>
                      <a:pPr algn="ctr"/>
                      <a:r>
                        <a:rPr lang="zh-CN" altLang="en-US" sz="1400"/>
                        <a:t>需要进行附加操作以完成请求</a:t>
                      </a:r>
                    </a:p>
                  </a:txBody>
                  <a:tcPr anchor="ctr"/>
                </a:tc>
              </a:tr>
              <a:tr h="461618">
                <a:tc>
                  <a:txBody>
                    <a:bodyPr/>
                    <a:lstStyle/>
                    <a:p>
                      <a:pPr algn="ctr"/>
                      <a:r>
                        <a:rPr lang="en-US" sz="1400"/>
                        <a:t>4xx</a:t>
                      </a:r>
                    </a:p>
                  </a:txBody>
                  <a:tcPr anchor="ctr"/>
                </a:tc>
                <a:tc>
                  <a:txBody>
                    <a:bodyPr/>
                    <a:lstStyle/>
                    <a:p>
                      <a:pPr algn="ctr"/>
                      <a:r>
                        <a:rPr lang="en-US" sz="1400"/>
                        <a:t>Client Error(</a:t>
                      </a:r>
                      <a:r>
                        <a:rPr lang="zh-CN" altLang="en-US" sz="1400"/>
                        <a:t>客户端错误状态码</a:t>
                      </a:r>
                      <a:r>
                        <a:rPr lang="en-US" altLang="zh-CN" sz="1400"/>
                        <a:t>)</a:t>
                      </a:r>
                    </a:p>
                  </a:txBody>
                  <a:tcPr anchor="ctr"/>
                </a:tc>
                <a:tc>
                  <a:txBody>
                    <a:bodyPr/>
                    <a:lstStyle/>
                    <a:p>
                      <a:pPr algn="ctr"/>
                      <a:r>
                        <a:rPr lang="zh-CN" altLang="en-US" sz="1400"/>
                        <a:t>服务器无法处理请求</a:t>
                      </a:r>
                    </a:p>
                  </a:txBody>
                  <a:tcPr anchor="ctr"/>
                </a:tc>
              </a:tr>
              <a:tr h="461618">
                <a:tc>
                  <a:txBody>
                    <a:bodyPr/>
                    <a:lstStyle/>
                    <a:p>
                      <a:pPr algn="ctr"/>
                      <a:r>
                        <a:rPr lang="en-US" sz="1400"/>
                        <a:t>5xx</a:t>
                      </a:r>
                    </a:p>
                  </a:txBody>
                  <a:tcPr anchor="ctr"/>
                </a:tc>
                <a:tc>
                  <a:txBody>
                    <a:bodyPr/>
                    <a:lstStyle/>
                    <a:p>
                      <a:pPr algn="ctr"/>
                      <a:r>
                        <a:rPr lang="en-US" sz="1400"/>
                        <a:t>Server Error(</a:t>
                      </a:r>
                      <a:r>
                        <a:rPr lang="zh-CN" altLang="en-US" sz="1400"/>
                        <a:t>服务器错误状态码</a:t>
                      </a:r>
                      <a:r>
                        <a:rPr lang="en-US" altLang="zh-CN" sz="1400"/>
                        <a:t>)</a:t>
                      </a:r>
                    </a:p>
                  </a:txBody>
                  <a:tcPr anchor="ctr"/>
                </a:tc>
                <a:tc>
                  <a:txBody>
                    <a:bodyPr/>
                    <a:lstStyle/>
                    <a:p>
                      <a:pPr algn="ctr"/>
                      <a:r>
                        <a:rPr lang="zh-CN" altLang="en-US" sz="1400"/>
                        <a:t>服务器处理请求出错</a:t>
                      </a:r>
                    </a:p>
                  </a:txBody>
                  <a:tcPr anchor="ctr"/>
                </a:tc>
              </a:tr>
            </a:tbl>
          </a:graphicData>
        </a:graphic>
      </p:graphicFrame>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一些常见术语</a:t>
            </a:r>
          </a:p>
        </p:txBody>
      </p:sp>
      <p:sp>
        <p:nvSpPr>
          <p:cNvPr id="9" name="矩形 8"/>
          <p:cNvSpPr/>
          <p:nvPr/>
        </p:nvSpPr>
        <p:spPr>
          <a:xfrm>
            <a:off x="619125" y="1175861"/>
            <a:ext cx="9115425" cy="1000274"/>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itchFamily="34" charset="-122"/>
                <a:ea typeface="微软雅黑 Light" pitchFamily="34" charset="-122"/>
              </a:rPr>
              <a:t>  </a:t>
            </a:r>
            <a:r>
              <a:rPr lang="en-US" altLang="zh-CN" b="1" smtClean="0">
                <a:latin typeface="微软雅黑 Light" pitchFamily="34" charset="-122"/>
                <a:ea typeface="微软雅黑 Light" pitchFamily="34" charset="-122"/>
              </a:rPr>
              <a:t>Socket</a:t>
            </a:r>
            <a:r>
              <a:rPr lang="zh-CN" altLang="en-US" b="1" smtClean="0">
                <a:latin typeface="微软雅黑 Light" pitchFamily="34" charset="-122"/>
                <a:ea typeface="微软雅黑 Light" pitchFamily="34" charset="-122"/>
              </a:rPr>
              <a:t>是什么？</a:t>
            </a:r>
            <a:endParaRPr lang="en-US" altLang="zh-CN" b="1" smtClean="0">
              <a:latin typeface="微软雅黑 Light" pitchFamily="34" charset="-122"/>
              <a:ea typeface="微软雅黑 Light" pitchFamily="34" charset="-122"/>
            </a:endParaRPr>
          </a:p>
          <a:p>
            <a:pPr>
              <a:lnSpc>
                <a:spcPct val="150000"/>
              </a:lnSpc>
              <a:spcBef>
                <a:spcPts val="600"/>
              </a:spcBef>
            </a:pPr>
            <a:r>
              <a:rPr lang="en-US" altLang="zh-CN" smtClean="0"/>
              <a:t>Socket</a:t>
            </a:r>
            <a:r>
              <a:rPr lang="zh-CN" altLang="en-US" smtClean="0"/>
              <a:t>是应用层与</a:t>
            </a:r>
            <a:r>
              <a:rPr lang="en-US" altLang="zh-CN" smtClean="0"/>
              <a:t>TCP/IP</a:t>
            </a:r>
            <a:r>
              <a:rPr lang="zh-CN" altLang="en-US" smtClean="0"/>
              <a:t>协议族通信的中间软件抽象层，它是一组接口。</a:t>
            </a:r>
          </a:p>
        </p:txBody>
      </p:sp>
      <p:pic>
        <p:nvPicPr>
          <p:cNvPr id="9218" name="Picture 2" descr="http://dl.iteye.com/upload/attachment/0067/1466/62a4e2ce-4b4e-3e13-a296-8683a5639dc2.bmp"/>
          <p:cNvPicPr>
            <a:picLocks noChangeAspect="1" noChangeArrowheads="1"/>
          </p:cNvPicPr>
          <p:nvPr/>
        </p:nvPicPr>
        <p:blipFill>
          <a:blip r:embed="rId5"/>
          <a:srcRect/>
          <a:stretch>
            <a:fillRect/>
          </a:stretch>
        </p:blipFill>
        <p:spPr bwMode="auto">
          <a:xfrm>
            <a:off x="641350" y="2249487"/>
            <a:ext cx="5257800" cy="2171701"/>
          </a:xfrm>
          <a:prstGeom prst="rect">
            <a:avLst/>
          </a:prstGeom>
          <a:noFill/>
        </p:spPr>
      </p:pic>
      <p:sp>
        <p:nvSpPr>
          <p:cNvPr id="11" name="矩形 10"/>
          <p:cNvSpPr/>
          <p:nvPr/>
        </p:nvSpPr>
        <p:spPr>
          <a:xfrm>
            <a:off x="638175" y="4709636"/>
            <a:ext cx="9115425" cy="1000274"/>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itchFamily="34" charset="-122"/>
                <a:ea typeface="微软雅黑 Light" pitchFamily="34" charset="-122"/>
              </a:rPr>
              <a:t>  短连接</a:t>
            </a:r>
            <a:endParaRPr lang="en-US" altLang="zh-CN" b="1" smtClean="0">
              <a:latin typeface="微软雅黑 Light" pitchFamily="34" charset="-122"/>
              <a:ea typeface="微软雅黑 Light" pitchFamily="34" charset="-122"/>
            </a:endParaRPr>
          </a:p>
          <a:p>
            <a:pPr>
              <a:lnSpc>
                <a:spcPct val="150000"/>
              </a:lnSpc>
              <a:spcBef>
                <a:spcPts val="600"/>
              </a:spcBef>
              <a:buBlip>
                <a:blip r:embed="rId4"/>
              </a:buBlip>
            </a:pPr>
            <a:r>
              <a:rPr lang="zh-CN" altLang="en-US" smtClean="0"/>
              <a:t>  </a:t>
            </a:r>
            <a:r>
              <a:rPr lang="zh-CN" altLang="en-US" b="1" smtClean="0">
                <a:latin typeface="微软雅黑 Light" pitchFamily="34" charset="-122"/>
                <a:ea typeface="微软雅黑 Light" pitchFamily="34" charset="-122"/>
              </a:rPr>
              <a:t>长连接</a:t>
            </a: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293127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Linux</a:t>
            </a:r>
            <a:r>
              <a:rPr lang="zh-CN" altLang="en-US" sz="2667" smtClean="0">
                <a:solidFill>
                  <a:srgbClr val="1D69A3"/>
                </a:solidFill>
                <a:latin typeface="微软雅黑" pitchFamily="34" charset="-122"/>
                <a:ea typeface="微软雅黑" pitchFamily="34" charset="-122"/>
              </a:rPr>
              <a:t>网络</a:t>
            </a:r>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模型</a:t>
            </a:r>
          </a:p>
        </p:txBody>
      </p:sp>
      <p:sp>
        <p:nvSpPr>
          <p:cNvPr id="8" name="TextBox 1"/>
          <p:cNvSpPr txBox="1">
            <a:spLocks noChangeArrowheads="1"/>
          </p:cNvSpPr>
          <p:nvPr/>
        </p:nvSpPr>
        <p:spPr bwMode="auto">
          <a:xfrm>
            <a:off x="450850" y="1176338"/>
            <a:ext cx="3683000" cy="553998"/>
          </a:xfrm>
          <a:prstGeom prst="rect">
            <a:avLst/>
          </a:prstGeom>
          <a:noFill/>
          <a:ln w="9525">
            <a:noFill/>
            <a:miter lim="800000"/>
            <a:headEnd/>
            <a:tailEnd/>
          </a:ln>
        </p:spPr>
        <p:txBody>
          <a:bodyPr wrap="square">
            <a:spAutoFit/>
          </a:bodyPr>
          <a:lstStyle/>
          <a:p>
            <a:pPr marL="285750" indent="-285750" eaLnBrk="0" hangingPunct="0">
              <a:lnSpc>
                <a:spcPct val="150000"/>
              </a:lnSpc>
              <a:buFont typeface="Wingdings" pitchFamily="2" charset="2"/>
              <a:buChar char="n"/>
            </a:pPr>
            <a:r>
              <a:rPr lang="zh-CN" altLang="en-US" sz="2000" b="1" smtClean="0">
                <a:solidFill>
                  <a:srgbClr val="FFC000"/>
                </a:solidFill>
              </a:rPr>
              <a:t>同步和异步，阻塞和非阻塞</a:t>
            </a:r>
          </a:p>
        </p:txBody>
      </p:sp>
      <p:sp>
        <p:nvSpPr>
          <p:cNvPr id="9" name="矩形 8"/>
          <p:cNvSpPr/>
          <p:nvPr/>
        </p:nvSpPr>
        <p:spPr>
          <a:xfrm>
            <a:off x="542925" y="1837462"/>
            <a:ext cx="6096000" cy="3139321"/>
          </a:xfrm>
          <a:prstGeom prst="rect">
            <a:avLst/>
          </a:prstGeom>
        </p:spPr>
        <p:txBody>
          <a:bodyPr>
            <a:spAutoFit/>
          </a:bodyPr>
          <a:lstStyle/>
          <a:p>
            <a:r>
              <a:rPr lang="en-US" b="1" smtClean="0">
                <a:solidFill>
                  <a:schemeClr val="accent4">
                    <a:lumMod val="75000"/>
                  </a:schemeClr>
                </a:solidFill>
                <a:latin typeface="微软雅黑 Light" pitchFamily="34" charset="-122"/>
                <a:ea typeface="微软雅黑 Light" pitchFamily="34" charset="-122"/>
              </a:rPr>
              <a:t>Linux</a:t>
            </a:r>
            <a:r>
              <a:rPr lang="zh-CN" altLang="en-US" b="1" smtClean="0">
                <a:solidFill>
                  <a:schemeClr val="accent4">
                    <a:lumMod val="75000"/>
                  </a:schemeClr>
                </a:solidFill>
                <a:latin typeface="微软雅黑 Light" pitchFamily="34" charset="-122"/>
                <a:ea typeface="微软雅黑 Light" pitchFamily="34" charset="-122"/>
              </a:rPr>
              <a:t>下的五种</a:t>
            </a:r>
            <a:r>
              <a:rPr lang="en-US" b="1" smtClean="0">
                <a:solidFill>
                  <a:schemeClr val="accent4">
                    <a:lumMod val="75000"/>
                  </a:schemeClr>
                </a:solidFill>
                <a:latin typeface="微软雅黑 Light" pitchFamily="34" charset="-122"/>
                <a:ea typeface="微软雅黑 Light" pitchFamily="34" charset="-122"/>
              </a:rPr>
              <a:t>I/O</a:t>
            </a:r>
            <a:r>
              <a:rPr lang="zh-CN" altLang="en-US" b="1" smtClean="0">
                <a:solidFill>
                  <a:schemeClr val="accent4">
                    <a:lumMod val="75000"/>
                  </a:schemeClr>
                </a:solidFill>
                <a:latin typeface="微软雅黑 Light" pitchFamily="34" charset="-122"/>
                <a:ea typeface="微软雅黑 Light" pitchFamily="34" charset="-122"/>
              </a:rPr>
              <a:t>模型：</a:t>
            </a:r>
            <a:endParaRPr lang="en-US" altLang="zh-CN" b="1" smtClean="0">
              <a:solidFill>
                <a:schemeClr val="accent4">
                  <a:lumMod val="75000"/>
                </a:schemeClr>
              </a:solidFill>
              <a:latin typeface="微软雅黑 Light" pitchFamily="34" charset="-122"/>
              <a:ea typeface="微软雅黑 Light" pitchFamily="34" charset="-122"/>
            </a:endParaRPr>
          </a:p>
          <a:p>
            <a:endParaRPr lang="zh-CN" altLang="en-US" b="1" smtClean="0">
              <a:solidFill>
                <a:schemeClr val="accent4">
                  <a:lumMod val="75000"/>
                </a:schemeClr>
              </a:solidFill>
              <a:latin typeface="微软雅黑 Light" pitchFamily="34" charset="-122"/>
              <a:ea typeface="微软雅黑 Light" pitchFamily="34" charset="-122"/>
            </a:endParaRPr>
          </a:p>
          <a:p>
            <a:r>
              <a:rPr lang="en-US" altLang="zh-CN" smtClean="0"/>
              <a:t>1)</a:t>
            </a:r>
            <a:r>
              <a:rPr lang="zh-CN" altLang="en-US" smtClean="0"/>
              <a:t>阻塞</a:t>
            </a:r>
            <a:r>
              <a:rPr lang="en-US" smtClean="0"/>
              <a:t>I/O（blocking I/O）</a:t>
            </a:r>
          </a:p>
          <a:p>
            <a:r>
              <a:rPr lang="en-US" smtClean="0"/>
              <a:t/>
            </a:r>
            <a:br>
              <a:rPr lang="en-US" smtClean="0"/>
            </a:br>
            <a:r>
              <a:rPr lang="en-US" smtClean="0"/>
              <a:t>2)</a:t>
            </a:r>
            <a:r>
              <a:rPr lang="zh-CN" altLang="en-US" smtClean="0"/>
              <a:t>非阻塞</a:t>
            </a:r>
            <a:r>
              <a:rPr lang="en-US" smtClean="0"/>
              <a:t>I/O （nonblocking I/O）</a:t>
            </a:r>
          </a:p>
          <a:p>
            <a:r>
              <a:rPr lang="en-US" smtClean="0"/>
              <a:t/>
            </a:r>
            <a:br>
              <a:rPr lang="en-US" smtClean="0"/>
            </a:br>
            <a:r>
              <a:rPr lang="en-US" smtClean="0"/>
              <a:t>3) I/O</a:t>
            </a:r>
            <a:r>
              <a:rPr lang="zh-CN" altLang="en-US" smtClean="0"/>
              <a:t>复用</a:t>
            </a:r>
            <a:r>
              <a:rPr lang="en-US" altLang="zh-CN" smtClean="0"/>
              <a:t>(</a:t>
            </a:r>
            <a:r>
              <a:rPr lang="en-US" smtClean="0"/>
              <a:t>select </a:t>
            </a:r>
            <a:r>
              <a:rPr lang="zh-CN" altLang="en-US" smtClean="0"/>
              <a:t>、</a:t>
            </a:r>
            <a:r>
              <a:rPr lang="en-US" smtClean="0"/>
              <a:t>poll</a:t>
            </a:r>
            <a:r>
              <a:rPr lang="zh-CN" altLang="en-US" smtClean="0"/>
              <a:t>和</a:t>
            </a:r>
            <a:r>
              <a:rPr lang="en-US" altLang="zh-CN" smtClean="0"/>
              <a:t>epoll</a:t>
            </a:r>
            <a:r>
              <a:rPr lang="en-US" smtClean="0"/>
              <a:t>) （I/O multiplexing）</a:t>
            </a:r>
          </a:p>
          <a:p>
            <a:r>
              <a:rPr lang="en-US" smtClean="0"/>
              <a:t/>
            </a:r>
            <a:br>
              <a:rPr lang="en-US" smtClean="0"/>
            </a:br>
            <a:r>
              <a:rPr lang="en-US" smtClean="0"/>
              <a:t>4)</a:t>
            </a:r>
            <a:r>
              <a:rPr lang="zh-CN" altLang="en-US" smtClean="0"/>
              <a:t>信号驱动</a:t>
            </a:r>
            <a:r>
              <a:rPr lang="en-US" smtClean="0"/>
              <a:t>I/O （signal driven I/O (SIGIO)）</a:t>
            </a:r>
          </a:p>
          <a:p>
            <a:r>
              <a:rPr lang="en-US" smtClean="0"/>
              <a:t/>
            </a:r>
            <a:br>
              <a:rPr lang="en-US" smtClean="0"/>
            </a:br>
            <a:r>
              <a:rPr lang="en-US" smtClean="0"/>
              <a:t>5)</a:t>
            </a:r>
            <a:r>
              <a:rPr lang="zh-CN" altLang="en-US" smtClean="0"/>
              <a:t>异步</a:t>
            </a:r>
            <a:r>
              <a:rPr lang="en-US" smtClean="0"/>
              <a:t>I/O （asynchronous I/O ）</a:t>
            </a:r>
            <a:endParaRPr lang="en-US"/>
          </a:p>
        </p:txBody>
      </p:sp>
      <p:sp>
        <p:nvSpPr>
          <p:cNvPr id="10" name="右大括号 9"/>
          <p:cNvSpPr/>
          <p:nvPr/>
        </p:nvSpPr>
        <p:spPr>
          <a:xfrm>
            <a:off x="5591175" y="2428875"/>
            <a:ext cx="152400" cy="18764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p:cNvSpPr/>
          <p:nvPr/>
        </p:nvSpPr>
        <p:spPr>
          <a:xfrm>
            <a:off x="5581650" y="4552950"/>
            <a:ext cx="142875" cy="3238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5819775" y="3228975"/>
            <a:ext cx="646331" cy="369332"/>
          </a:xfrm>
          <a:prstGeom prst="rect">
            <a:avLst/>
          </a:prstGeom>
          <a:noFill/>
        </p:spPr>
        <p:txBody>
          <a:bodyPr wrap="none" rtlCol="0">
            <a:spAutoFit/>
          </a:bodyPr>
          <a:lstStyle/>
          <a:p>
            <a:r>
              <a:rPr lang="zh-CN" altLang="en-US" smtClean="0"/>
              <a:t>同步</a:t>
            </a:r>
            <a:endParaRPr lang="zh-CN" altLang="en-US"/>
          </a:p>
        </p:txBody>
      </p:sp>
      <p:sp>
        <p:nvSpPr>
          <p:cNvPr id="14" name="TextBox 13"/>
          <p:cNvSpPr txBox="1"/>
          <p:nvPr/>
        </p:nvSpPr>
        <p:spPr>
          <a:xfrm>
            <a:off x="5781675" y="4533900"/>
            <a:ext cx="646331" cy="369332"/>
          </a:xfrm>
          <a:prstGeom prst="rect">
            <a:avLst/>
          </a:prstGeom>
          <a:noFill/>
        </p:spPr>
        <p:txBody>
          <a:bodyPr wrap="none" rtlCol="0">
            <a:spAutoFit/>
          </a:bodyPr>
          <a:lstStyle/>
          <a:p>
            <a:r>
              <a:rPr lang="zh-CN" altLang="en-US" smtClean="0"/>
              <a:t>异步</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阻塞</a:t>
            </a:r>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a:t>
            </a:r>
            <a:r>
              <a:rPr lang="en-US" altLang="zh-CN" sz="2667" smtClean="0">
                <a:solidFill>
                  <a:srgbClr val="1D69A3"/>
                </a:solidFill>
                <a:latin typeface="微软雅黑" pitchFamily="34" charset="-122"/>
                <a:ea typeface="微软雅黑" pitchFamily="34" charset="-122"/>
              </a:rPr>
              <a:t>blocking I/O</a:t>
            </a:r>
            <a:r>
              <a:rPr lang="zh-CN" altLang="en-US" sz="2667" smtClean="0">
                <a:solidFill>
                  <a:srgbClr val="1D69A3"/>
                </a:solidFill>
                <a:latin typeface="微软雅黑" pitchFamily="34" charset="-122"/>
                <a:ea typeface="微软雅黑" pitchFamily="34" charset="-122"/>
              </a:rPr>
              <a:t>）</a:t>
            </a:r>
          </a:p>
        </p:txBody>
      </p:sp>
      <p:pic>
        <p:nvPicPr>
          <p:cNvPr id="1026" name="Picture 2"/>
          <p:cNvPicPr>
            <a:picLocks noChangeAspect="1" noChangeArrowheads="1"/>
          </p:cNvPicPr>
          <p:nvPr/>
        </p:nvPicPr>
        <p:blipFill>
          <a:blip r:embed="rId4"/>
          <a:srcRect/>
          <a:stretch>
            <a:fillRect/>
          </a:stretch>
        </p:blipFill>
        <p:spPr bwMode="auto">
          <a:xfrm>
            <a:off x="968375" y="1403350"/>
            <a:ext cx="7128232" cy="3349625"/>
          </a:xfrm>
          <a:prstGeom prst="rect">
            <a:avLst/>
          </a:prstGeom>
          <a:noFill/>
          <a:ln w="9525">
            <a:noFill/>
            <a:miter lim="800000"/>
            <a:headEnd/>
            <a:tailEnd/>
          </a:ln>
          <a:effectLst/>
        </p:spPr>
      </p:pic>
      <p:sp>
        <p:nvSpPr>
          <p:cNvPr id="11" name="TextBox 10"/>
          <p:cNvSpPr txBox="1"/>
          <p:nvPr/>
        </p:nvSpPr>
        <p:spPr>
          <a:xfrm>
            <a:off x="904875" y="4972050"/>
            <a:ext cx="3877985" cy="369332"/>
          </a:xfrm>
          <a:prstGeom prst="rect">
            <a:avLst/>
          </a:prstGeom>
          <a:noFill/>
        </p:spPr>
        <p:txBody>
          <a:bodyPr wrap="none" rtlCol="0">
            <a:spAutoFit/>
          </a:bodyPr>
          <a:lstStyle/>
          <a:p>
            <a:r>
              <a:rPr lang="zh-CN" altLang="en-US" smtClean="0"/>
              <a:t>进程会一直阻塞，直到数据拷贝完成</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非阻塞</a:t>
            </a:r>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模型 </a:t>
            </a:r>
          </a:p>
        </p:txBody>
      </p:sp>
      <p:pic>
        <p:nvPicPr>
          <p:cNvPr id="2050" name="Picture 2"/>
          <p:cNvPicPr>
            <a:picLocks noChangeAspect="1" noChangeArrowheads="1"/>
          </p:cNvPicPr>
          <p:nvPr/>
        </p:nvPicPr>
        <p:blipFill>
          <a:blip r:embed="rId4"/>
          <a:srcRect/>
          <a:stretch>
            <a:fillRect/>
          </a:stretch>
        </p:blipFill>
        <p:spPr bwMode="auto">
          <a:xfrm>
            <a:off x="1047750" y="1392238"/>
            <a:ext cx="7029471" cy="3798887"/>
          </a:xfrm>
          <a:prstGeom prst="rect">
            <a:avLst/>
          </a:prstGeom>
          <a:noFill/>
          <a:ln w="9525">
            <a:noFill/>
            <a:miter lim="800000"/>
            <a:headEnd/>
            <a:tailEnd/>
          </a:ln>
          <a:effectLst/>
        </p:spPr>
      </p:pic>
      <p:sp>
        <p:nvSpPr>
          <p:cNvPr id="12" name="TextBox 11"/>
          <p:cNvSpPr txBox="1"/>
          <p:nvPr/>
        </p:nvSpPr>
        <p:spPr>
          <a:xfrm>
            <a:off x="997910" y="5353050"/>
            <a:ext cx="10898815" cy="369332"/>
          </a:xfrm>
          <a:prstGeom prst="rect">
            <a:avLst/>
          </a:prstGeom>
          <a:noFill/>
        </p:spPr>
        <p:txBody>
          <a:bodyPr wrap="square" rtlCol="0">
            <a:spAutoFit/>
          </a:bodyPr>
          <a:lstStyle/>
          <a:p>
            <a:r>
              <a:rPr lang="zh-CN" altLang="en-US" smtClean="0"/>
              <a:t>非阻塞</a:t>
            </a:r>
            <a:r>
              <a:rPr lang="en-US" altLang="zh-CN" smtClean="0"/>
              <a:t>IO</a:t>
            </a:r>
            <a:r>
              <a:rPr lang="zh-CN" altLang="en-US" smtClean="0"/>
              <a:t>通过进程反复调用</a:t>
            </a:r>
            <a:r>
              <a:rPr lang="en-US" altLang="zh-CN" smtClean="0"/>
              <a:t>IO</a:t>
            </a:r>
            <a:r>
              <a:rPr lang="zh-CN" altLang="en-US" smtClean="0"/>
              <a:t>函数（多次系统调用，并马上返回）；在数据拷贝的过程中，进程是阻塞的；</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复用模型</a:t>
            </a:r>
          </a:p>
        </p:txBody>
      </p:sp>
      <p:pic>
        <p:nvPicPr>
          <p:cNvPr id="3074" name="Picture 2"/>
          <p:cNvPicPr>
            <a:picLocks noChangeAspect="1" noChangeArrowheads="1"/>
          </p:cNvPicPr>
          <p:nvPr/>
        </p:nvPicPr>
        <p:blipFill>
          <a:blip r:embed="rId4"/>
          <a:srcRect/>
          <a:stretch>
            <a:fillRect/>
          </a:stretch>
        </p:blipFill>
        <p:spPr bwMode="auto">
          <a:xfrm>
            <a:off x="1054100" y="1444625"/>
            <a:ext cx="6889750" cy="3899251"/>
          </a:xfrm>
          <a:prstGeom prst="rect">
            <a:avLst/>
          </a:prstGeom>
          <a:noFill/>
          <a:ln w="9525">
            <a:noFill/>
            <a:miter lim="800000"/>
            <a:headEnd/>
            <a:tailEnd/>
          </a:ln>
          <a:effectLst/>
        </p:spPr>
      </p:pic>
      <p:sp>
        <p:nvSpPr>
          <p:cNvPr id="33" name="TextBox 32"/>
          <p:cNvSpPr txBox="1"/>
          <p:nvPr/>
        </p:nvSpPr>
        <p:spPr>
          <a:xfrm>
            <a:off x="1028700" y="5410200"/>
            <a:ext cx="8468344" cy="646331"/>
          </a:xfrm>
          <a:prstGeom prst="rect">
            <a:avLst/>
          </a:prstGeom>
          <a:noFill/>
        </p:spPr>
        <p:txBody>
          <a:bodyPr wrap="none" rtlCol="0">
            <a:spAutoFit/>
          </a:bodyPr>
          <a:lstStyle/>
          <a:p>
            <a:r>
              <a:rPr lang="en-US" altLang="zh-CN" smtClean="0"/>
              <a:t>select</a:t>
            </a:r>
            <a:r>
              <a:rPr lang="zh-CN" altLang="en-US" smtClean="0"/>
              <a:t>和</a:t>
            </a:r>
            <a:r>
              <a:rPr lang="en-US" altLang="zh-CN" smtClean="0"/>
              <a:t>epoll</a:t>
            </a:r>
            <a:r>
              <a:rPr lang="zh-CN" altLang="en-US" smtClean="0"/>
              <a:t>；对一个</a:t>
            </a:r>
            <a:r>
              <a:rPr lang="en-US" altLang="zh-CN" smtClean="0"/>
              <a:t>socket</a:t>
            </a:r>
            <a:r>
              <a:rPr lang="zh-CN" altLang="en-US" smtClean="0"/>
              <a:t>，两次调用，两次返回，比阻塞</a:t>
            </a:r>
            <a:r>
              <a:rPr lang="en-US" altLang="zh-CN" smtClean="0"/>
              <a:t>IO</a:t>
            </a:r>
            <a:r>
              <a:rPr lang="zh-CN" altLang="en-US" smtClean="0"/>
              <a:t>并没有什么优越性；</a:t>
            </a:r>
            <a:endParaRPr lang="en-US" altLang="zh-CN" smtClean="0"/>
          </a:p>
          <a:p>
            <a:r>
              <a:rPr lang="zh-CN" altLang="en-US" smtClean="0"/>
              <a:t>关键是能实现同时对多个</a:t>
            </a:r>
            <a:r>
              <a:rPr lang="en-US" altLang="zh-CN" smtClean="0"/>
              <a:t>socket</a:t>
            </a:r>
            <a:r>
              <a:rPr lang="zh-CN" altLang="en-US" smtClean="0"/>
              <a:t>进行处理。</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课程安排</a:t>
            </a:r>
          </a:p>
        </p:txBody>
      </p:sp>
      <p:graphicFrame>
        <p:nvGraphicFramePr>
          <p:cNvPr id="19" name="表格 18"/>
          <p:cNvGraphicFramePr>
            <a:graphicFrameLocks noGrp="1"/>
          </p:cNvGraphicFramePr>
          <p:nvPr/>
        </p:nvGraphicFramePr>
        <p:xfrm>
          <a:off x="971550" y="1155802"/>
          <a:ext cx="9515475" cy="2935681"/>
        </p:xfrm>
        <a:graphic>
          <a:graphicData uri="http://schemas.openxmlformats.org/drawingml/2006/table">
            <a:tbl>
              <a:tblPr/>
              <a:tblGrid>
                <a:gridCol w="1139991"/>
                <a:gridCol w="8375484"/>
              </a:tblGrid>
              <a:tr h="470994">
                <a:tc gridSpan="2">
                  <a:txBody>
                    <a:bodyPr/>
                    <a:lstStyle/>
                    <a:p>
                      <a:pPr algn="ctr" rtl="0" fontAlgn="ctr"/>
                      <a:r>
                        <a:rPr lang="zh-CN" altLang="en-US" sz="1600" b="1" i="0" u="none" strike="noStrike" smtClean="0">
                          <a:solidFill>
                            <a:srgbClr val="000000"/>
                          </a:solidFill>
                          <a:latin typeface="微软雅黑"/>
                        </a:rPr>
                        <a:t>享学课堂</a:t>
                      </a:r>
                      <a:r>
                        <a:rPr lang="en-US" altLang="zh-CN" sz="1600" b="1" i="0" u="none" strike="noStrike" smtClean="0">
                          <a:solidFill>
                            <a:srgbClr val="000000"/>
                          </a:solidFill>
                          <a:latin typeface="微软雅黑"/>
                        </a:rPr>
                        <a:t>-</a:t>
                      </a:r>
                      <a:r>
                        <a:rPr lang="zh-CN" altLang="en-US" sz="1600" b="1" i="0" u="none" strike="noStrike" smtClean="0">
                          <a:solidFill>
                            <a:srgbClr val="000000"/>
                          </a:solidFill>
                          <a:latin typeface="微软雅黑"/>
                        </a:rPr>
                        <a:t>高性能</a:t>
                      </a:r>
                      <a:r>
                        <a:rPr lang="en-US" altLang="zh-CN" sz="1600" b="1" i="0" u="none" strike="noStrike" smtClean="0">
                          <a:solidFill>
                            <a:srgbClr val="000000"/>
                          </a:solidFill>
                          <a:latin typeface="微软雅黑"/>
                        </a:rPr>
                        <a:t>IO</a:t>
                      </a:r>
                      <a:r>
                        <a:rPr lang="zh-CN" altLang="en-US" sz="1600" b="1" i="0" u="none" strike="noStrike" smtClean="0">
                          <a:solidFill>
                            <a:srgbClr val="000000"/>
                          </a:solidFill>
                          <a:latin typeface="微软雅黑"/>
                        </a:rPr>
                        <a:t>通信框架</a:t>
                      </a:r>
                      <a:r>
                        <a:rPr lang="en-US" altLang="zh-CN" sz="1600" b="1" i="0" u="none" strike="noStrike" smtClean="0">
                          <a:solidFill>
                            <a:srgbClr val="000000"/>
                          </a:solidFill>
                          <a:latin typeface="微软雅黑"/>
                        </a:rPr>
                        <a:t>Netty</a:t>
                      </a:r>
                      <a:endParaRPr lang="zh-CN" altLang="en-US" sz="1600" b="1" i="0" u="none" strike="noStrike" smtClean="0">
                        <a:solidFill>
                          <a:srgbClr val="000000"/>
                        </a:solidFill>
                        <a:latin typeface="微软雅黑"/>
                      </a:endParaRPr>
                    </a:p>
                    <a:p>
                      <a:pPr algn="ctr" fontAlgn="ctr"/>
                      <a:r>
                        <a:rPr lang="zh-CN" altLang="en-US" sz="1600" b="1" i="0" u="none" strike="noStrike" smtClean="0">
                          <a:solidFill>
                            <a:srgbClr val="000000"/>
                          </a:solidFill>
                          <a:latin typeface="微软雅黑"/>
                        </a:rPr>
                        <a:t>课程表</a:t>
                      </a:r>
                      <a:endParaRPr lang="zh-CN" altLang="en-US" sz="1600" b="1" i="0" u="none" strike="noStrike">
                        <a:solidFill>
                          <a:srgbClr val="000000"/>
                        </a:solidFill>
                        <a:latin typeface="微软雅黑"/>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r>
              <a:tr h="538614">
                <a:tc>
                  <a:txBody>
                    <a:bodyPr/>
                    <a:lstStyle/>
                    <a:p>
                      <a:pPr algn="ctr" fontAlgn="ctr"/>
                      <a:r>
                        <a:rPr lang="zh-CN" altLang="en-US" sz="1600" b="1" i="0" u="none" strike="noStrike">
                          <a:solidFill>
                            <a:srgbClr val="000000"/>
                          </a:solidFill>
                          <a:latin typeface="微软雅黑"/>
                        </a:rPr>
                        <a:t>课次序号</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600" b="1" i="0" u="none" strike="noStrike">
                          <a:solidFill>
                            <a:srgbClr val="000000"/>
                          </a:solidFill>
                          <a:latin typeface="微软雅黑"/>
                        </a:rPr>
                        <a:t>章节名称</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06595">
                <a:tc>
                  <a:txBody>
                    <a:bodyPr/>
                    <a:lstStyle/>
                    <a:p>
                      <a:pPr algn="ctr" fontAlgn="ctr"/>
                      <a:r>
                        <a:rPr lang="en-US" altLang="zh-CN" sz="1600" b="1" i="0" u="none" strike="noStrike">
                          <a:solidFill>
                            <a:srgbClr val="006100"/>
                          </a:solidFill>
                          <a:latin typeface="微软雅黑 Light"/>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ctr"/>
                      <a:r>
                        <a:rPr lang="en-US" altLang="zh-CN" sz="1600" b="1" i="0" u="none" strike="noStrike" smtClean="0">
                          <a:solidFill>
                            <a:srgbClr val="006100"/>
                          </a:solidFill>
                          <a:latin typeface="微软雅黑 Light"/>
                        </a:rPr>
                        <a:t>Java</a:t>
                      </a:r>
                      <a:r>
                        <a:rPr lang="zh-CN" altLang="en-US" sz="1600" b="1" i="0" u="none" strike="noStrike" smtClean="0">
                          <a:solidFill>
                            <a:srgbClr val="006100"/>
                          </a:solidFill>
                          <a:latin typeface="微软雅黑 Light"/>
                        </a:rPr>
                        <a:t>网络编程基础</a:t>
                      </a:r>
                      <a:endParaRPr lang="zh-CN" altLang="en-US" sz="1600" b="1" i="0" u="none" strike="noStrike">
                        <a:solidFill>
                          <a:srgbClr val="006100"/>
                        </a:solidFill>
                        <a:latin typeface="微软雅黑 Ligh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306595">
                <a:tc>
                  <a:txBody>
                    <a:bodyPr/>
                    <a:lstStyle/>
                    <a:p>
                      <a:pPr algn="ctr" fontAlgn="ctr"/>
                      <a:r>
                        <a:rPr lang="en-US" altLang="zh-CN" sz="1600" b="1" i="0" u="none" strike="noStrike">
                          <a:solidFill>
                            <a:srgbClr val="006100"/>
                          </a:solidFill>
                          <a:latin typeface="微软雅黑 Light"/>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ctr"/>
                      <a:r>
                        <a:rPr lang="en-US" altLang="zh-CN" sz="1600" b="1" i="0" u="none" strike="noStrike" smtClean="0">
                          <a:solidFill>
                            <a:srgbClr val="006100"/>
                          </a:solidFill>
                          <a:latin typeface="微软雅黑 Light"/>
                        </a:rPr>
                        <a:t>Netty</a:t>
                      </a:r>
                      <a:r>
                        <a:rPr lang="zh-CN" altLang="en-US" sz="1600" b="1" i="0" u="none" strike="noStrike" smtClean="0">
                          <a:solidFill>
                            <a:srgbClr val="006100"/>
                          </a:solidFill>
                          <a:latin typeface="微软雅黑 Light"/>
                        </a:rPr>
                        <a:t>应用</a:t>
                      </a:r>
                      <a:endParaRPr lang="zh-CN" altLang="en-US" sz="1600" b="1" i="0" u="none" strike="noStrike">
                        <a:solidFill>
                          <a:srgbClr val="006100"/>
                        </a:solidFill>
                        <a:latin typeface="微软雅黑 Ligh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306595">
                <a:tc>
                  <a:txBody>
                    <a:bodyPr/>
                    <a:lstStyle/>
                    <a:p>
                      <a:pPr algn="ctr" fontAlgn="ctr"/>
                      <a:r>
                        <a:rPr lang="en-US" altLang="zh-CN" sz="1600" b="1" i="0" u="none" strike="noStrike">
                          <a:solidFill>
                            <a:srgbClr val="006100"/>
                          </a:solidFill>
                          <a:latin typeface="微软雅黑 Light"/>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ctr"/>
                      <a:r>
                        <a:rPr lang="en-US" altLang="zh-CN" sz="1600" b="1" i="0" u="none" strike="noStrike" smtClean="0">
                          <a:solidFill>
                            <a:srgbClr val="006100"/>
                          </a:solidFill>
                          <a:latin typeface="微软雅黑 Light"/>
                        </a:rPr>
                        <a:t>Netty</a:t>
                      </a:r>
                      <a:r>
                        <a:rPr lang="zh-CN" altLang="en-US" sz="1600" b="1" i="0" u="none" strike="noStrike" smtClean="0">
                          <a:solidFill>
                            <a:srgbClr val="006100"/>
                          </a:solidFill>
                          <a:latin typeface="微软雅黑 Light"/>
                        </a:rPr>
                        <a:t>进阶和实战</a:t>
                      </a:r>
                      <a:endParaRPr lang="en-US" sz="1600" b="1" i="0" u="none" strike="noStrike">
                        <a:solidFill>
                          <a:srgbClr val="006100"/>
                        </a:solidFill>
                        <a:latin typeface="微软雅黑 Ligh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306595">
                <a:tc>
                  <a:txBody>
                    <a:bodyPr/>
                    <a:lstStyle/>
                    <a:p>
                      <a:pPr algn="ctr" fontAlgn="ctr"/>
                      <a:r>
                        <a:rPr lang="en-US" altLang="zh-CN" sz="1600" b="1" i="0" u="none" strike="noStrike" smtClean="0">
                          <a:solidFill>
                            <a:srgbClr val="006100"/>
                          </a:solidFill>
                          <a:latin typeface="微软雅黑 Light"/>
                        </a:rPr>
                        <a:t>4</a:t>
                      </a:r>
                      <a:endParaRPr lang="en-US" altLang="zh-CN" sz="1600" b="1" i="0" u="none" strike="noStrike">
                        <a:solidFill>
                          <a:srgbClr val="006100"/>
                        </a:solidFill>
                        <a:latin typeface="微软雅黑 Ligh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c>
                  <a:txBody>
                    <a:bodyPr/>
                    <a:lstStyle/>
                    <a:p>
                      <a:pPr algn="l" fontAlgn="ctr"/>
                      <a:r>
                        <a:rPr lang="zh-CN" altLang="en-US" sz="1600" b="1" i="0" u="none" strike="noStrike" smtClean="0">
                          <a:solidFill>
                            <a:srgbClr val="006100"/>
                          </a:solidFill>
                          <a:latin typeface="微软雅黑 Light"/>
                        </a:rPr>
                        <a:t>深入</a:t>
                      </a:r>
                      <a:r>
                        <a:rPr lang="en-US" altLang="zh-CN" sz="1600" b="1" i="0" u="none" strike="noStrike" smtClean="0">
                          <a:solidFill>
                            <a:srgbClr val="006100"/>
                          </a:solidFill>
                          <a:latin typeface="微软雅黑 Light"/>
                        </a:rPr>
                        <a:t>Netty</a:t>
                      </a:r>
                      <a:endParaRPr lang="en-US" sz="1600" b="1" i="0" u="none" strike="noStrike">
                        <a:solidFill>
                          <a:srgbClr val="006100"/>
                        </a:solidFill>
                        <a:latin typeface="微软雅黑 Ligh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FCE"/>
                    </a:solidFill>
                  </a:tcPr>
                </a:tc>
              </a:tr>
              <a:tr h="211351">
                <a:tc>
                  <a:txBody>
                    <a:bodyPr/>
                    <a:lstStyle/>
                    <a:p>
                      <a:pPr algn="l" fontAlgn="ctr"/>
                      <a:endParaRPr lang="zh-CN" altLang="en-US" sz="1100" b="0" i="0" u="none" strike="noStrike">
                        <a:solidFill>
                          <a:srgbClr val="000000"/>
                        </a:solidFill>
                        <a:latin typeface="宋体"/>
                      </a:endParaRP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rowSpan="2">
                  <a:txBody>
                    <a:bodyPr/>
                    <a:lstStyle/>
                    <a:p>
                      <a:pPr algn="ctr" fontAlgn="ctr"/>
                      <a:r>
                        <a:rPr lang="zh-CN" altLang="en-US" sz="1600" b="1" i="0" u="none" strike="noStrike">
                          <a:solidFill>
                            <a:srgbClr val="FF0000"/>
                          </a:solidFill>
                          <a:latin typeface="微软雅黑"/>
                        </a:rPr>
                        <a:t>注意：为了保证学员的学习效果以及内容的深度，上课进度会根据实际情况有所变动</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solidFill>
                      <a:srgbClr val="EEECE1"/>
                    </a:solidFill>
                  </a:tcPr>
                </a:tc>
              </a:tr>
              <a:tr h="464036">
                <a:tc>
                  <a:txBody>
                    <a:bodyPr/>
                    <a:lstStyle/>
                    <a:p>
                      <a:pPr algn="l" fontAlgn="ctr"/>
                      <a:endParaRPr lang="zh-CN" altLang="en-US" sz="1100" b="0" i="0" u="none" strike="noStrike">
                        <a:solidFill>
                          <a:srgbClr val="000000"/>
                        </a:solidFill>
                        <a:latin typeface="宋体"/>
                      </a:endParaRPr>
                    </a:p>
                  </a:txBody>
                  <a:tcPr marL="7620" marR="7620" marT="7620" marB="0" anchor="ctr">
                    <a:lnL>
                      <a:noFill/>
                    </a:lnL>
                    <a:lnR>
                      <a:noFill/>
                    </a:lnR>
                    <a:lnT>
                      <a:noFill/>
                    </a:lnT>
                    <a:lnB>
                      <a:noFill/>
                    </a:lnB>
                  </a:tcPr>
                </a:tc>
                <a:tc vMerge="1">
                  <a:txBody>
                    <a:bodyPr/>
                    <a:lstStyle/>
                    <a:p>
                      <a:endParaRPr lang="zh-CN" altLang="en-US"/>
                    </a:p>
                  </a:txBody>
                  <a:tcPr/>
                </a:tc>
              </a:tr>
            </a:tbl>
          </a:graphicData>
        </a:graphic>
      </p:graphicFrame>
      <p:sp>
        <p:nvSpPr>
          <p:cNvPr id="9" name="TextBox 8"/>
          <p:cNvSpPr txBox="1"/>
          <p:nvPr/>
        </p:nvSpPr>
        <p:spPr>
          <a:xfrm>
            <a:off x="400050" y="4248150"/>
            <a:ext cx="11575605" cy="1477328"/>
          </a:xfrm>
          <a:prstGeom prst="rect">
            <a:avLst/>
          </a:prstGeom>
          <a:noFill/>
        </p:spPr>
        <p:txBody>
          <a:bodyPr wrap="none" rtlCol="0">
            <a:spAutoFit/>
          </a:bodyPr>
          <a:lstStyle/>
          <a:p>
            <a:r>
              <a:rPr lang="zh-CN" altLang="en-US" smtClean="0">
                <a:latin typeface="微软雅黑" pitchFamily="34" charset="-122"/>
                <a:ea typeface="微软雅黑" pitchFamily="34" charset="-122"/>
              </a:rPr>
              <a:t>上课说明：</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、首次出现的知识如需要进行编码，一般会进行手写，以后再出现则可能会事先准备好或者进行拷贝。</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2</a:t>
            </a:r>
            <a:r>
              <a:rPr lang="zh-CN" altLang="en-US" smtClean="0">
                <a:latin typeface="微软雅黑" pitchFamily="34" charset="-122"/>
                <a:ea typeface="微软雅黑" pitchFamily="34" charset="-122"/>
              </a:rPr>
              <a:t>、一个知识点如果大部分同学明白，不会重复讲解，未明白的同学请看视频、笔记、请教同学或加老师</a:t>
            </a:r>
            <a:r>
              <a:rPr lang="en-US" altLang="zh-CN" smtClean="0">
                <a:latin typeface="微软雅黑" pitchFamily="34" charset="-122"/>
                <a:ea typeface="微软雅黑" pitchFamily="34" charset="-122"/>
              </a:rPr>
              <a:t>QQ</a:t>
            </a:r>
            <a:r>
              <a:rPr lang="zh-CN" altLang="en-US" smtClean="0">
                <a:latin typeface="微软雅黑" pitchFamily="34" charset="-122"/>
                <a:ea typeface="微软雅黑" pitchFamily="34" charset="-122"/>
              </a:rPr>
              <a:t>。</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、以上为高性能</a:t>
            </a:r>
            <a:r>
              <a:rPr lang="en-US" altLang="zh-CN" smtClean="0">
                <a:latin typeface="微软雅黑" pitchFamily="34" charset="-122"/>
                <a:ea typeface="微软雅黑" pitchFamily="34" charset="-122"/>
              </a:rPr>
              <a:t>IO</a:t>
            </a:r>
            <a:r>
              <a:rPr lang="zh-CN" altLang="en-US" smtClean="0">
                <a:latin typeface="微软雅黑" pitchFamily="34" charset="-122"/>
                <a:ea typeface="微软雅黑" pitchFamily="34" charset="-122"/>
              </a:rPr>
              <a:t>通信框架</a:t>
            </a:r>
            <a:r>
              <a:rPr lang="en-US" altLang="zh-CN" smtClean="0">
                <a:latin typeface="微软雅黑" pitchFamily="34" charset="-122"/>
                <a:ea typeface="微软雅黑" pitchFamily="34" charset="-122"/>
              </a:rPr>
              <a:t>Netty</a:t>
            </a:r>
            <a:r>
              <a:rPr lang="zh-CN" altLang="en-US" smtClean="0">
                <a:latin typeface="微软雅黑" pitchFamily="34" charset="-122"/>
                <a:ea typeface="微软雅黑" pitchFamily="34" charset="-122"/>
              </a:rPr>
              <a:t>的章节安排，如果一章内容在一次课内未讲完，则会顺延到下次课继续讲解。</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4</a:t>
            </a:r>
            <a:r>
              <a:rPr lang="zh-CN" altLang="en-US" smtClean="0">
                <a:latin typeface="微软雅黑" pitchFamily="34" charset="-122"/>
                <a:ea typeface="微软雅黑" pitchFamily="34" charset="-122"/>
              </a:rPr>
              <a:t>、依然遵循着 </a:t>
            </a:r>
            <a:r>
              <a:rPr lang="zh-CN" altLang="en-US" b="1" smtClean="0">
                <a:solidFill>
                  <a:srgbClr val="0070C0"/>
                </a:solidFill>
                <a:latin typeface="微软雅黑" pitchFamily="34" charset="-122"/>
                <a:ea typeface="微软雅黑" pitchFamily="34" charset="-122"/>
              </a:rPr>
              <a:t>基础知识</a:t>
            </a:r>
            <a:r>
              <a:rPr lang="en-US" altLang="zh-CN" b="1" smtClean="0">
                <a:solidFill>
                  <a:srgbClr val="0070C0"/>
                </a:solidFill>
                <a:latin typeface="微软雅黑" pitchFamily="34" charset="-122"/>
                <a:ea typeface="微软雅黑" pitchFamily="34" charset="-122"/>
                <a:sym typeface="Wingdings" pitchFamily="2" charset="2"/>
              </a:rPr>
              <a:t></a:t>
            </a:r>
            <a:r>
              <a:rPr lang="zh-CN" altLang="en-US" b="1" smtClean="0">
                <a:solidFill>
                  <a:srgbClr val="0070C0"/>
                </a:solidFill>
                <a:latin typeface="微软雅黑" pitchFamily="34" charset="-122"/>
                <a:ea typeface="微软雅黑" pitchFamily="34" charset="-122"/>
                <a:sym typeface="Wingdings" pitchFamily="2" charset="2"/>
              </a:rPr>
              <a:t>初步应用</a:t>
            </a:r>
            <a:r>
              <a:rPr lang="en-US" altLang="zh-CN" b="1" smtClean="0">
                <a:solidFill>
                  <a:srgbClr val="0070C0"/>
                </a:solidFill>
                <a:latin typeface="微软雅黑" pitchFamily="34" charset="-122"/>
                <a:ea typeface="微软雅黑" pitchFamily="34" charset="-122"/>
                <a:sym typeface="Wingdings" pitchFamily="2" charset="2"/>
              </a:rPr>
              <a:t></a:t>
            </a:r>
            <a:r>
              <a:rPr lang="zh-CN" altLang="en-US" b="1" smtClean="0">
                <a:solidFill>
                  <a:srgbClr val="0070C0"/>
                </a:solidFill>
                <a:latin typeface="微软雅黑" pitchFamily="34" charset="-122"/>
                <a:ea typeface="微软雅黑" pitchFamily="34" charset="-122"/>
                <a:sym typeface="Wingdings" pitchFamily="2" charset="2"/>
              </a:rPr>
              <a:t>进阶和实战</a:t>
            </a:r>
            <a:r>
              <a:rPr lang="en-US" altLang="zh-CN" b="1" smtClean="0">
                <a:solidFill>
                  <a:srgbClr val="0070C0"/>
                </a:solidFill>
                <a:latin typeface="微软雅黑" pitchFamily="34" charset="-122"/>
                <a:ea typeface="微软雅黑" pitchFamily="34" charset="-122"/>
                <a:sym typeface="Wingdings" pitchFamily="2" charset="2"/>
              </a:rPr>
              <a:t></a:t>
            </a:r>
            <a:r>
              <a:rPr lang="zh-CN" altLang="en-US" b="1" smtClean="0">
                <a:solidFill>
                  <a:srgbClr val="0070C0"/>
                </a:solidFill>
                <a:latin typeface="微软雅黑" pitchFamily="34" charset="-122"/>
                <a:ea typeface="微软雅黑" pitchFamily="34" charset="-122"/>
                <a:sym typeface="Wingdings" pitchFamily="2" charset="2"/>
              </a:rPr>
              <a:t>深入内幕 </a:t>
            </a:r>
            <a:r>
              <a:rPr lang="zh-CN" altLang="en-US" smtClean="0">
                <a:latin typeface="微软雅黑" pitchFamily="34" charset="-122"/>
                <a:ea typeface="微软雅黑" pitchFamily="34" charset="-122"/>
                <a:sym typeface="Wingdings" pitchFamily="2" charset="2"/>
              </a:rPr>
              <a:t>学习路径</a:t>
            </a: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09344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信号驱动</a:t>
            </a:r>
            <a:r>
              <a:rPr lang="en-US" altLang="zh-CN" sz="2667" smtClean="0">
                <a:solidFill>
                  <a:srgbClr val="1D69A3"/>
                </a:solidFill>
                <a:latin typeface="微软雅黑" pitchFamily="34" charset="-122"/>
                <a:ea typeface="微软雅黑" pitchFamily="34" charset="-122"/>
              </a:rPr>
              <a:t>IO</a:t>
            </a:r>
            <a:endParaRPr lang="zh-CN" altLang="en-US" sz="2667" smtClean="0">
              <a:solidFill>
                <a:srgbClr val="1D69A3"/>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4"/>
          <a:srcRect/>
          <a:stretch>
            <a:fillRect/>
          </a:stretch>
        </p:blipFill>
        <p:spPr bwMode="auto">
          <a:xfrm>
            <a:off x="1111250" y="1279525"/>
            <a:ext cx="6851650" cy="3870582"/>
          </a:xfrm>
          <a:prstGeom prst="rect">
            <a:avLst/>
          </a:prstGeom>
          <a:noFill/>
          <a:ln w="9525">
            <a:noFill/>
            <a:miter lim="800000"/>
            <a:headEnd/>
            <a:tailEnd/>
          </a:ln>
          <a:effectLst/>
        </p:spPr>
      </p:pic>
      <p:sp>
        <p:nvSpPr>
          <p:cNvPr id="20" name="TextBox 19"/>
          <p:cNvSpPr txBox="1"/>
          <p:nvPr/>
        </p:nvSpPr>
        <p:spPr>
          <a:xfrm>
            <a:off x="1285875" y="5372100"/>
            <a:ext cx="10006265" cy="646331"/>
          </a:xfrm>
          <a:prstGeom prst="rect">
            <a:avLst/>
          </a:prstGeom>
          <a:noFill/>
        </p:spPr>
        <p:txBody>
          <a:bodyPr wrap="none" rtlCol="0">
            <a:spAutoFit/>
          </a:bodyPr>
          <a:lstStyle/>
          <a:p>
            <a:r>
              <a:rPr lang="zh-CN" altLang="en-US" smtClean="0"/>
              <a:t>套接口进行信号驱动</a:t>
            </a:r>
            <a:r>
              <a:rPr lang="en-US" altLang="zh-CN" smtClean="0"/>
              <a:t>I/O,</a:t>
            </a:r>
            <a:r>
              <a:rPr lang="zh-CN" altLang="en-US" smtClean="0"/>
              <a:t>并安装一个信号处理函数，进程继续运行并不阻塞。</a:t>
            </a:r>
            <a:endParaRPr lang="en-US" altLang="zh-CN" smtClean="0"/>
          </a:p>
          <a:p>
            <a:r>
              <a:rPr lang="zh-CN" altLang="en-US" smtClean="0"/>
              <a:t>当数据准备好时，进程会收到一个</a:t>
            </a:r>
            <a:r>
              <a:rPr lang="en-US" altLang="zh-CN" smtClean="0"/>
              <a:t>SIGIO</a:t>
            </a:r>
            <a:r>
              <a:rPr lang="zh-CN" altLang="en-US" smtClean="0"/>
              <a:t>信号，可以在信号处理函数中调用</a:t>
            </a:r>
            <a:r>
              <a:rPr lang="en-US" altLang="zh-CN" smtClean="0"/>
              <a:t>I/O</a:t>
            </a:r>
            <a:r>
              <a:rPr lang="zh-CN" altLang="en-US" smtClean="0"/>
              <a:t>操作函数处理数据。</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异步</a:t>
            </a:r>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模型</a:t>
            </a:r>
          </a:p>
        </p:txBody>
      </p:sp>
      <p:pic>
        <p:nvPicPr>
          <p:cNvPr id="5122" name="Picture 2"/>
          <p:cNvPicPr>
            <a:picLocks noChangeAspect="1" noChangeArrowheads="1"/>
          </p:cNvPicPr>
          <p:nvPr/>
        </p:nvPicPr>
        <p:blipFill>
          <a:blip r:embed="rId4"/>
          <a:srcRect/>
          <a:stretch>
            <a:fillRect/>
          </a:stretch>
        </p:blipFill>
        <p:spPr bwMode="auto">
          <a:xfrm>
            <a:off x="1073150" y="1266824"/>
            <a:ext cx="6584950" cy="3487315"/>
          </a:xfrm>
          <a:prstGeom prst="rect">
            <a:avLst/>
          </a:prstGeom>
          <a:noFill/>
          <a:ln w="9525">
            <a:noFill/>
            <a:miter lim="800000"/>
            <a:headEnd/>
            <a:tailEnd/>
          </a:ln>
          <a:effectLst/>
        </p:spPr>
      </p:pic>
      <p:sp>
        <p:nvSpPr>
          <p:cNvPr id="14" name="TextBox 13"/>
          <p:cNvSpPr txBox="1"/>
          <p:nvPr/>
        </p:nvSpPr>
        <p:spPr>
          <a:xfrm>
            <a:off x="1238250" y="5362575"/>
            <a:ext cx="9417963" cy="646331"/>
          </a:xfrm>
          <a:prstGeom prst="rect">
            <a:avLst/>
          </a:prstGeom>
          <a:noFill/>
        </p:spPr>
        <p:txBody>
          <a:bodyPr wrap="none" rtlCol="0">
            <a:spAutoFit/>
          </a:bodyPr>
          <a:lstStyle/>
          <a:p>
            <a:r>
              <a:rPr lang="zh-CN" altLang="en-US" smtClean="0"/>
              <a:t>当一个异步过程调用发出后，调用者不能立刻得到结果。</a:t>
            </a:r>
            <a:endParaRPr lang="en-US" altLang="zh-CN" smtClean="0"/>
          </a:p>
          <a:p>
            <a:r>
              <a:rPr lang="zh-CN" altLang="en-US" smtClean="0"/>
              <a:t>实际处理这个调用的部件在完成后，通过状态、通知和回调来通知调用者的输入输出操作。</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55992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5</a:t>
            </a:r>
            <a:r>
              <a:rPr lang="zh-CN" altLang="en-US" sz="2667" smtClean="0">
                <a:solidFill>
                  <a:srgbClr val="1D69A3"/>
                </a:solidFill>
                <a:latin typeface="微软雅黑" pitchFamily="34" charset="-122"/>
                <a:ea typeface="微软雅黑" pitchFamily="34" charset="-122"/>
              </a:rPr>
              <a:t>个</a:t>
            </a:r>
            <a:r>
              <a:rPr lang="en-US" altLang="zh-CN" sz="2667" smtClean="0">
                <a:solidFill>
                  <a:srgbClr val="1D69A3"/>
                </a:solidFill>
                <a:latin typeface="微软雅黑" pitchFamily="34" charset="-122"/>
                <a:ea typeface="微软雅黑" pitchFamily="34" charset="-122"/>
              </a:rPr>
              <a:t>I/O</a:t>
            </a:r>
            <a:r>
              <a:rPr lang="zh-CN" altLang="en-US" sz="2667" smtClean="0">
                <a:solidFill>
                  <a:srgbClr val="1D69A3"/>
                </a:solidFill>
                <a:latin typeface="微软雅黑" pitchFamily="34" charset="-122"/>
                <a:ea typeface="微软雅黑" pitchFamily="34" charset="-122"/>
              </a:rPr>
              <a:t>模型的比较：</a:t>
            </a:r>
          </a:p>
        </p:txBody>
      </p:sp>
      <p:pic>
        <p:nvPicPr>
          <p:cNvPr id="6146" name="Picture 2"/>
          <p:cNvPicPr>
            <a:picLocks noChangeAspect="1" noChangeArrowheads="1"/>
          </p:cNvPicPr>
          <p:nvPr/>
        </p:nvPicPr>
        <p:blipFill>
          <a:blip r:embed="rId4"/>
          <a:srcRect/>
          <a:stretch>
            <a:fillRect/>
          </a:stretch>
        </p:blipFill>
        <p:spPr bwMode="auto">
          <a:xfrm>
            <a:off x="809624" y="1222375"/>
            <a:ext cx="6855143" cy="4102100"/>
          </a:xfrm>
          <a:prstGeom prst="rect">
            <a:avLst/>
          </a:prstGeom>
          <a:noFill/>
          <a:ln w="9525">
            <a:noFill/>
            <a:miter lim="800000"/>
            <a:headEnd/>
            <a:tailEnd/>
          </a:ln>
          <a:effectLst/>
        </p:spPr>
      </p:pic>
      <p:grpSp>
        <p:nvGrpSpPr>
          <p:cNvPr id="34" name="Group 12"/>
          <p:cNvGrpSpPr>
            <a:grpSpLocks/>
          </p:cNvGrpSpPr>
          <p:nvPr/>
        </p:nvGrpSpPr>
        <p:grpSpPr bwMode="auto">
          <a:xfrm>
            <a:off x="8181975" y="1343025"/>
            <a:ext cx="695326" cy="523875"/>
            <a:chOff x="8476198" y="3141240"/>
            <a:chExt cx="1708274" cy="1472651"/>
          </a:xfrm>
        </p:grpSpPr>
        <p:sp>
          <p:nvSpPr>
            <p:cNvPr id="35" name="Isosceles Triangle 4"/>
            <p:cNvSpPr/>
            <p:nvPr/>
          </p:nvSpPr>
          <p:spPr>
            <a:xfrm flipV="1">
              <a:off x="8476198" y="3141240"/>
              <a:ext cx="1708274" cy="1472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20000"/>
                </a:lnSpc>
                <a:defRPr/>
              </a:pPr>
              <a:endParaRPr lang="en-GB" sz="949">
                <a:solidFill>
                  <a:schemeClr val="accent1"/>
                </a:solidFill>
                <a:ea typeface="微软雅黑" panose="020B0503020204020204" pitchFamily="34" charset="-122"/>
                <a:cs typeface="+mn-ea"/>
                <a:sym typeface="Arial" panose="020B0604020202020204" pitchFamily="34" charset="0"/>
              </a:endParaRPr>
            </a:p>
          </p:txBody>
        </p:sp>
        <p:sp>
          <p:nvSpPr>
            <p:cNvPr id="36" name="Freeform 8"/>
            <p:cNvSpPr>
              <a:spLocks noEditPoints="1"/>
            </p:cNvSpPr>
            <p:nvPr/>
          </p:nvSpPr>
          <p:spPr bwMode="auto">
            <a:xfrm>
              <a:off x="9142952" y="3463477"/>
              <a:ext cx="388312" cy="438182"/>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lIns="96430" tIns="48216" rIns="96430" bIns="48216"/>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endParaRPr lang="zh-CN" altLang="en-US" sz="949">
                <a:solidFill>
                  <a:schemeClr val="accent1"/>
                </a:solidFill>
                <a:ea typeface="微软雅黑" panose="020B0503020204020204" pitchFamily="34" charset="-122"/>
                <a:cs typeface="+mn-ea"/>
                <a:sym typeface="Arial" panose="020B0604020202020204" pitchFamily="34" charset="0"/>
              </a:endParaRPr>
            </a:p>
          </p:txBody>
        </p:sp>
      </p:grpSp>
      <p:sp>
        <p:nvSpPr>
          <p:cNvPr id="37" name="TextBox 36"/>
          <p:cNvSpPr txBox="1"/>
          <p:nvPr/>
        </p:nvSpPr>
        <p:spPr>
          <a:xfrm>
            <a:off x="7858125" y="1885950"/>
            <a:ext cx="1338828" cy="369332"/>
          </a:xfrm>
          <a:prstGeom prst="rect">
            <a:avLst/>
          </a:prstGeom>
          <a:noFill/>
        </p:spPr>
        <p:txBody>
          <a:bodyPr wrap="none" rtlCol="0">
            <a:spAutoFit/>
          </a:bodyPr>
          <a:lstStyle/>
          <a:p>
            <a:r>
              <a:rPr lang="zh-CN" altLang="en-US" smtClean="0">
                <a:solidFill>
                  <a:srgbClr val="FF0000"/>
                </a:solidFill>
                <a:latin typeface="微软雅黑 Light" pitchFamily="34" charset="-122"/>
                <a:ea typeface="微软雅黑 Light" pitchFamily="34" charset="-122"/>
              </a:rPr>
              <a:t>可能面试点</a:t>
            </a:r>
            <a:endParaRPr lang="zh-CN" altLang="en-US">
              <a:solidFill>
                <a:srgbClr val="FF0000"/>
              </a:solidFill>
              <a:latin typeface="微软雅黑 Light" pitchFamily="34" charset="-122"/>
              <a:ea typeface="微软雅黑 Light" pitchFamily="34" charset="-122"/>
            </a:endParaRPr>
          </a:p>
        </p:txBody>
      </p:sp>
      <p:sp>
        <p:nvSpPr>
          <p:cNvPr id="38" name="TextBox 37"/>
          <p:cNvSpPr txBox="1"/>
          <p:nvPr/>
        </p:nvSpPr>
        <p:spPr>
          <a:xfrm>
            <a:off x="7877175" y="2266950"/>
            <a:ext cx="2932213" cy="369332"/>
          </a:xfrm>
          <a:prstGeom prst="rect">
            <a:avLst/>
          </a:prstGeom>
          <a:noFill/>
        </p:spPr>
        <p:txBody>
          <a:bodyPr wrap="none" rtlCol="0">
            <a:spAutoFit/>
          </a:bodyPr>
          <a:lstStyle/>
          <a:p>
            <a:r>
              <a:rPr lang="en-US" smtClean="0"/>
              <a:t>select、poll、epoll</a:t>
            </a:r>
            <a:r>
              <a:rPr lang="zh-CN" altLang="en-US" smtClean="0"/>
              <a:t>的区别？</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400"/>
                            </p:stCondLst>
                            <p:childTnLst>
                              <p:par>
                                <p:cTn id="18" presetID="37" presetClass="entr" presetSubtype="0"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1000"/>
                                        <p:tgtEl>
                                          <p:spTgt spid="34"/>
                                        </p:tgtEl>
                                      </p:cBhvr>
                                    </p:animEffect>
                                    <p:anim calcmode="lin" valueType="num">
                                      <p:cBhvr>
                                        <p:cTn id="21" dur="1000" fill="hold"/>
                                        <p:tgtEl>
                                          <p:spTgt spid="34"/>
                                        </p:tgtEl>
                                        <p:attrNameLst>
                                          <p:attrName>ppt_x</p:attrName>
                                        </p:attrNameLst>
                                      </p:cBhvr>
                                      <p:tavLst>
                                        <p:tav tm="0">
                                          <p:val>
                                            <p:strVal val="#ppt_x"/>
                                          </p:val>
                                        </p:tav>
                                        <p:tav tm="100000">
                                          <p:val>
                                            <p:strVal val="#ppt_x"/>
                                          </p:val>
                                        </p:tav>
                                      </p:tavLst>
                                    </p:anim>
                                    <p:anim calcmode="lin" valueType="num">
                                      <p:cBhvr>
                                        <p:cTn id="22" dur="900" decel="100000" fill="hold"/>
                                        <p:tgtEl>
                                          <p:spTgt spid="34"/>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原生</a:t>
            </a:r>
            <a:r>
              <a:rPr lang="en-US" altLang="zh-CN" sz="2667" smtClean="0">
                <a:solidFill>
                  <a:srgbClr val="1D69A3"/>
                </a:solidFill>
                <a:latin typeface="微软雅黑" pitchFamily="34" charset="-122"/>
                <a:ea typeface="微软雅黑" pitchFamily="34" charset="-122"/>
              </a:rPr>
              <a:t>JDK</a:t>
            </a:r>
            <a:r>
              <a:rPr lang="zh-CN" altLang="en-US" sz="2667" smtClean="0">
                <a:solidFill>
                  <a:srgbClr val="1D69A3"/>
                </a:solidFill>
                <a:latin typeface="微软雅黑" pitchFamily="34" charset="-122"/>
                <a:ea typeface="微软雅黑" pitchFamily="34" charset="-122"/>
              </a:rPr>
              <a:t>网络编程</a:t>
            </a:r>
          </a:p>
        </p:txBody>
      </p:sp>
      <p:sp>
        <p:nvSpPr>
          <p:cNvPr id="1026" name="AutoShape 2" descr="http://img5.imgtn.bdimg.com/it/u=1443837896,2947748851&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714375" y="1118711"/>
            <a:ext cx="9115425" cy="507831"/>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itchFamily="34" charset="-122"/>
                <a:ea typeface="微软雅黑 Light" pitchFamily="34" charset="-122"/>
              </a:rPr>
              <a:t> </a:t>
            </a:r>
            <a:r>
              <a:rPr lang="en-US" b="1" smtClean="0"/>
              <a:t>BIO</a:t>
            </a:r>
            <a:r>
              <a:rPr lang="zh-CN" altLang="en-US" b="1" smtClean="0"/>
              <a:t>编程</a:t>
            </a:r>
            <a:endParaRPr lang="zh-CN" altLang="en-US" b="1" smtClean="0">
              <a:latin typeface="微软雅黑 Light" pitchFamily="34" charset="-122"/>
              <a:ea typeface="微软雅黑 Light" pitchFamily="34" charset="-122"/>
            </a:endParaRPr>
          </a:p>
        </p:txBody>
      </p:sp>
      <p:pic>
        <p:nvPicPr>
          <p:cNvPr id="7170" name="Picture 2" descr="http://blog.anxpp.com/usr/uploads/2016/05/549520916.png"/>
          <p:cNvPicPr>
            <a:picLocks noChangeAspect="1" noChangeArrowheads="1"/>
          </p:cNvPicPr>
          <p:nvPr/>
        </p:nvPicPr>
        <p:blipFill>
          <a:blip r:embed="rId5"/>
          <a:srcRect/>
          <a:stretch>
            <a:fillRect/>
          </a:stretch>
        </p:blipFill>
        <p:spPr bwMode="auto">
          <a:xfrm>
            <a:off x="555625" y="1655761"/>
            <a:ext cx="5200070" cy="3516313"/>
          </a:xfrm>
          <a:prstGeom prst="rect">
            <a:avLst/>
          </a:prstGeom>
          <a:noFill/>
        </p:spPr>
      </p:pic>
      <p:pic>
        <p:nvPicPr>
          <p:cNvPr id="7172" name="Picture 4" descr="http://blog.anxpp.com/usr/uploads/2016/05/614169023.png"/>
          <p:cNvPicPr>
            <a:picLocks noChangeAspect="1" noChangeArrowheads="1"/>
          </p:cNvPicPr>
          <p:nvPr/>
        </p:nvPicPr>
        <p:blipFill>
          <a:blip r:embed="rId6"/>
          <a:srcRect/>
          <a:stretch>
            <a:fillRect/>
          </a:stretch>
        </p:blipFill>
        <p:spPr bwMode="auto">
          <a:xfrm>
            <a:off x="6261100" y="2160587"/>
            <a:ext cx="5707164" cy="3859213"/>
          </a:xfrm>
          <a:prstGeom prst="rect">
            <a:avLst/>
          </a:prstGeom>
          <a:noFill/>
        </p:spPr>
      </p:pic>
      <p:sp>
        <p:nvSpPr>
          <p:cNvPr id="14" name="右箭头 13"/>
          <p:cNvSpPr/>
          <p:nvPr/>
        </p:nvSpPr>
        <p:spPr>
          <a:xfrm>
            <a:off x="5810250" y="3505200"/>
            <a:ext cx="4191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原生</a:t>
            </a:r>
            <a:r>
              <a:rPr lang="en-US" altLang="zh-CN" sz="2667" smtClean="0">
                <a:solidFill>
                  <a:srgbClr val="1D69A3"/>
                </a:solidFill>
                <a:latin typeface="微软雅黑" pitchFamily="34" charset="-122"/>
                <a:ea typeface="微软雅黑" pitchFamily="34" charset="-122"/>
              </a:rPr>
              <a:t>JDK</a:t>
            </a:r>
            <a:r>
              <a:rPr lang="zh-CN" altLang="en-US" sz="2667" smtClean="0">
                <a:solidFill>
                  <a:srgbClr val="1D69A3"/>
                </a:solidFill>
                <a:latin typeface="微软雅黑" pitchFamily="34" charset="-122"/>
                <a:ea typeface="微软雅黑" pitchFamily="34" charset="-122"/>
              </a:rPr>
              <a:t>网络编程</a:t>
            </a:r>
            <a:r>
              <a:rPr lang="en-US" altLang="zh-CN" sz="2667" smtClean="0">
                <a:solidFill>
                  <a:srgbClr val="1D69A3"/>
                </a:solidFill>
                <a:latin typeface="微软雅黑" pitchFamily="34" charset="-122"/>
                <a:ea typeface="微软雅黑" pitchFamily="34" charset="-122"/>
              </a:rPr>
              <a:t>- AIO</a:t>
            </a:r>
            <a:endParaRPr lang="zh-CN" altLang="en-US" sz="2667" smtClean="0">
              <a:solidFill>
                <a:srgbClr val="1D69A3"/>
              </a:solidFill>
              <a:latin typeface="微软雅黑" pitchFamily="34" charset="-122"/>
              <a:ea typeface="微软雅黑" pitchFamily="34" charset="-122"/>
            </a:endParaRPr>
          </a:p>
        </p:txBody>
      </p:sp>
      <p:sp>
        <p:nvSpPr>
          <p:cNvPr id="1026" name="AutoShape 2" descr="http://img5.imgtn.bdimg.com/it/u=1443837896,2947748851&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4" name="AutoShape 2" descr="https://img-blog.csdn.net/2015092920242305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6"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8677" name="Picture 5"/>
          <p:cNvPicPr>
            <a:picLocks noChangeAspect="1" noChangeArrowheads="1"/>
          </p:cNvPicPr>
          <p:nvPr/>
        </p:nvPicPr>
        <p:blipFill>
          <a:blip r:embed="rId4"/>
          <a:srcRect/>
          <a:stretch>
            <a:fillRect/>
          </a:stretch>
        </p:blipFill>
        <p:spPr bwMode="auto">
          <a:xfrm>
            <a:off x="4781551" y="313773"/>
            <a:ext cx="5316538" cy="5934628"/>
          </a:xfrm>
          <a:prstGeom prst="rect">
            <a:avLst/>
          </a:prstGeom>
          <a:noFill/>
          <a:ln w="9525">
            <a:noFill/>
            <a:miter lim="800000"/>
            <a:headEnd/>
            <a:tailEnd/>
          </a:ln>
          <a:effectLst/>
        </p:spPr>
      </p:pic>
      <p:sp>
        <p:nvSpPr>
          <p:cNvPr id="16" name="TextBox 15"/>
          <p:cNvSpPr txBox="1"/>
          <p:nvPr/>
        </p:nvSpPr>
        <p:spPr>
          <a:xfrm>
            <a:off x="647700" y="1362075"/>
            <a:ext cx="2724150" cy="3368871"/>
          </a:xfrm>
          <a:prstGeom prst="rect">
            <a:avLst/>
          </a:prstGeom>
          <a:noFill/>
        </p:spPr>
        <p:txBody>
          <a:bodyPr wrap="square" rtlCol="0">
            <a:spAutoFit/>
          </a:bodyPr>
          <a:lstStyle/>
          <a:p>
            <a:pPr>
              <a:lnSpc>
                <a:spcPct val="150000"/>
              </a:lnSpc>
            </a:pPr>
            <a:r>
              <a:rPr lang="zh-CN" altLang="en-US" smtClean="0"/>
              <a:t>异步</a:t>
            </a:r>
            <a:r>
              <a:rPr lang="en-US" altLang="zh-CN" smtClean="0"/>
              <a:t>IO</a:t>
            </a:r>
            <a:r>
              <a:rPr lang="zh-CN" altLang="en-US" smtClean="0"/>
              <a:t>采用“订阅</a:t>
            </a:r>
            <a:r>
              <a:rPr lang="en-US" altLang="zh-CN" smtClean="0"/>
              <a:t>-</a:t>
            </a:r>
            <a:r>
              <a:rPr lang="zh-CN" altLang="en-US" smtClean="0"/>
              <a:t>通知”模式：即应用程序向操作系统注册</a:t>
            </a:r>
            <a:r>
              <a:rPr lang="en-US" altLang="zh-CN" smtClean="0"/>
              <a:t>IO</a:t>
            </a:r>
            <a:r>
              <a:rPr lang="zh-CN" altLang="en-US" smtClean="0"/>
              <a:t>监听，然后继续做自己的事情。当操作系统发生</a:t>
            </a:r>
            <a:r>
              <a:rPr lang="en-US" altLang="zh-CN" smtClean="0"/>
              <a:t>IO</a:t>
            </a:r>
            <a:r>
              <a:rPr lang="zh-CN" altLang="en-US" smtClean="0"/>
              <a:t>事件，并且准备好数据后，在主动通知应用程序，触发相应的函数</a:t>
            </a:r>
            <a:endParaRPr lang="zh-CN" altLang="en-US"/>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8" y="371042"/>
            <a:ext cx="626502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原生</a:t>
            </a:r>
            <a:r>
              <a:rPr lang="en-US" altLang="zh-CN" sz="2667" smtClean="0">
                <a:solidFill>
                  <a:srgbClr val="1D69A3"/>
                </a:solidFill>
                <a:latin typeface="微软雅黑" pitchFamily="34" charset="-122"/>
                <a:ea typeface="微软雅黑" pitchFamily="34" charset="-122"/>
              </a:rPr>
              <a:t>JDK</a:t>
            </a:r>
            <a:r>
              <a:rPr lang="zh-CN" altLang="en-US" sz="2667" smtClean="0">
                <a:solidFill>
                  <a:srgbClr val="1D69A3"/>
                </a:solidFill>
                <a:latin typeface="微软雅黑" pitchFamily="34" charset="-122"/>
                <a:ea typeface="微软雅黑" pitchFamily="34" charset="-122"/>
              </a:rPr>
              <a:t>网络编程</a:t>
            </a:r>
            <a:r>
              <a:rPr lang="en-US" altLang="zh-CN" sz="2667" smtClean="0">
                <a:solidFill>
                  <a:srgbClr val="1D69A3"/>
                </a:solidFill>
                <a:latin typeface="微软雅黑" pitchFamily="34" charset="-122"/>
                <a:ea typeface="微软雅黑" pitchFamily="34" charset="-122"/>
              </a:rPr>
              <a:t>- NIO</a:t>
            </a:r>
            <a:r>
              <a:rPr lang="zh-CN" altLang="en-US" sz="2667" smtClean="0">
                <a:solidFill>
                  <a:srgbClr val="1D69A3"/>
                </a:solidFill>
                <a:latin typeface="微软雅黑" pitchFamily="34" charset="-122"/>
                <a:ea typeface="微软雅黑" pitchFamily="34" charset="-122"/>
              </a:rPr>
              <a:t>之</a:t>
            </a:r>
            <a:r>
              <a:rPr lang="en-US" altLang="zh-CN" sz="2667" smtClean="0">
                <a:solidFill>
                  <a:srgbClr val="1D69A3"/>
                </a:solidFill>
                <a:latin typeface="微软雅黑" pitchFamily="34" charset="-122"/>
                <a:ea typeface="微软雅黑" pitchFamily="34" charset="-122"/>
              </a:rPr>
              <a:t>Reactor</a:t>
            </a:r>
            <a:r>
              <a:rPr lang="zh-CN" altLang="en-US" sz="2667" smtClean="0">
                <a:solidFill>
                  <a:srgbClr val="1D69A3"/>
                </a:solidFill>
                <a:latin typeface="微软雅黑" pitchFamily="34" charset="-122"/>
                <a:ea typeface="微软雅黑" pitchFamily="34" charset="-122"/>
              </a:rPr>
              <a:t>模式</a:t>
            </a:r>
          </a:p>
        </p:txBody>
      </p:sp>
      <p:sp>
        <p:nvSpPr>
          <p:cNvPr id="1026" name="AutoShape 2" descr="http://img5.imgtn.bdimg.com/it/u=1443837896,2947748851&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4" name="AutoShape 2" descr="https://img-blog.csdn.net/2015092920242305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6"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img-blog.csdn.net/201509240918296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 name="Picture 2" descr="https://upload-images.jianshu.io/upload_images/4235178-4047d3c78bb467c9.png?imageMogr2/auto-orient/strip%7CimageView2/2/w/700"/>
          <p:cNvPicPr>
            <a:picLocks noChangeAspect="1" noChangeArrowheads="1"/>
          </p:cNvPicPr>
          <p:nvPr/>
        </p:nvPicPr>
        <p:blipFill>
          <a:blip r:embed="rId4"/>
          <a:srcRect/>
          <a:stretch>
            <a:fillRect/>
          </a:stretch>
        </p:blipFill>
        <p:spPr bwMode="auto">
          <a:xfrm>
            <a:off x="746126" y="1123950"/>
            <a:ext cx="3968749" cy="1959996"/>
          </a:xfrm>
          <a:prstGeom prst="rect">
            <a:avLst/>
          </a:prstGeom>
          <a:noFill/>
        </p:spPr>
      </p:pic>
      <p:pic>
        <p:nvPicPr>
          <p:cNvPr id="5" name="Picture 4" descr="https://upload-images.jianshu.io/upload_images/4235178-d570de7505817605.png?imageMogr2/auto-orient/strip%7CimageView2/2/w/700"/>
          <p:cNvPicPr>
            <a:picLocks noChangeAspect="1" noChangeArrowheads="1"/>
          </p:cNvPicPr>
          <p:nvPr/>
        </p:nvPicPr>
        <p:blipFill>
          <a:blip r:embed="rId5"/>
          <a:srcRect/>
          <a:stretch>
            <a:fillRect/>
          </a:stretch>
        </p:blipFill>
        <p:spPr bwMode="auto">
          <a:xfrm>
            <a:off x="2203000" y="3105150"/>
            <a:ext cx="4381950" cy="3530600"/>
          </a:xfrm>
          <a:prstGeom prst="rect">
            <a:avLst/>
          </a:prstGeom>
          <a:noFill/>
        </p:spPr>
      </p:pic>
      <p:pic>
        <p:nvPicPr>
          <p:cNvPr id="1030" name="Picture 6" descr="https://upload-images.jianshu.io/upload_images/4235178-929a4d5e00c5e779.png?imageMogr2/auto-orient/strip%7CimageView2/2/w/700"/>
          <p:cNvPicPr>
            <a:picLocks noChangeAspect="1" noChangeArrowheads="1"/>
          </p:cNvPicPr>
          <p:nvPr/>
        </p:nvPicPr>
        <p:blipFill>
          <a:blip r:embed="rId6"/>
          <a:srcRect/>
          <a:stretch>
            <a:fillRect/>
          </a:stretch>
        </p:blipFill>
        <p:spPr bwMode="auto">
          <a:xfrm>
            <a:off x="7051674" y="1206155"/>
            <a:ext cx="4963485" cy="3984970"/>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原生</a:t>
            </a:r>
            <a:r>
              <a:rPr lang="en-US" altLang="zh-CN" sz="2667" smtClean="0">
                <a:solidFill>
                  <a:srgbClr val="1D69A3"/>
                </a:solidFill>
                <a:latin typeface="微软雅黑" pitchFamily="34" charset="-122"/>
                <a:ea typeface="微软雅黑" pitchFamily="34" charset="-122"/>
              </a:rPr>
              <a:t>JDK</a:t>
            </a:r>
            <a:r>
              <a:rPr lang="zh-CN" altLang="en-US" sz="2667" smtClean="0">
                <a:solidFill>
                  <a:srgbClr val="1D69A3"/>
                </a:solidFill>
                <a:latin typeface="微软雅黑" pitchFamily="34" charset="-122"/>
                <a:ea typeface="微软雅黑" pitchFamily="34" charset="-122"/>
              </a:rPr>
              <a:t>网络编程</a:t>
            </a:r>
            <a:r>
              <a:rPr lang="en-US" altLang="zh-CN" sz="2667" smtClean="0">
                <a:solidFill>
                  <a:srgbClr val="1D69A3"/>
                </a:solidFill>
                <a:latin typeface="微软雅黑" pitchFamily="34" charset="-122"/>
                <a:ea typeface="微软雅黑" pitchFamily="34" charset="-122"/>
              </a:rPr>
              <a:t>- NIO</a:t>
            </a:r>
            <a:endParaRPr lang="zh-CN" altLang="en-US" sz="2667" smtClean="0">
              <a:solidFill>
                <a:srgbClr val="1D69A3"/>
              </a:solidFill>
              <a:latin typeface="微软雅黑" pitchFamily="34" charset="-122"/>
              <a:ea typeface="微软雅黑" pitchFamily="34" charset="-122"/>
            </a:endParaRPr>
          </a:p>
        </p:txBody>
      </p:sp>
      <p:sp>
        <p:nvSpPr>
          <p:cNvPr id="1026" name="AutoShape 2" descr="http://img5.imgtn.bdimg.com/it/u=1443837896,2947748851&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4" name="AutoShape 2" descr="https://img-blog.csdn.net/2015092920242305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6"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6" name="TextBox 15"/>
          <p:cNvSpPr txBox="1"/>
          <p:nvPr/>
        </p:nvSpPr>
        <p:spPr>
          <a:xfrm>
            <a:off x="647700" y="1362075"/>
            <a:ext cx="2724150" cy="2169825"/>
          </a:xfrm>
          <a:prstGeom prst="rect">
            <a:avLst/>
          </a:prstGeom>
          <a:noFill/>
        </p:spPr>
        <p:txBody>
          <a:bodyPr wrap="square" rtlCol="0">
            <a:spAutoFit/>
          </a:bodyPr>
          <a:lstStyle/>
          <a:p>
            <a:pPr>
              <a:lnSpc>
                <a:spcPct val="150000"/>
              </a:lnSpc>
            </a:pPr>
            <a:r>
              <a:rPr lang="zh-CN" altLang="en-US" smtClean="0">
                <a:latin typeface="微软雅黑 Light" pitchFamily="34" charset="-122"/>
                <a:ea typeface="微软雅黑 Light" pitchFamily="34" charset="-122"/>
              </a:rPr>
              <a:t>重要概念</a:t>
            </a:r>
            <a:endParaRPr lang="en-US" altLang="zh-CN" smtClean="0">
              <a:latin typeface="微软雅黑 Light" pitchFamily="34" charset="-122"/>
              <a:ea typeface="微软雅黑 Light" pitchFamily="34" charset="-122"/>
            </a:endParaRPr>
          </a:p>
          <a:p>
            <a:pPr>
              <a:lnSpc>
                <a:spcPct val="150000"/>
              </a:lnSpc>
              <a:buBlip>
                <a:blip r:embed="rId4"/>
              </a:buBlip>
            </a:pPr>
            <a:r>
              <a:rPr lang="en-US" smtClean="0"/>
              <a:t>Selector</a:t>
            </a:r>
          </a:p>
          <a:p>
            <a:pPr>
              <a:lnSpc>
                <a:spcPct val="150000"/>
              </a:lnSpc>
              <a:buBlip>
                <a:blip r:embed="rId4"/>
              </a:buBlip>
            </a:pPr>
            <a:r>
              <a:rPr lang="en-US" smtClean="0"/>
              <a:t>Channel</a:t>
            </a:r>
          </a:p>
          <a:p>
            <a:pPr>
              <a:lnSpc>
                <a:spcPct val="150000"/>
              </a:lnSpc>
              <a:buBlip>
                <a:blip r:embed="rId4"/>
              </a:buBlip>
            </a:pPr>
            <a:r>
              <a:rPr lang="zh-CN" altLang="en-US" smtClean="0"/>
              <a:t>操作类型</a:t>
            </a:r>
          </a:p>
          <a:p>
            <a:pPr>
              <a:lnSpc>
                <a:spcPct val="150000"/>
              </a:lnSpc>
              <a:buBlip>
                <a:blip r:embed="rId4"/>
              </a:buBlip>
            </a:pPr>
            <a:r>
              <a:rPr lang="en-US" smtClean="0"/>
              <a:t>Buffer</a:t>
            </a:r>
          </a:p>
        </p:txBody>
      </p:sp>
      <p:sp>
        <p:nvSpPr>
          <p:cNvPr id="3" name="AutoShape 2" descr="https://img-blog.csdn.net/201509240918296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p:cNvPicPr>
            <a:picLocks noChangeAspect="1" noChangeArrowheads="1"/>
          </p:cNvPicPr>
          <p:nvPr/>
        </p:nvPicPr>
        <p:blipFill>
          <a:blip r:embed="rId5"/>
          <a:srcRect/>
          <a:stretch>
            <a:fillRect/>
          </a:stretch>
        </p:blipFill>
        <p:spPr bwMode="auto">
          <a:xfrm>
            <a:off x="4384675" y="271463"/>
            <a:ext cx="5440363" cy="6142037"/>
          </a:xfrm>
          <a:prstGeom prst="rect">
            <a:avLst/>
          </a:prstGeom>
          <a:noFill/>
          <a:ln w="9525">
            <a:noFill/>
            <a:miter lim="800000"/>
            <a:headEnd/>
            <a:tailEnd/>
          </a:ln>
          <a:effectLst/>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spect="1" noChangeArrowheads="1"/>
          </p:cNvPicPr>
          <p:nvPr/>
        </p:nvPicPr>
        <p:blipFill>
          <a:blip r:embed="rId4"/>
          <a:srcRect/>
          <a:stretch>
            <a:fillRect/>
          </a:stretch>
        </p:blipFill>
        <p:spPr bwMode="auto">
          <a:xfrm>
            <a:off x="669925" y="3095625"/>
            <a:ext cx="6470650" cy="2781300"/>
          </a:xfrm>
          <a:prstGeom prst="rect">
            <a:avLst/>
          </a:prstGeom>
          <a:noFill/>
          <a:ln w="9525">
            <a:noFill/>
            <a:miter lim="800000"/>
            <a:headEnd/>
            <a:tailEnd/>
          </a:ln>
          <a:effectLst/>
        </p:spPr>
      </p:pic>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46492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原生</a:t>
            </a:r>
            <a:r>
              <a:rPr lang="en-US" altLang="zh-CN" sz="2667" smtClean="0">
                <a:solidFill>
                  <a:srgbClr val="1D69A3"/>
                </a:solidFill>
                <a:latin typeface="微软雅黑" pitchFamily="34" charset="-122"/>
                <a:ea typeface="微软雅黑" pitchFamily="34" charset="-122"/>
              </a:rPr>
              <a:t>JDK</a:t>
            </a:r>
            <a:r>
              <a:rPr lang="zh-CN" altLang="en-US" sz="2667" smtClean="0">
                <a:solidFill>
                  <a:srgbClr val="1D69A3"/>
                </a:solidFill>
                <a:latin typeface="微软雅黑" pitchFamily="34" charset="-122"/>
                <a:ea typeface="微软雅黑" pitchFamily="34" charset="-122"/>
              </a:rPr>
              <a:t>网络编程</a:t>
            </a:r>
            <a:r>
              <a:rPr lang="en-US" altLang="zh-CN" sz="2667" smtClean="0">
                <a:solidFill>
                  <a:srgbClr val="1D69A3"/>
                </a:solidFill>
                <a:latin typeface="微软雅黑" pitchFamily="34" charset="-122"/>
                <a:ea typeface="微软雅黑" pitchFamily="34" charset="-122"/>
              </a:rPr>
              <a:t>- Buffer</a:t>
            </a:r>
            <a:endParaRPr lang="zh-CN" altLang="en-US" sz="2667" smtClean="0">
              <a:solidFill>
                <a:srgbClr val="1D69A3"/>
              </a:solidFill>
              <a:latin typeface="微软雅黑" pitchFamily="34" charset="-122"/>
              <a:ea typeface="微软雅黑" pitchFamily="34" charset="-122"/>
            </a:endParaRPr>
          </a:p>
        </p:txBody>
      </p:sp>
      <p:sp>
        <p:nvSpPr>
          <p:cNvPr id="1026" name="AutoShape 2" descr="http://img5.imgtn.bdimg.com/it/u=1443837896,2947748851&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4" name="AutoShape 2" descr="https://img-blog.csdn.net/2015092920242305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8676"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img-blog.csdn.net/201509240918296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这里写图片描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1746" name="Picture 2" descr="http://ifeve.com/wp-content/uploads/2013/06/buffers-modes.png"/>
          <p:cNvPicPr>
            <a:picLocks noChangeAspect="1" noChangeArrowheads="1"/>
          </p:cNvPicPr>
          <p:nvPr/>
        </p:nvPicPr>
        <p:blipFill>
          <a:blip r:embed="rId5"/>
          <a:srcRect/>
          <a:stretch>
            <a:fillRect/>
          </a:stretch>
        </p:blipFill>
        <p:spPr bwMode="auto">
          <a:xfrm>
            <a:off x="6003924" y="714375"/>
            <a:ext cx="5059225" cy="3419476"/>
          </a:xfrm>
          <a:prstGeom prst="rect">
            <a:avLst/>
          </a:prstGeom>
          <a:noFill/>
        </p:spPr>
      </p:pic>
      <p:sp>
        <p:nvSpPr>
          <p:cNvPr id="17" name="TextBox 16"/>
          <p:cNvSpPr txBox="1"/>
          <p:nvPr/>
        </p:nvSpPr>
        <p:spPr>
          <a:xfrm>
            <a:off x="647700" y="1362075"/>
            <a:ext cx="2724150" cy="2169825"/>
          </a:xfrm>
          <a:prstGeom prst="rect">
            <a:avLst/>
          </a:prstGeom>
          <a:noFill/>
        </p:spPr>
        <p:txBody>
          <a:bodyPr wrap="square" rtlCol="0">
            <a:spAutoFit/>
          </a:bodyPr>
          <a:lstStyle/>
          <a:p>
            <a:pPr>
              <a:lnSpc>
                <a:spcPct val="150000"/>
              </a:lnSpc>
            </a:pPr>
            <a:r>
              <a:rPr lang="zh-CN" altLang="en-US" smtClean="0">
                <a:latin typeface="微软雅黑 Light" pitchFamily="34" charset="-122"/>
                <a:ea typeface="微软雅黑 Light" pitchFamily="34" charset="-122"/>
              </a:rPr>
              <a:t>重要属性</a:t>
            </a:r>
            <a:endParaRPr lang="en-US" altLang="zh-CN" smtClean="0">
              <a:latin typeface="微软雅黑 Light" pitchFamily="34" charset="-122"/>
              <a:ea typeface="微软雅黑 Light" pitchFamily="34" charset="-122"/>
            </a:endParaRPr>
          </a:p>
          <a:p>
            <a:pPr>
              <a:lnSpc>
                <a:spcPct val="150000"/>
              </a:lnSpc>
              <a:buBlip>
                <a:blip r:embed="rId6"/>
              </a:buBlip>
            </a:pPr>
            <a:r>
              <a:rPr lang="en-US" smtClean="0"/>
              <a:t>capacity</a:t>
            </a:r>
          </a:p>
          <a:p>
            <a:pPr>
              <a:lnSpc>
                <a:spcPct val="150000"/>
              </a:lnSpc>
              <a:buBlip>
                <a:blip r:embed="rId6"/>
              </a:buBlip>
            </a:pPr>
            <a:r>
              <a:rPr lang="en-US" smtClean="0"/>
              <a:t>position</a:t>
            </a:r>
          </a:p>
          <a:p>
            <a:pPr>
              <a:lnSpc>
                <a:spcPct val="150000"/>
              </a:lnSpc>
              <a:buBlip>
                <a:blip r:embed="rId6"/>
              </a:buBlip>
            </a:pPr>
            <a:r>
              <a:rPr lang="en-US" smtClean="0"/>
              <a:t>limit</a:t>
            </a:r>
          </a:p>
          <a:p>
            <a:pPr>
              <a:lnSpc>
                <a:spcPct val="150000"/>
              </a:lnSpc>
            </a:pPr>
            <a:endParaRPr lang="en-US" smtClean="0"/>
          </a:p>
        </p:txBody>
      </p:sp>
      <p:pic>
        <p:nvPicPr>
          <p:cNvPr id="31749" name="Picture 5" descr="D://Data/YNote/maoke_cn@163.com/e929dde4d13e474b8ec3ef9283c88f38/nels-buffers.png"/>
          <p:cNvPicPr>
            <a:picLocks noChangeAspect="1" noChangeArrowheads="1"/>
          </p:cNvPicPr>
          <p:nvPr/>
        </p:nvPicPr>
        <p:blipFill>
          <a:blip r:embed="rId7"/>
          <a:srcRect/>
          <a:stretch>
            <a:fillRect/>
          </a:stretch>
        </p:blipFill>
        <p:spPr bwMode="auto">
          <a:xfrm>
            <a:off x="8534400" y="4086225"/>
            <a:ext cx="3219450" cy="2200275"/>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计算机网络体系结构</a:t>
            </a:r>
          </a:p>
        </p:txBody>
      </p:sp>
      <p:sp>
        <p:nvSpPr>
          <p:cNvPr id="20482" name="AutoShape 2" descr="https://upload-images.jianshu.io/upload_images/1856419-efd361484c60d785.png?imageMogr2/auto-orient/strip%7CimageView2/2/w/581/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486" name="Picture 6" descr="https://upload-images.jianshu.io/upload_images/1856419-efd361484c60d785.png?imageMogr2/auto-orient/"/>
          <p:cNvPicPr>
            <a:picLocks noChangeAspect="1" noChangeArrowheads="1"/>
          </p:cNvPicPr>
          <p:nvPr/>
        </p:nvPicPr>
        <p:blipFill>
          <a:blip r:embed="rId4"/>
          <a:srcRect/>
          <a:stretch>
            <a:fillRect/>
          </a:stretch>
        </p:blipFill>
        <p:spPr bwMode="auto">
          <a:xfrm>
            <a:off x="2174875" y="1004887"/>
            <a:ext cx="6178550" cy="5263998"/>
          </a:xfrm>
          <a:prstGeom prst="rect">
            <a:avLst/>
          </a:prstGeom>
          <a:noFill/>
        </p:spPr>
      </p:pic>
      <p:sp>
        <p:nvSpPr>
          <p:cNvPr id="34" name="TextBox 33"/>
          <p:cNvSpPr txBox="1"/>
          <p:nvPr/>
        </p:nvSpPr>
        <p:spPr>
          <a:xfrm>
            <a:off x="2686050" y="1362075"/>
            <a:ext cx="1476686" cy="369332"/>
          </a:xfrm>
          <a:prstGeom prst="rect">
            <a:avLst/>
          </a:prstGeom>
          <a:noFill/>
        </p:spPr>
        <p:txBody>
          <a:bodyPr wrap="none" rtlCol="0">
            <a:spAutoFit/>
          </a:bodyPr>
          <a:lstStyle/>
          <a:p>
            <a:r>
              <a:rPr lang="en-US" altLang="zh-CN" b="1" smtClean="0">
                <a:latin typeface="微软雅黑 Light" pitchFamily="34" charset="-122"/>
                <a:ea typeface="微软雅黑 Light" pitchFamily="34" charset="-122"/>
              </a:rPr>
              <a:t>OSI</a:t>
            </a:r>
            <a:r>
              <a:rPr lang="zh-CN" altLang="en-US" b="1" smtClean="0">
                <a:latin typeface="微软雅黑 Light" pitchFamily="34" charset="-122"/>
                <a:ea typeface="微软雅黑 Light" pitchFamily="34" charset="-122"/>
              </a:rPr>
              <a:t>七层模型</a:t>
            </a:r>
            <a:endParaRPr lang="zh-CN" altLang="en-US" b="1">
              <a:latin typeface="微软雅黑 Light" pitchFamily="34" charset="-122"/>
              <a:ea typeface="微软雅黑 Light" pitchFamily="34" charset="-122"/>
            </a:endParaRPr>
          </a:p>
        </p:txBody>
      </p:sp>
      <p:grpSp>
        <p:nvGrpSpPr>
          <p:cNvPr id="35" name="Group 12"/>
          <p:cNvGrpSpPr>
            <a:grpSpLocks/>
          </p:cNvGrpSpPr>
          <p:nvPr/>
        </p:nvGrpSpPr>
        <p:grpSpPr bwMode="auto">
          <a:xfrm>
            <a:off x="819150" y="1343025"/>
            <a:ext cx="695326" cy="523875"/>
            <a:chOff x="8476198" y="3141240"/>
            <a:chExt cx="1708274" cy="1472651"/>
          </a:xfrm>
        </p:grpSpPr>
        <p:sp>
          <p:nvSpPr>
            <p:cNvPr id="36" name="Isosceles Triangle 4"/>
            <p:cNvSpPr/>
            <p:nvPr/>
          </p:nvSpPr>
          <p:spPr>
            <a:xfrm flipV="1">
              <a:off x="8476198" y="3141240"/>
              <a:ext cx="1708274" cy="1472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20000"/>
                </a:lnSpc>
                <a:defRPr/>
              </a:pPr>
              <a:endParaRPr lang="en-GB" sz="949">
                <a:solidFill>
                  <a:schemeClr val="accent1"/>
                </a:solidFill>
                <a:ea typeface="微软雅黑" panose="020B0503020204020204" pitchFamily="34" charset="-122"/>
                <a:cs typeface="+mn-ea"/>
                <a:sym typeface="Arial" panose="020B0604020202020204" pitchFamily="34" charset="0"/>
              </a:endParaRPr>
            </a:p>
          </p:txBody>
        </p:sp>
        <p:sp>
          <p:nvSpPr>
            <p:cNvPr id="37" name="Freeform 8"/>
            <p:cNvSpPr>
              <a:spLocks noEditPoints="1"/>
            </p:cNvSpPr>
            <p:nvPr/>
          </p:nvSpPr>
          <p:spPr bwMode="auto">
            <a:xfrm>
              <a:off x="9142952" y="3463477"/>
              <a:ext cx="388312" cy="438182"/>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lIns="96430" tIns="48216" rIns="96430" bIns="48216"/>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endParaRPr lang="zh-CN" altLang="en-US" sz="949">
                <a:solidFill>
                  <a:schemeClr val="accent1"/>
                </a:solidFill>
                <a:ea typeface="微软雅黑" panose="020B0503020204020204" pitchFamily="34" charset="-122"/>
                <a:cs typeface="+mn-ea"/>
                <a:sym typeface="Arial" panose="020B0604020202020204" pitchFamily="34" charset="0"/>
              </a:endParaRPr>
            </a:p>
          </p:txBody>
        </p:sp>
      </p:grpSp>
      <p:sp>
        <p:nvSpPr>
          <p:cNvPr id="38" name="TextBox 37"/>
          <p:cNvSpPr txBox="1"/>
          <p:nvPr/>
        </p:nvSpPr>
        <p:spPr>
          <a:xfrm>
            <a:off x="723900" y="1866900"/>
            <a:ext cx="877163" cy="369332"/>
          </a:xfrm>
          <a:prstGeom prst="rect">
            <a:avLst/>
          </a:prstGeom>
          <a:noFill/>
        </p:spPr>
        <p:txBody>
          <a:bodyPr wrap="none" rtlCol="0">
            <a:spAutoFit/>
          </a:bodyPr>
          <a:lstStyle/>
          <a:p>
            <a:r>
              <a:rPr lang="zh-CN" altLang="en-US" smtClean="0">
                <a:solidFill>
                  <a:srgbClr val="FF0000"/>
                </a:solidFill>
                <a:latin typeface="微软雅黑 Light" pitchFamily="34" charset="-122"/>
                <a:ea typeface="微软雅黑 Light" pitchFamily="34" charset="-122"/>
              </a:rPr>
              <a:t>面试点</a:t>
            </a:r>
            <a:endParaRPr lang="zh-CN" altLang="en-US">
              <a:solidFill>
                <a:srgbClr val="FF0000"/>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260"/>
                            </p:stCondLst>
                            <p:childTnLst>
                              <p:par>
                                <p:cTn id="18" presetID="37" presetClass="entr" presetSubtype="0"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1000"/>
                                        <p:tgtEl>
                                          <p:spTgt spid="35"/>
                                        </p:tgtEl>
                                      </p:cBhvr>
                                    </p:animEffect>
                                    <p:anim calcmode="lin" valueType="num">
                                      <p:cBhvr>
                                        <p:cTn id="21" dur="1000" fill="hold"/>
                                        <p:tgtEl>
                                          <p:spTgt spid="35"/>
                                        </p:tgtEl>
                                        <p:attrNameLst>
                                          <p:attrName>ppt_x</p:attrName>
                                        </p:attrNameLst>
                                      </p:cBhvr>
                                      <p:tavLst>
                                        <p:tav tm="0">
                                          <p:val>
                                            <p:strVal val="#ppt_x"/>
                                          </p:val>
                                        </p:tav>
                                        <p:tav tm="100000">
                                          <p:val>
                                            <p:strVal val="#ppt_x"/>
                                          </p:val>
                                        </p:tav>
                                      </p:tavLst>
                                    </p:anim>
                                    <p:anim calcmode="lin" valueType="num">
                                      <p:cBhvr>
                                        <p:cTn id="22" dur="900" decel="100000" fill="hold"/>
                                        <p:tgtEl>
                                          <p:spTgt spid="35"/>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921871"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OSI</a:t>
            </a:r>
            <a:r>
              <a:rPr lang="zh-CN" altLang="en-US" sz="2667" smtClean="0">
                <a:solidFill>
                  <a:srgbClr val="1D69A3"/>
                </a:solidFill>
                <a:latin typeface="微软雅黑" pitchFamily="34" charset="-122"/>
                <a:ea typeface="微软雅黑" pitchFamily="34" charset="-122"/>
              </a:rPr>
              <a:t>七层模型各层的作用</a:t>
            </a:r>
          </a:p>
        </p:txBody>
      </p:sp>
      <p:graphicFrame>
        <p:nvGraphicFramePr>
          <p:cNvPr id="44" name="表格 43"/>
          <p:cNvGraphicFramePr>
            <a:graphicFrameLocks noGrp="1"/>
          </p:cNvGraphicFramePr>
          <p:nvPr/>
        </p:nvGraphicFramePr>
        <p:xfrm>
          <a:off x="1031874" y="1253066"/>
          <a:ext cx="10569575" cy="4744299"/>
        </p:xfrm>
        <a:graphic>
          <a:graphicData uri="http://schemas.openxmlformats.org/drawingml/2006/table">
            <a:tbl>
              <a:tblPr firstRow="1" bandRow="1">
                <a:tableStyleId>{5C22544A-7EE6-4342-B048-85BDC9FD1C3A}</a:tableStyleId>
              </a:tblPr>
              <a:tblGrid>
                <a:gridCol w="2076757"/>
                <a:gridCol w="8492818"/>
              </a:tblGrid>
              <a:tr h="586317">
                <a:tc>
                  <a:txBody>
                    <a:bodyPr/>
                    <a:lstStyle/>
                    <a:p>
                      <a:pPr algn="ctr"/>
                      <a:r>
                        <a:rPr lang="zh-CN" altLang="en-US" dirty="0" smtClean="0"/>
                        <a:t>层名</a:t>
                      </a:r>
                      <a:endParaRPr lang="zh-CN" altLang="en-US" dirty="0"/>
                    </a:p>
                  </a:txBody>
                  <a:tcPr/>
                </a:tc>
                <a:tc>
                  <a:txBody>
                    <a:bodyPr/>
                    <a:lstStyle/>
                    <a:p>
                      <a:pPr algn="ctr"/>
                      <a:r>
                        <a:rPr lang="zh-CN" altLang="en-US" smtClean="0"/>
                        <a:t>作用</a:t>
                      </a:r>
                      <a:endParaRPr lang="zh-CN" altLang="en-US"/>
                    </a:p>
                  </a:txBody>
                  <a:tcPr/>
                </a:tc>
              </a:tr>
              <a:tr h="586317">
                <a:tc>
                  <a:txBody>
                    <a:bodyPr/>
                    <a:lstStyle/>
                    <a:p>
                      <a:r>
                        <a:rPr lang="zh-CN" altLang="en-US" sz="2400" b="0" i="0" kern="1200" smtClean="0">
                          <a:solidFill>
                            <a:schemeClr val="dk1"/>
                          </a:solidFill>
                          <a:latin typeface="+mn-lt"/>
                          <a:ea typeface="+mn-ea"/>
                          <a:cs typeface="+mn-cs"/>
                        </a:rPr>
                        <a:t>应用层</a:t>
                      </a:r>
                      <a:endParaRPr lang="zh-CN" altLang="en-US"/>
                    </a:p>
                  </a:txBody>
                  <a:tcPr/>
                </a:tc>
                <a:tc>
                  <a:txBody>
                    <a:bodyPr/>
                    <a:lstStyle/>
                    <a:p>
                      <a:r>
                        <a:rPr lang="zh-CN" altLang="en-US" sz="1800" dirty="0" smtClean="0"/>
                        <a:t>网络服务与最终用户的一个接口</a:t>
                      </a:r>
                      <a:endParaRPr lang="zh-CN" altLang="en-US" sz="1800" dirty="0"/>
                    </a:p>
                  </a:txBody>
                  <a:tcPr/>
                </a:tc>
              </a:tr>
              <a:tr h="586317">
                <a:tc>
                  <a:txBody>
                    <a:bodyPr/>
                    <a:lstStyle/>
                    <a:p>
                      <a:r>
                        <a:rPr lang="zh-CN" altLang="en-US" sz="2400" b="0" i="0" kern="1200" smtClean="0">
                          <a:solidFill>
                            <a:schemeClr val="dk1"/>
                          </a:solidFill>
                          <a:latin typeface="+mn-lt"/>
                          <a:ea typeface="+mn-ea"/>
                          <a:cs typeface="+mn-cs"/>
                        </a:rPr>
                        <a:t>表示层</a:t>
                      </a:r>
                      <a:endParaRPr lang="zh-CN" altLang="en-US"/>
                    </a:p>
                  </a:txBody>
                  <a:tcPr/>
                </a:tc>
                <a:tc>
                  <a:txBody>
                    <a:bodyPr/>
                    <a:lstStyle/>
                    <a:p>
                      <a:r>
                        <a:rPr lang="zh-CN" altLang="en-US" sz="1800" dirty="0" smtClean="0"/>
                        <a:t>把应用层提供的信息变换为能够共同理解的形式</a:t>
                      </a:r>
                      <a:endParaRPr lang="zh-CN" altLang="en-US" sz="1800" dirty="0"/>
                    </a:p>
                  </a:txBody>
                  <a:tcPr/>
                </a:tc>
              </a:tr>
              <a:tr h="586317">
                <a:tc>
                  <a:txBody>
                    <a:bodyPr/>
                    <a:lstStyle/>
                    <a:p>
                      <a:r>
                        <a:rPr lang="zh-CN" altLang="en-US" sz="2400" b="0" i="0" kern="1200" smtClean="0">
                          <a:solidFill>
                            <a:schemeClr val="dk1"/>
                          </a:solidFill>
                          <a:latin typeface="+mn-lt"/>
                          <a:ea typeface="+mn-ea"/>
                          <a:cs typeface="+mn-cs"/>
                        </a:rPr>
                        <a:t>会话层</a:t>
                      </a:r>
                      <a:endParaRPr lang="zh-CN" altLang="en-US"/>
                    </a:p>
                  </a:txBody>
                  <a:tcPr/>
                </a:tc>
                <a:tc>
                  <a:txBody>
                    <a:bodyPr/>
                    <a:lstStyle/>
                    <a:p>
                      <a:r>
                        <a:rPr lang="zh-CN" altLang="en-US" sz="1800" dirty="0" smtClean="0"/>
                        <a:t>建立、管理、终止会话。</a:t>
                      </a:r>
                      <a:endParaRPr lang="zh-CN" altLang="en-US" sz="1800" dirty="0"/>
                    </a:p>
                  </a:txBody>
                  <a:tcPr/>
                </a:tc>
              </a:tr>
              <a:tr h="586317">
                <a:tc>
                  <a:txBody>
                    <a:bodyPr/>
                    <a:lstStyle/>
                    <a:p>
                      <a:r>
                        <a:rPr lang="zh-CN" altLang="en-US" sz="2400" b="0" i="0" kern="1200" dirty="0" smtClean="0">
                          <a:solidFill>
                            <a:schemeClr val="dk1"/>
                          </a:solidFill>
                          <a:latin typeface="+mn-lt"/>
                          <a:ea typeface="+mn-ea"/>
                          <a:cs typeface="+mn-cs"/>
                        </a:rPr>
                        <a:t>传输层</a:t>
                      </a:r>
                      <a:endParaRPr lang="zh-CN" altLang="en-US" dirty="0"/>
                    </a:p>
                  </a:txBody>
                  <a:tcPr/>
                </a:tc>
                <a:tc>
                  <a:txBody>
                    <a:bodyPr/>
                    <a:lstStyle/>
                    <a:p>
                      <a:r>
                        <a:rPr lang="zh-CN" altLang="en-US" sz="1800" dirty="0" smtClean="0"/>
                        <a:t>定义传输数据的协议端口号，以及流控和差错校验。</a:t>
                      </a:r>
                      <a:endParaRPr lang="zh-CN" altLang="en-US" sz="1800" dirty="0"/>
                    </a:p>
                  </a:txBody>
                  <a:tcPr/>
                </a:tc>
              </a:tr>
              <a:tr h="586317">
                <a:tc>
                  <a:txBody>
                    <a:bodyPr/>
                    <a:lstStyle/>
                    <a:p>
                      <a:r>
                        <a:rPr lang="zh-CN" altLang="en-US" sz="2400" b="0" i="0" kern="1200" smtClean="0">
                          <a:solidFill>
                            <a:schemeClr val="dk1"/>
                          </a:solidFill>
                          <a:latin typeface="+mn-lt"/>
                          <a:ea typeface="+mn-ea"/>
                          <a:cs typeface="+mn-cs"/>
                        </a:rPr>
                        <a:t>网络层</a:t>
                      </a:r>
                      <a:endParaRPr lang="zh-CN" altLang="en-US"/>
                    </a:p>
                  </a:txBody>
                  <a:tcPr/>
                </a:tc>
                <a:tc>
                  <a:txBody>
                    <a:bodyPr/>
                    <a:lstStyle/>
                    <a:p>
                      <a:r>
                        <a:rPr lang="zh-CN" altLang="en-US" sz="1800" dirty="0" smtClean="0"/>
                        <a:t>路由选择和中继，在一条数据链路上复用多条网络连接</a:t>
                      </a:r>
                      <a:endParaRPr lang="zh-CN" altLang="en-US" sz="1800" dirty="0"/>
                    </a:p>
                  </a:txBody>
                  <a:tcPr/>
                </a:tc>
              </a:tr>
              <a:tr h="586317">
                <a:tc>
                  <a:txBody>
                    <a:bodyPr/>
                    <a:lstStyle/>
                    <a:p>
                      <a:r>
                        <a:rPr lang="zh-CN" altLang="en-US" sz="2400" b="0" i="0" kern="1200" smtClean="0">
                          <a:solidFill>
                            <a:schemeClr val="dk1"/>
                          </a:solidFill>
                          <a:latin typeface="+mn-lt"/>
                          <a:ea typeface="+mn-ea"/>
                          <a:cs typeface="+mn-cs"/>
                        </a:rPr>
                        <a:t>数据链路层</a:t>
                      </a:r>
                      <a:endParaRPr lang="zh-CN" altLang="en-US"/>
                    </a:p>
                  </a:txBody>
                  <a:tcPr/>
                </a:tc>
                <a:tc>
                  <a:txBody>
                    <a:bodyPr/>
                    <a:lstStyle/>
                    <a:p>
                      <a:r>
                        <a:rPr lang="zh-CN" altLang="en-US" sz="1800" b="0" i="0" kern="1200" dirty="0" smtClean="0">
                          <a:solidFill>
                            <a:schemeClr val="dk1"/>
                          </a:solidFill>
                          <a:latin typeface="+mn-lt"/>
                          <a:ea typeface="+mn-ea"/>
                          <a:cs typeface="+mn-cs"/>
                        </a:rPr>
                        <a:t>数据链路的建立，拆除，对数据的检错，纠错是数据链路层的基本任务。</a:t>
                      </a:r>
                      <a:endParaRPr lang="zh-CN" altLang="en-US" sz="1800" dirty="0"/>
                    </a:p>
                  </a:txBody>
                  <a:tcPr/>
                </a:tc>
              </a:tr>
              <a:tr h="586317">
                <a:tc>
                  <a:txBody>
                    <a:bodyPr/>
                    <a:lstStyle/>
                    <a:p>
                      <a:r>
                        <a:rPr lang="zh-CN" altLang="en-US" sz="2400" b="0" i="0" kern="1200" smtClean="0">
                          <a:solidFill>
                            <a:schemeClr val="dk1"/>
                          </a:solidFill>
                          <a:latin typeface="+mn-lt"/>
                          <a:ea typeface="+mn-ea"/>
                          <a:cs typeface="+mn-cs"/>
                        </a:rPr>
                        <a:t>物理层</a:t>
                      </a:r>
                      <a:endParaRPr lang="zh-CN" altLang="en-US"/>
                    </a:p>
                  </a:txBody>
                  <a:tcPr/>
                </a:tc>
                <a:tc>
                  <a:txBody>
                    <a:bodyPr/>
                    <a:lstStyle/>
                    <a:p>
                      <a:r>
                        <a:rPr lang="zh-CN" altLang="en-US" sz="1800" b="0" i="0" kern="1200" dirty="0" smtClean="0">
                          <a:solidFill>
                            <a:schemeClr val="dk1"/>
                          </a:solidFill>
                          <a:latin typeface="+mn-lt"/>
                          <a:ea typeface="+mn-ea"/>
                          <a:cs typeface="+mn-cs"/>
                        </a:rPr>
                        <a:t>物理层并不是物理媒体本身，它只是开放系统中利用物理媒体实现物理连接的功能描述和执行连接的规程。</a:t>
                      </a:r>
                      <a:endParaRPr lang="zh-CN" altLang="en-US" sz="1800" dirty="0"/>
                    </a:p>
                  </a:txBody>
                  <a:tcPr/>
                </a:tc>
              </a:tr>
            </a:tbl>
          </a:graphicData>
        </a:graphic>
      </p:graphicFrame>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564589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TCP/IP</a:t>
            </a:r>
            <a:r>
              <a:rPr lang="zh-CN" altLang="en-US" sz="2667" smtClean="0">
                <a:solidFill>
                  <a:srgbClr val="1D69A3"/>
                </a:solidFill>
                <a:latin typeface="微软雅黑" pitchFamily="34" charset="-122"/>
                <a:ea typeface="微软雅黑" pitchFamily="34" charset="-122"/>
              </a:rPr>
              <a:t>协议</a:t>
            </a:r>
          </a:p>
        </p:txBody>
      </p:sp>
      <p:sp>
        <p:nvSpPr>
          <p:cNvPr id="1026" name="AutoShape 2"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28" name="AutoShape 4"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2" name="AutoShape 8"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4" name="AutoShape 10" descr="http://img2.imgtn.bdimg.com/it/u=1651955577,2287531558&amp;fm=214&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0" name="TextBox 39"/>
          <p:cNvSpPr txBox="1"/>
          <p:nvPr/>
        </p:nvSpPr>
        <p:spPr>
          <a:xfrm>
            <a:off x="1877494" y="1150640"/>
            <a:ext cx="10133531" cy="1754326"/>
          </a:xfrm>
          <a:prstGeom prst="rect">
            <a:avLst/>
          </a:prstGeom>
          <a:noFill/>
        </p:spPr>
        <p:txBody>
          <a:bodyPr wrap="square" rtlCol="0">
            <a:spAutoFit/>
          </a:bodyPr>
          <a:lstStyle/>
          <a:p>
            <a:pPr>
              <a:lnSpc>
                <a:spcPct val="150000"/>
              </a:lnSpc>
            </a:pPr>
            <a:r>
              <a:rPr lang="en-US" altLang="zh-CN" dirty="0" smtClean="0">
                <a:latin typeface="+mn-ea"/>
              </a:rPr>
              <a:t>Transmission Control Protocol/Internet Protocol</a:t>
            </a:r>
            <a:r>
              <a:rPr lang="zh-CN" altLang="en-US" dirty="0" smtClean="0">
                <a:latin typeface="+mn-ea"/>
              </a:rPr>
              <a:t>的简写，中译名为传输控制协议</a:t>
            </a:r>
            <a:r>
              <a:rPr lang="en-US" altLang="zh-CN" dirty="0" smtClean="0">
                <a:latin typeface="+mn-ea"/>
              </a:rPr>
              <a:t>/</a:t>
            </a:r>
            <a:r>
              <a:rPr lang="zh-CN" altLang="en-US" dirty="0" smtClean="0">
                <a:latin typeface="+mn-ea"/>
              </a:rPr>
              <a:t>因特网互联协议，是</a:t>
            </a:r>
            <a:r>
              <a:rPr lang="en-US" altLang="zh-CN" dirty="0" smtClean="0">
                <a:latin typeface="+mn-ea"/>
              </a:rPr>
              <a:t>Internet</a:t>
            </a:r>
            <a:r>
              <a:rPr lang="zh-CN" altLang="en-US" dirty="0" smtClean="0">
                <a:latin typeface="+mn-ea"/>
              </a:rPr>
              <a:t>最基本的协议、</a:t>
            </a:r>
            <a:r>
              <a:rPr lang="en-US" altLang="zh-CN" dirty="0" smtClean="0">
                <a:latin typeface="+mn-ea"/>
              </a:rPr>
              <a:t>Internet</a:t>
            </a:r>
            <a:r>
              <a:rPr lang="zh-CN" altLang="en-US" dirty="0" smtClean="0">
                <a:latin typeface="+mn-ea"/>
              </a:rPr>
              <a:t>国际互联网络的基础，由网络层的</a:t>
            </a:r>
            <a:r>
              <a:rPr lang="en-US" altLang="zh-CN" dirty="0" smtClean="0">
                <a:latin typeface="+mn-ea"/>
              </a:rPr>
              <a:t>IP</a:t>
            </a:r>
            <a:r>
              <a:rPr lang="zh-CN" altLang="en-US" dirty="0" smtClean="0">
                <a:latin typeface="+mn-ea"/>
              </a:rPr>
              <a:t>协议和传输层的</a:t>
            </a:r>
            <a:r>
              <a:rPr lang="en-US" altLang="zh-CN" dirty="0" smtClean="0">
                <a:latin typeface="+mn-ea"/>
              </a:rPr>
              <a:t>TCP</a:t>
            </a:r>
            <a:r>
              <a:rPr lang="zh-CN" altLang="en-US" dirty="0" smtClean="0">
                <a:latin typeface="+mn-ea"/>
              </a:rPr>
              <a:t>协议组成。</a:t>
            </a:r>
            <a:r>
              <a:rPr lang="zh-CN" altLang="en-US" dirty="0" smtClean="0"/>
              <a:t>协议采用了</a:t>
            </a:r>
            <a:r>
              <a:rPr lang="en-US" altLang="zh-CN" dirty="0" smtClean="0"/>
              <a:t>4</a:t>
            </a:r>
            <a:r>
              <a:rPr lang="zh-CN" altLang="en-US" dirty="0" smtClean="0"/>
              <a:t>层的层级结构。然而在很多情况下，它是利用 </a:t>
            </a:r>
            <a:r>
              <a:rPr lang="en-US" altLang="zh-CN" dirty="0" smtClean="0"/>
              <a:t>IP </a:t>
            </a:r>
            <a:r>
              <a:rPr lang="zh-CN" altLang="en-US" dirty="0" smtClean="0"/>
              <a:t>进行通信时所必须用到的协议群的统称。</a:t>
            </a:r>
            <a:endParaRPr lang="zh-CN" altLang="en-US" dirty="0">
              <a:latin typeface="+mn-ea"/>
              <a:ea typeface="+mn-ea"/>
            </a:endParaRPr>
          </a:p>
        </p:txBody>
      </p:sp>
      <p:grpSp>
        <p:nvGrpSpPr>
          <p:cNvPr id="41" name="组合 40"/>
          <p:cNvGrpSpPr/>
          <p:nvPr/>
        </p:nvGrpSpPr>
        <p:grpSpPr>
          <a:xfrm>
            <a:off x="504940" y="1253515"/>
            <a:ext cx="1333073" cy="1152128"/>
            <a:chOff x="779103" y="1866166"/>
            <a:chExt cx="1333073" cy="1152128"/>
          </a:xfrm>
          <a:solidFill>
            <a:schemeClr val="accent1">
              <a:lumMod val="75000"/>
            </a:schemeClr>
          </a:solidFill>
        </p:grpSpPr>
        <p:sp>
          <p:nvSpPr>
            <p:cNvPr id="42" name="等腰三角形 2"/>
            <p:cNvSpPr/>
            <p:nvPr/>
          </p:nvSpPr>
          <p:spPr bwMode="auto">
            <a:xfrm rot="2747878">
              <a:off x="869576" y="1775693"/>
              <a:ext cx="1152128" cy="133307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pFill/>
            <a:ln>
              <a:noFill/>
            </a:ln>
            <a:extLst/>
          </p:spPr>
          <p:txBody>
            <a:bodyPr wrap="none" anchor="ctr"/>
            <a:lstStyle/>
            <a:p>
              <a:pPr algn="ctr"/>
              <a:endParaRPr lang="zh-CN" altLang="en-US" sz="2000" kern="0">
                <a:solidFill>
                  <a:srgbClr val="FFFFFF"/>
                </a:solidFill>
                <a:latin typeface="微软雅黑" pitchFamily="34" charset="-122"/>
                <a:ea typeface="微软雅黑" pitchFamily="34" charset="-122"/>
              </a:endParaRPr>
            </a:p>
          </p:txBody>
        </p:sp>
        <p:sp>
          <p:nvSpPr>
            <p:cNvPr id="43" name="TextBox 42"/>
            <p:cNvSpPr txBox="1"/>
            <p:nvPr/>
          </p:nvSpPr>
          <p:spPr>
            <a:xfrm>
              <a:off x="1057821" y="2242175"/>
              <a:ext cx="697627" cy="400110"/>
            </a:xfrm>
            <a:prstGeom prst="rect">
              <a:avLst/>
            </a:prstGeom>
            <a:grpFill/>
            <a:ln>
              <a:noFill/>
            </a:ln>
          </p:spPr>
          <p:txBody>
            <a:bodyPr wrap="none" anchor="ctr"/>
            <a:lstStyle>
              <a:defPPr>
                <a:defRPr lang="zh-CN"/>
              </a:defPPr>
              <a:lvl1pPr algn="ctr">
                <a:defRPr sz="2000" kern="0">
                  <a:solidFill>
                    <a:srgbClr val="FFFFFF"/>
                  </a:solidFill>
                  <a:latin typeface="微软雅黑" pitchFamily="34" charset="-122"/>
                  <a:ea typeface="微软雅黑" pitchFamily="34" charset="-122"/>
                </a:defRPr>
              </a:lvl1pPr>
            </a:lstStyle>
            <a:p>
              <a:r>
                <a:rPr lang="zh-CN" altLang="en-US" smtClean="0"/>
                <a:t>定义</a:t>
              </a:r>
              <a:endParaRPr lang="zh-CN" altLang="en-US"/>
            </a:p>
          </p:txBody>
        </p:sp>
      </p:grpSp>
      <p:pic>
        <p:nvPicPr>
          <p:cNvPr id="18434" name="Picture 2" descr="https://upload-images.jianshu.io/upload_images/1856419-c69d60eeeebadd37.png?imageMogr2/auto-orient/"/>
          <p:cNvPicPr>
            <a:picLocks noChangeAspect="1" noChangeArrowheads="1"/>
          </p:cNvPicPr>
          <p:nvPr/>
        </p:nvPicPr>
        <p:blipFill>
          <a:blip r:embed="rId4"/>
          <a:srcRect/>
          <a:stretch>
            <a:fillRect/>
          </a:stretch>
        </p:blipFill>
        <p:spPr bwMode="auto">
          <a:xfrm>
            <a:off x="2145475" y="2861336"/>
            <a:ext cx="9353550" cy="3348964"/>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190"/>
                            </p:stCondLst>
                            <p:childTnLst>
                              <p:par>
                                <p:cTn id="18" presetID="26"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down)">
                                      <p:cBhvr>
                                        <p:cTn id="20" dur="290">
                                          <p:stCondLst>
                                            <p:cond delay="0"/>
                                          </p:stCondLst>
                                        </p:cTn>
                                        <p:tgtEl>
                                          <p:spTgt spid="41"/>
                                        </p:tgtEl>
                                      </p:cBhvr>
                                    </p:animEffect>
                                    <p:anim calcmode="lin" valueType="num">
                                      <p:cBhvr>
                                        <p:cTn id="21" dur="911"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41"/>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41"/>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41"/>
                                        </p:tgtEl>
                                        <p:attrNameLst>
                                          <p:attrName>ppt_y</p:attrName>
                                        </p:attrNameLst>
                                      </p:cBhvr>
                                      <p:tavLst>
                                        <p:tav tm="0" fmla="#ppt_y-sin(pi*$)/81">
                                          <p:val>
                                            <p:fltVal val="0"/>
                                          </p:val>
                                        </p:tav>
                                        <p:tav tm="100000">
                                          <p:val>
                                            <p:fltVal val="1"/>
                                          </p:val>
                                        </p:tav>
                                      </p:tavLst>
                                    </p:anim>
                                    <p:animScale>
                                      <p:cBhvr>
                                        <p:cTn id="26" dur="13">
                                          <p:stCondLst>
                                            <p:cond delay="325"/>
                                          </p:stCondLst>
                                        </p:cTn>
                                        <p:tgtEl>
                                          <p:spTgt spid="41"/>
                                        </p:tgtEl>
                                      </p:cBhvr>
                                      <p:to x="100000" y="60000"/>
                                    </p:animScale>
                                    <p:animScale>
                                      <p:cBhvr>
                                        <p:cTn id="27" dur="83" decel="50000">
                                          <p:stCondLst>
                                            <p:cond delay="338"/>
                                          </p:stCondLst>
                                        </p:cTn>
                                        <p:tgtEl>
                                          <p:spTgt spid="41"/>
                                        </p:tgtEl>
                                      </p:cBhvr>
                                      <p:to x="100000" y="100000"/>
                                    </p:animScale>
                                    <p:animScale>
                                      <p:cBhvr>
                                        <p:cTn id="28" dur="13">
                                          <p:stCondLst>
                                            <p:cond delay="656"/>
                                          </p:stCondLst>
                                        </p:cTn>
                                        <p:tgtEl>
                                          <p:spTgt spid="41"/>
                                        </p:tgtEl>
                                      </p:cBhvr>
                                      <p:to x="100000" y="80000"/>
                                    </p:animScale>
                                    <p:animScale>
                                      <p:cBhvr>
                                        <p:cTn id="29" dur="83" decel="50000">
                                          <p:stCondLst>
                                            <p:cond delay="669"/>
                                          </p:stCondLst>
                                        </p:cTn>
                                        <p:tgtEl>
                                          <p:spTgt spid="41"/>
                                        </p:tgtEl>
                                      </p:cBhvr>
                                      <p:to x="100000" y="100000"/>
                                    </p:animScale>
                                    <p:animScale>
                                      <p:cBhvr>
                                        <p:cTn id="30" dur="13">
                                          <p:stCondLst>
                                            <p:cond delay="821"/>
                                          </p:stCondLst>
                                        </p:cTn>
                                        <p:tgtEl>
                                          <p:spTgt spid="41"/>
                                        </p:tgtEl>
                                      </p:cBhvr>
                                      <p:to x="100000" y="90000"/>
                                    </p:animScale>
                                    <p:animScale>
                                      <p:cBhvr>
                                        <p:cTn id="31" dur="83" decel="50000">
                                          <p:stCondLst>
                                            <p:cond delay="834"/>
                                          </p:stCondLst>
                                        </p:cTn>
                                        <p:tgtEl>
                                          <p:spTgt spid="41"/>
                                        </p:tgtEl>
                                      </p:cBhvr>
                                      <p:to x="100000" y="100000"/>
                                    </p:animScale>
                                    <p:animScale>
                                      <p:cBhvr>
                                        <p:cTn id="32" dur="13">
                                          <p:stCondLst>
                                            <p:cond delay="904"/>
                                          </p:stCondLst>
                                        </p:cTn>
                                        <p:tgtEl>
                                          <p:spTgt spid="41"/>
                                        </p:tgtEl>
                                      </p:cBhvr>
                                      <p:to x="100000" y="95000"/>
                                    </p:animScale>
                                    <p:animScale>
                                      <p:cBhvr>
                                        <p:cTn id="33" dur="83" decel="50000">
                                          <p:stCondLst>
                                            <p:cond delay="917"/>
                                          </p:stCondLst>
                                        </p:cTn>
                                        <p:tgtEl>
                                          <p:spTgt spid="41"/>
                                        </p:tgtEl>
                                      </p:cBhvr>
                                      <p:to x="100000" y="100000"/>
                                    </p:animScale>
                                  </p:childTnLst>
                                </p:cTn>
                              </p:par>
                            </p:childTnLst>
                          </p:cTn>
                        </p:par>
                        <p:par>
                          <p:cTn id="34" fill="hold">
                            <p:stCondLst>
                              <p:cond delay="2190"/>
                            </p:stCondLst>
                            <p:childTnLst>
                              <p:par>
                                <p:cTn id="35" presetID="42"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anim calcmode="lin" valueType="num">
                                      <p:cBhvr>
                                        <p:cTn id="38" dur="500" fill="hold"/>
                                        <p:tgtEl>
                                          <p:spTgt spid="40"/>
                                        </p:tgtEl>
                                        <p:attrNameLst>
                                          <p:attrName>ppt_x</p:attrName>
                                        </p:attrNameLst>
                                      </p:cBhvr>
                                      <p:tavLst>
                                        <p:tav tm="0">
                                          <p:val>
                                            <p:strVal val="#ppt_x"/>
                                          </p:val>
                                        </p:tav>
                                        <p:tav tm="100000">
                                          <p:val>
                                            <p:strVal val="#ppt_x"/>
                                          </p:val>
                                        </p:tav>
                                      </p:tavLst>
                                    </p:anim>
                                    <p:anim calcmode="lin" valueType="num">
                                      <p:cBhvr>
                                        <p:cTn id="39"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TCP </a:t>
            </a:r>
            <a:r>
              <a:rPr lang="zh-CN" altLang="en-US" sz="2667" smtClean="0">
                <a:solidFill>
                  <a:srgbClr val="1D69A3"/>
                </a:solidFill>
                <a:latin typeface="微软雅黑" pitchFamily="34" charset="-122"/>
                <a:ea typeface="微软雅黑" pitchFamily="34" charset="-122"/>
              </a:rPr>
              <a:t>和 </a:t>
            </a:r>
            <a:r>
              <a:rPr lang="en-US" altLang="zh-CN" sz="2667" smtClean="0">
                <a:solidFill>
                  <a:srgbClr val="1D69A3"/>
                </a:solidFill>
                <a:latin typeface="微软雅黑" pitchFamily="34" charset="-122"/>
                <a:ea typeface="微软雅黑" pitchFamily="34" charset="-122"/>
              </a:rPr>
              <a:t>UDP</a:t>
            </a:r>
            <a:endParaRPr lang="zh-CN" altLang="en-US" sz="2667" smtClean="0">
              <a:solidFill>
                <a:srgbClr val="1D69A3"/>
              </a:solidFill>
              <a:latin typeface="微软雅黑" pitchFamily="34" charset="-122"/>
              <a:ea typeface="微软雅黑" pitchFamily="34" charset="-122"/>
            </a:endParaRPr>
          </a:p>
        </p:txBody>
      </p:sp>
      <p:sp>
        <p:nvSpPr>
          <p:cNvPr id="19" name="矩形 18"/>
          <p:cNvSpPr/>
          <p:nvPr/>
        </p:nvSpPr>
        <p:spPr>
          <a:xfrm>
            <a:off x="619125" y="1175861"/>
            <a:ext cx="11125200" cy="1000274"/>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itchFamily="34" charset="-122"/>
                <a:ea typeface="微软雅黑 Light" pitchFamily="34" charset="-122"/>
              </a:rPr>
              <a:t>  </a:t>
            </a:r>
            <a:r>
              <a:rPr lang="en-US" altLang="zh-CN" b="1" dirty="0" smtClean="0">
                <a:latin typeface="微软雅黑 Light" pitchFamily="34" charset="-122"/>
                <a:ea typeface="微软雅黑 Light" pitchFamily="34" charset="-122"/>
              </a:rPr>
              <a:t>TCP </a:t>
            </a:r>
            <a:r>
              <a:rPr lang="zh-CN" altLang="en-US" b="1" dirty="0" smtClean="0">
                <a:latin typeface="微软雅黑 Light" pitchFamily="34" charset="-122"/>
                <a:ea typeface="微软雅黑 Light" pitchFamily="34" charset="-122"/>
              </a:rPr>
              <a:t>是面向连接的、可靠的流协议，通过三次握手建立连接，通讯完成时要拆除连接。</a:t>
            </a:r>
            <a:endParaRPr lang="zh-CN" altLang="en-US" dirty="0" smtClean="0"/>
          </a:p>
          <a:p>
            <a:pPr>
              <a:lnSpc>
                <a:spcPct val="150000"/>
              </a:lnSpc>
              <a:spcBef>
                <a:spcPts val="600"/>
              </a:spcBef>
              <a:buBlip>
                <a:blip r:embed="rId4"/>
              </a:buBlip>
            </a:pPr>
            <a:r>
              <a:rPr lang="zh-CN" altLang="en-US" b="1" dirty="0" smtClean="0">
                <a:latin typeface="微软雅黑 Light" pitchFamily="34" charset="-122"/>
                <a:ea typeface="微软雅黑 Light" pitchFamily="34" charset="-122"/>
              </a:rPr>
              <a:t>  </a:t>
            </a:r>
            <a:r>
              <a:rPr lang="en-US" altLang="zh-CN" b="1" dirty="0" smtClean="0">
                <a:latin typeface="微软雅黑 Light" pitchFamily="34" charset="-122"/>
                <a:ea typeface="微软雅黑 Light" pitchFamily="34" charset="-122"/>
              </a:rPr>
              <a:t>UDP</a:t>
            </a:r>
            <a:r>
              <a:rPr lang="zh-CN" altLang="en-US" b="1" dirty="0" smtClean="0">
                <a:latin typeface="微软雅黑 Light" pitchFamily="34" charset="-122"/>
                <a:ea typeface="微软雅黑 Light" pitchFamily="34" charset="-122"/>
              </a:rPr>
              <a:t>是面向无连接的通讯协议，</a:t>
            </a:r>
            <a:r>
              <a:rPr lang="en-US" altLang="zh-CN" b="1" dirty="0" smtClean="0">
                <a:latin typeface="微软雅黑 Light" pitchFamily="34" charset="-122"/>
                <a:ea typeface="微软雅黑 Light" pitchFamily="34" charset="-122"/>
              </a:rPr>
              <a:t>UDP</a:t>
            </a:r>
            <a:r>
              <a:rPr lang="zh-CN" altLang="en-US" b="1" dirty="0" smtClean="0">
                <a:latin typeface="微软雅黑 Light" pitchFamily="34" charset="-122"/>
                <a:ea typeface="微软雅黑 Light" pitchFamily="34" charset="-122"/>
              </a:rPr>
              <a:t>通讯时不需要接收方确认，属于不可靠的传输，可能会出现丢包现象。</a:t>
            </a:r>
            <a:endParaRPr lang="zh-CN" altLang="en-US" dirty="0" smtClean="0"/>
          </a:p>
        </p:txBody>
      </p:sp>
      <p:sp>
        <p:nvSpPr>
          <p:cNvPr id="34" name="矩形 33"/>
          <p:cNvSpPr/>
          <p:nvPr/>
        </p:nvSpPr>
        <p:spPr>
          <a:xfrm>
            <a:off x="749638" y="2358509"/>
            <a:ext cx="1375698" cy="369332"/>
          </a:xfrm>
          <a:prstGeom prst="rect">
            <a:avLst/>
          </a:prstGeom>
        </p:spPr>
        <p:txBody>
          <a:bodyPr wrap="none">
            <a:spAutoFit/>
          </a:bodyPr>
          <a:lstStyle/>
          <a:p>
            <a:pPr>
              <a:buFont typeface="Calibri" pitchFamily="34" charset="0"/>
              <a:buChar char="⃝"/>
            </a:pPr>
            <a:r>
              <a:rPr lang="zh-CN" altLang="en-US" b="1" smtClean="0"/>
              <a:t>     端口号</a:t>
            </a:r>
            <a:endParaRPr lang="zh-CN" altLang="en-US" b="1"/>
          </a:p>
        </p:txBody>
      </p:sp>
      <p:sp>
        <p:nvSpPr>
          <p:cNvPr id="35" name="矩形 34"/>
          <p:cNvSpPr/>
          <p:nvPr/>
        </p:nvSpPr>
        <p:spPr>
          <a:xfrm>
            <a:off x="742950" y="2801035"/>
            <a:ext cx="4552950" cy="646331"/>
          </a:xfrm>
          <a:prstGeom prst="rect">
            <a:avLst/>
          </a:prstGeom>
        </p:spPr>
        <p:txBody>
          <a:bodyPr wrap="square">
            <a:spAutoFit/>
          </a:bodyPr>
          <a:lstStyle/>
          <a:p>
            <a:r>
              <a:rPr lang="zh-CN" altLang="en-US" smtClean="0"/>
              <a:t>端口号用来识别同一台计算机中进行通信的不同应用程序。因此，它也被称为程序地址。</a:t>
            </a:r>
            <a:endParaRPr lang="zh-CN" altLang="en-US"/>
          </a:p>
        </p:txBody>
      </p:sp>
      <p:pic>
        <p:nvPicPr>
          <p:cNvPr id="16390" name="Picture 6" descr="https://upload-images.jianshu.io/upload_images/1856419-aee529e8e598ec48.png"/>
          <p:cNvPicPr>
            <a:picLocks noChangeAspect="1" noChangeArrowheads="1"/>
          </p:cNvPicPr>
          <p:nvPr/>
        </p:nvPicPr>
        <p:blipFill>
          <a:blip r:embed="rId5"/>
          <a:srcRect/>
          <a:stretch>
            <a:fillRect/>
          </a:stretch>
        </p:blipFill>
        <p:spPr bwMode="auto">
          <a:xfrm>
            <a:off x="831025" y="3087802"/>
            <a:ext cx="4356100" cy="3319348"/>
          </a:xfrm>
          <a:prstGeom prst="rect">
            <a:avLst/>
          </a:prstGeom>
          <a:noFill/>
        </p:spPr>
      </p:pic>
      <p:pic>
        <p:nvPicPr>
          <p:cNvPr id="16392" name="Picture 8" descr="https://upload-images.jianshu.io/upload_images/1856419-47a50ea9428c29fc.png"/>
          <p:cNvPicPr>
            <a:picLocks noChangeAspect="1" noChangeArrowheads="1"/>
          </p:cNvPicPr>
          <p:nvPr/>
        </p:nvPicPr>
        <p:blipFill>
          <a:blip r:embed="rId6"/>
          <a:srcRect/>
          <a:stretch>
            <a:fillRect/>
          </a:stretch>
        </p:blipFill>
        <p:spPr bwMode="auto">
          <a:xfrm>
            <a:off x="4937125" y="2044700"/>
            <a:ext cx="7124700" cy="4267200"/>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667" smtClean="0">
                <a:solidFill>
                  <a:srgbClr val="1D69A3"/>
                </a:solidFill>
                <a:latin typeface="微软雅黑" pitchFamily="34" charset="-122"/>
                <a:ea typeface="微软雅黑" pitchFamily="34" charset="-122"/>
              </a:rPr>
              <a:t>三次握手和四次分手</a:t>
            </a:r>
          </a:p>
          <a:p>
            <a:pPr defTabSz="1219170"/>
            <a:endParaRPr lang="zh-CN" altLang="en-US" sz="2667" smtClean="0">
              <a:solidFill>
                <a:srgbClr val="1D69A3"/>
              </a:solidFill>
              <a:latin typeface="微软雅黑" pitchFamily="34" charset="-122"/>
              <a:ea typeface="微软雅黑" pitchFamily="34" charset="-122"/>
            </a:endParaRPr>
          </a:p>
        </p:txBody>
      </p:sp>
      <p:grpSp>
        <p:nvGrpSpPr>
          <p:cNvPr id="10" name="Group 12"/>
          <p:cNvGrpSpPr>
            <a:grpSpLocks/>
          </p:cNvGrpSpPr>
          <p:nvPr/>
        </p:nvGrpSpPr>
        <p:grpSpPr bwMode="auto">
          <a:xfrm>
            <a:off x="619125" y="1257300"/>
            <a:ext cx="695326" cy="523875"/>
            <a:chOff x="8476198" y="3141240"/>
            <a:chExt cx="1708274" cy="1472651"/>
          </a:xfrm>
        </p:grpSpPr>
        <p:sp>
          <p:nvSpPr>
            <p:cNvPr id="11" name="Isosceles Triangle 4"/>
            <p:cNvSpPr/>
            <p:nvPr/>
          </p:nvSpPr>
          <p:spPr>
            <a:xfrm flipV="1">
              <a:off x="8476198" y="3141240"/>
              <a:ext cx="1708274" cy="147265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20000"/>
                </a:lnSpc>
                <a:defRPr/>
              </a:pPr>
              <a:endParaRPr lang="en-GB" sz="949">
                <a:solidFill>
                  <a:schemeClr val="accent1"/>
                </a:solidFill>
                <a:ea typeface="微软雅黑" panose="020B0503020204020204" pitchFamily="34" charset="-122"/>
                <a:cs typeface="+mn-ea"/>
                <a:sym typeface="Arial" panose="020B0604020202020204" pitchFamily="34" charset="0"/>
              </a:endParaRPr>
            </a:p>
          </p:txBody>
        </p:sp>
        <p:sp>
          <p:nvSpPr>
            <p:cNvPr id="12" name="Freeform 8"/>
            <p:cNvSpPr>
              <a:spLocks noEditPoints="1"/>
            </p:cNvSpPr>
            <p:nvPr/>
          </p:nvSpPr>
          <p:spPr bwMode="auto">
            <a:xfrm>
              <a:off x="9142952" y="3463477"/>
              <a:ext cx="388312" cy="438182"/>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lIns="96430" tIns="48216" rIns="96430" bIns="48216"/>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endParaRPr lang="zh-CN" altLang="en-US" sz="949">
                <a:solidFill>
                  <a:schemeClr val="accent1"/>
                </a:solidFill>
                <a:ea typeface="微软雅黑" panose="020B0503020204020204" pitchFamily="34" charset="-122"/>
                <a:cs typeface="+mn-ea"/>
                <a:sym typeface="Arial" panose="020B0604020202020204" pitchFamily="34" charset="0"/>
              </a:endParaRPr>
            </a:p>
          </p:txBody>
        </p:sp>
      </p:grpSp>
      <p:sp>
        <p:nvSpPr>
          <p:cNvPr id="14" name="TextBox 13"/>
          <p:cNvSpPr txBox="1"/>
          <p:nvPr/>
        </p:nvSpPr>
        <p:spPr>
          <a:xfrm>
            <a:off x="523875" y="1781175"/>
            <a:ext cx="877163" cy="369332"/>
          </a:xfrm>
          <a:prstGeom prst="rect">
            <a:avLst/>
          </a:prstGeom>
          <a:noFill/>
        </p:spPr>
        <p:txBody>
          <a:bodyPr wrap="none" rtlCol="0">
            <a:spAutoFit/>
          </a:bodyPr>
          <a:lstStyle/>
          <a:p>
            <a:r>
              <a:rPr lang="zh-CN" altLang="en-US" smtClean="0">
                <a:solidFill>
                  <a:srgbClr val="FF0000"/>
                </a:solidFill>
                <a:latin typeface="微软雅黑 Light" pitchFamily="34" charset="-122"/>
                <a:ea typeface="微软雅黑 Light" pitchFamily="34" charset="-122"/>
              </a:rPr>
              <a:t>面试点</a:t>
            </a:r>
            <a:endParaRPr lang="zh-CN" altLang="en-US">
              <a:solidFill>
                <a:srgbClr val="FF0000"/>
              </a:solidFill>
              <a:latin typeface="微软雅黑 Light" pitchFamily="34" charset="-122"/>
              <a:ea typeface="微软雅黑 Light" pitchFamily="34" charset="-122"/>
            </a:endParaRPr>
          </a:p>
        </p:txBody>
      </p:sp>
      <p:pic>
        <p:nvPicPr>
          <p:cNvPr id="15" name="Picture 2" descr="https://upload-images.jianshu.io/upload_images/1856419-52baa0818e1bd1c1.png"/>
          <p:cNvPicPr>
            <a:picLocks noChangeAspect="1" noChangeArrowheads="1"/>
          </p:cNvPicPr>
          <p:nvPr/>
        </p:nvPicPr>
        <p:blipFill>
          <a:blip r:embed="rId4"/>
          <a:srcRect/>
          <a:stretch>
            <a:fillRect/>
          </a:stretch>
        </p:blipFill>
        <p:spPr bwMode="auto">
          <a:xfrm>
            <a:off x="547590" y="1323975"/>
            <a:ext cx="5662710" cy="5013663"/>
          </a:xfrm>
          <a:prstGeom prst="rect">
            <a:avLst/>
          </a:prstGeom>
          <a:noFill/>
        </p:spPr>
      </p:pic>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5366" name="AutoShape 6" descr="四次挥手"/>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5367" name="Picture 7"/>
          <p:cNvPicPr>
            <a:picLocks noChangeAspect="1" noChangeArrowheads="1"/>
          </p:cNvPicPr>
          <p:nvPr/>
        </p:nvPicPr>
        <p:blipFill>
          <a:blip r:embed="rId5"/>
          <a:srcRect/>
          <a:stretch>
            <a:fillRect/>
          </a:stretch>
        </p:blipFill>
        <p:spPr bwMode="auto">
          <a:xfrm>
            <a:off x="5878274" y="1343025"/>
            <a:ext cx="6256576" cy="4800600"/>
          </a:xfrm>
          <a:prstGeom prst="rect">
            <a:avLst/>
          </a:prstGeom>
          <a:noFill/>
          <a:ln w="9525">
            <a:noFill/>
            <a:miter lim="800000"/>
            <a:headEnd/>
            <a:tailEnd/>
          </a:ln>
          <a:effectLst/>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par>
                          <p:cTn id="17" fill="hold">
                            <p:stCondLst>
                              <p:cond delay="1260"/>
                            </p:stCondLst>
                            <p:childTnLst>
                              <p:par>
                                <p:cTn id="18" presetID="37"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900" decel="100000" fill="hold"/>
                                        <p:tgtEl>
                                          <p:spTgt spid="10"/>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TCP/IP</a:t>
            </a:r>
            <a:r>
              <a:rPr lang="zh-CN" altLang="en-US" sz="2667" smtClean="0">
                <a:solidFill>
                  <a:srgbClr val="1D69A3"/>
                </a:solidFill>
                <a:latin typeface="微软雅黑" pitchFamily="34" charset="-122"/>
                <a:ea typeface="微软雅黑" pitchFamily="34" charset="-122"/>
              </a:rPr>
              <a:t>中的数据包</a:t>
            </a:r>
          </a:p>
        </p:txBody>
      </p:sp>
      <p:sp>
        <p:nvSpPr>
          <p:cNvPr id="15" name="矩形 14"/>
          <p:cNvSpPr/>
          <p:nvPr/>
        </p:nvSpPr>
        <p:spPr>
          <a:xfrm>
            <a:off x="619125" y="1175861"/>
            <a:ext cx="4638675" cy="2477601"/>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itchFamily="34" charset="-122"/>
                <a:ea typeface="微软雅黑 Light" pitchFamily="34" charset="-122"/>
              </a:rPr>
              <a:t>  包</a:t>
            </a:r>
            <a:r>
              <a:rPr lang="zh-CN" altLang="en-US" smtClean="0"/>
              <a:t>是全能性术语；</a:t>
            </a:r>
          </a:p>
          <a:p>
            <a:pPr>
              <a:lnSpc>
                <a:spcPct val="150000"/>
              </a:lnSpc>
              <a:spcBef>
                <a:spcPts val="600"/>
              </a:spcBef>
              <a:buBlip>
                <a:blip r:embed="rId4"/>
              </a:buBlip>
            </a:pPr>
            <a:r>
              <a:rPr lang="zh-CN" altLang="en-US" b="1" smtClean="0">
                <a:latin typeface="微软雅黑 Light" pitchFamily="34" charset="-122"/>
                <a:ea typeface="微软雅黑 Light" pitchFamily="34" charset="-122"/>
              </a:rPr>
              <a:t>  帧</a:t>
            </a:r>
            <a:r>
              <a:rPr lang="zh-CN" altLang="en-US" smtClean="0"/>
              <a:t>用于表示数据链路层中包的单位；</a:t>
            </a:r>
          </a:p>
          <a:p>
            <a:pPr>
              <a:lnSpc>
                <a:spcPct val="150000"/>
              </a:lnSpc>
              <a:spcBef>
                <a:spcPts val="600"/>
              </a:spcBef>
              <a:buBlip>
                <a:blip r:embed="rId4"/>
              </a:buBlip>
            </a:pPr>
            <a:r>
              <a:rPr lang="zh-CN" altLang="en-US" b="1" smtClean="0">
                <a:latin typeface="微软雅黑 Light" pitchFamily="34" charset="-122"/>
                <a:ea typeface="微软雅黑 Light" pitchFamily="34" charset="-122"/>
              </a:rPr>
              <a:t>  片</a:t>
            </a:r>
            <a:r>
              <a:rPr lang="zh-CN" altLang="en-US" smtClean="0"/>
              <a:t>是 </a:t>
            </a:r>
            <a:r>
              <a:rPr lang="en-US" altLang="zh-CN" smtClean="0"/>
              <a:t>IP</a:t>
            </a:r>
            <a:r>
              <a:rPr lang="zh-CN" altLang="en-US" smtClean="0"/>
              <a:t>中数据的单位；</a:t>
            </a:r>
          </a:p>
          <a:p>
            <a:pPr>
              <a:lnSpc>
                <a:spcPct val="150000"/>
              </a:lnSpc>
              <a:spcBef>
                <a:spcPts val="600"/>
              </a:spcBef>
              <a:buBlip>
                <a:blip r:embed="rId4"/>
              </a:buBlip>
            </a:pPr>
            <a:r>
              <a:rPr lang="zh-CN" altLang="en-US" b="1" smtClean="0">
                <a:latin typeface="微软雅黑 Light" pitchFamily="34" charset="-122"/>
                <a:ea typeface="微软雅黑 Light" pitchFamily="34" charset="-122"/>
              </a:rPr>
              <a:t>  段</a:t>
            </a:r>
            <a:r>
              <a:rPr lang="zh-CN" altLang="en-US" smtClean="0"/>
              <a:t>则表示 </a:t>
            </a:r>
            <a:r>
              <a:rPr lang="en-US" altLang="zh-CN" smtClean="0"/>
              <a:t>TCP </a:t>
            </a:r>
            <a:r>
              <a:rPr lang="zh-CN" altLang="en-US" smtClean="0"/>
              <a:t>数据流中的信息；</a:t>
            </a:r>
          </a:p>
          <a:p>
            <a:pPr>
              <a:lnSpc>
                <a:spcPct val="150000"/>
              </a:lnSpc>
              <a:spcBef>
                <a:spcPts val="600"/>
              </a:spcBef>
              <a:buBlip>
                <a:blip r:embed="rId4"/>
              </a:buBlip>
            </a:pPr>
            <a:r>
              <a:rPr lang="zh-CN" altLang="en-US" b="1" smtClean="0">
                <a:latin typeface="微软雅黑 Light" pitchFamily="34" charset="-122"/>
                <a:ea typeface="微软雅黑 Light" pitchFamily="34" charset="-122"/>
              </a:rPr>
              <a:t>  消息</a:t>
            </a:r>
            <a:r>
              <a:rPr lang="zh-CN" altLang="en-US" smtClean="0"/>
              <a:t>是指应用协议中数据的单位。</a:t>
            </a:r>
            <a:endParaRPr lang="zh-CN" altLang="en-US"/>
          </a:p>
        </p:txBody>
      </p:sp>
      <p:pic>
        <p:nvPicPr>
          <p:cNvPr id="17412" name="Picture 4" descr="https://upload-images.jianshu.io/upload_images/1856419-2051967a4e85d719.png?imageMogr2/auto-orient/"/>
          <p:cNvPicPr>
            <a:picLocks noChangeAspect="1" noChangeArrowheads="1"/>
          </p:cNvPicPr>
          <p:nvPr/>
        </p:nvPicPr>
        <p:blipFill>
          <a:blip r:embed="rId5"/>
          <a:srcRect/>
          <a:stretch>
            <a:fillRect/>
          </a:stretch>
        </p:blipFill>
        <p:spPr bwMode="auto">
          <a:xfrm>
            <a:off x="4778358" y="219075"/>
            <a:ext cx="6308742" cy="6341429"/>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54879" y="371042"/>
            <a:ext cx="6255496"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TCP </a:t>
            </a:r>
            <a:r>
              <a:rPr lang="zh-CN" altLang="en-US" sz="2667" smtClean="0">
                <a:solidFill>
                  <a:srgbClr val="1D69A3"/>
                </a:solidFill>
                <a:latin typeface="微软雅黑" pitchFamily="34" charset="-122"/>
                <a:ea typeface="微软雅黑" pitchFamily="34" charset="-122"/>
              </a:rPr>
              <a:t>中通过序列号与确认应答提高可靠性</a:t>
            </a:r>
          </a:p>
        </p:txBody>
      </p:sp>
      <p:pic>
        <p:nvPicPr>
          <p:cNvPr id="14340" name="Picture 4"/>
          <p:cNvPicPr>
            <a:picLocks noChangeAspect="1" noChangeArrowheads="1"/>
          </p:cNvPicPr>
          <p:nvPr/>
        </p:nvPicPr>
        <p:blipFill>
          <a:blip r:embed="rId4"/>
          <a:srcRect/>
          <a:stretch>
            <a:fillRect/>
          </a:stretch>
        </p:blipFill>
        <p:spPr bwMode="auto">
          <a:xfrm>
            <a:off x="549275" y="1258888"/>
            <a:ext cx="11174474" cy="3960812"/>
          </a:xfrm>
          <a:prstGeom prst="rect">
            <a:avLst/>
          </a:prstGeom>
          <a:noFill/>
          <a:ln w="9525">
            <a:noFill/>
            <a:miter lim="800000"/>
            <a:headEnd/>
            <a:tailEnd/>
          </a:ln>
          <a:effectLst/>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19094</TotalTime>
  <Words>1032</Words>
  <Application>Microsoft Office PowerPoint</Application>
  <PresentationFormat>自定义</PresentationFormat>
  <Paragraphs>138</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N</cp:lastModifiedBy>
  <cp:revision>4722</cp:revision>
  <dcterms:created xsi:type="dcterms:W3CDTF">2016-08-30T15:34:45Z</dcterms:created>
  <dcterms:modified xsi:type="dcterms:W3CDTF">2019-04-29T06:25:20Z</dcterms:modified>
  <cp:category>锐旗设计;https://9ppt.taobao.com</cp:category>
</cp:coreProperties>
</file>