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23" r:id="rId2"/>
    <p:sldId id="1446" r:id="rId3"/>
    <p:sldId id="1447" r:id="rId4"/>
    <p:sldId id="1448" r:id="rId5"/>
    <p:sldId id="1363" r:id="rId6"/>
    <p:sldId id="1250" r:id="rId7"/>
    <p:sldId id="1445" r:id="rId8"/>
    <p:sldId id="1449" r:id="rId9"/>
    <p:sldId id="1370" r:id="rId10"/>
    <p:sldId id="1450" r:id="rId11"/>
    <p:sldId id="1425" r:id="rId12"/>
  </p:sldIdLst>
  <p:sldSz cx="10440988" cy="7200900"/>
  <p:notesSz cx="6858000" cy="9144000"/>
  <p:defaultTextStyle>
    <a:defPPr>
      <a:defRPr lang="zh-CN"/>
    </a:defPPr>
    <a:lvl1pPr marL="0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3621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7242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0863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4485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18106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1111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4732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48353" algn="l" defTabSz="8866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203" autoAdjust="0"/>
    <p:restoredTop sz="93354" autoAdjust="0"/>
  </p:normalViewPr>
  <p:slideViewPr>
    <p:cSldViewPr>
      <p:cViewPr>
        <p:scale>
          <a:sx n="90" d="100"/>
          <a:sy n="90" d="100"/>
        </p:scale>
        <p:origin x="-149" y="-101"/>
      </p:cViewPr>
      <p:guideLst>
        <p:guide orient="horz" pos="2158"/>
        <p:guide pos="3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40"/>
        <p:guide pos="220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685800"/>
            <a:ext cx="4972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3621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7242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0863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4485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18106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1111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4732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48353" algn="l" defTabSz="8866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1.git</a:t>
            </a:r>
            <a:r>
              <a:rPr lang="zh-CN" altLang="en-US"/>
              <a:t>本地仓库建立后，只会在根目录底下有一个</a:t>
            </a:r>
            <a:r>
              <a:rPr lang="en-US" altLang="zh-CN"/>
              <a:t>.git</a:t>
            </a:r>
            <a:r>
              <a:rPr lang="zh-CN" altLang="en-US"/>
              <a:t>文件，不同于到处都有的</a:t>
            </a:r>
            <a:r>
              <a:rPr lang="en-US" altLang="zh-CN"/>
              <a:t>.svn</a:t>
            </a:r>
            <a:r>
              <a:rPr lang="zh-CN" altLang="en-US"/>
              <a:t>文件</a:t>
            </a:r>
          </a:p>
          <a:p>
            <a:r>
              <a:rPr lang="en-US" altLang="zh-CN"/>
              <a:t>2.</a:t>
            </a:r>
            <a:r>
              <a:rPr lang="zh-CN" altLang="en-US"/>
              <a:t>三级配置文件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685800"/>
            <a:ext cx="4972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" y="225006"/>
            <a:ext cx="696067" cy="85344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125" y="1178481"/>
            <a:ext cx="7830741" cy="250698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125" y="3782141"/>
            <a:ext cx="7830741" cy="1738551"/>
          </a:xfrm>
        </p:spPr>
        <p:txBody>
          <a:bodyPr/>
          <a:lstStyle>
            <a:lvl1pPr marL="0" indent="0" algn="ctr">
              <a:buNone/>
              <a:defRPr sz="2300"/>
            </a:lvl1pPr>
            <a:lvl2pPr marL="443621" indent="0" algn="ctr">
              <a:buNone/>
              <a:defRPr sz="1900"/>
            </a:lvl2pPr>
            <a:lvl3pPr marL="887242" indent="0" algn="ctr">
              <a:buNone/>
              <a:defRPr sz="1700"/>
            </a:lvl3pPr>
            <a:lvl4pPr marL="1330863" indent="0" algn="ctr">
              <a:buNone/>
              <a:defRPr sz="1600"/>
            </a:lvl4pPr>
            <a:lvl5pPr marL="1774485" indent="0" algn="ctr">
              <a:buNone/>
              <a:defRPr sz="1600"/>
            </a:lvl5pPr>
            <a:lvl6pPr marL="2218106" indent="0" algn="ctr">
              <a:buNone/>
              <a:defRPr sz="1600"/>
            </a:lvl6pPr>
            <a:lvl7pPr marL="2661727" indent="0" algn="ctr">
              <a:buNone/>
              <a:defRPr sz="1600"/>
            </a:lvl7pPr>
            <a:lvl8pPr marL="3105348" indent="0" algn="ctr">
              <a:buNone/>
              <a:defRPr sz="1600"/>
            </a:lvl8pPr>
            <a:lvl9pPr marL="354896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982" y="130926"/>
            <a:ext cx="794638" cy="97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651013"/>
            <a:ext cx="10440988" cy="54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24" tIns="44362" rIns="88724" bIns="44362" rtlCol="0" anchor="ctr"/>
          <a:lstStyle/>
          <a:p>
            <a:pPr algn="ctr"/>
            <a:endParaRPr lang="zh-CN" altLang="en-US" sz="1300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20" y="6715007"/>
            <a:ext cx="3281842" cy="2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24" tIns="44362" rIns="88724" bIns="4436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z="1300" dirty="0" smtClean="0">
                <a:hlinkClick r:id="rId3"/>
              </a:rPr>
              <a:t>http://enjoy.ke.qq.com/</a:t>
            </a:r>
            <a:endParaRPr lang="zh-CN" altLang="en-US" sz="1300" dirty="0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096610" y="6731767"/>
            <a:ext cx="3281842" cy="2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24" tIns="44362" rIns="88724" bIns="4436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z="1300" dirty="0" smtClean="0"/>
              <a:t>684504192</a:t>
            </a:r>
            <a:endParaRPr lang="zh-CN" altLang="en-US" sz="1300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2" y="288371"/>
            <a:ext cx="9396889" cy="1200150"/>
          </a:xfrm>
          <a:prstGeom prst="rect">
            <a:avLst/>
          </a:prstGeom>
        </p:spPr>
        <p:txBody>
          <a:bodyPr vert="horz" lIns="88713" tIns="44356" rIns="88713" bIns="4435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2" y="1680213"/>
            <a:ext cx="9396889" cy="4752261"/>
          </a:xfrm>
          <a:prstGeom prst="rect">
            <a:avLst/>
          </a:prstGeom>
        </p:spPr>
        <p:txBody>
          <a:bodyPr vert="horz" lIns="88713" tIns="44356" rIns="88713" bIns="4435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52" y="6674171"/>
            <a:ext cx="2436231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38" y="6674171"/>
            <a:ext cx="3306313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11" y="6674171"/>
            <a:ext cx="2436231" cy="383381"/>
          </a:xfrm>
          <a:prstGeom prst="rect">
            <a:avLst/>
          </a:prstGeom>
        </p:spPr>
        <p:txBody>
          <a:bodyPr vert="horz" lIns="88713" tIns="44356" rIns="88713" bIns="4435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transition/>
  <p:txStyles>
    <p:titleStyle>
      <a:lvl1pPr algn="ctr" defTabSz="118237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621" indent="-443621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61179" indent="-369684" algn="l" defTabSz="1182374" rtl="0" eaLnBrk="1" latinLnBrk="0" hangingPunct="1">
        <a:spcBef>
          <a:spcPts val="126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8737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70232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61727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606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101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35595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27090" indent="-295747" algn="l" defTabSz="1182374" rtl="0" eaLnBrk="1" latinLnBrk="0" hangingPunct="1">
        <a:spcBef>
          <a:spcPts val="12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1495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99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74485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5980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7474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48353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39848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31343" algn="l" defTabSz="118237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gjames223/enjoy-git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833104" y="2917367"/>
            <a:ext cx="8831336" cy="1079157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pPr algn="ctr" defTabSz="1182374">
              <a:lnSpc>
                <a:spcPct val="130000"/>
              </a:lnSpc>
            </a:pPr>
            <a:r>
              <a:rPr lang="zh-CN" altLang="en-US" sz="26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深入浅出</a:t>
            </a:r>
            <a:r>
              <a:rPr lang="en-US" altLang="zh-CN" sz="2600" dirty="0" err="1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endParaRPr lang="en-US" altLang="zh-CN" sz="26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182374">
              <a:lnSpc>
                <a:spcPct val="130000"/>
              </a:lnSpc>
            </a:pPr>
            <a:r>
              <a:rPr lang="zh-CN" altLang="en-US" sz="26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休息</a:t>
            </a:r>
            <a:r>
              <a:rPr lang="en-US" altLang="zh-CN" sz="26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6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</a:t>
            </a:r>
            <a:r>
              <a:rPr lang="en-US" altLang="zh-CN" sz="26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—21:20</a:t>
            </a:r>
            <a:r>
              <a:rPr lang="zh-CN" altLang="en-US" sz="26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再继续</a:t>
            </a:r>
            <a:endParaRPr lang="en-US" altLang="zh-CN" sz="2600" dirty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610248" y="4632851"/>
            <a:ext cx="5222284" cy="2434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8724" tIns="44362" rIns="88724" bIns="44362">
            <a:spAutoFit/>
          </a:bodyPr>
          <a:lstStyle/>
          <a:p>
            <a:pPr algn="dist" defTabSz="1182374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6020" y="2175262"/>
            <a:ext cx="3744259" cy="45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724" tIns="44362" rIns="88724" bIns="44362">
            <a:spAutoFit/>
          </a:bodyPr>
          <a:lstStyle/>
          <a:p>
            <a:pPr defTabSz="1182374"/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53689" y="5473969"/>
            <a:ext cx="3453787" cy="300082"/>
            <a:chOff x="4060522" y="5762295"/>
            <a:chExt cx="4033006" cy="381057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182374"/>
                <a:endParaRPr lang="zh-CN" altLang="en-US" sz="1600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182374"/>
                  <a:endParaRPr lang="zh-CN" altLang="en-US" sz="1600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182374"/>
                  <a:endParaRPr lang="zh-CN" altLang="en-US" sz="1600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762295"/>
              <a:ext cx="3682274" cy="381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182374"/>
              <a:r>
                <a:rPr lang="zh-CN" altLang="en-US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00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14037"/>
            <a:ext cx="10440988" cy="567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237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892" y="951776"/>
            <a:ext cx="1141266" cy="104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3" y="525045"/>
            <a:ext cx="4392306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九、规范团队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11" name="文本框 1"/>
          <p:cNvSpPr txBox="1"/>
          <p:nvPr/>
        </p:nvSpPr>
        <p:spPr>
          <a:xfrm>
            <a:off x="179506" y="1200133"/>
            <a:ext cx="5248152" cy="4644684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Production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分支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分支，这个分支只能从其他分支合并，不能在这个分支直接修改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Develop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分支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这个分支是我们是我们的主开发分支，包含所有要发布到下一个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Release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的代码，这个主要合并与其他分支，比如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Feature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Feature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分支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这个分支主要是用来开发一个新的功能，一旦开发完成，我们合并回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Develop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分支进入下一个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Release 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Release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分支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当你需要一个发布一个新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Release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的时候，我们基于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Develop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分支创建一个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Release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分支，完成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Release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后，我们合并到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Develop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2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sz="1600" b="1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分支</a:t>
            </a:r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当我们在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Production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发现新的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Bug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时候，我们需要创建一个</a:t>
            </a:r>
            <a:r>
              <a:rPr lang="en-US" sz="12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完成</a:t>
            </a:r>
            <a:r>
              <a:rPr lang="en-US" sz="12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后，我们合并回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Develop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分支，所以</a:t>
            </a:r>
            <a:r>
              <a:rPr lang="en-US" sz="12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的改动会进入下一个</a:t>
            </a:r>
            <a:r>
              <a:rPr lang="en-US" sz="1200" dirty="0" smtClean="0">
                <a:latin typeface="宋体" pitchFamily="2" charset="-122"/>
                <a:ea typeface="宋体" pitchFamily="2" charset="-122"/>
              </a:rPr>
              <a:t>Release</a:t>
            </a:r>
            <a:endParaRPr lang="zh-CN" altLang="en-US" sz="12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5" name="Picture 7" descr="E:\VIP课\git\img\Git Flow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7658" y="450034"/>
            <a:ext cx="5162182" cy="62674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2624386" y="2223280"/>
            <a:ext cx="4455365" cy="989837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spcBef>
                <a:spcPct val="0"/>
              </a:spcBef>
              <a:buNone/>
            </a:pPr>
            <a:endPara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1935" y="4113014"/>
            <a:ext cx="3654346" cy="649744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endPara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QQ：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2962938812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300" dirty="0"/>
          </a:p>
        </p:txBody>
      </p:sp>
      <p:sp>
        <p:nvSpPr>
          <p:cNvPr id="3" name="文本框 2"/>
          <p:cNvSpPr txBox="1"/>
          <p:nvPr/>
        </p:nvSpPr>
        <p:spPr>
          <a:xfrm>
            <a:off x="3412354" y="3463433"/>
            <a:ext cx="2582083" cy="412756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1624210" cy="360355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9388" y="1425163"/>
            <a:ext cx="9625353" cy="44143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Git是一个</a:t>
            </a:r>
            <a:r>
              <a:rPr lang="zh-CN" altLang="en-US" dirty="0">
                <a:solidFill>
                  <a:srgbClr val="0070C0"/>
                </a:solidFill>
              </a:rPr>
              <a:t>开源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分布式</a:t>
            </a:r>
            <a:r>
              <a:rPr lang="zh-CN" altLang="en-US" dirty="0"/>
              <a:t>版本控制系统，可以有效、高速地处理从很小到非常大的项目版本管理</a:t>
            </a:r>
          </a:p>
        </p:txBody>
      </p:sp>
      <p:pic>
        <p:nvPicPr>
          <p:cNvPr id="5" name="图片 4" descr="整体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64" y="2250273"/>
            <a:ext cx="6127924" cy="4711064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163104" y="2475302"/>
            <a:ext cx="5954668" cy="2120916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 marL="277263" indent="-277263">
              <a:lnSpc>
                <a:spcPct val="150000"/>
              </a:lnSpc>
            </a:pPr>
            <a:r>
              <a:rPr lang="en-US" sz="1900" b="1" dirty="0" err="1" smtClean="0">
                <a:latin typeface="+mn-ea"/>
                <a:cs typeface="宋体" panose="02010600030101010101" pitchFamily="2" charset="-122"/>
              </a:rPr>
              <a:t>Git</a:t>
            </a:r>
            <a:r>
              <a:rPr lang="zh-CN" altLang="en-US" sz="1900" b="1" dirty="0" smtClean="0">
                <a:latin typeface="+mn-ea"/>
                <a:cs typeface="宋体" panose="02010600030101010101" pitchFamily="2" charset="-122"/>
              </a:rPr>
              <a:t>的特征</a:t>
            </a:r>
            <a:r>
              <a:rPr sz="1900" b="1" dirty="0" smtClean="0">
                <a:latin typeface="+mn-ea"/>
                <a:cs typeface="宋体" panose="02010600030101010101" pitchFamily="2" charset="-122"/>
              </a:rPr>
              <a:t> </a:t>
            </a:r>
            <a:endParaRPr lang="en-US" sz="1900" b="1" dirty="0" smtClean="0">
              <a:latin typeface="+mn-ea"/>
              <a:cs typeface="宋体" panose="02010600030101010101" pitchFamily="2" charset="-122"/>
            </a:endParaRPr>
          </a:p>
          <a:p>
            <a:pPr marL="277263" indent="-277263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 smtClean="0">
                <a:latin typeface="+mn-ea"/>
                <a:cs typeface="宋体" panose="02010600030101010101" pitchFamily="2" charset="-122"/>
              </a:rPr>
              <a:t>git</a:t>
            </a:r>
            <a:r>
              <a:rPr sz="1600" dirty="0">
                <a:latin typeface="+mn-ea"/>
                <a:cs typeface="宋体" panose="02010600030101010101" pitchFamily="2" charset="-122"/>
              </a:rPr>
              <a:t>每台电脑都有一个版本库，可以在本地做版本管理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。</a:t>
            </a:r>
            <a:endParaRPr sz="1600" dirty="0">
              <a:latin typeface="+mn-ea"/>
              <a:cs typeface="宋体" panose="02010600030101010101" pitchFamily="2" charset="-122"/>
            </a:endParaRPr>
          </a:p>
          <a:p>
            <a:pPr marL="277263" indent="-277263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+mn-ea"/>
                <a:cs typeface="宋体" panose="02010600030101010101" pitchFamily="2" charset="-122"/>
              </a:rPr>
              <a:t>速度快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，</a:t>
            </a:r>
            <a:r>
              <a:rPr sz="1600" dirty="0">
                <a:latin typeface="+mn-ea"/>
                <a:cs typeface="宋体" panose="02010600030101010101" pitchFamily="2" charset="-122"/>
              </a:rPr>
              <a:t>git的速度远超大部分版本管理系统，包括svn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。</a:t>
            </a:r>
            <a:endParaRPr sz="1600" dirty="0">
              <a:latin typeface="+mn-ea"/>
              <a:cs typeface="宋体" panose="02010600030101010101" pitchFamily="2" charset="-122"/>
            </a:endParaRPr>
          </a:p>
          <a:p>
            <a:pPr marL="277263" indent="-277263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+mn-ea"/>
                <a:cs typeface="宋体" panose="02010600030101010101" pitchFamily="2" charset="-122"/>
              </a:rPr>
              <a:t>强大的分支管理功能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。</a:t>
            </a:r>
            <a:endParaRPr sz="1600" dirty="0">
              <a:latin typeface="+mn-ea"/>
              <a:cs typeface="宋体" panose="02010600030101010101" pitchFamily="2" charset="-122"/>
            </a:endParaRPr>
          </a:p>
          <a:p>
            <a:pPr marL="277263" indent="-277263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+mn-ea"/>
                <a:cs typeface="宋体" panose="02010600030101010101" pitchFamily="2" charset="-122"/>
              </a:rPr>
              <a:t>活跃的开源社区，</a:t>
            </a:r>
            <a:r>
              <a:rPr sz="1600" dirty="0" smtClean="0">
                <a:latin typeface="+mn-ea"/>
                <a:cs typeface="宋体" panose="02010600030101010101" pitchFamily="2" charset="-122"/>
              </a:rPr>
              <a:t>如最著名的</a:t>
            </a:r>
            <a:r>
              <a:rPr lang="en-US" sz="1600" dirty="0" err="1" smtClean="0">
                <a:latin typeface="+mn-ea"/>
                <a:cs typeface="宋体" panose="02010600030101010101" pitchFamily="2" charset="-122"/>
              </a:rPr>
              <a:t>Gi</a:t>
            </a:r>
            <a:r>
              <a:rPr sz="1600" dirty="0" smtClean="0">
                <a:latin typeface="+mn-ea"/>
                <a:cs typeface="宋体" panose="02010600030101010101" pitchFamily="2" charset="-122"/>
              </a:rPr>
              <a:t>t</a:t>
            </a:r>
            <a:r>
              <a:rPr lang="en-US" sz="1600" dirty="0" smtClean="0">
                <a:latin typeface="+mn-ea"/>
                <a:cs typeface="宋体" panose="02010600030101010101" pitchFamily="2" charset="-122"/>
              </a:rPr>
              <a:t>H</a:t>
            </a:r>
            <a:r>
              <a:rPr sz="1600" dirty="0" smtClean="0">
                <a:latin typeface="+mn-ea"/>
                <a:cs typeface="宋体" panose="02010600030101010101" pitchFamily="2" charset="-122"/>
              </a:rPr>
              <a:t>ub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4" y="525044"/>
            <a:ext cx="1847342" cy="360355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的不一样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79506" y="1125123"/>
            <a:ext cx="3521786" cy="1907011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SVN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的区别：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〉Git是分布式的，SVN不是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〉</a:t>
            </a:r>
            <a:r>
              <a:rPr lang="zh-CN" altLang="en-US" sz="1600" dirty="0" smtClean="0">
                <a:latin typeface="+mn-ea"/>
                <a:cs typeface="宋体" panose="02010600030101010101" pitchFamily="2" charset="-122"/>
              </a:rPr>
              <a:t>G</a:t>
            </a:r>
            <a:r>
              <a:rPr lang="en-US" altLang="zh-CN" sz="1600" dirty="0" smtClean="0">
                <a:latin typeface="+mn-ea"/>
                <a:cs typeface="宋体" panose="02010600030101010101" pitchFamily="2" charset="-122"/>
              </a:rPr>
              <a:t>it</a:t>
            </a:r>
            <a:r>
              <a:rPr lang="zh-CN" altLang="en-US" sz="1600" dirty="0" smtClean="0">
                <a:latin typeface="+mn-ea"/>
                <a:cs typeface="宋体" panose="02010600030101010101" pitchFamily="2" charset="-122"/>
              </a:rPr>
              <a:t>与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SVN版本机制不一样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宋体" panose="02010600030101010101" pitchFamily="2" charset="-122"/>
              </a:rPr>
              <a:t>3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〉</a:t>
            </a:r>
            <a:r>
              <a:rPr lang="zh-CN" altLang="en-US" sz="1600" dirty="0" smtClean="0">
                <a:latin typeface="+mn-ea"/>
                <a:cs typeface="宋体" panose="02010600030101010101" pitchFamily="2" charset="-122"/>
              </a:rPr>
              <a:t>G</a:t>
            </a:r>
            <a:r>
              <a:rPr lang="en-US" altLang="zh-CN" sz="1600" dirty="0" smtClean="0">
                <a:latin typeface="+mn-ea"/>
                <a:cs typeface="宋体" panose="02010600030101010101" pitchFamily="2" charset="-122"/>
              </a:rPr>
              <a:t>it</a:t>
            </a:r>
            <a:r>
              <a:rPr lang="zh-CN" altLang="en-US" sz="1600" dirty="0" smtClean="0">
                <a:latin typeface="+mn-ea"/>
                <a:cs typeface="宋体" panose="02010600030101010101" pitchFamily="2" charset="-122"/>
              </a:rPr>
              <a:t>不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需要联网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en-US" sz="1600" dirty="0">
                <a:latin typeface="+mn-ea"/>
                <a:cs typeface="宋体" panose="02010600030101010101" pitchFamily="2" charset="-122"/>
              </a:rPr>
              <a:t>〉Git 的内容完整性要优于SVN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026" name="Picture 2" descr="E:\VIP课\git\img\SVN流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6001" y="1"/>
            <a:ext cx="5284987" cy="4087956"/>
          </a:xfrm>
          <a:prstGeom prst="rect">
            <a:avLst/>
          </a:prstGeom>
          <a:noFill/>
        </p:spPr>
      </p:pic>
      <p:pic>
        <p:nvPicPr>
          <p:cNvPr id="7" name="图片 6" descr="整体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75421"/>
            <a:ext cx="5082385" cy="3907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1624210" cy="360355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724" y="1050114"/>
            <a:ext cx="6807982" cy="1171153"/>
          </a:xfrm>
          <a:prstGeom prst="rect">
            <a:avLst/>
          </a:prstGeom>
          <a:noFill/>
        </p:spPr>
        <p:txBody>
          <a:bodyPr wrap="none" lIns="88724" tIns="44362" rIns="88724" bIns="44362" rtlCol="0">
            <a:spAutoFit/>
          </a:bodyPr>
          <a:lstStyle/>
          <a:p>
            <a:r>
              <a:rPr lang="zh-CN" altLang="en-US" dirty="0" smtClean="0"/>
              <a:t>安装包下载地址：</a:t>
            </a:r>
            <a:r>
              <a:rPr lang="en-US" altLang="zh-CN" dirty="0" smtClean="0"/>
              <a:t>https://git-scm.com/downloads  </a:t>
            </a:r>
            <a:r>
              <a:rPr lang="zh-CN" altLang="en-US" dirty="0" smtClean="0"/>
              <a:t>下载对应版本</a:t>
            </a:r>
          </a:p>
          <a:p>
            <a:r>
              <a:rPr lang="zh-CN" altLang="en-US" dirty="0" smtClean="0"/>
              <a:t>本次课使用最新的版本  </a:t>
            </a:r>
            <a:r>
              <a:rPr lang="en-US" altLang="zh-CN" dirty="0" smtClean="0"/>
              <a:t>Git-2.20.1</a:t>
            </a:r>
          </a:p>
          <a:p>
            <a:pPr algn="l"/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windows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 linux </a:t>
            </a:r>
            <a:r>
              <a:rPr lang="en-US" altLang="zh-CN" dirty="0" smtClean="0">
                <a:sym typeface="+mn-ea"/>
              </a:rPr>
              <a:t>/</a:t>
            </a:r>
            <a:r>
              <a:rPr lang="en-US" altLang="zh-CN" dirty="0" err="1" smtClean="0">
                <a:sym typeface="+mn-ea"/>
              </a:rPr>
              <a:t>mac</a:t>
            </a:r>
            <a:r>
              <a:rPr lang="zh-CN" altLang="en-US" dirty="0"/>
              <a:t>上安装</a:t>
            </a:r>
            <a:r>
              <a:rPr lang="zh-CN" altLang="en-US" dirty="0" smtClean="0"/>
              <a:t>，平时</a:t>
            </a:r>
            <a:r>
              <a:rPr lang="zh-CN" altLang="en-US" dirty="0"/>
              <a:t>开发主要以</a:t>
            </a:r>
            <a:r>
              <a:rPr lang="en-US" altLang="zh-CN" dirty="0"/>
              <a:t>windows</a:t>
            </a:r>
            <a:r>
              <a:rPr lang="zh-CN" altLang="en-US" dirty="0"/>
              <a:t>环境</a:t>
            </a:r>
            <a:r>
              <a:rPr lang="zh-CN" altLang="en-US" dirty="0" smtClean="0"/>
              <a:t>为主</a:t>
            </a:r>
            <a:endParaRPr lang="en-US" altLang="zh-CN" dirty="0"/>
          </a:p>
        </p:txBody>
      </p:sp>
      <p:sp>
        <p:nvSpPr>
          <p:cNvPr id="4" name="文本框 1"/>
          <p:cNvSpPr txBox="1"/>
          <p:nvPr/>
        </p:nvSpPr>
        <p:spPr>
          <a:xfrm>
            <a:off x="455724" y="2700332"/>
            <a:ext cx="9295380" cy="1051035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pPr algn="l"/>
            <a:r>
              <a:rPr lang="en-US" dirty="0">
                <a:latin typeface="+mn-ea"/>
              </a:rPr>
              <a:t>G</a:t>
            </a:r>
            <a:r>
              <a:rPr dirty="0">
                <a:latin typeface="+mn-ea"/>
              </a:rPr>
              <a:t>itHub是一个面向开源及私有软件项目的托管平台，因为只支持git 作为唯一的版本库格式进行托管，故名</a:t>
            </a:r>
            <a:r>
              <a:rPr lang="en-US" dirty="0">
                <a:latin typeface="+mn-ea"/>
              </a:rPr>
              <a:t>G</a:t>
            </a:r>
            <a:r>
              <a:rPr dirty="0" smtClean="0">
                <a:latin typeface="+mn-ea"/>
              </a:rPr>
              <a:t>itHub</a:t>
            </a:r>
            <a:endParaRPr lang="zh-CN" altLang="en-US" dirty="0"/>
          </a:p>
          <a:p>
            <a:pPr algn="l"/>
            <a:r>
              <a:rPr lang="zh-CN" altLang="en-US" sz="1400" dirty="0"/>
              <a:t>Github拥有超过900万开发者用户，随着越来越多的应用程序转移到了云上，Github已经成为了管理软件开发以及发现已有代码的首选方法。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724" y="3975500"/>
            <a:ext cx="7993157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en-US" altLang="zh-CN" dirty="0" err="1" smtClean="0">
                <a:latin typeface="+mn-ea"/>
                <a:sym typeface="+mn-ea"/>
              </a:rPr>
              <a:t>GitHub</a:t>
            </a:r>
            <a:r>
              <a:rPr lang="zh-CN" dirty="0" smtClean="0">
                <a:latin typeface="+mn-ea"/>
                <a:sym typeface="+mn-ea"/>
              </a:rPr>
              <a:t>访问</a:t>
            </a:r>
            <a:r>
              <a:rPr dirty="0">
                <a:latin typeface="+mn-ea"/>
                <a:sym typeface="+mn-ea"/>
              </a:rPr>
              <a:t>地址：https://github.com/    </a:t>
            </a:r>
            <a:r>
              <a:rPr lang="zh-CN" dirty="0">
                <a:latin typeface="+mn-ea"/>
                <a:sym typeface="+mn-ea"/>
              </a:rPr>
              <a:t>使用</a:t>
            </a:r>
            <a:r>
              <a:rPr lang="en-US" altLang="zh-CN" dirty="0">
                <a:latin typeface="+mn-ea"/>
                <a:sym typeface="+mn-ea"/>
              </a:rPr>
              <a:t>Email</a:t>
            </a:r>
            <a:r>
              <a:rPr lang="zh-CN" altLang="en-US" dirty="0">
                <a:latin typeface="+mn-ea"/>
                <a:sym typeface="+mn-ea"/>
              </a:rPr>
              <a:t>即可完成快速注册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834" y="5400689"/>
            <a:ext cx="7526955" cy="360355"/>
          </a:xfrm>
          <a:prstGeom prst="rect">
            <a:avLst/>
          </a:prstGeom>
          <a:noFill/>
        </p:spPr>
        <p:txBody>
          <a:bodyPr wrap="square" lIns="88724" tIns="44362" rIns="88724" bIns="44362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</a:rPr>
              <a:t>虽然有很多的图形化工具，但是命令模式最能清晰的了解其工作细节！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15672" y="525044"/>
            <a:ext cx="2391223" cy="360355"/>
          </a:xfrm>
          <a:prstGeom prst="rect">
            <a:avLst/>
          </a:prstGeom>
          <a:noFill/>
        </p:spPr>
        <p:txBody>
          <a:bodyPr wrap="non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7615" y="1125123"/>
            <a:ext cx="7734119" cy="3663607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本地仓库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创建</a:t>
            </a:r>
          </a:p>
          <a:p>
            <a:r>
              <a:rPr lang="zh-CN" altLang="en-US" dirty="0">
                <a:latin typeface="+mn-ea"/>
                <a:cs typeface="+mn-ea"/>
                <a:sym typeface="+mn-ea"/>
              </a:rPr>
              <a:t>git init  初始化一个本地仓库，在同级目录下会出现一个隐藏的.git</a:t>
            </a:r>
            <a:r>
              <a:rPr lang="zh-CN" altLang="en-US" dirty="0" smtClean="0">
                <a:latin typeface="+mn-ea"/>
                <a:cs typeface="+mn-ea"/>
                <a:sym typeface="+mn-ea"/>
              </a:rPr>
              <a:t>文件</a:t>
            </a:r>
            <a:endParaRPr lang="en-US" altLang="zh-CN" dirty="0" smtClean="0">
              <a:latin typeface="+mn-ea"/>
              <a:cs typeface="+mn-ea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 dirty="0" smtClean="0">
                <a:latin typeface="+mn-ea"/>
                <a:cs typeface="+mn-ea"/>
                <a:sym typeface="+mn-ea"/>
              </a:rPr>
              <a:t>查看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: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config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-l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 </a:t>
            </a:r>
            <a:endParaRPr lang="en-US" altLang="zh-CN" sz="1400" dirty="0" smtClean="0">
              <a:latin typeface="+mn-ea"/>
              <a:cs typeface="+mn-ea"/>
              <a:sym typeface="+mn-ea"/>
            </a:endParaRPr>
          </a:p>
          <a:p>
            <a:r>
              <a:rPr lang="zh-CN" altLang="en-US" sz="1600" dirty="0" smtClean="0">
                <a:latin typeface="+mn-ea"/>
                <a:cs typeface="+mn-ea"/>
                <a:sym typeface="+mn-ea"/>
              </a:rPr>
              <a:t>配置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: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git config 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 xxx  (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必配项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user.name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和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user.email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)</a:t>
            </a:r>
            <a:endParaRPr lang="zh-CN" altLang="en-US" sz="1400" dirty="0">
              <a:latin typeface="+mn-ea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 dirty="0">
                <a:latin typeface="+mn-ea"/>
                <a:cs typeface="+mn-ea"/>
              </a:rPr>
              <a:t>三级文件配置：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>
                <a:latin typeface="+mn-ea"/>
                <a:cs typeface="+mn-ea"/>
              </a:rPr>
              <a:t>.git/</a:t>
            </a:r>
            <a:r>
              <a:rPr lang="en-US" altLang="zh-CN" sz="1400" dirty="0" err="1">
                <a:latin typeface="+mn-ea"/>
                <a:cs typeface="+mn-ea"/>
              </a:rPr>
              <a:t>config</a:t>
            </a:r>
            <a:r>
              <a:rPr lang="en-US" altLang="zh-CN" sz="1400" dirty="0">
                <a:latin typeface="+mn-ea"/>
                <a:cs typeface="+mn-ea"/>
              </a:rPr>
              <a:t> </a:t>
            </a:r>
            <a:endParaRPr lang="en-US" altLang="zh-CN" sz="1400" dirty="0" smtClean="0">
              <a:latin typeface="+mn-ea"/>
              <a:cs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+mn-ea"/>
                <a:cs typeface="+mn-ea"/>
              </a:rPr>
              <a:t>当前</a:t>
            </a:r>
            <a:r>
              <a:rPr lang="zh-CN" altLang="en-US" sz="1400" dirty="0">
                <a:latin typeface="+mn-ea"/>
                <a:cs typeface="+mn-ea"/>
              </a:rPr>
              <a:t>用户目录</a:t>
            </a:r>
            <a:r>
              <a:rPr lang="en-US" altLang="zh-CN" sz="1400" dirty="0">
                <a:latin typeface="+mn-ea"/>
                <a:cs typeface="+mn-ea"/>
              </a:rPr>
              <a:t>/.</a:t>
            </a:r>
            <a:r>
              <a:rPr lang="en-US" altLang="zh-CN" sz="1400" dirty="0" err="1">
                <a:latin typeface="+mn-ea"/>
                <a:cs typeface="+mn-ea"/>
              </a:rPr>
              <a:t>gitconfig</a:t>
            </a:r>
            <a:r>
              <a:rPr lang="en-US" altLang="zh-CN" sz="1400" dirty="0">
                <a:latin typeface="+mn-ea"/>
                <a:cs typeface="+mn-ea"/>
              </a:rPr>
              <a:t> </a:t>
            </a:r>
            <a:endParaRPr lang="en-US" altLang="zh-CN" sz="1400" dirty="0" smtClean="0">
              <a:latin typeface="+mn-ea"/>
              <a:cs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err="1" smtClean="0">
                <a:latin typeface="+mn-ea"/>
                <a:cs typeface="+mn-ea"/>
              </a:rPr>
              <a:t>git</a:t>
            </a:r>
            <a:r>
              <a:rPr lang="zh-CN" altLang="en-US" sz="1400" dirty="0">
                <a:latin typeface="+mn-ea"/>
                <a:cs typeface="+mn-ea"/>
              </a:rPr>
              <a:t>安装目录</a:t>
            </a:r>
            <a:r>
              <a:rPr lang="en-US" altLang="zh-CN" sz="1400" dirty="0">
                <a:latin typeface="+mn-ea"/>
                <a:cs typeface="+mn-ea"/>
              </a:rPr>
              <a:t>/</a:t>
            </a:r>
            <a:r>
              <a:rPr lang="en-US" altLang="zh-CN" sz="1400" dirty="0" smtClean="0">
                <a:latin typeface="+mn-ea"/>
                <a:cs typeface="+mn-ea"/>
              </a:rPr>
              <a:t>etc/</a:t>
            </a:r>
            <a:r>
              <a:rPr lang="en-US" altLang="zh-CN" sz="1400" dirty="0" err="1" smtClean="0">
                <a:latin typeface="+mn-ea"/>
                <a:cs typeface="+mn-ea"/>
              </a:rPr>
              <a:t>gitconfig</a:t>
            </a:r>
            <a:endParaRPr lang="en-US" altLang="zh-CN" sz="1400" dirty="0" smtClean="0">
              <a:latin typeface="+mn-ea"/>
              <a:cs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1600" dirty="0">
              <a:latin typeface="+mn-ea"/>
              <a:cs typeface="+mn-ea"/>
            </a:endParaRPr>
          </a:p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提交</a:t>
            </a: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+mn-ea"/>
                <a:cs typeface="+mn-ea"/>
              </a:rPr>
              <a:t>git add filename</a:t>
            </a:r>
            <a:r>
              <a:rPr lang="zh-CN" altLang="en-US" sz="1400" dirty="0">
                <a:latin typeface="+mn-ea"/>
                <a:cs typeface="+mn-ea"/>
              </a:rPr>
              <a:t>  提交到</a:t>
            </a:r>
            <a:r>
              <a:rPr lang="zh-CN" altLang="en-US" sz="1400" dirty="0" smtClean="0">
                <a:latin typeface="+mn-ea"/>
                <a:cs typeface="+mn-ea"/>
              </a:rPr>
              <a:t>索引</a:t>
            </a:r>
            <a:r>
              <a:rPr lang="en-US" altLang="zh-CN" sz="1400" dirty="0" smtClean="0">
                <a:latin typeface="+mn-ea"/>
                <a:cs typeface="+mn-ea"/>
              </a:rPr>
              <a:t>(-A</a:t>
            </a:r>
            <a:r>
              <a:rPr lang="zh-CN" altLang="en-US" sz="1400" dirty="0" smtClean="0">
                <a:latin typeface="+mn-ea"/>
                <a:cs typeface="+mn-ea"/>
              </a:rPr>
              <a:t>代表</a:t>
            </a:r>
            <a:r>
              <a:rPr lang="zh-CN" altLang="en-US" sz="1400" dirty="0" smtClean="0">
                <a:latin typeface="+mn-ea"/>
                <a:cs typeface="+mn-ea"/>
              </a:rPr>
              <a:t>全部</a:t>
            </a:r>
            <a:r>
              <a:rPr lang="en-US" altLang="zh-CN" sz="1400" dirty="0" smtClean="0">
                <a:latin typeface="+mn-ea"/>
                <a:cs typeface="+mn-ea"/>
              </a:rPr>
              <a:t>)</a:t>
            </a:r>
            <a:endParaRPr lang="zh-CN" altLang="en-US" sz="1400" dirty="0"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+mn-ea"/>
                <a:cs typeface="+mn-ea"/>
              </a:rPr>
              <a:t>git commit -m '</a:t>
            </a:r>
            <a:r>
              <a:rPr lang="zh-CN" altLang="en-US" sz="1400" dirty="0">
                <a:latin typeface="+mn-ea"/>
                <a:cs typeface="+mn-ea"/>
              </a:rPr>
              <a:t>版本描述</a:t>
            </a:r>
            <a:r>
              <a:rPr lang="en-US" altLang="zh-CN" sz="1400" dirty="0">
                <a:latin typeface="+mn-ea"/>
                <a:cs typeface="+mn-ea"/>
              </a:rPr>
              <a:t>'</a:t>
            </a:r>
            <a:r>
              <a:rPr lang="zh-CN" altLang="en-US" sz="1400" dirty="0">
                <a:latin typeface="+mn-ea"/>
                <a:cs typeface="+mn-ea"/>
              </a:rPr>
              <a:t> 提交到文件库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  <a:cs typeface="+mn-ea"/>
              </a:rPr>
              <a:t>git commit -am 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'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版本描述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'</a:t>
            </a:r>
            <a:r>
              <a:rPr lang="zh-CN" altLang="en-US" sz="1400" dirty="0">
                <a:latin typeface="+mn-ea"/>
                <a:cs typeface="+mn-ea"/>
              </a:rPr>
              <a:t> 一步完成</a:t>
            </a:r>
            <a:r>
              <a:rPr lang="zh-CN" altLang="en-US" sz="1400" dirty="0" smtClean="0">
                <a:latin typeface="+mn-ea"/>
                <a:cs typeface="+mn-ea"/>
              </a:rPr>
              <a:t>提交</a:t>
            </a:r>
            <a:endParaRPr lang="zh-CN" altLang="en-US" sz="1600" dirty="0">
              <a:latin typeface="+mn-ea"/>
              <a:cs typeface="+mn-ea"/>
            </a:endParaRPr>
          </a:p>
        </p:txBody>
      </p:sp>
      <p:pic>
        <p:nvPicPr>
          <p:cNvPr id="4" name="图片 3" descr="把文件存入Git文档库的流程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7" y="3225401"/>
            <a:ext cx="6717084" cy="2206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3" y="525045"/>
            <a:ext cx="3011213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标签和日志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095" y="2633662"/>
            <a:ext cx="6876874" cy="3303252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状态  </a:t>
            </a:r>
            <a:r>
              <a:rPr lang="en-US" altLang="zh-CN" dirty="0" err="1">
                <a:latin typeface="+mn-ea"/>
                <a:cs typeface="宋体" panose="02010600030101010101" pitchFamily="2" charset="-122"/>
                <a:sym typeface="+mn-ea"/>
              </a:rPr>
              <a:t>git</a:t>
            </a:r>
            <a:r>
              <a:rPr lang="en-US" altLang="zh-CN" dirty="0">
                <a:latin typeface="+mn-ea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dirty="0" smtClean="0">
                <a:latin typeface="+mn-ea"/>
                <a:cs typeface="宋体" panose="02010600030101010101" pitchFamily="2" charset="-122"/>
                <a:sym typeface="+mn-ea"/>
              </a:rPr>
              <a:t>status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忽略和排除</a:t>
            </a:r>
          </a:p>
          <a:p>
            <a:r>
              <a:rPr lang="zh-CN" altLang="en-US" sz="1400" dirty="0">
                <a:latin typeface="+mn-ea"/>
                <a:cs typeface="+mn-ea"/>
              </a:rPr>
              <a:t>目录下建立一个</a:t>
            </a:r>
            <a:r>
              <a:rPr lang="en-US" altLang="zh-CN" sz="1400" dirty="0">
                <a:latin typeface="+mn-ea"/>
                <a:cs typeface="+mn-ea"/>
              </a:rPr>
              <a:t>.gitignore</a:t>
            </a:r>
            <a:r>
              <a:rPr lang="zh-CN" altLang="en-US" sz="1400" dirty="0">
                <a:latin typeface="+mn-ea"/>
                <a:cs typeface="+mn-ea"/>
              </a:rPr>
              <a:t>文件</a:t>
            </a:r>
            <a:r>
              <a:rPr lang="en-US" altLang="zh-CN" sz="1400" dirty="0">
                <a:latin typeface="+mn-ea"/>
                <a:cs typeface="+mn-ea"/>
              </a:rPr>
              <a:t>(</a:t>
            </a:r>
            <a:r>
              <a:rPr lang="zh-CN" altLang="en-US" sz="1400" dirty="0">
                <a:latin typeface="+mn-ea"/>
                <a:cs typeface="+mn-ea"/>
              </a:rPr>
              <a:t>可以有多个，影响范围当前文件及子文件</a:t>
            </a:r>
            <a:r>
              <a:rPr lang="en-US" altLang="zh-CN" sz="1400" dirty="0" smtClean="0">
                <a:latin typeface="+mn-ea"/>
                <a:cs typeface="+mn-ea"/>
              </a:rPr>
              <a:t>)</a:t>
            </a:r>
          </a:p>
          <a:p>
            <a:endParaRPr lang="en-US" altLang="zh-CN" sz="1400" dirty="0">
              <a:latin typeface="+mn-ea"/>
              <a:cs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提交点</a:t>
            </a:r>
          </a:p>
          <a:p>
            <a:r>
              <a:rPr lang="en-US" altLang="zh-CN" sz="1400" dirty="0">
                <a:latin typeface="+mn-ea"/>
                <a:cs typeface="+mn-ea"/>
              </a:rPr>
              <a:t>ID</a:t>
            </a:r>
            <a:r>
              <a:rPr lang="zh-CN" altLang="en-US" sz="1400" dirty="0">
                <a:latin typeface="+mn-ea"/>
                <a:cs typeface="+mn-ea"/>
              </a:rPr>
              <a:t>：每一次</a:t>
            </a:r>
            <a:r>
              <a:rPr lang="en-US" altLang="zh-CN" sz="1400" dirty="0">
                <a:latin typeface="+mn-ea"/>
                <a:cs typeface="+mn-ea"/>
              </a:rPr>
              <a:t>commit</a:t>
            </a:r>
            <a:r>
              <a:rPr lang="zh-CN" altLang="en-US" sz="1400" dirty="0">
                <a:latin typeface="+mn-ea"/>
                <a:cs typeface="+mn-ea"/>
              </a:rPr>
              <a:t>都是一个提交点</a:t>
            </a:r>
            <a:r>
              <a:rPr lang="en-US" altLang="zh-CN" sz="1400" dirty="0">
                <a:latin typeface="+mn-ea"/>
                <a:cs typeface="+mn-ea"/>
              </a:rPr>
              <a:t>,</a:t>
            </a:r>
            <a:r>
              <a:rPr lang="zh-CN" altLang="en-US" sz="1400" dirty="0">
                <a:latin typeface="+mn-ea"/>
                <a:cs typeface="+mn-ea"/>
              </a:rPr>
              <a:t>唯一标识</a:t>
            </a:r>
            <a:r>
              <a:rPr lang="en-US" altLang="zh-CN" sz="1400" dirty="0">
                <a:latin typeface="+mn-ea"/>
                <a:cs typeface="+mn-ea"/>
              </a:rPr>
              <a:t>SHA1</a:t>
            </a:r>
            <a:r>
              <a:rPr lang="zh-CN" altLang="en-US" sz="1400" dirty="0">
                <a:latin typeface="+mn-ea"/>
                <a:cs typeface="+mn-ea"/>
              </a:rPr>
              <a:t>的</a:t>
            </a:r>
            <a:r>
              <a:rPr lang="en-US" altLang="zh-CN" sz="1400" dirty="0">
                <a:latin typeface="+mn-ea"/>
                <a:cs typeface="+mn-ea"/>
              </a:rPr>
              <a:t>ID</a:t>
            </a:r>
            <a:r>
              <a:rPr lang="zh-CN" altLang="en-US" sz="1400" dirty="0">
                <a:latin typeface="+mn-ea"/>
                <a:cs typeface="+mn-ea"/>
              </a:rPr>
              <a:t>，</a:t>
            </a:r>
            <a:r>
              <a:rPr lang="en-US" altLang="zh-CN" sz="1400" dirty="0">
                <a:latin typeface="+mn-ea"/>
                <a:cs typeface="+mn-ea"/>
              </a:rPr>
              <a:t>ID</a:t>
            </a:r>
            <a:r>
              <a:rPr lang="zh-CN" altLang="en-US" sz="1400" dirty="0">
                <a:latin typeface="+mn-ea"/>
                <a:cs typeface="+mn-ea"/>
              </a:rPr>
              <a:t>可使用前</a:t>
            </a:r>
            <a:r>
              <a:rPr lang="en-US" altLang="zh-CN" sz="1400" dirty="0">
                <a:latin typeface="+mn-ea"/>
                <a:cs typeface="+mn-ea"/>
              </a:rPr>
              <a:t>4</a:t>
            </a:r>
            <a:r>
              <a:rPr lang="zh-CN" altLang="en-US" sz="1400" dirty="0">
                <a:latin typeface="+mn-ea"/>
                <a:cs typeface="+mn-ea"/>
              </a:rPr>
              <a:t>至</a:t>
            </a:r>
            <a:r>
              <a:rPr lang="en-US" altLang="zh-CN" sz="1400" dirty="0">
                <a:latin typeface="+mn-ea"/>
                <a:cs typeface="+mn-ea"/>
              </a:rPr>
              <a:t>7</a:t>
            </a:r>
            <a:r>
              <a:rPr lang="zh-CN" altLang="en-US" sz="1400" dirty="0">
                <a:latin typeface="+mn-ea"/>
                <a:cs typeface="+mn-ea"/>
              </a:rPr>
              <a:t>个数字表示</a:t>
            </a:r>
          </a:p>
          <a:p>
            <a:r>
              <a:rPr lang="zh-CN" altLang="en-US" sz="1400" dirty="0" smtClean="0">
                <a:latin typeface="+mn-ea"/>
                <a:cs typeface="+mn-ea"/>
              </a:rPr>
              <a:t>标签</a:t>
            </a:r>
            <a:r>
              <a:rPr lang="zh-CN" altLang="en-US" sz="1400" dirty="0">
                <a:latin typeface="+mn-ea"/>
                <a:cs typeface="+mn-ea"/>
              </a:rPr>
              <a:t>：</a:t>
            </a:r>
            <a:r>
              <a:rPr lang="en-US" altLang="zh-CN" sz="1400" dirty="0" err="1">
                <a:latin typeface="+mn-ea"/>
                <a:cs typeface="+mn-ea"/>
              </a:rPr>
              <a:t>git</a:t>
            </a:r>
            <a:r>
              <a:rPr lang="en-US" altLang="zh-CN" sz="1400" dirty="0">
                <a:latin typeface="+mn-ea"/>
                <a:cs typeface="+mn-ea"/>
              </a:rPr>
              <a:t> tag -a v0.2 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4a80f64(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提交点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SHA1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ID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的前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7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位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)</a:t>
            </a:r>
            <a:endParaRPr lang="en-US" altLang="zh-CN" sz="1400" dirty="0">
              <a:latin typeface="+mn-ea"/>
              <a:cs typeface="+mn-ea"/>
            </a:endParaRPr>
          </a:p>
          <a:p>
            <a:endParaRPr lang="en-US" altLang="zh-CN" sz="1400" dirty="0">
              <a:latin typeface="+mn-ea"/>
              <a:cs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latin typeface="+mn-ea"/>
                <a:cs typeface="+mn-ea"/>
              </a:rPr>
              <a:t>git</a:t>
            </a:r>
            <a:r>
              <a:rPr lang="en-US" altLang="zh-CN" dirty="0">
                <a:latin typeface="+mn-ea"/>
                <a:cs typeface="+mn-ea"/>
              </a:rPr>
              <a:t> log                        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latin typeface="+mn-ea"/>
                <a:cs typeface="+mn-ea"/>
              </a:rPr>
              <a:t>git</a:t>
            </a:r>
            <a:r>
              <a:rPr lang="en-US" altLang="zh-CN" dirty="0">
                <a:latin typeface="+mn-ea"/>
                <a:cs typeface="+mn-ea"/>
              </a:rPr>
              <a:t> log --</a:t>
            </a:r>
            <a:r>
              <a:rPr lang="en-US" altLang="zh-CN" dirty="0" err="1">
                <a:latin typeface="+mn-ea"/>
                <a:cs typeface="+mn-ea"/>
              </a:rPr>
              <a:t>oneline</a:t>
            </a:r>
            <a:endParaRPr lang="en-US" altLang="zh-CN" dirty="0"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en-US" altLang="zh-CN" dirty="0" err="1">
                <a:latin typeface="+mn-ea"/>
                <a:cs typeface="+mn-ea"/>
              </a:rPr>
              <a:t>git</a:t>
            </a:r>
            <a:r>
              <a:rPr lang="en-US" altLang="zh-CN" dirty="0">
                <a:latin typeface="+mn-ea"/>
                <a:cs typeface="+mn-ea"/>
              </a:rPr>
              <a:t> log --</a:t>
            </a:r>
            <a:r>
              <a:rPr lang="en-US" altLang="zh-CN" dirty="0" err="1">
                <a:latin typeface="+mn-ea"/>
                <a:cs typeface="+mn-ea"/>
              </a:rPr>
              <a:t>oneline</a:t>
            </a:r>
            <a:r>
              <a:rPr lang="en-US" altLang="zh-CN" dirty="0">
                <a:latin typeface="+mn-ea"/>
                <a:cs typeface="+mn-ea"/>
              </a:rPr>
              <a:t> --graph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8096" y="1148143"/>
            <a:ext cx="9715194" cy="1081065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中的三类文件</a:t>
            </a:r>
          </a:p>
          <a:p>
            <a:r>
              <a:rPr lang="zh-CN" altLang="en-US" sz="1600" dirty="0">
                <a:latin typeface="+mn-ea"/>
                <a:cs typeface="+mn-ea"/>
                <a:sym typeface="+mn-ea"/>
              </a:rPr>
              <a:t>被追踪的（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tracked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: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已经加入文档库</a:t>
            </a:r>
          </a:p>
          <a:p>
            <a:r>
              <a:rPr lang="zh-CN" altLang="en-US" sz="1600" dirty="0">
                <a:latin typeface="+mn-ea"/>
                <a:cs typeface="+mn-ea"/>
                <a:sym typeface="+mn-ea"/>
              </a:rPr>
              <a:t>不被追踪的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(untracked):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没有加入文档库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dirty="0">
                <a:latin typeface="+mn-ea"/>
                <a:cs typeface="+mn-ea"/>
                <a:sym typeface="+mn-ea"/>
              </a:rPr>
              <a:t>忽略的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(ignored):</a:t>
            </a:r>
            <a:r>
              <a:rPr lang="en-US" altLang="zh-CN" sz="1600" dirty="0" err="1">
                <a:latin typeface="+mn-ea"/>
                <a:cs typeface="+mn-ea"/>
                <a:sym typeface="+mn-ea"/>
              </a:rPr>
              <a:t>忽略那些不需要管理的文件夹或文件</a:t>
            </a:r>
            <a:endParaRPr lang="en-US" altLang="zh-CN" sz="16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2" y="525044"/>
            <a:ext cx="2721908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指令模式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7615" y="1125123"/>
            <a:ext cx="9463596" cy="3123074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en-US" sz="1400" dirty="0">
                <a:latin typeface="+mn-ea"/>
                <a:sym typeface="+mn-ea"/>
              </a:rPr>
              <a:t>分支意味着你可以从开发主线</a:t>
            </a:r>
            <a:r>
              <a:rPr lang="en-US" altLang="zh-CN" sz="1400" dirty="0">
                <a:latin typeface="+mn-ea"/>
                <a:sym typeface="+mn-ea"/>
              </a:rPr>
              <a:t>(master)</a:t>
            </a:r>
            <a:r>
              <a:rPr lang="zh-CN" altLang="en-US" sz="1400" dirty="0">
                <a:latin typeface="+mn-ea"/>
                <a:sym typeface="+mn-ea"/>
              </a:rPr>
              <a:t>上分离开，在不影响主线的同时继续工作</a:t>
            </a:r>
            <a:endParaRPr lang="zh-CN" altLang="en-US" sz="1400" dirty="0">
              <a:latin typeface="+mn-ea"/>
            </a:endParaRPr>
          </a:p>
          <a:p>
            <a:r>
              <a:rPr lang="zh-CN" altLang="en-US" b="1" dirty="0">
                <a:latin typeface="+mn-ea"/>
                <a:cs typeface="+mn-ea"/>
                <a:sym typeface="+mn-ea"/>
              </a:rPr>
              <a:t>创建分支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branch	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                 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列出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当前开发所有分支（默认会有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master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）</a:t>
            </a: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branch king  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                创建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一个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king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的分支（最新提交点）</a:t>
            </a: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branch king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提交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点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         创建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一个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king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的分支（指定提交点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）</a:t>
            </a:r>
          </a:p>
          <a:p>
            <a:r>
              <a:rPr lang="zh-CN" altLang="en-US" b="1" dirty="0" smtClean="0">
                <a:latin typeface="+mn-ea"/>
                <a:cs typeface="+mn-ea"/>
                <a:sym typeface="+mn-ea"/>
              </a:rPr>
              <a:t>删除分支     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branch -d king          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删除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king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分支</a:t>
            </a:r>
            <a:endParaRPr lang="zh-CN" altLang="en-US" sz="1400" dirty="0" smtClean="0">
              <a:latin typeface="+mn-ea"/>
              <a:cs typeface="+mn-ea"/>
            </a:endParaRPr>
          </a:p>
          <a:p>
            <a:r>
              <a:rPr lang="zh-CN" altLang="en-US" b="1" dirty="0" smtClean="0">
                <a:latin typeface="+mn-ea"/>
                <a:cs typeface="+mn-ea"/>
                <a:sym typeface="+mn-ea"/>
              </a:rPr>
              <a:t>切换分支 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checkout king           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切换至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king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分支</a:t>
            </a:r>
            <a:endParaRPr lang="en-US" altLang="zh-CN" sz="1400" dirty="0" smtClean="0">
              <a:latin typeface="+mn-ea"/>
              <a:cs typeface="+mn-ea"/>
            </a:endParaRPr>
          </a:p>
          <a:p>
            <a:r>
              <a:rPr lang="zh-CN" altLang="en-US" b="1" dirty="0" smtClean="0">
                <a:latin typeface="+mn-ea"/>
                <a:cs typeface="+mn-ea"/>
              </a:rPr>
              <a:t>合并分支 </a:t>
            </a: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checkout master    </a:t>
            </a:r>
            <a:endParaRPr lang="en-US" altLang="zh-CN" sz="1400" dirty="0" smtClean="0">
              <a:latin typeface="+mn-ea"/>
              <a:cs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merge king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合并分支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king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和主干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master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，合并后的提交点属于主干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master</a:t>
            </a:r>
            <a:endParaRPr lang="zh-CN" altLang="en-US" sz="1400" dirty="0">
              <a:latin typeface="+mn-ea"/>
              <a:cs typeface="+mn-ea"/>
            </a:endParaRPr>
          </a:p>
        </p:txBody>
      </p:sp>
      <p:pic>
        <p:nvPicPr>
          <p:cNvPr id="2051" name="Picture 3" descr="E:\VIP课\git\img\分支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8310" y="4350550"/>
            <a:ext cx="7255314" cy="30468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3" y="525045"/>
            <a:ext cx="3563651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更新分支和回退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615" y="1125124"/>
            <a:ext cx="9463596" cy="2372336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+mn-ea"/>
                <a:cs typeface="+mn-ea"/>
              </a:rPr>
              <a:t>HEAD</a:t>
            </a:r>
            <a:r>
              <a:rPr lang="zh-CN" altLang="en-US" sz="1400" dirty="0" smtClean="0">
                <a:latin typeface="+mn-ea"/>
                <a:cs typeface="+mn-ea"/>
              </a:rPr>
              <a:t>节点代表最新的</a:t>
            </a:r>
            <a:r>
              <a:rPr lang="en-US" altLang="zh-CN" sz="1400" dirty="0" smtClean="0">
                <a:latin typeface="+mn-ea"/>
                <a:cs typeface="+mn-ea"/>
              </a:rPr>
              <a:t>commit   </a:t>
            </a:r>
            <a:r>
              <a:rPr lang="zh-CN" altLang="en-US" sz="1400" dirty="0" smtClean="0">
                <a:latin typeface="+mn-ea"/>
                <a:cs typeface="+mn-ea"/>
              </a:rPr>
              <a:t>显示信息</a:t>
            </a:r>
            <a:r>
              <a:rPr lang="en-US" altLang="zh-CN" sz="1400" dirty="0" err="1" smtClean="0">
                <a:latin typeface="+mn-ea"/>
                <a:cs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</a:rPr>
              <a:t> show HEAD</a:t>
            </a:r>
          </a:p>
          <a:p>
            <a:r>
              <a:rPr lang="zh-CN" altLang="en-US" b="1" dirty="0" smtClean="0">
                <a:latin typeface="+mn-ea"/>
                <a:cs typeface="+mn-ea"/>
                <a:sym typeface="+mn-ea"/>
              </a:rPr>
              <a:t>回退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r>
              <a:rPr lang="zh-CN" altLang="en-US" sz="1400" dirty="0" smtClean="0">
                <a:latin typeface="+mn-ea"/>
                <a:cs typeface="+mn-ea"/>
              </a:rPr>
              <a:t>回退：</a:t>
            </a:r>
            <a:r>
              <a:rPr lang="en-US" altLang="zh-CN" sz="1400" dirty="0" err="1" smtClean="0">
                <a:latin typeface="+mn-ea"/>
                <a:cs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</a:rPr>
              <a:t> reset </a:t>
            </a:r>
            <a:r>
              <a:rPr lang="zh-CN" altLang="en-US" sz="1400" dirty="0" smtClean="0">
                <a:latin typeface="+mn-ea"/>
                <a:cs typeface="+mn-ea"/>
              </a:rPr>
              <a:t>选项</a:t>
            </a:r>
            <a:r>
              <a:rPr lang="en-US" altLang="zh-CN" sz="1400" dirty="0" smtClean="0">
                <a:latin typeface="+mn-ea"/>
                <a:cs typeface="+mn-ea"/>
              </a:rPr>
              <a:t> </a:t>
            </a:r>
            <a:r>
              <a:rPr lang="zh-CN" altLang="en-US" sz="1400" dirty="0" smtClean="0">
                <a:latin typeface="+mn-ea"/>
                <a:cs typeface="+mn-ea"/>
              </a:rPr>
              <a:t>提交点</a:t>
            </a:r>
            <a:r>
              <a:rPr lang="en-US" altLang="zh-CN" sz="1400" dirty="0" smtClean="0">
                <a:latin typeface="+mn-ea"/>
                <a:cs typeface="+mn-ea"/>
              </a:rPr>
              <a:t>(</a:t>
            </a:r>
            <a:r>
              <a:rPr lang="zh-CN" altLang="en-US" sz="1400" dirty="0" smtClean="0">
                <a:latin typeface="+mn-ea"/>
                <a:cs typeface="+mn-ea"/>
              </a:rPr>
              <a:t>选项：</a:t>
            </a:r>
            <a:r>
              <a:rPr lang="en-US" altLang="zh-CN" sz="1400" dirty="0" smtClean="0">
                <a:latin typeface="+mn-ea"/>
                <a:cs typeface="+mn-ea"/>
              </a:rPr>
              <a:t>--hard</a:t>
            </a:r>
            <a:r>
              <a:rPr lang="zh-CN" altLang="en-US" sz="1400" dirty="0" smtClean="0">
                <a:latin typeface="+mn-ea"/>
                <a:cs typeface="+mn-ea"/>
              </a:rPr>
              <a:t>表示全恢复  提交点：可用</a:t>
            </a:r>
            <a:r>
              <a:rPr lang="en-US" altLang="zh-CN" sz="1400" dirty="0" smtClean="0">
                <a:latin typeface="+mn-ea"/>
                <a:cs typeface="+mn-ea"/>
              </a:rPr>
              <a:t>ID</a:t>
            </a:r>
            <a:r>
              <a:rPr lang="zh-CN" altLang="en-US" sz="1400" dirty="0" smtClean="0">
                <a:latin typeface="+mn-ea"/>
                <a:cs typeface="+mn-ea"/>
              </a:rPr>
              <a:t>或标签</a:t>
            </a:r>
            <a:r>
              <a:rPr lang="en-US" altLang="zh-CN" sz="1400" dirty="0" smtClean="0">
                <a:latin typeface="+mn-ea"/>
                <a:cs typeface="+mn-ea"/>
              </a:rPr>
              <a:t>) </a:t>
            </a: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reset --hard v0.1</a:t>
            </a:r>
            <a:r>
              <a:rPr lang="en-US" altLang="zh-CN" sz="1400" dirty="0" smtClean="0">
                <a:latin typeface="+mn-ea"/>
                <a:cs typeface="+mn-ea"/>
              </a:rPr>
              <a:t> </a:t>
            </a:r>
          </a:p>
          <a:p>
            <a:r>
              <a:rPr lang="zh-CN" altLang="en-US" sz="1400" b="1" dirty="0" smtClean="0">
                <a:latin typeface="+mn-ea"/>
                <a:cs typeface="+mn-ea"/>
                <a:sym typeface="+mn-ea"/>
              </a:rPr>
              <a:t>查询所有提交点 </a:t>
            </a:r>
            <a:endParaRPr lang="zh-CN" altLang="en-US" sz="1400" dirty="0" smtClean="0">
              <a:latin typeface="+mn-ea"/>
              <a:cs typeface="+mn-ea"/>
              <a:sym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reflog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          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回退后需要反悔的话，需要通过此命令查找到所有操作的提交点</a:t>
            </a:r>
            <a:endParaRPr lang="en-US" altLang="zh-CN" sz="1400" dirty="0" smtClean="0">
              <a:latin typeface="+mn-ea"/>
              <a:cs typeface="+mn-ea"/>
            </a:endParaRPr>
          </a:p>
          <a:p>
            <a:r>
              <a:rPr lang="zh-CN" altLang="en-US" b="1" dirty="0" smtClean="0">
                <a:latin typeface="+mn-ea"/>
                <a:cs typeface="+mn-ea"/>
                <a:sym typeface="+mn-ea"/>
              </a:rPr>
              <a:t>合并分支的起始点</a:t>
            </a:r>
            <a:r>
              <a:rPr lang="en-US" altLang="zh-CN" b="1" dirty="0" smtClean="0">
                <a:latin typeface="+mn-ea"/>
                <a:cs typeface="+mn-ea"/>
                <a:sym typeface="+mn-ea"/>
              </a:rPr>
              <a:t>(</a:t>
            </a:r>
            <a:r>
              <a:rPr lang="zh-CN" altLang="en-US" b="1" dirty="0" smtClean="0">
                <a:latin typeface="+mn-ea"/>
                <a:cs typeface="+mn-ea"/>
                <a:sym typeface="+mn-ea"/>
              </a:rPr>
              <a:t>不推荐</a:t>
            </a:r>
            <a:r>
              <a:rPr lang="en-US" altLang="zh-CN" b="1" dirty="0" smtClean="0">
                <a:latin typeface="+mn-ea"/>
                <a:cs typeface="+mn-ea"/>
                <a:sym typeface="+mn-ea"/>
              </a:rPr>
              <a:t>)</a:t>
            </a:r>
            <a:r>
              <a:rPr lang="zh-CN" altLang="en-US" b="1" dirty="0" smtClean="0">
                <a:latin typeface="+mn-ea"/>
                <a:cs typeface="+mn-ea"/>
                <a:sym typeface="+mn-ea"/>
              </a:rPr>
              <a:t>    </a:t>
            </a:r>
            <a:endParaRPr lang="zh-CN" altLang="en-US" dirty="0">
              <a:latin typeface="+mn-ea"/>
              <a:cs typeface="+mn-ea"/>
              <a:sym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checkout master    </a:t>
            </a:r>
            <a:endParaRPr lang="en-US" altLang="zh-CN" sz="1400" dirty="0" smtClean="0">
              <a:latin typeface="+mn-ea"/>
              <a:cs typeface="+mn-ea"/>
            </a:endParaRPr>
          </a:p>
          <a:p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git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rebase 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reking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            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合并分支</a:t>
            </a:r>
            <a:r>
              <a:rPr lang="en-US" altLang="zh-CN" sz="1400" dirty="0" err="1" smtClean="0">
                <a:latin typeface="+mn-ea"/>
                <a:cs typeface="+mn-ea"/>
                <a:sym typeface="+mn-ea"/>
              </a:rPr>
              <a:t>reking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和主干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master</a:t>
            </a:r>
            <a:r>
              <a:rPr lang="zh-CN" altLang="en-US" sz="1400" dirty="0" smtClean="0">
                <a:latin typeface="+mn-ea"/>
                <a:cs typeface="+mn-ea"/>
                <a:sym typeface="+mn-ea"/>
              </a:rPr>
              <a:t>，合并后的提交点属于主干</a:t>
            </a:r>
            <a:r>
              <a:rPr lang="en-US" altLang="zh-CN" sz="1400" dirty="0" smtClean="0">
                <a:latin typeface="+mn-ea"/>
                <a:cs typeface="+mn-ea"/>
                <a:sym typeface="+mn-ea"/>
              </a:rPr>
              <a:t>master</a:t>
            </a:r>
          </a:p>
        </p:txBody>
      </p:sp>
      <p:pic>
        <p:nvPicPr>
          <p:cNvPr id="1028" name="Picture 4" descr="E:\VIP课\git\img\re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161" y="3825480"/>
            <a:ext cx="7605164" cy="31937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897243" y="525044"/>
            <a:ext cx="2640329" cy="360355"/>
          </a:xfrm>
          <a:prstGeom prst="rect">
            <a:avLst/>
          </a:prstGeom>
          <a:noFill/>
        </p:spPr>
        <p:txBody>
          <a:bodyPr wrap="square" lIns="88724" tIns="44362" rIns="88724" bIns="44362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仓库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8560" y="1200134"/>
            <a:ext cx="8700884" cy="274256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 indent="123228"/>
            <a:r>
              <a:rPr lang="en-US" sz="1200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gitHub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是一个面向开源及私有软件项目的托管平台，因为只支持</a:t>
            </a:r>
            <a:r>
              <a:rPr lang="en-US" sz="1200" dirty="0" err="1">
                <a:latin typeface="Calibri" panose="020F0502020204030204" charset="0"/>
                <a:ea typeface="宋体" panose="02010600030101010101" pitchFamily="2" charset="-122"/>
              </a:rPr>
              <a:t>git</a:t>
            </a:r>
            <a:r>
              <a:rPr lang="en-US" sz="1200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作为唯一的版本库格式进行托管，故名</a:t>
            </a:r>
            <a:r>
              <a:rPr lang="en-US" sz="1200" dirty="0" err="1">
                <a:latin typeface="Calibri" panose="020F0502020204030204" charset="0"/>
                <a:ea typeface="宋体" panose="02010600030101010101" pitchFamily="2" charset="-122"/>
              </a:rPr>
              <a:t>gitHub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669" y="1650193"/>
            <a:ext cx="5800549" cy="305034"/>
          </a:xfrm>
          <a:prstGeom prst="rect">
            <a:avLst/>
          </a:prstGeom>
          <a:noFill/>
          <a:ln w="9525">
            <a:noFill/>
          </a:ln>
        </p:spPr>
        <p:txBody>
          <a:bodyPr lIns="88724" tIns="44362" rIns="88724" bIns="44362">
            <a:spAutoFit/>
          </a:bodyPr>
          <a:lstStyle/>
          <a:p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github</a:t>
            </a:r>
            <a:r>
              <a:rPr lang="zh-CN" altLang="en-US" sz="1400" dirty="0" smtClean="0"/>
              <a:t>连接需要通过加密通道，有两种方式， 一种</a:t>
            </a:r>
            <a:r>
              <a:rPr lang="en-US" altLang="zh-CN" sz="1400" dirty="0" err="1" smtClean="0"/>
              <a:t>ssh</a:t>
            </a:r>
            <a:r>
              <a:rPr lang="zh-CN" altLang="en-US" sz="1400" dirty="0" smtClean="0"/>
              <a:t>，一种</a:t>
            </a:r>
            <a:r>
              <a:rPr lang="en-US" altLang="zh-CN" sz="1400" dirty="0" smtClean="0"/>
              <a:t>https</a:t>
            </a:r>
            <a:endParaRPr lang="zh-CN" altLang="en-US" sz="14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0" y="5475699"/>
            <a:ext cx="5800589" cy="1012920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 indent="123228"/>
            <a:r>
              <a:rPr lang="en-US" sz="1200" dirty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本地新建一个远程连接</a:t>
            </a:r>
            <a:r>
              <a:rPr lang="en-US" sz="1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enjoy</a:t>
            </a:r>
          </a:p>
          <a:p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1200" dirty="0" err="1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git</a:t>
            </a:r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remote add </a:t>
            </a:r>
            <a:r>
              <a:rPr lang="en-US" sz="1200" dirty="0" smtClean="0"/>
              <a:t>enjoy-https  </a:t>
            </a:r>
            <a:r>
              <a:rPr lang="en-US" sz="1200" u="sng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</a:t>
            </a:r>
            <a:r>
              <a:rPr lang="en-US" sz="1200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github.com/kingjames223/enjoy-git.git</a:t>
            </a:r>
            <a:endParaRPr lang="en-US" sz="1200" u="sng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  2. </a:t>
            </a:r>
            <a:r>
              <a:rPr lang="zh-CN" alt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查看远程连接</a:t>
            </a:r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1200" dirty="0" err="1" smtClean="0">
                <a:latin typeface="Calibri" panose="020F0502020204030204" charset="0"/>
                <a:ea typeface="宋体" panose="02010600030101010101" pitchFamily="2" charset="-122"/>
              </a:rPr>
              <a:t>git</a:t>
            </a:r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remote</a:t>
            </a:r>
          </a:p>
          <a:p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  3. </a:t>
            </a:r>
            <a:r>
              <a:rPr lang="zh-CN" alt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查看远程连接详情</a:t>
            </a:r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1200" dirty="0" err="1" smtClean="0">
                <a:latin typeface="Calibri" panose="020F0502020204030204" charset="0"/>
                <a:ea typeface="宋体" panose="02010600030101010101" pitchFamily="2" charset="-122"/>
              </a:rPr>
              <a:t>git</a:t>
            </a:r>
            <a:r>
              <a:rPr lang="en-US" sz="1200" dirty="0" smtClean="0">
                <a:latin typeface="Calibri" panose="020F0502020204030204" charset="0"/>
                <a:ea typeface="宋体" panose="02010600030101010101" pitchFamily="2" charset="-122"/>
              </a:rPr>
              <a:t> remote -v</a:t>
            </a:r>
            <a:endParaRPr lang="zh-CN" altLang="en-US" dirty="0" smtClean="0"/>
          </a:p>
        </p:txBody>
      </p:sp>
      <p:pic>
        <p:nvPicPr>
          <p:cNvPr id="10" name="图片 9" descr="整体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05" y="3293634"/>
            <a:ext cx="5082385" cy="3907268"/>
          </a:xfrm>
          <a:prstGeom prst="rect">
            <a:avLst/>
          </a:prstGeom>
        </p:spPr>
      </p:pic>
      <p:sp>
        <p:nvSpPr>
          <p:cNvPr id="11" name="文本框 1"/>
          <p:cNvSpPr txBox="1"/>
          <p:nvPr/>
        </p:nvSpPr>
        <p:spPr>
          <a:xfrm>
            <a:off x="317615" y="2175262"/>
            <a:ext cx="5248152" cy="3367411"/>
          </a:xfrm>
          <a:prstGeom prst="rect">
            <a:avLst/>
          </a:prstGeom>
          <a:noFill/>
          <a:ln w="9525">
            <a:noFill/>
          </a:ln>
        </p:spPr>
        <p:txBody>
          <a:bodyPr wrap="square" lIns="88724" tIns="44362" rIns="88724" bIns="44362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clone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sym typeface="+mn-ea"/>
              </a:rPr>
              <a:t>克隆</a:t>
            </a:r>
            <a:endParaRPr lang="en-US" altLang="zh-CN" sz="1600" dirty="0" smtClean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  <a:sym typeface="+mn-ea"/>
              </a:rPr>
              <a:t>git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 clone “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sym typeface="+mn-ea"/>
              </a:rPr>
              <a:t>远程地址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” “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sym typeface="+mn-ea"/>
              </a:rPr>
              <a:t>本地文件名称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”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push  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sym typeface="+mn-ea"/>
              </a:rPr>
              <a:t>推送本地修改至远程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  <a:sym typeface="+mn-ea"/>
              </a:rPr>
              <a:t>git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sym typeface="+mn-ea"/>
              </a:rPr>
              <a:t>文档库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sym typeface="+mn-ea"/>
              </a:rPr>
              <a:t> </a:t>
            </a:r>
            <a:endParaRPr lang="en-US" altLang="zh-CN" sz="16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+mn-ea"/>
              </a:rPr>
              <a:t>git</a:t>
            </a:r>
            <a:r>
              <a:rPr lang="en-US" sz="1200" dirty="0" smtClean="0">
                <a:latin typeface="+mn-ea"/>
              </a:rPr>
              <a:t> push -u enjoy-https master   </a:t>
            </a:r>
            <a:endParaRPr lang="en-US" altLang="zh-CN" sz="1200" dirty="0" smtClean="0">
              <a:latin typeface="+mn-ea"/>
              <a:cs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+mn-ea"/>
                <a:sym typeface="+mn-ea"/>
              </a:rPr>
              <a:t>fetch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  <a:cs typeface="+mn-ea"/>
                <a:sym typeface="+mn-ea"/>
              </a:rPr>
              <a:t>与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+mn-ea"/>
                <a:sym typeface="+mn-ea"/>
              </a:rPr>
              <a:t>pull</a:t>
            </a:r>
            <a:endParaRPr lang="zh-CN" altLang="en-US" sz="1600" dirty="0">
              <a:latin typeface="宋体" pitchFamily="2" charset="-122"/>
              <a:ea typeface="宋体" pitchFamily="2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fetch</a:t>
            </a:r>
            <a:r>
              <a:rPr lang="zh-CN" altLang="en-US" sz="1400" dirty="0" smtClean="0"/>
              <a:t>是将远程主机的最新内容拉到本地，不进行合并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+mn-ea"/>
              </a:rPr>
              <a:t>git</a:t>
            </a:r>
            <a:r>
              <a:rPr lang="en-US" sz="1200" dirty="0" smtClean="0">
                <a:latin typeface="+mn-ea"/>
              </a:rPr>
              <a:t> fetch enjoy-https master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smtClean="0"/>
              <a:t>pull</a:t>
            </a:r>
            <a:r>
              <a:rPr lang="zh-CN" altLang="en-US" sz="1400" dirty="0" smtClean="0"/>
              <a:t> 则是将远程主机的最新内容拉下来后直接</a:t>
            </a:r>
            <a:r>
              <a:rPr lang="zh-CN" altLang="en-US" sz="1400" dirty="0" smtClean="0"/>
              <a:t>合并 </a:t>
            </a:r>
            <a:r>
              <a:rPr lang="en-US" altLang="zh-CN" sz="1400" dirty="0" err="1" smtClean="0"/>
              <a:t>fetch+merge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+mn-ea"/>
              </a:rPr>
              <a:t>git</a:t>
            </a:r>
            <a:r>
              <a:rPr lang="en-US" sz="1200" dirty="0" smtClean="0">
                <a:latin typeface="+mn-ea"/>
              </a:rPr>
              <a:t> pull enjoy-https master</a:t>
            </a:r>
            <a:endParaRPr lang="en-US" altLang="zh-CN" sz="1200" b="1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987</Words>
  <Application>WPS 演示</Application>
  <PresentationFormat>自定义</PresentationFormat>
  <Paragraphs>132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1481</cp:revision>
  <dcterms:created xsi:type="dcterms:W3CDTF">2014-11-09T01:07:00Z</dcterms:created>
  <dcterms:modified xsi:type="dcterms:W3CDTF">2019-04-02T14:52:57Z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</Properties>
</file>