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423" r:id="rId2"/>
    <p:sldId id="446" r:id="rId3"/>
    <p:sldId id="483" r:id="rId4"/>
    <p:sldId id="484" r:id="rId5"/>
    <p:sldId id="482" r:id="rId6"/>
    <p:sldId id="466" r:id="rId7"/>
    <p:sldId id="452" r:id="rId8"/>
    <p:sldId id="494" r:id="rId9"/>
    <p:sldId id="493" r:id="rId10"/>
    <p:sldId id="485" r:id="rId11"/>
    <p:sldId id="486" r:id="rId12"/>
    <p:sldId id="487" r:id="rId13"/>
    <p:sldId id="490" r:id="rId14"/>
    <p:sldId id="488" r:id="rId15"/>
    <p:sldId id="491" r:id="rId16"/>
    <p:sldId id="41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50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438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-86" y="-408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3/27 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70" y="-1905"/>
            <a:ext cx="12163425" cy="683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3/27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3/27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10491469" y="984885"/>
            <a:ext cx="184731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endParaRPr lang="zh-CN" altLang="en-US" sz="1600" b="1" baseline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190501"/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206108" y="640319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dirty="0" smtClean="0">
                <a:hlinkClick r:id="rId3"/>
              </a:rPr>
              <a:t>http://enjoy.ke.qq.com/</a:t>
            </a:r>
            <a:endParaRPr lang="zh-CN" altLang="en-US" dirty="0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60664" y="6433011"/>
            <a:ext cx="28528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学无止境，让学习成为一种享受</a:t>
            </a:r>
            <a:endParaRPr lang="zh-CN" altLang="en-US" sz="1400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3/27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3/27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3/27 Wed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3/27 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3/27 Wed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3/27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3/27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3/27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93750" y="2031509"/>
            <a:ext cx="1031240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30000"/>
              </a:lnSpc>
            </a:pPr>
            <a:r>
              <a:rPr lang="en-US" altLang="zh-CN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Maven</a:t>
            </a:r>
            <a:r>
              <a:rPr lang="zh-CN" altLang="en-US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进阶</a:t>
            </a:r>
            <a:endParaRPr lang="zh-CN" altLang="en-US" sz="4800" b="1" dirty="0">
              <a:ln w="6350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739984"/>
            <a:ext cx="6098091" cy="2971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64000" y="5155565"/>
            <a:ext cx="2902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44621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502106" y="566468"/>
            <a:ext cx="3505200" cy="3048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maven</a:t>
            </a:r>
          </a:p>
          <a:p>
            <a:pPr algn="ctr"/>
            <a:endParaRPr lang="en-US" altLang="zh-CN" dirty="0" smtClean="0"/>
          </a:p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7796" y="200894"/>
            <a:ext cx="3542316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对依赖的管理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577970" y="1500994"/>
            <a:ext cx="3674853" cy="15696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dependency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sz="1200" i="1" dirty="0" smtClean="0"/>
              <a:t>&lt;!—</a:t>
            </a:r>
            <a:r>
              <a:rPr lang="zh-CN" altLang="en-US" sz="1200" i="1" dirty="0" smtClean="0"/>
              <a:t>指定</a:t>
            </a:r>
            <a:r>
              <a:rPr lang="en-US" altLang="zh-CN" sz="1200" i="1" dirty="0" smtClean="0"/>
              <a:t>jar</a:t>
            </a:r>
            <a:r>
              <a:rPr lang="zh-CN" altLang="en-US" sz="1200" i="1" dirty="0" smtClean="0"/>
              <a:t>坐标</a:t>
            </a:r>
            <a:r>
              <a:rPr lang="en-US" sz="1200" i="1" dirty="0" smtClean="0"/>
              <a:t>--&gt;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groupId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&gt;junit&lt;/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groupId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artifactId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&gt;junit&lt;/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artifactId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version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&gt;3.8.1&lt;/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version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sz="1200" i="1" dirty="0" smtClean="0"/>
              <a:t>&lt;!—</a:t>
            </a:r>
            <a:r>
              <a:rPr lang="zh-CN" altLang="en-US" sz="1200" i="1" dirty="0" smtClean="0"/>
              <a:t>指定生效范围</a:t>
            </a:r>
            <a:r>
              <a:rPr lang="en-US" sz="1200" i="1" dirty="0" smtClean="0"/>
              <a:t>--&gt;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scope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&gt;test&lt;/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scope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dependency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9086" y="3878397"/>
            <a:ext cx="109526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scope</a:t>
            </a:r>
            <a:r>
              <a:rPr lang="zh-CN" altLang="en-US" b="1" dirty="0" smtClean="0"/>
              <a:t>用来控制依赖对编译，测试，运行的</a:t>
            </a:r>
            <a:r>
              <a:rPr lang="en-US" b="1" dirty="0" smtClean="0"/>
              <a:t>classpath</a:t>
            </a:r>
            <a:r>
              <a:rPr lang="zh-CN" altLang="en-US" b="1" dirty="0" smtClean="0"/>
              <a:t>的关系</a:t>
            </a:r>
            <a:r>
              <a:rPr lang="en-US" altLang="zh-CN" dirty="0" smtClean="0"/>
              <a:t>. </a:t>
            </a:r>
          </a:p>
          <a:p>
            <a:r>
              <a:rPr lang="zh-CN" altLang="en-US" dirty="0" smtClean="0"/>
              <a:t>主要的是三种依赖关系如下：</a:t>
            </a:r>
            <a:endParaRPr lang="en-US" altLang="zh-CN" dirty="0" smtClean="0"/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1.</a:t>
            </a:r>
            <a:r>
              <a:rPr lang="en-US" b="1" dirty="0" smtClean="0"/>
              <a:t>compile</a:t>
            </a:r>
            <a:r>
              <a:rPr lang="en-US" dirty="0" smtClean="0"/>
              <a:t>：</a:t>
            </a:r>
            <a:r>
              <a:rPr lang="en-US" b="1" dirty="0" smtClean="0"/>
              <a:t> </a:t>
            </a:r>
            <a:r>
              <a:rPr lang="zh-CN" altLang="en-US" b="1" dirty="0" smtClean="0"/>
              <a:t>默认编译依赖范围</a:t>
            </a:r>
            <a:r>
              <a:rPr lang="zh-CN" altLang="en-US" dirty="0" smtClean="0"/>
              <a:t>。被依赖项目在编译，测试，运行都参与。打包的时候需包含进去</a:t>
            </a:r>
            <a:br>
              <a:rPr lang="zh-CN" altLang="en-US" dirty="0" smtClean="0"/>
            </a:br>
            <a:r>
              <a:rPr lang="en-US" altLang="zh-CN" dirty="0" smtClean="0"/>
              <a:t>2.</a:t>
            </a:r>
            <a:r>
              <a:rPr lang="en-US" dirty="0" smtClean="0"/>
              <a:t>test：</a:t>
            </a:r>
            <a:r>
              <a:rPr lang="zh-CN" altLang="en-US" dirty="0" smtClean="0"/>
              <a:t>被依赖项目仅仅参与测试相关的工作，如测试代码的编译、执行</a:t>
            </a:r>
            <a:br>
              <a:rPr lang="zh-CN" altLang="en-US" dirty="0" smtClean="0"/>
            </a:br>
            <a:r>
              <a:rPr lang="en-US" altLang="zh-CN" dirty="0" smtClean="0"/>
              <a:t>3.</a:t>
            </a:r>
            <a:r>
              <a:rPr lang="en-US" dirty="0" smtClean="0"/>
              <a:t>provided：</a:t>
            </a:r>
            <a:r>
              <a:rPr lang="zh-CN" altLang="en-US" dirty="0" smtClean="0"/>
              <a:t>被依赖项目对运行期无效，打包的时候不用包进去。如</a:t>
            </a:r>
            <a:r>
              <a:rPr lang="en-US" dirty="0" smtClean="0"/>
              <a:t>servlet-api</a:t>
            </a:r>
            <a:br>
              <a:rPr lang="en-US" dirty="0" smtClean="0"/>
            </a:br>
            <a:r>
              <a:rPr lang="en-US" dirty="0" smtClean="0"/>
              <a:t>4.runtime:</a:t>
            </a:r>
            <a:r>
              <a:rPr lang="zh-CN" altLang="en-US" dirty="0" smtClean="0"/>
              <a:t>被依赖项目无需参与项目的编译。例如</a:t>
            </a:r>
            <a:r>
              <a:rPr lang="en-US" altLang="zh-CN" dirty="0" smtClean="0"/>
              <a:t>:</a:t>
            </a:r>
            <a:r>
              <a:rPr lang="en-US" dirty="0" smtClean="0"/>
              <a:t>jdbc</a:t>
            </a:r>
            <a:r>
              <a:rPr lang="zh-CN" altLang="en-US" dirty="0" smtClean="0"/>
              <a:t>驱动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01065" y="1293962"/>
            <a:ext cx="2518913" cy="1811547"/>
          </a:xfrm>
          <a:prstGeom prst="rect">
            <a:avLst/>
          </a:prstGeom>
          <a:solidFill>
            <a:schemeClr val="bg1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Jvm</a:t>
            </a:r>
          </a:p>
          <a:p>
            <a:pPr algn="ctr"/>
            <a:endParaRPr lang="en-US" altLang="zh-CN" dirty="0" smtClean="0"/>
          </a:p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44929" y="1017917"/>
            <a:ext cx="2700068" cy="64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classpath1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0679" y="1774166"/>
            <a:ext cx="2700068" cy="64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classpath2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47804" y="2599426"/>
            <a:ext cx="2700068" cy="64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classpath3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597879" y="1846053"/>
            <a:ext cx="1906438" cy="60384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classloader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10" idx="3"/>
            <a:endCxn id="7" idx="1"/>
          </p:cNvCxnSpPr>
          <p:nvPr/>
        </p:nvCxnSpPr>
        <p:spPr>
          <a:xfrm flipV="1">
            <a:off x="6504317" y="1341408"/>
            <a:ext cx="1440612" cy="806570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3"/>
            <a:endCxn id="8" idx="1"/>
          </p:cNvCxnSpPr>
          <p:nvPr/>
        </p:nvCxnSpPr>
        <p:spPr>
          <a:xfrm flipV="1">
            <a:off x="6504317" y="2097657"/>
            <a:ext cx="1446362" cy="50321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3"/>
            <a:endCxn id="9" idx="1"/>
          </p:cNvCxnSpPr>
          <p:nvPr/>
        </p:nvCxnSpPr>
        <p:spPr>
          <a:xfrm>
            <a:off x="6504317" y="2147978"/>
            <a:ext cx="1443487" cy="774939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7796" y="200894"/>
            <a:ext cx="3525324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的依赖传递与冲突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07104" y="1147314"/>
            <a:ext cx="1371599" cy="439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Mall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47625" y="2447028"/>
            <a:ext cx="1371599" cy="439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Order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21791" y="2444153"/>
            <a:ext cx="1371599" cy="439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product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 rot="5400000">
            <a:off x="2083282" y="937405"/>
            <a:ext cx="859767" cy="2159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2"/>
            <a:endCxn id="5" idx="0"/>
          </p:cNvCxnSpPr>
          <p:nvPr/>
        </p:nvCxnSpPr>
        <p:spPr>
          <a:xfrm rot="5400000">
            <a:off x="2971802" y="1823051"/>
            <a:ext cx="856892" cy="385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39307" y="3738114"/>
            <a:ext cx="1371599" cy="439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pay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80228" y="4994695"/>
            <a:ext cx="1984075" cy="439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fastJson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1.2.30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084719" y="3723736"/>
            <a:ext cx="1894935" cy="439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fastJson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1.2.5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5" idx="2"/>
            <a:endCxn id="15" idx="0"/>
          </p:cNvCxnSpPr>
          <p:nvPr/>
        </p:nvCxnSpPr>
        <p:spPr>
          <a:xfrm rot="5400000">
            <a:off x="2700071" y="3216216"/>
            <a:ext cx="839636" cy="175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2"/>
            <a:endCxn id="13" idx="0"/>
          </p:cNvCxnSpPr>
          <p:nvPr/>
        </p:nvCxnSpPr>
        <p:spPr>
          <a:xfrm rot="5400000">
            <a:off x="803697" y="3108385"/>
            <a:ext cx="851139" cy="408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2"/>
            <a:endCxn id="14" idx="0"/>
          </p:cNvCxnSpPr>
          <p:nvPr/>
        </p:nvCxnSpPr>
        <p:spPr>
          <a:xfrm rot="16200000" flipH="1">
            <a:off x="1290369" y="3912798"/>
            <a:ext cx="816634" cy="1347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973020" y="1290472"/>
            <a:ext cx="44501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</a:t>
            </a:r>
            <a:r>
              <a:rPr lang="en-US" altLang="zh-CN" b="1" dirty="0" smtClean="0"/>
              <a:t>all</a:t>
            </a:r>
            <a:r>
              <a:rPr lang="zh-CN" altLang="en-US" b="1" dirty="0" smtClean="0"/>
              <a:t>项目应该使用哪个</a:t>
            </a:r>
            <a:r>
              <a:rPr lang="en-US" altLang="zh-CN" b="1" dirty="0" smtClean="0"/>
              <a:t>fastjson</a:t>
            </a:r>
            <a:r>
              <a:rPr lang="zh-CN" altLang="en-US" b="1" dirty="0" smtClean="0"/>
              <a:t>包呢？</a:t>
            </a:r>
            <a:endParaRPr lang="en-US" altLang="zh-CN" b="1" dirty="0" smtClean="0"/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、路径最短原则：</a:t>
            </a:r>
            <a:r>
              <a:rPr lang="en-US" altLang="zh-CN" dirty="0" smtClean="0"/>
              <a:t>product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customer</a:t>
            </a:r>
            <a:r>
              <a:rPr lang="zh-CN" altLang="en-US" dirty="0" smtClean="0"/>
              <a:t>里的引用路径较短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、同路径长度下，谁先声明谁优先：看</a:t>
            </a:r>
            <a:r>
              <a:rPr lang="en-US" altLang="zh-CN" dirty="0" smtClean="0"/>
              <a:t>product</a:t>
            </a:r>
            <a:r>
              <a:rPr lang="zh-CN" altLang="en-US" dirty="0" smtClean="0"/>
              <a:t>依赖和</a:t>
            </a:r>
            <a:r>
              <a:rPr lang="en-US" altLang="zh-CN" dirty="0" smtClean="0"/>
              <a:t>customer</a:t>
            </a:r>
            <a:r>
              <a:rPr lang="zh-CN" altLang="en-US" dirty="0" smtClean="0"/>
              <a:t>依赖在</a:t>
            </a:r>
            <a:r>
              <a:rPr lang="en-US" altLang="zh-CN" dirty="0" smtClean="0"/>
              <a:t>pom</a:t>
            </a:r>
            <a:r>
              <a:rPr lang="zh-CN" altLang="en-US" dirty="0" smtClean="0"/>
              <a:t>中声明位置，谁先用谁的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、使用</a:t>
            </a:r>
            <a:r>
              <a:rPr lang="en-US" dirty="0" smtClean="0"/>
              <a:t>exclusions</a:t>
            </a:r>
            <a:r>
              <a:rPr lang="zh-CN" altLang="en-US" dirty="0" smtClean="0"/>
              <a:t>排除，声明不要</a:t>
            </a:r>
            <a:r>
              <a:rPr lang="en-US" altLang="zh-CN" dirty="0" smtClean="0"/>
              <a:t>product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customer</a:t>
            </a:r>
            <a:r>
              <a:rPr lang="zh-CN" altLang="en-US" dirty="0" smtClean="0"/>
              <a:t>不要</a:t>
            </a:r>
            <a:r>
              <a:rPr lang="en-US" altLang="zh-CN" dirty="0" smtClean="0"/>
              <a:t>fastjson</a:t>
            </a:r>
            <a:r>
              <a:rPr lang="zh-CN" altLang="en-US" dirty="0" smtClean="0"/>
              <a:t>依赖。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408100" y="2449905"/>
            <a:ext cx="1371599" cy="439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customer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264326" y="3694981"/>
            <a:ext cx="1894935" cy="439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fastJson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1.2.3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3" idx="2"/>
            <a:endCxn id="24" idx="0"/>
          </p:cNvCxnSpPr>
          <p:nvPr/>
        </p:nvCxnSpPr>
        <p:spPr>
          <a:xfrm rot="16200000" flipH="1">
            <a:off x="4750283" y="3233469"/>
            <a:ext cx="805129" cy="117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" idx="2"/>
            <a:endCxn id="23" idx="0"/>
          </p:cNvCxnSpPr>
          <p:nvPr/>
        </p:nvCxnSpPr>
        <p:spPr>
          <a:xfrm rot="16200000" flipH="1">
            <a:off x="3912080" y="1268085"/>
            <a:ext cx="862644" cy="1500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7796" y="200894"/>
            <a:ext cx="2122056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20437" y="2186193"/>
            <a:ext cx="2268745" cy="78500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本地仓库</a:t>
            </a:r>
            <a:endParaRPr lang="en-US" altLang="zh-CN" dirty="0" smtClean="0"/>
          </a:p>
          <a:p>
            <a:pPr algn="ctr"/>
            <a:r>
              <a:rPr lang="zh-CN" altLang="en-US" sz="1400" dirty="0" smtClean="0"/>
              <a:t>（</a:t>
            </a:r>
            <a:r>
              <a:rPr lang="en-US" altLang="zh-CN" sz="1400" dirty="0" smtClean="0"/>
              <a:t>setting.xml</a:t>
            </a:r>
            <a:r>
              <a:rPr lang="zh-CN" altLang="en-US" sz="1400" dirty="0" smtClean="0"/>
              <a:t>指定位置）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&lt;localRepository/&gt;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2188061" y="4020746"/>
            <a:ext cx="1515372" cy="49745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远程仓库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226939" y="4008566"/>
            <a:ext cx="1515372" cy="49745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中央仓库</a:t>
            </a:r>
            <a:endParaRPr lang="en-US" altLang="zh-CN" dirty="0" smtClean="0"/>
          </a:p>
        </p:txBody>
      </p:sp>
      <p:cxnSp>
        <p:nvCxnSpPr>
          <p:cNvPr id="7" name="直接箭头连接符 6"/>
          <p:cNvCxnSpPr>
            <a:stCxn id="3" idx="2"/>
            <a:endCxn id="4" idx="0"/>
          </p:cNvCxnSpPr>
          <p:nvPr/>
        </p:nvCxnSpPr>
        <p:spPr>
          <a:xfrm rot="5400000">
            <a:off x="2525504" y="3391440"/>
            <a:ext cx="1049550" cy="209063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2"/>
            <a:endCxn id="5" idx="0"/>
          </p:cNvCxnSpPr>
          <p:nvPr/>
        </p:nvCxnSpPr>
        <p:spPr>
          <a:xfrm rot="16200000" flipH="1">
            <a:off x="3551032" y="2574973"/>
            <a:ext cx="1037370" cy="1829815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141207" y="1470201"/>
            <a:ext cx="2027207" cy="3278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Maven</a:t>
            </a:r>
            <a:r>
              <a:rPr lang="zh-CN" altLang="en-US" dirty="0" smtClean="0"/>
              <a:t>构建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3" idx="2"/>
            <a:endCxn id="3" idx="0"/>
          </p:cNvCxnSpPr>
          <p:nvPr/>
        </p:nvCxnSpPr>
        <p:spPr>
          <a:xfrm rot="5400000">
            <a:off x="2960717" y="1992098"/>
            <a:ext cx="388189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4231" y="4038335"/>
            <a:ext cx="1515372" cy="49745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私服</a:t>
            </a:r>
            <a:endParaRPr lang="en-US" altLang="zh-CN" dirty="0" smtClean="0"/>
          </a:p>
        </p:txBody>
      </p:sp>
      <p:cxnSp>
        <p:nvCxnSpPr>
          <p:cNvPr id="23" name="直接箭头连接符 22"/>
          <p:cNvCxnSpPr>
            <a:stCxn id="3" idx="2"/>
            <a:endCxn id="22" idx="0"/>
          </p:cNvCxnSpPr>
          <p:nvPr/>
        </p:nvCxnSpPr>
        <p:spPr>
          <a:xfrm rot="5400000">
            <a:off x="1464795" y="2348319"/>
            <a:ext cx="1067139" cy="2312893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799827" y="1222459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smtClean="0"/>
              <a:t>Maven</a:t>
            </a:r>
            <a:r>
              <a:rPr lang="zh-CN" altLang="en-US" sz="1400" dirty="0" smtClean="0"/>
              <a:t>解析过程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 marL="342900" indent="-342900"/>
            <a:r>
              <a:rPr lang="en-US" altLang="zh-CN" sz="1400" dirty="0" smtClean="0"/>
              <a:t>1.</a:t>
            </a:r>
            <a:r>
              <a:rPr lang="zh-CN" altLang="en-US" sz="1400" dirty="0" smtClean="0"/>
              <a:t>当依赖的范围是</a:t>
            </a:r>
            <a:r>
              <a:rPr lang="en-US" sz="1400" dirty="0" smtClean="0"/>
              <a:t>system</a:t>
            </a:r>
            <a:r>
              <a:rPr lang="zh-CN" altLang="en-US" sz="1400" dirty="0" smtClean="0"/>
              <a:t>的时候，</a:t>
            </a:r>
            <a:r>
              <a:rPr lang="en-US" sz="1400" dirty="0" smtClean="0"/>
              <a:t>Maven</a:t>
            </a:r>
            <a:r>
              <a:rPr lang="zh-CN" altLang="en-US" sz="1400" dirty="0" smtClean="0"/>
              <a:t>直接从本地文件系统解析构件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zh-CN" altLang="en-US" sz="1400" dirty="0" smtClean="0"/>
          </a:p>
          <a:p>
            <a:r>
              <a:rPr lang="en-US" altLang="zh-CN" sz="1400" dirty="0" smtClean="0"/>
              <a:t>2. </a:t>
            </a:r>
            <a:r>
              <a:rPr lang="zh-CN" altLang="en-US" sz="1400" dirty="0" smtClean="0"/>
              <a:t>尝试直接从本地仓库寻找构件，如果发现相应构件，则解析成功</a:t>
            </a:r>
            <a:endParaRPr lang="en-US" altLang="zh-CN" sz="1400" dirty="0" smtClean="0"/>
          </a:p>
          <a:p>
            <a:endParaRPr lang="zh-CN" altLang="en-US" sz="1400" dirty="0" smtClean="0"/>
          </a:p>
          <a:p>
            <a:r>
              <a:rPr lang="en-US" altLang="zh-CN" sz="1400" dirty="0" smtClean="0"/>
              <a:t>3. </a:t>
            </a:r>
            <a:r>
              <a:rPr lang="zh-CN" altLang="en-US" sz="1400" dirty="0" smtClean="0"/>
              <a:t>本地仓库不存在，如果依赖的版本是显示的发布版本构件，则遍历所有的远程仓库，发现后下载使用</a:t>
            </a:r>
            <a:endParaRPr lang="en-US" altLang="zh-CN" sz="1400" dirty="0" smtClean="0"/>
          </a:p>
          <a:p>
            <a:endParaRPr lang="zh-CN" altLang="en-US" sz="1400" dirty="0" smtClean="0"/>
          </a:p>
          <a:p>
            <a:r>
              <a:rPr lang="en-US" altLang="zh-CN" sz="1400" dirty="0" smtClean="0"/>
              <a:t>4. </a:t>
            </a:r>
            <a:r>
              <a:rPr lang="zh-CN" altLang="en-US" sz="1400" dirty="0" smtClean="0"/>
              <a:t>如果依赖的版本是</a:t>
            </a:r>
            <a:r>
              <a:rPr lang="en-US" sz="1400" dirty="0" smtClean="0"/>
              <a:t>RELEASE</a:t>
            </a:r>
            <a:r>
              <a:rPr lang="zh-CN" altLang="en-US" sz="1400" dirty="0" smtClean="0"/>
              <a:t>或</a:t>
            </a:r>
            <a:r>
              <a:rPr lang="en-US" sz="1400" dirty="0" smtClean="0"/>
              <a:t>LATEST, </a:t>
            </a:r>
            <a:r>
              <a:rPr lang="zh-CN" altLang="en-US" sz="1400" dirty="0" smtClean="0"/>
              <a:t>则基于更新策略检查更新本地仓库</a:t>
            </a:r>
            <a:endParaRPr lang="en-US" altLang="zh-CN" sz="1400" dirty="0" smtClean="0"/>
          </a:p>
          <a:p>
            <a:endParaRPr lang="zh-CN" altLang="en-US" sz="1400" dirty="0" smtClean="0"/>
          </a:p>
          <a:p>
            <a:r>
              <a:rPr lang="en-US" altLang="zh-CN" sz="1400" dirty="0" smtClean="0"/>
              <a:t>5. </a:t>
            </a:r>
            <a:r>
              <a:rPr lang="zh-CN" altLang="en-US" sz="1400" dirty="0" smtClean="0"/>
              <a:t>如果依赖的版本是</a:t>
            </a:r>
            <a:r>
              <a:rPr lang="en-US" sz="1400" dirty="0" smtClean="0"/>
              <a:t>SNAPSHOT， </a:t>
            </a:r>
            <a:r>
              <a:rPr lang="zh-CN" altLang="en-US" sz="1400" dirty="0" smtClean="0"/>
              <a:t>则基于更新策略检查更新本地仓库</a:t>
            </a:r>
            <a:endParaRPr lang="en-US" altLang="zh-CN" sz="1400" dirty="0" smtClean="0"/>
          </a:p>
          <a:p>
            <a:endParaRPr lang="zh-CN" altLang="en-US" sz="1400" dirty="0" smtClean="0"/>
          </a:p>
          <a:p>
            <a:r>
              <a:rPr lang="zh-CN" altLang="en-US" sz="1400" dirty="0" smtClean="0"/>
              <a:t>注：一定要记得</a:t>
            </a:r>
            <a:r>
              <a:rPr lang="en-US" altLang="zh-CN" sz="1400" dirty="0" smtClean="0"/>
              <a:t>&lt;</a:t>
            </a:r>
            <a:r>
              <a:rPr lang="en-US" sz="1400" dirty="0" smtClean="0"/>
              <a:t>release&gt;  &lt;enabled&gt;     &amp;    &lt;snapshot&gt;  &lt;enabled&gt;</a:t>
            </a:r>
            <a:endParaRPr lang="en-US" altLang="zh-CN" sz="1400" dirty="0" smtClean="0"/>
          </a:p>
          <a:p>
            <a:r>
              <a:rPr lang="zh-CN" altLang="en-US" sz="1400" dirty="0" smtClean="0"/>
              <a:t>不推荐使用</a:t>
            </a:r>
            <a:r>
              <a:rPr lang="en-US" sz="1400" dirty="0" smtClean="0"/>
              <a:t>LATEST &amp; RELEASE</a:t>
            </a:r>
            <a:endParaRPr lang="zh-CN" altLang="en-US" sz="1400" dirty="0"/>
          </a:p>
        </p:txBody>
      </p:sp>
      <p:cxnSp>
        <p:nvCxnSpPr>
          <p:cNvPr id="19" name="直接箭头连接符 18"/>
          <p:cNvCxnSpPr>
            <a:stCxn id="22" idx="3"/>
            <a:endCxn id="4" idx="1"/>
          </p:cNvCxnSpPr>
          <p:nvPr/>
        </p:nvCxnSpPr>
        <p:spPr>
          <a:xfrm flipV="1">
            <a:off x="1599603" y="4269474"/>
            <a:ext cx="588458" cy="17589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3"/>
            <a:endCxn id="5" idx="1"/>
          </p:cNvCxnSpPr>
          <p:nvPr/>
        </p:nvCxnSpPr>
        <p:spPr>
          <a:xfrm flipV="1">
            <a:off x="3703433" y="4257294"/>
            <a:ext cx="523506" cy="1218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7796" y="200894"/>
            <a:ext cx="2279150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私服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29903" y="1652040"/>
            <a:ext cx="1121116" cy="3759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本地仓库</a:t>
            </a:r>
            <a:endParaRPr lang="en-US" altLang="zh-CN" dirty="0" smtClean="0"/>
          </a:p>
        </p:txBody>
      </p:sp>
      <p:cxnSp>
        <p:nvCxnSpPr>
          <p:cNvPr id="12" name="直接箭头连接符 11"/>
          <p:cNvCxnSpPr>
            <a:stCxn id="3" idx="2"/>
            <a:endCxn id="22" idx="0"/>
          </p:cNvCxnSpPr>
          <p:nvPr/>
        </p:nvCxnSpPr>
        <p:spPr>
          <a:xfrm rot="16200000" flipH="1">
            <a:off x="2064297" y="2454141"/>
            <a:ext cx="978262" cy="125935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858710" y="3006240"/>
            <a:ext cx="1515372" cy="49745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私服</a:t>
            </a:r>
            <a:endParaRPr lang="en-US" altLang="zh-CN" dirty="0" smtClean="0"/>
          </a:p>
        </p:txBody>
      </p:sp>
      <p:sp>
        <p:nvSpPr>
          <p:cNvPr id="66" name="矩形 65"/>
          <p:cNvSpPr/>
          <p:nvPr/>
        </p:nvSpPr>
        <p:spPr>
          <a:xfrm>
            <a:off x="5392421" y="2200234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 smtClean="0"/>
              <a:t>私服的用途：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、加速构建、稳定；</a:t>
            </a:r>
            <a:endParaRPr lang="en-US" altLang="zh-CN" sz="1400" dirty="0" smtClean="0"/>
          </a:p>
          <a:p>
            <a:endParaRPr lang="zh-CN" altLang="en-US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、节省带宽、节省中央 </a:t>
            </a:r>
            <a:r>
              <a:rPr lang="en-US" sz="1400" dirty="0" smtClean="0"/>
              <a:t>maven </a:t>
            </a:r>
            <a:r>
              <a:rPr lang="zh-CN" altLang="en-US" sz="1400" dirty="0" smtClean="0"/>
              <a:t>仓库的带宽；</a:t>
            </a:r>
            <a:endParaRPr lang="en-US" altLang="zh-CN" sz="1400" dirty="0" smtClean="0"/>
          </a:p>
          <a:p>
            <a:endParaRPr lang="zh-CN" altLang="en-US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、控制和审计；</a:t>
            </a:r>
            <a:endParaRPr lang="en-US" altLang="zh-CN" sz="1400" dirty="0" smtClean="0"/>
          </a:p>
          <a:p>
            <a:endParaRPr lang="zh-CN" altLang="en-US" sz="1400" dirty="0" smtClean="0"/>
          </a:p>
          <a:p>
            <a:r>
              <a:rPr lang="en-US" altLang="zh-CN" sz="1400" dirty="0" smtClean="0"/>
              <a:t>4</a:t>
            </a:r>
            <a:r>
              <a:rPr lang="zh-CN" altLang="en-US" sz="1400" dirty="0" smtClean="0"/>
              <a:t>、能够部署第三方构件；</a:t>
            </a:r>
            <a:endParaRPr lang="en-US" altLang="zh-CN" sz="1400" dirty="0" smtClean="0"/>
          </a:p>
          <a:p>
            <a:endParaRPr lang="zh-CN" altLang="en-US" sz="1400" dirty="0" smtClean="0"/>
          </a:p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、可以建立本地内部仓库、可以建立公共仓库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344037" y="1686744"/>
            <a:ext cx="1140731" cy="3759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本地仓库</a:t>
            </a:r>
            <a:endParaRPr lang="en-US" altLang="zh-CN" dirty="0" smtClean="0"/>
          </a:p>
        </p:txBody>
      </p:sp>
      <p:sp>
        <p:nvSpPr>
          <p:cNvPr id="29" name="矩形 28"/>
          <p:cNvSpPr/>
          <p:nvPr/>
        </p:nvSpPr>
        <p:spPr>
          <a:xfrm>
            <a:off x="3438815" y="1649022"/>
            <a:ext cx="1124132" cy="3759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本地仓库</a:t>
            </a:r>
            <a:endParaRPr lang="en-US" altLang="zh-CN" dirty="0" smtClean="0"/>
          </a:p>
        </p:txBody>
      </p:sp>
      <p:cxnSp>
        <p:nvCxnSpPr>
          <p:cNvPr id="31" name="直接箭头连接符 30"/>
          <p:cNvCxnSpPr>
            <a:stCxn id="28" idx="2"/>
            <a:endCxn id="22" idx="0"/>
          </p:cNvCxnSpPr>
          <p:nvPr/>
        </p:nvCxnSpPr>
        <p:spPr>
          <a:xfrm rot="16200000" flipH="1">
            <a:off x="1293620" y="1683464"/>
            <a:ext cx="943558" cy="1701993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9" idx="2"/>
            <a:endCxn id="22" idx="0"/>
          </p:cNvCxnSpPr>
          <p:nvPr/>
        </p:nvCxnSpPr>
        <p:spPr>
          <a:xfrm rot="5400000">
            <a:off x="2817999" y="1823358"/>
            <a:ext cx="981280" cy="1384485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834975" y="4346671"/>
            <a:ext cx="1515372" cy="49745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远程仓库</a:t>
            </a:r>
            <a:endParaRPr lang="en-US" altLang="zh-CN" dirty="0" smtClean="0"/>
          </a:p>
        </p:txBody>
      </p:sp>
      <p:cxnSp>
        <p:nvCxnSpPr>
          <p:cNvPr id="49" name="直接箭头连接符 48"/>
          <p:cNvCxnSpPr>
            <a:stCxn id="22" idx="2"/>
            <a:endCxn id="48" idx="0"/>
          </p:cNvCxnSpPr>
          <p:nvPr/>
        </p:nvCxnSpPr>
        <p:spPr>
          <a:xfrm rot="5400000">
            <a:off x="2183041" y="3913316"/>
            <a:ext cx="842976" cy="23735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7796" y="200894"/>
            <a:ext cx="2036135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Nexus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422" y="1059256"/>
            <a:ext cx="86913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源码安装（</a:t>
            </a:r>
            <a:r>
              <a:rPr lang="en-US" altLang="zh-CN" b="1" dirty="0" smtClean="0"/>
              <a:t>Jdk1.8</a:t>
            </a:r>
            <a:r>
              <a:rPr lang="zh-CN" altLang="en-US" b="1" dirty="0" smtClean="0"/>
              <a:t>以上环境）：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、下载源码包：</a:t>
            </a:r>
            <a:endParaRPr lang="en-US" altLang="zh-CN" dirty="0" smtClean="0"/>
          </a:p>
          <a:p>
            <a:r>
              <a:rPr lang="en-US" altLang="zh-CN" dirty="0" smtClean="0"/>
              <a:t>https://www.sonatype.com/download-oss-sonatype</a:t>
            </a:r>
            <a:r>
              <a:rPr lang="zh-CN" altLang="en-US" dirty="0" smtClean="0"/>
              <a:t>下选择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r>
              <a:rPr lang="zh-CN" altLang="en-US" dirty="0" smtClean="0"/>
              <a:t>网速慢的来</a:t>
            </a:r>
            <a:r>
              <a:rPr lang="en-US" altLang="zh-CN" dirty="0" smtClean="0"/>
              <a:t>peter</a:t>
            </a:r>
            <a:r>
              <a:rPr lang="zh-CN" altLang="en-US" dirty="0" smtClean="0"/>
              <a:t>的云盘拉（</a:t>
            </a:r>
            <a:r>
              <a:rPr lang="en-US" altLang="zh-CN" sz="1400" dirty="0" smtClean="0"/>
              <a:t>https://pan.baidu.com/s/1OjuyfgdIgR49rwnrzC-J5g </a:t>
            </a:r>
            <a:r>
              <a:rPr lang="zh-CN" altLang="en-US" sz="1400" dirty="0" smtClean="0"/>
              <a:t>提取码：</a:t>
            </a:r>
            <a:r>
              <a:rPr lang="en-US" altLang="zh-CN" sz="1400" dirty="0" smtClean="0"/>
              <a:t>ax7t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、解压：</a:t>
            </a:r>
            <a:r>
              <a:rPr lang="en-US" altLang="zh-CN" dirty="0" smtClean="0"/>
              <a:t>tar -zxvf nexus-3.15.2-01-unix.tar.gz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、启动：</a:t>
            </a:r>
            <a:r>
              <a:rPr lang="en-US" altLang="zh-CN" dirty="0" smtClean="0"/>
              <a:t>bin/nexus start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8447" y="3828108"/>
            <a:ext cx="1063027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Docker</a:t>
            </a:r>
            <a:r>
              <a:rPr lang="zh-CN" altLang="en-US" b="1" dirty="0" smtClean="0"/>
              <a:t>安装：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、创建数据持久化目录：</a:t>
            </a:r>
            <a:endParaRPr lang="en-US" altLang="zh-CN" dirty="0" smtClean="0"/>
          </a:p>
          <a:p>
            <a:r>
              <a:rPr lang="en-US" altLang="zh-CN" dirty="0" smtClean="0"/>
              <a:t>mkdir  /nexus-data </a:t>
            </a:r>
          </a:p>
          <a:p>
            <a:r>
              <a:rPr lang="en-US" altLang="zh-CN" dirty="0" smtClean="0"/>
              <a:t>chown  200 /nexus-data	  </a:t>
            </a:r>
            <a:r>
              <a:rPr lang="en-US" altLang="zh-CN" sz="1200" dirty="0" smtClean="0"/>
              <a:t>##</a:t>
            </a:r>
            <a:r>
              <a:rPr lang="zh-CN" altLang="en-US" sz="1200" dirty="0" smtClean="0"/>
              <a:t>此处</a:t>
            </a:r>
            <a:r>
              <a:rPr lang="en-US" altLang="zh-CN" sz="1200" dirty="0" smtClean="0"/>
              <a:t>200</a:t>
            </a:r>
            <a:r>
              <a:rPr lang="zh-CN" altLang="en-US" sz="1200" dirty="0" smtClean="0"/>
              <a:t>对应容器内</a:t>
            </a:r>
            <a:r>
              <a:rPr lang="en-US" altLang="zh-CN" sz="1200" dirty="0" smtClean="0"/>
              <a:t>nexus</a:t>
            </a:r>
            <a:r>
              <a:rPr lang="zh-CN" altLang="en-US" sz="1200" dirty="0" smtClean="0"/>
              <a:t>用户的</a:t>
            </a:r>
            <a:r>
              <a:rPr lang="en-US" altLang="zh-CN" sz="1200" dirty="0" smtClean="0"/>
              <a:t>id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启动：</a:t>
            </a:r>
            <a:endParaRPr lang="en-US" altLang="zh-CN" dirty="0" smtClean="0"/>
          </a:p>
          <a:p>
            <a:r>
              <a:rPr lang="en-US" altLang="zh-CN" sz="1200" dirty="0" smtClean="0"/>
              <a:t>## privileged=true </a:t>
            </a:r>
            <a:r>
              <a:rPr lang="zh-CN" altLang="en-US" sz="1200" dirty="0" smtClean="0"/>
              <a:t>，授权容器</a:t>
            </a:r>
            <a:r>
              <a:rPr lang="en-US" altLang="zh-CN" sz="1200" dirty="0" smtClean="0"/>
              <a:t>root</a:t>
            </a:r>
            <a:r>
              <a:rPr lang="zh-CN" altLang="en-US" sz="1200" dirty="0" smtClean="0"/>
              <a:t>权限</a:t>
            </a:r>
            <a:endParaRPr lang="en-US" altLang="zh-CN" sz="1200" dirty="0" smtClean="0"/>
          </a:p>
          <a:p>
            <a:r>
              <a:rPr lang="en-US" altLang="zh-CN" sz="1400" dirty="0" smtClean="0"/>
              <a:t>docker run -d --name nexus --privileged=true  -p 8081:8081 -v /nexus-data:/nexus-data sonatype/nexus3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221191" y="805132"/>
            <a:ext cx="6225398" cy="5103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Nexus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7796" y="200894"/>
            <a:ext cx="2036135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Nexus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1818" y="2613802"/>
            <a:ext cx="1242204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maven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22474" y="2585049"/>
            <a:ext cx="1242204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仓库组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33404" y="2478656"/>
            <a:ext cx="1765540" cy="4888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central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13275" y="1690777"/>
            <a:ext cx="1765540" cy="4888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aliyun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44906" y="3283788"/>
            <a:ext cx="1765540" cy="4888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Release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42031" y="4083169"/>
            <a:ext cx="1765540" cy="4888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Snapshot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5" idx="3"/>
            <a:endCxn id="6" idx="1"/>
          </p:cNvCxnSpPr>
          <p:nvPr/>
        </p:nvCxnSpPr>
        <p:spPr>
          <a:xfrm flipV="1">
            <a:off x="2424022" y="3042249"/>
            <a:ext cx="1998452" cy="28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9" idx="1"/>
          </p:cNvCxnSpPr>
          <p:nvPr/>
        </p:nvCxnSpPr>
        <p:spPr>
          <a:xfrm flipV="1">
            <a:off x="5664678" y="1935192"/>
            <a:ext cx="1348597" cy="1107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7" idx="1"/>
          </p:cNvCxnSpPr>
          <p:nvPr/>
        </p:nvCxnSpPr>
        <p:spPr>
          <a:xfrm flipV="1">
            <a:off x="5664678" y="2723071"/>
            <a:ext cx="1368726" cy="319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10" idx="1"/>
          </p:cNvCxnSpPr>
          <p:nvPr/>
        </p:nvCxnSpPr>
        <p:spPr>
          <a:xfrm>
            <a:off x="5664678" y="3042249"/>
            <a:ext cx="1380228" cy="485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3"/>
            <a:endCxn id="11" idx="1"/>
          </p:cNvCxnSpPr>
          <p:nvPr/>
        </p:nvCxnSpPr>
        <p:spPr>
          <a:xfrm>
            <a:off x="5664678" y="3042249"/>
            <a:ext cx="1377353" cy="1285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342846" y="4206814"/>
            <a:ext cx="124220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maven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96883" y="2786332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search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endCxn id="10" idx="1"/>
          </p:cNvCxnSpPr>
          <p:nvPr/>
        </p:nvCxnSpPr>
        <p:spPr>
          <a:xfrm flipV="1">
            <a:off x="4235570" y="3528203"/>
            <a:ext cx="2809336" cy="1121435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1" idx="1"/>
          </p:cNvCxnSpPr>
          <p:nvPr/>
        </p:nvCxnSpPr>
        <p:spPr>
          <a:xfrm flipV="1">
            <a:off x="4226943" y="4327584"/>
            <a:ext cx="2815088" cy="33068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4" idx="3"/>
          </p:cNvCxnSpPr>
          <p:nvPr/>
        </p:nvCxnSpPr>
        <p:spPr>
          <a:xfrm flipV="1">
            <a:off x="2585050" y="4649638"/>
            <a:ext cx="1650520" cy="14376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24996" y="4198189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deploy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07586" y="2042160"/>
            <a:ext cx="185928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完毕！</a:t>
            </a:r>
          </a:p>
        </p:txBody>
      </p:sp>
      <p:sp>
        <p:nvSpPr>
          <p:cNvPr id="2" name="矩形 1"/>
          <p:cNvSpPr/>
          <p:nvPr/>
        </p:nvSpPr>
        <p:spPr>
          <a:xfrm>
            <a:off x="1734186" y="3181985"/>
            <a:ext cx="7520007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祝大</a:t>
            </a:r>
            <a:r>
              <a:rPr lang="zh-CN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家在享学课堂更上一层楼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7796" y="200894"/>
            <a:ext cx="3444020" cy="73866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8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------</a:t>
            </a:r>
            <a:r>
              <a:rPr lang="en-US" sz="1400" dirty="0" smtClean="0"/>
              <a:t>Maven </a:t>
            </a:r>
            <a:r>
              <a:rPr lang="zh-CN" altLang="en-US" sz="1400" dirty="0" smtClean="0"/>
              <a:t>是一个项目管理和整合工具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1811546" y="1696515"/>
            <a:ext cx="715993" cy="759126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992038" y="1696515"/>
            <a:ext cx="978408" cy="767751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清理</a:t>
            </a:r>
            <a:endParaRPr lang="zh-CN" altLang="en-US" dirty="0"/>
          </a:p>
        </p:txBody>
      </p:sp>
      <p:sp>
        <p:nvSpPr>
          <p:cNvPr id="19" name="燕尾形 18"/>
          <p:cNvSpPr/>
          <p:nvPr/>
        </p:nvSpPr>
        <p:spPr>
          <a:xfrm>
            <a:off x="3568459" y="1696515"/>
            <a:ext cx="715993" cy="759126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五边形 19"/>
          <p:cNvSpPr/>
          <p:nvPr/>
        </p:nvSpPr>
        <p:spPr>
          <a:xfrm>
            <a:off x="2748951" y="1696515"/>
            <a:ext cx="978408" cy="767751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21" name="燕尾形 20"/>
          <p:cNvSpPr/>
          <p:nvPr/>
        </p:nvSpPr>
        <p:spPr>
          <a:xfrm>
            <a:off x="5230481" y="1696515"/>
            <a:ext cx="715993" cy="759126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五边形 21"/>
          <p:cNvSpPr/>
          <p:nvPr/>
        </p:nvSpPr>
        <p:spPr>
          <a:xfrm>
            <a:off x="4410973" y="1696515"/>
            <a:ext cx="978408" cy="767751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23" name="燕尾形 22"/>
          <p:cNvSpPr/>
          <p:nvPr/>
        </p:nvSpPr>
        <p:spPr>
          <a:xfrm>
            <a:off x="6918376" y="1696515"/>
            <a:ext cx="715993" cy="759126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五边形 23"/>
          <p:cNvSpPr/>
          <p:nvPr/>
        </p:nvSpPr>
        <p:spPr>
          <a:xfrm>
            <a:off x="6098868" y="1696515"/>
            <a:ext cx="978408" cy="767751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报告</a:t>
            </a:r>
            <a:endParaRPr lang="zh-CN" altLang="en-US" dirty="0"/>
          </a:p>
        </p:txBody>
      </p:sp>
      <p:sp>
        <p:nvSpPr>
          <p:cNvPr id="25" name="燕尾形 24"/>
          <p:cNvSpPr/>
          <p:nvPr/>
        </p:nvSpPr>
        <p:spPr>
          <a:xfrm>
            <a:off x="8563145" y="1696515"/>
            <a:ext cx="715993" cy="759126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五边形 25"/>
          <p:cNvSpPr/>
          <p:nvPr/>
        </p:nvSpPr>
        <p:spPr>
          <a:xfrm>
            <a:off x="7743637" y="1696515"/>
            <a:ext cx="978408" cy="767751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打包</a:t>
            </a:r>
            <a:endParaRPr lang="zh-CN" altLang="en-US" dirty="0"/>
          </a:p>
        </p:txBody>
      </p:sp>
      <p:sp>
        <p:nvSpPr>
          <p:cNvPr id="27" name="五边形 26"/>
          <p:cNvSpPr/>
          <p:nvPr/>
        </p:nvSpPr>
        <p:spPr>
          <a:xfrm>
            <a:off x="9431539" y="1696515"/>
            <a:ext cx="978408" cy="767751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部署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35653" y="127750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项目构建过程阶段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29260" y="4699318"/>
            <a:ext cx="94428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Maven </a:t>
            </a:r>
            <a:r>
              <a:rPr lang="zh-CN" altLang="en-US" dirty="0" smtClean="0"/>
              <a:t>的主要目的是为开发者提供</a:t>
            </a:r>
          </a:p>
          <a:p>
            <a:pPr lvl="0"/>
            <a:endParaRPr lang="en-US" altLang="zh-CN" dirty="0" smtClean="0"/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、一个可复用、可维护、更易理解的工程综合模型</a:t>
            </a:r>
          </a:p>
          <a:p>
            <a:pPr lvl="0"/>
            <a:r>
              <a:rPr lang="en-US" altLang="zh-CN" dirty="0" smtClean="0"/>
              <a:t>	</a:t>
            </a:r>
            <a:r>
              <a:rPr lang="zh-CN" altLang="en-US" dirty="0" smtClean="0"/>
              <a:t>与这个模型交互的插件或者工具</a:t>
            </a:r>
          </a:p>
          <a:p>
            <a:r>
              <a:rPr lang="en-US" dirty="0" smtClean="0"/>
              <a:t>2</a:t>
            </a:r>
            <a:r>
              <a:rPr lang="zh-CN" altLang="en-US" dirty="0" smtClean="0"/>
              <a:t>、工程结构和内容在一个</a:t>
            </a:r>
            <a:r>
              <a:rPr lang="en-US" dirty="0" smtClean="0"/>
              <a:t> xml </a:t>
            </a:r>
            <a:r>
              <a:rPr lang="zh-CN" altLang="en-US" dirty="0" smtClean="0"/>
              <a:t>文件中定义－</a:t>
            </a:r>
            <a:r>
              <a:rPr lang="en-US" dirty="0" smtClean="0"/>
              <a:t> pom.xm</a:t>
            </a:r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009954" y="3001992"/>
            <a:ext cx="1725283" cy="50033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自动下载依赖的</a:t>
            </a:r>
            <a:r>
              <a:rPr lang="en-US" altLang="zh-CN" sz="1400" dirty="0" smtClean="0"/>
              <a:t>jar</a:t>
            </a:r>
            <a:endParaRPr lang="zh-CN" altLang="en-US" sz="1400" dirty="0"/>
          </a:p>
        </p:txBody>
      </p:sp>
      <p:cxnSp>
        <p:nvCxnSpPr>
          <p:cNvPr id="32" name="直接箭头连接符 31"/>
          <p:cNvCxnSpPr>
            <a:stCxn id="20" idx="2"/>
            <a:endCxn id="30" idx="0"/>
          </p:cNvCxnSpPr>
          <p:nvPr/>
        </p:nvCxnSpPr>
        <p:spPr>
          <a:xfrm rot="5400000">
            <a:off x="2690544" y="2646319"/>
            <a:ext cx="537726" cy="173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015705" y="3792747"/>
            <a:ext cx="1725283" cy="50033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自动裁决冲突的</a:t>
            </a:r>
            <a:r>
              <a:rPr lang="en-US" altLang="zh-CN" sz="1400" dirty="0" smtClean="0"/>
              <a:t>jar</a:t>
            </a:r>
            <a:endParaRPr lang="zh-CN" altLang="en-US" sz="1400" dirty="0"/>
          </a:p>
        </p:txBody>
      </p:sp>
      <p:cxnSp>
        <p:nvCxnSpPr>
          <p:cNvPr id="38" name="直接箭头连接符 37"/>
          <p:cNvCxnSpPr>
            <a:stCxn id="30" idx="2"/>
            <a:endCxn id="36" idx="0"/>
          </p:cNvCxnSpPr>
          <p:nvPr/>
        </p:nvCxnSpPr>
        <p:spPr>
          <a:xfrm rot="16200000" flipH="1">
            <a:off x="2730260" y="3644660"/>
            <a:ext cx="290422" cy="5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198188" y="3559834"/>
            <a:ext cx="1725283" cy="50033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自动测试</a:t>
            </a:r>
            <a:r>
              <a:rPr lang="en-US" altLang="zh-CN" sz="1400" dirty="0" smtClean="0"/>
              <a:t>Junit</a:t>
            </a:r>
            <a:r>
              <a:rPr lang="zh-CN" altLang="en-US" sz="1400" dirty="0" smtClean="0"/>
              <a:t>样例</a:t>
            </a:r>
            <a:endParaRPr lang="zh-CN" altLang="en-US" sz="1400" dirty="0"/>
          </a:p>
        </p:txBody>
      </p:sp>
      <p:cxnSp>
        <p:nvCxnSpPr>
          <p:cNvPr id="41" name="直接箭头连接符 40"/>
          <p:cNvCxnSpPr>
            <a:stCxn id="22" idx="2"/>
          </p:cNvCxnSpPr>
          <p:nvPr/>
        </p:nvCxnSpPr>
        <p:spPr>
          <a:xfrm rot="16200000" flipH="1">
            <a:off x="4362630" y="2809874"/>
            <a:ext cx="1046685" cy="355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111041" y="3539705"/>
            <a:ext cx="1725283" cy="50033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自动打</a:t>
            </a:r>
            <a:r>
              <a:rPr lang="en-US" altLang="zh-CN" sz="1400" dirty="0" smtClean="0"/>
              <a:t>jar</a:t>
            </a:r>
            <a:r>
              <a:rPr lang="zh-CN" altLang="en-US" sz="1400" dirty="0" smtClean="0"/>
              <a:t>包</a:t>
            </a:r>
            <a:r>
              <a:rPr lang="en-US" altLang="zh-CN" sz="1400" dirty="0" smtClean="0"/>
              <a:t>/war</a:t>
            </a:r>
            <a:r>
              <a:rPr lang="zh-CN" altLang="en-US" sz="1400" dirty="0" smtClean="0"/>
              <a:t>包</a:t>
            </a:r>
            <a:endParaRPr lang="zh-CN" altLang="en-US" sz="1400" dirty="0"/>
          </a:p>
        </p:txBody>
      </p:sp>
      <p:cxnSp>
        <p:nvCxnSpPr>
          <p:cNvPr id="44" name="直接箭头连接符 43"/>
          <p:cNvCxnSpPr>
            <a:stCxn id="26" idx="2"/>
            <a:endCxn id="42" idx="0"/>
          </p:cNvCxnSpPr>
          <p:nvPr/>
        </p:nvCxnSpPr>
        <p:spPr>
          <a:xfrm rot="5400000">
            <a:off x="7469574" y="2968375"/>
            <a:ext cx="1075439" cy="6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7796" y="200894"/>
            <a:ext cx="2840201" cy="73866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安装配置</a:t>
            </a:r>
            <a:endParaRPr lang="en-US" altLang="zh-CN" sz="28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------ 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前提是已装好</a:t>
            </a:r>
            <a:r>
              <a:rPr lang="en-US" altLang="zh-CN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</a:p>
        </p:txBody>
      </p:sp>
      <p:sp>
        <p:nvSpPr>
          <p:cNvPr id="28" name="矩形 27"/>
          <p:cNvSpPr/>
          <p:nvPr/>
        </p:nvSpPr>
        <p:spPr>
          <a:xfrm>
            <a:off x="514884" y="1096353"/>
            <a:ext cx="80346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Windows</a:t>
            </a:r>
            <a:r>
              <a:rPr lang="zh-CN" altLang="en-US" b="1" dirty="0" smtClean="0"/>
              <a:t>下安装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、前往</a:t>
            </a:r>
            <a:r>
              <a:rPr lang="en-US" u="sng" dirty="0" smtClean="0">
                <a:hlinkClick r:id="rId2"/>
              </a:rPr>
              <a:t>https://maven.apache.org/download.cgi</a:t>
            </a:r>
            <a:r>
              <a:rPr lang="zh-CN" altLang="en-US" dirty="0" smtClean="0"/>
              <a:t>下载最新版的</a:t>
            </a:r>
            <a:r>
              <a:rPr lang="en-US" dirty="0" smtClean="0"/>
              <a:t>Maven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、解压后，设置环境变量</a:t>
            </a:r>
            <a:r>
              <a:rPr lang="en-US" dirty="0" smtClean="0"/>
              <a:t>MAVEN_HOME</a:t>
            </a:r>
            <a:r>
              <a:rPr lang="zh-CN" altLang="en-US" dirty="0" smtClean="0"/>
              <a:t>，添加入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路径即可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46513" y="2784254"/>
            <a:ext cx="1098700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</a:t>
            </a:r>
            <a:r>
              <a:rPr lang="en-US" altLang="zh-CN" b="1" dirty="0" smtClean="0"/>
              <a:t>inux</a:t>
            </a:r>
            <a:r>
              <a:rPr lang="zh-CN" altLang="en-US" b="1" dirty="0" smtClean="0"/>
              <a:t>下的安装</a:t>
            </a:r>
          </a:p>
          <a:p>
            <a:pPr lvl="0"/>
            <a:endParaRPr lang="en-US" altLang="zh-CN" dirty="0" smtClean="0"/>
          </a:p>
          <a:p>
            <a:r>
              <a:rPr lang="en-US" sz="1400" dirty="0" smtClean="0"/>
              <a:t>1</a:t>
            </a:r>
            <a:r>
              <a:rPr lang="zh-CN" altLang="en-US" sz="1400" dirty="0" smtClean="0"/>
              <a:t>、配置</a:t>
            </a:r>
            <a:r>
              <a:rPr lang="en-US" altLang="zh-CN" sz="1400" dirty="0" smtClean="0"/>
              <a:t>yum</a:t>
            </a:r>
            <a:r>
              <a:rPr lang="zh-CN" altLang="en-US" sz="1400" dirty="0" smtClean="0"/>
              <a:t>源</a:t>
            </a:r>
            <a:endParaRPr lang="en-US" sz="1400" dirty="0" smtClean="0"/>
          </a:p>
          <a:p>
            <a:r>
              <a:rPr lang="en-US" altLang="zh-CN" sz="1400" dirty="0" smtClean="0"/>
              <a:t># </a:t>
            </a:r>
            <a:r>
              <a:rPr lang="en-US" sz="1400" dirty="0" smtClean="0"/>
              <a:t>sudo yum install -y yum-utils</a:t>
            </a:r>
            <a:endParaRPr lang="zh-CN" altLang="en-US" sz="1400" dirty="0" smtClean="0"/>
          </a:p>
          <a:p>
            <a:r>
              <a:rPr lang="en-US" sz="1400" dirty="0" smtClean="0"/>
              <a:t># yum-config-manager --add-repo http://repos.fedorapeople.org/repos/dchen/apache-maven/epel-apache-maven.repo</a:t>
            </a:r>
            <a:endParaRPr lang="zh-CN" altLang="en-US" sz="1400" dirty="0" smtClean="0"/>
          </a:p>
          <a:p>
            <a:r>
              <a:rPr lang="en-US" dirty="0" smtClean="0"/>
              <a:t>2</a:t>
            </a:r>
            <a:r>
              <a:rPr lang="zh-CN" altLang="en-US" dirty="0" smtClean="0"/>
              <a:t>、</a:t>
            </a:r>
            <a:r>
              <a:rPr lang="en-US" dirty="0" smtClean="0"/>
              <a:t> </a:t>
            </a:r>
            <a:r>
              <a:rPr lang="zh-CN" altLang="en-US" dirty="0" smtClean="0"/>
              <a:t>安装</a:t>
            </a:r>
            <a:r>
              <a:rPr lang="en-US" dirty="0" smtClean="0"/>
              <a:t>maven</a:t>
            </a:r>
            <a:endParaRPr lang="zh-CN" altLang="en-US" dirty="0" smtClean="0"/>
          </a:p>
          <a:p>
            <a:r>
              <a:rPr lang="en-US" dirty="0" smtClean="0"/>
              <a:t># </a:t>
            </a:r>
            <a:r>
              <a:rPr lang="en-US" sz="1400" dirty="0" smtClean="0"/>
              <a:t>yum install -y apache-maven</a:t>
            </a:r>
            <a:endParaRPr lang="zh-CN" altLang="en-US" sz="1400" dirty="0" smtClean="0"/>
          </a:p>
        </p:txBody>
      </p:sp>
      <p:sp>
        <p:nvSpPr>
          <p:cNvPr id="16" name="矩形 15"/>
          <p:cNvSpPr/>
          <p:nvPr/>
        </p:nvSpPr>
        <p:spPr>
          <a:xfrm>
            <a:off x="520635" y="5027123"/>
            <a:ext cx="17333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检验安装版本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mvn --version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7796" y="200894"/>
            <a:ext cx="1800493" cy="73866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POM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28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------</a:t>
            </a:r>
            <a:r>
              <a:rPr lang="zh-CN" altLang="en-US" sz="1400" dirty="0" smtClean="0"/>
              <a:t>工程对象模型</a:t>
            </a:r>
            <a:endParaRPr lang="en-US" altLang="zh-CN" sz="14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2920" y="1042416"/>
            <a:ext cx="4361688" cy="52852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&lt;project/&gt;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9224" y="2404872"/>
            <a:ext cx="3965448" cy="3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坐标</a:t>
            </a:r>
            <a:r>
              <a:rPr lang="en-US" altLang="zh-CN" sz="1400" dirty="0" smtClean="0">
                <a:solidFill>
                  <a:schemeClr val="tx1"/>
                </a:solidFill>
              </a:rPr>
              <a:t>: &lt;groupId/&gt;&lt;artifactId/&gt;&lt;version/&gt;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888" y="1962912"/>
            <a:ext cx="3965448" cy="3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&lt;</a:t>
            </a:r>
            <a:r>
              <a:rPr lang="en-US" sz="1400" dirty="0" smtClean="0">
                <a:solidFill>
                  <a:schemeClr val="tx1"/>
                </a:solidFill>
              </a:rPr>
              <a:t>modelVersion</a:t>
            </a:r>
            <a:r>
              <a:rPr lang="en-US" altLang="zh-CN" sz="1400" dirty="0" smtClean="0">
                <a:solidFill>
                  <a:schemeClr val="tx1"/>
                </a:solidFill>
              </a:rPr>
              <a:t>/&gt;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5696" y="3285744"/>
            <a:ext cx="3965448" cy="3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&lt;</a:t>
            </a:r>
            <a:r>
              <a:rPr lang="en-US" sz="1400" dirty="0" smtClean="0">
                <a:solidFill>
                  <a:schemeClr val="tx1"/>
                </a:solidFill>
              </a:rPr>
              <a:t> dependencies </a:t>
            </a:r>
            <a:r>
              <a:rPr lang="en-US" altLang="zh-CN" sz="1400" dirty="0" smtClean="0">
                <a:solidFill>
                  <a:schemeClr val="tx1"/>
                </a:solidFill>
              </a:rPr>
              <a:t>/&gt;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3504" y="3703320"/>
            <a:ext cx="3965448" cy="3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&lt;</a:t>
            </a:r>
            <a:r>
              <a:rPr lang="en-US" sz="1400" dirty="0" smtClean="0">
                <a:solidFill>
                  <a:schemeClr val="tx1"/>
                </a:solidFill>
              </a:rPr>
              <a:t> build</a:t>
            </a:r>
            <a:r>
              <a:rPr lang="en-US" altLang="zh-CN" sz="1400" dirty="0" smtClean="0">
                <a:solidFill>
                  <a:schemeClr val="tx1"/>
                </a:solidFill>
              </a:rPr>
              <a:t>/&gt;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0936" y="2843784"/>
            <a:ext cx="3965448" cy="3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&lt;</a:t>
            </a:r>
            <a:r>
              <a:rPr lang="en-US" sz="1400" dirty="0" smtClean="0">
                <a:solidFill>
                  <a:schemeClr val="tx1"/>
                </a:solidFill>
              </a:rPr>
              <a:t> modules</a:t>
            </a:r>
            <a:r>
              <a:rPr lang="en-US" altLang="zh-CN" sz="1400" dirty="0" smtClean="0">
                <a:solidFill>
                  <a:schemeClr val="tx1"/>
                </a:solidFill>
              </a:rPr>
              <a:t>/&gt;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8744" y="5062728"/>
            <a:ext cx="3971544" cy="3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&lt;</a:t>
            </a:r>
            <a:r>
              <a:rPr lang="en-US" sz="1400" dirty="0" smtClean="0">
                <a:solidFill>
                  <a:schemeClr val="tx1"/>
                </a:solidFill>
              </a:rPr>
              <a:t> dependencyManagement</a:t>
            </a:r>
            <a:r>
              <a:rPr lang="en-US" altLang="zh-CN" sz="1400" dirty="0" smtClean="0">
                <a:solidFill>
                  <a:schemeClr val="tx1"/>
                </a:solidFill>
              </a:rPr>
              <a:t>/&gt;  </a:t>
            </a:r>
            <a:r>
              <a:rPr lang="zh-CN" altLang="en-US" sz="1400" i="1" dirty="0" smtClean="0">
                <a:solidFill>
                  <a:srgbClr val="C00000"/>
                </a:solidFill>
              </a:rPr>
              <a:t>默认依赖信息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3984" y="1530096"/>
            <a:ext cx="3965448" cy="3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&lt;</a:t>
            </a:r>
            <a:r>
              <a:rPr lang="en-US" sz="1400" dirty="0" smtClean="0">
                <a:solidFill>
                  <a:schemeClr val="tx1"/>
                </a:solidFill>
              </a:rPr>
              <a:t> parent</a:t>
            </a:r>
            <a:r>
              <a:rPr lang="en-US" altLang="zh-CN" sz="1400" dirty="0" smtClean="0">
                <a:solidFill>
                  <a:schemeClr val="tx1"/>
                </a:solidFill>
              </a:rPr>
              <a:t>/&gt;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1792" y="4590288"/>
            <a:ext cx="3965448" cy="3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&lt;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distributionManagement</a:t>
            </a:r>
            <a:r>
              <a:rPr lang="en-US" altLang="zh-CN" sz="1400" dirty="0" smtClean="0">
                <a:solidFill>
                  <a:schemeClr val="tx1"/>
                </a:solidFill>
              </a:rPr>
              <a:t>/&gt;        </a:t>
            </a:r>
            <a:r>
              <a:rPr lang="zh-CN" altLang="en-US" sz="1400" dirty="0" smtClean="0">
                <a:solidFill>
                  <a:srgbClr val="C00000"/>
                </a:solidFill>
              </a:rPr>
              <a:t>远程仓库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0456" y="4139184"/>
            <a:ext cx="3965448" cy="3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&lt;</a:t>
            </a:r>
            <a:r>
              <a:rPr lang="en-US" sz="1400" dirty="0" smtClean="0">
                <a:solidFill>
                  <a:schemeClr val="tx1"/>
                </a:solidFill>
              </a:rPr>
              <a:t> properties </a:t>
            </a:r>
            <a:r>
              <a:rPr lang="en-US" altLang="zh-CN" sz="1400" dirty="0" smtClean="0">
                <a:solidFill>
                  <a:schemeClr val="tx1"/>
                </a:solidFill>
              </a:rPr>
              <a:t>/&gt;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左箭头标注 16"/>
          <p:cNvSpPr/>
          <p:nvPr/>
        </p:nvSpPr>
        <p:spPr>
          <a:xfrm>
            <a:off x="5148072" y="566928"/>
            <a:ext cx="6419088" cy="4041648"/>
          </a:xfrm>
          <a:prstGeom prst="leftArrowCallout">
            <a:avLst>
              <a:gd name="adj1" fmla="val 6645"/>
              <a:gd name="adj2" fmla="val 5287"/>
              <a:gd name="adj3" fmla="val 13604"/>
              <a:gd name="adj4" fmla="val 85775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b="1" dirty="0" smtClean="0">
                <a:solidFill>
                  <a:schemeClr val="tx1"/>
                </a:solidFill>
              </a:rPr>
              <a:t>pluginManagement/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1"/>
            <a:endCxn id="10" idx="3"/>
          </p:cNvCxnSpPr>
          <p:nvPr/>
        </p:nvCxnSpPr>
        <p:spPr>
          <a:xfrm rot="10800000" flipV="1">
            <a:off x="4568952" y="2587752"/>
            <a:ext cx="579120" cy="1275588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193536" y="1008888"/>
            <a:ext cx="5318760" cy="34076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&lt;</a:t>
            </a:r>
            <a:r>
              <a:rPr lang="en-US" sz="1400" b="1" dirty="0" smtClean="0">
                <a:solidFill>
                  <a:schemeClr val="tx1"/>
                </a:solidFill>
              </a:rPr>
              <a:t>plugins</a:t>
            </a:r>
            <a:r>
              <a:rPr lang="en-US" altLang="zh-CN" sz="1400" dirty="0" smtClean="0">
                <a:solidFill>
                  <a:schemeClr val="tx1"/>
                </a:solidFill>
              </a:rPr>
              <a:t>/&gt;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82512" y="1399032"/>
            <a:ext cx="4983480" cy="28163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&lt;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plugin </a:t>
            </a:r>
            <a:r>
              <a:rPr lang="en-US" altLang="zh-CN" sz="1400" dirty="0" smtClean="0">
                <a:solidFill>
                  <a:schemeClr val="tx1"/>
                </a:solidFill>
              </a:rPr>
              <a:t>/&gt;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99504" y="1706880"/>
            <a:ext cx="4401312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坐标</a:t>
            </a:r>
            <a:r>
              <a:rPr lang="en-US" altLang="zh-CN" sz="1400" dirty="0" smtClean="0">
                <a:solidFill>
                  <a:schemeClr val="tx1"/>
                </a:solidFill>
              </a:rPr>
              <a:t>: &lt;groupId/&gt;&lt;artifactId/&gt;&lt;version/&gt;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96456" y="2087880"/>
            <a:ext cx="4468368" cy="190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</a:rPr>
              <a:t>&lt;</a:t>
            </a:r>
            <a:r>
              <a:rPr lang="en-US" sz="1400" b="1" dirty="0" smtClean="0">
                <a:solidFill>
                  <a:schemeClr val="tx1"/>
                </a:solidFill>
              </a:rPr>
              <a:t>configuration/</a:t>
            </a:r>
            <a:r>
              <a:rPr lang="en-US" sz="1400" dirty="0" smtClean="0">
                <a:solidFill>
                  <a:schemeClr val="tx1"/>
                </a:solidFill>
              </a:rPr>
              <a:t>&gt;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45808" y="2401824"/>
            <a:ext cx="4136136" cy="14203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&lt;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archive/</a:t>
            </a:r>
            <a:r>
              <a:rPr lang="en-US" altLang="zh-CN" sz="1400" dirty="0" smtClean="0">
                <a:solidFill>
                  <a:schemeClr val="tx1"/>
                </a:solidFill>
              </a:rPr>
              <a:t>&gt;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050024" y="2752344"/>
            <a:ext cx="3752088" cy="8595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&lt;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manifest</a:t>
            </a:r>
            <a:r>
              <a:rPr lang="en-US" altLang="zh-CN" sz="1400" dirty="0" smtClean="0">
                <a:solidFill>
                  <a:schemeClr val="tx1"/>
                </a:solidFill>
              </a:rPr>
              <a:t>/&gt;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50608" y="3127248"/>
            <a:ext cx="3465576" cy="32004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&lt;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mainClass</a:t>
            </a:r>
            <a:r>
              <a:rPr lang="en-US" altLang="zh-CN" sz="1400" dirty="0" smtClean="0">
                <a:solidFill>
                  <a:schemeClr val="tx1"/>
                </a:solidFill>
              </a:rPr>
              <a:t>/&gt;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06552" y="5498592"/>
            <a:ext cx="3992880" cy="3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&lt;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scm</a:t>
            </a:r>
            <a:r>
              <a:rPr lang="en-US" altLang="zh-CN" sz="1400" dirty="0" smtClean="0">
                <a:solidFill>
                  <a:schemeClr val="tx1"/>
                </a:solidFill>
              </a:rPr>
              <a:t>/&gt;                                   </a:t>
            </a:r>
            <a:r>
              <a:rPr lang="zh-CN" altLang="en-US" sz="1400" dirty="0" smtClean="0">
                <a:solidFill>
                  <a:srgbClr val="C00000"/>
                </a:solidFill>
              </a:rPr>
              <a:t>连接代码库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94360" y="5907024"/>
            <a:ext cx="3992880" cy="3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&lt;</a:t>
            </a:r>
            <a:r>
              <a:rPr lang="en-US" sz="1400" b="1" dirty="0" smtClean="0">
                <a:solidFill>
                  <a:schemeClr val="tx1"/>
                </a:solidFill>
              </a:rPr>
              <a:t>profiles</a:t>
            </a:r>
            <a:r>
              <a:rPr lang="en-US" altLang="zh-CN" sz="1400" dirty="0" smtClean="0">
                <a:solidFill>
                  <a:schemeClr val="tx1"/>
                </a:solidFill>
              </a:rPr>
              <a:t>/&gt;                            </a:t>
            </a:r>
            <a:r>
              <a:rPr lang="zh-CN" altLang="en-US" sz="1400" dirty="0" smtClean="0">
                <a:solidFill>
                  <a:srgbClr val="C00000"/>
                </a:solidFill>
              </a:rPr>
              <a:t>环境激活文件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411192" y="2265883"/>
            <a:ext cx="11516264" cy="30393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生命周期阶段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7796" y="200894"/>
            <a:ext cx="3348994" cy="73866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en-US" altLang="zh-CN" sz="28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------</a:t>
            </a:r>
            <a:r>
              <a:rPr lang="zh-CN" altLang="en-US" sz="1400" dirty="0" smtClean="0"/>
              <a:t>对所有的构建过程进行抽象和统一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4068" y="957545"/>
            <a:ext cx="11516264" cy="11128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抽象出的三大生命周期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7441" y="1365871"/>
            <a:ext cx="2829465" cy="5664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Clean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88263" y="1365871"/>
            <a:ext cx="2829465" cy="5664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Default(</a:t>
            </a:r>
            <a:r>
              <a:rPr lang="en-US" altLang="zh-CN" dirty="0" smtClean="0">
                <a:solidFill>
                  <a:srgbClr val="C00000"/>
                </a:solidFill>
              </a:rPr>
              <a:t>build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060572" y="1365871"/>
            <a:ext cx="2829465" cy="56646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Site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8" idx="2"/>
          </p:cNvCxnSpPr>
          <p:nvPr/>
        </p:nvCxnSpPr>
        <p:spPr>
          <a:xfrm rot="5400000">
            <a:off x="1104172" y="3605873"/>
            <a:ext cx="3381536" cy="34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2"/>
          </p:cNvCxnSpPr>
          <p:nvPr/>
        </p:nvCxnSpPr>
        <p:spPr>
          <a:xfrm rot="16200000" flipH="1">
            <a:off x="4609372" y="3625963"/>
            <a:ext cx="3398789" cy="11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2"/>
          </p:cNvCxnSpPr>
          <p:nvPr/>
        </p:nvCxnSpPr>
        <p:spPr>
          <a:xfrm rot="5400000">
            <a:off x="8783119" y="3621689"/>
            <a:ext cx="3381536" cy="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1949532" y="2372309"/>
            <a:ext cx="1656272" cy="5693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pre-clean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912151" y="3301086"/>
            <a:ext cx="1656272" cy="5693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clean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900648" y="4264369"/>
            <a:ext cx="1656272" cy="5693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post-clean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9629917" y="2357932"/>
            <a:ext cx="1656272" cy="56934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site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627042" y="3252203"/>
            <a:ext cx="1656272" cy="56934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post-site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9641419" y="4198234"/>
            <a:ext cx="1656272" cy="56934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site-deploy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011926" y="2366558"/>
            <a:ext cx="2665562" cy="2559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process-resources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5011926" y="2708740"/>
            <a:ext cx="2665562" cy="2559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5011926" y="3053797"/>
            <a:ext cx="2665562" cy="2559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test-compile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5011926" y="3413230"/>
            <a:ext cx="2665562" cy="2559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5011926" y="3772664"/>
            <a:ext cx="2665562" cy="2559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package 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5011926" y="4132098"/>
            <a:ext cx="2665562" cy="2559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process-classes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5011926" y="4508784"/>
            <a:ext cx="2665562" cy="2559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install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5011926" y="4911350"/>
            <a:ext cx="2665562" cy="2559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40" name="矩形 39"/>
          <p:cNvSpPr/>
          <p:nvPr/>
        </p:nvSpPr>
        <p:spPr>
          <a:xfrm>
            <a:off x="408316" y="5434642"/>
            <a:ext cx="11516264" cy="9632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Mvn</a:t>
            </a:r>
            <a:r>
              <a:rPr lang="zh-CN" altLang="en-US" dirty="0" smtClean="0">
                <a:solidFill>
                  <a:schemeClr val="tx1"/>
                </a:solidFill>
              </a:rPr>
              <a:t>命令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---</a:t>
            </a:r>
            <a:r>
              <a:rPr lang="zh-CN" altLang="en-US" dirty="0" smtClean="0">
                <a:solidFill>
                  <a:schemeClr val="tx1"/>
                </a:solidFill>
              </a:rPr>
              <a:t>三个生命周期完全独立，</a:t>
            </a:r>
            <a:r>
              <a:rPr lang="en-US" altLang="zh-CN" dirty="0" smtClean="0">
                <a:solidFill>
                  <a:schemeClr val="tx1"/>
                </a:solidFill>
              </a:rPr>
              <a:t>maven</a:t>
            </a:r>
            <a:r>
              <a:rPr lang="zh-CN" altLang="en-US" dirty="0" smtClean="0">
                <a:solidFill>
                  <a:schemeClr val="tx1"/>
                </a:solidFill>
              </a:rPr>
              <a:t>只定义生命周期，具体的执行交由</a:t>
            </a:r>
            <a:r>
              <a:rPr lang="en-US" altLang="en-US" dirty="0" smtClean="0">
                <a:solidFill>
                  <a:schemeClr val="tx1"/>
                </a:solidFill>
              </a:rPr>
              <a:t>plugin</a:t>
            </a:r>
            <a:r>
              <a:rPr lang="zh-CN" altLang="en-US" dirty="0" smtClean="0">
                <a:solidFill>
                  <a:schemeClr val="tx1"/>
                </a:solidFill>
              </a:rPr>
              <a:t>插件来完成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---</a:t>
            </a:r>
            <a:r>
              <a:rPr lang="zh-CN" altLang="en-US" dirty="0" smtClean="0">
                <a:solidFill>
                  <a:schemeClr val="tx1"/>
                </a:solidFill>
              </a:rPr>
              <a:t>运行任何一个阶段，其前面的所有阶段都会被运行，如：</a:t>
            </a:r>
            <a:r>
              <a:rPr lang="en-US" altLang="zh-CN" dirty="0" smtClean="0">
                <a:solidFill>
                  <a:schemeClr val="tx1"/>
                </a:solidFill>
              </a:rPr>
              <a:t>mvn install,</a:t>
            </a:r>
            <a:r>
              <a:rPr lang="zh-CN" altLang="en-US" dirty="0" smtClean="0">
                <a:solidFill>
                  <a:schemeClr val="tx1"/>
                </a:solidFill>
              </a:rPr>
              <a:t>会</a:t>
            </a:r>
            <a:r>
              <a:rPr lang="en-US" altLang="zh-CN" dirty="0" smtClean="0">
                <a:solidFill>
                  <a:schemeClr val="tx1"/>
                </a:solidFill>
              </a:rPr>
              <a:t>default</a:t>
            </a:r>
            <a:r>
              <a:rPr lang="zh-CN" altLang="en-US" dirty="0" smtClean="0">
                <a:solidFill>
                  <a:schemeClr val="tx1"/>
                </a:solidFill>
              </a:rPr>
              <a:t>引一阶段运行到</a:t>
            </a:r>
            <a:r>
              <a:rPr lang="en-US" altLang="zh-CN" dirty="0" smtClean="0">
                <a:solidFill>
                  <a:schemeClr val="tx1"/>
                </a:solidFill>
              </a:rPr>
              <a:t>install</a:t>
            </a:r>
            <a:r>
              <a:rPr lang="zh-CN" altLang="en-US" dirty="0" smtClean="0">
                <a:solidFill>
                  <a:schemeClr val="tx1"/>
                </a:solidFill>
              </a:rPr>
              <a:t>阶段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3164" y="155174"/>
            <a:ext cx="6046207" cy="954107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生命周期与插件的相互绑定</a:t>
            </a:r>
            <a:endParaRPr lang="zh-CN" altLang="en-US" sz="14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BFBF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00406" y="787908"/>
          <a:ext cx="11778235" cy="5506751"/>
        </p:xfrm>
        <a:graphic>
          <a:graphicData uri="http://schemas.openxmlformats.org/drawingml/2006/table">
            <a:tbl>
              <a:tblPr/>
              <a:tblGrid>
                <a:gridCol w="1043178"/>
                <a:gridCol w="2167128"/>
                <a:gridCol w="5202936"/>
                <a:gridCol w="3364993"/>
              </a:tblGrid>
              <a:tr h="3261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ahoma"/>
                        </a:rPr>
                        <a:t>生命周期</a:t>
                      </a:r>
                      <a:endParaRPr lang="zh-CN" sz="1600" b="1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ahoma"/>
                        </a:rPr>
                        <a:t>生命周期阶段</a:t>
                      </a:r>
                      <a:endParaRPr lang="zh-CN" sz="1600" b="1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 smtClean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ahoma"/>
                        </a:rPr>
                        <a:t>目标</a:t>
                      </a:r>
                      <a:r>
                        <a:rPr lang="zh-CN" altLang="en-US" sz="1600" b="1" kern="0" dirty="0" smtClean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ahoma"/>
                        </a:rPr>
                        <a:t>插件</a:t>
                      </a:r>
                      <a:endParaRPr lang="zh-CN" sz="1600" b="1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ahoma"/>
                        </a:rPr>
                        <a:t>执行任务</a:t>
                      </a:r>
                      <a:endParaRPr lang="zh-CN" sz="1600" b="1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641"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ahoma"/>
                          <a:ea typeface="宋体"/>
                          <a:cs typeface="Times New Roman"/>
                        </a:rPr>
                        <a:t>clean</a:t>
                      </a:r>
                      <a:endParaRPr lang="zh-CN" sz="1600" b="1" kern="1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ahoma"/>
                          <a:ea typeface="宋体"/>
                          <a:cs typeface="Times New Roman"/>
                        </a:rPr>
                        <a:t>pre-clean</a:t>
                      </a:r>
                      <a:endParaRPr lang="zh-CN" sz="1600" kern="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444444"/>
                          </a:solidFill>
                          <a:latin typeface="Tahoma"/>
                          <a:ea typeface="宋体"/>
                          <a:cs typeface="Times New Roman"/>
                        </a:rPr>
                        <a:t> 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444444"/>
                          </a:solidFill>
                          <a:latin typeface="Tahoma"/>
                          <a:ea typeface="宋体"/>
                          <a:cs typeface="Times New Roman"/>
                        </a:rPr>
                        <a:t> 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641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ahoma"/>
                          <a:ea typeface="宋体"/>
                          <a:cs typeface="Times New Roman"/>
                        </a:rPr>
                        <a:t>clean</a:t>
                      </a:r>
                      <a:endParaRPr lang="zh-CN" sz="1600" kern="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imes New Roman"/>
                        </a:rPr>
                        <a:t>maven-clean-plugin:clean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ahoma"/>
                        </a:rPr>
                        <a:t>删除项目的输出目录。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641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ahoma"/>
                          <a:ea typeface="宋体"/>
                          <a:cs typeface="Times New Roman"/>
                        </a:rPr>
                        <a:t>post-clean</a:t>
                      </a:r>
                      <a:endParaRPr lang="zh-CN" sz="1600" kern="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imes New Roman"/>
                        </a:rPr>
                        <a:t> 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imes New Roman"/>
                        </a:rPr>
                        <a:t> 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5050">
                <a:tc rowSpan="8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ahoma"/>
                          <a:ea typeface="宋体"/>
                          <a:cs typeface="Times New Roman"/>
                        </a:rPr>
                        <a:t>default</a:t>
                      </a:r>
                      <a:endParaRPr lang="zh-CN" sz="1600" b="1" kern="1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ahoma"/>
                          <a:ea typeface="宋体"/>
                          <a:cs typeface="Times New Roman"/>
                        </a:rPr>
                        <a:t>process-resources</a:t>
                      </a:r>
                      <a:endParaRPr lang="zh-CN" sz="1600" kern="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imes New Roman"/>
                        </a:rPr>
                        <a:t>maven-resources-plugin:resources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ahoma"/>
                        </a:rPr>
                        <a:t>复制主资源文件至主输出目录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641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ahoma"/>
                          <a:ea typeface="宋体"/>
                          <a:cs typeface="Times New Roman"/>
                        </a:rPr>
                        <a:t>compile</a:t>
                      </a:r>
                      <a:endParaRPr lang="zh-CN" sz="1600" kern="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imes New Roman"/>
                        </a:rPr>
                        <a:t>maven-compiler-plugin:compile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ahoma"/>
                        </a:rPr>
                        <a:t>编译主代码至主输出目录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5050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ahoma"/>
                          <a:ea typeface="宋体"/>
                          <a:cs typeface="Times New Roman"/>
                        </a:rPr>
                        <a:t>process-test-resources</a:t>
                      </a:r>
                      <a:endParaRPr lang="zh-CN" sz="1600" kern="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imes New Roman"/>
                        </a:rPr>
                        <a:t>maven-resources-plugin:testResources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ahoma"/>
                        </a:rPr>
                        <a:t>复制测试资源文件至测试输出目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15050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ahoma"/>
                          <a:ea typeface="宋体"/>
                          <a:cs typeface="Times New Roman"/>
                        </a:rPr>
                        <a:t>test-compile</a:t>
                      </a:r>
                      <a:endParaRPr lang="zh-CN" sz="1600" kern="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imes New Roman"/>
                        </a:rPr>
                        <a:t>maven-compiler-plugin:testCompile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ahoma"/>
                        </a:rPr>
                        <a:t>编译测试代码至测试输出目录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81641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ahoma"/>
                          <a:ea typeface="宋体"/>
                          <a:cs typeface="Times New Roman"/>
                        </a:rPr>
                        <a:t>test</a:t>
                      </a:r>
                      <a:endParaRPr lang="zh-CN" sz="1600" kern="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imes New Roman"/>
                        </a:rPr>
                        <a:t>maven-surefire-plugin:test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ahoma"/>
                        </a:rPr>
                        <a:t>执行测试用例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15050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ahoma"/>
                          <a:ea typeface="宋体"/>
                          <a:cs typeface="Times New Roman"/>
                        </a:rPr>
                        <a:t>package</a:t>
                      </a:r>
                      <a:endParaRPr lang="zh-CN" sz="1600" kern="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imes New Roman"/>
                        </a:rPr>
                        <a:t>maven-jar-plugin:jar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ahoma"/>
                        </a:rPr>
                        <a:t>（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imes New Roman"/>
                        </a:rPr>
                        <a:t>ejb:ejb jar:jar rar:rar war:war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ahoma"/>
                        </a:rPr>
                        <a:t>）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ahoma"/>
                        </a:rPr>
                        <a:t>创建项</a:t>
                      </a:r>
                      <a:r>
                        <a:rPr lang="zh-CN" sz="1600" kern="0" dirty="0" smtClean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ahoma"/>
                        </a:rPr>
                        <a:t>目包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641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ahoma"/>
                          <a:ea typeface="宋体"/>
                          <a:cs typeface="Times New Roman"/>
                        </a:rPr>
                        <a:t>install</a:t>
                      </a:r>
                      <a:endParaRPr lang="zh-CN" sz="1600" kern="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imes New Roman"/>
                        </a:rPr>
                        <a:t>maven-install-plugin:install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ahoma"/>
                        </a:rPr>
                        <a:t>将项目输出构件安装到本地仓库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641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ahoma"/>
                          <a:ea typeface="宋体"/>
                          <a:cs typeface="Times New Roman"/>
                        </a:rPr>
                        <a:t>deploy</a:t>
                      </a:r>
                      <a:endParaRPr lang="zh-CN" sz="1600" kern="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imes New Roman"/>
                        </a:rPr>
                        <a:t>maven-deploy-plugin:deploy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ahoma"/>
                        </a:rPr>
                        <a:t>将项目输出构件部署到远程仓</a:t>
                      </a:r>
                      <a:r>
                        <a:rPr lang="zh-CN" sz="1600" kern="0" dirty="0" smtClean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ahoma"/>
                        </a:rPr>
                        <a:t>库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641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ahoma"/>
                          <a:ea typeface="宋体"/>
                          <a:cs typeface="Times New Roman"/>
                        </a:rPr>
                        <a:t>site</a:t>
                      </a:r>
                      <a:endParaRPr lang="zh-CN" sz="1600" b="1" kern="1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ahoma"/>
                          <a:ea typeface="宋体"/>
                          <a:cs typeface="Times New Roman"/>
                        </a:rPr>
                        <a:t>pre-site</a:t>
                      </a:r>
                      <a:endParaRPr lang="zh-CN" sz="1600" kern="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imes New Roman"/>
                        </a:rPr>
                        <a:t> 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imes New Roman"/>
                        </a:rPr>
                        <a:t> 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81641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ahoma"/>
                          <a:ea typeface="宋体"/>
                          <a:cs typeface="Times New Roman"/>
                        </a:rPr>
                        <a:t>site</a:t>
                      </a:r>
                      <a:endParaRPr lang="zh-CN" sz="1600" kern="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imes New Roman"/>
                        </a:rPr>
                        <a:t>maven-site-plugin:site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imes New Roman"/>
                        </a:rPr>
                        <a:t> 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81641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ahoma"/>
                          <a:ea typeface="宋体"/>
                          <a:cs typeface="Times New Roman"/>
                        </a:rPr>
                        <a:t>post-site</a:t>
                      </a:r>
                      <a:endParaRPr lang="zh-CN" sz="1600" kern="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imes New Roman"/>
                        </a:rPr>
                        <a:t> 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imes New Roman"/>
                        </a:rPr>
                        <a:t> 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81641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ahoma"/>
                          <a:ea typeface="宋体"/>
                          <a:cs typeface="Times New Roman"/>
                        </a:rPr>
                        <a:t>site-deploy</a:t>
                      </a:r>
                      <a:endParaRPr lang="zh-CN" sz="1600" kern="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imes New Roman"/>
                        </a:rPr>
                        <a:t>maven-site-plugin:deploy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latin typeface="Tahoma"/>
                          <a:ea typeface="宋体"/>
                          <a:cs typeface="Times New Roman"/>
                        </a:rPr>
                        <a:t> 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38100" marB="381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7796" y="200894"/>
            <a:ext cx="2997295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sz="28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21787" y="1071931"/>
          <a:ext cx="5691832" cy="5126498"/>
        </p:xfrm>
        <a:graphic>
          <a:graphicData uri="http://schemas.openxmlformats.org/drawingml/2006/table">
            <a:tbl>
              <a:tblPr/>
              <a:tblGrid>
                <a:gridCol w="1689459"/>
                <a:gridCol w="4002373"/>
              </a:tblGrid>
              <a:tr h="394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概念</a:t>
                      </a:r>
                    </a:p>
                  </a:txBody>
                  <a:tcPr marL="20693" marR="20693" marT="11825" marB="1182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说明</a:t>
                      </a:r>
                    </a:p>
                  </a:txBody>
                  <a:tcPr marL="20693" marR="20693" marT="11825" marB="1182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39434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7030A0"/>
                          </a:solidFill>
                        </a:rPr>
                        <a:t>LifeCycle</a:t>
                      </a:r>
                    </a:p>
                  </a:txBody>
                  <a:tcPr marL="20693" marR="20693" marT="11825" marB="1182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生命周期</a:t>
                      </a:r>
                      <a:r>
                        <a:rPr lang="zh-CN" altLang="en-US" sz="1200" dirty="0" smtClean="0"/>
                        <a:t>，内</a:t>
                      </a:r>
                      <a:r>
                        <a:rPr lang="zh-CN" altLang="en-US" sz="1200" dirty="0"/>
                        <a:t>置</a:t>
                      </a:r>
                      <a:r>
                        <a:rPr lang="en-US" sz="1200" dirty="0" smtClean="0"/>
                        <a:t>default,site,clean</a:t>
                      </a:r>
                      <a:r>
                        <a:rPr lang="zh-CN" altLang="en-US" sz="1200" dirty="0"/>
                        <a:t>三个生命周期</a:t>
                      </a:r>
                    </a:p>
                  </a:txBody>
                  <a:tcPr marL="20693" marR="20693" marT="11825" marB="1182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34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7030A0"/>
                          </a:solidFill>
                        </a:rPr>
                        <a:t>Phase</a:t>
                      </a:r>
                    </a:p>
                  </a:txBody>
                  <a:tcPr marL="20693" marR="20693" marT="11825" marB="1182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阶段，每个生命周期有不同的阶段</a:t>
                      </a:r>
                    </a:p>
                  </a:txBody>
                  <a:tcPr marL="20693" marR="20693" marT="11825" marB="1182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34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7030A0"/>
                          </a:solidFill>
                        </a:rPr>
                        <a:t>Plugin</a:t>
                      </a:r>
                    </a:p>
                  </a:txBody>
                  <a:tcPr marL="20693" marR="20693" marT="11825" marB="1182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插件，实现实际的构建功能</a:t>
                      </a:r>
                    </a:p>
                  </a:txBody>
                  <a:tcPr marL="20693" marR="20693" marT="11825" marB="1182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34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7030A0"/>
                          </a:solidFill>
                        </a:rPr>
                        <a:t>Goal</a:t>
                      </a:r>
                    </a:p>
                  </a:txBody>
                  <a:tcPr marL="20693" marR="20693" marT="11825" marB="1182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一个插件可以实现多个</a:t>
                      </a:r>
                      <a:r>
                        <a:rPr lang="en-US" sz="1200" dirty="0"/>
                        <a:t>goal，goal</a:t>
                      </a:r>
                      <a:r>
                        <a:rPr lang="zh-CN" altLang="en-US" sz="1200" dirty="0"/>
                        <a:t>具备具体的功能</a:t>
                      </a:r>
                    </a:p>
                  </a:txBody>
                  <a:tcPr marL="20693" marR="20693" marT="11825" marB="1182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34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7030A0"/>
                          </a:solidFill>
                        </a:rPr>
                        <a:t>Execution</a:t>
                      </a:r>
                    </a:p>
                  </a:txBody>
                  <a:tcPr marL="20693" marR="20693" marT="11825" marB="1182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通过配置，决定在某个</a:t>
                      </a:r>
                      <a:r>
                        <a:rPr lang="en-US" sz="1200" dirty="0"/>
                        <a:t>Phase</a:t>
                      </a:r>
                      <a:r>
                        <a:rPr lang="zh-CN" altLang="en-US" sz="1200" dirty="0"/>
                        <a:t>执行哪些</a:t>
                      </a:r>
                      <a:r>
                        <a:rPr lang="en-US" sz="1200" dirty="0"/>
                        <a:t>Goal</a:t>
                      </a:r>
                    </a:p>
                  </a:txBody>
                  <a:tcPr marL="20693" marR="20693" marT="11825" marB="1182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34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7030A0"/>
                          </a:solidFill>
                        </a:rPr>
                        <a:t>Project</a:t>
                      </a:r>
                    </a:p>
                  </a:txBody>
                  <a:tcPr marL="20693" marR="20693" marT="11825" marB="1182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maven</a:t>
                      </a:r>
                      <a:r>
                        <a:rPr lang="zh-CN" altLang="en-US" sz="1200" dirty="0"/>
                        <a:t>管理的目标：软件工程，小的工程可以聚合成大工程</a:t>
                      </a:r>
                    </a:p>
                  </a:txBody>
                  <a:tcPr marL="20693" marR="20693" marT="11825" marB="1182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34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7030A0"/>
                          </a:solidFill>
                        </a:rPr>
                        <a:t>PackageType</a:t>
                      </a:r>
                    </a:p>
                  </a:txBody>
                  <a:tcPr marL="20693" marR="20693" marT="11825" marB="1182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为了便于管理工程，按照构建目标区分成不同的工程类型，如</a:t>
                      </a:r>
                      <a:r>
                        <a:rPr lang="en-US" sz="1200" dirty="0"/>
                        <a:t>jar，war，ear</a:t>
                      </a:r>
                      <a:r>
                        <a:rPr lang="zh-CN" altLang="en-US" sz="1200" dirty="0"/>
                        <a:t>等</a:t>
                      </a:r>
                    </a:p>
                  </a:txBody>
                  <a:tcPr marL="20693" marR="20693" marT="11825" marB="1182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34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7030A0"/>
                          </a:solidFill>
                        </a:rPr>
                        <a:t>Dependency</a:t>
                      </a:r>
                    </a:p>
                  </a:txBody>
                  <a:tcPr marL="20693" marR="20693" marT="11825" marB="1182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依赖，</a:t>
                      </a:r>
                      <a:r>
                        <a:rPr lang="en-US" sz="1200" dirty="0"/>
                        <a:t>project</a:t>
                      </a:r>
                      <a:r>
                        <a:rPr lang="zh-CN" altLang="en-US" sz="1200" dirty="0"/>
                        <a:t>之间存在依赖关系</a:t>
                      </a:r>
                    </a:p>
                  </a:txBody>
                  <a:tcPr marL="20693" marR="20693" marT="11825" marB="1182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34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7030A0"/>
                          </a:solidFill>
                        </a:rPr>
                        <a:t>DependencyScope</a:t>
                      </a:r>
                    </a:p>
                  </a:txBody>
                  <a:tcPr marL="20693" marR="20693" marT="11825" marB="1182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maven</a:t>
                      </a:r>
                      <a:r>
                        <a:rPr lang="zh-CN" altLang="en-US" sz="1200" dirty="0"/>
                        <a:t>对依赖定义了不同的作用范围</a:t>
                      </a:r>
                    </a:p>
                  </a:txBody>
                  <a:tcPr marL="20693" marR="20693" marT="11825" marB="1182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34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7030A0"/>
                          </a:solidFill>
                        </a:rPr>
                        <a:t>Management</a:t>
                      </a:r>
                    </a:p>
                  </a:txBody>
                  <a:tcPr marL="20693" marR="20693" marT="11825" marB="1182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可以配置一个工程如何管理依赖关系</a:t>
                      </a:r>
                    </a:p>
                  </a:txBody>
                  <a:tcPr marL="20693" marR="20693" marT="11825" marB="1182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34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7030A0"/>
                          </a:solidFill>
                        </a:rPr>
                        <a:t>Repository</a:t>
                      </a:r>
                    </a:p>
                  </a:txBody>
                  <a:tcPr marL="20693" marR="20693" marT="11825" marB="1182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仓库，存放包，分为本地库和远程库</a:t>
                      </a:r>
                    </a:p>
                  </a:txBody>
                  <a:tcPr marL="20693" marR="20693" marT="11825" marB="1182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34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7030A0"/>
                          </a:solidFill>
                        </a:rPr>
                        <a:t>Build</a:t>
                      </a:r>
                    </a:p>
                  </a:txBody>
                  <a:tcPr marL="20693" marR="20693" marT="11825" marB="1182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构建的动作。使用</a:t>
                      </a:r>
                      <a:r>
                        <a:rPr lang="en-US" sz="1200" dirty="0"/>
                        <a:t>maven</a:t>
                      </a:r>
                      <a:r>
                        <a:rPr lang="zh-CN" altLang="en-US" sz="1200" dirty="0"/>
                        <a:t>管理工程，主要是指定将</a:t>
                      </a:r>
                      <a:r>
                        <a:rPr lang="en-US" sz="1200" dirty="0"/>
                        <a:t>project</a:t>
                      </a:r>
                      <a:r>
                        <a:rPr lang="zh-CN" altLang="en-US" sz="1200" dirty="0"/>
                        <a:t>构建到某个</a:t>
                      </a:r>
                      <a:r>
                        <a:rPr lang="en-US" sz="1200" dirty="0"/>
                        <a:t>phase</a:t>
                      </a:r>
                    </a:p>
                  </a:txBody>
                  <a:tcPr marL="20693" marR="20693" marT="11825" marB="11825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104579" y="1065010"/>
            <a:ext cx="5835087" cy="514091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Mvn</a:t>
            </a:r>
            <a:r>
              <a:rPr lang="zh-CN" altLang="en-US" dirty="0" smtClean="0">
                <a:solidFill>
                  <a:srgbClr val="FF0000"/>
                </a:solidFill>
              </a:rPr>
              <a:t>命令格式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-----------------</a:t>
            </a:r>
            <a:r>
              <a:rPr lang="en-US" sz="1600" b="1" dirty="0" smtClean="0">
                <a:solidFill>
                  <a:srgbClr val="FF0000"/>
                </a:solidFill>
              </a:rPr>
              <a:t>mvn [plugin-name]:[goal-name]</a:t>
            </a:r>
          </a:p>
          <a:p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---------------------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执行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plugin-name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插件的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goal-name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目标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mvn dependency:tree</a:t>
            </a:r>
            <a:r>
              <a:rPr lang="zh-CN" altLang="en-US" sz="1600" dirty="0" smtClean="0">
                <a:solidFill>
                  <a:schemeClr val="tx1"/>
                </a:solidFill>
              </a:rPr>
              <a:t>｜ </a:t>
            </a:r>
            <a:r>
              <a:rPr lang="en-US" altLang="zh-CN" sz="1600" dirty="0" smtClean="0">
                <a:solidFill>
                  <a:schemeClr val="tx1"/>
                </a:solidFill>
              </a:rPr>
              <a:t>tomcat:run      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-------------</a:t>
            </a:r>
            <a:r>
              <a:rPr lang="zh-CN" altLang="en-US" sz="1200" dirty="0" smtClean="0">
                <a:solidFill>
                  <a:schemeClr val="tx1"/>
                </a:solidFill>
              </a:rPr>
              <a:t>运行指定插件的指定目标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mvn clean|compile|package|install|deploy|site|test    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-------------</a:t>
            </a:r>
            <a:r>
              <a:rPr lang="zh-CN" altLang="en-US" sz="1400" dirty="0" smtClean="0">
                <a:solidFill>
                  <a:schemeClr val="tx1"/>
                </a:solidFill>
              </a:rPr>
              <a:t>运行生命周期阶段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mvn</a:t>
            </a:r>
            <a:r>
              <a:rPr lang="zh-CN" altLang="en-US" dirty="0" smtClean="0">
                <a:solidFill>
                  <a:srgbClr val="FF0000"/>
                </a:solidFill>
              </a:rPr>
              <a:t>命令参数：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-D </a:t>
            </a:r>
            <a:r>
              <a:rPr lang="zh-CN" altLang="en-US" sz="1400" dirty="0" smtClean="0">
                <a:solidFill>
                  <a:srgbClr val="FF0000"/>
                </a:solidFill>
              </a:rPr>
              <a:t>传入属性参数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如：</a:t>
            </a:r>
            <a:r>
              <a:rPr lang="en-US" altLang="zh-CN" sz="1400" dirty="0" smtClean="0">
                <a:solidFill>
                  <a:schemeClr val="tx1"/>
                </a:solidFill>
              </a:rPr>
              <a:t>mvn  package –Dmaven.test.skip=true    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----------</a:t>
            </a:r>
            <a:r>
              <a:rPr lang="zh-CN" altLang="en-US" sz="1400" dirty="0" smtClean="0">
                <a:solidFill>
                  <a:schemeClr val="tx1"/>
                </a:solidFill>
              </a:rPr>
              <a:t>将</a:t>
            </a:r>
            <a:r>
              <a:rPr lang="en-US" altLang="zh-CN" sz="1400" dirty="0" smtClean="0">
                <a:solidFill>
                  <a:schemeClr val="tx1"/>
                </a:solidFill>
              </a:rPr>
              <a:t>maven.test.skip</a:t>
            </a:r>
            <a:r>
              <a:rPr lang="zh-CN" altLang="en-US" sz="1400" dirty="0" smtClean="0">
                <a:solidFill>
                  <a:schemeClr val="tx1"/>
                </a:solidFill>
              </a:rPr>
              <a:t>设置为</a:t>
            </a:r>
            <a:r>
              <a:rPr lang="en-US" altLang="zh-CN" sz="1400" dirty="0" smtClean="0">
                <a:solidFill>
                  <a:schemeClr val="tx1"/>
                </a:solidFill>
              </a:rPr>
              <a:t>true</a:t>
            </a: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-P  </a:t>
            </a:r>
            <a:r>
              <a:rPr lang="zh-CN" altLang="en-US" sz="1400" dirty="0" smtClean="0">
                <a:solidFill>
                  <a:srgbClr val="FF0000"/>
                </a:solidFill>
              </a:rPr>
              <a:t>使用指定的</a:t>
            </a:r>
            <a:r>
              <a:rPr lang="en-US" altLang="zh-CN" sz="1400" dirty="0" smtClean="0">
                <a:solidFill>
                  <a:srgbClr val="FF0000"/>
                </a:solidFill>
              </a:rPr>
              <a:t>Profile</a:t>
            </a: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如： </a:t>
            </a:r>
            <a:r>
              <a:rPr lang="en-US" altLang="zh-CN" sz="1400" dirty="0" smtClean="0">
                <a:solidFill>
                  <a:schemeClr val="tx1"/>
                </a:solidFill>
              </a:rPr>
              <a:t>mvn package –P dev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----------</a:t>
            </a:r>
            <a:r>
              <a:rPr lang="zh-CN" altLang="en-US" sz="1400" dirty="0" smtClean="0">
                <a:solidFill>
                  <a:schemeClr val="tx1"/>
                </a:solidFill>
              </a:rPr>
              <a:t>打开发环境的包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5673305" y="877019"/>
            <a:ext cx="5152845" cy="5072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mojo</a:t>
            </a:r>
          </a:p>
        </p:txBody>
      </p:sp>
      <p:sp>
        <p:nvSpPr>
          <p:cNvPr id="21" name="矩形 20"/>
          <p:cNvSpPr/>
          <p:nvPr/>
        </p:nvSpPr>
        <p:spPr>
          <a:xfrm>
            <a:off x="646981" y="940279"/>
            <a:ext cx="3286664" cy="5072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FF0000"/>
                </a:solidFill>
              </a:rPr>
              <a:t>lifecycle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5002" y="1380225"/>
            <a:ext cx="2838092" cy="27690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phase1-</a:t>
            </a:r>
            <a:r>
              <a:rPr lang="en-US" altLang="zh-CN" dirty="0" smtClean="0">
                <a:solidFill>
                  <a:schemeClr val="tx1"/>
                </a:solidFill>
              </a:rPr>
              <a:t>compile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7796" y="200894"/>
            <a:ext cx="4074513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开发与配置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9419" y="1857554"/>
            <a:ext cx="1765540" cy="4888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goal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79412" y="1523999"/>
            <a:ext cx="1765540" cy="4888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AbstractMojo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09131" y="2694316"/>
            <a:ext cx="2309002" cy="4888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MyEnjoyPlugin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3500" y="4517372"/>
            <a:ext cx="2840967" cy="5290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phase2 -</a:t>
            </a:r>
            <a:r>
              <a:rPr lang="en-US" altLang="zh-CN" dirty="0" smtClean="0">
                <a:solidFill>
                  <a:schemeClr val="tx1"/>
                </a:solidFill>
              </a:rPr>
              <a:t>install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0624" y="5368505"/>
            <a:ext cx="2840967" cy="5290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phase3 -</a:t>
            </a:r>
            <a:r>
              <a:rPr lang="en-US" altLang="zh-CN" dirty="0" smtClean="0">
                <a:solidFill>
                  <a:schemeClr val="tx1"/>
                </a:solidFill>
              </a:rPr>
              <a:t>deploy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09291" y="2665558"/>
            <a:ext cx="1765540" cy="4888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goal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5042" y="3456317"/>
            <a:ext cx="1765540" cy="4888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goal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下箭头 39"/>
          <p:cNvSpPr/>
          <p:nvPr/>
        </p:nvSpPr>
        <p:spPr>
          <a:xfrm>
            <a:off x="1846053" y="2363638"/>
            <a:ext cx="250166" cy="28467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1825925" y="3180272"/>
            <a:ext cx="250166" cy="28467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虚尾箭头 41"/>
          <p:cNvSpPr/>
          <p:nvPr/>
        </p:nvSpPr>
        <p:spPr>
          <a:xfrm>
            <a:off x="2829465" y="2562045"/>
            <a:ext cx="2794958" cy="681487"/>
          </a:xfrm>
          <a:prstGeom prst="stripedRightArrow">
            <a:avLst>
              <a:gd name="adj1" fmla="val 47468"/>
              <a:gd name="adj2" fmla="val 50000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</a:rPr>
              <a:t>功能实现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5" name="肘形连接符 44"/>
          <p:cNvCxnSpPr>
            <a:stCxn id="10" idx="2"/>
            <a:endCxn id="11" idx="0"/>
          </p:cNvCxnSpPr>
          <p:nvPr/>
        </p:nvCxnSpPr>
        <p:spPr>
          <a:xfrm rot="16200000" flipH="1">
            <a:off x="7622164" y="2352847"/>
            <a:ext cx="681487" cy="14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806255" y="3183147"/>
            <a:ext cx="2309002" cy="4888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execute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268530" y="1342844"/>
            <a:ext cx="3712234" cy="464101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maven</a:t>
            </a:r>
            <a:r>
              <a:rPr lang="zh-CN" altLang="en-US" dirty="0" smtClean="0">
                <a:solidFill>
                  <a:srgbClr val="FF0000"/>
                </a:solidFill>
              </a:rPr>
              <a:t>世界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4235" y="1354346"/>
            <a:ext cx="5339751" cy="464101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现实世界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7796" y="200894"/>
            <a:ext cx="6054863" cy="73866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的坐标</a:t>
            </a:r>
            <a:endParaRPr lang="en-US" altLang="zh-CN" sz="28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我们想要把查找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的工作交由机器，因此每一个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必须能被唯一标识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2809" y="2605177"/>
            <a:ext cx="4718649" cy="49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企业的唯一标识：域名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01307" y="3206151"/>
            <a:ext cx="4718649" cy="49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企业内部项目的唯一标识：项目名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89805" y="3833003"/>
            <a:ext cx="4718649" cy="49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项目内模块的唯一标识：模块名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61050" y="4468482"/>
            <a:ext cx="4718649" cy="49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模块的不同版本：版本号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49413" y="2932980"/>
            <a:ext cx="2242868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groupId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37911" y="3697856"/>
            <a:ext cx="2242868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arfifactId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878169" y="4419599"/>
            <a:ext cx="2242868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version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5" idx="3"/>
            <a:endCxn id="9" idx="1"/>
          </p:cNvCxnSpPr>
          <p:nvPr/>
        </p:nvCxnSpPr>
        <p:spPr>
          <a:xfrm>
            <a:off x="5831458" y="2851030"/>
            <a:ext cx="1017955" cy="310550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9" idx="1"/>
          </p:cNvCxnSpPr>
          <p:nvPr/>
        </p:nvCxnSpPr>
        <p:spPr>
          <a:xfrm flipV="1">
            <a:off x="5819956" y="3161580"/>
            <a:ext cx="1029457" cy="290424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10" idx="1"/>
          </p:cNvCxnSpPr>
          <p:nvPr/>
        </p:nvCxnSpPr>
        <p:spPr>
          <a:xfrm flipV="1">
            <a:off x="5808454" y="3926456"/>
            <a:ext cx="1029457" cy="152400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3"/>
            <a:endCxn id="11" idx="1"/>
          </p:cNvCxnSpPr>
          <p:nvPr/>
        </p:nvCxnSpPr>
        <p:spPr>
          <a:xfrm flipV="1">
            <a:off x="5779699" y="4648199"/>
            <a:ext cx="1098470" cy="66136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9318</TotalTime>
  <Words>1684</Words>
  <Application>WPS 演示</Application>
  <PresentationFormat>自定义</PresentationFormat>
  <Paragraphs>308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China</cp:lastModifiedBy>
  <cp:revision>1580</cp:revision>
  <dcterms:created xsi:type="dcterms:W3CDTF">2016-08-30T15:34:00Z</dcterms:created>
  <dcterms:modified xsi:type="dcterms:W3CDTF">2019-03-27T01:24:55Z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