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423" r:id="rId2"/>
    <p:sldId id="485" r:id="rId3"/>
    <p:sldId id="486" r:id="rId4"/>
    <p:sldId id="487" r:id="rId5"/>
    <p:sldId id="488" r:id="rId6"/>
    <p:sldId id="489" r:id="rId7"/>
    <p:sldId id="490" r:id="rId8"/>
    <p:sldId id="515" r:id="rId9"/>
    <p:sldId id="516" r:id="rId10"/>
    <p:sldId id="517" r:id="rId11"/>
    <p:sldId id="492" r:id="rId12"/>
    <p:sldId id="484" r:id="rId13"/>
    <p:sldId id="460" r:id="rId14"/>
    <p:sldId id="482" r:id="rId15"/>
    <p:sldId id="479" r:id="rId16"/>
    <p:sldId id="497" r:id="rId17"/>
    <p:sldId id="501" r:id="rId18"/>
    <p:sldId id="502" r:id="rId19"/>
    <p:sldId id="498" r:id="rId20"/>
    <p:sldId id="499" r:id="rId21"/>
    <p:sldId id="520" r:id="rId22"/>
    <p:sldId id="518" r:id="rId23"/>
    <p:sldId id="519" r:id="rId24"/>
    <p:sldId id="521" r:id="rId25"/>
    <p:sldId id="522" r:id="rId26"/>
    <p:sldId id="51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050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8438" autoAdjust="0"/>
    <p:restoredTop sz="94660"/>
  </p:normalViewPr>
  <p:slideViewPr>
    <p:cSldViewPr snapToGrid="0" showGuides="1">
      <p:cViewPr varScale="1">
        <p:scale>
          <a:sx n="84" d="100"/>
          <a:sy n="84" d="100"/>
        </p:scale>
        <p:origin x="-77" y="-254"/>
      </p:cViewPr>
      <p:guideLst>
        <p:guide orient="horz" pos="2092"/>
        <p:guide pos="3840"/>
      </p:guideLst>
    </p:cSldViewPr>
  </p:slideViewPr>
  <p:notesTextViewPr>
    <p:cViewPr>
      <p:scale>
        <a:sx n="1" d="1"/>
        <a:sy n="1" d="1"/>
      </p:scale>
      <p:origin x="0" y="0"/>
    </p:cViewPr>
  </p:notesTextViewPr>
  <p:sorterViewPr>
    <p:cViewPr>
      <p:scale>
        <a:sx n="100" d="100"/>
        <a:sy n="100" d="100"/>
      </p:scale>
      <p:origin x="0" y="-498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pPr/>
              <a:t>3/29 Sun</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7C8CD7-FFBC-403A-AAB7-CE7ABB33017B}" type="slidenum">
              <a:rPr lang="zh-CN" altLang="en-US" smtClean="0"/>
              <a:pPr/>
              <a:t>26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enjoy.ke.qq.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D001350-E321-44A0-9483-363D51B41BA5}" type="datetimeFigureOut">
              <a:rPr lang="zh-CN" altLang="en-US" smtClean="0"/>
              <a:pPr/>
              <a:t>3/29 Sun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D001350-E321-44A0-9483-363D51B41BA5}" type="datetimeFigureOut">
              <a:rPr lang="zh-CN" altLang="en-US" smtClean="0"/>
              <a:pPr/>
              <a:t>3/29 Sun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11" y="6356364"/>
            <a:ext cx="2743199" cy="365124"/>
          </a:xfrm>
          <a:prstGeom prst="rect">
            <a:avLst/>
          </a:prstGeom>
        </p:spPr>
        <p:txBody>
          <a:bodyPr/>
          <a:lstStyle/>
          <a:p>
            <a:fld id="{FA3CE24D-E048-4BCA-AB6F-EDBD67B5F3E6}" type="datetimeFigureOut">
              <a:rPr lang="zh-CN" altLang="en-US" smtClean="0"/>
              <a:pPr/>
              <a:t>3/29 Sun</a:t>
            </a:fld>
            <a:endParaRPr lang="zh-CN" altLang="en-US"/>
          </a:p>
        </p:txBody>
      </p:sp>
      <p:sp>
        <p:nvSpPr>
          <p:cNvPr id="4" name="页脚占位符 3"/>
          <p:cNvSpPr>
            <a:spLocks noGrp="1"/>
          </p:cNvSpPr>
          <p:nvPr>
            <p:ph type="ftr" sz="quarter" idx="11"/>
          </p:nvPr>
        </p:nvSpPr>
        <p:spPr>
          <a:xfrm>
            <a:off x="4038609" y="6356364"/>
            <a:ext cx="4114799" cy="36512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12" y="6356364"/>
            <a:ext cx="2743199" cy="365124"/>
          </a:xfrm>
          <a:prstGeom prst="rect">
            <a:avLst/>
          </a:prstGeom>
        </p:spPr>
        <p:txBody>
          <a:bodyPr/>
          <a:lstStyle/>
          <a:p>
            <a:fld id="{5609EB9F-EB2F-437E-9B0C-BB39F432A87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2" name="Picture 5" descr="C:\Users\dev\Desktop\xx.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矩形 12"/>
          <p:cNvSpPr/>
          <p:nvPr userDrawn="1"/>
        </p:nvSpPr>
        <p:spPr>
          <a:xfrm>
            <a:off x="10491469" y="984885"/>
            <a:ext cx="184731" cy="338554"/>
          </a:xfrm>
          <a:prstGeom prst="rect">
            <a:avLst/>
          </a:prstGeom>
          <a:noFill/>
          <a:ln>
            <a:noFill/>
          </a:ln>
        </p:spPr>
        <p:txBody>
          <a:bodyPr wrap="none" rtlCol="0" anchor="t">
            <a:spAutoFit/>
          </a:bodyPr>
          <a:lstStyle/>
          <a:p>
            <a:pPr algn="ctr"/>
            <a:endParaRPr lang="zh-CN" altLang="en-US" sz="1600" b="1" baseline="0" dirty="0">
              <a:ln w="12700" cmpd="sng">
                <a:solidFill>
                  <a:schemeClr val="accent4"/>
                </a:solidFill>
                <a:prstDash val="solid"/>
              </a:ln>
              <a:solidFill>
                <a:srgbClr val="190501"/>
              </a:solidFill>
              <a:effectLst/>
              <a:latin typeface="楷体" panose="02010609060101010101" charset="-122"/>
              <a:ea typeface="楷体" panose="02010609060101010101" charset="-122"/>
            </a:endParaRPr>
          </a:p>
        </p:txBody>
      </p:sp>
      <p:sp>
        <p:nvSpPr>
          <p:cNvPr id="8" name="TextBox 7"/>
          <p:cNvSpPr txBox="1">
            <a:spLocks noChangeArrowheads="1"/>
          </p:cNvSpPr>
          <p:nvPr userDrawn="1"/>
        </p:nvSpPr>
        <p:spPr bwMode="auto">
          <a:xfrm>
            <a:off x="8206108" y="6403194"/>
            <a:ext cx="383222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dirty="0" smtClean="0">
                <a:solidFill>
                  <a:srgbClr val="7030A0"/>
                </a:solidFill>
                <a:latin typeface="微软雅黑" panose="020B0503020204020204" pitchFamily="34" charset="-122"/>
                <a:ea typeface="微软雅黑" panose="020B0503020204020204" pitchFamily="34" charset="-122"/>
              </a:rPr>
              <a:t>享 学 课 堂：</a:t>
            </a:r>
            <a:r>
              <a:rPr lang="en-US" altLang="zh-CN" dirty="0" smtClean="0">
                <a:hlinkClick r:id="rId3"/>
              </a:rPr>
              <a:t>http://enjoy.ke.qq.com/</a:t>
            </a:r>
            <a:endParaRPr lang="zh-CN" altLang="en-US" dirty="0" smtClean="0"/>
          </a:p>
        </p:txBody>
      </p:sp>
      <p:sp>
        <p:nvSpPr>
          <p:cNvPr id="9" name="TextBox 8"/>
          <p:cNvSpPr txBox="1">
            <a:spLocks noChangeArrowheads="1"/>
          </p:cNvSpPr>
          <p:nvPr userDrawn="1"/>
        </p:nvSpPr>
        <p:spPr bwMode="auto">
          <a:xfrm>
            <a:off x="160664" y="6433011"/>
            <a:ext cx="2852836"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1400" b="1" dirty="0" smtClean="0">
                <a:solidFill>
                  <a:srgbClr val="7030A0"/>
                </a:solidFill>
                <a:latin typeface="微软雅黑" panose="020B0503020204020204" pitchFamily="34" charset="-122"/>
                <a:ea typeface="微软雅黑" panose="020B0503020204020204" pitchFamily="34" charset="-122"/>
              </a:rPr>
              <a:t>学无止境，让学习成为一种享受</a:t>
            </a:r>
            <a:endParaRPr lang="zh-CN" altLang="en-US" sz="1400" dirty="0"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D001350-E321-44A0-9483-363D51B41BA5}" type="datetimeFigureOut">
              <a:rPr lang="zh-CN" altLang="en-US" smtClean="0"/>
              <a:pPr/>
              <a:t>3/29 Sun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D001350-E321-44A0-9483-363D51B41BA5}" type="datetimeFigureOut">
              <a:rPr lang="zh-CN" altLang="en-US" smtClean="0"/>
              <a:pPr/>
              <a:t>3/29 Sun</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D001350-E321-44A0-9483-363D51B41BA5}" type="datetimeFigureOut">
              <a:rPr lang="zh-CN" altLang="en-US" smtClean="0"/>
              <a:pPr/>
              <a:t>3/29 Sun</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D001350-E321-44A0-9483-363D51B41BA5}" type="datetimeFigureOut">
              <a:rPr lang="zh-CN" altLang="en-US" smtClean="0"/>
              <a:pPr/>
              <a:t>3/29 Sun</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D001350-E321-44A0-9483-363D51B41BA5}" type="datetimeFigureOut">
              <a:rPr lang="zh-CN" altLang="en-US" smtClean="0"/>
              <a:pPr/>
              <a:t>3/29 Sun</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D001350-E321-44A0-9483-363D51B41BA5}" type="datetimeFigureOut">
              <a:rPr lang="zh-CN" altLang="en-US" smtClean="0"/>
              <a:pPr/>
              <a:t>3/29 Sun</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D001350-E321-44A0-9483-363D51B41BA5}" type="datetimeFigureOut">
              <a:rPr lang="zh-CN" altLang="en-US" smtClean="0"/>
              <a:pPr/>
              <a:t>3/29 Sun</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01350-E321-44A0-9483-363D51B41BA5}" type="datetimeFigureOut">
              <a:rPr lang="zh-CN" altLang="en-US" smtClean="0"/>
              <a:pPr/>
              <a:t>3/29 Sun</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1E7C8-A036-435A-8DC2-86FBA510714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192.168.244.5:5000/hello-world"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runoob.com/go/go-tutorial.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10" Type="http://schemas.openxmlformats.org/officeDocument/2006/relationships/image" Target="../media/image19.jpeg"/><Relationship Id="rId4" Type="http://schemas.openxmlformats.org/officeDocument/2006/relationships/tags" Target="../tags/tag8.xml"/><Relationship Id="rId9"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irrors.aliyun.com/docker-ce/linux/centos/docker-ce.repo" TargetMode="External"/><Relationship Id="rId2" Type="http://schemas.openxmlformats.org/officeDocument/2006/relationships/hyperlink" Target="http://mirrors.aliyun.com/docker-ce/linux/centos/docker-ce.rep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A_文本框 21"/>
          <p:cNvSpPr txBox="1"/>
          <p:nvPr>
            <p:custDataLst>
              <p:tags r:id="rId1"/>
            </p:custDataLst>
          </p:nvPr>
        </p:nvSpPr>
        <p:spPr>
          <a:xfrm>
            <a:off x="793750" y="2031509"/>
            <a:ext cx="10312400" cy="1052596"/>
          </a:xfrm>
          <a:prstGeom prst="rect">
            <a:avLst/>
          </a:prstGeom>
          <a:noFill/>
        </p:spPr>
        <p:txBody>
          <a:bodyPr wrap="square" rtlCol="0">
            <a:spAutoFit/>
          </a:bodyPr>
          <a:lstStyle/>
          <a:p>
            <a:pPr algn="ctr" defTabSz="1218565">
              <a:lnSpc>
                <a:spcPct val="130000"/>
              </a:lnSpc>
            </a:pPr>
            <a:r>
              <a:rPr lang="en-US" altLang="zh-CN" sz="4800" b="1" dirty="0" smtClean="0">
                <a:ln w="6350">
                  <a:noFill/>
                </a:ln>
                <a:solidFill>
                  <a:schemeClr val="accent1">
                    <a:lumMod val="60000"/>
                    <a:lumOff val="40000"/>
                  </a:schemeClr>
                </a:solidFill>
                <a:latin typeface="微软雅黑" panose="020B0503020204020204" pitchFamily="34" charset="-122"/>
                <a:ea typeface="微软雅黑" panose="020B0503020204020204" pitchFamily="34" charset="-122"/>
                <a:sym typeface="+mn-ea"/>
              </a:rPr>
              <a:t>Docker</a:t>
            </a:r>
            <a:r>
              <a:rPr lang="zh-CN" altLang="en-US" sz="4800" b="1" dirty="0" smtClean="0">
                <a:ln w="6350">
                  <a:noFill/>
                </a:ln>
                <a:solidFill>
                  <a:schemeClr val="accent1">
                    <a:lumMod val="60000"/>
                    <a:lumOff val="40000"/>
                  </a:schemeClr>
                </a:solidFill>
                <a:latin typeface="微软雅黑" panose="020B0503020204020204" pitchFamily="34" charset="-122"/>
                <a:ea typeface="微软雅黑" panose="020B0503020204020204" pitchFamily="34" charset="-122"/>
                <a:sym typeface="+mn-ea"/>
              </a:rPr>
              <a:t>进阶</a:t>
            </a:r>
            <a:endParaRPr lang="zh-CN" altLang="en-US" sz="4800" b="1" dirty="0">
              <a:ln w="6350">
                <a:noFill/>
              </a:ln>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p:txBody>
      </p:sp>
      <p:sp>
        <p:nvSpPr>
          <p:cNvPr id="23" name="PA_圆角矩形 22"/>
          <p:cNvSpPr/>
          <p:nvPr>
            <p:custDataLst>
              <p:tags r:id="rId2"/>
            </p:custDataLst>
          </p:nvPr>
        </p:nvSpPr>
        <p:spPr>
          <a:xfrm>
            <a:off x="3048000" y="4739984"/>
            <a:ext cx="6098091" cy="297179"/>
          </a:xfrm>
          <a:prstGeom prst="roundRect">
            <a:avLst>
              <a:gd name="adj" fmla="val 0"/>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8565"/>
            <a:r>
              <a:rPr lang="en-US" altLang="zh-CN" sz="1335" dirty="0">
                <a:solidFill>
                  <a:srgbClr val="FFFFFF">
                    <a:lumMod val="50000"/>
                  </a:srgbClr>
                </a:solidFill>
                <a:latin typeface="Calibri" panose="020F0502020204030204"/>
                <a:ea typeface="宋体" panose="02010600030101010101" pitchFamily="2" charset="-122"/>
              </a:rPr>
              <a:t>TAHNK YOU FOR WATCHING</a:t>
            </a:r>
            <a:endParaRPr lang="zh-CN" altLang="en-US" sz="1335" dirty="0">
              <a:solidFill>
                <a:srgbClr val="FFFFFF">
                  <a:lumMod val="50000"/>
                </a:srgbClr>
              </a:solidFill>
              <a:latin typeface="Calibri" panose="020F0502020204030204"/>
              <a:ea typeface="宋体" panose="02010600030101010101" pitchFamily="2" charset="-122"/>
            </a:endParaRPr>
          </a:p>
        </p:txBody>
      </p:sp>
      <p:sp>
        <p:nvSpPr>
          <p:cNvPr id="34" name="PA_文本框 19"/>
          <p:cNvSpPr txBox="1">
            <a:spLocks noChangeArrowheads="1"/>
          </p:cNvSpPr>
          <p:nvPr>
            <p:custDataLst>
              <p:tags r:id="rId3"/>
            </p:custDataLst>
          </p:nvPr>
        </p:nvSpPr>
        <p:spPr bwMode="auto">
          <a:xfrm>
            <a:off x="4064000" y="5155565"/>
            <a:ext cx="2902333"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defTabSz="1218565"/>
            <a:r>
              <a:rPr lang="zh-CN" altLang="en-US" sz="3200" b="1" dirty="0" smtClean="0">
                <a:solidFill>
                  <a:srgbClr val="FF0000"/>
                </a:solidFill>
                <a:latin typeface="微软雅黑" panose="020B0503020204020204" pitchFamily="34" charset="-122"/>
                <a:ea typeface="微软雅黑" panose="020B0503020204020204" pitchFamily="34" charset="-122"/>
              </a:rPr>
              <a:t>分享人：</a:t>
            </a:r>
            <a:r>
              <a:rPr lang="en-US" altLang="zh-CN" sz="3200" b="1" dirty="0" smtClean="0">
                <a:solidFill>
                  <a:srgbClr val="FF0000"/>
                </a:solidFill>
                <a:latin typeface="微软雅黑" panose="020B0503020204020204" pitchFamily="34" charset="-122"/>
                <a:ea typeface="微软雅黑" panose="020B0503020204020204" pitchFamily="34" charset="-122"/>
              </a:rPr>
              <a:t>Peter</a:t>
            </a:r>
          </a:p>
        </p:txBody>
      </p:sp>
      <p:grpSp>
        <p:nvGrpSpPr>
          <p:cNvPr id="21" name="PA_组合 20"/>
          <p:cNvGrpSpPr/>
          <p:nvPr>
            <p:custDataLst>
              <p:tags r:id="rId4"/>
            </p:custDataLst>
          </p:nvPr>
        </p:nvGrpSpPr>
        <p:grpSpPr>
          <a:xfrm>
            <a:off x="0" y="4462125"/>
            <a:ext cx="12192000" cy="72008"/>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to="" calcmode="lin" valueType="num">
                                      <p:cBhvr>
                                        <p:cTn id="7" dur="700" fill="hold">
                                          <p:stCondLst>
                                            <p:cond delay="0"/>
                                          </p:stCondLst>
                                        </p:cTn>
                                        <p:tgtEl>
                                          <p:spTgt spid="2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23"/>
                                        </p:tgtEl>
                                        <p:attrNameLst>
                                          <p:attrName>style.visibility</p:attrName>
                                        </p:attrNameLst>
                                      </p:cBhvr>
                                      <p:to>
                                        <p:strVal val="visible"/>
                                      </p:to>
                                    </p:set>
                                    <p:anim to="" calcmode="lin" valueType="num">
                                      <p:cBhvr>
                                        <p:cTn id="13" dur="700" fill="hold">
                                          <p:stCondLst>
                                            <p:cond delay="0"/>
                                          </p:stCondLst>
                                        </p:cTn>
                                        <p:tgtEl>
                                          <p:spTgt spid="2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2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2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23"/>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9634" y="419854"/>
            <a:ext cx="6109365" cy="738664"/>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容器使用</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1400" dirty="0" smtClean="0"/>
              <a:t>容器是独立运行的一个或一组应用，以及它们的运行态环境</a:t>
            </a:r>
            <a:endParaRPr lang="zh-CN" altLang="en-US" sz="1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298284" y="2268746"/>
            <a:ext cx="9173520" cy="3508653"/>
          </a:xfrm>
          <a:prstGeom prst="rect">
            <a:avLst/>
          </a:prstGeom>
        </p:spPr>
        <p:txBody>
          <a:bodyPr wrap="square">
            <a:spAutoFit/>
          </a:bodyPr>
          <a:lstStyle/>
          <a:p>
            <a:r>
              <a:rPr lang="zh-CN" altLang="en-US" dirty="0" smtClean="0"/>
              <a:t>交互式创建容器并进入： </a:t>
            </a:r>
            <a:r>
              <a:rPr lang="en-US" altLang="zh-CN" sz="1400" dirty="0" smtClean="0"/>
              <a:t>docker run -it --name centos centos /bin/bash</a:t>
            </a:r>
            <a:r>
              <a:rPr lang="zh-CN" altLang="en-US" sz="1400" dirty="0" smtClean="0"/>
              <a:t>（前台进程）</a:t>
            </a:r>
            <a:endParaRPr lang="en-US" altLang="zh-CN" sz="1400" dirty="0" smtClean="0"/>
          </a:p>
          <a:p>
            <a:r>
              <a:rPr lang="en-US" altLang="zh-CN" sz="1400" dirty="0" smtClean="0"/>
              <a:t>------------------------exit</a:t>
            </a:r>
            <a:r>
              <a:rPr lang="zh-CN" altLang="en-US" sz="1400" dirty="0" smtClean="0"/>
              <a:t>退出也关闭容器</a:t>
            </a:r>
            <a:r>
              <a:rPr lang="en-US" altLang="zh-CN" sz="1400" dirty="0" smtClean="0"/>
              <a:t>; </a:t>
            </a:r>
            <a:r>
              <a:rPr lang="en-US" sz="1400" dirty="0" smtClean="0"/>
              <a:t>Ctrl+P+Q</a:t>
            </a:r>
            <a:r>
              <a:rPr lang="zh-CN" altLang="en-US" sz="1400" dirty="0" smtClean="0"/>
              <a:t>退出不关闭容器</a:t>
            </a:r>
            <a:endParaRPr lang="en-US" altLang="zh-CN" sz="1400" dirty="0" smtClean="0"/>
          </a:p>
          <a:p>
            <a:r>
              <a:rPr lang="zh-CN" altLang="en-US" dirty="0" smtClean="0"/>
              <a:t>后台启动容器：</a:t>
            </a:r>
            <a:r>
              <a:rPr lang="en-US" altLang="zh-CN" sz="1400" dirty="0" smtClean="0"/>
              <a:t>docker run -d --name nginx nginx</a:t>
            </a:r>
            <a:endParaRPr lang="en-US" altLang="zh-CN" dirty="0" smtClean="0"/>
          </a:p>
          <a:p>
            <a:r>
              <a:rPr lang="zh-CN" altLang="en-US" dirty="0" smtClean="0"/>
              <a:t>进入已运行的容器：</a:t>
            </a:r>
            <a:r>
              <a:rPr lang="en-US" altLang="zh-CN" dirty="0" smtClean="0"/>
              <a:t>docker exec -it nginx /bin/bash</a:t>
            </a:r>
          </a:p>
          <a:p>
            <a:r>
              <a:rPr lang="zh-CN" altLang="en-US" dirty="0" smtClean="0"/>
              <a:t>查看容器的元数据：</a:t>
            </a:r>
            <a:r>
              <a:rPr lang="en-US" dirty="0" smtClean="0"/>
              <a:t> docker inspect </a:t>
            </a:r>
            <a:r>
              <a:rPr lang="en-US" altLang="zh-CN" dirty="0" smtClean="0"/>
              <a:t>nginx  </a:t>
            </a:r>
          </a:p>
          <a:p>
            <a:r>
              <a:rPr lang="zh-CN" altLang="en-US" dirty="0" smtClean="0"/>
              <a:t>绑定容器端口到主机： </a:t>
            </a:r>
            <a:r>
              <a:rPr lang="en-US" altLang="zh-CN" dirty="0" smtClean="0"/>
              <a:t>docker run -d -p 8080:80 --name nginx nginx:latest</a:t>
            </a:r>
          </a:p>
          <a:p>
            <a:endParaRPr lang="en-US" altLang="zh-CN" dirty="0" smtClean="0"/>
          </a:p>
          <a:p>
            <a:endParaRPr lang="en-US" altLang="zh-CN" dirty="0" smtClean="0"/>
          </a:p>
          <a:p>
            <a:endParaRPr lang="en-US" altLang="zh-CN" dirty="0" smtClean="0"/>
          </a:p>
          <a:p>
            <a:r>
              <a:rPr lang="zh-CN" altLang="en-US" dirty="0" smtClean="0"/>
              <a:t>挂载主机文件目录到容器内：</a:t>
            </a:r>
            <a:r>
              <a:rPr lang="en-US" altLang="zh-CN" dirty="0" smtClean="0"/>
              <a:t> </a:t>
            </a:r>
            <a:r>
              <a:rPr lang="en-US" altLang="zh-CN" sz="1400" dirty="0" smtClean="0"/>
              <a:t>docker run -dit -v /root/peter_dir/:/pdir --name cent centos</a:t>
            </a:r>
          </a:p>
          <a:p>
            <a:endParaRPr lang="en-US" altLang="zh-CN" sz="1400" dirty="0" smtClean="0"/>
          </a:p>
          <a:p>
            <a:endParaRPr lang="en-US" altLang="zh-CN" sz="1400" dirty="0" smtClean="0"/>
          </a:p>
          <a:p>
            <a:r>
              <a:rPr lang="zh-CN" altLang="en-US" dirty="0" smtClean="0"/>
              <a:t>复制主机文件到容器内：</a:t>
            </a:r>
            <a:r>
              <a:rPr lang="en-US" altLang="zh-CN" sz="1400" dirty="0" smtClean="0"/>
              <a:t>docker cp anaconda-ks.cfg cent:/var</a:t>
            </a:r>
            <a:endParaRPr lang="en-US" sz="1400" dirty="0"/>
          </a:p>
        </p:txBody>
      </p:sp>
      <p:pic>
        <p:nvPicPr>
          <p:cNvPr id="2051" name="Picture 3"/>
          <p:cNvPicPr>
            <a:picLocks noChangeAspect="1" noChangeArrowheads="1"/>
          </p:cNvPicPr>
          <p:nvPr/>
        </p:nvPicPr>
        <p:blipFill>
          <a:blip r:embed="rId2"/>
          <a:srcRect/>
          <a:stretch>
            <a:fillRect/>
          </a:stretch>
        </p:blipFill>
        <p:spPr bwMode="auto">
          <a:xfrm>
            <a:off x="272421" y="1182897"/>
            <a:ext cx="11750675" cy="8001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343589" y="3942602"/>
            <a:ext cx="11522075" cy="6635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9634" y="419854"/>
            <a:ext cx="3270447" cy="738664"/>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镜像</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1400" dirty="0" smtClean="0"/>
              <a:t>本质是磁盘上一系列文件的集合。</a:t>
            </a:r>
          </a:p>
        </p:txBody>
      </p:sp>
      <p:sp>
        <p:nvSpPr>
          <p:cNvPr id="6" name="立方体 5"/>
          <p:cNvSpPr/>
          <p:nvPr/>
        </p:nvSpPr>
        <p:spPr>
          <a:xfrm>
            <a:off x="1207361" y="3737499"/>
            <a:ext cx="2459115" cy="497149"/>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Kernel</a:t>
            </a:r>
            <a:r>
              <a:rPr lang="zh-CN" altLang="en-US" sz="1400" dirty="0" smtClean="0"/>
              <a:t>（</a:t>
            </a:r>
            <a:r>
              <a:rPr lang="en-US" altLang="zh-CN" sz="1400" dirty="0" smtClean="0"/>
              <a:t>bootfs</a:t>
            </a:r>
            <a:r>
              <a:rPr lang="zh-CN" altLang="en-US" sz="1400" dirty="0" smtClean="0"/>
              <a:t>）</a:t>
            </a:r>
            <a:endParaRPr lang="zh-CN" altLang="en-US" sz="1400" dirty="0"/>
          </a:p>
        </p:txBody>
      </p:sp>
      <p:sp>
        <p:nvSpPr>
          <p:cNvPr id="7" name="立方体 6"/>
          <p:cNvSpPr/>
          <p:nvPr/>
        </p:nvSpPr>
        <p:spPr>
          <a:xfrm>
            <a:off x="1208841" y="3357237"/>
            <a:ext cx="2459115" cy="497149"/>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Centos</a:t>
            </a:r>
            <a:r>
              <a:rPr lang="zh-CN" altLang="en-US" sz="1400" dirty="0" smtClean="0"/>
              <a:t>（根镜像</a:t>
            </a:r>
            <a:r>
              <a:rPr lang="en-US" altLang="zh-CN" sz="1400" dirty="0" smtClean="0"/>
              <a:t>rootfs</a:t>
            </a:r>
            <a:r>
              <a:rPr lang="zh-CN" altLang="en-US" sz="1400" dirty="0" smtClean="0"/>
              <a:t>）</a:t>
            </a:r>
            <a:endParaRPr lang="zh-CN" altLang="en-US" sz="1400" dirty="0"/>
          </a:p>
        </p:txBody>
      </p:sp>
      <p:sp>
        <p:nvSpPr>
          <p:cNvPr id="8" name="立方体 7"/>
          <p:cNvSpPr/>
          <p:nvPr/>
        </p:nvSpPr>
        <p:spPr>
          <a:xfrm>
            <a:off x="1201436" y="2985829"/>
            <a:ext cx="2459115" cy="497149"/>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add mysql</a:t>
            </a:r>
            <a:r>
              <a:rPr lang="zh-CN" altLang="en-US" sz="1400" dirty="0" smtClean="0"/>
              <a:t>（镜像</a:t>
            </a:r>
            <a:r>
              <a:rPr lang="en-US" altLang="zh-CN" sz="1400" dirty="0" smtClean="0"/>
              <a:t>1</a:t>
            </a:r>
            <a:r>
              <a:rPr lang="zh-CN" altLang="en-US" sz="1400" dirty="0" smtClean="0"/>
              <a:t>）</a:t>
            </a:r>
            <a:endParaRPr lang="zh-CN" altLang="en-US" sz="1400" dirty="0"/>
          </a:p>
        </p:txBody>
      </p:sp>
      <p:sp>
        <p:nvSpPr>
          <p:cNvPr id="9" name="立方体 8"/>
          <p:cNvSpPr/>
          <p:nvPr/>
        </p:nvSpPr>
        <p:spPr>
          <a:xfrm>
            <a:off x="1202916" y="2632202"/>
            <a:ext cx="2459115" cy="497149"/>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add tomcat</a:t>
            </a:r>
            <a:r>
              <a:rPr lang="zh-CN" altLang="en-US" sz="1400" dirty="0" smtClean="0"/>
              <a:t>（镜像</a:t>
            </a:r>
            <a:r>
              <a:rPr lang="en-US" altLang="zh-CN" sz="1400" dirty="0" smtClean="0"/>
              <a:t>2</a:t>
            </a:r>
            <a:r>
              <a:rPr lang="zh-CN" altLang="en-US" sz="1400" dirty="0" smtClean="0"/>
              <a:t>）</a:t>
            </a:r>
            <a:endParaRPr lang="zh-CN" altLang="en-US" sz="1400" dirty="0"/>
          </a:p>
        </p:txBody>
      </p:sp>
      <p:sp>
        <p:nvSpPr>
          <p:cNvPr id="10" name="立方体 9"/>
          <p:cNvSpPr/>
          <p:nvPr/>
        </p:nvSpPr>
        <p:spPr>
          <a:xfrm>
            <a:off x="1192558" y="2257860"/>
            <a:ext cx="2465042" cy="497150"/>
          </a:xfrm>
          <a:prstGeom prst="cub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读写层（容器）</a:t>
            </a:r>
            <a:endParaRPr lang="zh-CN" altLang="en-US" sz="1400" dirty="0"/>
          </a:p>
        </p:txBody>
      </p:sp>
      <p:sp>
        <p:nvSpPr>
          <p:cNvPr id="11" name="左大括号 10"/>
          <p:cNvSpPr/>
          <p:nvPr/>
        </p:nvSpPr>
        <p:spPr>
          <a:xfrm>
            <a:off x="763479" y="2405848"/>
            <a:ext cx="284086" cy="17133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133163" y="3089429"/>
            <a:ext cx="646331" cy="369332"/>
          </a:xfrm>
          <a:prstGeom prst="rect">
            <a:avLst/>
          </a:prstGeom>
          <a:noFill/>
        </p:spPr>
        <p:txBody>
          <a:bodyPr wrap="none" rtlCol="0">
            <a:spAutoFit/>
          </a:bodyPr>
          <a:lstStyle/>
          <a:p>
            <a:r>
              <a:rPr lang="zh-CN" altLang="en-US" dirty="0" smtClean="0"/>
              <a:t>镜像</a:t>
            </a:r>
            <a:endParaRPr lang="zh-CN" altLang="en-US" dirty="0"/>
          </a:p>
        </p:txBody>
      </p:sp>
      <p:cxnSp>
        <p:nvCxnSpPr>
          <p:cNvPr id="15" name="直接箭头连接符 14"/>
          <p:cNvCxnSpPr>
            <a:stCxn id="6" idx="4"/>
          </p:cNvCxnSpPr>
          <p:nvPr/>
        </p:nvCxnSpPr>
        <p:spPr>
          <a:xfrm>
            <a:off x="3542189" y="4048217"/>
            <a:ext cx="1571349" cy="88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95783" y="3879541"/>
            <a:ext cx="4596130" cy="276999"/>
          </a:xfrm>
          <a:prstGeom prst="rect">
            <a:avLst/>
          </a:prstGeom>
          <a:noFill/>
        </p:spPr>
        <p:txBody>
          <a:bodyPr wrap="none" rtlCol="0">
            <a:spAutoFit/>
          </a:bodyPr>
          <a:lstStyle/>
          <a:p>
            <a:r>
              <a:rPr lang="zh-CN" altLang="en-US" sz="1200" dirty="0" smtClean="0"/>
              <a:t>启动文件系统</a:t>
            </a:r>
            <a:r>
              <a:rPr lang="en-US" altLang="zh-CN" sz="1200" dirty="0" smtClean="0"/>
              <a:t>(</a:t>
            </a:r>
            <a:r>
              <a:rPr lang="zh-CN" altLang="en-US" sz="1200" dirty="0" smtClean="0"/>
              <a:t>启动完成后脱离</a:t>
            </a:r>
            <a:r>
              <a:rPr lang="en-US" altLang="zh-CN" sz="1200" dirty="0" smtClean="0"/>
              <a:t>)</a:t>
            </a:r>
            <a:r>
              <a:rPr lang="zh-CN" altLang="en-US" sz="1200" dirty="0" smtClean="0"/>
              <a:t>，用户不会与这一层直接打交道。</a:t>
            </a:r>
            <a:endParaRPr lang="zh-CN" altLang="en-US" sz="1200" dirty="0"/>
          </a:p>
        </p:txBody>
      </p:sp>
      <p:cxnSp>
        <p:nvCxnSpPr>
          <p:cNvPr id="18" name="直接箭头连接符 17"/>
          <p:cNvCxnSpPr>
            <a:stCxn id="7" idx="5"/>
          </p:cNvCxnSpPr>
          <p:nvPr/>
        </p:nvCxnSpPr>
        <p:spPr>
          <a:xfrm flipV="1">
            <a:off x="3667956" y="3533312"/>
            <a:ext cx="1401193" cy="103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061752" y="3241829"/>
            <a:ext cx="4272323" cy="461665"/>
          </a:xfrm>
          <a:prstGeom prst="rect">
            <a:avLst/>
          </a:prstGeom>
          <a:noFill/>
        </p:spPr>
        <p:txBody>
          <a:bodyPr wrap="none" rtlCol="0">
            <a:spAutoFit/>
          </a:bodyPr>
          <a:lstStyle/>
          <a:p>
            <a:r>
              <a:rPr lang="zh-CN" altLang="en-US" sz="1200" dirty="0" smtClean="0"/>
              <a:t>操作系统发行版本，</a:t>
            </a:r>
            <a:r>
              <a:rPr lang="en-US" sz="1200" i="1" dirty="0" smtClean="0"/>
              <a:t> /dev</a:t>
            </a:r>
            <a:r>
              <a:rPr lang="en-US" sz="1200" dirty="0" smtClean="0"/>
              <a:t>，</a:t>
            </a:r>
            <a:r>
              <a:rPr lang="en-US" sz="1200" i="1" dirty="0" smtClean="0"/>
              <a:t>/proc</a:t>
            </a:r>
            <a:r>
              <a:rPr lang="en-US" sz="1200" dirty="0" smtClean="0"/>
              <a:t>，</a:t>
            </a:r>
            <a:r>
              <a:rPr lang="en-US" sz="1200" i="1" dirty="0" smtClean="0"/>
              <a:t>/bin</a:t>
            </a:r>
            <a:r>
              <a:rPr lang="en-US" sz="1200" dirty="0" smtClean="0"/>
              <a:t>，</a:t>
            </a:r>
            <a:r>
              <a:rPr lang="en-US" sz="1200" i="1" dirty="0" smtClean="0"/>
              <a:t>/etc </a:t>
            </a:r>
            <a:r>
              <a:rPr lang="zh-CN" altLang="en-US" sz="1200" dirty="0" smtClean="0"/>
              <a:t>等</a:t>
            </a:r>
            <a:endParaRPr lang="en-US" altLang="zh-CN" sz="1200" dirty="0" smtClean="0"/>
          </a:p>
          <a:p>
            <a:r>
              <a:rPr lang="zh-CN" altLang="en-US" sz="1200" dirty="0" smtClean="0"/>
              <a:t>（不包含</a:t>
            </a:r>
            <a:r>
              <a:rPr lang="en-US" altLang="zh-CN" sz="1200" dirty="0" smtClean="0"/>
              <a:t>linux</a:t>
            </a:r>
            <a:r>
              <a:rPr lang="zh-CN" altLang="en-US" sz="1200" dirty="0" smtClean="0"/>
              <a:t>内核，可在任何满足要求的</a:t>
            </a:r>
            <a:r>
              <a:rPr lang="en-US" altLang="zh-CN" sz="1200" dirty="0" smtClean="0"/>
              <a:t>linux</a:t>
            </a:r>
            <a:r>
              <a:rPr lang="zh-CN" altLang="en-US" sz="1200" dirty="0" smtClean="0"/>
              <a:t>内核上运行）</a:t>
            </a:r>
            <a:endParaRPr lang="zh-CN" altLang="en-US" sz="1200" dirty="0"/>
          </a:p>
        </p:txBody>
      </p:sp>
      <p:cxnSp>
        <p:nvCxnSpPr>
          <p:cNvPr id="21" name="直接箭头连接符 20"/>
          <p:cNvCxnSpPr>
            <a:stCxn id="8" idx="5"/>
          </p:cNvCxnSpPr>
          <p:nvPr/>
        </p:nvCxnSpPr>
        <p:spPr>
          <a:xfrm flipV="1">
            <a:off x="3660551" y="3009530"/>
            <a:ext cx="1337577" cy="1627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001088" y="2817181"/>
            <a:ext cx="3873496" cy="276999"/>
          </a:xfrm>
          <a:prstGeom prst="rect">
            <a:avLst/>
          </a:prstGeom>
          <a:noFill/>
        </p:spPr>
        <p:txBody>
          <a:bodyPr wrap="none" rtlCol="0">
            <a:spAutoFit/>
          </a:bodyPr>
          <a:lstStyle/>
          <a:p>
            <a:r>
              <a:rPr lang="zh-CN" altLang="en-US" sz="1200" dirty="0" smtClean="0"/>
              <a:t>层级管理：继承自</a:t>
            </a:r>
            <a:r>
              <a:rPr lang="en-US" altLang="zh-CN" sz="1200" dirty="0" smtClean="0"/>
              <a:t>centos</a:t>
            </a:r>
            <a:r>
              <a:rPr lang="zh-CN" altLang="en-US" sz="1200" dirty="0" smtClean="0"/>
              <a:t>镜像，封装成一个</a:t>
            </a:r>
            <a:r>
              <a:rPr lang="en-US" altLang="zh-CN" sz="1200" dirty="0" smtClean="0"/>
              <a:t>mysql</a:t>
            </a:r>
            <a:r>
              <a:rPr lang="zh-CN" altLang="en-US" sz="1200" dirty="0" smtClean="0"/>
              <a:t>镜像</a:t>
            </a:r>
            <a:endParaRPr lang="zh-CN" altLang="en-US" sz="1200" dirty="0"/>
          </a:p>
        </p:txBody>
      </p:sp>
      <p:sp>
        <p:nvSpPr>
          <p:cNvPr id="23" name="TextBox 22"/>
          <p:cNvSpPr txBox="1"/>
          <p:nvPr/>
        </p:nvSpPr>
        <p:spPr>
          <a:xfrm>
            <a:off x="563733" y="1353846"/>
            <a:ext cx="8122223" cy="369332"/>
          </a:xfrm>
          <a:prstGeom prst="rect">
            <a:avLst/>
          </a:prstGeom>
          <a:noFill/>
        </p:spPr>
        <p:txBody>
          <a:bodyPr wrap="none" rtlCol="0">
            <a:spAutoFit/>
          </a:bodyPr>
          <a:lstStyle/>
          <a:p>
            <a:r>
              <a:rPr lang="en-US" altLang="zh-CN" b="1" dirty="0" err="1" smtClean="0"/>
              <a:t>Docker</a:t>
            </a:r>
            <a:r>
              <a:rPr lang="zh-CN" altLang="en-US" b="1" dirty="0" smtClean="0"/>
              <a:t>的主要技术：    </a:t>
            </a:r>
            <a:r>
              <a:rPr lang="en-US" altLang="zh-CN" dirty="0" smtClean="0"/>
              <a:t>1</a:t>
            </a:r>
            <a:r>
              <a:rPr lang="zh-CN" altLang="en-US" dirty="0" smtClean="0"/>
              <a:t>、</a:t>
            </a:r>
            <a:r>
              <a:rPr lang="en-US" altLang="zh-CN" dirty="0" smtClean="0"/>
              <a:t>namespace</a:t>
            </a:r>
            <a:r>
              <a:rPr lang="zh-CN" altLang="en-US" dirty="0" smtClean="0"/>
              <a:t>隔离资源      </a:t>
            </a:r>
            <a:r>
              <a:rPr lang="en-US" altLang="zh-CN" dirty="0" smtClean="0"/>
              <a:t>2</a:t>
            </a:r>
            <a:r>
              <a:rPr lang="zh-CN" altLang="en-US" dirty="0" smtClean="0"/>
              <a:t>、</a:t>
            </a:r>
            <a:r>
              <a:rPr lang="en-US" b="1" dirty="0" smtClean="0"/>
              <a:t> </a:t>
            </a:r>
            <a:r>
              <a:rPr lang="en-US" altLang="zh-CN" dirty="0" err="1" smtClean="0"/>
              <a:t>UnionFS</a:t>
            </a:r>
            <a:r>
              <a:rPr lang="zh-CN" altLang="en-US" dirty="0" smtClean="0"/>
              <a:t>组装文件层</a:t>
            </a:r>
            <a:endParaRPr lang="en-US" altLang="zh-CN" dirty="0" smtClean="0"/>
          </a:p>
        </p:txBody>
      </p:sp>
      <p:cxnSp>
        <p:nvCxnSpPr>
          <p:cNvPr id="25" name="直接箭头连接符 24"/>
          <p:cNvCxnSpPr>
            <a:stCxn id="10" idx="5"/>
          </p:cNvCxnSpPr>
          <p:nvPr/>
        </p:nvCxnSpPr>
        <p:spPr>
          <a:xfrm flipV="1">
            <a:off x="3657600" y="2254928"/>
            <a:ext cx="1242873" cy="189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87158" y="2064059"/>
            <a:ext cx="4029436" cy="461665"/>
          </a:xfrm>
          <a:prstGeom prst="rect">
            <a:avLst/>
          </a:prstGeom>
          <a:noFill/>
        </p:spPr>
        <p:txBody>
          <a:bodyPr wrap="none" rtlCol="0">
            <a:spAutoFit/>
          </a:bodyPr>
          <a:lstStyle/>
          <a:p>
            <a:r>
              <a:rPr lang="zh-CN" altLang="en-US" sz="1200" dirty="0" smtClean="0"/>
              <a:t>依赖镜像，是个动态的环境，</a:t>
            </a:r>
            <a:endParaRPr lang="en-US" altLang="zh-CN" sz="1200" dirty="0" smtClean="0"/>
          </a:p>
          <a:p>
            <a:r>
              <a:rPr lang="zh-CN" altLang="en-US" sz="1200" dirty="0" smtClean="0"/>
              <a:t>镜像中的</a:t>
            </a:r>
            <a:r>
              <a:rPr lang="en-US" altLang="zh-CN" sz="1200" dirty="0" smtClean="0"/>
              <a:t>ENV</a:t>
            </a:r>
            <a:r>
              <a:rPr lang="zh-CN" altLang="en-US" sz="1200" dirty="0" smtClean="0"/>
              <a:t>，</a:t>
            </a:r>
            <a:r>
              <a:rPr lang="en-US" altLang="zh-CN" sz="1200" dirty="0" smtClean="0"/>
              <a:t>Volume,cmd</a:t>
            </a:r>
            <a:r>
              <a:rPr lang="zh-CN" altLang="en-US" sz="1200" dirty="0" smtClean="0"/>
              <a:t>等最终落实到此运行环境中</a:t>
            </a:r>
            <a:endParaRPr lang="zh-CN" altLang="en-US" sz="1200" dirty="0"/>
          </a:p>
        </p:txBody>
      </p:sp>
      <p:sp>
        <p:nvSpPr>
          <p:cNvPr id="20" name="矩形 19"/>
          <p:cNvSpPr/>
          <p:nvPr/>
        </p:nvSpPr>
        <p:spPr>
          <a:xfrm>
            <a:off x="416942" y="4484651"/>
            <a:ext cx="11297729" cy="1815882"/>
          </a:xfrm>
          <a:prstGeom prst="rect">
            <a:avLst/>
          </a:prstGeom>
        </p:spPr>
        <p:txBody>
          <a:bodyPr wrap="square">
            <a:spAutoFit/>
          </a:bodyPr>
          <a:lstStyle/>
          <a:p>
            <a:r>
              <a:rPr lang="en-US" altLang="zh-CN" sz="1400" b="1" dirty="0" smtClean="0">
                <a:solidFill>
                  <a:schemeClr val="accent6">
                    <a:lumMod val="50000"/>
                  </a:schemeClr>
                </a:solidFill>
              </a:rPr>
              <a:t>---------</a:t>
            </a:r>
            <a:r>
              <a:rPr lang="zh-CN" altLang="en-US" sz="1400" b="1" dirty="0" smtClean="0">
                <a:solidFill>
                  <a:schemeClr val="accent6">
                    <a:lumMod val="50000"/>
                  </a:schemeClr>
                </a:solidFill>
              </a:rPr>
              <a:t>初始挂载时读写层为空。</a:t>
            </a:r>
            <a:endParaRPr lang="en-US" altLang="zh-CN" sz="1400" b="1" dirty="0" smtClean="0">
              <a:solidFill>
                <a:schemeClr val="accent6">
                  <a:lumMod val="50000"/>
                </a:schemeClr>
              </a:solidFill>
            </a:endParaRPr>
          </a:p>
          <a:p>
            <a:endParaRPr lang="en-US" altLang="zh-CN" sz="1400" b="1" dirty="0" smtClean="0">
              <a:solidFill>
                <a:schemeClr val="accent6">
                  <a:lumMod val="50000"/>
                </a:schemeClr>
              </a:solidFill>
            </a:endParaRPr>
          </a:p>
          <a:p>
            <a:r>
              <a:rPr lang="en-US" altLang="zh-CN" sz="1400" b="1" dirty="0" smtClean="0">
                <a:solidFill>
                  <a:schemeClr val="accent6">
                    <a:lumMod val="50000"/>
                  </a:schemeClr>
                </a:solidFill>
              </a:rPr>
              <a:t>---------</a:t>
            </a:r>
            <a:r>
              <a:rPr lang="zh-CN" altLang="en-US" sz="1400" b="1" dirty="0" smtClean="0">
                <a:solidFill>
                  <a:schemeClr val="accent6">
                    <a:lumMod val="50000"/>
                  </a:schemeClr>
                </a:solidFill>
              </a:rPr>
              <a:t>当需要修改镜像内的某个文件时，只对处于最上方的读写层进行了变动，不复写下层已有文件系统的内容，已有文件在只读层中的原始版本仍然存在，但会被读写层中的新版本文件所隐藏，当 </a:t>
            </a:r>
            <a:r>
              <a:rPr lang="en-US" sz="1400" b="1" dirty="0" smtClean="0">
                <a:solidFill>
                  <a:schemeClr val="accent6">
                    <a:lumMod val="50000"/>
                  </a:schemeClr>
                </a:solidFill>
              </a:rPr>
              <a:t>docker commit </a:t>
            </a:r>
            <a:r>
              <a:rPr lang="zh-CN" altLang="en-US" sz="1400" b="1" dirty="0" smtClean="0">
                <a:solidFill>
                  <a:schemeClr val="accent6">
                    <a:lumMod val="50000"/>
                  </a:schemeClr>
                </a:solidFill>
              </a:rPr>
              <a:t>这个修改过的容器文件系统为一个新的镜像时，保存的内容仅为最上层读写文件系统中被更新过的文件。</a:t>
            </a:r>
            <a:endParaRPr lang="en-US" altLang="zh-CN" sz="1400" b="1" dirty="0" smtClean="0">
              <a:solidFill>
                <a:schemeClr val="accent6">
                  <a:lumMod val="50000"/>
                </a:schemeClr>
              </a:solidFill>
            </a:endParaRPr>
          </a:p>
          <a:p>
            <a:endParaRPr lang="en-US" altLang="zh-CN" sz="1400" b="1" dirty="0" smtClean="0">
              <a:solidFill>
                <a:schemeClr val="accent6">
                  <a:lumMod val="50000"/>
                </a:schemeClr>
              </a:solidFill>
            </a:endParaRPr>
          </a:p>
          <a:p>
            <a:r>
              <a:rPr lang="en-US" altLang="zh-CN" sz="1400" b="1" dirty="0" smtClean="0">
                <a:solidFill>
                  <a:schemeClr val="accent6">
                    <a:lumMod val="50000"/>
                  </a:schemeClr>
                </a:solidFill>
              </a:rPr>
              <a:t>---------</a:t>
            </a:r>
            <a:r>
              <a:rPr lang="zh-CN" altLang="en-US" sz="1400" b="1" dirty="0" smtClean="0">
                <a:solidFill>
                  <a:schemeClr val="accent6">
                    <a:lumMod val="50000"/>
                  </a:schemeClr>
                </a:solidFill>
              </a:rPr>
              <a:t>联合挂载是用于将多个镜像层的文件系统挂载到一个挂载点来实现一个统一文件系统视图的途径，是下层存储驱动</a:t>
            </a:r>
            <a:r>
              <a:rPr lang="en-US" altLang="zh-CN" sz="1400" b="1" dirty="0" smtClean="0">
                <a:solidFill>
                  <a:schemeClr val="accent6">
                    <a:lumMod val="50000"/>
                  </a:schemeClr>
                </a:solidFill>
              </a:rPr>
              <a:t>(</a:t>
            </a:r>
            <a:r>
              <a:rPr lang="en-US" sz="1400" b="1" dirty="0" smtClean="0">
                <a:solidFill>
                  <a:schemeClr val="accent6">
                    <a:lumMod val="50000"/>
                  </a:schemeClr>
                </a:solidFill>
              </a:rPr>
              <a:t>aufs、overlay</a:t>
            </a:r>
            <a:r>
              <a:rPr lang="zh-CN" altLang="en-US" sz="1400" b="1" dirty="0" smtClean="0">
                <a:solidFill>
                  <a:schemeClr val="accent6">
                    <a:lumMod val="50000"/>
                  </a:schemeClr>
                </a:solidFill>
              </a:rPr>
              <a:t>等</a:t>
            </a:r>
            <a:r>
              <a:rPr lang="en-US" altLang="zh-CN" sz="1400" b="1" dirty="0" smtClean="0">
                <a:solidFill>
                  <a:schemeClr val="accent6">
                    <a:lumMod val="50000"/>
                  </a:schemeClr>
                </a:solidFill>
              </a:rPr>
              <a:t>) </a:t>
            </a:r>
            <a:r>
              <a:rPr lang="zh-CN" altLang="en-US" sz="1400" b="1" dirty="0" smtClean="0">
                <a:solidFill>
                  <a:schemeClr val="accent6">
                    <a:lumMod val="50000"/>
                  </a:schemeClr>
                </a:solidFill>
              </a:rPr>
              <a:t>实现分层合并的方式。</a:t>
            </a:r>
            <a:endParaRPr lang="zh-CN" alt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4234" y="342286"/>
            <a:ext cx="3586238" cy="738664"/>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镜像</a:t>
            </a:r>
            <a:r>
              <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容器的存储结构</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dirty="0" smtClean="0"/>
              <a:t>-------</a:t>
            </a:r>
            <a:r>
              <a:rPr lang="en-US" altLang="zh-CN" sz="1400" dirty="0" err="1" smtClean="0"/>
              <a:t>docker</a:t>
            </a:r>
            <a:r>
              <a:rPr lang="zh-CN" altLang="en-US" sz="1400" dirty="0" smtClean="0"/>
              <a:t>文件体系探秘</a:t>
            </a:r>
            <a:endParaRPr lang="zh-CN" altLang="en-US" sz="1400" dirty="0"/>
          </a:p>
        </p:txBody>
      </p:sp>
      <p:sp>
        <p:nvSpPr>
          <p:cNvPr id="3" name="矩形 2"/>
          <p:cNvSpPr/>
          <p:nvPr/>
        </p:nvSpPr>
        <p:spPr>
          <a:xfrm>
            <a:off x="5551438" y="1445824"/>
            <a:ext cx="5869769" cy="1815882"/>
          </a:xfrm>
          <a:prstGeom prst="rect">
            <a:avLst/>
          </a:prstGeom>
        </p:spPr>
        <p:txBody>
          <a:bodyPr wrap="square">
            <a:spAutoFit/>
          </a:bodyPr>
          <a:lstStyle/>
          <a:p>
            <a:r>
              <a:rPr lang="en-US" altLang="zh-CN" sz="1600" dirty="0" smtClean="0"/>
              <a:t>1</a:t>
            </a:r>
            <a:r>
              <a:rPr lang="zh-CN" altLang="en-US" sz="1600" dirty="0" smtClean="0"/>
              <a:t>、一组只读目录组成一个镜像。</a:t>
            </a:r>
            <a:endParaRPr lang="en-US" altLang="zh-CN" sz="1600" dirty="0" smtClean="0"/>
          </a:p>
          <a:p>
            <a:endParaRPr lang="en-US" altLang="zh-CN" sz="1600" dirty="0" smtClean="0"/>
          </a:p>
          <a:p>
            <a:r>
              <a:rPr lang="en-US" altLang="zh-CN" sz="1600" dirty="0" smtClean="0"/>
              <a:t>2</a:t>
            </a:r>
            <a:r>
              <a:rPr lang="zh-CN" altLang="en-US" sz="1600" dirty="0" smtClean="0"/>
              <a:t>、每一个目录是一个</a:t>
            </a:r>
            <a:r>
              <a:rPr lang="en-US" sz="1600" dirty="0" smtClean="0"/>
              <a:t>layer，</a:t>
            </a:r>
            <a:r>
              <a:rPr lang="zh-CN" altLang="en-US" sz="1600" dirty="0" smtClean="0"/>
              <a:t>多个</a:t>
            </a:r>
            <a:r>
              <a:rPr lang="en-US" sz="1600" dirty="0" smtClean="0"/>
              <a:t>layer</a:t>
            </a:r>
            <a:r>
              <a:rPr lang="zh-CN" altLang="en-US" sz="1600" dirty="0" smtClean="0"/>
              <a:t>按照一定的顺序组成一个</a:t>
            </a:r>
            <a:r>
              <a:rPr lang="en-US" sz="1600" dirty="0" smtClean="0"/>
              <a:t>stack。</a:t>
            </a:r>
          </a:p>
          <a:p>
            <a:endParaRPr lang="en-US" sz="1600" dirty="0" smtClean="0"/>
          </a:p>
          <a:p>
            <a:r>
              <a:rPr lang="en-US" altLang="zh-CN" sz="1600" dirty="0" smtClean="0"/>
              <a:t>3</a:t>
            </a:r>
            <a:r>
              <a:rPr lang="zh-CN" altLang="en-US" sz="1600" dirty="0" smtClean="0"/>
              <a:t>、在容器创建时，</a:t>
            </a:r>
            <a:r>
              <a:rPr lang="en-US" sz="1600" dirty="0" err="1" smtClean="0"/>
              <a:t>docker</a:t>
            </a:r>
            <a:r>
              <a:rPr lang="zh-CN" altLang="en-US" sz="1600" dirty="0" smtClean="0"/>
              <a:t>增加在</a:t>
            </a:r>
            <a:r>
              <a:rPr lang="en-US" sz="1600" dirty="0" smtClean="0"/>
              <a:t>stack</a:t>
            </a:r>
            <a:r>
              <a:rPr lang="zh-CN" altLang="en-US" sz="1600" dirty="0" smtClean="0"/>
              <a:t>之上一个</a:t>
            </a:r>
            <a:r>
              <a:rPr lang="en-US" sz="1600" dirty="0" smtClean="0"/>
              <a:t>thin</a:t>
            </a:r>
            <a:r>
              <a:rPr lang="zh-CN" altLang="en-US" sz="1600" dirty="0" smtClean="0"/>
              <a:t>和</a:t>
            </a:r>
            <a:r>
              <a:rPr lang="en-US" sz="1600" dirty="0" smtClean="0"/>
              <a:t>writable layer</a:t>
            </a:r>
          </a:p>
        </p:txBody>
      </p:sp>
      <p:pic>
        <p:nvPicPr>
          <p:cNvPr id="4" name="Picture 2"/>
          <p:cNvPicPr>
            <a:picLocks noChangeAspect="1" noChangeArrowheads="1"/>
          </p:cNvPicPr>
          <p:nvPr/>
        </p:nvPicPr>
        <p:blipFill>
          <a:blip r:embed="rId2"/>
          <a:srcRect/>
          <a:stretch>
            <a:fillRect/>
          </a:stretch>
        </p:blipFill>
        <p:spPr bwMode="auto">
          <a:xfrm>
            <a:off x="499087" y="1291493"/>
            <a:ext cx="4697167" cy="2807111"/>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527540" y="4598379"/>
            <a:ext cx="5758594" cy="1649598"/>
          </a:xfrm>
          <a:prstGeom prst="rect">
            <a:avLst/>
          </a:prstGeom>
          <a:noFill/>
          <a:ln w="9525">
            <a:noFill/>
            <a:miter lim="800000"/>
            <a:headEnd/>
            <a:tailEnd/>
          </a:ln>
          <a:effectLst/>
        </p:spPr>
      </p:pic>
      <p:sp>
        <p:nvSpPr>
          <p:cNvPr id="8" name="矩形 7"/>
          <p:cNvSpPr/>
          <p:nvPr/>
        </p:nvSpPr>
        <p:spPr>
          <a:xfrm>
            <a:off x="6313439" y="4781039"/>
            <a:ext cx="5389123" cy="1323439"/>
          </a:xfrm>
          <a:prstGeom prst="rect">
            <a:avLst/>
          </a:prstGeom>
        </p:spPr>
        <p:txBody>
          <a:bodyPr wrap="square">
            <a:spAutoFit/>
          </a:bodyPr>
          <a:lstStyle/>
          <a:p>
            <a:r>
              <a:rPr lang="en-US" sz="1600" dirty="0" smtClean="0"/>
              <a:t>1</a:t>
            </a:r>
            <a:r>
              <a:rPr lang="zh-CN" altLang="en-US" sz="1600" dirty="0" smtClean="0"/>
              <a:t>、</a:t>
            </a:r>
            <a:r>
              <a:rPr lang="en-US" sz="1600" dirty="0" smtClean="0"/>
              <a:t>lower</a:t>
            </a:r>
            <a:r>
              <a:rPr lang="zh-CN" altLang="en-US" sz="1600" dirty="0" smtClean="0"/>
              <a:t>和</a:t>
            </a:r>
            <a:r>
              <a:rPr lang="en-US" sz="1600" dirty="0" smtClean="0"/>
              <a:t>upper</a:t>
            </a:r>
            <a:r>
              <a:rPr lang="zh-CN" altLang="en-US" sz="1600" dirty="0" smtClean="0"/>
              <a:t>目录最终被挂载到</a:t>
            </a:r>
            <a:r>
              <a:rPr lang="en-US" sz="1600" dirty="0" smtClean="0"/>
              <a:t>merged</a:t>
            </a:r>
            <a:r>
              <a:rPr lang="zh-CN" altLang="en-US" sz="1600" dirty="0" smtClean="0"/>
              <a:t>目录</a:t>
            </a:r>
            <a:endParaRPr lang="en-US" altLang="zh-CN" sz="1600" dirty="0" smtClean="0"/>
          </a:p>
          <a:p>
            <a:endParaRPr lang="en-US" altLang="zh-CN" sz="1600" dirty="0" smtClean="0"/>
          </a:p>
          <a:p>
            <a:r>
              <a:rPr lang="en-US" altLang="zh-CN" sz="1600" dirty="0" smtClean="0"/>
              <a:t>2</a:t>
            </a:r>
            <a:r>
              <a:rPr lang="zh-CN" altLang="en-US" sz="1600" dirty="0" smtClean="0"/>
              <a:t>、</a:t>
            </a:r>
            <a:r>
              <a:rPr lang="en-US" altLang="zh-CN" sz="1600" dirty="0" smtClean="0"/>
              <a:t>upper</a:t>
            </a:r>
            <a:r>
              <a:rPr lang="zh-CN" altLang="en-US" sz="1600" dirty="0" smtClean="0"/>
              <a:t>覆盖</a:t>
            </a:r>
            <a:r>
              <a:rPr lang="en-US" altLang="zh-CN" sz="1600" dirty="0" smtClean="0"/>
              <a:t>lower</a:t>
            </a:r>
            <a:r>
              <a:rPr lang="zh-CN" altLang="en-US" sz="1600" dirty="0" smtClean="0"/>
              <a:t>的同名文件 </a:t>
            </a:r>
            <a:r>
              <a:rPr lang="en-US" sz="1600" dirty="0" smtClean="0"/>
              <a:t>。</a:t>
            </a:r>
          </a:p>
          <a:p>
            <a:endParaRPr lang="en-US" sz="1600" dirty="0" smtClean="0"/>
          </a:p>
          <a:p>
            <a:r>
              <a:rPr lang="en-US" altLang="zh-CN" sz="1600" dirty="0" smtClean="0"/>
              <a:t>3</a:t>
            </a:r>
            <a:r>
              <a:rPr lang="zh-CN" altLang="en-US" sz="1600" dirty="0" smtClean="0"/>
              <a:t>、</a:t>
            </a:r>
            <a:r>
              <a:rPr lang="en-US" altLang="zh-CN" sz="1600" dirty="0" smtClean="0"/>
              <a:t>upper</a:t>
            </a:r>
            <a:r>
              <a:rPr lang="zh-CN" altLang="en-US" sz="1600" dirty="0" smtClean="0"/>
              <a:t>合并</a:t>
            </a:r>
            <a:r>
              <a:rPr lang="en-US" altLang="zh-CN" sz="1600" dirty="0" smtClean="0"/>
              <a:t>lower</a:t>
            </a:r>
            <a:r>
              <a:rPr lang="zh-CN" altLang="en-US" sz="1600" dirty="0" smtClean="0"/>
              <a:t>的同目录文件。</a:t>
            </a:r>
            <a:endParaRPr lang="en-US" sz="16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3532" y="358894"/>
            <a:ext cx="7697556" cy="738664"/>
          </a:xfrm>
          <a:prstGeom prst="rect">
            <a:avLst/>
          </a:prstGeom>
        </p:spPr>
        <p:txBody>
          <a:bodyPr wrap="none">
            <a:spAutoFit/>
          </a:bodyPr>
          <a:lstStyle/>
          <a:p>
            <a:r>
              <a:rPr lang="en-US"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Dockerfile</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使用</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sz="1400" dirty="0" smtClean="0"/>
              <a:t> ---------Dockerfile</a:t>
            </a:r>
            <a:r>
              <a:rPr lang="zh-CN" altLang="en-US" sz="1400" dirty="0" smtClean="0"/>
              <a:t>是一个文本格式的配置文件，用户可以使用</a:t>
            </a:r>
            <a:r>
              <a:rPr lang="en-US" sz="1400" dirty="0" smtClean="0"/>
              <a:t>Dockerfile</a:t>
            </a:r>
            <a:r>
              <a:rPr lang="zh-CN" altLang="en-US" sz="1400" dirty="0" smtClean="0"/>
              <a:t>快速创建自定义镜像</a:t>
            </a:r>
            <a:endParaRPr lang="en-US" sz="1400" dirty="0"/>
          </a:p>
        </p:txBody>
      </p:sp>
      <p:sp>
        <p:nvSpPr>
          <p:cNvPr id="4" name="矩形 3"/>
          <p:cNvSpPr/>
          <p:nvPr/>
        </p:nvSpPr>
        <p:spPr>
          <a:xfrm>
            <a:off x="612548" y="1277076"/>
            <a:ext cx="8449005" cy="1477328"/>
          </a:xfrm>
          <a:prstGeom prst="rect">
            <a:avLst/>
          </a:prstGeom>
        </p:spPr>
        <p:txBody>
          <a:bodyPr wrap="square">
            <a:spAutoFit/>
          </a:bodyPr>
          <a:lstStyle/>
          <a:p>
            <a:r>
              <a:rPr lang="zh-CN" altLang="en-US" b="1" dirty="0" smtClean="0"/>
              <a:t>基础镜像、维护者信息、操作指令、容器</a:t>
            </a:r>
            <a:r>
              <a:rPr lang="en-US" altLang="zh-CN" b="1" dirty="0" smtClean="0"/>
              <a:t>CMD</a:t>
            </a:r>
          </a:p>
          <a:p>
            <a:endParaRPr lang="en-US" altLang="zh-CN" dirty="0" smtClean="0">
              <a:solidFill>
                <a:srgbClr val="FF0000"/>
              </a:solidFill>
            </a:endParaRPr>
          </a:p>
          <a:p>
            <a:r>
              <a:rPr lang="en-US" dirty="0" smtClean="0"/>
              <a:t>dockerfile</a:t>
            </a:r>
            <a:r>
              <a:rPr lang="zh-CN" altLang="en-US" dirty="0" smtClean="0"/>
              <a:t>的指令分为两种：构建指令和设置指令。</a:t>
            </a:r>
            <a:br>
              <a:rPr lang="zh-CN" altLang="en-US" dirty="0" smtClean="0"/>
            </a:br>
            <a:r>
              <a:rPr lang="zh-CN" altLang="en-US" b="1" dirty="0" smtClean="0"/>
              <a:t>构建命令</a:t>
            </a:r>
            <a:r>
              <a:rPr lang="zh-CN" altLang="en-US" dirty="0" smtClean="0"/>
              <a:t>：用于构建镜像的时候执行的，不会在该镜像上的容器里执行。 </a:t>
            </a:r>
            <a:endParaRPr lang="en-US" altLang="zh-CN" dirty="0" smtClean="0"/>
          </a:p>
          <a:p>
            <a:r>
              <a:rPr lang="zh-CN" altLang="en-US" b="1" dirty="0" smtClean="0"/>
              <a:t>设置命令</a:t>
            </a:r>
            <a:r>
              <a:rPr lang="zh-CN" altLang="en-US" dirty="0" smtClean="0"/>
              <a:t>：用于设</a:t>
            </a:r>
            <a:r>
              <a:rPr lang="en-US" dirty="0" smtClean="0"/>
              <a:t>image</a:t>
            </a:r>
            <a:r>
              <a:rPr lang="zh-CN" altLang="en-US" dirty="0" smtClean="0"/>
              <a:t>的属性，将会在运行的容器里执行。</a:t>
            </a:r>
            <a:endParaRPr lang="en-US" altLang="zh-CN" dirty="0" smtClean="0">
              <a:solidFill>
                <a:srgbClr val="FF0000"/>
              </a:solidFill>
            </a:endParaRPr>
          </a:p>
        </p:txBody>
      </p:sp>
      <p:pic>
        <p:nvPicPr>
          <p:cNvPr id="3" name="Picture 2"/>
          <p:cNvPicPr>
            <a:picLocks noChangeAspect="1" noChangeArrowheads="1"/>
          </p:cNvPicPr>
          <p:nvPr/>
        </p:nvPicPr>
        <p:blipFill>
          <a:blip r:embed="rId2"/>
          <a:srcRect/>
          <a:stretch>
            <a:fillRect/>
          </a:stretch>
        </p:blipFill>
        <p:spPr bwMode="auto">
          <a:xfrm>
            <a:off x="733763" y="3137185"/>
            <a:ext cx="5387975" cy="21875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3532" y="358894"/>
            <a:ext cx="5480796" cy="1169551"/>
          </a:xfrm>
          <a:prstGeom prst="rect">
            <a:avLst/>
          </a:prstGeom>
        </p:spPr>
        <p:txBody>
          <a:bodyPr wrap="none">
            <a:spAutoFit/>
          </a:bodyPr>
          <a:lstStyle/>
          <a:p>
            <a:r>
              <a:rPr lang="en-US"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CMD</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r>
              <a:rPr lang="en-US" altLang="zh-CN" sz="2800" b="1" dirty="0" smtClean="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VS</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r>
              <a:rPr lang="en-US" sz="2800" b="1" dirty="0" smtClean="0"/>
              <a:t>ENTRYPOINT</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sz="1400" dirty="0" smtClean="0"/>
              <a:t> --------- cmd</a:t>
            </a:r>
            <a:r>
              <a:rPr lang="zh-CN" altLang="en-US" sz="1400" dirty="0" smtClean="0"/>
              <a:t>给出的是一个容器的默认的可执行体</a:t>
            </a:r>
            <a:endParaRPr lang="en-US" altLang="zh-CN" sz="1400" dirty="0" smtClean="0"/>
          </a:p>
          <a:p>
            <a:r>
              <a:rPr lang="en-US" sz="1400" dirty="0" smtClean="0"/>
              <a:t> --------- entrypoint</a:t>
            </a:r>
            <a:r>
              <a:rPr lang="zh-CN" altLang="en-US" sz="1400" dirty="0" smtClean="0"/>
              <a:t>才是正统地用于定义容器启动以后的执行体的</a:t>
            </a:r>
            <a:endParaRPr lang="en-US" sz="1400" dirty="0" smtClean="0"/>
          </a:p>
          <a:p>
            <a:endParaRPr lang="en-US" sz="1400" dirty="0"/>
          </a:p>
        </p:txBody>
      </p:sp>
      <p:sp>
        <p:nvSpPr>
          <p:cNvPr id="3" name="矩形 2"/>
          <p:cNvSpPr/>
          <p:nvPr/>
        </p:nvSpPr>
        <p:spPr>
          <a:xfrm>
            <a:off x="476449" y="2152516"/>
            <a:ext cx="11066719" cy="3416320"/>
          </a:xfrm>
          <a:prstGeom prst="rect">
            <a:avLst/>
          </a:prstGeom>
        </p:spPr>
        <p:txBody>
          <a:bodyPr wrap="square">
            <a:spAutoFit/>
          </a:bodyPr>
          <a:lstStyle/>
          <a:p>
            <a:r>
              <a:rPr lang="en-US" altLang="zh-CN" dirty="0" smtClean="0"/>
              <a:t>CMD---</a:t>
            </a:r>
            <a:r>
              <a:rPr lang="zh-CN" altLang="en-US" sz="1400" dirty="0" smtClean="0"/>
              <a:t>多个</a:t>
            </a:r>
            <a:r>
              <a:rPr lang="en-US" altLang="zh-CN" sz="1400" dirty="0" smtClean="0"/>
              <a:t>cmd</a:t>
            </a:r>
            <a:r>
              <a:rPr lang="zh-CN" altLang="en-US" sz="1400" dirty="0" smtClean="0"/>
              <a:t>最后一个生效</a:t>
            </a:r>
            <a:endParaRPr lang="en-US" altLang="zh-CN" sz="1400" dirty="0" smtClean="0"/>
          </a:p>
          <a:p>
            <a:r>
              <a:rPr lang="en-US" altLang="zh-CN" dirty="0" smtClean="0"/>
              <a:t>-----shell</a:t>
            </a:r>
            <a:r>
              <a:rPr lang="zh-CN" altLang="en-US" dirty="0" smtClean="0"/>
              <a:t>用法：</a:t>
            </a:r>
            <a:r>
              <a:rPr lang="en-US" dirty="0" smtClean="0"/>
              <a:t> </a:t>
            </a:r>
            <a:r>
              <a:rPr lang="en-US" dirty="0" smtClean="0">
                <a:solidFill>
                  <a:srgbClr val="FF0000"/>
                </a:solidFill>
              </a:rPr>
              <a:t>CMD echo "hello cmd!“</a:t>
            </a:r>
          </a:p>
          <a:p>
            <a:r>
              <a:rPr lang="en-US" altLang="zh-CN" dirty="0" smtClean="0"/>
              <a:t>-----</a:t>
            </a:r>
            <a:r>
              <a:rPr lang="en-US" dirty="0" smtClean="0"/>
              <a:t> exec</a:t>
            </a:r>
            <a:r>
              <a:rPr lang="zh-CN" altLang="en-US" dirty="0" smtClean="0"/>
              <a:t>用法：</a:t>
            </a:r>
            <a:r>
              <a:rPr lang="en-US" dirty="0" smtClean="0">
                <a:solidFill>
                  <a:srgbClr val="FF0000"/>
                </a:solidFill>
              </a:rPr>
              <a:t>CMD ["/bin/bash", "-c", "echo 'hello cmd!'"]</a:t>
            </a:r>
            <a:endParaRPr lang="en-US" altLang="zh-CN" dirty="0" smtClean="0">
              <a:solidFill>
                <a:srgbClr val="FF0000"/>
              </a:solidFill>
            </a:endParaRPr>
          </a:p>
          <a:p>
            <a:endParaRPr lang="en-US" altLang="zh-CN" dirty="0" smtClean="0"/>
          </a:p>
          <a:p>
            <a:endParaRPr lang="en-US" altLang="zh-CN" dirty="0" smtClean="0"/>
          </a:p>
          <a:p>
            <a:r>
              <a:rPr lang="en-US" dirty="0" smtClean="0"/>
              <a:t>ENTRYPOINT---</a:t>
            </a:r>
            <a:r>
              <a:rPr lang="zh-CN" altLang="en-US" sz="1400" dirty="0" smtClean="0"/>
              <a:t>容器入口 </a:t>
            </a:r>
            <a:r>
              <a:rPr lang="en-US" altLang="zh-CN" sz="1400" dirty="0" smtClean="0"/>
              <a:t>--- </a:t>
            </a:r>
            <a:r>
              <a:rPr lang="zh-CN" altLang="en-US" sz="1400" dirty="0" smtClean="0"/>
              <a:t>多个</a:t>
            </a:r>
            <a:r>
              <a:rPr lang="en-US" altLang="zh-CN" sz="1400" dirty="0" smtClean="0"/>
              <a:t>entrypoint</a:t>
            </a:r>
            <a:r>
              <a:rPr lang="zh-CN" altLang="en-US" sz="1400" dirty="0" smtClean="0"/>
              <a:t>只有最后一个生效</a:t>
            </a:r>
            <a:endParaRPr lang="en-US" altLang="zh-CN" sz="1400" dirty="0" smtClean="0"/>
          </a:p>
          <a:p>
            <a:r>
              <a:rPr lang="en-US" altLang="zh-CN" dirty="0" smtClean="0"/>
              <a:t>-----shell</a:t>
            </a:r>
            <a:r>
              <a:rPr lang="zh-CN" altLang="en-US" dirty="0" smtClean="0"/>
              <a:t>用法（不接受参数，不推荐）：</a:t>
            </a:r>
            <a:r>
              <a:rPr lang="en-US" dirty="0" smtClean="0"/>
              <a:t> CMD ["p in cmd"]</a:t>
            </a:r>
          </a:p>
          <a:p>
            <a:r>
              <a:rPr lang="en-US" dirty="0" smtClean="0"/>
              <a:t>			ENTRYPOINT echo</a:t>
            </a:r>
          </a:p>
          <a:p>
            <a:endParaRPr lang="en-US" dirty="0" smtClean="0">
              <a:solidFill>
                <a:srgbClr val="FF0000"/>
              </a:solidFill>
            </a:endParaRPr>
          </a:p>
          <a:p>
            <a:r>
              <a:rPr lang="en-US" altLang="zh-CN" dirty="0" smtClean="0"/>
              <a:t>-----</a:t>
            </a:r>
            <a:r>
              <a:rPr lang="en-US" dirty="0" smtClean="0"/>
              <a:t> exec</a:t>
            </a:r>
            <a:r>
              <a:rPr lang="zh-CN" altLang="en-US" dirty="0" smtClean="0"/>
              <a:t>用法：</a:t>
            </a:r>
            <a:r>
              <a:rPr lang="en-US" dirty="0" smtClean="0"/>
              <a:t>CMD ["p in cmd"]</a:t>
            </a:r>
          </a:p>
          <a:p>
            <a:r>
              <a:rPr lang="en-US" dirty="0" smtClean="0"/>
              <a:t>		ENTRYPOINT ["echo"]</a:t>
            </a:r>
          </a:p>
          <a:p>
            <a:endParaRPr lang="en-US" altLang="zh-CN" dirty="0" smtClean="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3532" y="358894"/>
            <a:ext cx="7697556" cy="738664"/>
          </a:xfrm>
          <a:prstGeom prst="rect">
            <a:avLst/>
          </a:prstGeom>
        </p:spPr>
        <p:txBody>
          <a:bodyPr wrap="none">
            <a:spAutoFit/>
          </a:bodyPr>
          <a:lstStyle/>
          <a:p>
            <a:r>
              <a:rPr lang="en-US"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Dockerfile</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使用</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sz="1400" dirty="0" smtClean="0"/>
              <a:t> ---------Dockerfile</a:t>
            </a:r>
            <a:r>
              <a:rPr lang="zh-CN" altLang="en-US" sz="1400" dirty="0" smtClean="0"/>
              <a:t>是一个文本格式的配置文件，用户可以使用</a:t>
            </a:r>
            <a:r>
              <a:rPr lang="en-US" sz="1400" dirty="0" smtClean="0"/>
              <a:t>Dockerfile</a:t>
            </a:r>
            <a:r>
              <a:rPr lang="zh-CN" altLang="en-US" sz="1400" dirty="0" smtClean="0"/>
              <a:t>快速创建自定义镜像</a:t>
            </a:r>
            <a:endParaRPr lang="en-US" sz="1400" dirty="0"/>
          </a:p>
        </p:txBody>
      </p:sp>
      <p:sp>
        <p:nvSpPr>
          <p:cNvPr id="5" name="矩形 4"/>
          <p:cNvSpPr/>
          <p:nvPr/>
        </p:nvSpPr>
        <p:spPr>
          <a:xfrm>
            <a:off x="4956451" y="1160402"/>
            <a:ext cx="7103136" cy="5262979"/>
          </a:xfrm>
          <a:prstGeom prst="rect">
            <a:avLst/>
          </a:prstGeom>
        </p:spPr>
        <p:txBody>
          <a:bodyPr wrap="square">
            <a:spAutoFit/>
          </a:bodyPr>
          <a:lstStyle/>
          <a:p>
            <a:r>
              <a:rPr lang="en-US" sz="1400" b="1" dirty="0" smtClean="0"/>
              <a:t>Dockerfile</a:t>
            </a:r>
            <a:r>
              <a:rPr lang="zh-CN" altLang="en-US" sz="1400" b="1" dirty="0" smtClean="0"/>
              <a:t>指令集</a:t>
            </a:r>
            <a:endParaRPr lang="zh-CN" altLang="en-US" sz="1400" dirty="0" smtClean="0"/>
          </a:p>
          <a:p>
            <a:r>
              <a:rPr lang="en-US" altLang="zh-CN" sz="1400" b="1" dirty="0" smtClean="0"/>
              <a:t>1 </a:t>
            </a:r>
            <a:r>
              <a:rPr lang="en-US" sz="1400" b="1" dirty="0" smtClean="0"/>
              <a:t>FROM</a:t>
            </a:r>
          </a:p>
          <a:p>
            <a:r>
              <a:rPr lang="zh-CN" altLang="en-US" sz="1400" dirty="0" smtClean="0"/>
              <a:t>第一条指令必须为</a:t>
            </a:r>
            <a:r>
              <a:rPr lang="en-US" sz="1400" dirty="0" smtClean="0"/>
              <a:t>FROM</a:t>
            </a:r>
            <a:r>
              <a:rPr lang="zh-CN" altLang="en-US" sz="1400" dirty="0" smtClean="0"/>
              <a:t>指令，用于指定基础镜像。</a:t>
            </a:r>
          </a:p>
          <a:p>
            <a:r>
              <a:rPr lang="en-US" altLang="zh-CN" sz="1400" b="1" dirty="0" smtClean="0"/>
              <a:t>2 </a:t>
            </a:r>
            <a:r>
              <a:rPr lang="en-US" sz="1400" b="1" dirty="0" smtClean="0"/>
              <a:t>MAINTAINER</a:t>
            </a:r>
            <a:endParaRPr lang="en-US" sz="1400" dirty="0" smtClean="0"/>
          </a:p>
          <a:p>
            <a:r>
              <a:rPr lang="zh-CN" altLang="en-US" sz="1400" dirty="0" smtClean="0"/>
              <a:t>指定维护者信息。</a:t>
            </a:r>
          </a:p>
          <a:p>
            <a:r>
              <a:rPr lang="en-US" altLang="zh-CN" sz="1400" b="1" dirty="0" smtClean="0"/>
              <a:t>3 </a:t>
            </a:r>
            <a:r>
              <a:rPr lang="en-US" sz="1400" b="1" dirty="0" smtClean="0"/>
              <a:t>RUN</a:t>
            </a:r>
            <a:endParaRPr lang="en-US" sz="1400" dirty="0" smtClean="0"/>
          </a:p>
          <a:p>
            <a:r>
              <a:rPr lang="zh-CN" altLang="en-US" sz="1400" dirty="0" smtClean="0"/>
              <a:t>会在</a:t>
            </a:r>
            <a:r>
              <a:rPr lang="en-US" sz="1400" dirty="0" smtClean="0"/>
              <a:t>shell</a:t>
            </a:r>
            <a:r>
              <a:rPr lang="zh-CN" altLang="en-US" sz="1400" dirty="0" smtClean="0"/>
              <a:t>终端运行命令。</a:t>
            </a:r>
          </a:p>
          <a:p>
            <a:r>
              <a:rPr lang="en-US" altLang="zh-CN" sz="1400" b="1" dirty="0" smtClean="0"/>
              <a:t>4 </a:t>
            </a:r>
            <a:r>
              <a:rPr lang="en-US" sz="1400" b="1" dirty="0" smtClean="0"/>
              <a:t>EXPOSE</a:t>
            </a:r>
            <a:endParaRPr lang="en-US" sz="1400" dirty="0" smtClean="0"/>
          </a:p>
          <a:p>
            <a:r>
              <a:rPr lang="zh-CN" altLang="en-US" sz="1400" dirty="0" smtClean="0"/>
              <a:t>格式为 </a:t>
            </a:r>
            <a:r>
              <a:rPr lang="en-US" sz="1400" dirty="0" smtClean="0"/>
              <a:t>EXPOSE [ ...],</a:t>
            </a:r>
            <a:r>
              <a:rPr lang="zh-CN" altLang="en-US" sz="1400" dirty="0" smtClean="0"/>
              <a:t>声明容器需要暴露的端口号。</a:t>
            </a:r>
            <a:endParaRPr lang="en-US" altLang="zh-CN" sz="1400" dirty="0" smtClean="0"/>
          </a:p>
          <a:p>
            <a:r>
              <a:rPr lang="en-US" altLang="zh-CN" sz="1400" dirty="0" smtClean="0"/>
              <a:t>-----------</a:t>
            </a:r>
            <a:r>
              <a:rPr lang="zh-CN" altLang="en-US" sz="1400" dirty="0" smtClean="0"/>
              <a:t>镜像启动可以通过 </a:t>
            </a:r>
            <a:r>
              <a:rPr lang="en-US" altLang="zh-CN" sz="1400" dirty="0" smtClean="0"/>
              <a:t>–</a:t>
            </a:r>
            <a:r>
              <a:rPr lang="en-US" sz="1400" dirty="0" smtClean="0"/>
              <a:t>P </a:t>
            </a:r>
            <a:r>
              <a:rPr lang="zh-CN" altLang="en-US" sz="1400" dirty="0" smtClean="0"/>
              <a:t>或 </a:t>
            </a:r>
            <a:r>
              <a:rPr lang="en-US" altLang="zh-CN" sz="1400" dirty="0" smtClean="0"/>
              <a:t>-</a:t>
            </a:r>
            <a:r>
              <a:rPr lang="en-US" sz="1400" dirty="0" smtClean="0"/>
              <a:t>p </a:t>
            </a:r>
            <a:r>
              <a:rPr lang="zh-CN" altLang="en-US" sz="1400" dirty="0" smtClean="0"/>
              <a:t>进行端口映射的绑定。</a:t>
            </a:r>
          </a:p>
          <a:p>
            <a:r>
              <a:rPr lang="en-US" altLang="zh-CN" sz="1400" b="1" dirty="0" smtClean="0"/>
              <a:t>5 </a:t>
            </a:r>
            <a:r>
              <a:rPr lang="en-US" sz="1400" b="1" dirty="0" smtClean="0"/>
              <a:t>ENV</a:t>
            </a:r>
          </a:p>
          <a:p>
            <a:r>
              <a:rPr lang="zh-CN" altLang="en-US" sz="1400" dirty="0" smtClean="0"/>
              <a:t>指定一个环境变量，可以被后续的</a:t>
            </a:r>
            <a:r>
              <a:rPr lang="en-US" sz="1400" dirty="0" smtClean="0"/>
              <a:t>RUN</a:t>
            </a:r>
            <a:r>
              <a:rPr lang="zh-CN" altLang="en-US" sz="1400" dirty="0" smtClean="0"/>
              <a:t>引用，并且在容器中记录该环境变量。</a:t>
            </a:r>
          </a:p>
          <a:p>
            <a:r>
              <a:rPr lang="en-US" altLang="zh-CN" sz="1400" b="1" dirty="0" smtClean="0"/>
              <a:t>6 </a:t>
            </a:r>
            <a:r>
              <a:rPr lang="en-US" sz="1400" b="1" dirty="0" smtClean="0"/>
              <a:t>ADD</a:t>
            </a:r>
          </a:p>
          <a:p>
            <a:r>
              <a:rPr lang="zh-CN" altLang="en-US" sz="1400" dirty="0" smtClean="0"/>
              <a:t>该命令将复制指定的到容器中的。</a:t>
            </a:r>
            <a:endParaRPr lang="en-US" altLang="zh-CN" sz="1400" dirty="0" smtClean="0"/>
          </a:p>
          <a:p>
            <a:r>
              <a:rPr lang="en-US" altLang="zh-CN" sz="1400" dirty="0" smtClean="0"/>
              <a:t>-------</a:t>
            </a:r>
            <a:r>
              <a:rPr lang="zh-CN" altLang="en-US" sz="1400" dirty="0" smtClean="0"/>
              <a:t>其中可以是</a:t>
            </a:r>
            <a:r>
              <a:rPr lang="en-US" sz="1400" dirty="0" smtClean="0"/>
              <a:t>Dockerfile</a:t>
            </a:r>
            <a:r>
              <a:rPr lang="zh-CN" altLang="en-US" sz="1400" dirty="0" smtClean="0"/>
              <a:t>所在目录的一个相对路径；也可以是</a:t>
            </a:r>
            <a:r>
              <a:rPr lang="en-US" sz="1400" dirty="0" smtClean="0"/>
              <a:t>tar</a:t>
            </a:r>
            <a:r>
              <a:rPr lang="zh-CN" altLang="en-US" sz="1400" dirty="0" smtClean="0"/>
              <a:t>文件（自动解压）。</a:t>
            </a:r>
          </a:p>
          <a:p>
            <a:r>
              <a:rPr lang="en-US" altLang="zh-CN" sz="1400" b="1" dirty="0" smtClean="0"/>
              <a:t>7 </a:t>
            </a:r>
            <a:r>
              <a:rPr lang="en-US" sz="1400" b="1" dirty="0" smtClean="0"/>
              <a:t>VOLUME</a:t>
            </a:r>
            <a:endParaRPr lang="en-US" sz="1400" dirty="0" smtClean="0"/>
          </a:p>
          <a:p>
            <a:r>
              <a:rPr lang="zh-CN" altLang="en-US" sz="1400" dirty="0" smtClean="0"/>
              <a:t>格式为 </a:t>
            </a:r>
            <a:r>
              <a:rPr lang="en-US" sz="1400" dirty="0" smtClean="0"/>
              <a:t>VOLUME [path]。</a:t>
            </a:r>
          </a:p>
          <a:p>
            <a:r>
              <a:rPr lang="en-US" altLang="zh-CN" sz="1400" dirty="0" smtClean="0"/>
              <a:t>--------</a:t>
            </a:r>
            <a:r>
              <a:rPr lang="zh-CN" altLang="en-US" sz="1400" dirty="0" smtClean="0"/>
              <a:t>创建一个可以从本地主机或其他容器挂载点，一般用来存放需要保持的数据。</a:t>
            </a:r>
          </a:p>
          <a:p>
            <a:r>
              <a:rPr lang="en-US" altLang="zh-CN" sz="1400" b="1" dirty="0" smtClean="0"/>
              <a:t>8 </a:t>
            </a:r>
            <a:r>
              <a:rPr lang="en-US" sz="1400" b="1" dirty="0" smtClean="0"/>
              <a:t>USER</a:t>
            </a:r>
          </a:p>
          <a:p>
            <a:r>
              <a:rPr lang="zh-CN" altLang="en-US" sz="1400" dirty="0" smtClean="0"/>
              <a:t>指定运行容器时的用户名，后续的</a:t>
            </a:r>
            <a:r>
              <a:rPr lang="en-US" sz="1400" dirty="0" smtClean="0"/>
              <a:t>RUN</a:t>
            </a:r>
            <a:r>
              <a:rPr lang="zh-CN" altLang="en-US" sz="1400" dirty="0" smtClean="0"/>
              <a:t>也会指定该用户。</a:t>
            </a:r>
          </a:p>
          <a:p>
            <a:r>
              <a:rPr lang="en-US" altLang="zh-CN" sz="1400" b="1" dirty="0" smtClean="0"/>
              <a:t>9 </a:t>
            </a:r>
            <a:r>
              <a:rPr lang="en-US" sz="1400" b="1" dirty="0" smtClean="0"/>
              <a:t>WORKDIR</a:t>
            </a:r>
            <a:endParaRPr lang="en-US" sz="1400" dirty="0" smtClean="0"/>
          </a:p>
          <a:p>
            <a:r>
              <a:rPr lang="zh-CN" altLang="en-US" sz="1400" dirty="0" smtClean="0"/>
              <a:t>指定工作空间，后续命令都在此目录下执行。</a:t>
            </a:r>
          </a:p>
          <a:p>
            <a:r>
              <a:rPr lang="en-US" sz="1400" b="1" dirty="0" smtClean="0"/>
              <a:t>10 CMD</a:t>
            </a:r>
            <a:endParaRPr lang="en-US" sz="1400" dirty="0" smtClean="0"/>
          </a:p>
          <a:p>
            <a:r>
              <a:rPr lang="en-US" altLang="zh-CN" sz="1400" b="1" dirty="0" smtClean="0"/>
              <a:t>11 </a:t>
            </a:r>
            <a:r>
              <a:rPr lang="en-US" sz="1400" b="1" dirty="0" smtClean="0"/>
              <a:t>ENTRYPOINT</a:t>
            </a:r>
            <a:endParaRPr lang="zh-CN" altLang="en-US" sz="1400" dirty="0"/>
          </a:p>
        </p:txBody>
      </p:sp>
      <p:pic>
        <p:nvPicPr>
          <p:cNvPr id="2050" name="Picture 2"/>
          <p:cNvPicPr>
            <a:picLocks noChangeAspect="1" noChangeArrowheads="1"/>
          </p:cNvPicPr>
          <p:nvPr/>
        </p:nvPicPr>
        <p:blipFill>
          <a:blip r:embed="rId2"/>
          <a:srcRect/>
          <a:stretch>
            <a:fillRect/>
          </a:stretch>
        </p:blipFill>
        <p:spPr bwMode="auto">
          <a:xfrm>
            <a:off x="0" y="1469896"/>
            <a:ext cx="4922837" cy="450368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2722" y="281678"/>
            <a:ext cx="2197076" cy="738664"/>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数据管理</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dirty="0" smtClean="0"/>
              <a:t>------</a:t>
            </a:r>
            <a:r>
              <a:rPr lang="en-US" sz="1400" dirty="0" smtClean="0"/>
              <a:t>Volume</a:t>
            </a:r>
            <a:r>
              <a:rPr lang="zh-CN" altLang="en-US" sz="1400" dirty="0" smtClean="0"/>
              <a:t>数据卷使用</a:t>
            </a:r>
          </a:p>
        </p:txBody>
      </p:sp>
      <p:sp>
        <p:nvSpPr>
          <p:cNvPr id="3" name="立方体 2"/>
          <p:cNvSpPr/>
          <p:nvPr/>
        </p:nvSpPr>
        <p:spPr>
          <a:xfrm>
            <a:off x="1179929" y="2896251"/>
            <a:ext cx="2459115" cy="497149"/>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Kernel</a:t>
            </a:r>
            <a:r>
              <a:rPr lang="zh-CN" altLang="en-US" sz="1400" dirty="0" smtClean="0"/>
              <a:t>（</a:t>
            </a:r>
            <a:r>
              <a:rPr lang="en-US" altLang="zh-CN" sz="1400" dirty="0" smtClean="0"/>
              <a:t>bootfs</a:t>
            </a:r>
            <a:r>
              <a:rPr lang="zh-CN" altLang="en-US" sz="1400" dirty="0" smtClean="0"/>
              <a:t>）</a:t>
            </a:r>
            <a:endParaRPr lang="zh-CN" altLang="en-US" sz="1400" dirty="0"/>
          </a:p>
        </p:txBody>
      </p:sp>
      <p:sp>
        <p:nvSpPr>
          <p:cNvPr id="4" name="立方体 3"/>
          <p:cNvSpPr/>
          <p:nvPr/>
        </p:nvSpPr>
        <p:spPr>
          <a:xfrm>
            <a:off x="1181409" y="2515989"/>
            <a:ext cx="2459115" cy="497149"/>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Centos</a:t>
            </a:r>
            <a:r>
              <a:rPr lang="zh-CN" altLang="en-US" sz="1400" dirty="0" smtClean="0"/>
              <a:t>（根镜像</a:t>
            </a:r>
            <a:r>
              <a:rPr lang="en-US" altLang="zh-CN" sz="1400" dirty="0" smtClean="0"/>
              <a:t>rootfs</a:t>
            </a:r>
            <a:r>
              <a:rPr lang="zh-CN" altLang="en-US" sz="1400" dirty="0" smtClean="0"/>
              <a:t>）</a:t>
            </a:r>
            <a:endParaRPr lang="zh-CN" altLang="en-US" sz="1400" dirty="0"/>
          </a:p>
        </p:txBody>
      </p:sp>
      <p:sp>
        <p:nvSpPr>
          <p:cNvPr id="5" name="立方体 4"/>
          <p:cNvSpPr/>
          <p:nvPr/>
        </p:nvSpPr>
        <p:spPr>
          <a:xfrm>
            <a:off x="1174004" y="2144581"/>
            <a:ext cx="2459115" cy="497149"/>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add mysql</a:t>
            </a:r>
            <a:r>
              <a:rPr lang="zh-CN" altLang="en-US" sz="1400" dirty="0" smtClean="0"/>
              <a:t>（镜像</a:t>
            </a:r>
            <a:r>
              <a:rPr lang="en-US" altLang="zh-CN" sz="1400" dirty="0" smtClean="0"/>
              <a:t>1</a:t>
            </a:r>
            <a:r>
              <a:rPr lang="zh-CN" altLang="en-US" sz="1400" dirty="0" smtClean="0"/>
              <a:t>）</a:t>
            </a:r>
            <a:endParaRPr lang="zh-CN" altLang="en-US" sz="1400" dirty="0"/>
          </a:p>
        </p:txBody>
      </p:sp>
      <p:sp>
        <p:nvSpPr>
          <p:cNvPr id="6" name="立方体 5"/>
          <p:cNvSpPr/>
          <p:nvPr/>
        </p:nvSpPr>
        <p:spPr>
          <a:xfrm>
            <a:off x="1175484" y="1790954"/>
            <a:ext cx="2459115" cy="497149"/>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add tomcat</a:t>
            </a:r>
            <a:r>
              <a:rPr lang="zh-CN" altLang="en-US" sz="1400" dirty="0" smtClean="0"/>
              <a:t>（镜像</a:t>
            </a:r>
            <a:r>
              <a:rPr lang="en-US" altLang="zh-CN" sz="1400" dirty="0" smtClean="0"/>
              <a:t>2</a:t>
            </a:r>
            <a:r>
              <a:rPr lang="zh-CN" altLang="en-US" sz="1400" dirty="0" smtClean="0"/>
              <a:t>）</a:t>
            </a:r>
            <a:endParaRPr lang="zh-CN" altLang="en-US" sz="1400" dirty="0"/>
          </a:p>
        </p:txBody>
      </p:sp>
      <p:sp>
        <p:nvSpPr>
          <p:cNvPr id="7" name="立方体 6"/>
          <p:cNvSpPr/>
          <p:nvPr/>
        </p:nvSpPr>
        <p:spPr>
          <a:xfrm>
            <a:off x="1165126" y="1416612"/>
            <a:ext cx="2465042" cy="497150"/>
          </a:xfrm>
          <a:prstGeom prst="cub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读写层（容器）</a:t>
            </a:r>
            <a:endParaRPr lang="zh-CN" altLang="en-US" sz="1400" dirty="0"/>
          </a:p>
        </p:txBody>
      </p:sp>
      <p:sp>
        <p:nvSpPr>
          <p:cNvPr id="8" name="右大括号 7"/>
          <p:cNvSpPr/>
          <p:nvPr/>
        </p:nvSpPr>
        <p:spPr>
          <a:xfrm>
            <a:off x="3776472" y="1563624"/>
            <a:ext cx="557784" cy="16093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右箭头 8"/>
          <p:cNvSpPr/>
          <p:nvPr/>
        </p:nvSpPr>
        <p:spPr>
          <a:xfrm>
            <a:off x="4215384" y="2167128"/>
            <a:ext cx="2066544" cy="420624"/>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折角形 10"/>
          <p:cNvSpPr/>
          <p:nvPr/>
        </p:nvSpPr>
        <p:spPr>
          <a:xfrm>
            <a:off x="6391656" y="1487174"/>
            <a:ext cx="1819656" cy="1408176"/>
          </a:xfrm>
          <a:prstGeom prst="foldedCorne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折角形 16"/>
          <p:cNvSpPr/>
          <p:nvPr/>
        </p:nvSpPr>
        <p:spPr>
          <a:xfrm>
            <a:off x="6544056" y="1639574"/>
            <a:ext cx="1819656" cy="1408176"/>
          </a:xfrm>
          <a:prstGeom prst="foldedCorne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折角形 17"/>
          <p:cNvSpPr/>
          <p:nvPr/>
        </p:nvSpPr>
        <p:spPr>
          <a:xfrm>
            <a:off x="6696456" y="1791974"/>
            <a:ext cx="1819656" cy="1408176"/>
          </a:xfrm>
          <a:prstGeom prst="foldedCorne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6">
                    <a:lumMod val="50000"/>
                  </a:schemeClr>
                </a:solidFill>
              </a:rPr>
              <a:t>Docker</a:t>
            </a:r>
            <a:r>
              <a:rPr lang="zh-CN" altLang="en-US" dirty="0" smtClean="0">
                <a:solidFill>
                  <a:schemeClr val="accent6">
                    <a:lumMod val="50000"/>
                  </a:schemeClr>
                </a:solidFill>
              </a:rPr>
              <a:t>文件系统</a:t>
            </a:r>
            <a:endParaRPr lang="zh-CN" altLang="en-US" dirty="0">
              <a:solidFill>
                <a:schemeClr val="accent6">
                  <a:lumMod val="50000"/>
                </a:schemeClr>
              </a:solidFill>
            </a:endParaRPr>
          </a:p>
        </p:txBody>
      </p:sp>
      <p:sp>
        <p:nvSpPr>
          <p:cNvPr id="19" name="矩形 18"/>
          <p:cNvSpPr/>
          <p:nvPr/>
        </p:nvSpPr>
        <p:spPr>
          <a:xfrm>
            <a:off x="4259509" y="1964174"/>
            <a:ext cx="1493999" cy="276999"/>
          </a:xfrm>
          <a:prstGeom prst="rect">
            <a:avLst/>
          </a:prstGeom>
        </p:spPr>
        <p:txBody>
          <a:bodyPr wrap="none">
            <a:spAutoFit/>
          </a:bodyPr>
          <a:lstStyle/>
          <a:p>
            <a:r>
              <a:rPr lang="en-US" sz="1200" dirty="0" smtClean="0">
                <a:solidFill>
                  <a:srgbClr val="FF0000"/>
                </a:solidFill>
              </a:rPr>
              <a:t>Union File System</a:t>
            </a:r>
            <a:endParaRPr lang="zh-CN" altLang="en-US" sz="1200" dirty="0">
              <a:solidFill>
                <a:srgbClr val="FF0000"/>
              </a:solidFill>
            </a:endParaRPr>
          </a:p>
        </p:txBody>
      </p:sp>
      <p:sp>
        <p:nvSpPr>
          <p:cNvPr id="20" name="折角形 19"/>
          <p:cNvSpPr/>
          <p:nvPr/>
        </p:nvSpPr>
        <p:spPr>
          <a:xfrm>
            <a:off x="3008376" y="4572000"/>
            <a:ext cx="1819656" cy="1408176"/>
          </a:xfrm>
          <a:prstGeom prst="foldedCorne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6">
                    <a:lumMod val="50000"/>
                  </a:schemeClr>
                </a:solidFill>
              </a:rPr>
              <a:t>主机文件</a:t>
            </a:r>
            <a:endParaRPr lang="zh-CN" altLang="en-US" dirty="0">
              <a:solidFill>
                <a:schemeClr val="accent6">
                  <a:lumMod val="50000"/>
                </a:schemeClr>
              </a:solidFill>
            </a:endParaRPr>
          </a:p>
        </p:txBody>
      </p:sp>
      <p:cxnSp>
        <p:nvCxnSpPr>
          <p:cNvPr id="22" name="直接箭头连接符 21"/>
          <p:cNvCxnSpPr>
            <a:stCxn id="20" idx="3"/>
            <a:endCxn id="18" idx="2"/>
          </p:cNvCxnSpPr>
          <p:nvPr/>
        </p:nvCxnSpPr>
        <p:spPr>
          <a:xfrm flipV="1">
            <a:off x="4828032" y="3200150"/>
            <a:ext cx="2778252" cy="2075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rot="19339506">
            <a:off x="5346545" y="3829550"/>
            <a:ext cx="1485087" cy="369332"/>
          </a:xfrm>
          <a:prstGeom prst="rect">
            <a:avLst/>
          </a:prstGeom>
        </p:spPr>
        <p:txBody>
          <a:bodyPr wrap="none">
            <a:spAutoFit/>
          </a:bodyPr>
          <a:lstStyle/>
          <a:p>
            <a:r>
              <a:rPr lang="en-US" dirty="0" smtClean="0"/>
              <a:t>Volume</a:t>
            </a:r>
            <a:r>
              <a:rPr lang="zh-CN" altLang="en-US" dirty="0" smtClean="0"/>
              <a:t>挂载</a:t>
            </a:r>
            <a:endParaRPr lang="zh-CN" altLang="en-US" dirty="0"/>
          </a:p>
        </p:txBody>
      </p:sp>
      <p:sp>
        <p:nvSpPr>
          <p:cNvPr id="24" name="矩形 23"/>
          <p:cNvSpPr/>
          <p:nvPr/>
        </p:nvSpPr>
        <p:spPr>
          <a:xfrm>
            <a:off x="588264" y="6068491"/>
            <a:ext cx="6096000" cy="276999"/>
          </a:xfrm>
          <a:prstGeom prst="rect">
            <a:avLst/>
          </a:prstGeom>
        </p:spPr>
        <p:txBody>
          <a:bodyPr>
            <a:spAutoFit/>
          </a:bodyPr>
          <a:lstStyle/>
          <a:p>
            <a:r>
              <a:rPr lang="zh-CN" altLang="en-US" sz="1200" dirty="0" smtClean="0"/>
              <a:t>例：</a:t>
            </a:r>
            <a:r>
              <a:rPr lang="en-US" sz="1200" dirty="0" smtClean="0"/>
              <a:t>docker run -it --name centOs -v /home/wangjianfeng/data:/data centos</a:t>
            </a:r>
            <a:endParaRPr lang="zh-CN" altLang="en-US" sz="1200" dirty="0"/>
          </a:p>
        </p:txBody>
      </p:sp>
      <p:sp>
        <p:nvSpPr>
          <p:cNvPr id="25" name="折角形 24"/>
          <p:cNvSpPr/>
          <p:nvPr/>
        </p:nvSpPr>
        <p:spPr>
          <a:xfrm>
            <a:off x="7805928" y="4541520"/>
            <a:ext cx="1819656" cy="1408176"/>
          </a:xfrm>
          <a:prstGeom prst="foldedCorne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6">
                    <a:lumMod val="50000"/>
                  </a:schemeClr>
                </a:solidFill>
              </a:rPr>
              <a:t>数据卷容器</a:t>
            </a:r>
            <a:endParaRPr lang="zh-CN" altLang="en-US" dirty="0">
              <a:solidFill>
                <a:schemeClr val="accent6">
                  <a:lumMod val="50000"/>
                </a:schemeClr>
              </a:solidFill>
            </a:endParaRPr>
          </a:p>
        </p:txBody>
      </p:sp>
      <p:cxnSp>
        <p:nvCxnSpPr>
          <p:cNvPr id="27" name="直接箭头连接符 26"/>
          <p:cNvCxnSpPr>
            <a:stCxn id="25" idx="0"/>
            <a:endCxn id="18" idx="2"/>
          </p:cNvCxnSpPr>
          <p:nvPr/>
        </p:nvCxnSpPr>
        <p:spPr>
          <a:xfrm rot="16200000" flipV="1">
            <a:off x="7490335" y="3316099"/>
            <a:ext cx="1341370" cy="11094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rot="2979886">
            <a:off x="7703388" y="3698486"/>
            <a:ext cx="1739643" cy="369332"/>
          </a:xfrm>
          <a:prstGeom prst="rect">
            <a:avLst/>
          </a:prstGeom>
        </p:spPr>
        <p:txBody>
          <a:bodyPr wrap="none">
            <a:spAutoFit/>
          </a:bodyPr>
          <a:lstStyle/>
          <a:p>
            <a:r>
              <a:rPr lang="en-US" dirty="0" smtClean="0"/>
              <a:t>volumes-from</a:t>
            </a:r>
            <a:endParaRPr lang="zh-CN" altLang="en-US" dirty="0"/>
          </a:p>
        </p:txBody>
      </p:sp>
      <p:sp>
        <p:nvSpPr>
          <p:cNvPr id="29" name="矩形 28"/>
          <p:cNvSpPr/>
          <p:nvPr/>
        </p:nvSpPr>
        <p:spPr>
          <a:xfrm>
            <a:off x="6559296" y="5967907"/>
            <a:ext cx="4851654" cy="276999"/>
          </a:xfrm>
          <a:prstGeom prst="rect">
            <a:avLst/>
          </a:prstGeom>
        </p:spPr>
        <p:txBody>
          <a:bodyPr wrap="square">
            <a:spAutoFit/>
          </a:bodyPr>
          <a:lstStyle/>
          <a:p>
            <a:r>
              <a:rPr lang="en-US" sz="1200" dirty="0" smtClean="0"/>
              <a:t>docker run -it --name centOs1 --volumes-from </a:t>
            </a:r>
            <a:r>
              <a:rPr lang="en-US" altLang="zh-CN" sz="1200" dirty="0" smtClean="0"/>
              <a:t>datao</a:t>
            </a:r>
            <a:r>
              <a:rPr lang="en-US" sz="1200" dirty="0" smtClean="0"/>
              <a:t>s centos</a:t>
            </a:r>
            <a:endParaRPr lang="zh-CN" altLang="en-US"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2834" y="562094"/>
            <a:ext cx="4162614" cy="738664"/>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镜像仓库</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dirty="0" smtClean="0"/>
              <a:t>-------</a:t>
            </a:r>
            <a:r>
              <a:rPr lang="zh-CN" altLang="en-US" sz="1400" dirty="0" smtClean="0"/>
              <a:t>仓库（</a:t>
            </a:r>
            <a:r>
              <a:rPr lang="en-US" sz="1400" dirty="0" smtClean="0"/>
              <a:t>Repository）</a:t>
            </a:r>
            <a:r>
              <a:rPr lang="zh-CN" altLang="en-US" sz="1400" dirty="0" smtClean="0"/>
              <a:t>是集中存放镜像的地方</a:t>
            </a:r>
            <a:endParaRPr lang="zh-CN" altLang="en-US" sz="1400" dirty="0"/>
          </a:p>
        </p:txBody>
      </p:sp>
      <p:sp>
        <p:nvSpPr>
          <p:cNvPr id="3" name="矩形 2"/>
          <p:cNvSpPr/>
          <p:nvPr/>
        </p:nvSpPr>
        <p:spPr>
          <a:xfrm>
            <a:off x="539824" y="1690776"/>
            <a:ext cx="9173520" cy="3016210"/>
          </a:xfrm>
          <a:prstGeom prst="rect">
            <a:avLst/>
          </a:prstGeom>
        </p:spPr>
        <p:txBody>
          <a:bodyPr wrap="square">
            <a:spAutoFit/>
          </a:bodyPr>
          <a:lstStyle/>
          <a:p>
            <a:r>
              <a:rPr lang="en-US" dirty="0" smtClean="0"/>
              <a:t>docker</a:t>
            </a:r>
            <a:r>
              <a:rPr lang="zh-CN" altLang="en-US" dirty="0" smtClean="0"/>
              <a:t>官方仓库：</a:t>
            </a:r>
            <a:r>
              <a:rPr lang="en-US" altLang="zh-CN" dirty="0" smtClean="0"/>
              <a:t> </a:t>
            </a:r>
            <a:r>
              <a:rPr lang="en-US" altLang="zh-CN" dirty="0" smtClean="0">
                <a:hlinkClick r:id="rId2"/>
              </a:rPr>
              <a:t>https://hub.docker.com</a:t>
            </a:r>
            <a:endParaRPr lang="en-US" altLang="zh-CN" dirty="0" smtClean="0"/>
          </a:p>
          <a:p>
            <a:r>
              <a:rPr lang="en-US" altLang="zh-CN" dirty="0" smtClean="0"/>
              <a:t>-------- </a:t>
            </a:r>
            <a:r>
              <a:rPr lang="zh-CN" altLang="en-US" dirty="0" smtClean="0"/>
              <a:t>自由注册，邮件激活</a:t>
            </a:r>
            <a:endParaRPr lang="en-US" altLang="zh-CN" dirty="0" smtClean="0"/>
          </a:p>
          <a:p>
            <a:endParaRPr lang="en-US" altLang="zh-CN" dirty="0" smtClean="0"/>
          </a:p>
          <a:p>
            <a:r>
              <a:rPr lang="en-US" altLang="zh-CN" sz="1400" dirty="0" smtClean="0"/>
              <a:t>Docker  pull/search/login/push/tag</a:t>
            </a:r>
          </a:p>
          <a:p>
            <a:r>
              <a:rPr lang="en-US" altLang="zh-CN" dirty="0" smtClean="0"/>
              <a:t>Tag: </a:t>
            </a:r>
            <a:r>
              <a:rPr lang="zh-CN" altLang="en-US" dirty="0" smtClean="0"/>
              <a:t>标记本地镜像，将其归入某一仓库</a:t>
            </a:r>
            <a:endParaRPr lang="en-US" altLang="zh-CN" dirty="0" smtClean="0"/>
          </a:p>
          <a:p>
            <a:r>
              <a:rPr lang="en-US" altLang="zh-CN" dirty="0" smtClean="0"/>
              <a:t>Push: </a:t>
            </a:r>
            <a:r>
              <a:rPr lang="zh-CN" altLang="en-US" dirty="0" smtClean="0"/>
              <a:t>推送镜像到仓库  </a:t>
            </a:r>
            <a:r>
              <a:rPr lang="en-US" altLang="zh-CN" dirty="0" smtClean="0"/>
              <a:t>--</a:t>
            </a:r>
            <a:r>
              <a:rPr lang="zh-CN" altLang="en-US" dirty="0" smtClean="0"/>
              <a:t>需要登陆</a:t>
            </a:r>
            <a:endParaRPr lang="en-US" altLang="zh-CN" dirty="0" smtClean="0"/>
          </a:p>
          <a:p>
            <a:r>
              <a:rPr lang="en-US" altLang="zh-CN" dirty="0" smtClean="0"/>
              <a:t>Search</a:t>
            </a:r>
            <a:r>
              <a:rPr lang="zh-CN" altLang="en-US" dirty="0" smtClean="0"/>
              <a:t>：在仓库中查询镜像 </a:t>
            </a:r>
            <a:r>
              <a:rPr lang="en-US" altLang="zh-CN" dirty="0" smtClean="0"/>
              <a:t>– </a:t>
            </a:r>
            <a:r>
              <a:rPr lang="zh-CN" altLang="en-US" dirty="0" smtClean="0"/>
              <a:t>无法查询到</a:t>
            </a:r>
            <a:r>
              <a:rPr lang="en-US" altLang="zh-CN" dirty="0" smtClean="0"/>
              <a:t>tag</a:t>
            </a:r>
            <a:r>
              <a:rPr lang="zh-CN" altLang="en-US" dirty="0" smtClean="0"/>
              <a:t>版本</a:t>
            </a:r>
            <a:endParaRPr lang="en-US" altLang="zh-CN" dirty="0" smtClean="0"/>
          </a:p>
          <a:p>
            <a:r>
              <a:rPr lang="en-US" altLang="zh-CN" dirty="0" smtClean="0"/>
              <a:t>Pull</a:t>
            </a:r>
            <a:r>
              <a:rPr lang="zh-CN" altLang="en-US" dirty="0" smtClean="0"/>
              <a:t>： 下载镜像到本地</a:t>
            </a:r>
            <a:endParaRPr lang="en-US" altLang="zh-CN" dirty="0" smtClean="0"/>
          </a:p>
          <a:p>
            <a:r>
              <a:rPr lang="en-US" altLang="zh-CN" dirty="0" smtClean="0"/>
              <a:t>Login</a:t>
            </a:r>
            <a:r>
              <a:rPr lang="zh-CN" altLang="en-US" dirty="0" smtClean="0"/>
              <a:t>：登陆仓库</a:t>
            </a:r>
            <a:endParaRPr lang="en-US" altLang="zh-CN" dirty="0" smtClean="0"/>
          </a:p>
          <a:p>
            <a:endParaRPr lang="en-US" altLang="zh-CN" dirty="0" smtClean="0"/>
          </a:p>
          <a:p>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2834" y="562094"/>
            <a:ext cx="3173113" cy="738664"/>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私有仓库使用</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dirty="0" smtClean="0"/>
              <a:t>-------</a:t>
            </a:r>
            <a:r>
              <a:rPr lang="zh-CN" altLang="en-US" sz="1400" dirty="0" smtClean="0"/>
              <a:t>使用</a:t>
            </a:r>
            <a:r>
              <a:rPr lang="en-US" sz="1400" dirty="0" smtClean="0"/>
              <a:t>registry</a:t>
            </a:r>
            <a:r>
              <a:rPr lang="zh-CN" altLang="en-US" sz="1400" dirty="0" smtClean="0"/>
              <a:t>镜像创建私有仓库</a:t>
            </a:r>
            <a:endParaRPr lang="zh-CN" altLang="en-US" sz="1400" dirty="0"/>
          </a:p>
        </p:txBody>
      </p:sp>
      <p:sp>
        <p:nvSpPr>
          <p:cNvPr id="3" name="矩形 2"/>
          <p:cNvSpPr/>
          <p:nvPr/>
        </p:nvSpPr>
        <p:spPr>
          <a:xfrm>
            <a:off x="539823" y="1428239"/>
            <a:ext cx="11066719" cy="4862870"/>
          </a:xfrm>
          <a:prstGeom prst="rect">
            <a:avLst/>
          </a:prstGeom>
        </p:spPr>
        <p:txBody>
          <a:bodyPr wrap="square">
            <a:spAutoFit/>
          </a:bodyPr>
          <a:lstStyle/>
          <a:p>
            <a:r>
              <a:rPr lang="zh-CN" altLang="en-US" dirty="0" smtClean="0"/>
              <a:t>下载</a:t>
            </a:r>
            <a:r>
              <a:rPr lang="en-US" altLang="zh-CN" dirty="0" smtClean="0"/>
              <a:t>registry</a:t>
            </a:r>
            <a:r>
              <a:rPr lang="zh-CN" altLang="en-US" dirty="0" smtClean="0"/>
              <a:t>镜像： </a:t>
            </a:r>
            <a:endParaRPr lang="en-US" altLang="zh-CN" dirty="0" smtClean="0"/>
          </a:p>
          <a:p>
            <a:r>
              <a:rPr lang="en-US" altLang="zh-CN" dirty="0" smtClean="0"/>
              <a:t>docker pull registry</a:t>
            </a:r>
          </a:p>
          <a:p>
            <a:r>
              <a:rPr lang="en-US" altLang="zh-CN" dirty="0" smtClean="0"/>
              <a:t>-----</a:t>
            </a:r>
            <a:r>
              <a:rPr lang="zh-CN" altLang="en-US" dirty="0" smtClean="0"/>
              <a:t>可配置加速器加速下载</a:t>
            </a:r>
            <a:endParaRPr lang="en-US" altLang="zh-CN" dirty="0" smtClean="0"/>
          </a:p>
          <a:p>
            <a:endParaRPr lang="en-US" altLang="zh-CN" dirty="0" smtClean="0"/>
          </a:p>
          <a:p>
            <a:endParaRPr lang="en-US" altLang="zh-CN" dirty="0" smtClean="0"/>
          </a:p>
          <a:p>
            <a:endParaRPr lang="en-US" altLang="zh-CN" dirty="0" smtClean="0"/>
          </a:p>
          <a:p>
            <a:endParaRPr lang="en-US" altLang="zh-CN" sz="1400" dirty="0" smtClean="0"/>
          </a:p>
          <a:p>
            <a:r>
              <a:rPr lang="zh-CN" altLang="en-US" sz="1400" dirty="0" smtClean="0"/>
              <a:t>启动：</a:t>
            </a:r>
            <a:endParaRPr lang="en-US" altLang="zh-CN" sz="1400" dirty="0" smtClean="0"/>
          </a:p>
          <a:p>
            <a:r>
              <a:rPr lang="en-US" altLang="zh-CN" sz="1400" dirty="0" smtClean="0"/>
              <a:t>docker run -d --name reg -p 5000:5000 registry</a:t>
            </a:r>
          </a:p>
          <a:p>
            <a:endParaRPr lang="en-US" sz="1400" dirty="0" smtClean="0"/>
          </a:p>
          <a:p>
            <a:r>
              <a:rPr lang="zh-CN" altLang="en-US" sz="1400" dirty="0" smtClean="0"/>
              <a:t>设置</a:t>
            </a:r>
            <a:r>
              <a:rPr lang="en-US" altLang="zh-CN" sz="1400" dirty="0" smtClean="0"/>
              <a:t>http</a:t>
            </a:r>
            <a:r>
              <a:rPr lang="zh-CN" altLang="en-US" sz="1400" dirty="0" smtClean="0"/>
              <a:t>传输：</a:t>
            </a:r>
            <a:r>
              <a:rPr lang="en-US" sz="1200" dirty="0" smtClean="0"/>
              <a:t>systemctl daemon-reload </a:t>
            </a:r>
            <a:r>
              <a:rPr lang="zh-CN" altLang="en-US" sz="1200" dirty="0" smtClean="0"/>
              <a:t>｜ </a:t>
            </a:r>
            <a:r>
              <a:rPr lang="en-US" sz="1200" dirty="0" smtClean="0"/>
              <a:t>systemctl restart docker</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docker tag hello-world </a:t>
            </a:r>
            <a:r>
              <a:rPr lang="en-US" sz="1200" dirty="0" smtClean="0">
                <a:hlinkClick r:id="rId2"/>
              </a:rPr>
              <a:t>http://192.168.244.5:5000/hello-world</a:t>
            </a:r>
            <a:endParaRPr lang="en-US" sz="1200" dirty="0" smtClean="0"/>
          </a:p>
          <a:p>
            <a:r>
              <a:rPr lang="en-US" altLang="zh-CN" sz="1200" dirty="0" smtClean="0"/>
              <a:t>docker push 192.168.244.5:5000/hello-world</a:t>
            </a:r>
          </a:p>
          <a:p>
            <a:r>
              <a:rPr lang="zh-CN" altLang="en-US" sz="1200" dirty="0" smtClean="0"/>
              <a:t>查询：</a:t>
            </a:r>
            <a:r>
              <a:rPr lang="en-US" altLang="zh-CN" sz="1200" dirty="0" smtClean="0"/>
              <a:t>curl http://192.168.244.5:5000/v2/_catalog   | http://192.168.244.5:5000/v2/hello-world/tags/list</a:t>
            </a:r>
            <a:endParaRPr lang="en-US" sz="1200" dirty="0" smtClean="0"/>
          </a:p>
        </p:txBody>
      </p:sp>
      <p:pic>
        <p:nvPicPr>
          <p:cNvPr id="1027" name="Picture 3"/>
          <p:cNvPicPr>
            <a:picLocks noChangeAspect="1" noChangeArrowheads="1"/>
          </p:cNvPicPr>
          <p:nvPr/>
        </p:nvPicPr>
        <p:blipFill>
          <a:blip r:embed="rId3"/>
          <a:srcRect/>
          <a:stretch>
            <a:fillRect/>
          </a:stretch>
        </p:blipFill>
        <p:spPr bwMode="auto">
          <a:xfrm>
            <a:off x="589106" y="2325767"/>
            <a:ext cx="5738813" cy="898525"/>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a:srcRect/>
          <a:stretch>
            <a:fillRect/>
          </a:stretch>
        </p:blipFill>
        <p:spPr bwMode="auto">
          <a:xfrm>
            <a:off x="582786" y="4187430"/>
            <a:ext cx="5594350" cy="11811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4857" y="297934"/>
            <a:ext cx="5160387" cy="738664"/>
          </a:xfrm>
          <a:prstGeom prst="rect">
            <a:avLst/>
          </a:prstGeom>
        </p:spPr>
        <p:txBody>
          <a:bodyPr wrap="none">
            <a:spAutoFit/>
          </a:bodyPr>
          <a:lstStyle/>
          <a:p>
            <a:r>
              <a:rPr lang="en-US"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Compose </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大杀器编排服务</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dirty="0" smtClean="0"/>
              <a:t>------------------</a:t>
            </a:r>
            <a:r>
              <a:rPr lang="zh-CN" altLang="en-US" sz="1400" dirty="0" smtClean="0"/>
              <a:t>百星荟萃，名导名演一起上？且看我如何控场</a:t>
            </a:r>
          </a:p>
        </p:txBody>
      </p:sp>
      <p:sp>
        <p:nvSpPr>
          <p:cNvPr id="4" name="矩形 3"/>
          <p:cNvSpPr/>
          <p:nvPr/>
        </p:nvSpPr>
        <p:spPr>
          <a:xfrm rot="16200000">
            <a:off x="-285093" y="2450955"/>
            <a:ext cx="3150606" cy="95061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Docker-compose</a:t>
            </a:r>
            <a:endParaRPr lang="zh-CN" altLang="en-US" sz="2400" dirty="0"/>
          </a:p>
        </p:txBody>
      </p:sp>
      <p:sp>
        <p:nvSpPr>
          <p:cNvPr id="10" name="矩形 9"/>
          <p:cNvSpPr/>
          <p:nvPr/>
        </p:nvSpPr>
        <p:spPr>
          <a:xfrm>
            <a:off x="2462784" y="2526792"/>
            <a:ext cx="3758184" cy="44196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Mysql</a:t>
            </a:r>
            <a:r>
              <a:rPr lang="zh-CN" altLang="en-US" dirty="0" smtClean="0"/>
              <a:t>服务</a:t>
            </a:r>
            <a:endParaRPr lang="zh-CN" altLang="en-US" dirty="0"/>
          </a:p>
        </p:txBody>
      </p:sp>
      <p:sp>
        <p:nvSpPr>
          <p:cNvPr id="11" name="矩形 10"/>
          <p:cNvSpPr/>
          <p:nvPr/>
        </p:nvSpPr>
        <p:spPr>
          <a:xfrm>
            <a:off x="2459736" y="2953512"/>
            <a:ext cx="3758184" cy="44196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Nginx</a:t>
            </a:r>
            <a:r>
              <a:rPr lang="zh-CN" altLang="en-US" dirty="0" smtClean="0"/>
              <a:t>服务</a:t>
            </a:r>
            <a:endParaRPr lang="zh-CN" altLang="en-US" dirty="0"/>
          </a:p>
        </p:txBody>
      </p:sp>
      <p:sp>
        <p:nvSpPr>
          <p:cNvPr id="12" name="矩形 11"/>
          <p:cNvSpPr/>
          <p:nvPr/>
        </p:nvSpPr>
        <p:spPr>
          <a:xfrm>
            <a:off x="2456688" y="3389376"/>
            <a:ext cx="3758184" cy="44196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Web</a:t>
            </a:r>
            <a:r>
              <a:rPr lang="zh-CN" altLang="en-US" dirty="0" smtClean="0"/>
              <a:t>项目</a:t>
            </a:r>
            <a:endParaRPr lang="zh-CN" altLang="en-US" dirty="0"/>
          </a:p>
        </p:txBody>
      </p:sp>
      <p:sp>
        <p:nvSpPr>
          <p:cNvPr id="13" name="矩形 12"/>
          <p:cNvSpPr/>
          <p:nvPr/>
        </p:nvSpPr>
        <p:spPr>
          <a:xfrm>
            <a:off x="2456688" y="1856232"/>
            <a:ext cx="3758184" cy="664464"/>
          </a:xfrm>
          <a:prstGeom prst="rect">
            <a:avLst/>
          </a:prstGeom>
          <a:solidFill>
            <a:schemeClr val="tx1"/>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工程项目</a:t>
            </a:r>
            <a:endParaRPr lang="zh-CN" altLang="en-US" dirty="0"/>
          </a:p>
        </p:txBody>
      </p:sp>
      <p:cxnSp>
        <p:nvCxnSpPr>
          <p:cNvPr id="16" name="直接箭头连接符 15"/>
          <p:cNvCxnSpPr>
            <a:stCxn id="13" idx="3"/>
            <a:endCxn id="18" idx="1"/>
          </p:cNvCxnSpPr>
          <p:nvPr/>
        </p:nvCxnSpPr>
        <p:spPr>
          <a:xfrm flipV="1">
            <a:off x="6214872" y="1989011"/>
            <a:ext cx="1485900" cy="1994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700772" y="1555623"/>
            <a:ext cx="2847975" cy="866775"/>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r>
              <a:rPr lang="zh-CN" altLang="en-US" b="1" dirty="0" smtClean="0">
                <a:solidFill>
                  <a:srgbClr val="FF0000"/>
                </a:solidFill>
                <a:latin typeface="Arial Unicode MS"/>
                <a:ea typeface="SFMono-Regular"/>
                <a:cs typeface="宋体" pitchFamily="2" charset="-122"/>
              </a:rPr>
              <a:t>启动工程：</a:t>
            </a:r>
            <a:endParaRPr lang="en-US" altLang="zh-CN" b="1" dirty="0" smtClean="0">
              <a:solidFill>
                <a:srgbClr val="FF0000"/>
              </a:solidFill>
              <a:latin typeface="Arial Unicode MS"/>
              <a:ea typeface="SFMono-Regular"/>
              <a:cs typeface="宋体" pitchFamily="2" charset="-122"/>
            </a:endParaRPr>
          </a:p>
          <a:p>
            <a:pPr lvl="0" fontAlgn="base">
              <a:spcBef>
                <a:spcPct val="0"/>
              </a:spcBef>
              <a:spcAft>
                <a:spcPct val="0"/>
              </a:spcAft>
            </a:pPr>
            <a:r>
              <a:rPr lang="zh-CN" altLang="zh-CN" b="1" dirty="0" smtClean="0">
                <a:solidFill>
                  <a:srgbClr val="FF0000"/>
                </a:solidFill>
                <a:latin typeface="Arial Unicode MS"/>
                <a:ea typeface="SFMono-Regular"/>
                <a:cs typeface="宋体" pitchFamily="2" charset="-122"/>
              </a:rPr>
              <a:t>docker-compose up</a:t>
            </a:r>
            <a:r>
              <a:rPr lang="zh-CN" altLang="zh-CN" dirty="0" smtClean="0">
                <a:solidFill>
                  <a:srgbClr val="FF0000"/>
                </a:solidFill>
                <a:latin typeface="Arial" pitchFamily="34" charset="0"/>
                <a:ea typeface="宋体" pitchFamily="2" charset="-122"/>
                <a:cs typeface="宋体" pitchFamily="2" charset="-122"/>
              </a:rPr>
              <a:t> </a:t>
            </a:r>
          </a:p>
        </p:txBody>
      </p:sp>
      <p:sp>
        <p:nvSpPr>
          <p:cNvPr id="20" name="矩形 19"/>
          <p:cNvSpPr/>
          <p:nvPr/>
        </p:nvSpPr>
        <p:spPr>
          <a:xfrm>
            <a:off x="7738872" y="3108198"/>
            <a:ext cx="2847975" cy="866775"/>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r>
              <a:rPr lang="zh-CN" altLang="en-US" b="1" dirty="0" smtClean="0">
                <a:solidFill>
                  <a:srgbClr val="FF0000"/>
                </a:solidFill>
                <a:latin typeface="Arial Unicode MS"/>
                <a:ea typeface="SFMono-Regular"/>
                <a:cs typeface="宋体" pitchFamily="2" charset="-122"/>
              </a:rPr>
              <a:t>关闭工程：</a:t>
            </a:r>
            <a:endParaRPr lang="en-US" altLang="zh-CN" b="1" dirty="0" smtClean="0">
              <a:solidFill>
                <a:srgbClr val="FF0000"/>
              </a:solidFill>
              <a:latin typeface="Arial Unicode MS"/>
              <a:ea typeface="SFMono-Regular"/>
              <a:cs typeface="宋体" pitchFamily="2" charset="-122"/>
            </a:endParaRPr>
          </a:p>
          <a:p>
            <a:pPr lvl="0" fontAlgn="base">
              <a:spcBef>
                <a:spcPct val="0"/>
              </a:spcBef>
              <a:spcAft>
                <a:spcPct val="0"/>
              </a:spcAft>
            </a:pPr>
            <a:r>
              <a:rPr lang="zh-CN" altLang="zh-CN" b="1" dirty="0" smtClean="0">
                <a:solidFill>
                  <a:srgbClr val="FF0000"/>
                </a:solidFill>
                <a:latin typeface="Arial Unicode MS"/>
                <a:ea typeface="SFMono-Regular"/>
                <a:cs typeface="宋体" pitchFamily="2" charset="-122"/>
              </a:rPr>
              <a:t>docker-compose </a:t>
            </a:r>
            <a:r>
              <a:rPr lang="en-US" altLang="zh-CN" b="1" dirty="0" smtClean="0">
                <a:solidFill>
                  <a:srgbClr val="FF0000"/>
                </a:solidFill>
                <a:latin typeface="Arial Unicode MS"/>
                <a:ea typeface="SFMono-Regular"/>
                <a:cs typeface="宋体" pitchFamily="2" charset="-122"/>
              </a:rPr>
              <a:t>down</a:t>
            </a:r>
            <a:r>
              <a:rPr lang="zh-CN" altLang="zh-CN" dirty="0" smtClean="0">
                <a:solidFill>
                  <a:srgbClr val="FF0000"/>
                </a:solidFill>
                <a:latin typeface="Arial" pitchFamily="34" charset="0"/>
                <a:ea typeface="宋体" pitchFamily="2" charset="-122"/>
                <a:cs typeface="宋体" pitchFamily="2" charset="-122"/>
              </a:rPr>
              <a:t> </a:t>
            </a:r>
          </a:p>
        </p:txBody>
      </p:sp>
      <p:cxnSp>
        <p:nvCxnSpPr>
          <p:cNvPr id="23" name="直接箭头连接符 22"/>
          <p:cNvCxnSpPr>
            <a:stCxn id="13" idx="3"/>
            <a:endCxn id="20" idx="1"/>
          </p:cNvCxnSpPr>
          <p:nvPr/>
        </p:nvCxnSpPr>
        <p:spPr>
          <a:xfrm>
            <a:off x="6214872" y="2188464"/>
            <a:ext cx="1524000" cy="1353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54571" y="4787233"/>
            <a:ext cx="10533993" cy="1538883"/>
          </a:xfrm>
          <a:prstGeom prst="rect">
            <a:avLst/>
          </a:prstGeom>
        </p:spPr>
        <p:txBody>
          <a:bodyPr wrap="square">
            <a:spAutoFit/>
          </a:bodyPr>
          <a:lstStyle/>
          <a:p>
            <a:r>
              <a:rPr lang="zh-CN" altLang="en-US" sz="2400" b="1" dirty="0" smtClean="0"/>
              <a:t>安装</a:t>
            </a:r>
            <a:endParaRPr lang="en-US" altLang="zh-CN" sz="2400" b="1" dirty="0" smtClean="0"/>
          </a:p>
          <a:p>
            <a:endParaRPr lang="en-US" altLang="zh-CN" sz="1400" dirty="0" smtClean="0"/>
          </a:p>
          <a:p>
            <a:r>
              <a:rPr lang="en-US" altLang="zh-CN" sz="1400" dirty="0" smtClean="0"/>
              <a:t>sudo curl -L https://github.com/docker/compose/releases/download/1.17.1/docker-compose-`uname -s`-`uname -m` &gt; /usr/local/bin/docker-compose        </a:t>
            </a:r>
          </a:p>
          <a:p>
            <a:endParaRPr lang="en-US" altLang="zh-CN" sz="1400" dirty="0" smtClean="0"/>
          </a:p>
          <a:p>
            <a:r>
              <a:rPr lang="en-US" altLang="zh-CN" sz="1400" dirty="0" smtClean="0"/>
              <a:t>sudo chmod +x /usr/local/bin/docker-compose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7796" y="200894"/>
            <a:ext cx="2177969" cy="523220"/>
          </a:xfrm>
          <a:prstGeom prst="rect">
            <a:avLst/>
          </a:prstGeom>
          <a:noFill/>
          <a:ln>
            <a:noFill/>
          </a:ln>
        </p:spPr>
        <p:txBody>
          <a:bodyPr wrap="none" rtlCol="0" anchor="t">
            <a:spAutoFit/>
          </a:bodyPr>
          <a:lstStyle/>
          <a:p>
            <a:pPr algn="ctr"/>
            <a:r>
              <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a:t>
            </a:r>
            <a:r>
              <a:rPr lang="zh-CN" altLang="en-US" sz="28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简介</a:t>
            </a:r>
            <a:endParaRPr lang="zh-CN" altLang="en-US" sz="2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7" name="TextBox 6"/>
          <p:cNvSpPr txBox="1"/>
          <p:nvPr/>
        </p:nvSpPr>
        <p:spPr>
          <a:xfrm>
            <a:off x="3540159" y="1857073"/>
            <a:ext cx="6699396" cy="3970318"/>
          </a:xfrm>
          <a:prstGeom prst="rect">
            <a:avLst/>
          </a:prstGeom>
          <a:noFill/>
        </p:spPr>
        <p:txBody>
          <a:bodyPr wrap="square" rtlCol="0">
            <a:spAutoFit/>
          </a:bodyPr>
          <a:lstStyle/>
          <a:p>
            <a:pPr latinLnBrk="1"/>
            <a:r>
              <a:rPr lang="en-US" dirty="0" smtClean="0"/>
              <a:t>Docker </a:t>
            </a:r>
            <a:r>
              <a:rPr lang="zh-CN" altLang="en-US" dirty="0" smtClean="0"/>
              <a:t>是一个开源的应用容器引擎，基于 </a:t>
            </a:r>
            <a:r>
              <a:rPr lang="en-US" u="sng" dirty="0" smtClean="0">
                <a:hlinkClick r:id="rId2"/>
              </a:rPr>
              <a:t>Go </a:t>
            </a:r>
            <a:r>
              <a:rPr lang="zh-CN" altLang="en-US" u="sng" dirty="0" smtClean="0">
                <a:hlinkClick r:id="rId2"/>
              </a:rPr>
              <a:t>语言</a:t>
            </a:r>
            <a:r>
              <a:rPr lang="zh-CN" altLang="en-US" dirty="0" smtClean="0"/>
              <a:t> 并遵从</a:t>
            </a:r>
            <a:r>
              <a:rPr lang="en-US" dirty="0" smtClean="0"/>
              <a:t>Apache2.0</a:t>
            </a:r>
            <a:r>
              <a:rPr lang="zh-CN" altLang="en-US" dirty="0" smtClean="0"/>
              <a:t>协议开源。</a:t>
            </a:r>
            <a:endParaRPr lang="en-US" altLang="zh-CN" dirty="0" smtClean="0"/>
          </a:p>
          <a:p>
            <a:pPr latinLnBrk="1"/>
            <a:endParaRPr lang="en-US" altLang="zh-CN" dirty="0" smtClean="0"/>
          </a:p>
          <a:p>
            <a:pPr latinLnBrk="1"/>
            <a:endParaRPr lang="zh-CN" altLang="en-US" dirty="0" smtClean="0"/>
          </a:p>
          <a:p>
            <a:pPr latinLnBrk="1"/>
            <a:r>
              <a:rPr lang="en-US" dirty="0" smtClean="0"/>
              <a:t>Docker </a:t>
            </a:r>
            <a:r>
              <a:rPr lang="zh-CN" altLang="en-US" dirty="0" smtClean="0"/>
              <a:t>可以让开发者打包他们的应用以及依赖包到一个轻量级、可移植的容器中，然后发布到任何流行的 </a:t>
            </a:r>
            <a:r>
              <a:rPr lang="en-US" dirty="0" smtClean="0"/>
              <a:t>Linux </a:t>
            </a:r>
            <a:r>
              <a:rPr lang="zh-CN" altLang="en-US" dirty="0" smtClean="0"/>
              <a:t>机器上，也可以实现虚拟化。</a:t>
            </a:r>
            <a:endParaRPr lang="en-US" altLang="zh-CN" dirty="0" smtClean="0"/>
          </a:p>
          <a:p>
            <a:pPr latinLnBrk="1"/>
            <a:endParaRPr lang="en-US" altLang="zh-CN" dirty="0" smtClean="0"/>
          </a:p>
          <a:p>
            <a:pPr latinLnBrk="1"/>
            <a:endParaRPr lang="zh-CN" altLang="en-US" dirty="0" smtClean="0"/>
          </a:p>
          <a:p>
            <a:pPr latinLnBrk="1"/>
            <a:r>
              <a:rPr lang="zh-CN" altLang="en-US" dirty="0" smtClean="0"/>
              <a:t>容器是完全使用沙箱机制，相互之间不会有任何接口</a:t>
            </a:r>
            <a:r>
              <a:rPr lang="en-US" dirty="0" smtClean="0"/>
              <a:t>,</a:t>
            </a:r>
            <a:r>
              <a:rPr lang="zh-CN" altLang="en-US" dirty="0" smtClean="0"/>
              <a:t>更重要的是容器性能开销极低。</a:t>
            </a:r>
            <a:endParaRPr lang="en-US" altLang="zh-CN" dirty="0" smtClean="0"/>
          </a:p>
          <a:p>
            <a:pPr latinLnBrk="1"/>
            <a:endParaRPr lang="en-US" altLang="zh-CN" dirty="0" smtClean="0"/>
          </a:p>
          <a:p>
            <a:pPr latinLnBrk="1"/>
            <a:endParaRPr lang="en-US" altLang="zh-CN" dirty="0" smtClean="0"/>
          </a:p>
          <a:p>
            <a:pPr latinLnBrk="1"/>
            <a:r>
              <a:rPr lang="zh-CN" altLang="en-US" smtClean="0">
                <a:solidFill>
                  <a:srgbClr val="FF0000"/>
                </a:solidFill>
              </a:rPr>
              <a:t>标准化环境</a:t>
            </a:r>
            <a:r>
              <a:rPr lang="en-US" altLang="zh-CN" smtClean="0">
                <a:solidFill>
                  <a:srgbClr val="FF0000"/>
                </a:solidFill>
              </a:rPr>
              <a:t>: </a:t>
            </a:r>
            <a:r>
              <a:rPr lang="zh-CN" altLang="en-US" dirty="0" smtClean="0">
                <a:solidFill>
                  <a:srgbClr val="FF0000"/>
                </a:solidFill>
              </a:rPr>
              <a:t>一次打包</a:t>
            </a:r>
            <a:r>
              <a:rPr lang="en-US" altLang="zh-CN" dirty="0" smtClean="0">
                <a:solidFill>
                  <a:srgbClr val="FF0000"/>
                </a:solidFill>
              </a:rPr>
              <a:t>,</a:t>
            </a:r>
            <a:r>
              <a:rPr lang="zh-CN" altLang="en-US" dirty="0" smtClean="0">
                <a:solidFill>
                  <a:srgbClr val="FF0000"/>
                </a:solidFill>
              </a:rPr>
              <a:t>处处发布</a:t>
            </a:r>
            <a:endParaRPr lang="zh-CN" altLang="en-US" dirty="0">
              <a:solidFill>
                <a:srgbClr val="FF0000"/>
              </a:solidFill>
            </a:endParaRPr>
          </a:p>
        </p:txBody>
      </p:sp>
      <p:pic>
        <p:nvPicPr>
          <p:cNvPr id="17409" name="Picture 1"/>
          <p:cNvPicPr>
            <a:picLocks noChangeAspect="1" noChangeArrowheads="1"/>
          </p:cNvPicPr>
          <p:nvPr/>
        </p:nvPicPr>
        <p:blipFill>
          <a:blip r:embed="rId3"/>
          <a:srcRect/>
          <a:stretch>
            <a:fillRect/>
          </a:stretch>
        </p:blipFill>
        <p:spPr bwMode="auto">
          <a:xfrm>
            <a:off x="899304" y="1877927"/>
            <a:ext cx="1905000" cy="1150937"/>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3182" y="0"/>
            <a:ext cx="4137671" cy="738664"/>
          </a:xfrm>
          <a:prstGeom prst="rect">
            <a:avLst/>
          </a:prstGeom>
        </p:spPr>
        <p:txBody>
          <a:bodyPr wrap="none">
            <a:spAutoFit/>
          </a:bodyPr>
          <a:lstStyle/>
          <a:p>
            <a:r>
              <a:rPr lang="en-US"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Compose </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配置文件结构</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en-US" altLang="zh-CN" sz="1400" dirty="0" smtClean="0"/>
              <a:t>docker-compose.yaml</a:t>
            </a:r>
            <a:r>
              <a:rPr lang="zh-CN" altLang="en-US" sz="1400" dirty="0" smtClean="0"/>
              <a:t>示例</a:t>
            </a:r>
          </a:p>
        </p:txBody>
      </p:sp>
      <p:sp>
        <p:nvSpPr>
          <p:cNvPr id="2049" name="Rectangle 1"/>
          <p:cNvSpPr>
            <a:spLocks noChangeArrowheads="1"/>
          </p:cNvSpPr>
          <p:nvPr/>
        </p:nvSpPr>
        <p:spPr bwMode="auto">
          <a:xfrm>
            <a:off x="6324600" y="1714500"/>
            <a:ext cx="3561873" cy="4431983"/>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version: '3'</a:t>
            </a: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 </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表示使用第三代语法</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services</a:t>
            </a:r>
            <a:r>
              <a:rPr kumimoji="0" lang="zh-CN"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 </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表示 </a:t>
            </a:r>
            <a:r>
              <a:rPr kumimoji="0" lang="zh-CN"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compose </a:t>
            </a: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需要启动的服务</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container_name</a:t>
            </a:r>
            <a:r>
              <a:rPr kumimoji="0" lang="zh-CN"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 </a:t>
            </a: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容器名称</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environment</a:t>
            </a:r>
            <a:r>
              <a:rPr kumimoji="0" lang="zh-CN"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 </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lvl="0" eaLnBrk="0" fontAlgn="base" hangingPunct="0">
              <a:spcBef>
                <a:spcPct val="0"/>
              </a:spcBef>
              <a:spcAft>
                <a:spcPct val="0"/>
              </a:spcAft>
              <a:buFontTx/>
              <a:buChar char="•"/>
            </a:pPr>
            <a:r>
              <a:rPr lang="zh-CN" altLang="en-US" sz="1400" dirty="0" smtClean="0">
                <a:solidFill>
                  <a:srgbClr val="24292E"/>
                </a:solidFill>
                <a:latin typeface="微软雅黑" pitchFamily="34" charset="-122"/>
                <a:ea typeface="微软雅黑" pitchFamily="34" charset="-122"/>
                <a:cs typeface="宋体" pitchFamily="2" charset="-122"/>
              </a:rPr>
              <a:t>容器</a:t>
            </a: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环境变量</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ports</a:t>
            </a:r>
            <a:r>
              <a:rPr kumimoji="0" lang="zh-CN"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 </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对外开放的端口</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restart: always</a:t>
            </a:r>
            <a:r>
              <a:rPr kumimoji="0" lang="zh-CN" altLang="zh-CN" sz="1400" b="0" i="0" u="none" strike="noStrike" cap="none" normalizeH="0" baseline="0" dirty="0" smtClean="0">
                <a:ln>
                  <a:noFill/>
                </a:ln>
                <a:solidFill>
                  <a:srgbClr val="24292E"/>
                </a:solidFill>
                <a:effectLst/>
                <a:latin typeface="Arial"/>
                <a:ea typeface="微软雅黑" pitchFamily="34" charset="-122"/>
                <a:cs typeface="宋体" pitchFamily="2" charset="-122"/>
              </a:rPr>
              <a:t> </a:t>
            </a:r>
            <a:endParaRPr kumimoji="0" lang="en-US" altLang="zh-CN" sz="1400" b="0" i="0" u="none" strike="noStrike" cap="none" normalizeH="0" baseline="0" dirty="0" smtClean="0">
              <a:ln>
                <a:noFill/>
              </a:ln>
              <a:solidFill>
                <a:srgbClr val="24292E"/>
              </a:solidFill>
              <a:effectLst/>
              <a:latin typeface="Arial"/>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如果服务启动不成功一直尝试。</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volumes</a:t>
            </a:r>
            <a:r>
              <a:rPr kumimoji="0" lang="zh-CN"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 </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加载本地目录到容器目标</a:t>
            </a:r>
            <a:r>
              <a:rPr kumimoji="0" lang="zh-CN" altLang="en-US"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路径</a:t>
            </a:r>
            <a:endPar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depends_on</a:t>
            </a: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依赖服务，先启动</a:t>
            </a:r>
            <a:r>
              <a:rPr kumimoji="0" lang="zh-CN" sz="1400" b="0" i="0" u="none" strike="noStrike" cap="none" normalizeH="0" baseline="0" dirty="0" smtClean="0">
                <a:ln>
                  <a:noFill/>
                </a:ln>
                <a:solidFill>
                  <a:srgbClr val="24292E"/>
                </a:solidFill>
                <a:effectLst/>
                <a:latin typeface="Arial"/>
                <a:ea typeface="微软雅黑" pitchFamily="34" charset="-122"/>
                <a:cs typeface="宋体" pitchFamily="2" charset="-122"/>
              </a:rPr>
              <a:t> </a:t>
            </a: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depends_on</a:t>
            </a:r>
            <a:r>
              <a:rPr kumimoji="0" lang="zh-CN" altLang="zh-CN" sz="1400" b="0" i="0" u="none" strike="noStrike" cap="none" normalizeH="0" baseline="0" dirty="0" smtClean="0">
                <a:ln>
                  <a:noFill/>
                </a:ln>
                <a:solidFill>
                  <a:srgbClr val="24292E"/>
                </a:solidFill>
                <a:effectLst/>
                <a:latin typeface="Arial"/>
                <a:ea typeface="微软雅黑" pitchFamily="34" charset="-122"/>
                <a:cs typeface="宋体" pitchFamily="2" charset="-122"/>
              </a:rPr>
              <a:t> </a:t>
            </a: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服务</a:t>
            </a:r>
          </a:p>
          <a:p>
            <a:pPr lvl="0" eaLnBrk="0" fontAlgn="base" hangingPunct="0">
              <a:spcBef>
                <a:spcPct val="0"/>
              </a:spcBef>
              <a:spcAft>
                <a:spcPct val="0"/>
              </a:spcAft>
              <a:buFontTx/>
              <a:buChar char="•"/>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command: </a:t>
            </a:r>
            <a:r>
              <a:rPr lang="en-US" altLang="zh-CN" sz="1400" dirty="0" smtClean="0">
                <a:solidFill>
                  <a:srgbClr val="C7254E"/>
                </a:solidFill>
                <a:latin typeface="Arial Unicode MS"/>
                <a:ea typeface="SFMono-Regular"/>
                <a:cs typeface="宋体" pitchFamily="2" charset="-122"/>
              </a:rPr>
              <a:t>mvn clean spring-boot:run </a:t>
            </a:r>
            <a:r>
              <a:rPr kumimoji="0" lang="zh-CN"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 </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表示以这个命令来启动项目</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2050" name="Picture 2"/>
          <p:cNvPicPr>
            <a:picLocks noChangeAspect="1" noChangeArrowheads="1"/>
          </p:cNvPicPr>
          <p:nvPr/>
        </p:nvPicPr>
        <p:blipFill>
          <a:blip r:embed="rId2"/>
          <a:srcRect/>
          <a:stretch>
            <a:fillRect/>
          </a:stretch>
        </p:blipFill>
        <p:spPr bwMode="auto">
          <a:xfrm>
            <a:off x="406400" y="822539"/>
            <a:ext cx="4165600" cy="5625886"/>
          </a:xfrm>
          <a:prstGeom prst="rect">
            <a:avLst/>
          </a:prstGeom>
          <a:noFill/>
          <a:ln w="9525">
            <a:noFill/>
            <a:miter lim="800000"/>
            <a:headEnd/>
            <a:tailEnd/>
          </a:ln>
          <a:effectLst/>
        </p:spPr>
      </p:pic>
      <p:sp>
        <p:nvSpPr>
          <p:cNvPr id="12" name="右箭头 11"/>
          <p:cNvSpPr/>
          <p:nvPr/>
        </p:nvSpPr>
        <p:spPr>
          <a:xfrm>
            <a:off x="4086225" y="3876675"/>
            <a:ext cx="1952625" cy="43815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5195" y="220717"/>
            <a:ext cx="3255186" cy="523220"/>
          </a:xfrm>
          <a:prstGeom prst="rect">
            <a:avLst/>
          </a:prstGeom>
        </p:spPr>
        <p:txBody>
          <a:bodyPr wrap="none">
            <a:spAutoFit/>
          </a:bodyPr>
          <a:lstStyle/>
          <a:p>
            <a:r>
              <a:rPr lang="en-US"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网络拓补图</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矩形 5"/>
          <p:cNvSpPr/>
          <p:nvPr/>
        </p:nvSpPr>
        <p:spPr>
          <a:xfrm>
            <a:off x="1837852" y="1303700"/>
            <a:ext cx="2290527" cy="143044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b="1" dirty="0" smtClean="0">
                <a:solidFill>
                  <a:schemeClr val="tx1"/>
                </a:solidFill>
              </a:rPr>
              <a:t>主机</a:t>
            </a:r>
            <a:r>
              <a:rPr lang="en-US" altLang="zh-CN" b="1" dirty="0" smtClean="0">
                <a:solidFill>
                  <a:schemeClr val="tx1"/>
                </a:solidFill>
              </a:rPr>
              <a:t>1</a:t>
            </a:r>
          </a:p>
        </p:txBody>
      </p:sp>
      <p:sp>
        <p:nvSpPr>
          <p:cNvPr id="8" name="矩形 7"/>
          <p:cNvSpPr/>
          <p:nvPr/>
        </p:nvSpPr>
        <p:spPr>
          <a:xfrm>
            <a:off x="3195873" y="1638677"/>
            <a:ext cx="1828800" cy="470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6">
                    <a:lumMod val="50000"/>
                  </a:schemeClr>
                </a:solidFill>
              </a:rPr>
              <a:t>Eth0</a:t>
            </a:r>
          </a:p>
          <a:p>
            <a:pPr algn="ctr"/>
            <a:r>
              <a:rPr lang="en-US" altLang="zh-CN" dirty="0" smtClean="0">
                <a:solidFill>
                  <a:schemeClr val="accent6">
                    <a:lumMod val="50000"/>
                  </a:schemeClr>
                </a:solidFill>
              </a:rPr>
              <a:t>172.168.244.6</a:t>
            </a:r>
            <a:endParaRPr lang="zh-CN" altLang="en-US" dirty="0">
              <a:solidFill>
                <a:schemeClr val="accent6">
                  <a:lumMod val="50000"/>
                </a:schemeClr>
              </a:solidFill>
            </a:endParaRPr>
          </a:p>
        </p:txBody>
      </p:sp>
      <p:sp>
        <p:nvSpPr>
          <p:cNvPr id="10" name="矩形 9"/>
          <p:cNvSpPr/>
          <p:nvPr/>
        </p:nvSpPr>
        <p:spPr>
          <a:xfrm>
            <a:off x="2281474" y="2408222"/>
            <a:ext cx="1674890" cy="5688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5">
                    <a:lumMod val="75000"/>
                  </a:schemeClr>
                </a:solidFill>
              </a:rPr>
              <a:t>Docker0</a:t>
            </a:r>
          </a:p>
          <a:p>
            <a:pPr algn="ctr"/>
            <a:r>
              <a:rPr lang="en-US" altLang="zh-CN" b="1" dirty="0" smtClean="0">
                <a:solidFill>
                  <a:schemeClr val="tx1"/>
                </a:solidFill>
              </a:rPr>
              <a:t>172.17.6.0</a:t>
            </a:r>
            <a:endParaRPr lang="zh-CN" altLang="en-US" dirty="0">
              <a:solidFill>
                <a:schemeClr val="accent5">
                  <a:lumMod val="75000"/>
                </a:schemeClr>
              </a:solidFill>
            </a:endParaRPr>
          </a:p>
        </p:txBody>
      </p:sp>
      <p:sp>
        <p:nvSpPr>
          <p:cNvPr id="13" name="矩形 12"/>
          <p:cNvSpPr/>
          <p:nvPr/>
        </p:nvSpPr>
        <p:spPr>
          <a:xfrm>
            <a:off x="849516" y="4335101"/>
            <a:ext cx="1060766" cy="90685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b="1" dirty="0" smtClean="0">
                <a:solidFill>
                  <a:schemeClr val="tx1"/>
                </a:solidFill>
              </a:rPr>
              <a:t>容器</a:t>
            </a:r>
            <a:r>
              <a:rPr lang="en-US" altLang="zh-CN" b="1" dirty="0" smtClean="0">
                <a:solidFill>
                  <a:schemeClr val="tx1"/>
                </a:solidFill>
              </a:rPr>
              <a:t>1</a:t>
            </a:r>
            <a:endParaRPr lang="zh-CN" altLang="en-US" b="1" dirty="0">
              <a:solidFill>
                <a:schemeClr val="tx1"/>
              </a:solidFill>
            </a:endParaRPr>
          </a:p>
        </p:txBody>
      </p:sp>
      <p:sp>
        <p:nvSpPr>
          <p:cNvPr id="14" name="矩形 13"/>
          <p:cNvSpPr/>
          <p:nvPr/>
        </p:nvSpPr>
        <p:spPr>
          <a:xfrm>
            <a:off x="2631540" y="4333592"/>
            <a:ext cx="1060766" cy="90685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b="1" dirty="0" smtClean="0">
                <a:solidFill>
                  <a:schemeClr val="tx1"/>
                </a:solidFill>
              </a:rPr>
              <a:t>容器</a:t>
            </a:r>
            <a:r>
              <a:rPr lang="en-US" altLang="zh-CN" b="1" dirty="0" smtClean="0">
                <a:solidFill>
                  <a:schemeClr val="tx1"/>
                </a:solidFill>
              </a:rPr>
              <a:t>1</a:t>
            </a:r>
            <a:endParaRPr lang="zh-CN" altLang="en-US" b="1" dirty="0">
              <a:solidFill>
                <a:schemeClr val="tx1"/>
              </a:solidFill>
            </a:endParaRPr>
          </a:p>
        </p:txBody>
      </p:sp>
      <p:sp>
        <p:nvSpPr>
          <p:cNvPr id="15" name="矩形 14"/>
          <p:cNvSpPr/>
          <p:nvPr/>
        </p:nvSpPr>
        <p:spPr>
          <a:xfrm>
            <a:off x="4449777" y="4304923"/>
            <a:ext cx="1060766" cy="90685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b="1" dirty="0" smtClean="0">
                <a:solidFill>
                  <a:schemeClr val="tx1"/>
                </a:solidFill>
              </a:rPr>
              <a:t>容器</a:t>
            </a:r>
            <a:r>
              <a:rPr lang="en-US" altLang="zh-CN" b="1" dirty="0" smtClean="0">
                <a:solidFill>
                  <a:schemeClr val="tx1"/>
                </a:solidFill>
              </a:rPr>
              <a:t>1</a:t>
            </a:r>
            <a:endParaRPr lang="zh-CN" altLang="en-US" b="1" dirty="0">
              <a:solidFill>
                <a:schemeClr val="tx1"/>
              </a:solidFill>
            </a:endParaRPr>
          </a:p>
        </p:txBody>
      </p:sp>
      <p:sp>
        <p:nvSpPr>
          <p:cNvPr id="16" name="矩形 15"/>
          <p:cNvSpPr/>
          <p:nvPr/>
        </p:nvSpPr>
        <p:spPr>
          <a:xfrm>
            <a:off x="992860" y="4152524"/>
            <a:ext cx="754457" cy="3802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5">
                    <a:lumMod val="75000"/>
                  </a:schemeClr>
                </a:solidFill>
              </a:rPr>
              <a:t>eth0</a:t>
            </a:r>
            <a:endParaRPr lang="zh-CN" altLang="en-US" dirty="0">
              <a:solidFill>
                <a:schemeClr val="accent5">
                  <a:lumMod val="75000"/>
                </a:schemeClr>
              </a:solidFill>
            </a:endParaRPr>
          </a:p>
        </p:txBody>
      </p:sp>
      <p:sp>
        <p:nvSpPr>
          <p:cNvPr id="17" name="矩形 16"/>
          <p:cNvSpPr/>
          <p:nvPr/>
        </p:nvSpPr>
        <p:spPr>
          <a:xfrm>
            <a:off x="2783937" y="4132908"/>
            <a:ext cx="754457" cy="3802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5">
                    <a:lumMod val="75000"/>
                  </a:schemeClr>
                </a:solidFill>
              </a:rPr>
              <a:t>eth0</a:t>
            </a:r>
            <a:endParaRPr lang="zh-CN" altLang="en-US" dirty="0">
              <a:solidFill>
                <a:schemeClr val="accent5">
                  <a:lumMod val="75000"/>
                </a:schemeClr>
              </a:solidFill>
            </a:endParaRPr>
          </a:p>
        </p:txBody>
      </p:sp>
      <p:sp>
        <p:nvSpPr>
          <p:cNvPr id="18" name="矩形 17"/>
          <p:cNvSpPr/>
          <p:nvPr/>
        </p:nvSpPr>
        <p:spPr>
          <a:xfrm>
            <a:off x="4593121" y="4122345"/>
            <a:ext cx="754457" cy="3802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5">
                    <a:lumMod val="75000"/>
                  </a:schemeClr>
                </a:solidFill>
              </a:rPr>
              <a:t>eth0</a:t>
            </a:r>
            <a:endParaRPr lang="zh-CN" altLang="en-US" dirty="0">
              <a:solidFill>
                <a:schemeClr val="accent5">
                  <a:lumMod val="75000"/>
                </a:schemeClr>
              </a:solidFill>
            </a:endParaRPr>
          </a:p>
        </p:txBody>
      </p:sp>
      <p:cxnSp>
        <p:nvCxnSpPr>
          <p:cNvPr id="20" name="肘形连接符 19"/>
          <p:cNvCxnSpPr>
            <a:stCxn id="16" idx="0"/>
            <a:endCxn id="10" idx="2"/>
          </p:cNvCxnSpPr>
          <p:nvPr/>
        </p:nvCxnSpPr>
        <p:spPr>
          <a:xfrm rot="5400000" flipH="1" flipV="1">
            <a:off x="1656784" y="2690389"/>
            <a:ext cx="1175440" cy="174883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7" idx="0"/>
            <a:endCxn id="10" idx="2"/>
          </p:cNvCxnSpPr>
          <p:nvPr/>
        </p:nvCxnSpPr>
        <p:spPr>
          <a:xfrm rot="16200000" flipV="1">
            <a:off x="2562131" y="3533872"/>
            <a:ext cx="1155824" cy="42247"/>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8" idx="0"/>
            <a:endCxn id="10" idx="2"/>
          </p:cNvCxnSpPr>
          <p:nvPr/>
        </p:nvCxnSpPr>
        <p:spPr>
          <a:xfrm rot="16200000" flipV="1">
            <a:off x="3472005" y="2623999"/>
            <a:ext cx="1145261" cy="1851431"/>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7992699" y="1293138"/>
            <a:ext cx="2290527" cy="143044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b="1" dirty="0" smtClean="0">
                <a:solidFill>
                  <a:schemeClr val="tx1"/>
                </a:solidFill>
              </a:rPr>
              <a:t>主机</a:t>
            </a:r>
            <a:r>
              <a:rPr lang="en-US" altLang="zh-CN" b="1" dirty="0" smtClean="0">
                <a:solidFill>
                  <a:schemeClr val="tx1"/>
                </a:solidFill>
              </a:rPr>
              <a:t>2</a:t>
            </a:r>
          </a:p>
        </p:txBody>
      </p:sp>
      <p:sp>
        <p:nvSpPr>
          <p:cNvPr id="26" name="矩形 25"/>
          <p:cNvSpPr/>
          <p:nvPr/>
        </p:nvSpPr>
        <p:spPr>
          <a:xfrm>
            <a:off x="6978711" y="1620570"/>
            <a:ext cx="1703561" cy="5145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6">
                    <a:lumMod val="50000"/>
                  </a:schemeClr>
                </a:solidFill>
              </a:rPr>
              <a:t>Eth0</a:t>
            </a:r>
          </a:p>
          <a:p>
            <a:pPr algn="ctr"/>
            <a:r>
              <a:rPr lang="en-US" altLang="zh-CN" dirty="0" smtClean="0">
                <a:solidFill>
                  <a:schemeClr val="accent6">
                    <a:lumMod val="50000"/>
                  </a:schemeClr>
                </a:solidFill>
              </a:rPr>
              <a:t>92.168.244.8</a:t>
            </a:r>
            <a:endParaRPr lang="zh-CN" altLang="en-US" dirty="0">
              <a:solidFill>
                <a:schemeClr val="accent6">
                  <a:lumMod val="50000"/>
                </a:schemeClr>
              </a:solidFill>
            </a:endParaRPr>
          </a:p>
        </p:txBody>
      </p:sp>
      <p:sp>
        <p:nvSpPr>
          <p:cNvPr id="27" name="矩形 26"/>
          <p:cNvSpPr/>
          <p:nvPr/>
        </p:nvSpPr>
        <p:spPr>
          <a:xfrm>
            <a:off x="8253740" y="2399170"/>
            <a:ext cx="1723178" cy="5764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5">
                    <a:lumMod val="75000"/>
                  </a:schemeClr>
                </a:solidFill>
              </a:rPr>
              <a:t>Docker0</a:t>
            </a:r>
          </a:p>
          <a:p>
            <a:pPr algn="ctr"/>
            <a:r>
              <a:rPr lang="en-US" altLang="zh-CN" b="1" dirty="0" smtClean="0">
                <a:solidFill>
                  <a:schemeClr val="tx1"/>
                </a:solidFill>
              </a:rPr>
              <a:t>172.17.8.0</a:t>
            </a:r>
            <a:endParaRPr lang="zh-CN" altLang="en-US" dirty="0">
              <a:solidFill>
                <a:schemeClr val="accent5">
                  <a:lumMod val="75000"/>
                </a:schemeClr>
              </a:solidFill>
            </a:endParaRPr>
          </a:p>
        </p:txBody>
      </p:sp>
      <p:sp>
        <p:nvSpPr>
          <p:cNvPr id="28" name="矩形 27"/>
          <p:cNvSpPr/>
          <p:nvPr/>
        </p:nvSpPr>
        <p:spPr>
          <a:xfrm>
            <a:off x="7004363" y="4324539"/>
            <a:ext cx="1060766" cy="90685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b="1" dirty="0" smtClean="0">
                <a:solidFill>
                  <a:schemeClr val="tx1"/>
                </a:solidFill>
              </a:rPr>
              <a:t>容器</a:t>
            </a:r>
            <a:r>
              <a:rPr lang="en-US" altLang="zh-CN" b="1" dirty="0" smtClean="0">
                <a:solidFill>
                  <a:schemeClr val="tx1"/>
                </a:solidFill>
              </a:rPr>
              <a:t>1</a:t>
            </a:r>
            <a:endParaRPr lang="zh-CN" altLang="en-US" b="1" dirty="0">
              <a:solidFill>
                <a:schemeClr val="tx1"/>
              </a:solidFill>
            </a:endParaRPr>
          </a:p>
        </p:txBody>
      </p:sp>
      <p:sp>
        <p:nvSpPr>
          <p:cNvPr id="29" name="矩形 28"/>
          <p:cNvSpPr/>
          <p:nvPr/>
        </p:nvSpPr>
        <p:spPr>
          <a:xfrm>
            <a:off x="8786387" y="4323030"/>
            <a:ext cx="1060766" cy="90685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b="1" dirty="0" smtClean="0">
                <a:solidFill>
                  <a:schemeClr val="tx1"/>
                </a:solidFill>
              </a:rPr>
              <a:t>容器</a:t>
            </a:r>
            <a:r>
              <a:rPr lang="en-US" altLang="zh-CN" b="1" dirty="0" smtClean="0">
                <a:solidFill>
                  <a:schemeClr val="tx1"/>
                </a:solidFill>
              </a:rPr>
              <a:t>1</a:t>
            </a:r>
            <a:endParaRPr lang="zh-CN" altLang="en-US" b="1" dirty="0">
              <a:solidFill>
                <a:schemeClr val="tx1"/>
              </a:solidFill>
            </a:endParaRPr>
          </a:p>
        </p:txBody>
      </p:sp>
      <p:sp>
        <p:nvSpPr>
          <p:cNvPr id="30" name="矩形 29"/>
          <p:cNvSpPr/>
          <p:nvPr/>
        </p:nvSpPr>
        <p:spPr>
          <a:xfrm>
            <a:off x="10604624" y="4294361"/>
            <a:ext cx="1060766" cy="90685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b="1" dirty="0" smtClean="0">
                <a:solidFill>
                  <a:schemeClr val="tx1"/>
                </a:solidFill>
              </a:rPr>
              <a:t>容器</a:t>
            </a:r>
            <a:r>
              <a:rPr lang="en-US" altLang="zh-CN" b="1" dirty="0" smtClean="0">
                <a:solidFill>
                  <a:schemeClr val="tx1"/>
                </a:solidFill>
              </a:rPr>
              <a:t>1</a:t>
            </a:r>
            <a:endParaRPr lang="zh-CN" altLang="en-US" b="1" dirty="0">
              <a:solidFill>
                <a:schemeClr val="tx1"/>
              </a:solidFill>
            </a:endParaRPr>
          </a:p>
        </p:txBody>
      </p:sp>
      <p:sp>
        <p:nvSpPr>
          <p:cNvPr id="31" name="矩形 30"/>
          <p:cNvSpPr/>
          <p:nvPr/>
        </p:nvSpPr>
        <p:spPr>
          <a:xfrm>
            <a:off x="7147707" y="4141962"/>
            <a:ext cx="754457" cy="3802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5">
                    <a:lumMod val="75000"/>
                  </a:schemeClr>
                </a:solidFill>
              </a:rPr>
              <a:t>eth0</a:t>
            </a:r>
            <a:endParaRPr lang="zh-CN" altLang="en-US" dirty="0">
              <a:solidFill>
                <a:schemeClr val="accent5">
                  <a:lumMod val="75000"/>
                </a:schemeClr>
              </a:solidFill>
            </a:endParaRPr>
          </a:p>
        </p:txBody>
      </p:sp>
      <p:sp>
        <p:nvSpPr>
          <p:cNvPr id="32" name="矩形 31"/>
          <p:cNvSpPr/>
          <p:nvPr/>
        </p:nvSpPr>
        <p:spPr>
          <a:xfrm>
            <a:off x="8938784" y="4122346"/>
            <a:ext cx="754457" cy="3802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5">
                    <a:lumMod val="75000"/>
                  </a:schemeClr>
                </a:solidFill>
              </a:rPr>
              <a:t>eth0</a:t>
            </a:r>
            <a:endParaRPr lang="zh-CN" altLang="en-US" dirty="0">
              <a:solidFill>
                <a:schemeClr val="accent5">
                  <a:lumMod val="75000"/>
                </a:schemeClr>
              </a:solidFill>
            </a:endParaRPr>
          </a:p>
        </p:txBody>
      </p:sp>
      <p:sp>
        <p:nvSpPr>
          <p:cNvPr id="33" name="矩形 32"/>
          <p:cNvSpPr/>
          <p:nvPr/>
        </p:nvSpPr>
        <p:spPr>
          <a:xfrm>
            <a:off x="10747968" y="4111783"/>
            <a:ext cx="754457" cy="3802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5">
                    <a:lumMod val="75000"/>
                  </a:schemeClr>
                </a:solidFill>
              </a:rPr>
              <a:t>eth0</a:t>
            </a:r>
            <a:endParaRPr lang="zh-CN" altLang="en-US" dirty="0">
              <a:solidFill>
                <a:schemeClr val="accent5">
                  <a:lumMod val="75000"/>
                </a:schemeClr>
              </a:solidFill>
            </a:endParaRPr>
          </a:p>
        </p:txBody>
      </p:sp>
      <p:cxnSp>
        <p:nvCxnSpPr>
          <p:cNvPr id="34" name="肘形连接符 33"/>
          <p:cNvCxnSpPr>
            <a:stCxn id="31" idx="0"/>
            <a:endCxn id="27" idx="2"/>
          </p:cNvCxnSpPr>
          <p:nvPr/>
        </p:nvCxnSpPr>
        <p:spPr>
          <a:xfrm rot="5400000" flipH="1" flipV="1">
            <a:off x="7736939" y="2763573"/>
            <a:ext cx="1166386" cy="1590393"/>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2" idx="0"/>
            <a:endCxn id="27" idx="2"/>
          </p:cNvCxnSpPr>
          <p:nvPr/>
        </p:nvCxnSpPr>
        <p:spPr>
          <a:xfrm rot="16200000" flipV="1">
            <a:off x="8642286" y="3448619"/>
            <a:ext cx="1146770" cy="200684"/>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3" idx="0"/>
            <a:endCxn id="27" idx="2"/>
          </p:cNvCxnSpPr>
          <p:nvPr/>
        </p:nvCxnSpPr>
        <p:spPr>
          <a:xfrm rot="16200000" flipV="1">
            <a:off x="9552160" y="2538746"/>
            <a:ext cx="1136207" cy="2009868"/>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8" idx="3"/>
            <a:endCxn id="26" idx="1"/>
          </p:cNvCxnSpPr>
          <p:nvPr/>
        </p:nvCxnSpPr>
        <p:spPr>
          <a:xfrm>
            <a:off x="5024673" y="1874068"/>
            <a:ext cx="1954038" cy="3772"/>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667469" y="1511929"/>
            <a:ext cx="861133" cy="369332"/>
          </a:xfrm>
          <a:prstGeom prst="rect">
            <a:avLst/>
          </a:prstGeom>
          <a:noFill/>
        </p:spPr>
        <p:txBody>
          <a:bodyPr wrap="none" rtlCol="0">
            <a:spAutoFit/>
          </a:bodyPr>
          <a:lstStyle/>
          <a:p>
            <a:r>
              <a:rPr lang="en-US" altLang="zh-CN" dirty="0" smtClean="0"/>
              <a:t>Ip</a:t>
            </a:r>
            <a:r>
              <a:rPr lang="zh-CN" altLang="en-US" dirty="0" smtClean="0"/>
              <a:t>互通</a:t>
            </a:r>
            <a:endParaRPr lang="zh-CN" altLang="en-US" dirty="0"/>
          </a:p>
        </p:txBody>
      </p:sp>
      <p:sp>
        <p:nvSpPr>
          <p:cNvPr id="40" name="TextBox 39"/>
          <p:cNvSpPr txBox="1"/>
          <p:nvPr/>
        </p:nvSpPr>
        <p:spPr>
          <a:xfrm>
            <a:off x="3094776" y="3176258"/>
            <a:ext cx="861133" cy="369332"/>
          </a:xfrm>
          <a:prstGeom prst="rect">
            <a:avLst/>
          </a:prstGeom>
          <a:noFill/>
        </p:spPr>
        <p:txBody>
          <a:bodyPr wrap="none" rtlCol="0">
            <a:spAutoFit/>
          </a:bodyPr>
          <a:lstStyle/>
          <a:p>
            <a:r>
              <a:rPr lang="en-US" altLang="zh-CN" dirty="0" smtClean="0"/>
              <a:t>Ip</a:t>
            </a:r>
            <a:r>
              <a:rPr lang="zh-CN" altLang="en-US" dirty="0" smtClean="0"/>
              <a:t>互通</a:t>
            </a:r>
            <a:endParaRPr lang="zh-CN" altLang="en-US" dirty="0"/>
          </a:p>
        </p:txBody>
      </p:sp>
      <p:sp>
        <p:nvSpPr>
          <p:cNvPr id="41" name="TextBox 40"/>
          <p:cNvSpPr txBox="1"/>
          <p:nvPr/>
        </p:nvSpPr>
        <p:spPr>
          <a:xfrm>
            <a:off x="7764856" y="3183803"/>
            <a:ext cx="861133" cy="369332"/>
          </a:xfrm>
          <a:prstGeom prst="rect">
            <a:avLst/>
          </a:prstGeom>
          <a:noFill/>
        </p:spPr>
        <p:txBody>
          <a:bodyPr wrap="none" rtlCol="0">
            <a:spAutoFit/>
          </a:bodyPr>
          <a:lstStyle/>
          <a:p>
            <a:r>
              <a:rPr lang="en-US" altLang="zh-CN" dirty="0" smtClean="0"/>
              <a:t>Ip</a:t>
            </a:r>
            <a:r>
              <a:rPr lang="zh-CN" altLang="en-US" dirty="0" smtClean="0"/>
              <a:t>互通</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826415" cy="738664"/>
          </a:xfrm>
          <a:prstGeom prst="rect">
            <a:avLst/>
          </a:prstGeom>
        </p:spPr>
        <p:txBody>
          <a:bodyPr wrap="none">
            <a:spAutoFit/>
          </a:bodyPr>
          <a:lstStyle/>
          <a:p>
            <a:r>
              <a:rPr lang="en-US" altLang="en-US" sz="2800" b="1" dirty="0" err="1"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a:t>
            </a:r>
            <a:r>
              <a:rPr lang="en-US"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Swarm</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dirty="0" smtClean="0"/>
              <a:t>------------------</a:t>
            </a:r>
            <a:r>
              <a:rPr lang="zh-CN" altLang="en-US" sz="1400" dirty="0" smtClean="0"/>
              <a:t>多主机部署应用</a:t>
            </a:r>
          </a:p>
        </p:txBody>
      </p:sp>
      <p:pic>
        <p:nvPicPr>
          <p:cNvPr id="1026" name="Picture 2"/>
          <p:cNvPicPr>
            <a:picLocks noChangeAspect="1" noChangeArrowheads="1"/>
          </p:cNvPicPr>
          <p:nvPr/>
        </p:nvPicPr>
        <p:blipFill>
          <a:blip r:embed="rId2"/>
          <a:srcRect/>
          <a:stretch>
            <a:fillRect/>
          </a:stretch>
        </p:blipFill>
        <p:spPr bwMode="auto">
          <a:xfrm>
            <a:off x="1233386" y="723755"/>
            <a:ext cx="8032750" cy="3521075"/>
          </a:xfrm>
          <a:prstGeom prst="rect">
            <a:avLst/>
          </a:prstGeom>
          <a:noFill/>
          <a:ln w="9525">
            <a:noFill/>
            <a:miter lim="800000"/>
            <a:headEnd/>
            <a:tailEnd/>
          </a:ln>
          <a:effectLst/>
        </p:spPr>
      </p:pic>
      <p:sp>
        <p:nvSpPr>
          <p:cNvPr id="4" name="Rectangle 1"/>
          <p:cNvSpPr>
            <a:spLocks noChangeArrowheads="1"/>
          </p:cNvSpPr>
          <p:nvPr/>
        </p:nvSpPr>
        <p:spPr bwMode="auto">
          <a:xfrm>
            <a:off x="534154" y="4436196"/>
            <a:ext cx="9089679" cy="1985159"/>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4F81BD"/>
                </a:solidFill>
                <a:effectLst/>
                <a:latin typeface="Cambria" pitchFamily="18" charset="0"/>
                <a:ea typeface="微软雅黑" pitchFamily="34" charset="-122"/>
                <a:cs typeface="Times New Roman" pitchFamily="18" charset="0"/>
              </a:rPr>
              <a:t>Swarm</a:t>
            </a:r>
            <a:r>
              <a:rPr kumimoji="0" lang="zh-CN" altLang="en-US" sz="1800" b="1" i="0" u="none" strike="noStrike" cap="none" normalizeH="0" baseline="0" dirty="0" smtClean="0">
                <a:ln>
                  <a:noFill/>
                </a:ln>
                <a:solidFill>
                  <a:srgbClr val="4F81BD"/>
                </a:solidFill>
                <a:effectLst/>
                <a:latin typeface="Cambria" pitchFamily="18" charset="0"/>
                <a:ea typeface="微软雅黑" pitchFamily="34" charset="-122"/>
                <a:cs typeface="Times New Roman" pitchFamily="18" charset="0"/>
              </a:rPr>
              <a:t>组件概念</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swarm</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：是一组</a:t>
            </a:r>
            <a:r>
              <a:rPr kumimoji="0" lang="en-US" altLang="zh-CN" sz="1200" b="0" i="0" u="none" strike="noStrike" cap="none" normalizeH="0" baseline="0" dirty="0" err="1" smtClean="0">
                <a:ln>
                  <a:noFill/>
                </a:ln>
                <a:solidFill>
                  <a:schemeClr val="tx1"/>
                </a:solidFill>
                <a:effectLst/>
                <a:latin typeface="Calibri" pitchFamily="34" charset="0"/>
                <a:ea typeface="宋体" pitchFamily="2" charset="-122"/>
                <a:cs typeface="宋体" pitchFamily="2" charset="-122"/>
              </a:rPr>
              <a:t>docker</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引擎的集群</a:t>
            </a: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node</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：是单个</a:t>
            </a:r>
            <a:r>
              <a:rPr kumimoji="0" lang="en-US" altLang="zh-CN" sz="1200" b="0" i="0" u="none" strike="noStrike" cap="none" normalizeH="0" baseline="0" dirty="0" err="1" smtClean="0">
                <a:ln>
                  <a:noFill/>
                </a:ln>
                <a:solidFill>
                  <a:schemeClr val="tx1"/>
                </a:solidFill>
                <a:effectLst/>
                <a:latin typeface="Calibri" pitchFamily="34" charset="0"/>
                <a:ea typeface="宋体" pitchFamily="2" charset="-122"/>
                <a:cs typeface="宋体" pitchFamily="2" charset="-122"/>
              </a:rPr>
              <a:t>docker</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引擎的实例，可以在一个物理机上也可以在多个</a:t>
            </a: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application</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：是应用</a:t>
            </a: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manager node</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：部署应用的时候会有一个</a:t>
            </a: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manager node</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节点</a:t>
            </a: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Worker nodes</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：对应的就是</a:t>
            </a: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Worker nodes</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service</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：然后</a:t>
            </a: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service</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是一堆被</a:t>
            </a:r>
            <a:r>
              <a:rPr kumimoji="0" lang="en-US" altLang="zh-CN" sz="1200" b="0" i="0" u="none" strike="noStrike" cap="none" normalizeH="0" baseline="0" dirty="0" err="1" smtClean="0">
                <a:ln>
                  <a:noFill/>
                </a:ln>
                <a:solidFill>
                  <a:schemeClr val="tx1"/>
                </a:solidFill>
                <a:effectLst/>
                <a:latin typeface="Calibri" pitchFamily="34" charset="0"/>
                <a:ea typeface="宋体" pitchFamily="2" charset="-122"/>
                <a:cs typeface="宋体" pitchFamily="2" charset="-122"/>
              </a:rPr>
              <a:t>workder</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执行的任务</a:t>
            </a: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replicated services</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：是负载均衡节点</a:t>
            </a: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global services</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：则是全局的，在所有节点上都会执行的一个服务</a:t>
            </a: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task</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：一个</a:t>
            </a: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task</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就是一个</a:t>
            </a:r>
            <a:r>
              <a:rPr kumimoji="0" lang="en-US" altLang="zh-CN" sz="1200" b="0" i="0" u="none" strike="noStrike" cap="none" normalizeH="0" baseline="0" dirty="0" err="1" smtClean="0">
                <a:ln>
                  <a:noFill/>
                </a:ln>
                <a:solidFill>
                  <a:schemeClr val="tx1"/>
                </a:solidFill>
                <a:effectLst/>
                <a:latin typeface="Calibri" pitchFamily="34" charset="0"/>
                <a:ea typeface="宋体" pitchFamily="2" charset="-122"/>
                <a:cs typeface="宋体" pitchFamily="2" charset="-122"/>
              </a:rPr>
              <a:t>docker</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的容器，是</a:t>
            </a: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Swarm</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的工作单元</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4857" y="297934"/>
            <a:ext cx="2826415" cy="738664"/>
          </a:xfrm>
          <a:prstGeom prst="rect">
            <a:avLst/>
          </a:prstGeom>
        </p:spPr>
        <p:txBody>
          <a:bodyPr wrap="none">
            <a:spAutoFit/>
          </a:bodyPr>
          <a:lstStyle/>
          <a:p>
            <a:r>
              <a:rPr lang="en-US" altLang="en-US" sz="2800" b="1" dirty="0" err="1"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a:t>
            </a:r>
            <a:r>
              <a:rPr lang="en-US"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Swarm</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dirty="0" smtClean="0"/>
              <a:t>------------------</a:t>
            </a:r>
            <a:r>
              <a:rPr lang="zh-CN" altLang="en-US" sz="1400" dirty="0" smtClean="0"/>
              <a:t>多主机部署应用</a:t>
            </a:r>
          </a:p>
        </p:txBody>
      </p:sp>
      <p:sp>
        <p:nvSpPr>
          <p:cNvPr id="14" name="矩形 13"/>
          <p:cNvSpPr/>
          <p:nvPr/>
        </p:nvSpPr>
        <p:spPr>
          <a:xfrm>
            <a:off x="401817" y="1305480"/>
            <a:ext cx="10533993" cy="2462213"/>
          </a:xfrm>
          <a:prstGeom prst="rect">
            <a:avLst/>
          </a:prstGeom>
        </p:spPr>
        <p:txBody>
          <a:bodyPr wrap="square">
            <a:spAutoFit/>
          </a:bodyPr>
          <a:lstStyle/>
          <a:p>
            <a:r>
              <a:rPr lang="en-US" sz="1400" dirty="0" err="1" smtClean="0"/>
              <a:t>docker</a:t>
            </a:r>
            <a:r>
              <a:rPr lang="en-US" sz="1400" dirty="0" smtClean="0"/>
              <a:t> swarm</a:t>
            </a:r>
            <a:r>
              <a:rPr lang="zh-CN" altLang="en-US" sz="1400" dirty="0" smtClean="0"/>
              <a:t>：集群管理，</a:t>
            </a:r>
            <a:endParaRPr lang="en-US" altLang="zh-CN" sz="1400" dirty="0" smtClean="0"/>
          </a:p>
          <a:p>
            <a:r>
              <a:rPr lang="en-US" altLang="zh-CN" sz="1400" dirty="0" smtClean="0"/>
              <a:t>---</a:t>
            </a:r>
            <a:r>
              <a:rPr lang="zh-CN" altLang="en-US" sz="1400" dirty="0" smtClean="0"/>
              <a:t>子命令有</a:t>
            </a:r>
            <a:r>
              <a:rPr lang="en-US" sz="1400" dirty="0" smtClean="0"/>
              <a:t> init, join, leave, update</a:t>
            </a:r>
            <a:r>
              <a:rPr lang="zh-CN" altLang="en-US" sz="1400" dirty="0" smtClean="0"/>
              <a:t>。</a:t>
            </a:r>
            <a:endParaRPr lang="en-US" altLang="zh-CN" sz="1400" dirty="0" smtClean="0"/>
          </a:p>
          <a:p>
            <a:r>
              <a:rPr lang="zh-CN" altLang="en-US" sz="1400" dirty="0" smtClean="0"/>
              <a:t>（</a:t>
            </a:r>
            <a:r>
              <a:rPr lang="en-US" sz="1400" dirty="0" err="1" smtClean="0"/>
              <a:t>docker</a:t>
            </a:r>
            <a:r>
              <a:rPr lang="en-US" sz="1400" dirty="0" smtClean="0"/>
              <a:t> swarm </a:t>
            </a:r>
            <a:r>
              <a:rPr lang="en-US" altLang="zh-CN" sz="1400" dirty="0" smtClean="0"/>
              <a:t>–</a:t>
            </a:r>
            <a:r>
              <a:rPr lang="en-US" sz="1400" dirty="0" smtClean="0"/>
              <a:t>help </a:t>
            </a:r>
            <a:r>
              <a:rPr lang="zh-CN" altLang="en-US" sz="1400" dirty="0" smtClean="0"/>
              <a:t>查看帮助）</a:t>
            </a:r>
          </a:p>
          <a:p>
            <a:endParaRPr lang="en-US" sz="1400" dirty="0" smtClean="0"/>
          </a:p>
          <a:p>
            <a:r>
              <a:rPr lang="en-US" sz="1400" dirty="0" err="1" smtClean="0"/>
              <a:t>docker</a:t>
            </a:r>
            <a:r>
              <a:rPr lang="en-US" sz="1400" dirty="0" smtClean="0"/>
              <a:t> service</a:t>
            </a:r>
            <a:r>
              <a:rPr lang="zh-CN" altLang="en-US" sz="1400" dirty="0" smtClean="0"/>
              <a:t>：服务创建，</a:t>
            </a:r>
            <a:endParaRPr lang="en-US" altLang="zh-CN" sz="1400" dirty="0" smtClean="0"/>
          </a:p>
          <a:p>
            <a:r>
              <a:rPr lang="en-US" altLang="zh-CN" sz="1400" dirty="0" smtClean="0"/>
              <a:t>---</a:t>
            </a:r>
            <a:r>
              <a:rPr lang="zh-CN" altLang="en-US" sz="1400" dirty="0" smtClean="0"/>
              <a:t>子命令有</a:t>
            </a:r>
            <a:r>
              <a:rPr lang="en-US" sz="1400" dirty="0" smtClean="0"/>
              <a:t> create, inspect, update, remove, tasks</a:t>
            </a:r>
            <a:r>
              <a:rPr lang="zh-CN" altLang="en-US" sz="1400" dirty="0" smtClean="0"/>
              <a:t>。</a:t>
            </a:r>
            <a:endParaRPr lang="en-US" altLang="zh-CN" sz="1400" dirty="0" smtClean="0"/>
          </a:p>
          <a:p>
            <a:r>
              <a:rPr lang="zh-CN" altLang="en-US" sz="1400" dirty="0" smtClean="0"/>
              <a:t>（</a:t>
            </a:r>
            <a:r>
              <a:rPr lang="en-US" sz="1400" dirty="0" err="1" smtClean="0"/>
              <a:t>docker</a:t>
            </a:r>
            <a:r>
              <a:rPr lang="en-US" sz="1400" dirty="0" smtClean="0"/>
              <a:t> service</a:t>
            </a:r>
            <a:r>
              <a:rPr lang="en-US" altLang="zh-CN" sz="1400" dirty="0" smtClean="0"/>
              <a:t>–</a:t>
            </a:r>
            <a:r>
              <a:rPr lang="en-US" sz="1400" dirty="0" smtClean="0"/>
              <a:t>help </a:t>
            </a:r>
            <a:r>
              <a:rPr lang="zh-CN" altLang="en-US" sz="1400" dirty="0" smtClean="0"/>
              <a:t>查看帮助）</a:t>
            </a:r>
          </a:p>
          <a:p>
            <a:endParaRPr lang="en-US" sz="1400" dirty="0" smtClean="0"/>
          </a:p>
          <a:p>
            <a:r>
              <a:rPr lang="en-US" sz="1400" dirty="0" err="1" smtClean="0"/>
              <a:t>docker</a:t>
            </a:r>
            <a:r>
              <a:rPr lang="en-US" sz="1400" dirty="0" smtClean="0"/>
              <a:t> node</a:t>
            </a:r>
            <a:r>
              <a:rPr lang="zh-CN" altLang="en-US" sz="1400" dirty="0" smtClean="0"/>
              <a:t>：节点管理，</a:t>
            </a:r>
            <a:endParaRPr lang="en-US" altLang="zh-CN" sz="1400" dirty="0" smtClean="0"/>
          </a:p>
          <a:p>
            <a:r>
              <a:rPr lang="en-US" altLang="zh-CN" sz="1400" dirty="0" smtClean="0"/>
              <a:t>---</a:t>
            </a:r>
            <a:r>
              <a:rPr lang="zh-CN" altLang="en-US" sz="1400" dirty="0" smtClean="0"/>
              <a:t>子命令有</a:t>
            </a:r>
            <a:r>
              <a:rPr lang="en-US" sz="1400" dirty="0" smtClean="0"/>
              <a:t> accept, promote, demote, inspect, update, tasks, </a:t>
            </a:r>
            <a:r>
              <a:rPr lang="en-US" sz="1400" dirty="0" err="1" smtClean="0"/>
              <a:t>ls</a:t>
            </a:r>
            <a:r>
              <a:rPr lang="en-US" sz="1400" dirty="0" smtClean="0"/>
              <a:t>, </a:t>
            </a:r>
            <a:r>
              <a:rPr lang="en-US" sz="1400" dirty="0" err="1" smtClean="0"/>
              <a:t>rm</a:t>
            </a:r>
            <a:r>
              <a:rPr lang="zh-CN" altLang="en-US" sz="1400" dirty="0" smtClean="0"/>
              <a:t>。</a:t>
            </a:r>
            <a:endParaRPr lang="en-US" altLang="zh-CN" sz="1400" dirty="0" smtClean="0"/>
          </a:p>
          <a:p>
            <a:r>
              <a:rPr lang="zh-CN" altLang="en-US" sz="1400" dirty="0" smtClean="0"/>
              <a:t>（</a:t>
            </a:r>
            <a:r>
              <a:rPr lang="en-US" sz="1400" dirty="0" err="1" smtClean="0"/>
              <a:t>docker</a:t>
            </a:r>
            <a:r>
              <a:rPr lang="en-US" sz="1400" dirty="0" smtClean="0"/>
              <a:t> node </a:t>
            </a:r>
            <a:r>
              <a:rPr lang="en-US" altLang="zh-CN" sz="1400" dirty="0" smtClean="0"/>
              <a:t>–</a:t>
            </a:r>
            <a:r>
              <a:rPr lang="en-US" sz="1400" dirty="0" smtClean="0"/>
              <a:t>help </a:t>
            </a:r>
            <a:r>
              <a:rPr lang="zh-CN" altLang="en-US" sz="1400" dirty="0" smtClean="0"/>
              <a:t>查看帮助）</a:t>
            </a:r>
            <a:endParaRPr lang="en-US" altLang="zh-CN" sz="14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srcRect/>
          <a:stretch>
            <a:fillRect/>
          </a:stretch>
        </p:blipFill>
        <p:spPr bwMode="auto">
          <a:xfrm>
            <a:off x="127880" y="1347646"/>
            <a:ext cx="5562600" cy="3619500"/>
          </a:xfrm>
          <a:prstGeom prst="rect">
            <a:avLst/>
          </a:prstGeom>
          <a:noFill/>
          <a:ln w="9525">
            <a:noFill/>
            <a:miter lim="800000"/>
            <a:headEnd/>
            <a:tailEnd/>
          </a:ln>
          <a:effectLst/>
        </p:spPr>
      </p:pic>
      <p:sp>
        <p:nvSpPr>
          <p:cNvPr id="3" name="矩形 2"/>
          <p:cNvSpPr/>
          <p:nvPr/>
        </p:nvSpPr>
        <p:spPr>
          <a:xfrm>
            <a:off x="454857" y="297934"/>
            <a:ext cx="902811" cy="523220"/>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示例</a:t>
            </a:r>
            <a:endParaRPr lang="zh-CN" altLang="en-US" sz="1400" dirty="0" smtClean="0"/>
          </a:p>
        </p:txBody>
      </p:sp>
      <p:sp>
        <p:nvSpPr>
          <p:cNvPr id="4" name="矩形 3"/>
          <p:cNvSpPr/>
          <p:nvPr/>
        </p:nvSpPr>
        <p:spPr>
          <a:xfrm>
            <a:off x="5936055" y="1165881"/>
            <a:ext cx="6096000" cy="3693319"/>
          </a:xfrm>
          <a:prstGeom prst="rect">
            <a:avLst/>
          </a:prstGeom>
        </p:spPr>
        <p:txBody>
          <a:bodyPr>
            <a:spAutoFit/>
          </a:bodyPr>
          <a:lstStyle/>
          <a:p>
            <a:r>
              <a:rPr lang="zh-CN" altLang="en-US" dirty="0" smtClean="0"/>
              <a:t>创建服务</a:t>
            </a:r>
          </a:p>
          <a:p>
            <a:r>
              <a:rPr lang="en-US" altLang="zh-CN" dirty="0" err="1" smtClean="0"/>
              <a:t>docker</a:t>
            </a:r>
            <a:r>
              <a:rPr lang="en-US" altLang="zh-CN" dirty="0" smtClean="0"/>
              <a:t> service create --name </a:t>
            </a:r>
            <a:r>
              <a:rPr lang="en-US" altLang="zh-CN" dirty="0" err="1" smtClean="0"/>
              <a:t>nginx</a:t>
            </a:r>
            <a:r>
              <a:rPr lang="en-US" altLang="zh-CN" dirty="0" smtClean="0"/>
              <a:t> --replicas 3 -p 80:80 nginx:1.7.9</a:t>
            </a:r>
          </a:p>
          <a:p>
            <a:r>
              <a:rPr lang="zh-CN" altLang="en-US" dirty="0" smtClean="0"/>
              <a:t>查看服务列表</a:t>
            </a:r>
          </a:p>
          <a:p>
            <a:r>
              <a:rPr lang="en-US" altLang="zh-CN" dirty="0" err="1" smtClean="0"/>
              <a:t>docker</a:t>
            </a:r>
            <a:r>
              <a:rPr lang="en-US" altLang="zh-CN" dirty="0" smtClean="0"/>
              <a:t> service </a:t>
            </a:r>
            <a:r>
              <a:rPr lang="en-US" altLang="zh-CN" dirty="0" err="1" smtClean="0"/>
              <a:t>ls</a:t>
            </a:r>
            <a:endParaRPr lang="en-US" altLang="zh-CN" dirty="0" smtClean="0"/>
          </a:p>
          <a:p>
            <a:r>
              <a:rPr lang="zh-CN" altLang="en-US" dirty="0" smtClean="0"/>
              <a:t>查看服务详情</a:t>
            </a:r>
          </a:p>
          <a:p>
            <a:r>
              <a:rPr lang="en-US" altLang="zh-CN" dirty="0" err="1" smtClean="0"/>
              <a:t>docker</a:t>
            </a:r>
            <a:r>
              <a:rPr lang="en-US" altLang="zh-CN" dirty="0" smtClean="0"/>
              <a:t> service </a:t>
            </a:r>
            <a:r>
              <a:rPr lang="en-US" altLang="zh-CN" dirty="0" err="1" smtClean="0"/>
              <a:t>ps</a:t>
            </a:r>
            <a:r>
              <a:rPr lang="en-US" altLang="zh-CN" dirty="0" smtClean="0"/>
              <a:t> </a:t>
            </a:r>
            <a:r>
              <a:rPr lang="en-US" altLang="zh-CN" dirty="0" err="1" smtClean="0"/>
              <a:t>nginx</a:t>
            </a:r>
            <a:endParaRPr lang="en-US" altLang="zh-CN" dirty="0" smtClean="0"/>
          </a:p>
          <a:p>
            <a:r>
              <a:rPr lang="zh-CN" altLang="en-US" dirty="0" smtClean="0"/>
              <a:t>工作节点上查看容器</a:t>
            </a:r>
          </a:p>
          <a:p>
            <a:r>
              <a:rPr lang="en-US" altLang="zh-CN" dirty="0" err="1" smtClean="0"/>
              <a:t>docker</a:t>
            </a:r>
            <a:r>
              <a:rPr lang="en-US" altLang="zh-CN" dirty="0" smtClean="0"/>
              <a:t> </a:t>
            </a:r>
            <a:r>
              <a:rPr lang="en-US" altLang="zh-CN" dirty="0" err="1" smtClean="0"/>
              <a:t>ps</a:t>
            </a:r>
            <a:endParaRPr lang="en-US" altLang="zh-CN" dirty="0" smtClean="0"/>
          </a:p>
          <a:p>
            <a:r>
              <a:rPr lang="zh-CN" altLang="en-US" dirty="0" smtClean="0"/>
              <a:t>更新服务版本</a:t>
            </a:r>
          </a:p>
          <a:p>
            <a:r>
              <a:rPr lang="en-US" altLang="zh-CN" dirty="0" err="1" smtClean="0"/>
              <a:t>docker</a:t>
            </a:r>
            <a:r>
              <a:rPr lang="en-US" altLang="zh-CN" dirty="0" smtClean="0"/>
              <a:t> service update --image nginx:1.9.7 </a:t>
            </a:r>
            <a:r>
              <a:rPr lang="en-US" altLang="zh-CN" dirty="0" err="1" smtClean="0"/>
              <a:t>nginx</a:t>
            </a:r>
            <a:endParaRPr lang="en-US" altLang="zh-CN" dirty="0" smtClean="0"/>
          </a:p>
          <a:p>
            <a:r>
              <a:rPr lang="zh-CN" altLang="en-US" dirty="0" smtClean="0"/>
              <a:t>删除服务</a:t>
            </a:r>
          </a:p>
          <a:p>
            <a:r>
              <a:rPr lang="en-US" altLang="zh-CN" dirty="0" err="1" smtClean="0"/>
              <a:t>docker</a:t>
            </a:r>
            <a:r>
              <a:rPr lang="en-US" altLang="zh-CN" dirty="0" smtClean="0"/>
              <a:t> service </a:t>
            </a:r>
            <a:r>
              <a:rPr lang="en-US" altLang="zh-CN" dirty="0" err="1" smtClean="0"/>
              <a:t>rm</a:t>
            </a:r>
            <a:r>
              <a:rPr lang="en-US" altLang="zh-CN" dirty="0" smtClean="0"/>
              <a:t> </a:t>
            </a:r>
            <a:r>
              <a:rPr lang="en-US" altLang="zh-CN" dirty="0" err="1" smtClean="0"/>
              <a:t>nginx</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a:srcRect/>
          <a:stretch>
            <a:fillRect/>
          </a:stretch>
        </p:blipFill>
        <p:spPr bwMode="auto">
          <a:xfrm>
            <a:off x="786505" y="1196001"/>
            <a:ext cx="9007475" cy="3162300"/>
          </a:xfrm>
          <a:prstGeom prst="rect">
            <a:avLst/>
          </a:prstGeom>
          <a:noFill/>
          <a:ln w="9525">
            <a:noFill/>
            <a:miter lim="800000"/>
            <a:headEnd/>
            <a:tailEnd/>
          </a:ln>
          <a:effectLst/>
        </p:spPr>
      </p:pic>
      <p:sp>
        <p:nvSpPr>
          <p:cNvPr id="3" name="矩形 2"/>
          <p:cNvSpPr/>
          <p:nvPr/>
        </p:nvSpPr>
        <p:spPr>
          <a:xfrm>
            <a:off x="454857" y="297934"/>
            <a:ext cx="902811" cy="523220"/>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网络</a:t>
            </a:r>
            <a:endParaRPr lang="zh-CN" altLang="en-US" sz="1400" dirty="0" smtClean="0"/>
          </a:p>
        </p:txBody>
      </p:sp>
      <p:sp>
        <p:nvSpPr>
          <p:cNvPr id="4" name="矩形 3"/>
          <p:cNvSpPr/>
          <p:nvPr/>
        </p:nvSpPr>
        <p:spPr>
          <a:xfrm>
            <a:off x="1065290" y="4995497"/>
            <a:ext cx="6096000" cy="369332"/>
          </a:xfrm>
          <a:prstGeom prst="rect">
            <a:avLst/>
          </a:prstGeom>
        </p:spPr>
        <p:txBody>
          <a:bodyPr>
            <a:spAutoFit/>
          </a:bodyPr>
          <a:lstStyle/>
          <a:p>
            <a:r>
              <a:rPr lang="zh-CN" altLang="en-US" dirty="0" smtClean="0"/>
              <a:t>整个集群，统一了一个网络段，</a:t>
            </a:r>
            <a:r>
              <a:rPr lang="en-US" altLang="zh-CN" smtClean="0"/>
              <a:t>10.0.0.0</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descr="D:\关注领取福利.jpg关注领取福利"/>
          <p:cNvPicPr>
            <a:picLocks noChangeAspect="1"/>
          </p:cNvPicPr>
          <p:nvPr/>
        </p:nvPicPr>
        <p:blipFill>
          <a:blip r:embed="rId10" cstate="print"/>
          <a:srcRect/>
          <a:stretch>
            <a:fillRect/>
          </a:stretch>
        </p:blipFill>
        <p:spPr>
          <a:xfrm>
            <a:off x="10713100" y="5084449"/>
            <a:ext cx="930276" cy="930276"/>
          </a:xfrm>
          <a:prstGeom prst="roundRect">
            <a:avLst/>
          </a:prstGeom>
        </p:spPr>
      </p:pic>
      <p:sp>
        <p:nvSpPr>
          <p:cNvPr id="27" name="文本框 26"/>
          <p:cNvSpPr txBox="1"/>
          <p:nvPr/>
        </p:nvSpPr>
        <p:spPr>
          <a:xfrm>
            <a:off x="10197800" y="6014727"/>
            <a:ext cx="1960879" cy="573925"/>
          </a:xfrm>
          <a:prstGeom prst="rect">
            <a:avLst/>
          </a:prstGeom>
          <a:noFill/>
        </p:spPr>
        <p:txBody>
          <a:bodyPr wrap="square" rtlCol="0">
            <a:spAutoFit/>
          </a:bodyPr>
          <a:lstStyle/>
          <a:p>
            <a:pPr algn="ctr">
              <a:lnSpc>
                <a:spcPct val="130000"/>
              </a:lnSpc>
            </a:pPr>
            <a:r>
              <a:rPr lang="zh-CN" altLang="en-US" sz="1200">
                <a:solidFill>
                  <a:schemeClr val="tx1">
                    <a:lumMod val="85000"/>
                    <a:lumOff val="15000"/>
                  </a:schemeClr>
                </a:solidFill>
                <a:latin typeface="黑体" panose="02010609060101010101" charset="-122"/>
                <a:ea typeface="黑体" panose="02010609060101010101" charset="-122"/>
                <a:cs typeface="黑体" panose="02010609060101010101" charset="-122"/>
              </a:rPr>
              <a:t>关注享学课堂</a:t>
            </a:r>
          </a:p>
          <a:p>
            <a:pPr algn="ctr">
              <a:lnSpc>
                <a:spcPct val="130000"/>
              </a:lnSpc>
            </a:pPr>
            <a:r>
              <a:rPr lang="zh-CN" altLang="en-US" sz="1200">
                <a:solidFill>
                  <a:schemeClr val="tx1">
                    <a:lumMod val="85000"/>
                    <a:lumOff val="15000"/>
                  </a:schemeClr>
                </a:solidFill>
                <a:latin typeface="黑体" panose="02010609060101010101" charset="-122"/>
                <a:ea typeface="黑体" panose="02010609060101010101" charset="-122"/>
                <a:cs typeface="黑体" panose="02010609060101010101" charset="-122"/>
              </a:rPr>
              <a:t>免费领取课程</a:t>
            </a:r>
          </a:p>
        </p:txBody>
      </p:sp>
      <p:sp>
        <p:nvSpPr>
          <p:cNvPr id="7" name="PA_库_文本框 6"/>
          <p:cNvSpPr txBox="1"/>
          <p:nvPr>
            <p:custDataLst>
              <p:tags r:id="rId1"/>
            </p:custDataLst>
          </p:nvPr>
        </p:nvSpPr>
        <p:spPr>
          <a:xfrm>
            <a:off x="5020326" y="3890018"/>
            <a:ext cx="2005721" cy="833118"/>
          </a:xfrm>
          <a:prstGeom prst="rect">
            <a:avLst/>
          </a:prstGeom>
          <a:noFill/>
        </p:spPr>
        <p:txBody>
          <a:bodyPr wrap="square" rtlCol="0">
            <a:spAutoFit/>
          </a:bodyPr>
          <a:lstStyle/>
          <a:p>
            <a:pPr algn="l"/>
            <a:r>
              <a:rPr lang="en-US" altLang="zh-CN" sz="4800" smtClean="0">
                <a:solidFill>
                  <a:srgbClr val="00B0F0"/>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Peter</a:t>
            </a:r>
            <a:endParaRPr lang="en-US" altLang="zh-CN" sz="480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6" name="PA_库_文本框 3"/>
          <p:cNvSpPr txBox="1"/>
          <p:nvPr>
            <p:custDataLst>
              <p:tags r:id="rId2"/>
            </p:custDataLst>
          </p:nvPr>
        </p:nvSpPr>
        <p:spPr>
          <a:xfrm>
            <a:off x="2622940" y="2382528"/>
            <a:ext cx="2821779" cy="1450242"/>
          </a:xfrm>
          <a:prstGeom prst="rect">
            <a:avLst/>
          </a:prstGeom>
          <a:noFill/>
        </p:spPr>
        <p:txBody>
          <a:bodyPr wrap="square" rtlCol="0">
            <a:spAutoFit/>
          </a:bodyPr>
          <a:lstStyle/>
          <a:p>
            <a:pPr algn="l"/>
            <a:r>
              <a:rPr lang="zh-CN" altLang="en-US" sz="8800">
                <a:solidFill>
                  <a:srgbClr val="0F2D4E"/>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谢谢</a:t>
            </a:r>
          </a:p>
        </p:txBody>
      </p:sp>
      <p:cxnSp>
        <p:nvCxnSpPr>
          <p:cNvPr id="11" name="PA_库_直接连接符 10"/>
          <p:cNvCxnSpPr/>
          <p:nvPr>
            <p:custDataLst>
              <p:tags r:id="rId3"/>
            </p:custDataLst>
          </p:nvPr>
        </p:nvCxnSpPr>
        <p:spPr>
          <a:xfrm>
            <a:off x="5500370" y="2402848"/>
            <a:ext cx="0" cy="94678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 name="PA_库_直接连接符 12"/>
          <p:cNvCxnSpPr/>
          <p:nvPr>
            <p:custDataLst>
              <p:tags r:id="rId4"/>
            </p:custDataLst>
          </p:nvPr>
        </p:nvCxnSpPr>
        <p:spPr>
          <a:xfrm>
            <a:off x="5920105" y="3032770"/>
            <a:ext cx="0" cy="73914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4" name="PA_库_文本框 13"/>
          <p:cNvSpPr txBox="1"/>
          <p:nvPr>
            <p:custDataLst>
              <p:tags r:id="rId5"/>
            </p:custDataLst>
          </p:nvPr>
        </p:nvSpPr>
        <p:spPr>
          <a:xfrm>
            <a:off x="5452774" y="2403482"/>
            <a:ext cx="461665" cy="1824988"/>
          </a:xfrm>
          <a:prstGeom prst="rect">
            <a:avLst/>
          </a:prstGeom>
          <a:noFill/>
        </p:spPr>
        <p:txBody>
          <a:bodyPr vert="eaVert" wrap="square" rtlCol="0">
            <a:spAutoFit/>
          </a:bodyPr>
          <a:lstStyle/>
          <a:p>
            <a:r>
              <a:rPr lang="en-US" altLang="zh-CN">
                <a:solidFill>
                  <a:srgbClr val="00B0F0"/>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TECHNOLOGY</a:t>
            </a:r>
          </a:p>
        </p:txBody>
      </p:sp>
      <p:cxnSp>
        <p:nvCxnSpPr>
          <p:cNvPr id="12" name="PA_库_直接连接符 10"/>
          <p:cNvCxnSpPr/>
          <p:nvPr>
            <p:custDataLst>
              <p:tags r:id="rId6"/>
            </p:custDataLst>
          </p:nvPr>
        </p:nvCxnSpPr>
        <p:spPr>
          <a:xfrm flipV="1">
            <a:off x="5215908" y="2400314"/>
            <a:ext cx="568326" cy="253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6" name="PA_库_文本框 3"/>
          <p:cNvSpPr txBox="1"/>
          <p:nvPr>
            <p:custDataLst>
              <p:tags r:id="rId7"/>
            </p:custDataLst>
          </p:nvPr>
        </p:nvSpPr>
        <p:spPr>
          <a:xfrm>
            <a:off x="5944872" y="2399668"/>
            <a:ext cx="3108960" cy="1450242"/>
          </a:xfrm>
          <a:prstGeom prst="rect">
            <a:avLst/>
          </a:prstGeom>
          <a:noFill/>
        </p:spPr>
        <p:txBody>
          <a:bodyPr wrap="square" rtlCol="0">
            <a:spAutoFit/>
          </a:bodyPr>
          <a:lstStyle/>
          <a:p>
            <a:pPr algn="l"/>
            <a:r>
              <a:rPr lang="zh-CN" altLang="en-US" sz="8800">
                <a:solidFill>
                  <a:srgbClr val="0F2D4E"/>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观看</a:t>
            </a:r>
          </a:p>
        </p:txBody>
      </p:sp>
      <p:cxnSp>
        <p:nvCxnSpPr>
          <p:cNvPr id="35" name="直接连接符 34"/>
          <p:cNvCxnSpPr/>
          <p:nvPr/>
        </p:nvCxnSpPr>
        <p:spPr>
          <a:xfrm>
            <a:off x="3394086" y="3806189"/>
            <a:ext cx="4725669"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p14:dur="9">
        <p14:switch dir="r"/>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7796" y="200894"/>
            <a:ext cx="2896114" cy="523220"/>
          </a:xfrm>
          <a:prstGeom prst="rect">
            <a:avLst/>
          </a:prstGeom>
          <a:noFill/>
          <a:ln>
            <a:noFill/>
          </a:ln>
        </p:spPr>
        <p:txBody>
          <a:bodyPr wrap="none" rtlCol="0" anchor="t">
            <a:spAutoFit/>
          </a:bodyPr>
          <a:lstStyle/>
          <a:p>
            <a:pPr algn="ctr"/>
            <a:r>
              <a:rPr lang="en-US" altLang="zh-CN" sz="2800" b="1" dirty="0" err="1"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能做什么</a:t>
            </a:r>
            <a:endParaRPr lang="zh-CN" altLang="en-US" sz="2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aphicFrame>
        <p:nvGraphicFramePr>
          <p:cNvPr id="5" name="表格 4"/>
          <p:cNvGraphicFramePr/>
          <p:nvPr/>
        </p:nvGraphicFramePr>
        <p:xfrm>
          <a:off x="960508" y="2493541"/>
          <a:ext cx="4760160" cy="3166671"/>
        </p:xfrm>
        <a:graphic>
          <a:graphicData uri="http://schemas.openxmlformats.org/drawingml/2006/table">
            <a:tbl>
              <a:tblPr firstRow="1" bandRow="1">
                <a:tableStyleId>{5C22544A-7EE6-4342-B048-85BDC9FD1C3A}</a:tableStyleId>
              </a:tblPr>
              <a:tblGrid>
                <a:gridCol w="1170573"/>
                <a:gridCol w="2199095"/>
                <a:gridCol w="1390492"/>
              </a:tblGrid>
              <a:tr h="381910">
                <a:tc>
                  <a:txBody>
                    <a:bodyPr/>
                    <a:lstStyle/>
                    <a:p>
                      <a:pPr algn="l">
                        <a:buNone/>
                      </a:pPr>
                      <a:r>
                        <a:rPr lang="zh-CN" altLang="en-US" dirty="0">
                          <a:solidFill>
                            <a:schemeClr val="tx1"/>
                          </a:solidFill>
                        </a:rPr>
                        <a:t>对比项</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l">
                        <a:buNone/>
                      </a:pPr>
                      <a:r>
                        <a:rPr lang="en-US" altLang="zh-CN" err="1">
                          <a:solidFill>
                            <a:schemeClr val="tx1"/>
                          </a:solidFill>
                        </a:rPr>
                        <a:t>Docker</a:t>
                      </a:r>
                      <a:endParaRPr lang="en-US" altLang="zh-C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l">
                        <a:buNone/>
                      </a:pPr>
                      <a:r>
                        <a:rPr lang="zh-CN" altLang="en-US">
                          <a:solidFill>
                            <a:schemeClr val="tx1"/>
                          </a:solidFill>
                        </a:rPr>
                        <a:t>虚拟机</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97823">
                <a:tc>
                  <a:txBody>
                    <a:bodyPr/>
                    <a:lstStyle/>
                    <a:p>
                      <a:pPr algn="l">
                        <a:buNone/>
                      </a:pPr>
                      <a:r>
                        <a:rPr lang="zh-CN" altLang="en-US" sz="1600" b="1">
                          <a:solidFill>
                            <a:schemeClr val="accent1">
                              <a:lumMod val="75000"/>
                            </a:schemeClr>
                          </a:solidFill>
                        </a:rPr>
                        <a:t>启动速度</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6">
                        <a:lumMod val="40000"/>
                        <a:lumOff val="60000"/>
                      </a:schemeClr>
                    </a:solidFill>
                  </a:tcPr>
                </a:tc>
                <a:tc>
                  <a:txBody>
                    <a:bodyPr/>
                    <a:lstStyle/>
                    <a:p>
                      <a:pPr algn="l">
                        <a:buNone/>
                      </a:pPr>
                      <a:r>
                        <a:rPr lang="zh-CN" altLang="en-US" sz="1400" b="0">
                          <a:solidFill>
                            <a:schemeClr val="tx1">
                              <a:lumMod val="95000"/>
                              <a:lumOff val="5000"/>
                            </a:schemeClr>
                          </a:solidFill>
                        </a:rPr>
                        <a:t>秒级</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l">
                        <a:buNone/>
                      </a:pPr>
                      <a:r>
                        <a:rPr lang="zh-CN" altLang="en-US" sz="1400" b="0">
                          <a:solidFill>
                            <a:schemeClr val="tx1">
                              <a:lumMod val="95000"/>
                              <a:lumOff val="5000"/>
                            </a:schemeClr>
                          </a:solidFill>
                        </a:rPr>
                        <a:t>分钟级</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97823">
                <a:tc>
                  <a:txBody>
                    <a:bodyPr/>
                    <a:lstStyle/>
                    <a:p>
                      <a:pPr algn="l">
                        <a:buNone/>
                      </a:pPr>
                      <a:r>
                        <a:rPr lang="zh-CN" altLang="en-US" sz="1600" b="1">
                          <a:solidFill>
                            <a:schemeClr val="accent1">
                              <a:lumMod val="75000"/>
                            </a:schemeClr>
                          </a:solidFill>
                        </a:rPr>
                        <a:t>性能</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6">
                        <a:lumMod val="40000"/>
                        <a:lumOff val="60000"/>
                      </a:schemeClr>
                    </a:solidFill>
                  </a:tcPr>
                </a:tc>
                <a:tc>
                  <a:txBody>
                    <a:bodyPr/>
                    <a:lstStyle/>
                    <a:p>
                      <a:pPr algn="l">
                        <a:buNone/>
                      </a:pPr>
                      <a:r>
                        <a:rPr lang="zh-CN" altLang="en-US" sz="1400" b="0">
                          <a:solidFill>
                            <a:schemeClr val="tx1">
                              <a:lumMod val="95000"/>
                              <a:lumOff val="5000"/>
                            </a:schemeClr>
                          </a:solidFill>
                        </a:rPr>
                        <a:t>接近原生</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l">
                        <a:buNone/>
                      </a:pPr>
                      <a:r>
                        <a:rPr lang="zh-CN" altLang="en-US" sz="1400" b="0">
                          <a:solidFill>
                            <a:schemeClr val="tx1">
                              <a:lumMod val="95000"/>
                              <a:lumOff val="5000"/>
                            </a:schemeClr>
                          </a:solidFill>
                        </a:rPr>
                        <a:t>较弱</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97823">
                <a:tc>
                  <a:txBody>
                    <a:bodyPr/>
                    <a:lstStyle/>
                    <a:p>
                      <a:pPr algn="l">
                        <a:buNone/>
                      </a:pPr>
                      <a:r>
                        <a:rPr lang="zh-CN" altLang="en-US" sz="1600" b="1">
                          <a:solidFill>
                            <a:schemeClr val="accent1">
                              <a:lumMod val="75000"/>
                            </a:schemeClr>
                          </a:solidFill>
                        </a:rPr>
                        <a:t>内存代价</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6">
                        <a:lumMod val="40000"/>
                        <a:lumOff val="60000"/>
                      </a:schemeClr>
                    </a:solidFill>
                  </a:tcPr>
                </a:tc>
                <a:tc>
                  <a:txBody>
                    <a:bodyPr/>
                    <a:lstStyle/>
                    <a:p>
                      <a:pPr algn="l">
                        <a:buNone/>
                      </a:pPr>
                      <a:r>
                        <a:rPr lang="zh-CN" altLang="en-US" sz="1400" b="0">
                          <a:solidFill>
                            <a:schemeClr val="tx1">
                              <a:lumMod val="95000"/>
                              <a:lumOff val="5000"/>
                            </a:schemeClr>
                          </a:solidFill>
                        </a:rPr>
                        <a:t>很小  线程</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l">
                        <a:buNone/>
                      </a:pPr>
                      <a:r>
                        <a:rPr lang="zh-CN" altLang="en-US" sz="1400" b="0">
                          <a:solidFill>
                            <a:schemeClr val="tx1">
                              <a:lumMod val="95000"/>
                              <a:lumOff val="5000"/>
                            </a:schemeClr>
                          </a:solidFill>
                        </a:rPr>
                        <a:t>较多</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97823">
                <a:tc>
                  <a:txBody>
                    <a:bodyPr/>
                    <a:lstStyle/>
                    <a:p>
                      <a:pPr algn="l">
                        <a:buNone/>
                      </a:pPr>
                      <a:r>
                        <a:rPr lang="zh-CN" altLang="en-US" sz="1600" b="1">
                          <a:solidFill>
                            <a:schemeClr val="accent1">
                              <a:lumMod val="75000"/>
                            </a:schemeClr>
                          </a:solidFill>
                        </a:rPr>
                        <a:t>硬盘使用</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6">
                        <a:lumMod val="40000"/>
                        <a:lumOff val="60000"/>
                      </a:schemeClr>
                    </a:solidFill>
                  </a:tcPr>
                </a:tc>
                <a:tc>
                  <a:txBody>
                    <a:bodyPr/>
                    <a:lstStyle/>
                    <a:p>
                      <a:pPr algn="l">
                        <a:buNone/>
                      </a:pPr>
                      <a:r>
                        <a:rPr lang="zh-CN" altLang="en-US" sz="1400" b="0">
                          <a:solidFill>
                            <a:schemeClr val="tx1">
                              <a:lumMod val="95000"/>
                              <a:lumOff val="5000"/>
                            </a:schemeClr>
                          </a:solidFill>
                        </a:rPr>
                        <a:t>一般为</a:t>
                      </a:r>
                      <a:r>
                        <a:rPr lang="en-US" altLang="zh-CN" sz="1400" b="0">
                          <a:solidFill>
                            <a:schemeClr val="tx1">
                              <a:lumMod val="95000"/>
                              <a:lumOff val="5000"/>
                            </a:schemeClr>
                          </a:solidFill>
                        </a:rPr>
                        <a:t>MB</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l">
                        <a:buNone/>
                      </a:pPr>
                      <a:r>
                        <a:rPr lang="zh-CN" altLang="en-US" sz="1400" b="0">
                          <a:solidFill>
                            <a:schemeClr val="tx1">
                              <a:lumMod val="95000"/>
                              <a:lumOff val="5000"/>
                            </a:schemeClr>
                          </a:solidFill>
                        </a:rPr>
                        <a:t>一般为</a:t>
                      </a:r>
                      <a:r>
                        <a:rPr lang="en-US" altLang="zh-CN" sz="1400" b="0">
                          <a:solidFill>
                            <a:schemeClr val="tx1">
                              <a:lumMod val="95000"/>
                              <a:lumOff val="5000"/>
                            </a:schemeClr>
                          </a:solidFill>
                        </a:rPr>
                        <a:t>GB</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97823">
                <a:tc>
                  <a:txBody>
                    <a:bodyPr/>
                    <a:lstStyle/>
                    <a:p>
                      <a:pPr algn="l">
                        <a:buNone/>
                      </a:pPr>
                      <a:r>
                        <a:rPr lang="zh-CN" altLang="en-US" sz="1600" b="1">
                          <a:solidFill>
                            <a:schemeClr val="accent1">
                              <a:lumMod val="75000"/>
                            </a:schemeClr>
                          </a:solidFill>
                        </a:rPr>
                        <a:t>运行密度</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6">
                        <a:lumMod val="40000"/>
                        <a:lumOff val="60000"/>
                      </a:schemeClr>
                    </a:solidFill>
                  </a:tcPr>
                </a:tc>
                <a:tc>
                  <a:txBody>
                    <a:bodyPr/>
                    <a:lstStyle/>
                    <a:p>
                      <a:pPr algn="l">
                        <a:buNone/>
                      </a:pPr>
                      <a:r>
                        <a:rPr lang="zh-CN" altLang="en-US" sz="1400" b="0">
                          <a:solidFill>
                            <a:schemeClr val="tx1">
                              <a:lumMod val="95000"/>
                              <a:lumOff val="5000"/>
                            </a:schemeClr>
                          </a:solidFill>
                        </a:rPr>
                        <a:t>单机支持上千</a:t>
                      </a:r>
                      <a:r>
                        <a:rPr lang="en-US" altLang="zh-CN" sz="1400" b="0">
                          <a:solidFill>
                            <a:schemeClr val="tx1">
                              <a:lumMod val="95000"/>
                              <a:lumOff val="5000"/>
                            </a:schemeClr>
                          </a:solidFill>
                        </a:rPr>
                        <a:t>docker</a:t>
                      </a:r>
                      <a:r>
                        <a:rPr lang="zh-CN" altLang="en-US" sz="1400" b="0">
                          <a:solidFill>
                            <a:schemeClr val="tx1">
                              <a:lumMod val="95000"/>
                              <a:lumOff val="5000"/>
                            </a:schemeClr>
                          </a:solidFill>
                        </a:rPr>
                        <a:t>容器</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l">
                        <a:buNone/>
                      </a:pPr>
                      <a:r>
                        <a:rPr lang="zh-CN" altLang="en-US" sz="1400" b="0">
                          <a:solidFill>
                            <a:schemeClr val="tx1">
                              <a:lumMod val="95000"/>
                              <a:lumOff val="5000"/>
                            </a:schemeClr>
                          </a:solidFill>
                        </a:rPr>
                        <a:t>一般几十个</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97823">
                <a:tc>
                  <a:txBody>
                    <a:bodyPr/>
                    <a:lstStyle/>
                    <a:p>
                      <a:pPr algn="l">
                        <a:buNone/>
                      </a:pPr>
                      <a:r>
                        <a:rPr lang="zh-CN" altLang="en-US" sz="1600" b="1">
                          <a:solidFill>
                            <a:schemeClr val="accent1">
                              <a:lumMod val="75000"/>
                            </a:schemeClr>
                          </a:solidFill>
                        </a:rPr>
                        <a:t>隔离性</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6">
                        <a:lumMod val="40000"/>
                        <a:lumOff val="60000"/>
                      </a:schemeClr>
                    </a:solidFill>
                  </a:tcPr>
                </a:tc>
                <a:tc>
                  <a:txBody>
                    <a:bodyPr/>
                    <a:lstStyle/>
                    <a:p>
                      <a:pPr algn="l">
                        <a:buNone/>
                      </a:pPr>
                      <a:r>
                        <a:rPr lang="zh-CN" altLang="en-US" sz="1400" b="0">
                          <a:solidFill>
                            <a:schemeClr val="tx1">
                              <a:lumMod val="95000"/>
                              <a:lumOff val="5000"/>
                            </a:schemeClr>
                          </a:solidFill>
                        </a:rPr>
                        <a:t>安全隔离</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l">
                        <a:buNone/>
                      </a:pPr>
                      <a:r>
                        <a:rPr lang="zh-CN" altLang="en-US" sz="1400" b="0">
                          <a:solidFill>
                            <a:schemeClr val="tx1">
                              <a:lumMod val="95000"/>
                              <a:lumOff val="5000"/>
                            </a:schemeClr>
                          </a:solidFill>
                        </a:rPr>
                        <a:t>安全隔离</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97823">
                <a:tc>
                  <a:txBody>
                    <a:bodyPr/>
                    <a:lstStyle/>
                    <a:p>
                      <a:pPr algn="l">
                        <a:buNone/>
                      </a:pPr>
                      <a:r>
                        <a:rPr lang="zh-CN" altLang="en-US" sz="1600" b="1" dirty="0">
                          <a:solidFill>
                            <a:schemeClr val="accent1">
                              <a:lumMod val="75000"/>
                            </a:schemeClr>
                          </a:solidFill>
                        </a:rPr>
                        <a:t>迁移性</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6">
                        <a:lumMod val="40000"/>
                        <a:lumOff val="60000"/>
                      </a:schemeClr>
                    </a:solidFill>
                  </a:tcPr>
                </a:tc>
                <a:tc>
                  <a:txBody>
                    <a:bodyPr/>
                    <a:lstStyle/>
                    <a:p>
                      <a:pPr algn="l">
                        <a:buNone/>
                      </a:pPr>
                      <a:r>
                        <a:rPr lang="zh-CN" altLang="en-US" sz="1400" b="0">
                          <a:solidFill>
                            <a:schemeClr val="tx1">
                              <a:lumMod val="95000"/>
                              <a:lumOff val="5000"/>
                            </a:schemeClr>
                          </a:solidFill>
                        </a:rPr>
                        <a:t>优秀</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l">
                        <a:buNone/>
                      </a:pPr>
                      <a:r>
                        <a:rPr lang="zh-CN" altLang="en-US" sz="1400" b="0" dirty="0">
                          <a:solidFill>
                            <a:schemeClr val="tx1">
                              <a:lumMod val="95000"/>
                              <a:lumOff val="5000"/>
                            </a:schemeClr>
                          </a:solidFill>
                        </a:rPr>
                        <a:t>一般</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
        <p:nvSpPr>
          <p:cNvPr id="6" name="文本框 3"/>
          <p:cNvSpPr txBox="1"/>
          <p:nvPr/>
        </p:nvSpPr>
        <p:spPr>
          <a:xfrm>
            <a:off x="711126" y="1409565"/>
            <a:ext cx="8538845" cy="695575"/>
          </a:xfrm>
          <a:prstGeom prst="rect">
            <a:avLst/>
          </a:prstGeom>
          <a:noFill/>
        </p:spPr>
        <p:txBody>
          <a:bodyPr wrap="square" rtlCol="0" anchor="t">
            <a:spAutoFit/>
          </a:bodyPr>
          <a:lstStyle/>
          <a:p>
            <a:pPr>
              <a:lnSpc>
                <a:spcPct val="140000"/>
              </a:lnSpc>
            </a:pPr>
            <a:r>
              <a:rPr lang="en-US" altLang="zh-CN" sz="1400" dirty="0" smtClean="0">
                <a:latin typeface="微软雅黑" panose="020B0503020204020204" pitchFamily="34" charset="-122"/>
                <a:ea typeface="微软雅黑" panose="020B0503020204020204" pitchFamily="34" charset="-122"/>
                <a:cs typeface="Helvetica" charset="0"/>
                <a:sym typeface="+mn-ea"/>
              </a:rPr>
              <a:t>1</a:t>
            </a:r>
            <a:r>
              <a:rPr lang="zh-CN" altLang="en-US" sz="1400" dirty="0" smtClean="0">
                <a:latin typeface="微软雅黑" panose="020B0503020204020204" pitchFamily="34" charset="-122"/>
                <a:ea typeface="微软雅黑" panose="020B0503020204020204" pitchFamily="34" charset="-122"/>
                <a:cs typeface="Helvetica" charset="0"/>
                <a:sym typeface="+mn-ea"/>
              </a:rPr>
              <a:t>、连同环境一起构建打包（备份），处处运行（直接展开备份，该有的都有了）</a:t>
            </a:r>
            <a:endParaRPr lang="en-US" altLang="zh-CN" sz="1400" dirty="0" smtClean="0">
              <a:latin typeface="微软雅黑" panose="020B0503020204020204" pitchFamily="34" charset="-122"/>
              <a:ea typeface="微软雅黑" panose="020B0503020204020204" pitchFamily="34" charset="-122"/>
              <a:cs typeface="Helvetica" charset="0"/>
              <a:sym typeface="+mn-ea"/>
            </a:endParaRPr>
          </a:p>
          <a:p>
            <a:pPr>
              <a:lnSpc>
                <a:spcPct val="140000"/>
              </a:lnSpc>
            </a:pPr>
            <a:r>
              <a:rPr lang="en-US" altLang="zh-CN" sz="1400" dirty="0" smtClean="0">
                <a:latin typeface="微软雅黑" panose="020B0503020204020204" pitchFamily="34" charset="-122"/>
                <a:ea typeface="微软雅黑" panose="020B0503020204020204" pitchFamily="34" charset="-122"/>
                <a:cs typeface="Helvetica" charset="0"/>
                <a:sym typeface="+mn-ea"/>
              </a:rPr>
              <a:t>2</a:t>
            </a:r>
            <a:r>
              <a:rPr lang="zh-CN" altLang="en-US" sz="1400" dirty="0" smtClean="0">
                <a:latin typeface="微软雅黑" panose="020B0503020204020204" pitchFamily="34" charset="-122"/>
                <a:ea typeface="微软雅黑" panose="020B0503020204020204" pitchFamily="34" charset="-122"/>
                <a:cs typeface="Helvetica" charset="0"/>
                <a:sym typeface="+mn-ea"/>
              </a:rPr>
              <a:t>、直接把项目发布到</a:t>
            </a:r>
            <a:r>
              <a:rPr lang="en-US" altLang="zh-CN" sz="1400" dirty="0" err="1" smtClean="0">
                <a:latin typeface="微软雅黑" panose="020B0503020204020204" pitchFamily="34" charset="-122"/>
                <a:ea typeface="微软雅黑" panose="020B0503020204020204" pitchFamily="34" charset="-122"/>
                <a:cs typeface="Helvetica" charset="0"/>
                <a:sym typeface="+mn-ea"/>
              </a:rPr>
              <a:t>Docker</a:t>
            </a:r>
            <a:r>
              <a:rPr lang="zh-CN" altLang="en-US" sz="1400" dirty="0" smtClean="0">
                <a:latin typeface="微软雅黑" panose="020B0503020204020204" pitchFamily="34" charset="-122"/>
                <a:ea typeface="微软雅黑" panose="020B0503020204020204" pitchFamily="34" charset="-122"/>
                <a:cs typeface="Helvetica" charset="0"/>
                <a:sym typeface="+mn-ea"/>
              </a:rPr>
              <a:t>容器中，测试、迭代，上线时直接运行镜像（代码连同配置都无变化）</a:t>
            </a:r>
            <a:endParaRPr lang="en-US" altLang="zh-CN" sz="1400" dirty="0" smtClean="0">
              <a:latin typeface="微软雅黑" panose="020B0503020204020204" pitchFamily="34" charset="-122"/>
              <a:ea typeface="微软雅黑" panose="020B0503020204020204" pitchFamily="34" charset="-122"/>
              <a:cs typeface="Helvetica" charset="0"/>
              <a:sym typeface="+mn-ea"/>
            </a:endParaRPr>
          </a:p>
        </p:txBody>
      </p:sp>
      <p:sp>
        <p:nvSpPr>
          <p:cNvPr id="9" name="矩形 8"/>
          <p:cNvSpPr/>
          <p:nvPr/>
        </p:nvSpPr>
        <p:spPr>
          <a:xfrm>
            <a:off x="9873761" y="2576141"/>
            <a:ext cx="1978269" cy="1107831"/>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altLang="zh-CN" sz="1100" dirty="0" smtClean="0">
                <a:solidFill>
                  <a:srgbClr val="7030A0"/>
                </a:solidFill>
              </a:rPr>
              <a:t>Linux</a:t>
            </a:r>
            <a:endParaRPr lang="zh-CN" altLang="en-US" sz="1100" dirty="0">
              <a:solidFill>
                <a:srgbClr val="7030A0"/>
              </a:solidFill>
            </a:endParaRPr>
          </a:p>
        </p:txBody>
      </p:sp>
      <p:sp>
        <p:nvSpPr>
          <p:cNvPr id="13" name="矩形 12"/>
          <p:cNvSpPr/>
          <p:nvPr/>
        </p:nvSpPr>
        <p:spPr>
          <a:xfrm>
            <a:off x="9911864" y="4122436"/>
            <a:ext cx="1978269" cy="1107831"/>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altLang="zh-CN" sz="1100" dirty="0" smtClean="0">
                <a:solidFill>
                  <a:srgbClr val="7030A0"/>
                </a:solidFill>
              </a:rPr>
              <a:t>Linux</a:t>
            </a:r>
            <a:endParaRPr lang="zh-CN" altLang="en-US" sz="1100" dirty="0">
              <a:solidFill>
                <a:srgbClr val="7030A0"/>
              </a:solidFill>
            </a:endParaRPr>
          </a:p>
        </p:txBody>
      </p:sp>
      <p:sp>
        <p:nvSpPr>
          <p:cNvPr id="15" name="右箭头 14"/>
          <p:cNvSpPr/>
          <p:nvPr/>
        </p:nvSpPr>
        <p:spPr>
          <a:xfrm>
            <a:off x="8443550" y="4562051"/>
            <a:ext cx="1459523" cy="140677"/>
          </a:xfrm>
          <a:prstGeom prst="rightArrow">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棱台 15"/>
          <p:cNvSpPr/>
          <p:nvPr/>
        </p:nvSpPr>
        <p:spPr>
          <a:xfrm>
            <a:off x="7218485" y="4260181"/>
            <a:ext cx="1186961" cy="782516"/>
          </a:xfrm>
          <a:prstGeom prst="bevel">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accent1">
                    <a:lumMod val="75000"/>
                  </a:schemeClr>
                </a:solidFill>
              </a:rPr>
              <a:t>War</a:t>
            </a:r>
          </a:p>
          <a:p>
            <a:pPr algn="ctr"/>
            <a:r>
              <a:rPr lang="en-US" altLang="zh-CN" sz="1200" dirty="0" smtClean="0">
                <a:solidFill>
                  <a:schemeClr val="accent1">
                    <a:lumMod val="75000"/>
                  </a:schemeClr>
                </a:solidFill>
              </a:rPr>
              <a:t>Tomcat</a:t>
            </a:r>
          </a:p>
          <a:p>
            <a:pPr algn="ctr"/>
            <a:r>
              <a:rPr lang="en-US" altLang="zh-CN" sz="1200" dirty="0" err="1" smtClean="0">
                <a:solidFill>
                  <a:schemeClr val="accent1">
                    <a:lumMod val="75000"/>
                  </a:schemeClr>
                </a:solidFill>
              </a:rPr>
              <a:t>Jdk</a:t>
            </a:r>
            <a:endParaRPr lang="en-US" altLang="zh-CN" sz="1200" dirty="0" smtClean="0">
              <a:solidFill>
                <a:schemeClr val="accent1">
                  <a:lumMod val="75000"/>
                </a:schemeClr>
              </a:solidFill>
            </a:endParaRPr>
          </a:p>
        </p:txBody>
      </p:sp>
      <p:sp>
        <p:nvSpPr>
          <p:cNvPr id="18" name="棱台 17"/>
          <p:cNvSpPr/>
          <p:nvPr/>
        </p:nvSpPr>
        <p:spPr>
          <a:xfrm>
            <a:off x="9990992" y="4219150"/>
            <a:ext cx="1315916" cy="858716"/>
          </a:xfrm>
          <a:prstGeom prst="bevel">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accent1">
                    <a:lumMod val="75000"/>
                  </a:schemeClr>
                </a:solidFill>
              </a:rPr>
              <a:t>War</a:t>
            </a:r>
          </a:p>
          <a:p>
            <a:pPr algn="ctr"/>
            <a:r>
              <a:rPr lang="en-US" altLang="zh-CN" sz="1200" dirty="0" smtClean="0">
                <a:solidFill>
                  <a:schemeClr val="accent1">
                    <a:lumMod val="75000"/>
                  </a:schemeClr>
                </a:solidFill>
              </a:rPr>
              <a:t>Tomcat</a:t>
            </a:r>
          </a:p>
          <a:p>
            <a:pPr algn="ctr"/>
            <a:r>
              <a:rPr lang="en-US" altLang="zh-CN" sz="1200" dirty="0" err="1" smtClean="0">
                <a:solidFill>
                  <a:schemeClr val="accent1">
                    <a:lumMod val="75000"/>
                  </a:schemeClr>
                </a:solidFill>
              </a:rPr>
              <a:t>Jdk</a:t>
            </a:r>
            <a:endParaRPr lang="en-US" altLang="zh-CN" sz="1200" dirty="0" smtClean="0">
              <a:solidFill>
                <a:schemeClr val="accent1">
                  <a:lumMod val="75000"/>
                </a:schemeClr>
              </a:solidFill>
            </a:endParaRPr>
          </a:p>
        </p:txBody>
      </p:sp>
      <p:sp>
        <p:nvSpPr>
          <p:cNvPr id="19" name="棱台 18"/>
          <p:cNvSpPr/>
          <p:nvPr/>
        </p:nvSpPr>
        <p:spPr>
          <a:xfrm>
            <a:off x="9914791" y="2625961"/>
            <a:ext cx="1400909" cy="1005255"/>
          </a:xfrm>
          <a:prstGeom prst="bevel">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altLang="zh-CN" sz="1200" dirty="0" smtClean="0">
              <a:solidFill>
                <a:schemeClr val="accent1">
                  <a:lumMod val="75000"/>
                </a:schemeClr>
              </a:solidFill>
            </a:endParaRPr>
          </a:p>
          <a:p>
            <a:pPr algn="ctr"/>
            <a:r>
              <a:rPr lang="en-US" altLang="zh-CN" sz="1100" dirty="0" smtClean="0">
                <a:solidFill>
                  <a:schemeClr val="accent1">
                    <a:lumMod val="75000"/>
                  </a:schemeClr>
                </a:solidFill>
              </a:rPr>
              <a:t>Tomcat</a:t>
            </a:r>
          </a:p>
          <a:p>
            <a:pPr algn="ctr"/>
            <a:r>
              <a:rPr lang="en-US" altLang="zh-CN" sz="1100" dirty="0" err="1" smtClean="0">
                <a:solidFill>
                  <a:schemeClr val="accent1">
                    <a:lumMod val="75000"/>
                  </a:schemeClr>
                </a:solidFill>
              </a:rPr>
              <a:t>Jdk</a:t>
            </a:r>
            <a:endParaRPr lang="en-US" altLang="zh-CN" sz="1100" dirty="0" smtClean="0">
              <a:solidFill>
                <a:schemeClr val="accent1">
                  <a:lumMod val="75000"/>
                </a:schemeClr>
              </a:solidFill>
            </a:endParaRPr>
          </a:p>
        </p:txBody>
      </p:sp>
      <p:sp>
        <p:nvSpPr>
          <p:cNvPr id="22" name="图文框 21"/>
          <p:cNvSpPr/>
          <p:nvPr/>
        </p:nvSpPr>
        <p:spPr>
          <a:xfrm>
            <a:off x="7403123" y="2751991"/>
            <a:ext cx="729761" cy="40444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war</a:t>
            </a:r>
            <a:endParaRPr lang="zh-CN" altLang="en-US" sz="1400" dirty="0">
              <a:solidFill>
                <a:schemeClr val="tx1"/>
              </a:solidFill>
            </a:endParaRPr>
          </a:p>
        </p:txBody>
      </p:sp>
      <p:sp>
        <p:nvSpPr>
          <p:cNvPr id="23" name="图文框 22"/>
          <p:cNvSpPr/>
          <p:nvPr/>
        </p:nvSpPr>
        <p:spPr>
          <a:xfrm>
            <a:off x="10289930" y="2816463"/>
            <a:ext cx="665285" cy="25205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war</a:t>
            </a:r>
            <a:endParaRPr lang="zh-CN" altLang="en-US" sz="1400" dirty="0">
              <a:solidFill>
                <a:schemeClr val="tx1"/>
              </a:solidFill>
            </a:endParaRPr>
          </a:p>
        </p:txBody>
      </p:sp>
      <p:sp>
        <p:nvSpPr>
          <p:cNvPr id="11" name="右箭头 10"/>
          <p:cNvSpPr/>
          <p:nvPr/>
        </p:nvSpPr>
        <p:spPr>
          <a:xfrm>
            <a:off x="8194431" y="2866292"/>
            <a:ext cx="2074985" cy="123093"/>
          </a:xfrm>
          <a:prstGeom prst="rightArrow">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6444762" y="2277208"/>
            <a:ext cx="1164101" cy="369332"/>
          </a:xfrm>
          <a:prstGeom prst="rect">
            <a:avLst/>
          </a:prstGeom>
          <a:noFill/>
        </p:spPr>
        <p:txBody>
          <a:bodyPr wrap="none" rtlCol="0">
            <a:spAutoFit/>
          </a:bodyPr>
          <a:lstStyle/>
          <a:p>
            <a:r>
              <a:rPr lang="zh-CN" altLang="en-US" dirty="0" smtClean="0">
                <a:solidFill>
                  <a:srgbClr val="FF0000"/>
                </a:solidFill>
              </a:rPr>
              <a:t>传统发布</a:t>
            </a:r>
            <a:r>
              <a:rPr lang="en-US" altLang="zh-CN" dirty="0" smtClean="0">
                <a:solidFill>
                  <a:srgbClr val="FF0000"/>
                </a:solidFill>
              </a:rPr>
              <a:t>:</a:t>
            </a:r>
            <a:endParaRPr lang="zh-CN" altLang="en-US" dirty="0">
              <a:solidFill>
                <a:srgbClr val="FF0000"/>
              </a:solidFill>
            </a:endParaRPr>
          </a:p>
        </p:txBody>
      </p:sp>
      <p:sp>
        <p:nvSpPr>
          <p:cNvPr id="25" name="TextBox 24"/>
          <p:cNvSpPr txBox="1"/>
          <p:nvPr/>
        </p:nvSpPr>
        <p:spPr>
          <a:xfrm>
            <a:off x="6544408" y="3761951"/>
            <a:ext cx="1481368" cy="369332"/>
          </a:xfrm>
          <a:prstGeom prst="rect">
            <a:avLst/>
          </a:prstGeom>
          <a:noFill/>
        </p:spPr>
        <p:txBody>
          <a:bodyPr wrap="none" rtlCol="0">
            <a:spAutoFit/>
          </a:bodyPr>
          <a:lstStyle/>
          <a:p>
            <a:r>
              <a:rPr lang="en-US" altLang="zh-CN" dirty="0" err="1" smtClean="0">
                <a:solidFill>
                  <a:srgbClr val="FF0000"/>
                </a:solidFill>
              </a:rPr>
              <a:t>Docker</a:t>
            </a:r>
            <a:r>
              <a:rPr lang="zh-CN" altLang="en-US" dirty="0" smtClean="0">
                <a:solidFill>
                  <a:srgbClr val="FF0000"/>
                </a:solidFill>
              </a:rPr>
              <a:t>发布</a:t>
            </a:r>
            <a:r>
              <a:rPr lang="en-US" altLang="zh-CN" dirty="0" smtClean="0">
                <a:solidFill>
                  <a:srgbClr val="FF0000"/>
                </a:solidFill>
              </a:rPr>
              <a:t>:</a:t>
            </a:r>
            <a:endParaRPr lang="zh-CN" altLang="en-US" dirty="0">
              <a:solidFill>
                <a:srgbClr val="FF0000"/>
              </a:solidFill>
            </a:endParaRPr>
          </a:p>
        </p:txBody>
      </p:sp>
      <p:sp>
        <p:nvSpPr>
          <p:cNvPr id="17" name="TextBox 16"/>
          <p:cNvSpPr txBox="1"/>
          <p:nvPr/>
        </p:nvSpPr>
        <p:spPr>
          <a:xfrm>
            <a:off x="6677955" y="5300091"/>
            <a:ext cx="3416320" cy="646331"/>
          </a:xfrm>
          <a:prstGeom prst="rect">
            <a:avLst/>
          </a:prstGeom>
          <a:noFill/>
        </p:spPr>
        <p:txBody>
          <a:bodyPr wrap="none" rtlCol="0">
            <a:spAutoFit/>
          </a:bodyPr>
          <a:lstStyle/>
          <a:p>
            <a:r>
              <a:rPr lang="zh-CN" altLang="en-US" dirty="0" smtClean="0">
                <a:solidFill>
                  <a:srgbClr val="FF0000"/>
                </a:solidFill>
              </a:rPr>
              <a:t>思考？</a:t>
            </a:r>
            <a:endParaRPr lang="en-US" altLang="zh-CN" dirty="0" smtClean="0">
              <a:solidFill>
                <a:srgbClr val="FF0000"/>
              </a:solidFill>
            </a:endParaRPr>
          </a:p>
          <a:p>
            <a:r>
              <a:rPr lang="zh-CN" altLang="en-US" dirty="0" smtClean="0">
                <a:solidFill>
                  <a:srgbClr val="FF0000"/>
                </a:solidFill>
              </a:rPr>
              <a:t>模式的改变，增加了什么成本？</a:t>
            </a:r>
            <a:endParaRPr lang="zh-CN" altLang="en-US" dirty="0">
              <a:solidFill>
                <a:srgbClr val="FF0000"/>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7796" y="200894"/>
            <a:ext cx="2177969" cy="954107"/>
          </a:xfrm>
          <a:prstGeom prst="rect">
            <a:avLst/>
          </a:prstGeom>
          <a:noFill/>
          <a:ln>
            <a:noFill/>
          </a:ln>
        </p:spPr>
        <p:txBody>
          <a:bodyPr wrap="none" rtlCol="0" anchor="t">
            <a:spAutoFit/>
          </a:bodyPr>
          <a:lstStyle/>
          <a:p>
            <a:pPr algn="ctr"/>
            <a:r>
              <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a:t>
            </a:r>
            <a:r>
              <a:rPr lang="zh-CN" altLang="en-US" sz="2800" b="1" dirty="0" smtClean="0"/>
              <a:t>架构</a:t>
            </a:r>
          </a:p>
          <a:p>
            <a:pPr algn="ctr"/>
            <a:endParaRPr lang="zh-CN" altLang="en-US" sz="2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32770" name="Picture 2"/>
          <p:cNvPicPr>
            <a:picLocks noChangeAspect="1" noChangeArrowheads="1"/>
          </p:cNvPicPr>
          <p:nvPr/>
        </p:nvPicPr>
        <p:blipFill>
          <a:blip r:embed="rId2"/>
          <a:srcRect/>
          <a:stretch>
            <a:fillRect/>
          </a:stretch>
        </p:blipFill>
        <p:spPr bwMode="auto">
          <a:xfrm>
            <a:off x="5257617" y="983412"/>
            <a:ext cx="6327660" cy="4609181"/>
          </a:xfrm>
          <a:prstGeom prst="rect">
            <a:avLst/>
          </a:prstGeom>
          <a:noFill/>
          <a:ln w="9525">
            <a:noFill/>
            <a:miter lim="800000"/>
            <a:headEnd/>
            <a:tailEnd/>
          </a:ln>
          <a:effectLst/>
        </p:spPr>
      </p:pic>
      <p:graphicFrame>
        <p:nvGraphicFramePr>
          <p:cNvPr id="6" name="表格 5"/>
          <p:cNvGraphicFramePr>
            <a:graphicFrameLocks noGrp="1"/>
          </p:cNvGraphicFramePr>
          <p:nvPr/>
        </p:nvGraphicFramePr>
        <p:xfrm>
          <a:off x="306183" y="1094441"/>
          <a:ext cx="4764768" cy="3477559"/>
        </p:xfrm>
        <a:graphic>
          <a:graphicData uri="http://schemas.openxmlformats.org/drawingml/2006/table">
            <a:tbl>
              <a:tblPr/>
              <a:tblGrid>
                <a:gridCol w="970527"/>
                <a:gridCol w="3794241"/>
              </a:tblGrid>
              <a:tr h="491567">
                <a:tc>
                  <a:txBody>
                    <a:bodyPr/>
                    <a:lstStyle/>
                    <a:p>
                      <a:pPr fontAlgn="t" latinLnBrk="1"/>
                      <a:r>
                        <a:rPr lang="en-US" sz="1400" dirty="0" smtClean="0">
                          <a:latin typeface="Helvetica Neue"/>
                        </a:rPr>
                        <a:t>Images</a:t>
                      </a:r>
                      <a:endParaRPr lang="en-US" sz="1400" dirty="0">
                        <a:latin typeface="Helvetica Neue"/>
                      </a:endParaRP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en-US" sz="1400" dirty="0" smtClean="0">
                          <a:latin typeface="Helvetica Neue"/>
                        </a:rPr>
                        <a:t>Docker </a:t>
                      </a:r>
                      <a:r>
                        <a:rPr lang="zh-CN" altLang="en-US" sz="1400" dirty="0" smtClean="0">
                          <a:latin typeface="Helvetica Neue"/>
                        </a:rPr>
                        <a:t>镜像，用</a:t>
                      </a:r>
                      <a:r>
                        <a:rPr lang="zh-CN" altLang="en-US" sz="1400" dirty="0">
                          <a:latin typeface="Helvetica Neue"/>
                        </a:rPr>
                        <a:t>于创建 </a:t>
                      </a:r>
                      <a:r>
                        <a:rPr lang="en-US" sz="1400" dirty="0">
                          <a:latin typeface="Helvetica Neue"/>
                        </a:rPr>
                        <a:t>Docker </a:t>
                      </a:r>
                      <a:r>
                        <a:rPr lang="zh-CN" altLang="en-US" sz="1400" dirty="0">
                          <a:latin typeface="Helvetica Neue"/>
                        </a:rPr>
                        <a:t>容器的模板。</a:t>
                      </a: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tr>
              <a:tr h="491567">
                <a:tc>
                  <a:txBody>
                    <a:bodyPr/>
                    <a:lstStyle/>
                    <a:p>
                      <a:pPr fontAlgn="t" latinLnBrk="1"/>
                      <a:r>
                        <a:rPr lang="en-US" sz="1400" dirty="0" smtClean="0">
                          <a:latin typeface="Helvetica Neue"/>
                        </a:rPr>
                        <a:t>Container</a:t>
                      </a:r>
                      <a:endParaRPr lang="en-US" sz="1400" dirty="0">
                        <a:latin typeface="Helvetica Neue"/>
                      </a:endParaRP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en-US" sz="1400" dirty="0" smtClean="0">
                          <a:latin typeface="Helvetica Neue"/>
                        </a:rPr>
                        <a:t>Docker </a:t>
                      </a:r>
                      <a:r>
                        <a:rPr lang="zh-CN" altLang="en-US" sz="1400" dirty="0" smtClean="0">
                          <a:latin typeface="Helvetica Neue"/>
                        </a:rPr>
                        <a:t>容器，独</a:t>
                      </a:r>
                      <a:r>
                        <a:rPr lang="zh-CN" altLang="en-US" sz="1400" dirty="0">
                          <a:latin typeface="Helvetica Neue"/>
                        </a:rPr>
                        <a:t>立运行的一个或一组应用。</a:t>
                      </a: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tr>
              <a:tr h="631119">
                <a:tc>
                  <a:txBody>
                    <a:bodyPr/>
                    <a:lstStyle/>
                    <a:p>
                      <a:pPr fontAlgn="t" latinLnBrk="1"/>
                      <a:r>
                        <a:rPr lang="en-US" sz="1400" dirty="0" smtClean="0">
                          <a:latin typeface="Helvetica Neue"/>
                        </a:rPr>
                        <a:t>Client</a:t>
                      </a:r>
                      <a:endParaRPr lang="en-US" sz="1400" dirty="0">
                        <a:latin typeface="Helvetica Neue"/>
                      </a:endParaRP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en-US" sz="1400" dirty="0" smtClean="0">
                          <a:latin typeface="Helvetica Neue"/>
                        </a:rPr>
                        <a:t>Docker </a:t>
                      </a:r>
                      <a:r>
                        <a:rPr lang="zh-CN" altLang="en-US" sz="1400" dirty="0" smtClean="0">
                          <a:latin typeface="Helvetica Neue"/>
                        </a:rPr>
                        <a:t>客户端，使</a:t>
                      </a:r>
                      <a:r>
                        <a:rPr lang="zh-CN" altLang="en-US" sz="1400" dirty="0">
                          <a:latin typeface="Helvetica Neue"/>
                        </a:rPr>
                        <a:t>用 </a:t>
                      </a:r>
                      <a:r>
                        <a:rPr lang="en-US" sz="1400" dirty="0">
                          <a:latin typeface="Helvetica Neue"/>
                        </a:rPr>
                        <a:t>Docker </a:t>
                      </a:r>
                      <a:r>
                        <a:rPr lang="en-US" sz="1400" dirty="0" smtClean="0">
                          <a:latin typeface="Helvetica Neue"/>
                        </a:rPr>
                        <a:t>A</a:t>
                      </a:r>
                      <a:r>
                        <a:rPr lang="en-US" altLang="zh-CN" sz="1400" dirty="0" smtClean="0">
                          <a:latin typeface="Helvetica Neue"/>
                        </a:rPr>
                        <a:t>pi</a:t>
                      </a:r>
                      <a:r>
                        <a:rPr lang="zh-CN" altLang="en-US" sz="1400" dirty="0" smtClean="0">
                          <a:latin typeface="Helvetica Neue"/>
                        </a:rPr>
                        <a:t>与 </a:t>
                      </a:r>
                      <a:r>
                        <a:rPr lang="en-US" sz="1400" dirty="0">
                          <a:latin typeface="Helvetica Neue"/>
                        </a:rPr>
                        <a:t>Docker </a:t>
                      </a:r>
                      <a:r>
                        <a:rPr lang="zh-CN" altLang="en-US" sz="1400" dirty="0">
                          <a:latin typeface="Helvetica Neue"/>
                        </a:rPr>
                        <a:t>的守护进程通信。</a:t>
                      </a: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tr>
              <a:tr h="491567">
                <a:tc>
                  <a:txBody>
                    <a:bodyPr/>
                    <a:lstStyle/>
                    <a:p>
                      <a:pPr fontAlgn="t" latinLnBrk="1"/>
                      <a:r>
                        <a:rPr lang="en-US" sz="1400" dirty="0" smtClean="0">
                          <a:latin typeface="Helvetica Neue"/>
                        </a:rPr>
                        <a:t>Host</a:t>
                      </a:r>
                      <a:endParaRPr lang="en-US" sz="1400" dirty="0">
                        <a:latin typeface="Helvetica Neue"/>
                      </a:endParaRP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en-US" sz="1400" dirty="0" smtClean="0">
                          <a:latin typeface="Helvetica Neue"/>
                        </a:rPr>
                        <a:t>Docker </a:t>
                      </a:r>
                      <a:r>
                        <a:rPr lang="zh-CN" altLang="en-US" sz="1400" dirty="0" smtClean="0">
                          <a:latin typeface="Helvetica Neue"/>
                        </a:rPr>
                        <a:t>主机，一</a:t>
                      </a:r>
                      <a:r>
                        <a:rPr lang="zh-CN" altLang="en-US" sz="1400" dirty="0">
                          <a:latin typeface="Helvetica Neue"/>
                        </a:rPr>
                        <a:t>个物理或者虚拟的机</a:t>
                      </a:r>
                      <a:r>
                        <a:rPr lang="zh-CN" altLang="en-US" sz="1400" dirty="0" smtClean="0">
                          <a:latin typeface="Helvetica Neue"/>
                        </a:rPr>
                        <a:t>器</a:t>
                      </a:r>
                      <a:endParaRPr lang="en-US" altLang="zh-CN" sz="1400" dirty="0" smtClean="0">
                        <a:latin typeface="Helvetica Neue"/>
                      </a:endParaRPr>
                    </a:p>
                    <a:p>
                      <a:pPr fontAlgn="t" latinLnBrk="1"/>
                      <a:r>
                        <a:rPr lang="zh-CN" altLang="en-US" sz="1400" dirty="0" smtClean="0">
                          <a:latin typeface="Helvetica Neue"/>
                        </a:rPr>
                        <a:t>用于执</a:t>
                      </a:r>
                      <a:r>
                        <a:rPr lang="zh-CN" altLang="en-US" sz="1400" dirty="0">
                          <a:latin typeface="Helvetica Neue"/>
                        </a:rPr>
                        <a:t>行 </a:t>
                      </a:r>
                      <a:r>
                        <a:rPr lang="en-US" sz="1400" dirty="0">
                          <a:latin typeface="Helvetica Neue"/>
                        </a:rPr>
                        <a:t>Docker </a:t>
                      </a:r>
                      <a:r>
                        <a:rPr lang="zh-CN" altLang="en-US" sz="1400" dirty="0">
                          <a:latin typeface="Helvetica Neue"/>
                        </a:rPr>
                        <a:t>守护进程和容器。</a:t>
                      </a: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tr>
              <a:tr h="485296">
                <a:tc>
                  <a:txBody>
                    <a:bodyPr/>
                    <a:lstStyle/>
                    <a:p>
                      <a:pPr fontAlgn="t" latinLnBrk="1"/>
                      <a:r>
                        <a:rPr lang="en-US" sz="1400" dirty="0" smtClean="0">
                          <a:latin typeface="Helvetica Neue"/>
                        </a:rPr>
                        <a:t>Registry</a:t>
                      </a:r>
                      <a:endParaRPr lang="en-US" sz="1400" dirty="0">
                        <a:latin typeface="Helvetica Neue"/>
                      </a:endParaRP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en-US" sz="1400" dirty="0">
                          <a:latin typeface="Helvetica Neue"/>
                        </a:rPr>
                        <a:t>Docker </a:t>
                      </a:r>
                      <a:r>
                        <a:rPr lang="zh-CN" altLang="en-US" sz="1400" dirty="0">
                          <a:latin typeface="Helvetica Neue"/>
                        </a:rPr>
                        <a:t>仓</a:t>
                      </a:r>
                      <a:r>
                        <a:rPr lang="zh-CN" altLang="en-US" sz="1400" dirty="0" smtClean="0">
                          <a:latin typeface="Helvetica Neue"/>
                        </a:rPr>
                        <a:t>库，用</a:t>
                      </a:r>
                      <a:r>
                        <a:rPr lang="zh-CN" altLang="en-US" sz="1400" dirty="0">
                          <a:latin typeface="Helvetica Neue"/>
                        </a:rPr>
                        <a:t>来保存镜</a:t>
                      </a:r>
                      <a:r>
                        <a:rPr lang="zh-CN" altLang="en-US" sz="1400" dirty="0" smtClean="0">
                          <a:latin typeface="Helvetica Neue"/>
                        </a:rPr>
                        <a:t>像</a:t>
                      </a:r>
                      <a:endParaRPr lang="zh-CN" altLang="en-US" sz="1400" dirty="0">
                        <a:latin typeface="Helvetica Neue"/>
                      </a:endParaRP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tr>
              <a:tr h="871268">
                <a:tc>
                  <a:txBody>
                    <a:bodyPr/>
                    <a:lstStyle/>
                    <a:p>
                      <a:pPr fontAlgn="t" latinLnBrk="1"/>
                      <a:r>
                        <a:rPr lang="en-US" sz="1400" dirty="0" smtClean="0">
                          <a:latin typeface="Helvetica Neue"/>
                        </a:rPr>
                        <a:t>Machine</a:t>
                      </a:r>
                      <a:endParaRPr lang="en-US" sz="1400" dirty="0">
                        <a:latin typeface="Helvetica Neue"/>
                      </a:endParaRP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zh-CN" altLang="en-US" sz="1400" dirty="0" smtClean="0">
                          <a:latin typeface="Helvetica Neue"/>
                        </a:rPr>
                        <a:t>一</a:t>
                      </a:r>
                      <a:r>
                        <a:rPr lang="zh-CN" altLang="en-US" sz="1400" dirty="0">
                          <a:latin typeface="Helvetica Neue"/>
                        </a:rPr>
                        <a:t>个简化</a:t>
                      </a:r>
                      <a:r>
                        <a:rPr lang="en-US" sz="1400" dirty="0">
                          <a:latin typeface="Helvetica Neue"/>
                        </a:rPr>
                        <a:t>Docker</a:t>
                      </a:r>
                      <a:r>
                        <a:rPr lang="zh-CN" altLang="en-US" sz="1400" dirty="0">
                          <a:latin typeface="Helvetica Neue"/>
                        </a:rPr>
                        <a:t>安装的命令行工具</a:t>
                      </a:r>
                      <a:r>
                        <a:rPr lang="zh-CN" altLang="en-US" sz="1400" dirty="0" smtClean="0">
                          <a:latin typeface="Helvetica Neue"/>
                        </a:rPr>
                        <a:t>，</a:t>
                      </a:r>
                      <a:endParaRPr lang="en-US" altLang="zh-CN" sz="1400" dirty="0" smtClean="0">
                        <a:latin typeface="Helvetica Neue"/>
                      </a:endParaRPr>
                    </a:p>
                    <a:p>
                      <a:pPr fontAlgn="t" latinLnBrk="1"/>
                      <a:r>
                        <a:rPr lang="zh-CN" altLang="en-US" sz="1400" dirty="0" smtClean="0">
                          <a:latin typeface="Helvetica Neue"/>
                        </a:rPr>
                        <a:t>比</a:t>
                      </a:r>
                      <a:r>
                        <a:rPr lang="zh-CN" altLang="en-US" sz="1400" dirty="0">
                          <a:latin typeface="Helvetica Neue"/>
                        </a:rPr>
                        <a:t>如</a:t>
                      </a:r>
                      <a:r>
                        <a:rPr lang="en-US" sz="1400" dirty="0">
                          <a:latin typeface="Helvetica Neue"/>
                        </a:rPr>
                        <a:t>VirtualBox、 Digital Ocean、Microsoft Azure。</a:t>
                      </a: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tr>
            </a:tbl>
          </a:graphicData>
        </a:graphic>
      </p:graphicFrame>
      <p:sp>
        <p:nvSpPr>
          <p:cNvPr id="32771" name="Rectangle 3"/>
          <p:cNvSpPr>
            <a:spLocks noChangeArrowheads="1"/>
          </p:cNvSpPr>
          <p:nvPr/>
        </p:nvSpPr>
        <p:spPr bwMode="auto">
          <a:xfrm>
            <a:off x="0" y="0"/>
            <a:ext cx="12192000" cy="0"/>
          </a:xfrm>
          <a:prstGeom prst="rect">
            <a:avLst/>
          </a:prstGeom>
          <a:solidFill>
            <a:srgbClr val="FBFBFB"/>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249582" y="916885"/>
            <a:ext cx="7004050" cy="5006975"/>
          </a:xfrm>
          <a:prstGeom prst="rect">
            <a:avLst/>
          </a:prstGeom>
          <a:noFill/>
          <a:ln w="9525">
            <a:noFill/>
            <a:miter lim="800000"/>
            <a:headEnd/>
            <a:tailEnd/>
          </a:ln>
          <a:effectLst/>
        </p:spPr>
      </p:pic>
      <p:sp>
        <p:nvSpPr>
          <p:cNvPr id="2" name="矩形 1"/>
          <p:cNvSpPr/>
          <p:nvPr/>
        </p:nvSpPr>
        <p:spPr>
          <a:xfrm>
            <a:off x="607796" y="200894"/>
            <a:ext cx="2896114" cy="523220"/>
          </a:xfrm>
          <a:prstGeom prst="rect">
            <a:avLst/>
          </a:prstGeom>
          <a:noFill/>
          <a:ln>
            <a:noFill/>
          </a:ln>
        </p:spPr>
        <p:txBody>
          <a:bodyPr wrap="none" rtlCol="0" anchor="t">
            <a:spAutoFit/>
          </a:bodyPr>
          <a:lstStyle/>
          <a:p>
            <a:pPr algn="ctr"/>
            <a:r>
              <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基本概念</a:t>
            </a:r>
            <a:endParaRPr lang="zh-CN" altLang="en-US" sz="2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966831" y="2698841"/>
            <a:ext cx="6076638" cy="3693319"/>
          </a:xfrm>
          <a:prstGeom prst="rect">
            <a:avLst/>
          </a:prstGeom>
        </p:spPr>
        <p:txBody>
          <a:bodyPr wrap="square">
            <a:spAutoFit/>
          </a:bodyPr>
          <a:lstStyle/>
          <a:p>
            <a:r>
              <a:rPr lang="zh-CN" altLang="en-US" dirty="0" smtClean="0"/>
              <a:t>三个组件：</a:t>
            </a:r>
          </a:p>
          <a:p>
            <a:r>
              <a:rPr lang="zh-CN" altLang="en-US" dirty="0" smtClean="0"/>
              <a:t>镜像（</a:t>
            </a:r>
            <a:r>
              <a:rPr lang="en-US" dirty="0" smtClean="0"/>
              <a:t>Image）</a:t>
            </a:r>
            <a:r>
              <a:rPr lang="zh-CN" altLang="en-US" dirty="0" smtClean="0"/>
              <a:t>：</a:t>
            </a:r>
            <a:endParaRPr lang="en-US" dirty="0" smtClean="0"/>
          </a:p>
          <a:p>
            <a:r>
              <a:rPr lang="zh-CN" altLang="en-US" dirty="0" smtClean="0"/>
              <a:t>容器（</a:t>
            </a:r>
            <a:r>
              <a:rPr lang="en-US" dirty="0" smtClean="0"/>
              <a:t>Container）</a:t>
            </a:r>
          </a:p>
          <a:p>
            <a:r>
              <a:rPr lang="zh-CN" altLang="en-US" dirty="0" smtClean="0"/>
              <a:t>仓库（</a:t>
            </a:r>
            <a:r>
              <a:rPr lang="en-US" dirty="0" smtClean="0"/>
              <a:t>Repository）</a:t>
            </a:r>
          </a:p>
          <a:p>
            <a:endParaRPr lang="en-US" dirty="0" smtClean="0"/>
          </a:p>
          <a:p>
            <a:endParaRPr lang="en-US" dirty="0" smtClean="0"/>
          </a:p>
          <a:p>
            <a:endParaRPr lang="en-US" dirty="0" smtClean="0"/>
          </a:p>
          <a:p>
            <a:r>
              <a:rPr lang="zh-CN" altLang="en-US" dirty="0" smtClean="0"/>
              <a:t>例如：</a:t>
            </a:r>
            <a:endParaRPr lang="en-US" altLang="zh-CN" dirty="0" smtClean="0"/>
          </a:p>
          <a:p>
            <a:r>
              <a:rPr lang="en-US" dirty="0" smtClean="0"/>
              <a:t>docker pull </a:t>
            </a:r>
            <a:r>
              <a:rPr lang="en-US" altLang="zh-CN" dirty="0" smtClean="0"/>
              <a:t>redis</a:t>
            </a:r>
          </a:p>
          <a:p>
            <a:endParaRPr lang="en-US" dirty="0" smtClean="0"/>
          </a:p>
          <a:p>
            <a:r>
              <a:rPr lang="en-US" altLang="zh-CN" dirty="0" smtClean="0"/>
              <a:t>docker run –d –name redis redis</a:t>
            </a:r>
            <a:endParaRPr lang="en-US" dirty="0" smtClean="0"/>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5243423" y="953817"/>
            <a:ext cx="5638800" cy="4862513"/>
          </a:xfrm>
          <a:prstGeom prst="rect">
            <a:avLst/>
          </a:prstGeom>
          <a:noFill/>
          <a:ln w="9525">
            <a:noFill/>
            <a:miter lim="800000"/>
            <a:headEnd/>
            <a:tailEnd/>
          </a:ln>
          <a:effectLst/>
        </p:spPr>
      </p:pic>
      <p:sp>
        <p:nvSpPr>
          <p:cNvPr id="3" name="矩形 2"/>
          <p:cNvSpPr/>
          <p:nvPr/>
        </p:nvSpPr>
        <p:spPr>
          <a:xfrm>
            <a:off x="569611" y="242342"/>
            <a:ext cx="3775393" cy="523220"/>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容器、镜像的运行关系</a:t>
            </a:r>
            <a:endParaRPr lang="zh-CN" altLang="en-US" sz="2800" b="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矩形 3"/>
          <p:cNvSpPr/>
          <p:nvPr/>
        </p:nvSpPr>
        <p:spPr>
          <a:xfrm>
            <a:off x="350042" y="1180425"/>
            <a:ext cx="3902781" cy="2585323"/>
          </a:xfrm>
          <a:prstGeom prst="rect">
            <a:avLst/>
          </a:prstGeom>
        </p:spPr>
        <p:txBody>
          <a:bodyPr wrap="square">
            <a:spAutoFit/>
          </a:bodyPr>
          <a:lstStyle/>
          <a:p>
            <a:r>
              <a:rPr lang="zh-CN" altLang="en-US" dirty="0" smtClean="0"/>
              <a:t>例如：</a:t>
            </a:r>
            <a:endParaRPr lang="en-US" altLang="zh-CN" dirty="0" smtClean="0"/>
          </a:p>
          <a:p>
            <a:r>
              <a:rPr lang="en-US" dirty="0" smtClean="0"/>
              <a:t>docker pull </a:t>
            </a:r>
            <a:r>
              <a:rPr lang="en-US" altLang="zh-CN" dirty="0" smtClean="0"/>
              <a:t>redis</a:t>
            </a:r>
          </a:p>
          <a:p>
            <a:endParaRPr lang="en-US" dirty="0" smtClean="0"/>
          </a:p>
          <a:p>
            <a:r>
              <a:rPr lang="en-US" altLang="zh-CN" dirty="0" smtClean="0"/>
              <a:t>docker run –d –name redis redis</a:t>
            </a:r>
          </a:p>
          <a:p>
            <a:endParaRPr lang="en-US" dirty="0" smtClean="0"/>
          </a:p>
          <a:p>
            <a:r>
              <a:rPr lang="en-US" altLang="zh-CN" dirty="0" smtClean="0"/>
              <a:t>d</a:t>
            </a:r>
            <a:r>
              <a:rPr lang="en-US" dirty="0" smtClean="0"/>
              <a:t>ocker start/stop/pause redis</a:t>
            </a:r>
          </a:p>
          <a:p>
            <a:endParaRPr lang="en-US" dirty="0" smtClean="0"/>
          </a:p>
          <a:p>
            <a:r>
              <a:rPr lang="zh-CN" altLang="en-US" dirty="0" smtClean="0">
                <a:solidFill>
                  <a:srgbClr val="FF0000"/>
                </a:solidFill>
              </a:rPr>
              <a:t>镜像类似 </a:t>
            </a:r>
            <a:r>
              <a:rPr lang="en-US" altLang="zh-CN" dirty="0" smtClean="0">
                <a:solidFill>
                  <a:srgbClr val="FF0000"/>
                </a:solidFill>
              </a:rPr>
              <a:t>Class</a:t>
            </a:r>
            <a:r>
              <a:rPr lang="zh-CN" altLang="en-US" dirty="0" smtClean="0">
                <a:solidFill>
                  <a:srgbClr val="FF0000"/>
                </a:solidFill>
              </a:rPr>
              <a:t>类</a:t>
            </a:r>
            <a:r>
              <a:rPr lang="en-US" altLang="zh-CN" dirty="0" smtClean="0">
                <a:solidFill>
                  <a:srgbClr val="FF0000"/>
                </a:solidFill>
              </a:rPr>
              <a:t>----</a:t>
            </a:r>
            <a:r>
              <a:rPr lang="zh-CN" altLang="en-US" dirty="0" smtClean="0">
                <a:solidFill>
                  <a:srgbClr val="FF0000"/>
                </a:solidFill>
              </a:rPr>
              <a:t>层间继承关系</a:t>
            </a:r>
            <a:endParaRPr lang="en-US" altLang="zh-CN" dirty="0" smtClean="0">
              <a:solidFill>
                <a:srgbClr val="FF0000"/>
              </a:solidFill>
            </a:endParaRPr>
          </a:p>
          <a:p>
            <a:r>
              <a:rPr lang="zh-CN" altLang="en-US" dirty="0" smtClean="0">
                <a:solidFill>
                  <a:srgbClr val="FF0000"/>
                </a:solidFill>
              </a:rPr>
              <a:t>容器类似 </a:t>
            </a:r>
            <a:r>
              <a:rPr lang="en-US" altLang="zh-CN" dirty="0" smtClean="0">
                <a:solidFill>
                  <a:srgbClr val="FF0000"/>
                </a:solidFill>
              </a:rPr>
              <a:t>new</a:t>
            </a:r>
            <a:r>
              <a:rPr lang="zh-CN" altLang="en-US" dirty="0" smtClean="0">
                <a:solidFill>
                  <a:srgbClr val="FF0000"/>
                </a:solidFill>
              </a:rPr>
              <a:t>对象</a:t>
            </a:r>
            <a:endParaRPr lang="en-US"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19178" y="854817"/>
            <a:ext cx="9195338" cy="3447098"/>
          </a:xfrm>
          <a:prstGeom prst="rect">
            <a:avLst/>
          </a:prstGeom>
        </p:spPr>
        <p:txBody>
          <a:bodyPr wrap="none">
            <a:spAutoFit/>
          </a:bodyPr>
          <a:lstStyle/>
          <a:p>
            <a:r>
              <a:rPr lang="zh-CN" altLang="en-US" b="1" dirty="0" smtClean="0"/>
              <a:t>默认安装</a:t>
            </a:r>
            <a:endParaRPr lang="en-US" altLang="zh-CN" dirty="0" smtClean="0"/>
          </a:p>
          <a:p>
            <a:pPr lvl="0"/>
            <a:r>
              <a:rPr lang="en-US" sz="1400" dirty="0" smtClean="0"/>
              <a:t>$ yum install –y docker   ##</a:t>
            </a:r>
            <a:r>
              <a:rPr lang="zh-CN" altLang="en-US" sz="1400" dirty="0" smtClean="0"/>
              <a:t>默认安装</a:t>
            </a:r>
            <a:endParaRPr lang="en-US" altLang="zh-CN" dirty="0" smtClean="0"/>
          </a:p>
          <a:p>
            <a:pPr lvl="0"/>
            <a:r>
              <a:rPr lang="en-US" altLang="zh-CN" dirty="0" smtClean="0"/>
              <a:t>#</a:t>
            </a:r>
            <a:r>
              <a:rPr lang="zh-CN" altLang="en-US" dirty="0" smtClean="0"/>
              <a:t>更新</a:t>
            </a:r>
            <a:r>
              <a:rPr lang="en-US" altLang="zh-CN" dirty="0" smtClean="0"/>
              <a:t>yum</a:t>
            </a:r>
            <a:r>
              <a:rPr lang="zh-CN" altLang="en-US" dirty="0" smtClean="0"/>
              <a:t>源安装</a:t>
            </a:r>
            <a:endParaRPr lang="en-US" altLang="zh-CN" dirty="0" smtClean="0"/>
          </a:p>
          <a:p>
            <a:r>
              <a:rPr lang="en-US" sz="1400" dirty="0" smtClean="0"/>
              <a:t>sudo yum install -y yum-</a:t>
            </a:r>
            <a:r>
              <a:rPr lang="en-US" sz="1400" dirty="0" err="1" smtClean="0"/>
              <a:t>utils</a:t>
            </a:r>
            <a:endParaRPr lang="en-US" sz="1400" dirty="0" smtClean="0"/>
          </a:p>
          <a:p>
            <a:r>
              <a:rPr lang="en-US" sz="1400" dirty="0" smtClean="0"/>
              <a:t>sudo yum-config-manager --add-repo https://</a:t>
            </a:r>
            <a:r>
              <a:rPr lang="en-US" sz="1400" dirty="0" smtClean="0">
                <a:hlinkClick r:id="rId2"/>
              </a:rPr>
              <a:t>mirrors.aliyun.com/docker-ce/linux/centos/docker-ce.repo</a:t>
            </a:r>
            <a:endParaRPr lang="en-US" sz="1400" dirty="0" smtClean="0"/>
          </a:p>
          <a:p>
            <a:r>
              <a:rPr lang="zh-CN" altLang="en-US" sz="1400" dirty="0" smtClean="0"/>
              <a:t>或者</a:t>
            </a:r>
            <a:endParaRPr lang="en-US" altLang="zh-CN" dirty="0" smtClean="0"/>
          </a:p>
          <a:p>
            <a:r>
              <a:rPr lang="en-US" altLang="zh-CN" dirty="0" err="1" smtClean="0"/>
              <a:t>wget</a:t>
            </a:r>
            <a:r>
              <a:rPr lang="en-US" altLang="zh-CN" dirty="0" smtClean="0"/>
              <a:t> </a:t>
            </a:r>
            <a:r>
              <a:rPr lang="en-US" altLang="zh-CN" dirty="0" smtClean="0">
                <a:hlinkClick r:id="rId3"/>
              </a:rPr>
              <a:t>https://mirrors.aliyun.com/docker-ce/linux/centos/docker-ce.repo</a:t>
            </a:r>
            <a:endParaRPr lang="en-US" altLang="zh-CN" dirty="0" smtClean="0"/>
          </a:p>
          <a:p>
            <a:r>
              <a:rPr lang="zh-CN" altLang="en-US" dirty="0" smtClean="0"/>
              <a:t>更新</a:t>
            </a:r>
            <a:r>
              <a:rPr lang="en-US" altLang="zh-CN" dirty="0" smtClean="0"/>
              <a:t>yum</a:t>
            </a:r>
            <a:r>
              <a:rPr lang="zh-CN" altLang="en-US" dirty="0" smtClean="0"/>
              <a:t>缓存：</a:t>
            </a:r>
            <a:r>
              <a:rPr lang="en-US" dirty="0" smtClean="0"/>
              <a:t>yum clean all  &amp;&amp; yum </a:t>
            </a:r>
            <a:r>
              <a:rPr lang="en-US" dirty="0" err="1" smtClean="0"/>
              <a:t>makecache</a:t>
            </a:r>
            <a:r>
              <a:rPr lang="en-US" dirty="0" smtClean="0"/>
              <a:t> fast </a:t>
            </a:r>
            <a:endParaRPr lang="en-US" altLang="zh-CN" dirty="0" smtClean="0"/>
          </a:p>
          <a:p>
            <a:endParaRPr lang="en-US" altLang="zh-CN" dirty="0" smtClean="0"/>
          </a:p>
          <a:p>
            <a:r>
              <a:rPr lang="en-US" dirty="0" err="1" smtClean="0"/>
              <a:t>sudo</a:t>
            </a:r>
            <a:r>
              <a:rPr lang="en-US" dirty="0" smtClean="0"/>
              <a:t> yum install </a:t>
            </a:r>
            <a:r>
              <a:rPr lang="en-US" dirty="0" err="1" smtClean="0"/>
              <a:t>docker-ce</a:t>
            </a:r>
            <a:r>
              <a:rPr lang="en-US" dirty="0" smtClean="0"/>
              <a:t>	</a:t>
            </a:r>
            <a:r>
              <a:rPr lang="en-US" altLang="zh-CN" dirty="0" smtClean="0"/>
              <a:t>##</a:t>
            </a:r>
            <a:r>
              <a:rPr lang="zh-CN" altLang="en-US" dirty="0" smtClean="0"/>
              <a:t>最新版</a:t>
            </a:r>
            <a:endParaRPr lang="en-US" altLang="zh-CN" dirty="0" smtClean="0"/>
          </a:p>
          <a:p>
            <a:r>
              <a:rPr lang="en-US" altLang="zh-CN" dirty="0" smtClean="0"/>
              <a:t>##</a:t>
            </a:r>
            <a:r>
              <a:rPr lang="zh-CN" altLang="en-US" dirty="0" smtClean="0"/>
              <a:t>指定版本</a:t>
            </a:r>
            <a:endParaRPr lang="en-US" altLang="zh-CN" dirty="0" smtClean="0"/>
          </a:p>
          <a:p>
            <a:r>
              <a:rPr lang="fr-FR" altLang="zh-CN" dirty="0" smtClean="0"/>
              <a:t>yum install docker-ce-18.09.9 docker-ce-cli-18.09.9 containerd.io -y</a:t>
            </a:r>
            <a:endParaRPr lang="zh-CN" altLang="en-US" dirty="0" smtClean="0"/>
          </a:p>
          <a:p>
            <a:endParaRPr lang="zh-CN" altLang="en-US" dirty="0"/>
          </a:p>
        </p:txBody>
      </p:sp>
      <p:sp>
        <p:nvSpPr>
          <p:cNvPr id="7" name="矩形 6"/>
          <p:cNvSpPr/>
          <p:nvPr/>
        </p:nvSpPr>
        <p:spPr>
          <a:xfrm>
            <a:off x="290749" y="4767068"/>
            <a:ext cx="4868192" cy="923330"/>
          </a:xfrm>
          <a:prstGeom prst="rect">
            <a:avLst/>
          </a:prstGeom>
        </p:spPr>
        <p:txBody>
          <a:bodyPr wrap="none">
            <a:spAutoFit/>
          </a:bodyPr>
          <a:lstStyle/>
          <a:p>
            <a:r>
              <a:rPr lang="zh-CN" altLang="en-US" b="1" dirty="0" smtClean="0"/>
              <a:t>启动</a:t>
            </a:r>
            <a:endParaRPr lang="en-US" altLang="zh-CN" dirty="0" smtClean="0"/>
          </a:p>
          <a:p>
            <a:pPr lvl="0"/>
            <a:r>
              <a:rPr lang="en-US" dirty="0" smtClean="0"/>
              <a:t>$ </a:t>
            </a:r>
            <a:r>
              <a:rPr lang="en-US" altLang="zh-CN" dirty="0" err="1" smtClean="0"/>
              <a:t>systemctl</a:t>
            </a:r>
            <a:r>
              <a:rPr lang="en-US" altLang="zh-CN" dirty="0" smtClean="0"/>
              <a:t> start </a:t>
            </a:r>
            <a:r>
              <a:rPr lang="en-US" altLang="zh-CN" dirty="0" err="1" smtClean="0"/>
              <a:t>docker</a:t>
            </a:r>
            <a:r>
              <a:rPr lang="en-US" dirty="0" smtClean="0"/>
              <a:t>     </a:t>
            </a:r>
            <a:r>
              <a:rPr lang="en-US" altLang="zh-CN" dirty="0" smtClean="0"/>
              <a:t>##</a:t>
            </a:r>
            <a:r>
              <a:rPr lang="zh-CN" altLang="en-US" dirty="0" smtClean="0"/>
              <a:t>启动</a:t>
            </a:r>
            <a:r>
              <a:rPr lang="en-US" altLang="zh-CN" dirty="0" err="1" smtClean="0"/>
              <a:t>docker</a:t>
            </a:r>
            <a:endParaRPr lang="en-US" dirty="0" smtClean="0"/>
          </a:p>
          <a:p>
            <a:pPr lvl="0"/>
            <a:r>
              <a:rPr lang="en-US" dirty="0" smtClean="0"/>
              <a:t>$ </a:t>
            </a:r>
            <a:r>
              <a:rPr lang="en-US" dirty="0" err="1" smtClean="0"/>
              <a:t>systemctl</a:t>
            </a:r>
            <a:r>
              <a:rPr lang="en-US" dirty="0" smtClean="0"/>
              <a:t> enable </a:t>
            </a:r>
            <a:r>
              <a:rPr lang="en-US" dirty="0" err="1" smtClean="0"/>
              <a:t>docker</a:t>
            </a:r>
            <a:r>
              <a:rPr lang="en-US" dirty="0" smtClean="0"/>
              <a:t>  ##</a:t>
            </a:r>
            <a:r>
              <a:rPr lang="zh-CN" altLang="en-US" dirty="0" smtClean="0"/>
              <a:t>设置开机启动</a:t>
            </a:r>
            <a:endParaRPr lang="en-US" altLang="zh-CN" dirty="0" smtClean="0"/>
          </a:p>
        </p:txBody>
      </p:sp>
      <p:sp>
        <p:nvSpPr>
          <p:cNvPr id="8" name="矩形 7"/>
          <p:cNvSpPr/>
          <p:nvPr/>
        </p:nvSpPr>
        <p:spPr>
          <a:xfrm>
            <a:off x="607796" y="200894"/>
            <a:ext cx="2537041" cy="523220"/>
          </a:xfrm>
          <a:prstGeom prst="rect">
            <a:avLst/>
          </a:prstGeom>
          <a:noFill/>
          <a:ln>
            <a:noFill/>
          </a:ln>
        </p:spPr>
        <p:txBody>
          <a:bodyPr wrap="none" rtlCol="0" anchor="t">
            <a:spAutoFit/>
          </a:bodyPr>
          <a:lstStyle/>
          <a:p>
            <a:pPr algn="ctr"/>
            <a:r>
              <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初体验</a:t>
            </a:r>
            <a:endParaRPr lang="zh-CN" altLang="en-US" sz="2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9634" y="419854"/>
            <a:ext cx="6109365" cy="738664"/>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容器使用</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1400" dirty="0" smtClean="0"/>
              <a:t>容器是独立运行的一个或一组应用，以及它们的运行态环境</a:t>
            </a:r>
            <a:endParaRPr lang="zh-CN" altLang="en-US" sz="1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324162" y="2932980"/>
            <a:ext cx="9173520" cy="3077766"/>
          </a:xfrm>
          <a:prstGeom prst="rect">
            <a:avLst/>
          </a:prstGeom>
        </p:spPr>
        <p:txBody>
          <a:bodyPr wrap="square">
            <a:spAutoFit/>
          </a:bodyPr>
          <a:lstStyle/>
          <a:p>
            <a:r>
              <a:rPr lang="en-US" dirty="0" smtClean="0"/>
              <a:t>docker run </a:t>
            </a:r>
            <a:r>
              <a:rPr lang="zh-CN" altLang="en-US" dirty="0" smtClean="0"/>
              <a:t>创建一个容器并运行一个命令</a:t>
            </a:r>
            <a:endParaRPr lang="en-US" altLang="zh-CN" sz="1200" dirty="0" smtClean="0">
              <a:solidFill>
                <a:srgbClr val="FF0000"/>
              </a:solidFill>
            </a:endParaRPr>
          </a:p>
          <a:p>
            <a:r>
              <a:rPr lang="en-US" altLang="zh-CN" dirty="0" smtClean="0"/>
              <a:t>docker create </a:t>
            </a:r>
            <a:r>
              <a:rPr lang="zh-CN" altLang="en-US" dirty="0" smtClean="0"/>
              <a:t>创建一个容器，但不启动 </a:t>
            </a:r>
            <a:r>
              <a:rPr lang="en-US" altLang="zh-CN" smtClean="0"/>
              <a:t>--------》start</a:t>
            </a:r>
            <a:endParaRPr lang="en-US" altLang="zh-CN" dirty="0" smtClean="0"/>
          </a:p>
          <a:p>
            <a:endParaRPr lang="en-US" altLang="zh-CN" dirty="0" smtClean="0"/>
          </a:p>
          <a:p>
            <a:pPr latinLnBrk="1"/>
            <a:r>
              <a:rPr lang="en-US" altLang="zh-CN" sz="1400" b="1" dirty="0" smtClean="0"/>
              <a:t>-</a:t>
            </a:r>
            <a:r>
              <a:rPr lang="en-US" sz="1400" b="1" dirty="0" smtClean="0"/>
              <a:t>d:</a:t>
            </a:r>
            <a:r>
              <a:rPr lang="en-US" sz="1400" dirty="0" smtClean="0"/>
              <a:t> </a:t>
            </a:r>
            <a:r>
              <a:rPr lang="zh-CN" altLang="en-US" sz="1400" dirty="0" smtClean="0"/>
              <a:t>后台运行容器，并返回容器</a:t>
            </a:r>
            <a:r>
              <a:rPr lang="en-US" sz="1400" dirty="0" smtClean="0"/>
              <a:t>ID；</a:t>
            </a:r>
          </a:p>
          <a:p>
            <a:pPr latinLnBrk="1"/>
            <a:r>
              <a:rPr lang="en-US" sz="1400" b="1" dirty="0" smtClean="0"/>
              <a:t>-i:</a:t>
            </a:r>
            <a:r>
              <a:rPr lang="en-US" sz="1400" dirty="0" smtClean="0"/>
              <a:t> </a:t>
            </a:r>
            <a:r>
              <a:rPr lang="zh-CN" altLang="en-US" sz="1400" dirty="0" smtClean="0"/>
              <a:t>以交互模式运行容器，通常与 </a:t>
            </a:r>
            <a:r>
              <a:rPr lang="en-US" altLang="zh-CN" sz="1400" dirty="0" smtClean="0"/>
              <a:t>-</a:t>
            </a:r>
            <a:r>
              <a:rPr lang="en-US" sz="1400" dirty="0" smtClean="0"/>
              <a:t>t </a:t>
            </a:r>
            <a:r>
              <a:rPr lang="zh-CN" altLang="en-US" sz="1400" dirty="0" smtClean="0"/>
              <a:t>同时使用；</a:t>
            </a:r>
          </a:p>
          <a:p>
            <a:pPr latinLnBrk="1"/>
            <a:r>
              <a:rPr lang="en-US" altLang="zh-CN" sz="1400" b="1" dirty="0" smtClean="0"/>
              <a:t>-</a:t>
            </a:r>
            <a:r>
              <a:rPr lang="en-US" sz="1400" b="1" dirty="0" smtClean="0"/>
              <a:t>p:</a:t>
            </a:r>
            <a:r>
              <a:rPr lang="en-US" sz="1400" dirty="0" smtClean="0"/>
              <a:t> </a:t>
            </a:r>
            <a:r>
              <a:rPr lang="zh-CN" altLang="en-US" sz="1400" dirty="0" smtClean="0"/>
              <a:t>端口映射，格式为：</a:t>
            </a:r>
            <a:r>
              <a:rPr lang="zh-CN" altLang="en-US" sz="1400" b="1" dirty="0" smtClean="0"/>
              <a:t>主机</a:t>
            </a:r>
            <a:r>
              <a:rPr lang="en-US" altLang="zh-CN" sz="1400" b="1" dirty="0" smtClean="0"/>
              <a:t>(</a:t>
            </a:r>
            <a:r>
              <a:rPr lang="zh-CN" altLang="en-US" sz="1400" b="1" dirty="0" smtClean="0"/>
              <a:t>宿主</a:t>
            </a:r>
            <a:r>
              <a:rPr lang="en-US" altLang="zh-CN" sz="1400" b="1" dirty="0" smtClean="0"/>
              <a:t>)</a:t>
            </a:r>
            <a:r>
              <a:rPr lang="zh-CN" altLang="en-US" sz="1400" b="1" dirty="0" smtClean="0"/>
              <a:t>端口</a:t>
            </a:r>
            <a:r>
              <a:rPr lang="en-US" altLang="zh-CN" sz="1400" b="1" dirty="0" smtClean="0"/>
              <a:t>:</a:t>
            </a:r>
            <a:r>
              <a:rPr lang="zh-CN" altLang="en-US" sz="1400" b="1" dirty="0" smtClean="0"/>
              <a:t>容器端口</a:t>
            </a:r>
            <a:endParaRPr lang="zh-CN" altLang="en-US" sz="1400" dirty="0" smtClean="0"/>
          </a:p>
          <a:p>
            <a:pPr latinLnBrk="1"/>
            <a:r>
              <a:rPr lang="en-US" altLang="zh-CN" sz="1400" b="1" dirty="0" smtClean="0"/>
              <a:t>-</a:t>
            </a:r>
            <a:r>
              <a:rPr lang="en-US" sz="1400" b="1" dirty="0" smtClean="0"/>
              <a:t>t:</a:t>
            </a:r>
            <a:r>
              <a:rPr lang="en-US" sz="1400" dirty="0" smtClean="0"/>
              <a:t> </a:t>
            </a:r>
            <a:r>
              <a:rPr lang="zh-CN" altLang="en-US" sz="1400" dirty="0" smtClean="0"/>
              <a:t>为容器重新分配一个伪输入终端，通常与 </a:t>
            </a:r>
            <a:r>
              <a:rPr lang="en-US" altLang="zh-CN" sz="1400" dirty="0" smtClean="0"/>
              <a:t>-</a:t>
            </a:r>
            <a:r>
              <a:rPr lang="en-US" sz="1400" dirty="0" smtClean="0"/>
              <a:t>i </a:t>
            </a:r>
            <a:r>
              <a:rPr lang="zh-CN" altLang="en-US" sz="1400" dirty="0" smtClean="0"/>
              <a:t>同时使用；</a:t>
            </a:r>
          </a:p>
          <a:p>
            <a:pPr latinLnBrk="1"/>
            <a:r>
              <a:rPr lang="en-US" altLang="zh-CN" sz="1400" b="1" dirty="0" smtClean="0"/>
              <a:t>--</a:t>
            </a:r>
            <a:r>
              <a:rPr lang="en-US" sz="1400" b="1" dirty="0" smtClean="0"/>
              <a:t>name="nginx-lb":</a:t>
            </a:r>
            <a:r>
              <a:rPr lang="en-US" sz="1400" dirty="0" smtClean="0"/>
              <a:t> </a:t>
            </a:r>
            <a:r>
              <a:rPr lang="zh-CN" altLang="en-US" sz="1400" dirty="0" smtClean="0"/>
              <a:t>为容器指定一个名称；</a:t>
            </a:r>
          </a:p>
          <a:p>
            <a:pPr latinLnBrk="1"/>
            <a:r>
              <a:rPr lang="en-US" altLang="zh-CN" sz="1400" b="1" dirty="0" smtClean="0"/>
              <a:t>--</a:t>
            </a:r>
            <a:r>
              <a:rPr lang="en-US" sz="1400" b="1" dirty="0" smtClean="0"/>
              <a:t>dns 8.8.8.8:</a:t>
            </a:r>
            <a:r>
              <a:rPr lang="en-US" sz="1400" dirty="0" smtClean="0"/>
              <a:t> </a:t>
            </a:r>
            <a:r>
              <a:rPr lang="zh-CN" altLang="en-US" sz="1400" dirty="0" smtClean="0"/>
              <a:t>指定容器使用的</a:t>
            </a:r>
            <a:r>
              <a:rPr lang="en-US" sz="1400" dirty="0" smtClean="0"/>
              <a:t>DNS</a:t>
            </a:r>
            <a:r>
              <a:rPr lang="zh-CN" altLang="en-US" sz="1400" dirty="0" smtClean="0"/>
              <a:t>服务器，默认和宿主一致；</a:t>
            </a:r>
            <a:endParaRPr lang="en-US" altLang="zh-CN" sz="1400" dirty="0" smtClean="0"/>
          </a:p>
          <a:p>
            <a:pPr latinLnBrk="1"/>
            <a:r>
              <a:rPr lang="en-US" altLang="zh-CN" sz="1400" b="1" dirty="0" smtClean="0"/>
              <a:t>-</a:t>
            </a:r>
            <a:r>
              <a:rPr lang="en-US" sz="1400" b="1" dirty="0" smtClean="0"/>
              <a:t>m :</a:t>
            </a:r>
            <a:r>
              <a:rPr lang="zh-CN" altLang="en-US" sz="1400" dirty="0" smtClean="0"/>
              <a:t>设置容器使用内存最大值；</a:t>
            </a:r>
          </a:p>
          <a:p>
            <a:pPr latinLnBrk="1"/>
            <a:r>
              <a:rPr lang="en-US" altLang="zh-CN" sz="1400" b="1" dirty="0" smtClean="0"/>
              <a:t>--</a:t>
            </a:r>
            <a:r>
              <a:rPr lang="en-US" sz="1400" b="1" dirty="0" smtClean="0"/>
              <a:t>net="bridge":</a:t>
            </a:r>
            <a:r>
              <a:rPr lang="en-US" sz="1400" dirty="0" smtClean="0"/>
              <a:t> </a:t>
            </a:r>
            <a:r>
              <a:rPr lang="zh-CN" altLang="en-US" sz="1400" dirty="0" smtClean="0"/>
              <a:t>网络连接类型，支持 </a:t>
            </a:r>
            <a:r>
              <a:rPr lang="en-US" sz="1400" dirty="0" smtClean="0"/>
              <a:t>bridge/host/none/container: </a:t>
            </a:r>
            <a:r>
              <a:rPr lang="zh-CN" altLang="en-US" sz="1400" dirty="0" smtClean="0"/>
              <a:t>四种类型；</a:t>
            </a:r>
          </a:p>
          <a:p>
            <a:pPr latinLnBrk="1"/>
            <a:r>
              <a:rPr lang="en-US" altLang="zh-CN" sz="1400" b="1" dirty="0" smtClean="0"/>
              <a:t>--</a:t>
            </a:r>
            <a:r>
              <a:rPr lang="en-US" sz="1400" b="1" dirty="0" smtClean="0"/>
              <a:t>link=[]:</a:t>
            </a:r>
            <a:r>
              <a:rPr lang="en-US" sz="1400" dirty="0" smtClean="0"/>
              <a:t> </a:t>
            </a:r>
            <a:r>
              <a:rPr lang="zh-CN" altLang="en-US" sz="1400" dirty="0" smtClean="0"/>
              <a:t>添加链接到另一个容器；</a:t>
            </a:r>
          </a:p>
          <a:p>
            <a:pPr latinLnBrk="1"/>
            <a:r>
              <a:rPr lang="en-US" altLang="zh-CN" sz="1400" b="1" dirty="0" smtClean="0"/>
              <a:t>--</a:t>
            </a:r>
            <a:r>
              <a:rPr lang="en-US" sz="1400" b="1" dirty="0" smtClean="0"/>
              <a:t>expose=[]:</a:t>
            </a:r>
            <a:r>
              <a:rPr lang="en-US" sz="1400" dirty="0" smtClean="0"/>
              <a:t> </a:t>
            </a:r>
            <a:r>
              <a:rPr lang="zh-CN" altLang="en-US" sz="1400" dirty="0" smtClean="0"/>
              <a:t>开放一个端口或一组端口；</a:t>
            </a:r>
            <a:endParaRPr lang="en-US" sz="1400" dirty="0"/>
          </a:p>
        </p:txBody>
      </p:sp>
      <p:pic>
        <p:nvPicPr>
          <p:cNvPr id="1026" name="Picture 2"/>
          <p:cNvPicPr>
            <a:picLocks noChangeAspect="1" noChangeArrowheads="1"/>
          </p:cNvPicPr>
          <p:nvPr/>
        </p:nvPicPr>
        <p:blipFill>
          <a:blip r:embed="rId2"/>
          <a:srcRect/>
          <a:stretch>
            <a:fillRect/>
          </a:stretch>
        </p:blipFill>
        <p:spPr bwMode="auto">
          <a:xfrm>
            <a:off x="622870" y="1151298"/>
            <a:ext cx="7827976" cy="154014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1926" y="1268886"/>
            <a:ext cx="10071988" cy="3693319"/>
          </a:xfrm>
          <a:prstGeom prst="rect">
            <a:avLst/>
          </a:prstGeom>
        </p:spPr>
        <p:txBody>
          <a:bodyPr wrap="none">
            <a:spAutoFit/>
          </a:bodyPr>
          <a:lstStyle/>
          <a:p>
            <a:r>
              <a:rPr lang="en-US" altLang="zh-CN" b="1" dirty="0" smtClean="0"/>
              <a:t>docker</a:t>
            </a:r>
            <a:r>
              <a:rPr lang="zh-CN" altLang="en-US" b="1" dirty="0" smtClean="0"/>
              <a:t>操作</a:t>
            </a:r>
            <a:endParaRPr lang="en-US" altLang="zh-CN" b="1" dirty="0" smtClean="0"/>
          </a:p>
          <a:p>
            <a:pPr lvl="0" eaLnBrk="0" fontAlgn="base" hangingPunct="0">
              <a:spcBef>
                <a:spcPct val="0"/>
              </a:spcBef>
              <a:spcAft>
                <a:spcPct val="0"/>
              </a:spcAft>
            </a:pPr>
            <a:r>
              <a:rPr lang="zh-CN" altLang="en-US" dirty="0" smtClean="0">
                <a:solidFill>
                  <a:srgbClr val="000000"/>
                </a:solidFill>
                <a:latin typeface="Arial"/>
                <a:ea typeface="宋体" pitchFamily="2" charset="-122"/>
                <a:cs typeface="Courier New" pitchFamily="49" charset="0"/>
              </a:rPr>
              <a:t>版本</a:t>
            </a:r>
            <a:r>
              <a:rPr lang="en-US" altLang="zh-CN" dirty="0" smtClean="0">
                <a:solidFill>
                  <a:srgbClr val="000000"/>
                </a:solidFill>
                <a:latin typeface="Arial"/>
                <a:ea typeface="宋体" pitchFamily="2" charset="-122"/>
                <a:cs typeface="Courier New" pitchFamily="49" charset="0"/>
              </a:rPr>
              <a:t>/</a:t>
            </a:r>
            <a:r>
              <a:rPr lang="zh-CN" altLang="en-US" dirty="0" smtClean="0">
                <a:solidFill>
                  <a:srgbClr val="000000"/>
                </a:solidFill>
                <a:latin typeface="Arial"/>
                <a:ea typeface="宋体" pitchFamily="2" charset="-122"/>
                <a:cs typeface="Courier New" pitchFamily="49" charset="0"/>
              </a:rPr>
              <a:t>信息</a:t>
            </a:r>
            <a:r>
              <a:rPr lang="zh-CN" altLang="zh-CN" dirty="0" smtClean="0">
                <a:solidFill>
                  <a:srgbClr val="000000"/>
                </a:solidFill>
                <a:latin typeface="Arial"/>
                <a:ea typeface="宋体" pitchFamily="2" charset="-122"/>
                <a:cs typeface="Courier New" pitchFamily="49" charset="0"/>
              </a:rPr>
              <a:t>—</a:t>
            </a:r>
            <a:r>
              <a:rPr lang="zh-CN" altLang="zh-CN" dirty="0" smtClean="0">
                <a:solidFill>
                  <a:srgbClr val="000000"/>
                </a:solidFill>
                <a:latin typeface="Lucida Console" pitchFamily="49" charset="0"/>
                <a:ea typeface="宋体" pitchFamily="2" charset="-122"/>
                <a:cs typeface="Courier New" pitchFamily="49" charset="0"/>
              </a:rPr>
              <a:t> docker [info|version]</a:t>
            </a:r>
            <a:endParaRPr lang="en-US" altLang="zh-CN" dirty="0" smtClean="0">
              <a:solidFill>
                <a:srgbClr val="000000"/>
              </a:solidFill>
              <a:latin typeface="Lucida Console" pitchFamily="49" charset="0"/>
              <a:ea typeface="宋体" pitchFamily="2" charset="-122"/>
              <a:cs typeface="Courier New" pitchFamily="49" charset="0"/>
            </a:endParaRPr>
          </a:p>
          <a:p>
            <a:pPr lvl="0" eaLnBrk="0" fontAlgn="base" hangingPunct="0">
              <a:spcBef>
                <a:spcPct val="0"/>
              </a:spcBef>
              <a:spcAft>
                <a:spcPct val="0"/>
              </a:spcAft>
            </a:pPr>
            <a:endParaRPr lang="en-US" dirty="0" smtClean="0">
              <a:solidFill>
                <a:srgbClr val="000000"/>
              </a:solidFill>
              <a:latin typeface="Lucida Console" pitchFamily="49" charset="0"/>
              <a:ea typeface="宋体" pitchFamily="2" charset="-122"/>
              <a:cs typeface="Courier New" pitchFamily="49" charset="0"/>
            </a:endParaRPr>
          </a:p>
          <a:p>
            <a:r>
              <a:rPr lang="zh-CN" altLang="en-US" b="1" dirty="0" smtClean="0"/>
              <a:t>容器操作</a:t>
            </a:r>
            <a:endParaRPr lang="en-US" altLang="zh-CN" b="1" dirty="0" smtClean="0"/>
          </a:p>
          <a:p>
            <a:r>
              <a:rPr lang="zh-CN" altLang="en-US" dirty="0" smtClean="0">
                <a:solidFill>
                  <a:srgbClr val="000000"/>
                </a:solidFill>
                <a:latin typeface="Lucida Console" pitchFamily="49" charset="0"/>
                <a:ea typeface="宋体" pitchFamily="2" charset="-122"/>
                <a:cs typeface="Courier New" pitchFamily="49" charset="0"/>
              </a:rPr>
              <a:t>容器生命周期管理 </a:t>
            </a:r>
            <a:r>
              <a:rPr lang="zh-CN" altLang="zh-CN" dirty="0" smtClean="0">
                <a:solidFill>
                  <a:srgbClr val="000000"/>
                </a:solidFill>
                <a:latin typeface="Arial"/>
                <a:ea typeface="宋体" pitchFamily="2" charset="-122"/>
                <a:cs typeface="Courier New" pitchFamily="49" charset="0"/>
              </a:rPr>
              <a:t>—</a:t>
            </a:r>
            <a:r>
              <a:rPr lang="zh-CN" altLang="zh-CN" dirty="0" smtClean="0">
                <a:solidFill>
                  <a:srgbClr val="000000"/>
                </a:solidFill>
                <a:latin typeface="Lucida Console" pitchFamily="49" charset="0"/>
                <a:ea typeface="宋体" pitchFamily="2" charset="-122"/>
                <a:cs typeface="Courier New" pitchFamily="49" charset="0"/>
              </a:rPr>
              <a:t> docker [run|start|stop|restart|kill|rm|pause|unpause] </a:t>
            </a:r>
            <a:endParaRPr lang="en-US" altLang="zh-CN" dirty="0" smtClean="0">
              <a:solidFill>
                <a:srgbClr val="000000"/>
              </a:solidFill>
              <a:latin typeface="Lucida Console" pitchFamily="49" charset="0"/>
              <a:ea typeface="宋体" pitchFamily="2" charset="-122"/>
              <a:cs typeface="Courier New" pitchFamily="49" charset="0"/>
            </a:endParaRPr>
          </a:p>
          <a:p>
            <a:pPr lvl="0" eaLnBrk="0" fontAlgn="base" hangingPunct="0">
              <a:spcBef>
                <a:spcPct val="0"/>
              </a:spcBef>
              <a:spcAft>
                <a:spcPct val="0"/>
              </a:spcAft>
            </a:pPr>
            <a:r>
              <a:rPr lang="zh-CN" altLang="en-US" dirty="0" smtClean="0">
                <a:solidFill>
                  <a:srgbClr val="000000"/>
                </a:solidFill>
                <a:latin typeface="Lucida Console" pitchFamily="49" charset="0"/>
                <a:ea typeface="宋体" pitchFamily="2" charset="-122"/>
                <a:cs typeface="Courier New" pitchFamily="49" charset="0"/>
              </a:rPr>
              <a:t>容器操作运维 </a:t>
            </a:r>
            <a:r>
              <a:rPr lang="zh-CN" altLang="zh-CN" dirty="0" smtClean="0">
                <a:solidFill>
                  <a:srgbClr val="000000"/>
                </a:solidFill>
                <a:latin typeface="Arial"/>
                <a:ea typeface="宋体" pitchFamily="2" charset="-122"/>
                <a:cs typeface="Courier New" pitchFamily="49" charset="0"/>
              </a:rPr>
              <a:t>—</a:t>
            </a:r>
            <a:r>
              <a:rPr lang="zh-CN" altLang="zh-CN" dirty="0" smtClean="0">
                <a:solidFill>
                  <a:srgbClr val="000000"/>
                </a:solidFill>
                <a:latin typeface="Lucida Console" pitchFamily="49" charset="0"/>
                <a:ea typeface="宋体" pitchFamily="2" charset="-122"/>
                <a:cs typeface="Courier New" pitchFamily="49" charset="0"/>
              </a:rPr>
              <a:t> docker [ps|inspect|exec|logs|export|import|port]</a:t>
            </a:r>
            <a:endParaRPr lang="en-US" dirty="0" smtClean="0">
              <a:solidFill>
                <a:srgbClr val="000000"/>
              </a:solidFill>
              <a:latin typeface="Lucida Console" pitchFamily="49" charset="0"/>
              <a:ea typeface="宋体" pitchFamily="2" charset="-122"/>
              <a:cs typeface="Courier New" pitchFamily="49" charset="0"/>
            </a:endParaRPr>
          </a:p>
          <a:p>
            <a:pPr lvl="0" eaLnBrk="0" fontAlgn="base" hangingPunct="0">
              <a:spcBef>
                <a:spcPct val="0"/>
              </a:spcBef>
              <a:spcAft>
                <a:spcPct val="0"/>
              </a:spcAft>
            </a:pPr>
            <a:r>
              <a:rPr lang="zh-CN" altLang="en-US" dirty="0" smtClean="0">
                <a:solidFill>
                  <a:srgbClr val="000000"/>
                </a:solidFill>
                <a:latin typeface="Lucida Console" pitchFamily="49" charset="0"/>
                <a:ea typeface="宋体" pitchFamily="2" charset="-122"/>
                <a:cs typeface="Courier New" pitchFamily="49" charset="0"/>
              </a:rPr>
              <a:t>容器</a:t>
            </a:r>
            <a:r>
              <a:rPr lang="zh-CN" altLang="zh-CN" dirty="0" smtClean="0">
                <a:solidFill>
                  <a:srgbClr val="000000"/>
                </a:solidFill>
                <a:latin typeface="Lucida Console" pitchFamily="49" charset="0"/>
                <a:ea typeface="宋体" pitchFamily="2" charset="-122"/>
                <a:cs typeface="Courier New" pitchFamily="49" charset="0"/>
              </a:rPr>
              <a:t>rootfs</a:t>
            </a:r>
            <a:r>
              <a:rPr lang="zh-CN" altLang="en-US" dirty="0" smtClean="0">
                <a:solidFill>
                  <a:srgbClr val="000000"/>
                </a:solidFill>
                <a:latin typeface="Lucida Console" pitchFamily="49" charset="0"/>
                <a:ea typeface="宋体" pitchFamily="2" charset="-122"/>
                <a:cs typeface="Courier New" pitchFamily="49" charset="0"/>
              </a:rPr>
              <a:t>命令 </a:t>
            </a:r>
            <a:r>
              <a:rPr lang="zh-CN" altLang="zh-CN" dirty="0" smtClean="0">
                <a:solidFill>
                  <a:srgbClr val="000000"/>
                </a:solidFill>
                <a:latin typeface="Arial"/>
                <a:ea typeface="宋体" pitchFamily="2" charset="-122"/>
                <a:cs typeface="Courier New" pitchFamily="49" charset="0"/>
              </a:rPr>
              <a:t>—</a:t>
            </a:r>
            <a:r>
              <a:rPr lang="zh-CN" altLang="zh-CN" dirty="0" smtClean="0">
                <a:solidFill>
                  <a:srgbClr val="000000"/>
                </a:solidFill>
                <a:latin typeface="Lucida Console" pitchFamily="49" charset="0"/>
                <a:ea typeface="宋体" pitchFamily="2" charset="-122"/>
                <a:cs typeface="Courier New" pitchFamily="49" charset="0"/>
              </a:rPr>
              <a:t> docker [commit|cp|diff] </a:t>
            </a:r>
            <a:endParaRPr lang="en-US" altLang="zh-CN" dirty="0" smtClean="0">
              <a:solidFill>
                <a:srgbClr val="000000"/>
              </a:solidFill>
              <a:latin typeface="Lucida Console" pitchFamily="49" charset="0"/>
              <a:ea typeface="宋体" pitchFamily="2" charset="-122"/>
              <a:cs typeface="Courier New" pitchFamily="49" charset="0"/>
            </a:endParaRPr>
          </a:p>
          <a:p>
            <a:pPr lvl="0" eaLnBrk="0" fontAlgn="base" hangingPunct="0">
              <a:spcBef>
                <a:spcPct val="0"/>
              </a:spcBef>
              <a:spcAft>
                <a:spcPct val="0"/>
              </a:spcAft>
            </a:pPr>
            <a:endParaRPr lang="en-US" altLang="zh-CN" dirty="0" smtClean="0">
              <a:solidFill>
                <a:srgbClr val="000000"/>
              </a:solidFill>
              <a:latin typeface="Lucida Console" pitchFamily="49" charset="0"/>
              <a:ea typeface="宋体" pitchFamily="2" charset="-122"/>
              <a:cs typeface="Courier New" pitchFamily="49" charset="0"/>
            </a:endParaRPr>
          </a:p>
          <a:p>
            <a:r>
              <a:rPr lang="zh-CN" altLang="en-US" b="1" dirty="0" smtClean="0"/>
              <a:t>镜像操作</a:t>
            </a:r>
            <a:endParaRPr lang="en-US" altLang="zh-CN" b="1" dirty="0" smtClean="0"/>
          </a:p>
          <a:p>
            <a:pPr lvl="0" eaLnBrk="0" fontAlgn="base" hangingPunct="0">
              <a:spcBef>
                <a:spcPct val="0"/>
              </a:spcBef>
              <a:spcAft>
                <a:spcPct val="0"/>
              </a:spcAft>
            </a:pPr>
            <a:r>
              <a:rPr lang="zh-CN" altLang="en-US" dirty="0" smtClean="0">
                <a:solidFill>
                  <a:srgbClr val="000000"/>
                </a:solidFill>
                <a:latin typeface="Lucida Console" pitchFamily="49" charset="0"/>
                <a:ea typeface="宋体" pitchFamily="2" charset="-122"/>
                <a:cs typeface="Courier New" pitchFamily="49" charset="0"/>
              </a:rPr>
              <a:t>镜像管理 </a:t>
            </a:r>
            <a:r>
              <a:rPr lang="zh-CN" altLang="zh-CN" dirty="0" smtClean="0">
                <a:solidFill>
                  <a:srgbClr val="000000"/>
                </a:solidFill>
                <a:latin typeface="Arial"/>
                <a:ea typeface="宋体" pitchFamily="2" charset="-122"/>
                <a:cs typeface="Courier New" pitchFamily="49" charset="0"/>
              </a:rPr>
              <a:t>—</a:t>
            </a:r>
            <a:r>
              <a:rPr lang="zh-CN" altLang="zh-CN" dirty="0" smtClean="0">
                <a:solidFill>
                  <a:srgbClr val="000000"/>
                </a:solidFill>
                <a:latin typeface="Lucida Console" pitchFamily="49" charset="0"/>
                <a:ea typeface="宋体" pitchFamily="2" charset="-122"/>
                <a:cs typeface="Courier New" pitchFamily="49" charset="0"/>
              </a:rPr>
              <a:t> docker [images|rmi|tag|build|history|save|import]</a:t>
            </a:r>
            <a:endParaRPr lang="en-US" dirty="0" smtClean="0"/>
          </a:p>
          <a:p>
            <a:pPr lvl="0" eaLnBrk="0" fontAlgn="base" hangingPunct="0">
              <a:spcBef>
                <a:spcPct val="0"/>
              </a:spcBef>
              <a:spcAft>
                <a:spcPct val="0"/>
              </a:spcAft>
            </a:pPr>
            <a:endParaRPr lang="en-US" altLang="zh-CN" dirty="0" smtClean="0">
              <a:solidFill>
                <a:srgbClr val="000000"/>
              </a:solidFill>
              <a:latin typeface="Lucida Console" pitchFamily="49" charset="0"/>
              <a:ea typeface="宋体" pitchFamily="2" charset="-122"/>
              <a:cs typeface="Courier New" pitchFamily="49" charset="0"/>
            </a:endParaRPr>
          </a:p>
          <a:p>
            <a:pPr lvl="0" eaLnBrk="0" fontAlgn="base" hangingPunct="0">
              <a:spcBef>
                <a:spcPct val="0"/>
              </a:spcBef>
              <a:spcAft>
                <a:spcPct val="0"/>
              </a:spcAft>
            </a:pPr>
            <a:r>
              <a:rPr lang="zh-CN" altLang="en-US" b="1" dirty="0" smtClean="0"/>
              <a:t>仓库操作</a:t>
            </a:r>
            <a:endParaRPr lang="en-US" altLang="zh-CN" b="1" dirty="0" smtClean="0"/>
          </a:p>
          <a:p>
            <a:pPr lvl="0" eaLnBrk="0" fontAlgn="base" hangingPunct="0">
              <a:spcBef>
                <a:spcPct val="0"/>
              </a:spcBef>
              <a:spcAft>
                <a:spcPct val="0"/>
              </a:spcAft>
            </a:pPr>
            <a:r>
              <a:rPr lang="zh-CN" altLang="en-US" dirty="0" smtClean="0">
                <a:solidFill>
                  <a:srgbClr val="000000"/>
                </a:solidFill>
                <a:latin typeface="Lucida Console" pitchFamily="49" charset="0"/>
                <a:ea typeface="宋体" pitchFamily="2" charset="-122"/>
                <a:cs typeface="Courier New" pitchFamily="49" charset="0"/>
              </a:rPr>
              <a:t>镜像仓库 </a:t>
            </a:r>
            <a:r>
              <a:rPr lang="zh-CN" altLang="zh-CN" dirty="0" smtClean="0">
                <a:solidFill>
                  <a:srgbClr val="000000"/>
                </a:solidFill>
                <a:latin typeface="Arial"/>
                <a:ea typeface="宋体" pitchFamily="2" charset="-122"/>
                <a:cs typeface="Courier New" pitchFamily="49" charset="0"/>
              </a:rPr>
              <a:t>—</a:t>
            </a:r>
            <a:r>
              <a:rPr lang="zh-CN" altLang="zh-CN" dirty="0" smtClean="0">
                <a:solidFill>
                  <a:srgbClr val="000000"/>
                </a:solidFill>
                <a:latin typeface="Lucida Console" pitchFamily="49" charset="0"/>
                <a:ea typeface="宋体" pitchFamily="2" charset="-122"/>
                <a:cs typeface="Courier New" pitchFamily="49" charset="0"/>
              </a:rPr>
              <a:t> docker [login|pull|push|search] </a:t>
            </a:r>
            <a:endParaRPr lang="zh-CN" altLang="en-US" dirty="0"/>
          </a:p>
        </p:txBody>
      </p:sp>
      <p:sp>
        <p:nvSpPr>
          <p:cNvPr id="8" name="矩形 7"/>
          <p:cNvSpPr/>
          <p:nvPr/>
        </p:nvSpPr>
        <p:spPr>
          <a:xfrm>
            <a:off x="607796" y="200894"/>
            <a:ext cx="2896114" cy="523220"/>
          </a:xfrm>
          <a:prstGeom prst="rect">
            <a:avLst/>
          </a:prstGeom>
          <a:noFill/>
          <a:ln>
            <a:noFill/>
          </a:ln>
        </p:spPr>
        <p:txBody>
          <a:bodyPr wrap="none" rtlCol="0" anchor="t">
            <a:spAutoFit/>
          </a:bodyPr>
          <a:lstStyle/>
          <a:p>
            <a:pPr algn="ctr"/>
            <a:r>
              <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常规用法</a:t>
            </a:r>
            <a:endParaRPr lang="zh-CN" altLang="en-US" sz="2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8900</TotalTime>
  <Words>2324</Words>
  <Application>WPS 演示</Application>
  <PresentationFormat>自定义</PresentationFormat>
  <Paragraphs>394</Paragraphs>
  <Slides>26</Slides>
  <Notes>1</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lastModifiedBy>fei</cp:lastModifiedBy>
  <cp:revision>1407</cp:revision>
  <dcterms:created xsi:type="dcterms:W3CDTF">2016-08-30T15:34:00Z</dcterms:created>
  <dcterms:modified xsi:type="dcterms:W3CDTF">2020-03-29T07:25:28Z</dcterms:modified>
  <cp:category>锐旗设计;https://9ppt.taobao.com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2052-10.1.0.7468</vt:lpwstr>
  </property>
</Properties>
</file>