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423" r:id="rId2"/>
    <p:sldId id="494" r:id="rId3"/>
    <p:sldId id="500" r:id="rId4"/>
    <p:sldId id="496" r:id="rId5"/>
    <p:sldId id="497" r:id="rId6"/>
    <p:sldId id="486" r:id="rId7"/>
    <p:sldId id="499" r:id="rId8"/>
    <p:sldId id="487" r:id="rId9"/>
    <p:sldId id="501" r:id="rId10"/>
    <p:sldId id="503" r:id="rId11"/>
    <p:sldId id="489" r:id="rId12"/>
    <p:sldId id="490" r:id="rId13"/>
    <p:sldId id="492" r:id="rId14"/>
    <p:sldId id="505" r:id="rId15"/>
    <p:sldId id="506" r:id="rId16"/>
    <p:sldId id="481" r:id="rId17"/>
    <p:sldId id="508" r:id="rId18"/>
    <p:sldId id="509" r:id="rId19"/>
    <p:sldId id="510" r:id="rId20"/>
    <p:sldId id="511" r:id="rId21"/>
    <p:sldId id="41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50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95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-115" y="-413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4/7 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" y="-1905"/>
            <a:ext cx="12163425" cy="683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4/7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4/7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10491469" y="984885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endParaRPr lang="zh-CN" altLang="en-US" sz="1600" b="1" baseline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19050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206108" y="640319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 smtClean="0">
                <a:hlinkClick r:id="rId3"/>
              </a:rPr>
              <a:t>http://enjoy.ke.qq.com/</a:t>
            </a:r>
            <a:endParaRPr lang="zh-CN" altLang="en-US" dirty="0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60664" y="6433011"/>
            <a:ext cx="28528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学无止境，让学习成为一种享受</a:t>
            </a:r>
            <a:endParaRPr lang="zh-CN" altLang="en-US" sz="140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4/7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4/7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4/7 Tue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4/7 Tue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4/7 Tue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4/7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4/7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4/7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93750" y="2031509"/>
            <a:ext cx="10312400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en-US" altLang="zh-CN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K8S</a:t>
            </a: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进阶</a:t>
            </a:r>
            <a:endParaRPr lang="zh-CN" altLang="en-US" sz="4800" b="1" dirty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4000" y="5155565"/>
            <a:ext cx="2902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7796" y="200894"/>
            <a:ext cx="266611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的资源清单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8907" y="1125141"/>
            <a:ext cx="106592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apiVersion</a:t>
            </a:r>
            <a:r>
              <a:rPr lang="en-US" altLang="zh-CN" dirty="0" smtClean="0"/>
              <a:t>: extensions/v1beta1            	 # </a:t>
            </a:r>
            <a:r>
              <a:rPr lang="zh-CN" altLang="en-US" dirty="0" smtClean="0"/>
              <a:t>配置格式的版本</a:t>
            </a:r>
          </a:p>
          <a:p>
            <a:r>
              <a:rPr lang="en-US" altLang="zh-CN" dirty="0" smtClean="0"/>
              <a:t>kind: Deployment                          	 # </a:t>
            </a:r>
            <a:r>
              <a:rPr lang="zh-CN" altLang="en-US" dirty="0" smtClean="0"/>
              <a:t>创建的资源类型，这里是</a:t>
            </a:r>
            <a:r>
              <a:rPr lang="en-US" altLang="zh-CN" dirty="0" smtClean="0"/>
              <a:t>deployment                          </a:t>
            </a:r>
          </a:p>
          <a:p>
            <a:r>
              <a:rPr lang="en-US" altLang="zh-CN" dirty="0" smtClean="0"/>
              <a:t>metadata:                                  		# </a:t>
            </a:r>
            <a:r>
              <a:rPr lang="zh-CN" altLang="en-US" dirty="0" smtClean="0"/>
              <a:t>元数据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name: 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-deployment                  	# name</a:t>
            </a:r>
            <a:r>
              <a:rPr lang="zh-CN" altLang="en-US" dirty="0" smtClean="0"/>
              <a:t>是必须的元数据</a:t>
            </a:r>
          </a:p>
          <a:p>
            <a:r>
              <a:rPr lang="en-US" altLang="zh-CN" dirty="0" smtClean="0"/>
              <a:t>spec:                                      		</a:t>
            </a:r>
            <a:r>
              <a:rPr lang="en-US" altLang="zh-CN" smtClean="0"/>
              <a:t># spec</a:t>
            </a:r>
            <a:r>
              <a:rPr lang="zh-CN" altLang="en-US" smtClean="0"/>
              <a:t>是</a:t>
            </a:r>
            <a:r>
              <a:rPr lang="en-US" altLang="zh-CN" dirty="0" smtClean="0"/>
              <a:t>Deployment</a:t>
            </a:r>
            <a:r>
              <a:rPr lang="zh-CN" altLang="en-US" dirty="0" smtClean="0"/>
              <a:t>的规格说明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replicas: 2</a:t>
            </a:r>
            <a:r>
              <a:rPr lang="zh-CN" altLang="en-US" dirty="0" smtClean="0"/>
              <a:t>　　　　　　　　　　　　　　  </a:t>
            </a:r>
            <a:r>
              <a:rPr lang="en-US" altLang="zh-CN" dirty="0" smtClean="0"/>
              <a:t># </a:t>
            </a:r>
            <a:r>
              <a:rPr lang="zh-CN" altLang="en-US" dirty="0" smtClean="0"/>
              <a:t>副本数量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template:</a:t>
            </a:r>
            <a:r>
              <a:rPr lang="zh-CN" altLang="en-US" dirty="0" smtClean="0"/>
              <a:t>　　　　　　　　　　　　　　　</a:t>
            </a:r>
            <a:r>
              <a:rPr lang="en-US" altLang="zh-CN" dirty="0" smtClean="0"/>
              <a:t># Pod</a:t>
            </a:r>
            <a:r>
              <a:rPr lang="zh-CN" altLang="en-US" dirty="0" smtClean="0"/>
              <a:t>的模板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metadata:                              		# Pod</a:t>
            </a:r>
            <a:r>
              <a:rPr lang="zh-CN" altLang="en-US" dirty="0" smtClean="0"/>
              <a:t>的元数据，至少要定义</a:t>
            </a:r>
            <a:r>
              <a:rPr lang="en-US" altLang="zh-CN" dirty="0" smtClean="0"/>
              <a:t>label</a:t>
            </a:r>
          </a:p>
          <a:p>
            <a:r>
              <a:rPr lang="en-US" altLang="zh-CN" dirty="0" smtClean="0"/>
              <a:t>      labels:</a:t>
            </a:r>
          </a:p>
          <a:p>
            <a:r>
              <a:rPr lang="en-US" altLang="zh-CN" dirty="0" smtClean="0"/>
              <a:t>        app: </a:t>
            </a:r>
            <a:r>
              <a:rPr lang="en-US" altLang="zh-CN" dirty="0" err="1" smtClean="0"/>
              <a:t>web_server</a:t>
            </a:r>
            <a:r>
              <a:rPr lang="en-US" altLang="zh-CN" dirty="0" smtClean="0"/>
              <a:t>                    # label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可以随意指定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spec:</a:t>
            </a:r>
            <a:r>
              <a:rPr lang="zh-CN" altLang="en-US" dirty="0" smtClean="0"/>
              <a:t>　　　　　　　</a:t>
            </a:r>
            <a:r>
              <a:rPr lang="en-US" altLang="zh-CN" dirty="0" smtClean="0"/>
              <a:t>		# Pod</a:t>
            </a:r>
            <a:r>
              <a:rPr lang="zh-CN" altLang="en-US" dirty="0" smtClean="0"/>
              <a:t>的规格，定义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中容器的属性，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必填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containers:</a:t>
            </a:r>
          </a:p>
          <a:p>
            <a:r>
              <a:rPr lang="en-US" altLang="zh-CN" dirty="0" smtClean="0"/>
              <a:t>      - name: 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r>
              <a:rPr lang="en-US" altLang="zh-CN" dirty="0" smtClean="0"/>
              <a:t>        image: nginx:1.7.9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691" y="5449613"/>
            <a:ext cx="84523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资源类型：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Pod </a:t>
            </a:r>
            <a:r>
              <a:rPr lang="zh-CN" altLang="en-US" dirty="0" smtClean="0"/>
              <a:t>，</a:t>
            </a:r>
            <a:r>
              <a:rPr lang="en-US" dirty="0" err="1" smtClean="0"/>
              <a:t>ReplicaSet</a:t>
            </a:r>
            <a:r>
              <a:rPr lang="en-US" dirty="0" smtClean="0"/>
              <a:t> </a:t>
            </a:r>
            <a:r>
              <a:rPr lang="zh-CN" altLang="en-US" dirty="0" smtClean="0"/>
              <a:t>，</a:t>
            </a:r>
            <a:r>
              <a:rPr lang="en-US" dirty="0" smtClean="0"/>
              <a:t>Deployment </a:t>
            </a:r>
            <a:r>
              <a:rPr lang="zh-CN" altLang="en-US" dirty="0" smtClean="0"/>
              <a:t>，</a:t>
            </a:r>
            <a:r>
              <a:rPr lang="en-US" dirty="0" err="1" smtClean="0"/>
              <a:t>StatefulSet</a:t>
            </a:r>
            <a:r>
              <a:rPr lang="en-US" dirty="0" smtClean="0"/>
              <a:t> </a:t>
            </a:r>
            <a:r>
              <a:rPr lang="zh-CN" altLang="en-US" dirty="0" smtClean="0"/>
              <a:t>，</a:t>
            </a:r>
            <a:r>
              <a:rPr lang="en-US" dirty="0" err="1" smtClean="0"/>
              <a:t>DaemonSet</a:t>
            </a:r>
            <a:r>
              <a:rPr lang="en-US" dirty="0" smtClean="0"/>
              <a:t> </a:t>
            </a:r>
            <a:r>
              <a:rPr lang="zh-CN" altLang="en-US" dirty="0" smtClean="0"/>
              <a:t>，</a:t>
            </a:r>
            <a:r>
              <a:rPr lang="en-US" dirty="0" smtClean="0"/>
              <a:t>Job</a:t>
            </a:r>
            <a:endParaRPr lang="en-US" altLang="zh-CN" dirty="0" smtClean="0"/>
          </a:p>
          <a:p>
            <a:r>
              <a:rPr lang="en-US" dirty="0" smtClean="0"/>
              <a:t>Service </a:t>
            </a:r>
            <a:r>
              <a:rPr lang="zh-CN" altLang="en-US" dirty="0" smtClean="0"/>
              <a:t>，</a:t>
            </a:r>
            <a:r>
              <a:rPr lang="en-US" dirty="0" smtClean="0"/>
              <a:t>Ingress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7796" y="200894"/>
            <a:ext cx="318356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sz="2800" b="1" dirty="0" smtClean="0"/>
              <a:t>Pod</a:t>
            </a:r>
            <a:r>
              <a:rPr lang="zh-CN" altLang="en-US" sz="2800" b="1" dirty="0" smtClean="0"/>
              <a:t>与</a:t>
            </a:r>
            <a:r>
              <a:rPr lang="en-US" sz="2800" b="1" dirty="0" smtClean="0"/>
              <a:t>controllers</a:t>
            </a:r>
            <a:endParaRPr 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145822" y="1015981"/>
            <a:ext cx="55085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• Controllers</a:t>
            </a:r>
            <a:r>
              <a:rPr lang="zh-CN" altLang="en-US" dirty="0" smtClean="0"/>
              <a:t>：在集群上管理和运行容器的对象</a:t>
            </a:r>
            <a:br>
              <a:rPr lang="zh-CN" altLang="en-US" dirty="0" smtClean="0"/>
            </a:br>
            <a:r>
              <a:rPr lang="en-US" altLang="zh-CN" dirty="0" smtClean="0"/>
              <a:t>•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label-selector</a:t>
            </a:r>
            <a:r>
              <a:rPr lang="zh-CN" altLang="en-US" dirty="0" smtClean="0"/>
              <a:t>相关联</a:t>
            </a:r>
            <a:br>
              <a:rPr lang="zh-CN" altLang="en-US" dirty="0" smtClean="0"/>
            </a:br>
            <a:r>
              <a:rPr lang="en-US" altLang="zh-CN" dirty="0" smtClean="0"/>
              <a:t>• Pod</a:t>
            </a:r>
            <a:r>
              <a:rPr lang="zh-CN" altLang="en-US" dirty="0" smtClean="0"/>
              <a:t>通过控制器实现应用的运维，如伸缩，升级等</a:t>
            </a:r>
            <a:endParaRPr lang="en-US" altLang="zh-CN" dirty="0" smtClean="0"/>
          </a:p>
          <a:p>
            <a:r>
              <a:rPr lang="en-US" altLang="zh-CN" dirty="0" smtClean="0"/>
              <a:t>• Pod</a:t>
            </a:r>
            <a:r>
              <a:rPr lang="zh-CN" altLang="en-US" dirty="0" smtClean="0"/>
              <a:t>为容器共享网络和存储</a:t>
            </a:r>
            <a:endParaRPr lang="zh-CN" alt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785" y="2171334"/>
            <a:ext cx="5298718" cy="3622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896708" y="1122963"/>
            <a:ext cx="6096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控制器有多种类型：</a:t>
            </a:r>
          </a:p>
          <a:p>
            <a:r>
              <a:rPr lang="en-US" altLang="zh-CN" dirty="0" smtClean="0"/>
              <a:t>Deployment</a:t>
            </a:r>
            <a:r>
              <a:rPr lang="zh-CN" altLang="en-US" dirty="0" smtClean="0"/>
              <a:t>：工作在</a:t>
            </a:r>
            <a:r>
              <a:rPr lang="en-US" altLang="zh-CN" dirty="0" err="1" smtClean="0"/>
              <a:t>ReplicaSet</a:t>
            </a:r>
            <a:r>
              <a:rPr lang="zh-CN" altLang="en-US" dirty="0" smtClean="0"/>
              <a:t>之上，用于管理无状态应用，目前来说最好的控制器。支持滚动更新和回滚功能，还提供声明式配置。</a:t>
            </a:r>
            <a:endParaRPr lang="en-US" altLang="zh-CN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err="1" smtClean="0"/>
              <a:t>DaemonSet</a:t>
            </a:r>
            <a:r>
              <a:rPr lang="zh-CN" altLang="en-US" dirty="0" smtClean="0"/>
              <a:t>：用于确保集群中的每一个节点只运行特定的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副本，通常用于实现系统级后台任务。比如</a:t>
            </a:r>
            <a:r>
              <a:rPr lang="en-US" altLang="zh-CN" dirty="0" smtClean="0"/>
              <a:t>ELK</a:t>
            </a:r>
            <a:r>
              <a:rPr lang="zh-CN" altLang="en-US" dirty="0" smtClean="0"/>
              <a:t>服务</a:t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en-US" altLang="zh-CN" dirty="0" smtClean="0"/>
              <a:t>Job</a:t>
            </a:r>
            <a:r>
              <a:rPr lang="zh-CN" altLang="en-US" dirty="0" smtClean="0"/>
              <a:t>：只要完成就立即退出，不需要重启或重建。</a:t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en-US" altLang="zh-CN" dirty="0" err="1" smtClean="0"/>
              <a:t>Cronjob</a:t>
            </a:r>
            <a:r>
              <a:rPr lang="zh-CN" altLang="en-US" dirty="0" smtClean="0"/>
              <a:t>：周期性任务控制，不需要持续后台运行，</a:t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en-US" altLang="zh-CN" dirty="0" err="1" smtClean="0"/>
              <a:t>StatefulSet</a:t>
            </a:r>
            <a:r>
              <a:rPr lang="zh-CN" altLang="en-US" dirty="0" smtClean="0"/>
              <a:t>：管理有状态应用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ReplicaSet</a:t>
            </a:r>
            <a:r>
              <a:rPr lang="en-US" altLang="zh-CN" dirty="0" smtClean="0"/>
              <a:t>: </a:t>
            </a:r>
            <a:r>
              <a:rPr lang="zh-CN" altLang="en-US" dirty="0" smtClean="0"/>
              <a:t>代用户创建指定数量的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副本数量，确保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副本数量符合预期状态，并且支持滚动式自动扩容和缩容功能。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7796" y="200894"/>
            <a:ext cx="2541401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sz="2800" b="1" dirty="0" smtClean="0"/>
              <a:t>Service</a:t>
            </a:r>
            <a:r>
              <a:rPr lang="zh-CN" altLang="en-US" sz="2800" b="1" dirty="0" smtClean="0"/>
              <a:t>与</a:t>
            </a:r>
            <a:r>
              <a:rPr lang="en-US" altLang="zh-CN" sz="2800" b="1" dirty="0" smtClean="0"/>
              <a:t>Pod</a:t>
            </a:r>
            <a:endParaRPr 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632938" y="1239524"/>
            <a:ext cx="62982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service</a:t>
            </a:r>
          </a:p>
          <a:p>
            <a:r>
              <a:rPr lang="en-US" dirty="0" smtClean="0"/>
              <a:t>    •</a:t>
            </a:r>
            <a:r>
              <a:rPr lang="zh-CN" altLang="en-US" dirty="0" smtClean="0"/>
              <a:t>防止</a:t>
            </a:r>
            <a:r>
              <a:rPr lang="en-US" dirty="0" smtClean="0"/>
              <a:t>Pod</a:t>
            </a:r>
            <a:r>
              <a:rPr lang="zh-CN" altLang="en-US" dirty="0" smtClean="0"/>
              <a:t>失联</a:t>
            </a:r>
            <a:br>
              <a:rPr lang="zh-CN" altLang="en-US" dirty="0" smtClean="0"/>
            </a:br>
            <a:r>
              <a:rPr lang="zh-CN" altLang="en-US" dirty="0" smtClean="0"/>
              <a:t>    </a:t>
            </a:r>
            <a:r>
              <a:rPr lang="en-US" altLang="zh-CN" dirty="0" smtClean="0"/>
              <a:t>•</a:t>
            </a:r>
            <a:r>
              <a:rPr lang="zh-CN" altLang="en-US" dirty="0" smtClean="0"/>
              <a:t>定义一组</a:t>
            </a:r>
            <a:r>
              <a:rPr lang="en-US" dirty="0" smtClean="0"/>
              <a:t>Pod</a:t>
            </a:r>
            <a:r>
              <a:rPr lang="zh-CN" altLang="en-US" dirty="0" smtClean="0"/>
              <a:t>的访问策略</a:t>
            </a:r>
            <a:br>
              <a:rPr lang="zh-CN" altLang="en-US" dirty="0" smtClean="0"/>
            </a:br>
            <a:r>
              <a:rPr lang="zh-CN" altLang="en-US" dirty="0" smtClean="0"/>
              <a:t>    </a:t>
            </a:r>
            <a:r>
              <a:rPr lang="en-US" altLang="zh-CN" dirty="0" smtClean="0"/>
              <a:t>•</a:t>
            </a:r>
            <a:r>
              <a:rPr lang="zh-CN" altLang="en-US" dirty="0" smtClean="0"/>
              <a:t>支持</a:t>
            </a:r>
            <a:r>
              <a:rPr lang="en-US" dirty="0" err="1" smtClean="0"/>
              <a:t>ClusterIP，NodePort</a:t>
            </a:r>
            <a:r>
              <a:rPr lang="zh-CN" altLang="en-US" dirty="0" smtClean="0"/>
              <a:t>以及</a:t>
            </a:r>
            <a:r>
              <a:rPr lang="en-US" dirty="0" err="1" smtClean="0"/>
              <a:t>LoadBalancer</a:t>
            </a:r>
            <a:r>
              <a:rPr lang="zh-CN" altLang="en-US" dirty="0" smtClean="0"/>
              <a:t>三种类型</a:t>
            </a:r>
            <a:br>
              <a:rPr lang="zh-CN" altLang="en-US" dirty="0" smtClean="0"/>
            </a:br>
            <a:r>
              <a:rPr lang="zh-CN" altLang="en-US" dirty="0" smtClean="0"/>
              <a:t>    </a:t>
            </a:r>
            <a:r>
              <a:rPr lang="en-US" altLang="zh-CN" dirty="0" smtClean="0"/>
              <a:t>•</a:t>
            </a:r>
            <a:r>
              <a:rPr lang="en-US" dirty="0" smtClean="0"/>
              <a:t>Service</a:t>
            </a:r>
            <a:r>
              <a:rPr lang="zh-CN" altLang="en-US" dirty="0" smtClean="0"/>
              <a:t>的底层实现主要有</a:t>
            </a:r>
            <a:r>
              <a:rPr lang="en-US" dirty="0" err="1" smtClean="0"/>
              <a:t>iptables</a:t>
            </a:r>
            <a:r>
              <a:rPr lang="zh-CN" altLang="en-US" dirty="0" smtClean="0"/>
              <a:t>和</a:t>
            </a:r>
            <a:r>
              <a:rPr lang="en-US" dirty="0" err="1" smtClean="0"/>
              <a:t>ipvs</a:t>
            </a:r>
            <a:r>
              <a:rPr lang="zh-CN" altLang="en-US" dirty="0" smtClean="0"/>
              <a:t>二种网络模式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b="1" dirty="0" smtClean="0"/>
              <a:t>pod</a:t>
            </a:r>
            <a:r>
              <a:rPr lang="zh-CN" altLang="en-US" b="1" dirty="0" smtClean="0"/>
              <a:t>与</a:t>
            </a:r>
            <a:r>
              <a:rPr lang="en-US" b="1" dirty="0" smtClean="0"/>
              <a:t>service</a:t>
            </a:r>
            <a:r>
              <a:rPr lang="zh-CN" altLang="en-US" b="1" dirty="0" smtClean="0"/>
              <a:t>的关系：</a:t>
            </a:r>
          </a:p>
          <a:p>
            <a:r>
              <a:rPr lang="zh-CN" altLang="en-US" dirty="0" smtClean="0"/>
              <a:t>    </a:t>
            </a:r>
            <a:r>
              <a:rPr lang="en-US" altLang="zh-CN" dirty="0" smtClean="0"/>
              <a:t>•</a:t>
            </a:r>
            <a:r>
              <a:rPr lang="zh-CN" altLang="en-US" dirty="0" smtClean="0"/>
              <a:t>通过</a:t>
            </a:r>
            <a:r>
              <a:rPr lang="en-US" dirty="0" smtClean="0"/>
              <a:t>label-selector</a:t>
            </a:r>
            <a:r>
              <a:rPr lang="zh-CN" altLang="en-US" dirty="0" smtClean="0"/>
              <a:t>相关联</a:t>
            </a:r>
            <a:br>
              <a:rPr lang="zh-CN" altLang="en-US" dirty="0" smtClean="0"/>
            </a:br>
            <a:r>
              <a:rPr lang="zh-CN" altLang="en-US" dirty="0" smtClean="0"/>
              <a:t>    </a:t>
            </a:r>
            <a:r>
              <a:rPr lang="en-US" altLang="zh-CN" dirty="0" smtClean="0"/>
              <a:t>•</a:t>
            </a:r>
            <a:r>
              <a:rPr lang="zh-CN" altLang="en-US" dirty="0" smtClean="0"/>
              <a:t>通过</a:t>
            </a:r>
            <a:r>
              <a:rPr lang="en-US" dirty="0" smtClean="0"/>
              <a:t>Service</a:t>
            </a:r>
            <a:r>
              <a:rPr lang="zh-CN" altLang="en-US" dirty="0" smtClean="0"/>
              <a:t>实现</a:t>
            </a:r>
            <a:r>
              <a:rPr lang="en-US" dirty="0" smtClean="0"/>
              <a:t>Pod</a:t>
            </a:r>
            <a:r>
              <a:rPr lang="zh-CN" altLang="en-US" dirty="0" smtClean="0"/>
              <a:t>的负载均衡（</a:t>
            </a:r>
            <a:r>
              <a:rPr lang="en-US" dirty="0" smtClean="0"/>
              <a:t>TCP/UDP 4</a:t>
            </a:r>
            <a:r>
              <a:rPr lang="zh-CN" altLang="en-US" dirty="0" smtClean="0"/>
              <a:t>层）</a:t>
            </a:r>
            <a:endParaRPr lang="zh-CN" altLang="en-US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915" y="1112716"/>
            <a:ext cx="46482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7795" y="200894"/>
            <a:ext cx="51951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sz="2800" b="1" dirty="0" smtClean="0"/>
              <a:t>Volume</a:t>
            </a:r>
            <a:r>
              <a:rPr lang="zh-CN" altLang="en-US" sz="2800" b="1" dirty="0" smtClean="0"/>
              <a:t>存储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8917" y="1256891"/>
            <a:ext cx="97715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Volume</a:t>
            </a:r>
            <a:r>
              <a:rPr lang="zh-CN" altLang="en-US" dirty="0" smtClean="0"/>
              <a:t>分类：</a:t>
            </a:r>
          </a:p>
          <a:p>
            <a:r>
              <a:rPr lang="en-US" altLang="zh-CN" dirty="0" err="1" smtClean="0"/>
              <a:t>emptyDir</a:t>
            </a:r>
            <a:r>
              <a:rPr lang="zh-CN" altLang="en-US" dirty="0" smtClean="0"/>
              <a:t>（临时目录）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      --Pod</a:t>
            </a:r>
            <a:r>
              <a:rPr lang="zh-CN" altLang="en-US" dirty="0" smtClean="0"/>
              <a:t>删除，数据也会被清除，这种存储成为</a:t>
            </a:r>
            <a:r>
              <a:rPr lang="en-US" altLang="zh-CN" dirty="0" err="1" smtClean="0"/>
              <a:t>emptyDir</a:t>
            </a:r>
            <a:r>
              <a:rPr lang="zh-CN" altLang="en-US" dirty="0" smtClean="0"/>
              <a:t>，用于数据的临时存储。</a:t>
            </a:r>
          </a:p>
          <a:p>
            <a:r>
              <a:rPr lang="en-US" altLang="zh-CN" dirty="0" err="1" smtClean="0"/>
              <a:t>hostPath</a:t>
            </a:r>
            <a:r>
              <a:rPr lang="en-US" altLang="zh-CN" dirty="0" smtClean="0"/>
              <a:t>(</a:t>
            </a:r>
            <a:r>
              <a:rPr lang="zh-CN" altLang="en-US" dirty="0" smtClean="0"/>
              <a:t>宿主机目录映射</a:t>
            </a:r>
            <a:r>
              <a:rPr lang="en-US" altLang="zh-CN" dirty="0" smtClean="0"/>
              <a:t>):</a:t>
            </a:r>
          </a:p>
          <a:p>
            <a:r>
              <a:rPr lang="en-US" dirty="0" err="1" smtClean="0"/>
              <a:t>Gitrepo</a:t>
            </a:r>
            <a:r>
              <a:rPr lang="zh-CN" altLang="en-US" dirty="0" smtClean="0"/>
              <a:t>（</a:t>
            </a:r>
            <a:r>
              <a:rPr lang="en-US" dirty="0" smtClean="0"/>
              <a:t> </a:t>
            </a:r>
            <a:r>
              <a:rPr lang="en-US" dirty="0" err="1" smtClean="0"/>
              <a:t>emptydir</a:t>
            </a:r>
            <a:r>
              <a:rPr lang="en-US" dirty="0" smtClean="0"/>
              <a:t> </a:t>
            </a:r>
            <a:r>
              <a:rPr lang="zh-CN" altLang="en-US" dirty="0" smtClean="0"/>
              <a:t>的基础上增加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命令）</a:t>
            </a:r>
            <a:endParaRPr lang="en-US" dirty="0" smtClean="0"/>
          </a:p>
          <a:p>
            <a:r>
              <a:rPr lang="en-US" b="1" dirty="0" err="1" smtClean="0"/>
              <a:t>nfs</a:t>
            </a:r>
            <a:r>
              <a:rPr lang="zh-CN" altLang="en-US" b="1" dirty="0" smtClean="0"/>
              <a:t>共享服务：</a:t>
            </a:r>
            <a:r>
              <a:rPr lang="en-US" altLang="zh-CN" b="1" dirty="0" smtClean="0"/>
              <a:t> yum install -y </a:t>
            </a:r>
            <a:r>
              <a:rPr lang="en-US" altLang="zh-CN" b="1" dirty="0" err="1" smtClean="0"/>
              <a:t>nfs-utils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412" y="174563"/>
            <a:ext cx="1200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PVC</a:t>
            </a:r>
            <a:r>
              <a:rPr lang="zh-CN" altLang="en-US" b="1" dirty="0" smtClean="0"/>
              <a:t>和</a:t>
            </a:r>
            <a:r>
              <a:rPr lang="en-US" b="1" dirty="0" smtClean="0"/>
              <a:t>PV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5958" y="198640"/>
            <a:ext cx="7791935" cy="621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7796" y="200894"/>
            <a:ext cx="3677482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sz="2800" b="1" dirty="0" smtClean="0"/>
              <a:t>Secret</a:t>
            </a:r>
            <a:r>
              <a:rPr lang="zh-CN" altLang="en-US" sz="2800" b="1" dirty="0" smtClean="0"/>
              <a:t>与</a:t>
            </a:r>
            <a:r>
              <a:rPr lang="en-US" sz="2800" b="1" dirty="0" err="1" smtClean="0"/>
              <a:t>ConfigMap</a:t>
            </a:r>
            <a:endParaRPr lang="en-US" sz="2800" b="1" dirty="0" smtClean="0"/>
          </a:p>
          <a:p>
            <a:pPr algn="ctr"/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8568" y="942928"/>
            <a:ext cx="84523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Secret</a:t>
            </a:r>
          </a:p>
          <a:p>
            <a:r>
              <a:rPr lang="zh-CN" altLang="en-US" dirty="0" smtClean="0"/>
              <a:t>解决密码、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、密钥等敏感数据的配置问题，</a:t>
            </a:r>
            <a:endParaRPr lang="en-US" altLang="zh-CN" dirty="0" smtClean="0"/>
          </a:p>
          <a:p>
            <a:r>
              <a:rPr lang="zh-CN" altLang="en-US" dirty="0" smtClean="0"/>
              <a:t>而不需要把这些敏感数据暴露到镜像或者</a:t>
            </a:r>
            <a:r>
              <a:rPr lang="en-US" altLang="zh-CN" dirty="0" smtClean="0"/>
              <a:t>Pod Spec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configmap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让配置文件从镜像中解耦，提高镜像的可移植性和可复制性。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195" y="220717"/>
            <a:ext cx="4332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中容器的通信模式</a:t>
            </a: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948" y="909249"/>
            <a:ext cx="5219570" cy="53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矩形 41"/>
          <p:cNvSpPr/>
          <p:nvPr/>
        </p:nvSpPr>
        <p:spPr>
          <a:xfrm>
            <a:off x="7349594" y="1714090"/>
            <a:ext cx="4061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同一宿主机的容器，形成一个子网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5195" y="220717"/>
            <a:ext cx="3743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中容器的通信模式</a:t>
            </a: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119" y="738901"/>
            <a:ext cx="6854302" cy="514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7349594" y="1714090"/>
            <a:ext cx="4061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同一</a:t>
            </a:r>
            <a:r>
              <a:rPr lang="en-US" altLang="zh-CN" b="1" dirty="0" smtClean="0"/>
              <a:t>Pod</a:t>
            </a:r>
            <a:r>
              <a:rPr lang="zh-CN" altLang="en-US" b="1" dirty="0" smtClean="0"/>
              <a:t>的容器，共享一个网络</a:t>
            </a:r>
            <a:r>
              <a:rPr lang="en-US" altLang="zh-CN" b="1" dirty="0" err="1" smtClean="0"/>
              <a:t>ip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547" y="993225"/>
            <a:ext cx="6598363" cy="545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275195" y="220717"/>
            <a:ext cx="2319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内的通信</a:t>
            </a: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49594" y="1714090"/>
            <a:ext cx="4061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同一</a:t>
            </a:r>
            <a:r>
              <a:rPr lang="en-US" altLang="zh-CN" b="1" dirty="0" smtClean="0"/>
              <a:t>Node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Pod</a:t>
            </a:r>
            <a:r>
              <a:rPr lang="zh-CN" altLang="en-US" b="1" dirty="0" smtClean="0"/>
              <a:t>，在一个子网中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2163" y="349412"/>
            <a:ext cx="6506094" cy="574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275195" y="220717"/>
            <a:ext cx="2319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间的通信</a:t>
            </a: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06180"/>
            <a:ext cx="4061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同一</a:t>
            </a:r>
            <a:r>
              <a:rPr lang="en-US" altLang="zh-CN" b="1" dirty="0" smtClean="0"/>
              <a:t>Node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Pod</a:t>
            </a:r>
            <a:r>
              <a:rPr lang="zh-CN" altLang="en-US" b="1" dirty="0" smtClean="0"/>
              <a:t>，在一个子网中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7796" y="200894"/>
            <a:ext cx="1588898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2800" b="1" dirty="0" smtClean="0"/>
              <a:t>架构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BFBF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682" y="838200"/>
            <a:ext cx="6516566" cy="5354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7347438" y="1235249"/>
            <a:ext cx="46980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k8s</a:t>
            </a:r>
            <a:r>
              <a:rPr lang="zh-CN" altLang="en-US" dirty="0" smtClean="0"/>
              <a:t>集群主要由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节点和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节点组成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Master</a:t>
            </a:r>
            <a:r>
              <a:rPr lang="zh-CN" altLang="en-US" dirty="0" smtClean="0"/>
              <a:t>是主节点（一个），负责管理和控制</a:t>
            </a:r>
            <a:endParaRPr lang="en-US" altLang="zh-CN" dirty="0" smtClean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是工作节点（一群），里面是具体的容器；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5659" y="222768"/>
            <a:ext cx="7930571" cy="559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275195" y="220717"/>
            <a:ext cx="2536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的通信</a:t>
            </a: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" y="1583460"/>
            <a:ext cx="4376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跨</a:t>
            </a:r>
            <a:r>
              <a:rPr lang="en-US" altLang="zh-CN" b="1" dirty="0" smtClean="0"/>
              <a:t>Node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Pod</a:t>
            </a:r>
            <a:r>
              <a:rPr lang="zh-CN" altLang="en-US" b="1" dirty="0" smtClean="0"/>
              <a:t>，通信需要网络组件协调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07586" y="2042160"/>
            <a:ext cx="18592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完毕！</a:t>
            </a:r>
          </a:p>
        </p:txBody>
      </p:sp>
      <p:sp>
        <p:nvSpPr>
          <p:cNvPr id="2" name="矩形 1"/>
          <p:cNvSpPr/>
          <p:nvPr/>
        </p:nvSpPr>
        <p:spPr>
          <a:xfrm>
            <a:off x="1734186" y="3181985"/>
            <a:ext cx="7520007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祝大</a:t>
            </a:r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家在享学课堂更上一层楼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6981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zh-CN" altLang="en-US" sz="2800" b="1" dirty="0" smtClean="0"/>
              <a:t>基本概念与术语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0" y="744361"/>
            <a:ext cx="11808736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b="1" dirty="0" smtClean="0"/>
              <a:t>Cluster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err="1" smtClean="0"/>
              <a:t>Cluster</a:t>
            </a:r>
            <a:r>
              <a:rPr lang="en-US" sz="1400" dirty="0" smtClean="0"/>
              <a:t> </a:t>
            </a:r>
            <a:r>
              <a:rPr lang="zh-CN" altLang="en-US" sz="1400" dirty="0" smtClean="0"/>
              <a:t>是计算、存储和网络资源的集合，</a:t>
            </a:r>
            <a:r>
              <a:rPr lang="en-US" sz="1400" dirty="0" err="1" smtClean="0"/>
              <a:t>Kubernetes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利用这些资源运行各种基于容器的应用。</a:t>
            </a:r>
            <a:endParaRPr lang="en-US" altLang="zh-CN" sz="1400" dirty="0" smtClean="0"/>
          </a:p>
          <a:p>
            <a:pPr latinLnBrk="1"/>
            <a:endParaRPr lang="en-US" altLang="zh-CN" sz="1400" dirty="0" smtClean="0"/>
          </a:p>
          <a:p>
            <a:pPr latinLnBrk="1"/>
            <a:r>
              <a:rPr lang="en-US" b="1" dirty="0" smtClean="0"/>
              <a:t>Namespace</a:t>
            </a:r>
            <a:endParaRPr lang="en-US" dirty="0" smtClean="0"/>
          </a:p>
          <a:p>
            <a:pPr latinLnBrk="1"/>
            <a:r>
              <a:rPr lang="zh-CN" altLang="en-US" sz="1400" dirty="0" smtClean="0"/>
              <a:t>将一个物理的 </a:t>
            </a:r>
            <a:r>
              <a:rPr lang="en-US" sz="1400" dirty="0" smtClean="0"/>
              <a:t>Cluster </a:t>
            </a:r>
            <a:r>
              <a:rPr lang="zh-CN" altLang="en-US" sz="1400" dirty="0" smtClean="0"/>
              <a:t>逻辑上划分成多个虚拟 </a:t>
            </a:r>
            <a:r>
              <a:rPr lang="en-US" sz="1400" dirty="0" smtClean="0"/>
              <a:t>Cluster，</a:t>
            </a:r>
            <a:r>
              <a:rPr lang="zh-CN" altLang="en-US" sz="1400" dirty="0" smtClean="0"/>
              <a:t>每个 </a:t>
            </a:r>
            <a:r>
              <a:rPr lang="en-US" sz="1400" dirty="0" smtClean="0"/>
              <a:t>Cluster </a:t>
            </a:r>
            <a:r>
              <a:rPr lang="zh-CN" altLang="en-US" sz="1400" dirty="0" smtClean="0"/>
              <a:t>就是一个 </a:t>
            </a:r>
            <a:r>
              <a:rPr lang="en-US" sz="1400" dirty="0" smtClean="0"/>
              <a:t>Namespace。</a:t>
            </a:r>
            <a:r>
              <a:rPr lang="zh-CN" altLang="en-US" sz="1400" dirty="0" smtClean="0"/>
              <a:t>不同 </a:t>
            </a:r>
            <a:r>
              <a:rPr lang="en-US" sz="1400" dirty="0" smtClean="0"/>
              <a:t>Namespace </a:t>
            </a:r>
            <a:r>
              <a:rPr lang="zh-CN" altLang="en-US" sz="1400" dirty="0" smtClean="0"/>
              <a:t>里的资源是完全隔离的。</a:t>
            </a:r>
            <a:endParaRPr lang="en-US" altLang="zh-CN" sz="1400" dirty="0" smtClean="0"/>
          </a:p>
          <a:p>
            <a:pPr latinLnBrk="1"/>
            <a:endParaRPr lang="zh-CN" altLang="en-US" sz="1400" dirty="0" smtClean="0"/>
          </a:p>
          <a:p>
            <a:pPr latinLnBrk="1"/>
            <a:r>
              <a:rPr lang="en-US" b="1" dirty="0" smtClean="0"/>
              <a:t>Master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sz="1400" dirty="0" smtClean="0"/>
              <a:t>控制节点，职责是调度，即决定将应用放在哪里运行。</a:t>
            </a:r>
            <a:r>
              <a:rPr lang="en-US" sz="1400" dirty="0" smtClean="0"/>
              <a:t>Master </a:t>
            </a:r>
            <a:r>
              <a:rPr lang="zh-CN" altLang="en-US" sz="1400" dirty="0" smtClean="0"/>
              <a:t>运行 </a:t>
            </a:r>
            <a:r>
              <a:rPr lang="en-US" sz="1400" dirty="0" smtClean="0"/>
              <a:t>Linux </a:t>
            </a:r>
            <a:r>
              <a:rPr lang="zh-CN" altLang="en-US" sz="1400" dirty="0" smtClean="0"/>
              <a:t>操作系统，可以是物理机或者虚拟机。为了实现高可用，可以运行多个 </a:t>
            </a:r>
            <a:r>
              <a:rPr lang="en-US" sz="1400" dirty="0" smtClean="0"/>
              <a:t>Master。</a:t>
            </a:r>
          </a:p>
          <a:p>
            <a:pPr latinLnBrk="1"/>
            <a:endParaRPr lang="en-US" b="1" dirty="0" smtClean="0"/>
          </a:p>
          <a:p>
            <a:pPr latinLnBrk="1"/>
            <a:r>
              <a:rPr lang="en-US" b="1" dirty="0" smtClean="0"/>
              <a:t>Node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sz="1400" dirty="0" smtClean="0"/>
              <a:t>工作节点，职责是运行容器应用。</a:t>
            </a:r>
            <a:r>
              <a:rPr lang="en-US" sz="1400" dirty="0" smtClean="0"/>
              <a:t>Node </a:t>
            </a:r>
            <a:r>
              <a:rPr lang="zh-CN" altLang="en-US" sz="1400" dirty="0" smtClean="0"/>
              <a:t>由 </a:t>
            </a:r>
            <a:r>
              <a:rPr lang="en-US" sz="1400" dirty="0" smtClean="0"/>
              <a:t>Master </a:t>
            </a:r>
            <a:r>
              <a:rPr lang="zh-CN" altLang="en-US" sz="1400" dirty="0" smtClean="0"/>
              <a:t>管理，</a:t>
            </a:r>
            <a:r>
              <a:rPr lang="en-US" sz="1400" dirty="0" smtClean="0"/>
              <a:t>Node </a:t>
            </a:r>
            <a:r>
              <a:rPr lang="zh-CN" altLang="en-US" sz="1400" dirty="0" smtClean="0"/>
              <a:t>负责监控并汇报容器的状态，并根据 </a:t>
            </a:r>
            <a:r>
              <a:rPr lang="en-US" sz="1400" dirty="0" smtClean="0"/>
              <a:t>Master </a:t>
            </a:r>
            <a:r>
              <a:rPr lang="zh-CN" altLang="en-US" sz="1400" dirty="0" smtClean="0"/>
              <a:t>的要求管理容器的生命周期。</a:t>
            </a:r>
            <a:r>
              <a:rPr lang="en-US" sz="1400" dirty="0" smtClean="0"/>
              <a:t>Node </a:t>
            </a:r>
            <a:r>
              <a:rPr lang="zh-CN" altLang="en-US" sz="1400" dirty="0" smtClean="0"/>
              <a:t>运行在 </a:t>
            </a:r>
            <a:r>
              <a:rPr lang="en-US" sz="1400" dirty="0" smtClean="0"/>
              <a:t>Linux </a:t>
            </a:r>
            <a:r>
              <a:rPr lang="zh-CN" altLang="en-US" sz="1400" dirty="0" smtClean="0"/>
              <a:t>操作系统，可以是物理机或者是虚拟机。</a:t>
            </a:r>
          </a:p>
          <a:p>
            <a:pPr latinLnBrk="1"/>
            <a:endParaRPr lang="en-US" b="1" dirty="0" smtClean="0"/>
          </a:p>
          <a:p>
            <a:pPr latinLnBrk="1"/>
            <a:r>
              <a:rPr lang="en-US" b="1" dirty="0" smtClean="0"/>
              <a:t>Pod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K8S</a:t>
            </a:r>
            <a:r>
              <a:rPr lang="zh-CN" altLang="en-US" sz="1400" dirty="0" smtClean="0"/>
              <a:t>的最小工作单元。每个 </a:t>
            </a:r>
            <a:r>
              <a:rPr lang="en-US" sz="1400" dirty="0" smtClean="0"/>
              <a:t>Pod </a:t>
            </a:r>
            <a:r>
              <a:rPr lang="zh-CN" altLang="en-US" sz="1400" dirty="0" smtClean="0"/>
              <a:t>包含一个或多个容器。</a:t>
            </a:r>
            <a:r>
              <a:rPr lang="en-US" sz="1400" dirty="0" smtClean="0"/>
              <a:t>Pod </a:t>
            </a:r>
            <a:r>
              <a:rPr lang="zh-CN" altLang="en-US" sz="1400" dirty="0" smtClean="0"/>
              <a:t>中的容器会作为一个整体被 </a:t>
            </a:r>
            <a:r>
              <a:rPr lang="en-US" sz="1400" dirty="0" smtClean="0"/>
              <a:t>Master </a:t>
            </a:r>
            <a:r>
              <a:rPr lang="zh-CN" altLang="en-US" sz="1400" dirty="0" smtClean="0"/>
              <a:t>调度到一个 </a:t>
            </a:r>
            <a:r>
              <a:rPr lang="en-US" sz="1400" dirty="0" smtClean="0"/>
              <a:t>Node </a:t>
            </a:r>
            <a:r>
              <a:rPr lang="zh-CN" altLang="en-US" sz="1400" dirty="0" smtClean="0"/>
              <a:t>上运行</a:t>
            </a:r>
            <a:endParaRPr lang="en-US" altLang="zh-CN" sz="1400" dirty="0" smtClean="0"/>
          </a:p>
          <a:p>
            <a:pPr latinLnBrk="1"/>
            <a:endParaRPr lang="en-US" b="1" dirty="0" smtClean="0"/>
          </a:p>
          <a:p>
            <a:pPr latinLnBrk="1"/>
            <a:r>
              <a:rPr lang="en-US" b="1" dirty="0" smtClean="0"/>
              <a:t>Controller</a:t>
            </a:r>
            <a:endParaRPr lang="en-US" dirty="0" smtClean="0"/>
          </a:p>
          <a:p>
            <a:pPr latinLnBrk="1"/>
            <a:r>
              <a:rPr lang="zh-CN" altLang="en-US" sz="1400" dirty="0" smtClean="0"/>
              <a:t>管理</a:t>
            </a:r>
            <a:r>
              <a:rPr lang="en-US" sz="1400" dirty="0" smtClean="0"/>
              <a:t>Pod</a:t>
            </a:r>
            <a:r>
              <a:rPr lang="zh-CN" altLang="en-US" sz="1400" dirty="0" smtClean="0"/>
              <a:t>的工具。</a:t>
            </a:r>
            <a:r>
              <a:rPr lang="en-US" sz="1400" dirty="0" smtClean="0"/>
              <a:t>Deployment </a:t>
            </a:r>
            <a:r>
              <a:rPr lang="zh-CN" altLang="en-US" sz="1400" dirty="0" smtClean="0"/>
              <a:t>是最常用的 </a:t>
            </a:r>
            <a:r>
              <a:rPr lang="en-US" sz="1400" dirty="0" err="1" smtClean="0"/>
              <a:t>Controller，Deployment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可以管理 </a:t>
            </a:r>
            <a:r>
              <a:rPr lang="en-US" sz="1400" dirty="0" smtClean="0"/>
              <a:t>Pod </a:t>
            </a:r>
            <a:r>
              <a:rPr lang="zh-CN" altLang="en-US" sz="1400" dirty="0" smtClean="0"/>
              <a:t>的多个副本，并确保 </a:t>
            </a:r>
            <a:r>
              <a:rPr lang="en-US" sz="1400" dirty="0" smtClean="0"/>
              <a:t>Pod </a:t>
            </a:r>
            <a:r>
              <a:rPr lang="zh-CN" altLang="en-US" sz="1400" dirty="0" smtClean="0"/>
              <a:t>按照期望的状态运行。</a:t>
            </a:r>
            <a:endParaRPr lang="en-US" altLang="zh-CN" sz="1400" dirty="0" smtClean="0"/>
          </a:p>
          <a:p>
            <a:pPr latinLnBrk="1"/>
            <a:endParaRPr lang="en-US" b="1" dirty="0" smtClean="0"/>
          </a:p>
          <a:p>
            <a:pPr latinLnBrk="1"/>
            <a:r>
              <a:rPr lang="en-US" b="1" dirty="0" smtClean="0"/>
              <a:t>Service</a:t>
            </a:r>
            <a:endParaRPr lang="en-US" dirty="0" smtClean="0"/>
          </a:p>
          <a:p>
            <a:pPr latinLnBrk="1"/>
            <a:r>
              <a:rPr lang="zh-CN" altLang="en-US" sz="1400" dirty="0" smtClean="0"/>
              <a:t>定义外界访问一组特定 </a:t>
            </a:r>
            <a:r>
              <a:rPr lang="en-US" sz="1400" dirty="0" smtClean="0"/>
              <a:t>Pod </a:t>
            </a:r>
            <a:r>
              <a:rPr lang="zh-CN" altLang="en-US" sz="1400" dirty="0" smtClean="0"/>
              <a:t>的方式。</a:t>
            </a:r>
            <a:r>
              <a:rPr lang="en-US" sz="1400" dirty="0" smtClean="0"/>
              <a:t>Service </a:t>
            </a:r>
            <a:r>
              <a:rPr lang="zh-CN" altLang="en-US" sz="1400" dirty="0" smtClean="0"/>
              <a:t>有自己的 </a:t>
            </a:r>
            <a:r>
              <a:rPr lang="en-US" sz="1400" dirty="0" smtClean="0"/>
              <a:t>IP </a:t>
            </a:r>
            <a:r>
              <a:rPr lang="zh-CN" altLang="en-US" sz="1400" dirty="0" smtClean="0"/>
              <a:t>和端口，并把这个</a:t>
            </a:r>
            <a:r>
              <a:rPr lang="en-US" sz="1400" dirty="0" smtClean="0"/>
              <a:t>IP</a:t>
            </a:r>
            <a:r>
              <a:rPr lang="zh-CN" altLang="en-US" sz="1400" dirty="0" smtClean="0"/>
              <a:t>和后端的</a:t>
            </a:r>
            <a:r>
              <a:rPr lang="en-US" sz="1400" dirty="0" smtClean="0"/>
              <a:t>Pod</a:t>
            </a:r>
            <a:r>
              <a:rPr lang="zh-CN" altLang="en-US" sz="1400" dirty="0" smtClean="0"/>
              <a:t>所跑的服务的关联起来。</a:t>
            </a:r>
            <a:r>
              <a:rPr lang="en-US" sz="1400" dirty="0" smtClean="0"/>
              <a:t>Service </a:t>
            </a:r>
            <a:r>
              <a:rPr lang="zh-CN" altLang="en-US" sz="1400" dirty="0" smtClean="0"/>
              <a:t>为 </a:t>
            </a:r>
            <a:r>
              <a:rPr lang="en-US" sz="1400" dirty="0" smtClean="0"/>
              <a:t>Pod </a:t>
            </a:r>
            <a:r>
              <a:rPr lang="zh-CN" altLang="en-US" sz="1400" dirty="0" smtClean="0"/>
              <a:t>提供了负载均衡。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28700" y="659423"/>
            <a:ext cx="6954716" cy="3006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Master</a:t>
            </a:r>
            <a:r>
              <a:rPr lang="zh-CN" altLang="en-US" dirty="0" smtClean="0">
                <a:solidFill>
                  <a:srgbClr val="FF0000"/>
                </a:solidFill>
              </a:rPr>
              <a:t>节点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3485" y="1732085"/>
            <a:ext cx="1644162" cy="5656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Api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11062" y="1743808"/>
            <a:ext cx="1644162" cy="5656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68108" y="1729154"/>
            <a:ext cx="1644162" cy="5656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Controller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94693" y="2857500"/>
            <a:ext cx="5873261" cy="43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ectd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7699" y="4345469"/>
            <a:ext cx="10826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API server:</a:t>
            </a:r>
            <a:r>
              <a:rPr lang="zh-CN" altLang="en-US" dirty="0" smtClean="0"/>
              <a:t>：是整个系统的对外接口，供其他组件、客户端等的调用；</a:t>
            </a:r>
          </a:p>
          <a:p>
            <a:r>
              <a:rPr lang="en-US" altLang="zh-CN" dirty="0" smtClean="0"/>
              <a:t>Scheduler</a:t>
            </a:r>
            <a:r>
              <a:rPr lang="zh-CN" altLang="en-US" dirty="0" smtClean="0"/>
              <a:t>：监测、分析节点资源信息，负责对集群内部资源进行创建调度；</a:t>
            </a:r>
          </a:p>
          <a:p>
            <a:r>
              <a:rPr lang="en-US" altLang="zh-CN" dirty="0" smtClean="0"/>
              <a:t>controller manager</a:t>
            </a:r>
            <a:r>
              <a:rPr lang="zh-CN" altLang="en-US" dirty="0" smtClean="0"/>
              <a:t>：管理控制器，实现集群故障检测和恢复的自动化工作，负责执行各种控制器</a:t>
            </a:r>
            <a:endParaRPr lang="en-US" altLang="zh-CN" dirty="0" smtClean="0"/>
          </a:p>
          <a:p>
            <a:r>
              <a:rPr lang="en-US" dirty="0" err="1" smtClean="0"/>
              <a:t>Etcd</a:t>
            </a:r>
            <a:r>
              <a:rPr lang="en-US" dirty="0" smtClean="0"/>
              <a:t> </a:t>
            </a:r>
            <a:r>
              <a:rPr lang="zh-CN" altLang="en-US" dirty="0" smtClean="0"/>
              <a:t>： </a:t>
            </a:r>
            <a:r>
              <a:rPr lang="en-US" dirty="0" err="1" smtClean="0"/>
              <a:t>CoreOS</a:t>
            </a:r>
            <a:r>
              <a:rPr lang="en-US" dirty="0" smtClean="0"/>
              <a:t> </a:t>
            </a:r>
            <a:r>
              <a:rPr lang="zh-CN" altLang="en-US" dirty="0" smtClean="0"/>
              <a:t>推出的高可用的键值存储系统。集群信息的存储集散地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28700" y="659423"/>
            <a:ext cx="6954716" cy="3006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Node</a:t>
            </a:r>
            <a:r>
              <a:rPr lang="zh-CN" altLang="en-US" dirty="0" smtClean="0">
                <a:solidFill>
                  <a:srgbClr val="FF0000"/>
                </a:solidFill>
              </a:rPr>
              <a:t>节点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3485" y="1732085"/>
            <a:ext cx="1644162" cy="5656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11062" y="1743808"/>
            <a:ext cx="1644162" cy="5656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68108" y="1729154"/>
            <a:ext cx="1644162" cy="5656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Proxy</a:t>
            </a:r>
          </a:p>
        </p:txBody>
      </p:sp>
      <p:sp>
        <p:nvSpPr>
          <p:cNvPr id="7" name="矩形 6"/>
          <p:cNvSpPr/>
          <p:nvPr/>
        </p:nvSpPr>
        <p:spPr>
          <a:xfrm>
            <a:off x="1494693" y="2857500"/>
            <a:ext cx="5873261" cy="43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kubelet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2192" y="4055322"/>
            <a:ext cx="9226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Kubelet</a:t>
            </a:r>
            <a:r>
              <a:rPr lang="zh-CN" altLang="en-US" dirty="0" smtClean="0"/>
              <a:t>：接收</a:t>
            </a:r>
            <a:r>
              <a:rPr lang="en-US" dirty="0" smtClean="0"/>
              <a:t>Master API Server</a:t>
            </a:r>
            <a:r>
              <a:rPr lang="zh-CN" altLang="en-US" dirty="0" smtClean="0"/>
              <a:t>分配给它的</a:t>
            </a:r>
            <a:r>
              <a:rPr lang="en-US" dirty="0" smtClean="0"/>
              <a:t>commands</a:t>
            </a:r>
            <a:r>
              <a:rPr lang="zh-CN" altLang="en-US" dirty="0" smtClean="0"/>
              <a:t>和</a:t>
            </a:r>
            <a:r>
              <a:rPr lang="en-US" dirty="0" smtClean="0"/>
              <a:t>work</a:t>
            </a:r>
            <a:r>
              <a:rPr lang="zh-CN" altLang="en-US" dirty="0" smtClean="0"/>
              <a:t>，负责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节点上</a:t>
            </a:r>
            <a:r>
              <a:rPr lang="en-US" altLang="zh-CN" dirty="0" smtClean="0"/>
              <a:t>pod</a:t>
            </a:r>
            <a:r>
              <a:rPr lang="zh-CN" altLang="en-US" dirty="0" smtClean="0"/>
              <a:t>的创建、修改、监控、删除等全生命周期的管理</a:t>
            </a:r>
            <a:endParaRPr lang="en-US" altLang="zh-CN" dirty="0" smtClean="0"/>
          </a:p>
          <a:p>
            <a:r>
              <a:rPr lang="en-US" altLang="zh-CN" dirty="0" err="1" smtClean="0"/>
              <a:t>kube</a:t>
            </a:r>
            <a:r>
              <a:rPr lang="en-US" altLang="zh-CN" dirty="0" smtClean="0"/>
              <a:t>-proxy</a:t>
            </a:r>
            <a:r>
              <a:rPr lang="zh-CN" altLang="en-US" dirty="0" smtClean="0"/>
              <a:t>：网络服务，负载均衡、路由转发</a:t>
            </a:r>
            <a:endParaRPr lang="en-US" altLang="zh-CN" dirty="0" smtClean="0"/>
          </a:p>
          <a:p>
            <a:r>
              <a:rPr lang="en-US" altLang="zh-CN" dirty="0" smtClean="0"/>
              <a:t>Pod</a:t>
            </a:r>
            <a:r>
              <a:rPr lang="zh-CN" altLang="en-US" dirty="0" smtClean="0"/>
              <a:t>：一个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代表着集群中运行的一个进程，其内部封装了一个或多个容器。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7796" y="200894"/>
            <a:ext cx="3902800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环境配置规划</a:t>
            </a: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</a:t>
            </a:r>
            <a:r>
              <a:rPr lang="en-US" altLang="zh-CN" sz="1200" b="1" dirty="0" err="1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200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将服务容器化，</a:t>
            </a:r>
            <a:r>
              <a:rPr lang="en-US" altLang="zh-CN" sz="1200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1200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管理编排容器</a:t>
            </a:r>
            <a:endParaRPr lang="zh-CN" altLang="en-US" sz="12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13441" y="1070702"/>
          <a:ext cx="7416935" cy="2423162"/>
        </p:xfrm>
        <a:graphic>
          <a:graphicData uri="http://schemas.openxmlformats.org/drawingml/2006/table">
            <a:tbl>
              <a:tblPr/>
              <a:tblGrid>
                <a:gridCol w="1483387"/>
                <a:gridCol w="1483387"/>
                <a:gridCol w="1483387"/>
                <a:gridCol w="1483387"/>
                <a:gridCol w="1483387"/>
              </a:tblGrid>
              <a:tr h="7061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主机名</a:t>
                      </a:r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Centos</a:t>
                      </a:r>
                      <a:r>
                        <a:rPr lang="zh-CN" altLang="en-US" sz="900"/>
                        <a:t>版本</a:t>
                      </a:r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ip</a:t>
                      </a:r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主机配置</a:t>
                      </a:r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/>
                        <a:t>备注</a:t>
                      </a:r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7234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master</a:t>
                      </a:r>
                      <a:endParaRPr lang="en-US" sz="900" dirty="0"/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/>
                        <a:t>7.6.1810</a:t>
                      </a:r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192.168.244.31</a:t>
                      </a:r>
                      <a:endParaRPr lang="en-US" altLang="zh-CN" sz="900" dirty="0"/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2C2G</a:t>
                      </a:r>
                      <a:endParaRPr lang="en-US" sz="900" dirty="0"/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control plane</a:t>
                      </a:r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234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Work02</a:t>
                      </a:r>
                      <a:endParaRPr lang="en-US" sz="900" dirty="0"/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/>
                        <a:t>7.6.1810</a:t>
                      </a:r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192.168.244.32</a:t>
                      </a:r>
                      <a:endParaRPr lang="en-US" altLang="zh-CN" sz="900" dirty="0"/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1C1G</a:t>
                      </a:r>
                      <a:endParaRPr lang="en-US" sz="900" dirty="0"/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worker nodes</a:t>
                      </a:r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234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Work03</a:t>
                      </a:r>
                      <a:endParaRPr lang="en-US" sz="900" dirty="0"/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/>
                        <a:t>7.6.1810</a:t>
                      </a:r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 smtClean="0"/>
                        <a:t>192.168.244.33</a:t>
                      </a:r>
                      <a:endParaRPr lang="en-US" altLang="zh-CN" sz="900" dirty="0"/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1C1G</a:t>
                      </a:r>
                      <a:endParaRPr lang="en-US" sz="900" dirty="0"/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worker </a:t>
                      </a:r>
                      <a:r>
                        <a:rPr lang="en-US" sz="900" dirty="0" smtClean="0"/>
                        <a:t>nodes</a:t>
                      </a:r>
                      <a:endParaRPr lang="en-US" sz="900" dirty="0"/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99139" y="4237885"/>
            <a:ext cx="3785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各软件版本对照：</a:t>
            </a:r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	    ---18.09.9</a:t>
            </a:r>
          </a:p>
          <a:p>
            <a:r>
              <a:rPr lang="en-US" altLang="zh-CN" dirty="0" err="1" smtClean="0"/>
              <a:t>Kubeadm</a:t>
            </a:r>
            <a:r>
              <a:rPr lang="en-US" altLang="zh-CN" dirty="0" smtClean="0"/>
              <a:t>  ---1.16.4</a:t>
            </a:r>
          </a:p>
          <a:p>
            <a:r>
              <a:rPr lang="en-US" altLang="zh-CN" dirty="0" err="1" smtClean="0"/>
              <a:t>Kubelet</a:t>
            </a:r>
            <a:r>
              <a:rPr lang="en-US" altLang="zh-CN" dirty="0" smtClean="0"/>
              <a:t>     ---1.16.4</a:t>
            </a:r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    ---1.16.4</a:t>
            </a:r>
          </a:p>
          <a:p>
            <a:r>
              <a:rPr lang="en-US" altLang="zh-CN" dirty="0" err="1" smtClean="0"/>
              <a:t>kube</a:t>
            </a:r>
            <a:r>
              <a:rPr lang="en-US" altLang="zh-CN" dirty="0" smtClean="0"/>
              <a:t>-flannel   --- v0.11.0-amd64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7796" y="200894"/>
            <a:ext cx="30251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28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环境安装准备</a:t>
            </a:r>
            <a:endParaRPr lang="en-US" altLang="zh-CN" sz="28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559" y="887582"/>
            <a:ext cx="111497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K8s</a:t>
            </a:r>
            <a:r>
              <a:rPr lang="zh-CN" altLang="en-US" dirty="0" smtClean="0"/>
              <a:t>的难点在于，环境要求比较杂乱，请先保证以下几点：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b="1" dirty="0" smtClean="0"/>
              <a:t>--</a:t>
            </a:r>
            <a:r>
              <a:rPr lang="zh-CN" altLang="en-US" b="1" dirty="0" smtClean="0"/>
              <a:t>关闭</a:t>
            </a:r>
            <a:r>
              <a:rPr lang="en-US" altLang="zh-CN" b="1" dirty="0" smtClean="0"/>
              <a:t>swap</a:t>
            </a:r>
          </a:p>
          <a:p>
            <a:r>
              <a:rPr lang="zh-CN" altLang="en-US" dirty="0" smtClean="0"/>
              <a:t>临时禁用：</a:t>
            </a:r>
            <a:r>
              <a:rPr lang="en-US" altLang="zh-CN" dirty="0" err="1" smtClean="0"/>
              <a:t>swapoff</a:t>
            </a:r>
            <a:r>
              <a:rPr lang="en-US" altLang="zh-CN" dirty="0" smtClean="0"/>
              <a:t> -a</a:t>
            </a:r>
          </a:p>
          <a:p>
            <a:r>
              <a:rPr lang="zh-CN" altLang="en-US" dirty="0" smtClean="0"/>
              <a:t>永久禁用：</a:t>
            </a:r>
            <a:r>
              <a:rPr lang="en-US" altLang="zh-CN" dirty="0" err="1" smtClean="0"/>
              <a:t>sed</a:t>
            </a:r>
            <a:r>
              <a:rPr lang="en-US" altLang="zh-CN" dirty="0" smtClean="0"/>
              <a:t> -i.bak '/swap/s/^/#/' /etc/</a:t>
            </a:r>
            <a:r>
              <a:rPr lang="en-US" altLang="zh-CN" dirty="0" err="1" smtClean="0"/>
              <a:t>fstab</a:t>
            </a:r>
            <a:r>
              <a:rPr lang="en-US" altLang="zh-CN" dirty="0" smtClean="0"/>
              <a:t>	##</a:t>
            </a:r>
            <a:r>
              <a:rPr lang="zh-CN" altLang="en-US" dirty="0" smtClean="0"/>
              <a:t>注释掉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那一行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b="1" dirty="0" smtClean="0"/>
              <a:t>--</a:t>
            </a:r>
            <a:r>
              <a:rPr lang="zh-CN" altLang="en-US" b="1" dirty="0" smtClean="0"/>
              <a:t>关闭</a:t>
            </a:r>
            <a:r>
              <a:rPr lang="en-US" altLang="zh-CN" b="1" dirty="0" err="1" smtClean="0"/>
              <a:t>selinux</a:t>
            </a:r>
            <a:r>
              <a:rPr lang="zh-CN" altLang="en-US" b="1" dirty="0" smtClean="0"/>
              <a:t>：</a:t>
            </a:r>
          </a:p>
          <a:p>
            <a:r>
              <a:rPr lang="en-US" altLang="zh-CN" dirty="0" err="1" smtClean="0"/>
              <a:t>setenforce</a:t>
            </a:r>
            <a:r>
              <a:rPr lang="en-US" altLang="zh-CN" dirty="0" smtClean="0"/>
              <a:t> 0</a:t>
            </a:r>
          </a:p>
          <a:p>
            <a:r>
              <a:rPr lang="en-US" altLang="zh-CN" dirty="0" smtClean="0"/>
              <a:t>#  vi /etc/</a:t>
            </a:r>
            <a:r>
              <a:rPr lang="en-US" altLang="zh-CN" dirty="0" err="1" smtClean="0"/>
              <a:t>sysconfig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selinux</a:t>
            </a:r>
            <a:r>
              <a:rPr lang="en-US" altLang="zh-CN" dirty="0" smtClean="0"/>
              <a:t>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OPTIONS='--</a:t>
            </a:r>
            <a:r>
              <a:rPr lang="en-US" altLang="zh-CN" dirty="0" err="1" smtClean="0"/>
              <a:t>selinux</a:t>
            </a:r>
            <a:r>
              <a:rPr lang="en-US" altLang="zh-CN" dirty="0" smtClean="0"/>
              <a:t>-enabled=false‘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--</a:t>
            </a:r>
            <a:r>
              <a:rPr lang="zh-CN" altLang="en-US" b="1" dirty="0" smtClean="0"/>
              <a:t>配置</a:t>
            </a:r>
            <a:r>
              <a:rPr lang="en-US" altLang="zh-CN" b="1" dirty="0" err="1" smtClean="0"/>
              <a:t>ip_forward</a:t>
            </a:r>
            <a:r>
              <a:rPr lang="zh-CN" altLang="en-US" dirty="0" smtClean="0"/>
              <a:t>允许转发</a:t>
            </a:r>
          </a:p>
          <a:p>
            <a:r>
              <a:rPr lang="en-US" altLang="zh-CN" dirty="0" smtClean="0"/>
              <a:t>echo "1" &gt; /proc/sys/net/ipv4/</a:t>
            </a:r>
            <a:r>
              <a:rPr lang="en-US" altLang="zh-CN" dirty="0" err="1" smtClean="0"/>
              <a:t>ip_forward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--</a:t>
            </a:r>
            <a:r>
              <a:rPr lang="en-US" altLang="zh-CN" b="1" dirty="0" err="1" smtClean="0"/>
              <a:t>br_netfilter</a:t>
            </a:r>
            <a:r>
              <a:rPr lang="zh-CN" altLang="en-US" b="1" dirty="0" smtClean="0"/>
              <a:t>模块</a:t>
            </a:r>
          </a:p>
          <a:p>
            <a:r>
              <a:rPr lang="en-US" altLang="zh-CN" dirty="0" err="1" smtClean="0"/>
              <a:t>lsmod</a:t>
            </a:r>
            <a:r>
              <a:rPr lang="en-US" altLang="zh-CN" dirty="0" smtClean="0"/>
              <a:t> |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br_netfilter</a:t>
            </a:r>
            <a:r>
              <a:rPr lang="zh-CN" altLang="en-US" dirty="0" smtClean="0"/>
              <a:t>，查看是否有</a:t>
            </a:r>
          </a:p>
          <a:p>
            <a:r>
              <a:rPr lang="zh-CN" altLang="en-US" dirty="0" smtClean="0"/>
              <a:t>添加</a:t>
            </a:r>
            <a:r>
              <a:rPr lang="en-US" altLang="zh-CN" dirty="0" err="1" smtClean="0"/>
              <a:t>br_netfilter</a:t>
            </a:r>
            <a:r>
              <a:rPr lang="zh-CN" altLang="en-US" dirty="0" smtClean="0"/>
              <a:t>：</a:t>
            </a:r>
          </a:p>
          <a:p>
            <a:r>
              <a:rPr lang="en-US" altLang="zh-CN" dirty="0" err="1" smtClean="0"/>
              <a:t>modprobe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br_netfilter</a:t>
            </a:r>
            <a:r>
              <a:rPr lang="en-US" altLang="zh-CN" dirty="0" smtClean="0"/>
              <a:t>    ##</a:t>
            </a:r>
            <a:r>
              <a:rPr lang="zh-CN" altLang="en-US" dirty="0" smtClean="0"/>
              <a:t>再次查看，已经有了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7796" y="200894"/>
            <a:ext cx="291137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dirty="0" err="1" smtClean="0"/>
              <a:t>Kubectl</a:t>
            </a:r>
            <a:r>
              <a:rPr lang="zh-CN" altLang="en-US" sz="2800" dirty="0" smtClean="0"/>
              <a:t>基础命令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29764" y="1026738"/>
          <a:ext cx="10357336" cy="4785907"/>
        </p:xfrm>
        <a:graphic>
          <a:graphicData uri="http://schemas.openxmlformats.org/drawingml/2006/table">
            <a:tbl>
              <a:tblPr/>
              <a:tblGrid>
                <a:gridCol w="2103120"/>
                <a:gridCol w="8254216"/>
              </a:tblGrid>
              <a:tr h="68370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en-US" sz="900" dirty="0"/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获取列出一个或多个资源的信息。（资源分为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pod、instance、service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等很多种）</a:t>
                      </a:r>
                      <a:endParaRPr lang="en-US" altLang="zh-CN" sz="900" dirty="0"/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3701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describe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输出指定的一个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多个资源的详细信息。（一般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describe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状态有问题节点，如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等）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37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logs</a:t>
                      </a:r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输出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中一个容器的日志。（如果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只包含一个容器则可以省略容器名）</a:t>
                      </a:r>
                      <a:endParaRPr lang="zh-CN" altLang="en-US" dirty="0"/>
                    </a:p>
                  </a:txBody>
                  <a:tcPr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37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指定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Yaml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，创建资源。（通过文件或者控制台输入）</a:t>
                      </a:r>
                      <a:endParaRPr lang="en-US" altLang="zh-CN" sz="900" dirty="0"/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37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删除一个资源（可以是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pod、instance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等）</a:t>
                      </a:r>
                      <a:endParaRPr lang="en-US" altLang="zh-CN" sz="900" dirty="0"/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37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</a:t>
                      </a:r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在容器内部执行命令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37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Rolling-update</a:t>
                      </a:r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执行指定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ReplicationController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的滚动更新。（不中断业务的更新方式）</a:t>
                      </a:r>
                      <a:endParaRPr lang="en-US" altLang="zh-CN" sz="900" dirty="0"/>
                    </a:p>
                  </a:txBody>
                  <a:tcPr marL="37165" marR="37165" marT="18583" marB="1858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48" y="279919"/>
            <a:ext cx="8849219" cy="595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8892073" y="1286176"/>
            <a:ext cx="30511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、将各种操作或执行结果、组件状态的信息都汇总入</a:t>
            </a:r>
            <a:r>
              <a:rPr lang="en-US" altLang="zh-CN" dirty="0" err="1" smtClean="0"/>
              <a:t>etcd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、各个组件通过不断地读取数据库，完成相应的操作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8611</TotalTime>
  <Words>1031</Words>
  <Application>WPS 演示</Application>
  <PresentationFormat>自定义</PresentationFormat>
  <Paragraphs>170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fei</cp:lastModifiedBy>
  <cp:revision>1510</cp:revision>
  <dcterms:created xsi:type="dcterms:W3CDTF">2016-08-30T15:34:00Z</dcterms:created>
  <dcterms:modified xsi:type="dcterms:W3CDTF">2020-04-07T08:01:48Z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