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257" r:id="rId5"/>
    <p:sldId id="297" r:id="rId6"/>
    <p:sldId id="332" r:id="rId8"/>
    <p:sldId id="447" r:id="rId9"/>
    <p:sldId id="422" r:id="rId10"/>
    <p:sldId id="318" r:id="rId11"/>
    <p:sldId id="316" r:id="rId12"/>
    <p:sldId id="319" r:id="rId13"/>
    <p:sldId id="448" r:id="rId14"/>
    <p:sldId id="467" r:id="rId15"/>
    <p:sldId id="500" r:id="rId16"/>
    <p:sldId id="531" r:id="rId17"/>
    <p:sldId id="532" r:id="rId18"/>
    <p:sldId id="533" r:id="rId19"/>
    <p:sldId id="572" r:id="rId20"/>
    <p:sldId id="573" r:id="rId21"/>
    <p:sldId id="574" r:id="rId22"/>
    <p:sldId id="468" r:id="rId23"/>
    <p:sldId id="469" r:id="rId24"/>
    <p:sldId id="470" r:id="rId25"/>
    <p:sldId id="569" r:id="rId26"/>
    <p:sldId id="570" r:id="rId27"/>
    <p:sldId id="571" r:id="rId28"/>
    <p:sldId id="575" r:id="rId29"/>
    <p:sldId id="576" r:id="rId30"/>
    <p:sldId id="577" r:id="rId31"/>
    <p:sldId id="578" r:id="rId32"/>
    <p:sldId id="579" r:id="rId33"/>
    <p:sldId id="471" r:id="rId34"/>
    <p:sldId id="472" r:id="rId35"/>
    <p:sldId id="473" r:id="rId36"/>
    <p:sldId id="474" r:id="rId37"/>
    <p:sldId id="475" r:id="rId38"/>
    <p:sldId id="479" r:id="rId39"/>
    <p:sldId id="480" r:id="rId40"/>
    <p:sldId id="481" r:id="rId41"/>
    <p:sldId id="482" r:id="rId42"/>
    <p:sldId id="483" r:id="rId43"/>
    <p:sldId id="484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534" r:id="rId54"/>
    <p:sldId id="535" r:id="rId55"/>
    <p:sldId id="566" r:id="rId56"/>
    <p:sldId id="567" r:id="rId57"/>
    <p:sldId id="499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23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3.bin"/><Relationship Id="rId2" Type="http://schemas.openxmlformats.org/officeDocument/2006/relationships/tags" Target="../tags/tag115.xml"/><Relationship Id="rId10" Type="http://schemas.openxmlformats.org/officeDocument/2006/relationships/vmlDrawing" Target="../drawings/vmlDrawing3.vml"/><Relationship Id="rId1" Type="http://schemas.openxmlformats.org/officeDocument/2006/relationships/tags" Target="../tags/tag1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487805" y="1546860"/>
            <a:ext cx="8900160" cy="255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入门到高级进阶</a:t>
            </a:r>
            <a:endParaRPr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26636" y="5548352"/>
            <a:ext cx="3477660" cy="368300"/>
            <a:chOff x="1139058" y="5604513"/>
            <a:chExt cx="347766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ctr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ctr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1848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Jack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2181935941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为什么学习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077239" y="4158288"/>
            <a:ext cx="200596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到底做错了什么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项目演示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主角登场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62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367762" y="3583056"/>
            <a:ext cx="1529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全局异常处理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4230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pom</a:t>
            </a:r>
            <a:r>
              <a:rPr lang="zh-CN" altLang="en-US" sz="1800" b="1"/>
              <a:t>依赖</a:t>
            </a:r>
            <a:endParaRPr lang="zh-CN" alt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496570" y="1951355"/>
            <a:ext cx="93757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&lt;!-- 继承父工程 --&gt;</a:t>
            </a:r>
            <a:endParaRPr lang="zh-CN" altLang="en-US"/>
          </a:p>
          <a:p>
            <a:r>
              <a:rPr lang="zh-CN" altLang="en-US"/>
              <a:t>    &lt;parent&gt;</a:t>
            </a:r>
            <a:endParaRPr lang="zh-CN" altLang="en-US"/>
          </a:p>
          <a:p>
            <a:r>
              <a:rPr lang="zh-CN" altLang="en-US"/>
              <a:t>        &lt;groupId&gt;org.springframework.boot&lt;/groupId&gt;</a:t>
            </a:r>
            <a:endParaRPr lang="zh-CN" altLang="en-US"/>
          </a:p>
          <a:p>
            <a:r>
              <a:rPr lang="zh-CN" altLang="en-US"/>
              <a:t>        &lt;artifactId&gt;spring-boot-starter-parent&lt;/artifactId&gt;</a:t>
            </a:r>
            <a:endParaRPr lang="zh-CN" altLang="en-US"/>
          </a:p>
          <a:p>
            <a:r>
              <a:rPr lang="zh-CN" altLang="en-US"/>
              <a:t>        &lt;version&gt;2.2.2.RELEASE&lt;/version&gt;</a:t>
            </a:r>
            <a:endParaRPr lang="zh-CN" altLang="en-US"/>
          </a:p>
          <a:p>
            <a:r>
              <a:rPr lang="zh-CN" altLang="en-US"/>
              <a:t>        &lt;relativePath/&gt; &lt;!-- lookup parent from repository --&gt;</a:t>
            </a:r>
            <a:endParaRPr lang="zh-CN" altLang="en-US"/>
          </a:p>
          <a:p>
            <a:r>
              <a:rPr lang="zh-CN" altLang="en-US"/>
              <a:t>    &lt;/parent&gt;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7010" y="3981450"/>
            <a:ext cx="113976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&lt;!-- web 启动器 --&gt;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&lt;artifactId&gt;spring-boot-starter-web&lt;/artifactId&gt;</a:t>
            </a:r>
            <a:endParaRPr lang="zh-CN" altLang="en-US"/>
          </a:p>
          <a:p>
            <a:r>
              <a:rPr lang="zh-CN" altLang="en-US"/>
              <a:t>            &lt;!--排除Tomcat启动器，如果用jetty需要排除，如果要打包(war)部署到服务器需要排除内置Tomcat --&gt;</a:t>
            </a:r>
            <a:endParaRPr lang="zh-CN" altLang="en-US"/>
          </a:p>
          <a:p>
            <a:r>
              <a:rPr lang="zh-CN" altLang="en-US"/>
              <a:t>&lt;!--            &lt;exclusions&gt;</a:t>
            </a:r>
            <a:endParaRPr lang="zh-CN" altLang="en-US"/>
          </a:p>
          <a:p>
            <a:r>
              <a:rPr lang="zh-CN" altLang="en-US"/>
              <a:t>                &lt;exclusion&gt;</a:t>
            </a:r>
            <a:endParaRPr lang="zh-CN" altLang="en-US"/>
          </a:p>
          <a:p>
            <a:r>
              <a:rPr lang="zh-CN" altLang="en-US"/>
              <a:t>        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        &lt;artifactId&gt;spring-boot-starter-tomcat&lt;/artifactId&gt;</a:t>
            </a:r>
            <a:endParaRPr lang="zh-CN" altLang="en-US"/>
          </a:p>
          <a:p>
            <a:r>
              <a:rPr lang="zh-CN" altLang="en-US"/>
              <a:t>                &lt;/exclusion&gt;</a:t>
            </a:r>
            <a:endParaRPr lang="zh-CN" altLang="en-US"/>
          </a:p>
          <a:p>
            <a:r>
              <a:rPr lang="zh-CN" altLang="en-US"/>
              <a:t>            &lt;/exclusions&gt;--&gt;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pringBoot</a:t>
            </a:r>
            <a:r>
              <a:rPr 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热部署</a:t>
            </a:r>
            <a:endParaRPr 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/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pom</a:t>
            </a:r>
            <a:endParaRPr 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2017395"/>
            <a:ext cx="909002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&lt;!--热部署--&gt;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&lt;artifactId&gt;spring-boot-devtools&lt;/artifactId&gt;</a:t>
            </a:r>
            <a:endParaRPr lang="zh-CN" altLang="en-US"/>
          </a:p>
          <a:p>
            <a:r>
              <a:rPr lang="zh-CN" altLang="en-US"/>
              <a:t>            &lt;optional&gt;true&lt;/optional&gt;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&lt;plugin&gt;</a:t>
            </a:r>
            <a:endParaRPr lang="zh-CN" altLang="en-US"/>
          </a:p>
          <a:p>
            <a:r>
              <a:rPr lang="zh-CN" altLang="en-US"/>
              <a:t>    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    &lt;artifactId&gt;spring-boot-maven-plugin&lt;/artifactId&gt;</a:t>
            </a:r>
            <a:endParaRPr lang="zh-CN" altLang="en-US"/>
          </a:p>
          <a:p>
            <a:r>
              <a:rPr lang="zh-CN" altLang="en-US"/>
              <a:t>                &lt;version&gt;2.2.2.RELEASE&lt;/version&gt;</a:t>
            </a:r>
            <a:endParaRPr lang="zh-CN" altLang="en-US"/>
          </a:p>
          <a:p>
            <a:r>
              <a:rPr lang="zh-CN" altLang="en-US"/>
              <a:t>                &lt;configuration&gt;</a:t>
            </a:r>
            <a:endParaRPr lang="zh-CN" altLang="en-US"/>
          </a:p>
          <a:p>
            <a:r>
              <a:rPr lang="zh-CN" altLang="en-US"/>
              <a:t>                    &lt;mainClass&gt;com.xiangxue.jack.start.SpringbootTest&lt;/mainClass&gt;</a:t>
            </a:r>
            <a:endParaRPr lang="zh-CN" altLang="en-US"/>
          </a:p>
          <a:p>
            <a:r>
              <a:rPr lang="zh-CN" altLang="en-US"/>
              <a:t>                    </a:t>
            </a:r>
            <a:r>
              <a:rPr lang="zh-CN" altLang="en-US">
                <a:solidFill>
                  <a:srgbClr val="FF0000"/>
                </a:solidFill>
              </a:rPr>
              <a:t>&lt;fork&gt;true&lt;/fork&gt;</a:t>
            </a:r>
            <a:r>
              <a:rPr lang="en-US" altLang="zh-CN">
                <a:solidFill>
                  <a:srgbClr val="FF0000"/>
                </a:solidFill>
              </a:rPr>
              <a:t>&lt;!--</a:t>
            </a:r>
            <a:r>
              <a:rPr lang="zh-CN" altLang="en-US">
                <a:solidFill>
                  <a:srgbClr val="FF0000"/>
                </a:solidFill>
              </a:rPr>
              <a:t>该属性是必须要有的</a:t>
            </a:r>
            <a:r>
              <a:rPr lang="en-US" altLang="zh-CN">
                <a:solidFill>
                  <a:srgbClr val="FF0000"/>
                </a:solidFill>
              </a:rPr>
              <a:t>--&gt;</a:t>
            </a:r>
            <a:r>
              <a:rPr lang="zh-CN" altLang="en-US"/>
              <a:t>                </a:t>
            </a:r>
            <a:endParaRPr lang="zh-CN" altLang="en-US"/>
          </a:p>
          <a:p>
            <a:r>
              <a:rPr lang="zh-CN" altLang="en-US"/>
              <a:t>                &lt;/configuration&gt;</a:t>
            </a:r>
            <a:endParaRPr lang="zh-CN" altLang="en-US"/>
          </a:p>
          <a:p>
            <a:r>
              <a:rPr lang="zh-CN" altLang="en-US"/>
              <a:t>                &lt;executions&gt;</a:t>
            </a:r>
            <a:endParaRPr lang="zh-CN" altLang="en-US"/>
          </a:p>
          <a:p>
            <a:r>
              <a:rPr lang="zh-CN" altLang="en-US"/>
              <a:t>                    &lt;execution&gt;</a:t>
            </a:r>
            <a:endParaRPr lang="zh-CN" altLang="en-US"/>
          </a:p>
          <a:p>
            <a:r>
              <a:rPr lang="zh-CN" altLang="en-US"/>
              <a:t>                        &lt;goals&gt;</a:t>
            </a:r>
            <a:endParaRPr lang="zh-CN" altLang="en-US"/>
          </a:p>
          <a:p>
            <a:r>
              <a:rPr lang="zh-CN" altLang="en-US"/>
              <a:t>                            &lt;goal&gt;repackage&lt;/goal&gt;</a:t>
            </a:r>
            <a:endParaRPr lang="zh-CN" altLang="en-US"/>
          </a:p>
          <a:p>
            <a:r>
              <a:rPr lang="zh-CN" altLang="en-US"/>
              <a:t>                        &lt;/goals&gt;</a:t>
            </a:r>
            <a:endParaRPr lang="zh-CN" altLang="en-US"/>
          </a:p>
          <a:p>
            <a:r>
              <a:rPr lang="zh-CN" altLang="en-US"/>
              <a:t>                    &lt;/execution&gt;</a:t>
            </a:r>
            <a:endParaRPr lang="zh-CN" altLang="en-US"/>
          </a:p>
          <a:p>
            <a:r>
              <a:rPr lang="zh-CN" altLang="en-US"/>
              <a:t>                &lt;/executions&gt;</a:t>
            </a:r>
            <a:endParaRPr lang="zh-CN" altLang="en-US"/>
          </a:p>
          <a:p>
            <a:r>
              <a:rPr lang="zh-CN" altLang="en-US"/>
              <a:t>            &lt;/plugin&gt;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pringBoot</a:t>
            </a:r>
            <a:r>
              <a:rPr 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热部署</a:t>
            </a:r>
            <a:endParaRPr 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/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3976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修改</a:t>
            </a:r>
            <a:r>
              <a:rPr lang="en-US" altLang="zh-CN" sz="1800" b="1"/>
              <a:t>idea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2017395"/>
            <a:ext cx="90900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启动自动编译</a:t>
            </a:r>
            <a:endParaRPr lang="zh-CN" altLang="en-US"/>
          </a:p>
          <a:p>
            <a:r>
              <a:rPr lang="zh-CN" altLang="en-US"/>
              <a:t>（1）File-Settings-Compiler-Build Project automatically</a:t>
            </a:r>
            <a:endParaRPr lang="zh-CN" altLang="en-US"/>
          </a:p>
          <a:p>
            <a:r>
              <a:rPr lang="zh-CN" altLang="en-US"/>
              <a:t>（2）ctrl + shift + alt + / ,选择Registry,勾上 Compiler autoMake allow when app running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" y="2875280"/>
            <a:ext cx="9578340" cy="213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" y="4916805"/>
            <a:ext cx="7780020" cy="146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多环境</a:t>
            </a:r>
            <a:endParaRPr 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517015"/>
            <a:ext cx="4771390" cy="1312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3048000"/>
            <a:ext cx="11542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每个环境对应一个配置文件</a:t>
            </a:r>
            <a:endParaRPr lang="zh-CN" altLang="en-US"/>
          </a:p>
          <a:p>
            <a:r>
              <a:rPr lang="zh-CN" altLang="en-US"/>
              <a:t>在主配置文件中设置属性</a:t>
            </a:r>
            <a:endParaRPr lang="zh-CN" altLang="en-US"/>
          </a:p>
          <a:p>
            <a:r>
              <a:rPr lang="zh-CN" altLang="en-US"/>
              <a:t>spring.profiles.active=test</a:t>
            </a:r>
            <a:endParaRPr lang="zh-CN" altLang="en-US"/>
          </a:p>
          <a:p>
            <a:r>
              <a:rPr lang="zh-CN" altLang="en-US"/>
              <a:t>来指定使用哪个配置文件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7379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404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zh-CN" sz="1800" b="1"/>
              <a:t>注解</a:t>
            </a: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675005" y="2002790"/>
            <a:ext cx="1113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@ServletComponentScan(basePackages = {"com.xiangxue.jack"})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该注解会扫描指定包下面的注解</a:t>
            </a:r>
            <a:endParaRPr lang="zh-CN" altLang="en-US"/>
          </a:p>
          <a:p>
            <a:r>
              <a:rPr lang="zh-CN" altLang="en-US"/>
              <a:t>@WebServlet(urlPatterns = "/jack/*")</a:t>
            </a:r>
            <a:endParaRPr lang="zh-CN" altLang="en-US"/>
          </a:p>
          <a:p>
            <a:r>
              <a:rPr lang="zh-CN" altLang="en-US"/>
              <a:t>@WebFilter(urlPatterns = "/*",filterName = "myFilter")</a:t>
            </a:r>
            <a:endParaRPr lang="zh-CN" altLang="en-US"/>
          </a:p>
          <a:p>
            <a:r>
              <a:rPr lang="zh-CN" altLang="en-US"/>
              <a:t>@WebListener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64055"/>
            <a:ext cx="109791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&lt;groupId&gt;com.alibaba&lt;/groupId&gt;</a:t>
            </a:r>
            <a:endParaRPr lang="zh-CN" altLang="en-US"/>
          </a:p>
          <a:p>
            <a:r>
              <a:rPr lang="zh-CN" altLang="en-US"/>
              <a:t>            &lt;artifactId&gt;druid&lt;/artifactId&gt;</a:t>
            </a:r>
            <a:endParaRPr lang="zh-CN" altLang="en-US"/>
          </a:p>
          <a:p>
            <a:r>
              <a:rPr lang="zh-CN" altLang="en-US"/>
              <a:t>            &lt;version&gt;1.0.26&lt;/version&gt;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4990" y="1965325"/>
            <a:ext cx="1150048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tx1"/>
                </a:solidFill>
                <a:uFillTx/>
              </a:rPr>
              <a:t>#连接池的配置信息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## 初始化大小，最小，最大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spring.druid.url=jdbc:mysql://localhost:3306/consult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spring.druid.url1=jdbc:mysql://192.168.67.139:3306/zg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spring.druid.username=root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spring.druid.password=123456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spring.druid.driver-class-name=org.gjt.mm.mysql.Driver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spring.druid.initialSize=2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spring.druid.minIdle=2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spring.druid.maxActive=2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## 配置获取连接等待超时的时间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spring.druid.maxWait=60000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# 配置间隔多久才进行一次检测，检测需要关闭的空闲连接，单位是毫秒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spring.druid.timeBetweenEvictionRunsMillis=60000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# 配置一个连接在池中最小生存的时间，单位是毫秒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spring.druid.minEvictableIdleTimeMillis=300000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spring.druid.validationQuery=SELECT 1 FROM DUAL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spring.druid.testWhileIdle=true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spring.druid.testOnBorrow=false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spring.druid.testOnReturn=false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spring.druid.poolPreparedStatements=true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spring.druid.maxPoolPreparedStatementPerConnectionSize=20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# 配置监控统计拦截的filters，去掉后监控界面sql无法统计，'wall'用于防火墙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spring.druid.filters=stat,wall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# 通过connectProperties属性来打开mergeSql功能；慢SQL记录</a:t>
            </a:r>
            <a:endParaRPr lang="zh-CN" altLang="en-US" sz="1000">
              <a:solidFill>
                <a:schemeClr val="tx1"/>
              </a:solidFill>
              <a:uFillTx/>
            </a:endParaRPr>
          </a:p>
          <a:p>
            <a:r>
              <a:rPr lang="zh-CN" altLang="en-US" sz="1000">
                <a:solidFill>
                  <a:schemeClr val="tx1"/>
                </a:solidFill>
                <a:uFillTx/>
              </a:rPr>
              <a:t>spring.druid.connectionProperties=druid.stat.mergeSql=true;druid.stat.slowSqlMillis=5000</a:t>
            </a:r>
            <a:endParaRPr lang="zh-CN" altLang="en-US" sz="1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17030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配置类</a:t>
            </a:r>
            <a:endParaRPr lang="en-US" altLang="zh-CN" sz="1800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455" y="2023110"/>
          <a:ext cx="97853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978535" imgH="444500" progId="Package">
                  <p:embed/>
                </p:oleObj>
              </mc:Choice>
              <mc:Fallback>
                <p:oleObj name="" r:id="rId3" imgW="978535" imgH="444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455" y="2023110"/>
                        <a:ext cx="97853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4230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pom</a:t>
            </a:r>
            <a:r>
              <a:rPr lang="zh-CN" altLang="en-US" sz="1800" b="1"/>
              <a:t>依赖</a:t>
            </a:r>
            <a:endParaRPr lang="zh-CN" alt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496570" y="1951355"/>
            <a:ext cx="1154239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&lt;!-- 把mybatis的启动器引入 --&gt;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&lt;groupId&gt;org.mybatis.spring.boot&lt;/groupId&gt;</a:t>
            </a:r>
            <a:endParaRPr lang="zh-CN" altLang="en-US"/>
          </a:p>
          <a:p>
            <a:r>
              <a:rPr lang="zh-CN" altLang="en-US"/>
              <a:t>            &lt;artifactId&gt;mybatis-spring-boot-starter&lt;/artifactId&gt;</a:t>
            </a:r>
            <a:endParaRPr lang="zh-CN" altLang="en-US"/>
          </a:p>
          <a:p>
            <a:r>
              <a:rPr lang="zh-CN" altLang="en-US"/>
              <a:t>            &lt;version&gt;RELEASE&lt;/version&gt;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&lt;groupId&gt;mysql&lt;/groupId&gt;</a:t>
            </a:r>
            <a:endParaRPr lang="zh-CN" altLang="en-US"/>
          </a:p>
          <a:p>
            <a:r>
              <a:rPr lang="zh-CN" altLang="en-US"/>
              <a:t>            &lt;artifactId&gt;mysql-connector-java&lt;/artifactId&gt;</a:t>
            </a:r>
            <a:endParaRPr lang="zh-CN" altLang="en-US"/>
          </a:p>
          <a:p>
            <a:r>
              <a:rPr lang="zh-CN" altLang="en-US"/>
              <a:t>            &lt;version&gt;5.1.41&lt;/version&gt;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为什么学习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077239" y="4158288"/>
            <a:ext cx="200596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到底做错了什么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项目演示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主角登场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053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367762" y="3583056"/>
            <a:ext cx="1529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全局异常处理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404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zh-CN" sz="1800" b="1"/>
              <a:t>代码</a:t>
            </a:r>
            <a:endParaRPr lang="zh-CN" sz="18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990" y="1878330"/>
            <a:ext cx="9692640" cy="275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33280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r>
              <a:rPr lang="zh-CN" altLang="en-US" sz="1800" b="1"/>
              <a:t>配置</a:t>
            </a:r>
            <a:endParaRPr lang="zh-CN" alt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4355" y="2170430"/>
            <a:ext cx="9064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mybatis.typeAliasesPackage=com.xiangxue.jack.bean</a:t>
            </a:r>
            <a:endParaRPr lang="zh-CN" altLang="en-US"/>
          </a:p>
          <a:p>
            <a:r>
              <a:rPr lang="zh-CN" altLang="en-US"/>
              <a:t>mybatis.mapperLocations=classpath:com/xiangxue/jack/xml/*Mapper.xml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0013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POM</a:t>
            </a:r>
            <a:endParaRPr 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4355" y="2170430"/>
            <a:ext cx="9064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&lt;artifactId&gt;spring-boot-starter-data-jpa&lt;/artifactId&gt;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33280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r>
              <a:rPr lang="zh-CN" altLang="en-US" sz="1800" b="1"/>
              <a:t>配置</a:t>
            </a:r>
            <a:endParaRPr lang="zh-CN" alt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4355" y="2170430"/>
            <a:ext cx="90646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</a:t>
            </a:r>
            <a:r>
              <a:rPr lang="en-US" altLang="zh-CN"/>
              <a:t>entity</a:t>
            </a:r>
            <a:r>
              <a:rPr lang="zh-CN" altLang="en-US"/>
              <a:t>对象配置自动生成表</a:t>
            </a:r>
            <a:endParaRPr lang="zh-CN" altLang="en-US"/>
          </a:p>
          <a:p>
            <a:r>
              <a:rPr lang="zh-CN" altLang="en-US"/>
              <a:t>spring.jpa.hibernate.ddl-auto:create</a:t>
            </a:r>
            <a:endParaRPr lang="zh-CN" altLang="en-US"/>
          </a:p>
          <a:p>
            <a:r>
              <a:rPr lang="zh-CN" altLang="en-US"/>
              <a:t>spring.jpa.show-sql:true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DAO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999230"/>
            <a:ext cx="8404860" cy="197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5500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entity</a:t>
            </a:r>
            <a:r>
              <a:rPr lang="zh-CN" altLang="en-US" sz="1800" b="1"/>
              <a:t>配置</a:t>
            </a:r>
            <a:endParaRPr lang="zh-CN" altLang="en-US" sz="18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6570" y="2147570"/>
            <a:ext cx="7193280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多数据源切换</a:t>
            </a:r>
            <a:endParaRPr 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990" y="1240155"/>
            <a:ext cx="83058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多数据源切换</a:t>
            </a:r>
            <a:endParaRPr 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1007745"/>
            <a:ext cx="10932795" cy="518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多数据源切换</a:t>
            </a:r>
            <a:endParaRPr 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007745"/>
            <a:ext cx="11704320" cy="534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atomikos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1034986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atomikos</a:t>
            </a:r>
            <a:r>
              <a:rPr lang="zh-CN" altLang="en-US" sz="180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用来解决同一方中的不同数据源操作的数据一致性，保证数据同时提交或者回滚，跟操作同一数据源一样的效果</a:t>
            </a:r>
            <a:endParaRPr lang="zh-CN" altLang="en-US" sz="1800" b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atomikos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990" y="1007745"/>
            <a:ext cx="10660380" cy="582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到底做错了什么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52992" y="2824268"/>
            <a:ext cx="39116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开发有什么问题？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pom</a:t>
            </a:r>
            <a:endParaRPr 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4355" y="2170430"/>
            <a:ext cx="9064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&lt;artifactId&gt;spring-boot-starter-data-redis&lt;/artifactId&gt;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application.properties</a:t>
            </a:r>
            <a:endParaRPr lang="en-US" sz="1800" b="1"/>
          </a:p>
        </p:txBody>
      </p:sp>
      <p:sp>
        <p:nvSpPr>
          <p:cNvPr id="3" name="文本框 2"/>
          <p:cNvSpPr txBox="1"/>
          <p:nvPr/>
        </p:nvSpPr>
        <p:spPr>
          <a:xfrm>
            <a:off x="555625" y="1877695"/>
            <a:ext cx="114750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  <a:uFillTx/>
              </a:rPr>
              <a:t># Redis数据库索引（默认为0）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spring.redis.database=0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Redis服务器地址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spring.redis.host=192.168.67.139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Redis服务器连接端口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spring.redis.port=6379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Redis服务器连接密码（默认为空）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spring.redis.password=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连接池最大连接数（使用负值表示没有限制）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spring.redis.pool.max-active=8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连接池最大阻塞等待时间（使用负值表示没有限制）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spring.redis.pool.max-wait=-1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连接池中的最大空闲连接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spring.redis.pool.max-idle=8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连接池中的最小空闲连接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spring.redis.pool.min-idle=0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# 连接超时时间（毫秒）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spring.redis.timeout=0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17030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配置类</a:t>
            </a:r>
            <a:endParaRPr lang="en-US" sz="1800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455" y="2092960"/>
          <a:ext cx="97853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78535" imgH="444500" progId="Package">
                  <p:embed/>
                </p:oleObj>
              </mc:Choice>
              <mc:Fallback>
                <p:oleObj name="" r:id="rId3" imgW="978535" imgH="444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455" y="2092960"/>
                        <a:ext cx="97853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64055"/>
            <a:ext cx="10979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&lt;artifactId&gt;spring-boot-starter-data-mongodb&lt;/artifactId&gt;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64055"/>
            <a:ext cx="10979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spring.data.mongodb.uri=mongodb://192.168.67.139:27017/xx_db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JAX-RS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4355" y="2032635"/>
            <a:ext cx="10144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&lt;artifactId&gt;spring-boot-starter-jersey&lt;/artifactId&gt;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JAX-RS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17030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配置类</a:t>
            </a:r>
            <a:endParaRPr lang="zh-CN" altLang="en-US" sz="1800" b="1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7235" y="2527935"/>
          <a:ext cx="101727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017270" imgH="444500" progId="Package">
                  <p:embed/>
                </p:oleObj>
              </mc:Choice>
              <mc:Fallback>
                <p:oleObj name="" r:id="rId3" imgW="1017270" imgH="4445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35" y="2527935"/>
                        <a:ext cx="101727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4695" y="2527935"/>
          <a:ext cx="122999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229995" imgH="444500" progId="Package">
                  <p:embed/>
                </p:oleObj>
              </mc:Choice>
              <mc:Fallback>
                <p:oleObj name="" r:id="rId5" imgW="1229995" imgH="44450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695" y="2527935"/>
                        <a:ext cx="122999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7420" y="2527935"/>
          <a:ext cx="156464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1564640" imgH="444500" progId="Package">
                  <p:embed/>
                </p:oleObj>
              </mc:Choice>
              <mc:Fallback>
                <p:oleObj name="" r:id="rId7" imgW="1564640" imgH="44450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27420" y="2527935"/>
                        <a:ext cx="156464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41830"/>
            <a:ext cx="111353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&lt;groupId&gt;org.apache.tomcat.embed&lt;/groupId&gt;</a:t>
            </a:r>
            <a:endParaRPr lang="zh-CN" altLang="en-US"/>
          </a:p>
          <a:p>
            <a:r>
              <a:rPr lang="zh-CN" altLang="en-US"/>
              <a:t>            &lt;artifactId&gt;tomcat-embed-jasper&lt;/artifactId&gt;</a:t>
            </a:r>
            <a:endParaRPr lang="zh-CN" altLang="en-US"/>
          </a:p>
          <a:p>
            <a:r>
              <a:rPr lang="zh-CN" altLang="en-US"/>
              <a:t>            &lt;scope&gt;provided&lt;/scope&gt;</a:t>
            </a:r>
            <a:endParaRPr lang="zh-CN" altLang="en-US"/>
          </a:p>
          <a:p>
            <a:r>
              <a:rPr lang="zh-CN" altLang="en-US"/>
              <a:t>            &lt;!--&lt;version&gt;8.0.30&lt;/version&gt;--&gt;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&lt;groupId&gt;javax.servlet&lt;/groupId&gt;</a:t>
            </a:r>
            <a:endParaRPr lang="zh-CN" altLang="en-US"/>
          </a:p>
          <a:p>
            <a:r>
              <a:rPr lang="zh-CN" altLang="en-US"/>
              <a:t>            &lt;artifactId&gt;jstl&lt;/artifactId&gt;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41830"/>
            <a:ext cx="11135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spring.mvc.view.prefix=/WEB-INF/jsp/</a:t>
            </a:r>
            <a:endParaRPr lang="zh-CN" altLang="en-US"/>
          </a:p>
          <a:p>
            <a:r>
              <a:rPr lang="zh-CN" altLang="en-US"/>
              <a:t>spring.mvc.view.suffix=.jsp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41830"/>
            <a:ext cx="111353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&lt;!-- 引入freeMarker的依赖包. --&gt;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&lt;artifactId&gt;spring-boot-starter-freemarker&lt;/artifactId&gt;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SSM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到底做错了什么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6945630" y="1459230"/>
            <a:ext cx="531368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依赖太多了, 且存在版本问题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配置太多了且每次都一样, 大部分工程, 配置每次都是一样的, 从一个地方拷贝到另外一个地方.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部署太麻烦. 需要tomcat部署, 项目结构也需要照着Java EE的目录结构来写.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85" y="2240915"/>
            <a:ext cx="4025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Spring MVC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2586355" y="2240915"/>
            <a:ext cx="3813175" cy="762635"/>
          </a:xfrm>
          <a:prstGeom prst="rightArrow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780030" y="2414905"/>
            <a:ext cx="2808605" cy="1129346"/>
          </a:xfrm>
          <a:prstGeom prst="rightArrow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84010" y="1755775"/>
            <a:ext cx="5508041" cy="2448018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ctr">
            <a:spAutoFit/>
          </a:bodyPr>
          <a:p>
            <a:pPr algn="ctr"/>
            <a:endParaRPr lang="zh-CN" altLang="en-US" sz="60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freemarker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41830"/>
            <a:ext cx="111353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spring.freemarker.allow-request-override=false</a:t>
            </a:r>
            <a:endParaRPr lang="zh-CN" altLang="en-US"/>
          </a:p>
          <a:p>
            <a:r>
              <a:rPr lang="zh-CN" altLang="en-US"/>
              <a:t>spring.freemarker.cache=true</a:t>
            </a:r>
            <a:endParaRPr lang="zh-CN" altLang="en-US"/>
          </a:p>
          <a:p>
            <a:r>
              <a:rPr lang="zh-CN" altLang="en-US"/>
              <a:t>spring.freemarker.check-template-location=true</a:t>
            </a:r>
            <a:endParaRPr lang="zh-CN" altLang="en-US"/>
          </a:p>
          <a:p>
            <a:r>
              <a:rPr lang="zh-CN" altLang="en-US"/>
              <a:t>spring.freemarker.charset=UTF-8</a:t>
            </a:r>
            <a:endParaRPr lang="zh-CN" altLang="en-US"/>
          </a:p>
          <a:p>
            <a:r>
              <a:rPr lang="zh-CN" altLang="en-US"/>
              <a:t>spring.freemarker.content-type=text/html</a:t>
            </a:r>
            <a:endParaRPr lang="zh-CN" altLang="en-US"/>
          </a:p>
          <a:p>
            <a:r>
              <a:rPr lang="zh-CN" altLang="en-US"/>
              <a:t>spring.freemarker.expose-request-attributes=false</a:t>
            </a:r>
            <a:endParaRPr lang="zh-CN" altLang="en-US"/>
          </a:p>
          <a:p>
            <a:r>
              <a:rPr lang="zh-CN" altLang="en-US"/>
              <a:t>spring.freemarker.expose-session-attributes=false</a:t>
            </a:r>
            <a:endParaRPr lang="zh-CN" altLang="en-US"/>
          </a:p>
          <a:p>
            <a:r>
              <a:rPr lang="zh-CN" altLang="en-US"/>
              <a:t>spring.freemarker.expose-spring-macro-helpers=false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swagger2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1941830"/>
            <a:ext cx="111353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&lt;dependency&gt;</a:t>
            </a:r>
            <a:endParaRPr lang="zh-CN" altLang="en-US"/>
          </a:p>
          <a:p>
            <a:r>
              <a:rPr lang="zh-CN" altLang="en-US"/>
              <a:t>            &lt;groupId&gt;io.springfox&lt;/groupId&gt;</a:t>
            </a:r>
            <a:endParaRPr lang="zh-CN" altLang="en-US"/>
          </a:p>
          <a:p>
            <a:r>
              <a:rPr lang="zh-CN" altLang="en-US"/>
              <a:t>            &lt;artifactId&gt;springfox-swagger2&lt;/artifactId&gt;</a:t>
            </a:r>
            <a:endParaRPr lang="zh-CN" altLang="en-US"/>
          </a:p>
          <a:p>
            <a:r>
              <a:rPr lang="zh-CN" altLang="en-US"/>
              <a:t>            &lt;version&gt;2.9.2&lt;/version&gt;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&lt;groupId&gt;io.springfox&lt;/groupId&gt;</a:t>
            </a:r>
            <a:endParaRPr lang="zh-CN" altLang="en-US"/>
          </a:p>
          <a:p>
            <a:r>
              <a:rPr lang="zh-CN" altLang="en-US"/>
              <a:t>            &lt;artifactId&gt;springfox-swagger-ui&lt;/artifactId&gt;</a:t>
            </a:r>
            <a:endParaRPr lang="zh-CN" altLang="en-US"/>
          </a:p>
          <a:p>
            <a:r>
              <a:rPr lang="zh-CN" altLang="en-US"/>
              <a:t>            &lt;version&gt;2.9.2&lt;/version&gt;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swagger2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17030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配置类</a:t>
            </a:r>
            <a:endParaRPr lang="zh-CN" altLang="en-US"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1878330"/>
            <a:ext cx="11863705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swagger2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4043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使用</a:t>
            </a:r>
            <a:endParaRPr lang="zh-CN" altLang="en-US" sz="1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075305"/>
            <a:ext cx="9265920" cy="297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2014855"/>
            <a:ext cx="5219700" cy="914400"/>
          </a:xfrm>
          <a:prstGeom prst="rect">
            <a:avLst/>
          </a:prstGeom>
        </p:spPr>
      </p:pic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2421255" y="1371600"/>
            <a:ext cx="856234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访问地址：http://localhost:8080/swagger-ui.html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963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pom</a:t>
            </a:r>
            <a:endParaRPr lang="en-US" altLang="zh-CN" sz="1800" b="1"/>
          </a:p>
        </p:txBody>
      </p:sp>
      <p:sp>
        <p:nvSpPr>
          <p:cNvPr id="3" name="文本框 2"/>
          <p:cNvSpPr txBox="1"/>
          <p:nvPr/>
        </p:nvSpPr>
        <p:spPr>
          <a:xfrm>
            <a:off x="657225" y="2214880"/>
            <a:ext cx="104165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&lt;groupId&gt;org.springframework.boot&lt;/groupId&gt;</a:t>
            </a:r>
            <a:endParaRPr lang="zh-CN" altLang="en-US"/>
          </a:p>
          <a:p>
            <a:r>
              <a:rPr lang="zh-CN" altLang="en-US"/>
              <a:t>      &lt;artifactId&gt;spring-boot-starter-amqp&lt;/artifactId&gt;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altLang="zh-CN" sz="1800" b="1"/>
              <a:t>application.properties</a:t>
            </a:r>
            <a:endParaRPr lang="en-US" altLang="zh-CN" sz="1800" b="1"/>
          </a:p>
        </p:txBody>
      </p:sp>
      <p:sp>
        <p:nvSpPr>
          <p:cNvPr id="3" name="文本框 2"/>
          <p:cNvSpPr txBox="1"/>
          <p:nvPr/>
        </p:nvSpPr>
        <p:spPr>
          <a:xfrm>
            <a:off x="657225" y="2214880"/>
            <a:ext cx="104165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spring.rabbitmq.host=192.168.</a:t>
            </a:r>
            <a:r>
              <a:rPr lang="en-US" altLang="zh-CN"/>
              <a:t>67</a:t>
            </a:r>
            <a:r>
              <a:rPr lang="zh-CN" altLang="en-US"/>
              <a:t>.139</a:t>
            </a:r>
            <a:endParaRPr lang="zh-CN" altLang="en-US"/>
          </a:p>
          <a:p>
            <a:r>
              <a:rPr lang="zh-CN" altLang="en-US"/>
              <a:t>spring.rabbitmq.port=5672</a:t>
            </a:r>
            <a:endParaRPr lang="zh-CN" altLang="en-US"/>
          </a:p>
          <a:p>
            <a:r>
              <a:rPr lang="zh-CN" altLang="en-US"/>
              <a:t>spring.rabbitmq.username=admin</a:t>
            </a:r>
            <a:endParaRPr lang="zh-CN" altLang="en-US"/>
          </a:p>
          <a:p>
            <a:r>
              <a:rPr lang="zh-CN" altLang="en-US"/>
              <a:t>spring.rabbitmq.password=admin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17030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配置类</a:t>
            </a:r>
            <a:endParaRPr lang="en-US" altLang="zh-CN" sz="1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60" y="932815"/>
            <a:ext cx="8636000" cy="538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40017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消息发送</a:t>
            </a:r>
            <a:endParaRPr lang="en-US" altLang="zh-CN" sz="1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004060"/>
            <a:ext cx="9364980" cy="382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40017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消息接收</a:t>
            </a:r>
            <a:endParaRPr lang="en-US" altLang="zh-CN" sz="1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194560"/>
            <a:ext cx="9578340" cy="2903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40017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消息接收</a:t>
            </a:r>
            <a:endParaRPr lang="en-US" altLang="zh-CN" sz="1800" b="1"/>
          </a:p>
        </p:txBody>
      </p:sp>
      <p:pic>
        <p:nvPicPr>
          <p:cNvPr id="11" name="Picture 10" descr="http://dl.iteye.com/upload/attachment/264108/11171ab4-af07-3ff6-bdf6-d1febda679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27" y="2189467"/>
            <a:ext cx="6895508" cy="37052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为什么学习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077239" y="4158288"/>
            <a:ext cx="200596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到底做错了什么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项目演示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主角登场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160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367762" y="3583056"/>
            <a:ext cx="1529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全局异常处理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73304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Actuator监控管理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2285" y="1128395"/>
            <a:ext cx="10793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Boot Actuator可以帮助你监控和管理Spring Boot应用，比如健康检查、审计、统计和HTTP追踪等。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8675" y="2192020"/>
            <a:ext cx="172275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4113530"/>
            <a:ext cx="22682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2917825"/>
            <a:ext cx="6524625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60" y="4300220"/>
            <a:ext cx="4486275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73304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Actuator监控管理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2910" y="-7253605"/>
            <a:ext cx="11328400" cy="20589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    /health/{component}/{instance}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报告程序的健康指标，这些数据由HealthIndicator实现类提供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    /info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获取程序指定发布的信息，这些信息由配置文件中info打头的属性提供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    /configprops   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描述配置属性（包含默认值）如何注入到bean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    /beans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描述程序中的bean，及之间的依赖关系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    /env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获取全部环境属性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    /env/{name}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根据名称获取指定的环境属性值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7    /mappings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描述全部的URI路径，及和控制器的映射关系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8    /metrics/{requiredMetricName}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统计程序的各种度量信息，如内存用量和请求数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9    /httptrace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提供基本的http请求跟踪信息，如请求头等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10    /threaddump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获取线程活动的快照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11    /conditions   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提供自动配置报告，记录哪些自动配置通过，哪些没有通过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12    /loggers/{name}    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   查看日志配置信息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13    /auditevents   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   查看系统发布的事件信息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14    /caches/{cache}    GET/DELETE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   查看系统的缓存管理器，另可根据缓存管理器名称查询；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另DELETE操作可清除缓存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15    /scheduledtasks   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   查看系统发布的定时任务信息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16    /features    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   查看Springcloud全家桶组件信息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17    /refresh    POST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重启应用程序，慎用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18    /shutdown    POST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关闭应用程序，慎用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73304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2285" y="1128395"/>
            <a:ext cx="107930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、生成本地安全证书</a:t>
            </a:r>
            <a:endParaRPr lang="zh-CN" altLang="en-US"/>
          </a:p>
          <a:p>
            <a:r>
              <a:rPr lang="en-US" altLang="zh-CN"/>
              <a:t>cd</a:t>
            </a:r>
            <a:r>
              <a:rPr lang="zh-CN" altLang="en-US"/>
              <a:t>到</a:t>
            </a:r>
            <a:r>
              <a:rPr lang="en-US" altLang="zh-CN"/>
              <a:t>jdk</a:t>
            </a:r>
            <a:r>
              <a:rPr lang="zh-CN" altLang="en-US"/>
              <a:t>的</a:t>
            </a:r>
            <a:r>
              <a:rPr lang="en-US" altLang="zh-CN"/>
              <a:t>bin</a:t>
            </a:r>
            <a:r>
              <a:rPr lang="zh-CN" altLang="en-US"/>
              <a:t>目录执行命令：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keytool -genkey -alias spring -keypass 123456 -keyalg RSA -keysize 1024 -validity 365 -keystore E:/springboot.keystore -storepass 123456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genkey 表示要创建一个新的密钥。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alias 表示 keystore 的别名。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keyalg 表示使用的加密算法是 RSA ，一种非对称加密算法。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keysize 表示密钥的长度。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keystore 表示生成的密钥存放位置。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validity 表示密钥的有效时间，单位为天。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正式开发过程中，需要申请正式的被浏览器信任的证书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73304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</a:t>
            </a:r>
            <a:endParaRPr 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28682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application.properties</a:t>
            </a:r>
            <a:endParaRPr 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496570" y="2005330"/>
            <a:ext cx="104203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server.port=8881</a:t>
            </a:r>
            <a:endParaRPr lang="zh-CN" altLang="en-US"/>
          </a:p>
          <a:p>
            <a:r>
              <a:rPr lang="zh-CN" altLang="en-US"/>
              <a:t>server.ssl.key-password=123456</a:t>
            </a:r>
            <a:endParaRPr lang="zh-CN" altLang="en-US"/>
          </a:p>
          <a:p>
            <a:r>
              <a:rPr lang="zh-CN" altLang="en-US"/>
              <a:t>server.ssl.key-store=classpath:springboot.keystore</a:t>
            </a:r>
            <a:endParaRPr lang="zh-CN" altLang="en-US"/>
          </a:p>
          <a:p>
            <a:r>
              <a:rPr lang="zh-CN" altLang="en-US"/>
              <a:t>server.ssl.key-alias=spring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http</a:t>
            </a:r>
            <a:r>
              <a:rPr lang="zh-CN" altLang="en-US"/>
              <a:t>的方式访问则会报错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4060825"/>
            <a:ext cx="3665220" cy="141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pringBoot</a:t>
            </a:r>
            <a:r>
              <a:rPr 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</a:t>
            </a:r>
            <a:endParaRPr 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/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5855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</a:t>
            </a:r>
            <a:r>
              <a:rPr lang="en-US" sz="1800" b="1"/>
              <a:t>Dockerfile</a:t>
            </a:r>
            <a:endParaRPr lang="en-US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555625" y="2017395"/>
            <a:ext cx="90900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FROM docker.io/relateiq/oracle-java8</a:t>
            </a:r>
            <a:endParaRPr lang="zh-CN" altLang="en-US"/>
          </a:p>
          <a:p>
            <a:r>
              <a:rPr lang="zh-CN" altLang="en-US"/>
              <a:t>VOLUME /tmp</a:t>
            </a:r>
            <a:endParaRPr lang="zh-CN" altLang="en-US"/>
          </a:p>
          <a:p>
            <a:r>
              <a:rPr lang="zh-CN" altLang="en-US"/>
              <a:t>ADD springboot-web.jar app.jar</a:t>
            </a:r>
            <a:endParaRPr lang="zh-CN" altLang="en-US"/>
          </a:p>
          <a:p>
            <a:r>
              <a:rPr lang="zh-CN" altLang="en-US"/>
              <a:t>#RUN bash -c 'touch /app.jar'</a:t>
            </a:r>
            <a:endParaRPr lang="zh-CN" altLang="en-US"/>
          </a:p>
          <a:p>
            <a:r>
              <a:rPr lang="zh-CN" altLang="en-US"/>
              <a:t>ENTRYPOINT ["java","-Djava.security.egd=file:/dev/./urandom","-jar","/app.jar"]</a:t>
            </a:r>
            <a:endParaRPr lang="zh-CN" altLang="en-US"/>
          </a:p>
          <a:p>
            <a:r>
              <a:rPr lang="zh-CN" altLang="en-US"/>
              <a:t>EXPOSE 8881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工程打包并生成镜像</a:t>
            </a:r>
            <a:endParaRPr lang="zh-CN" altLang="en-US"/>
          </a:p>
          <a:p>
            <a:r>
              <a:rPr lang="en-US" altLang="zh-CN"/>
              <a:t>mvn clean package docker:build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根据镜像创建</a:t>
            </a:r>
            <a:r>
              <a:rPr lang="en-US" altLang="zh-CN"/>
              <a:t>docker</a:t>
            </a:r>
            <a:r>
              <a:rPr lang="zh-CN" altLang="en-US"/>
              <a:t>容器</a:t>
            </a:r>
            <a:endParaRPr lang="zh-CN" altLang="en-US"/>
          </a:p>
          <a:p>
            <a:r>
              <a:rPr lang="en-US" altLang="zh-CN"/>
              <a:t>docker run -ti -d -p 8881:8881 --name micro </a:t>
            </a:r>
            <a:r>
              <a:rPr lang="zh-CN" altLang="en-US"/>
              <a:t>镜像</a:t>
            </a:r>
            <a:r>
              <a:rPr lang="en-US" altLang="zh-CN"/>
              <a:t>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主角闪亮登场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652992" y="2824268"/>
            <a:ext cx="48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05" y="2208530"/>
            <a:ext cx="484759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76885" y="1756410"/>
            <a:ext cx="77628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 Boot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是由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Pivotal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团队提供的全新框架其设计目的是用来简化新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应用的初始搭建以及开发过程。该框架使用了特定的方式来进行配置，从而使开发人员不再需要定义样板化的配置。通过这种方式，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 Boot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致力于在蓬勃发展的快速应用开发领域（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rapid application development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）成为领导者。 记住一句话：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推出</a:t>
            </a:r>
            <a:r>
              <a:rPr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springboot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的初衷就是为了简化</a:t>
            </a:r>
            <a:r>
              <a:rPr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spring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的配置，使得开发中集成新功能时更快，简化或减少相关的配置。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700405" y="1529080"/>
            <a:ext cx="1100836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创建独立的Spring应用程序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嵌入的Tomcat，无需部署WAR文件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简化Maven配置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自动配置Spring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提供生产就绪型功能，如指标，健康检查和外部配置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绝对没有代码生成和对XML没有要求配置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-2147482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376680"/>
            <a:ext cx="11292205" cy="2626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4874260"/>
            <a:ext cx="11480800" cy="79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REFSHAPE" val="672622276"/>
  <p:tag name="KSO_WM_UNIT_PLACING_PICTURE_USER_VIEWPORT" val="{&quot;height&quot;:9168,&quot;width&quot;:16788}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REFSHAPE" val="658266212"/>
  <p:tag name="KSO_WM_UNIT_PLACING_PICTURE_USER_VIEWPORT" val="{&quot;height&quot;:4344,&quot;width&quot;:15264}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REFSHAPE" val="467023004"/>
  <p:tag name="KSO_WM_UNIT_PLACING_PICTURE_USER_VIEWPORT" val="{&quot;height&quot;:5460,&quot;width&quot;:11328}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REFSHAPE" val="660210676"/>
  <p:tag name="KSO_WM_UNIT_PLACING_PICTURE_USER_VIEWPORT" val="{&quot;height&quot;:4920,&quot;width&quot;:13080}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10287</Words>
  <Application>WPS 演示</Application>
  <PresentationFormat>自定义</PresentationFormat>
  <Paragraphs>601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Calibri</vt:lpstr>
      <vt:lpstr>Impact</vt:lpstr>
      <vt:lpstr>Calibri</vt:lpstr>
      <vt:lpstr>Arial Unicode MS</vt:lpstr>
      <vt:lpstr>等线</vt:lpstr>
      <vt:lpstr>Wingdings</vt:lpstr>
      <vt:lpstr>等线 Light</vt:lpstr>
      <vt:lpstr>Office 主题​​</vt:lpstr>
      <vt:lpstr>1_Office 主题​​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Jack</cp:lastModifiedBy>
  <cp:revision>179</cp:revision>
  <dcterms:created xsi:type="dcterms:W3CDTF">2016-08-30T15:34:00Z</dcterms:created>
  <dcterms:modified xsi:type="dcterms:W3CDTF">2020-02-11T12:37:14Z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