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2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9" d="100"/>
          <a:sy n="159" d="100"/>
        </p:scale>
        <p:origin x="-23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362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a1315396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a1315396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a1315396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a1315396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a1315396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a1315396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eb3a9e2e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eb3a9e2e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eb3a9e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eb3a9e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a131539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a1315396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131539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a1315396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b3a9e2e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eb3a9e2e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a131539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a1315396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a131539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a131539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a1315396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a1315396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a1315396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a1315396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Доклад к курсовой работе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27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Визуализация </a:t>
            </a:r>
            <a:r>
              <a:rPr lang="ru" dirty="0" smtClean="0">
                <a:solidFill>
                  <a:srgbClr val="000000"/>
                </a:solidFill>
              </a:rPr>
              <a:t>данных блокчейна Биткоин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80900" y="3814375"/>
            <a:ext cx="480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</a:rPr>
              <a:t>Руководитель: Вишняков И. Э.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rgbClr val="000000"/>
                </a:solidFill>
              </a:rPr>
              <a:t>Студент: Яровикова А. С. ИУ9-51Б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69100" y="428850"/>
            <a:ext cx="890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Реализация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177403" y="1003333"/>
            <a:ext cx="87099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buClr>
                <a:schemeClr val="lt2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1"/>
                </a:solidFill>
              </a:rPr>
              <a:t>Модуль пользовательского интерфейса получает значение корня графа и передает модулю обработки, реализует корректное размещение вершин и ребер графа при визуализации, операции сворачивания и разворачивания вершин, создание подписей около вершин, а также покраску вершин и ребер в соответствии с их типом. Таким образом, основная задача первого модуля заключается в реализации интерактивного взаимодействия пользователя с графом.</a:t>
            </a:r>
          </a:p>
          <a:p>
            <a:pPr marL="457200" indent="-342900">
              <a:lnSpc>
                <a:spcPct val="115000"/>
              </a:lnSpc>
              <a:buClr>
                <a:schemeClr val="lt2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1"/>
                </a:solidFill>
              </a:rPr>
              <a:t>Модуль обработки запросов отвечает за  получение данных о корне графа, корректное считывание графа из базы данных и структурированное хранение вершин и ребер графа для дальнейшей передачи их первому модулю для визуализации.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69100" y="428850"/>
            <a:ext cx="890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Реализация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286" y="1299903"/>
            <a:ext cx="3762333" cy="355020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t="1474"/>
          <a:stretch/>
        </p:blipFill>
        <p:spPr bwMode="auto">
          <a:xfrm>
            <a:off x="352611" y="1111613"/>
            <a:ext cx="741083" cy="221289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26592" r="30559" b="28232"/>
          <a:stretch/>
        </p:blipFill>
        <p:spPr bwMode="auto">
          <a:xfrm>
            <a:off x="352611" y="3454399"/>
            <a:ext cx="3872752" cy="15331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9" t="35332" r="657" b="2591"/>
          <a:stretch/>
        </p:blipFill>
        <p:spPr bwMode="auto">
          <a:xfrm>
            <a:off x="1261035" y="1686553"/>
            <a:ext cx="2522071" cy="15945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3" t="18156" b="56858"/>
          <a:stretch/>
        </p:blipFill>
        <p:spPr bwMode="auto">
          <a:xfrm>
            <a:off x="2886635" y="1159436"/>
            <a:ext cx="1069788" cy="764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87029" y="261509"/>
            <a:ext cx="890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Реализация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4" r="390"/>
          <a:stretch/>
        </p:blipFill>
        <p:spPr bwMode="auto">
          <a:xfrm>
            <a:off x="221130" y="1135528"/>
            <a:ext cx="7860861" cy="37054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9" y="265731"/>
            <a:ext cx="8520600" cy="572700"/>
          </a:xfrm>
        </p:spPr>
        <p:txBody>
          <a:bodyPr/>
          <a:lstStyle/>
          <a:p>
            <a:r>
              <a:rPr lang="ru" dirty="0">
                <a:solidFill>
                  <a:srgbClr val="000000"/>
                </a:solidFill>
              </a:rPr>
              <a:t>Реализация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"/>
          <a:stretch/>
        </p:blipFill>
        <p:spPr bwMode="auto">
          <a:xfrm>
            <a:off x="251010" y="1087718"/>
            <a:ext cx="8667179" cy="353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 t="18731" r="1096" b="25125"/>
          <a:stretch/>
        </p:blipFill>
        <p:spPr bwMode="auto">
          <a:xfrm>
            <a:off x="251011" y="3651620"/>
            <a:ext cx="3836896" cy="13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57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57147" y="358627"/>
            <a:ext cx="890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Тестирование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245815" y="1246838"/>
            <a:ext cx="3312894" cy="1728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bg1"/>
                </a:solidFill>
              </a:rPr>
              <a:t>Цель тестирования заключается в оценке производительности разработанной программы и поиске недочетов реализации, выражающихся в неудобстве пользования</a:t>
            </a:r>
            <a:r>
              <a:rPr lang="ru-RU" dirty="0"/>
              <a:t>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91812"/>
              </p:ext>
            </p:extLst>
          </p:nvPr>
        </p:nvGraphicFramePr>
        <p:xfrm>
          <a:off x="3684215" y="1410446"/>
          <a:ext cx="5259294" cy="33740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92989"/>
                <a:gridCol w="1285866"/>
                <a:gridCol w="1465215"/>
                <a:gridCol w="1315224"/>
              </a:tblGrid>
              <a:tr h="10381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вершин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Глубина графа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ответа модуля обработки запросов, с.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Время визуализации графа, с.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54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ru-RU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0,04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0,01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54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0,21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0,03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54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34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15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0,41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0,06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54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40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15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0.43</a:t>
                      </a:r>
                      <a:endParaRPr lang="ru-RU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0,07</a:t>
                      </a:r>
                      <a:endParaRPr lang="ru-RU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54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120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0,71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0,42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54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300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275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2,14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1,34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54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600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550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5,01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3,82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54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1200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1100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17,16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14,96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54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2400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2200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21,34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15,01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06521" y="1028709"/>
            <a:ext cx="40302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Результаты тестирования производительности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Заключение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результате курсовой работы поставленная задачи была выполнена, и было разработано приложение для визуализации данных блокчейна Биткоин на основе графовой модели.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процессе выполнения работы были исследованы различные методы визуализации графов и технология блокчейн.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Удалось </a:t>
            </a:r>
            <a:r>
              <a:rPr lang="ru-RU" dirty="0">
                <a:solidFill>
                  <a:schemeClr val="bg1"/>
                </a:solidFill>
              </a:rPr>
              <a:t>разработать и реализовать алгоритмы для получения информации из базы данных и создания по ней визуализации графа.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Получен </a:t>
            </a:r>
            <a:r>
              <a:rPr lang="ru-RU" dirty="0">
                <a:solidFill>
                  <a:schemeClr val="bg1"/>
                </a:solidFill>
              </a:rPr>
              <a:t>опыт работы с СУБД </a:t>
            </a:r>
            <a:r>
              <a:rPr lang="en-US" dirty="0">
                <a:solidFill>
                  <a:schemeClr val="bg1"/>
                </a:solidFill>
              </a:rPr>
              <a:t>ArangoDB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фреймворками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Spring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Apache Maven</a:t>
            </a:r>
            <a:r>
              <a:rPr lang="ru-RU" dirty="0">
                <a:solidFill>
                  <a:schemeClr val="bg1"/>
                </a:solidFill>
              </a:rPr>
              <a:t>, а также платформой </a:t>
            </a:r>
            <a:r>
              <a:rPr lang="en-US" dirty="0">
                <a:solidFill>
                  <a:schemeClr val="bg1"/>
                </a:solidFill>
              </a:rPr>
              <a:t>Node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HTTP</a:t>
            </a:r>
            <a:r>
              <a:rPr lang="ru-RU" dirty="0">
                <a:solidFill>
                  <a:schemeClr val="bg1"/>
                </a:solidFill>
              </a:rPr>
              <a:t>-клиентом </a:t>
            </a:r>
            <a:r>
              <a:rPr lang="en-US" dirty="0" err="1">
                <a:solidFill>
                  <a:schemeClr val="bg1"/>
                </a:solidFill>
              </a:rPr>
              <a:t>Axios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ru-RU" dirty="0">
                <a:solidFill>
                  <a:schemeClr val="bg1"/>
                </a:solidFill>
              </a:rPr>
              <a:t> и библиотекой </a:t>
            </a:r>
            <a:r>
              <a:rPr lang="en-US" dirty="0" err="1">
                <a:solidFill>
                  <a:schemeClr val="bg1"/>
                </a:solidFill>
              </a:rPr>
              <a:t>Cytoscape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marR="0" lvl="0" indent="360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solidFill>
                  <a:srgbClr val="000000"/>
                </a:solidFill>
              </a:rPr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дальнейшем необходимо совершенствование приложения и оптимизация алгоритмов, поскольку тестирование показало недостатки в виде низкой скорости работы на графах с количеством вершин более тысячи. Также приложение можно доработать, добавив возможности построения графа с произвольной вершины любого типа и возможности топологической  сортировки графа по заданному пользователем признаку.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Постановка задачи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Необходимо разработать приложение для визуализации </a:t>
            </a:r>
            <a:r>
              <a:rPr lang="ru" dirty="0" smtClean="0">
                <a:solidFill>
                  <a:srgbClr val="000000"/>
                </a:solidFill>
              </a:rPr>
              <a:t>данных блокчейна Биткоин на основе графовой модели. </a:t>
            </a:r>
            <a:r>
              <a:rPr lang="ru" dirty="0">
                <a:solidFill>
                  <a:srgbClr val="000000"/>
                </a:solidFill>
              </a:rPr>
              <a:t>Граф должен визуально иллюстрировать хронологию появления транзакций в сети. Для получения </a:t>
            </a:r>
            <a:r>
              <a:rPr lang="ru" dirty="0" smtClean="0">
                <a:solidFill>
                  <a:srgbClr val="000000"/>
                </a:solidFill>
              </a:rPr>
              <a:t>информации </a:t>
            </a:r>
            <a:r>
              <a:rPr lang="ru" dirty="0">
                <a:solidFill>
                  <a:srgbClr val="000000"/>
                </a:solidFill>
              </a:rPr>
              <a:t>о состоянии сети транзакций </a:t>
            </a:r>
            <a:r>
              <a:rPr lang="ru" dirty="0" smtClean="0">
                <a:solidFill>
                  <a:srgbClr val="000000"/>
                </a:solidFill>
              </a:rPr>
              <a:t>Биткоин </a:t>
            </a:r>
            <a:r>
              <a:rPr lang="ru" dirty="0">
                <a:solidFill>
                  <a:srgbClr val="000000"/>
                </a:solidFill>
              </a:rPr>
              <a:t>приложение должно обращаться к </a:t>
            </a:r>
            <a:r>
              <a:rPr lang="ru" dirty="0" smtClean="0">
                <a:solidFill>
                  <a:srgbClr val="000000"/>
                </a:solidFill>
              </a:rPr>
              <a:t>базе данных в СУБД </a:t>
            </a:r>
            <a:r>
              <a:rPr lang="en-US" dirty="0" smtClean="0">
                <a:solidFill>
                  <a:srgbClr val="000000"/>
                </a:solidFill>
              </a:rPr>
              <a:t>ArangoDB</a:t>
            </a:r>
            <a:r>
              <a:rPr lang="ru" dirty="0" smtClean="0">
                <a:solidFill>
                  <a:srgbClr val="000000"/>
                </a:solidFill>
              </a:rPr>
              <a:t>. </a:t>
            </a:r>
            <a:r>
              <a:rPr lang="ru" dirty="0">
                <a:solidFill>
                  <a:srgbClr val="000000"/>
                </a:solidFill>
              </a:rPr>
              <a:t>Также необходимо предусмотреть возможность визуального определения типа вершины и вывода дополнительной информации о транзакциях.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9100" y="42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Обзор предметной области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9100" y="1152475"/>
            <a:ext cx="89646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bg1"/>
                </a:solidFill>
              </a:rPr>
              <a:t>Широко применяются следующие </a:t>
            </a:r>
            <a:r>
              <a:rPr lang="ru-RU" dirty="0" smtClean="0">
                <a:solidFill>
                  <a:schemeClr val="bg1"/>
                </a:solidFill>
              </a:rPr>
              <a:t>размещения вершин и ребер графов: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 err="1">
                <a:solidFill>
                  <a:schemeClr val="bg1"/>
                </a:solidFill>
              </a:rPr>
              <a:t>полинейное</a:t>
            </a:r>
            <a:r>
              <a:rPr lang="ru-RU" dirty="0">
                <a:solidFill>
                  <a:schemeClr val="bg1"/>
                </a:solidFill>
              </a:rPr>
              <a:t> ­­– ребра в виде ломаных линий;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произвольное;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прямолинейное – ребра в виде отрезков прямой;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ортогональное – ребра из ломаных линий, состоящих из чередующихся горизонтальных и вертикальных сегментов;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сетчатое –  все вершины, сгибы и точки пересечения ребер имеют целочисленные координаты;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плоское (планарное) – у ребер отсутствуют точки пересечения;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восходящее (или нисходящее) – для орграфов, где координаты точек ребер монотонно изменяются снизу вверх (или сверху вниз) и слева направо.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9100" y="42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Обзор предметной области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5076" y="1044899"/>
            <a:ext cx="89646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Требования к приложению</a:t>
            </a:r>
            <a:r>
              <a:rPr lang="ru" dirty="0" smtClean="0">
                <a:solidFill>
                  <a:srgbClr val="000000"/>
                </a:solidFill>
              </a:rPr>
              <a:t>:</a:t>
            </a:r>
            <a:endParaRPr dirty="0" smtClean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</a:t>
            </a:r>
            <a:r>
              <a:rPr lang="ru" dirty="0" smtClean="0">
                <a:solidFill>
                  <a:schemeClr val="bg1"/>
                </a:solidFill>
              </a:rPr>
              <a:t>ревовидное </a:t>
            </a:r>
            <a:r>
              <a:rPr lang="ru" dirty="0">
                <a:solidFill>
                  <a:schemeClr val="bg1"/>
                </a:solidFill>
              </a:rPr>
              <a:t>размещение </a:t>
            </a:r>
            <a:r>
              <a:rPr lang="ru-RU" dirty="0">
                <a:solidFill>
                  <a:schemeClr val="bg1"/>
                </a:solidFill>
              </a:rPr>
              <a:t>слева </a:t>
            </a:r>
            <a:r>
              <a:rPr lang="ru-RU" dirty="0">
                <a:solidFill>
                  <a:schemeClr val="bg1"/>
                </a:solidFill>
              </a:rPr>
              <a:t>направо. </a:t>
            </a:r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>
                <a:solidFill>
                  <a:schemeClr val="bg1"/>
                </a:solidFill>
              </a:rPr>
              <a:t>лева </a:t>
            </a:r>
            <a:r>
              <a:rPr lang="ru-RU" dirty="0">
                <a:solidFill>
                  <a:schemeClr val="bg1"/>
                </a:solidFill>
              </a:rPr>
              <a:t>должны располагаться более ранние транзакции, а справа транзакции, совершенные </a:t>
            </a:r>
            <a:r>
              <a:rPr lang="ru-RU" dirty="0" smtClean="0">
                <a:solidFill>
                  <a:schemeClr val="bg1"/>
                </a:solidFill>
              </a:rPr>
              <a:t>позднее;</a:t>
            </a:r>
            <a:endParaRPr lang="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П</a:t>
            </a:r>
            <a:r>
              <a:rPr lang="ru-RU" dirty="0" smtClean="0">
                <a:solidFill>
                  <a:schemeClr val="bg1"/>
                </a:solidFill>
              </a:rPr>
              <a:t>остроение </a:t>
            </a:r>
            <a:r>
              <a:rPr lang="ru-RU" dirty="0">
                <a:solidFill>
                  <a:schemeClr val="bg1"/>
                </a:solidFill>
              </a:rPr>
              <a:t>графа, начиная с заданной пользователем транзакции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Покраска вершин и ребер в различные цвета в соответствии с принадлежностью к </a:t>
            </a:r>
            <a:r>
              <a:rPr lang="ru-RU" dirty="0" smtClean="0">
                <a:solidFill>
                  <a:schemeClr val="bg1"/>
                </a:solidFill>
              </a:rPr>
              <a:t>коллекции;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Подпись </a:t>
            </a:r>
            <a:r>
              <a:rPr lang="ru-RU" dirty="0">
                <a:solidFill>
                  <a:schemeClr val="bg1"/>
                </a:solidFill>
              </a:rPr>
              <a:t>вершин графа соответствующими идентификаторами;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озможность </a:t>
            </a:r>
            <a:r>
              <a:rPr lang="ru-RU" dirty="0">
                <a:solidFill>
                  <a:schemeClr val="bg1"/>
                </a:solidFill>
              </a:rPr>
              <a:t>перемещения вершин графа;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озможность </a:t>
            </a:r>
            <a:r>
              <a:rPr lang="ru-RU" dirty="0">
                <a:solidFill>
                  <a:schemeClr val="bg1"/>
                </a:solidFill>
              </a:rPr>
              <a:t>просмотра информации о любой вершине, любом ребре;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озможность </a:t>
            </a:r>
            <a:r>
              <a:rPr lang="ru-RU" dirty="0">
                <a:solidFill>
                  <a:schemeClr val="bg1"/>
                </a:solidFill>
              </a:rPr>
              <a:t>свернуть вершину по клику (т.е. вершины, связанные с данной и находящиеся правее, не должны отображаться в графе);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озможность </a:t>
            </a:r>
            <a:r>
              <a:rPr lang="ru-RU" dirty="0">
                <a:solidFill>
                  <a:schemeClr val="bg1"/>
                </a:solidFill>
              </a:rPr>
              <a:t>раскрыть вершину (действие, обратное сворачиванию).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9100" y="42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Обзор предметной области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9100" y="1152475"/>
            <a:ext cx="3765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0000"/>
                </a:solidFill>
              </a:rPr>
              <a:t>Требования к представлению данных Биткоин. Особенности структуры хранения:</a:t>
            </a:r>
            <a:endParaRPr dirty="0">
              <a:solidFill>
                <a:srgbClr val="000000"/>
              </a:solidFill>
            </a:endParaRPr>
          </a:p>
          <a:p>
            <a:pPr lvl="0"/>
            <a:r>
              <a:rPr lang="ru" dirty="0">
                <a:solidFill>
                  <a:schemeClr val="bg1"/>
                </a:solidFill>
              </a:rPr>
              <a:t>В качестве хранилища базы данных используется </a:t>
            </a:r>
            <a:r>
              <a:rPr lang="en-US" dirty="0">
                <a:solidFill>
                  <a:schemeClr val="bg1"/>
                </a:solidFill>
              </a:rPr>
              <a:t>ArangoDB</a:t>
            </a:r>
            <a:r>
              <a:rPr lang="r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 lvl="0"/>
            <a:r>
              <a:rPr lang="ru" dirty="0">
                <a:solidFill>
                  <a:schemeClr val="bg1"/>
                </a:solidFill>
              </a:rPr>
              <a:t>Схема базы данных определена изначально.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122" name="Рисунок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54" y="902446"/>
            <a:ext cx="4798734" cy="403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9100" y="3150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Особенности визуализации графа данных Биткоин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93006" y="1260051"/>
            <a:ext cx="89646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Граф </a:t>
            </a:r>
            <a:r>
              <a:rPr lang="ru-RU" dirty="0">
                <a:solidFill>
                  <a:schemeClr val="bg1"/>
                </a:solidFill>
              </a:rPr>
              <a:t>является ориентированным, а для наглядной визуализации связанных транзакций выбран нисходящий метод представления. Для сохранения эстетичности визуализации выбран дополнительный </a:t>
            </a:r>
            <a:r>
              <a:rPr lang="ru-RU" dirty="0" smtClean="0">
                <a:solidFill>
                  <a:schemeClr val="bg1"/>
                </a:solidFill>
              </a:rPr>
              <a:t>критерий </a:t>
            </a:r>
            <a:r>
              <a:rPr lang="ru-RU" dirty="0">
                <a:solidFill>
                  <a:schemeClr val="bg1"/>
                </a:solidFill>
              </a:rPr>
              <a:t>унификации длины ребер между вершинами транзакций графа.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6146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 t="23945" r="1"/>
          <a:stretch/>
        </p:blipFill>
        <p:spPr bwMode="auto">
          <a:xfrm>
            <a:off x="1296893" y="3024094"/>
            <a:ext cx="6112623" cy="1928159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5076" y="106120"/>
            <a:ext cx="890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Алгоритмы и структуры данных. Считывание графа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5" y="735928"/>
            <a:ext cx="5605932" cy="409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937624" y="929978"/>
            <a:ext cx="2788024" cy="370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lt2"/>
              </a:buClr>
              <a:buSzPts val="1800"/>
              <a:buFont typeface="Arial"/>
              <a:buChar char="●"/>
            </a:pPr>
            <a:r>
              <a:rPr lang="ru-RU" sz="1200" dirty="0">
                <a:solidFill>
                  <a:schemeClr val="bg1"/>
                </a:solidFill>
              </a:rPr>
              <a:t>С</a:t>
            </a:r>
            <a:r>
              <a:rPr lang="ru-RU" sz="1200" dirty="0">
                <a:solidFill>
                  <a:schemeClr val="bg1"/>
                </a:solidFill>
              </a:rPr>
              <a:t>читывание </a:t>
            </a:r>
            <a:r>
              <a:rPr lang="ru-RU" sz="1200" dirty="0">
                <a:solidFill>
                  <a:schemeClr val="bg1"/>
                </a:solidFill>
              </a:rPr>
              <a:t>графа из базы данных, </a:t>
            </a:r>
            <a:r>
              <a:rPr lang="ru-RU" sz="1200" dirty="0">
                <a:solidFill>
                  <a:schemeClr val="bg1"/>
                </a:solidFill>
              </a:rPr>
              <a:t>начинается </a:t>
            </a:r>
            <a:r>
              <a:rPr lang="ru-RU" sz="1200" dirty="0">
                <a:solidFill>
                  <a:schemeClr val="bg1"/>
                </a:solidFill>
              </a:rPr>
              <a:t>с корневой (стартовой) вершины, и последовательным сохранением их в какой-то объект, инициализирующий граф. </a:t>
            </a:r>
            <a:endParaRPr lang="ru-RU" sz="1200" dirty="0">
              <a:solidFill>
                <a:schemeClr val="bg1"/>
              </a:solidFill>
            </a:endParaRPr>
          </a:p>
          <a:p>
            <a:pPr marL="457200" indent="-342900">
              <a:lnSpc>
                <a:spcPct val="115000"/>
              </a:lnSpc>
              <a:buClr>
                <a:schemeClr val="lt2"/>
              </a:buClr>
              <a:buSzPts val="1800"/>
              <a:buFont typeface="Arial"/>
              <a:buChar char="●"/>
            </a:pPr>
            <a:r>
              <a:rPr lang="ru-RU" sz="1200" dirty="0">
                <a:solidFill>
                  <a:schemeClr val="bg1"/>
                </a:solidFill>
              </a:rPr>
              <a:t>Соответственно </a:t>
            </a:r>
            <a:r>
              <a:rPr lang="ru-RU" sz="1200" dirty="0">
                <a:solidFill>
                  <a:schemeClr val="bg1"/>
                </a:solidFill>
              </a:rPr>
              <a:t>предполагается наличие этой вершины в базе данных. А также для работы алгоритма предполагается, что существуют объекты коллекций, соответствующие всем типам вершин и ребер графа.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9100" y="428850"/>
            <a:ext cx="890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Алгоритмы и структуры данных. Сворачивание вершин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67050" y="1642250"/>
            <a:ext cx="4968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 dirty="0"/>
              <a:t>Если на рисунке принять вершину 0 за “корень” и провести сворачивание вершины 1, то будут удалены вершины 3, 4, 6; а при сворачивании вершины 2 не будет удалено ни одной вершины, поскольку все ее дочерние вершины связаны с деревом альтернативным путем</a:t>
            </a:r>
            <a:endParaRPr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0" y="1512047"/>
            <a:ext cx="6923408" cy="320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eenshot from 2023-01-21 00-22-0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1" t="64292" r="50750" b="1509"/>
          <a:stretch/>
        </p:blipFill>
        <p:spPr bwMode="auto">
          <a:xfrm>
            <a:off x="6744957" y="2054463"/>
            <a:ext cx="2647576" cy="237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41" y="1884804"/>
            <a:ext cx="6796370" cy="224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6304" y="278140"/>
            <a:ext cx="8244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" sz="2800" dirty="0"/>
              <a:t>Алгоритмы и структуры данных. Сворачивание вершин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5828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777</Words>
  <Application>Microsoft Office PowerPoint</Application>
  <PresentationFormat>Экран (16:9)</PresentationFormat>
  <Paragraphs>93</Paragraphs>
  <Slides>16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Simple Dark</vt:lpstr>
      <vt:lpstr>Доклад к курсовой работе</vt:lpstr>
      <vt:lpstr>Постановка задачи</vt:lpstr>
      <vt:lpstr>Обзор предметной области </vt:lpstr>
      <vt:lpstr>Обзор предметной области</vt:lpstr>
      <vt:lpstr>Обзор предметной области</vt:lpstr>
      <vt:lpstr>Особенности визуализации графа данных Биткоин</vt:lpstr>
      <vt:lpstr>Алгоритмы и структуры данных. Считывание графа</vt:lpstr>
      <vt:lpstr>Алгоритмы и структуры данных. Сворачивание вершин</vt:lpstr>
      <vt:lpstr>Презентация PowerPoint</vt:lpstr>
      <vt:lpstr>Реализация</vt:lpstr>
      <vt:lpstr>Реализация</vt:lpstr>
      <vt:lpstr>Реализация</vt:lpstr>
      <vt:lpstr>Реализация</vt:lpstr>
      <vt:lpstr>Тестирование</vt:lpstr>
      <vt:lpstr>Заключение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к курсовой работе</dc:title>
  <dc:creator>Nastya</dc:creator>
  <cp:lastModifiedBy>Sergei Yarovikov</cp:lastModifiedBy>
  <cp:revision>8</cp:revision>
  <dcterms:modified xsi:type="dcterms:W3CDTF">2023-01-23T05:18:02Z</dcterms:modified>
</cp:coreProperties>
</file>