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73" r:id="rId4"/>
    <p:sldId id="258" r:id="rId5"/>
    <p:sldId id="269" r:id="rId6"/>
    <p:sldId id="272" r:id="rId7"/>
    <p:sldId id="271" r:id="rId8"/>
    <p:sldId id="264" r:id="rId9"/>
    <p:sldId id="265" r:id="rId10"/>
    <p:sldId id="259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036" autoAdjust="0"/>
  </p:normalViewPr>
  <p:slideViewPr>
    <p:cSldViewPr snapToGrid="0">
      <p:cViewPr varScale="1">
        <p:scale>
          <a:sx n="63" d="100"/>
          <a:sy n="63" d="100"/>
        </p:scale>
        <p:origin x="7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771A8-458B-44AC-B90B-25334A05942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EE4E7-87A5-4BCC-BF85-1848544AB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4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eb3a9e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eb3a9e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eb3a9e2e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eb3a9e2e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26D1-2496-52AF-E65C-F07A73E39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B01754-603B-27C0-40F3-F2EB83CD6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E37CC8-C835-EC68-5E60-FEC6924D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A7E2D-4A92-2FE2-91B4-E06CC0B6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0670F-BE26-0599-441A-3163421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05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64A04-0E51-F164-3A98-5E86D2C7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18E4A7-DB4C-E1B1-1F85-AC4B77554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BA25C-7492-4B6E-DCE9-EDC4F772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94543-7797-B543-1839-19AE1119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3E7039-6565-79FC-F241-34B35780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7CA555-DFA2-445E-A86D-CEB0B14B5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382D2A-02F9-B4D3-387C-0DDE3745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A920B-9B8F-148D-203E-5818CBEF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F7A41B-AADC-F81E-FEA8-5505AD40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1279A-D9CC-4848-57D2-DC540CA1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47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8815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5F274-62CE-C7E3-CF31-592CCE2E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D41EC-5EF2-19FD-EFA4-4F16402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3CE721-762B-88E9-BCC7-888D2F0A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6F695-59A6-D72C-7ECC-F77608FB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9AFDA9-A22E-7203-9465-D03CEB13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80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98614-3762-A27D-A291-2526264A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724F8F-8858-4563-DB42-2F3E358F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A7546-54A8-BF98-6C85-C5D4131A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F6E269-61A5-6F1C-65D6-D994089B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8811F-AFA5-A3D9-9F82-AA06BE6E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86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4BFEA-8963-74E9-FFB3-A86A0351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F0EB9-7958-9D41-88B5-46CFAAA7D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7A5A8-22E5-9533-2402-6F40865A7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6F3B60-1665-4537-C00C-6AF6DC82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D359CA-F98A-F015-0ADC-4723DD82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E50E5-BE12-2C94-3A6A-7397AF4A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63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5235B-F88C-60CB-AFBA-EFC076A4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88777D-ED24-472D-F6EB-B26707DA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FD8AA-D8D7-F511-EE2E-CD0ACD80D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39EB45-4F6E-E2C2-7495-BE4500B5F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BB3DF3-1DDD-55FA-A720-6D1970839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1606E8-EDD2-6363-240E-A3A727D6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A0A814-EE26-5127-148B-AE8064C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15B869-3C9C-A07B-0719-3D80A45F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C9FA6-FCF6-2256-8323-775FA3BD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602942-313F-796C-76BA-7EE22E55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CFF4CA-476E-DA3C-07B4-A2505E22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E9D19F-54F6-657D-CEC8-7E965D2E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99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3E53C8-7049-7902-91C2-BA2CB191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8C229B-5129-2A97-3637-CBB350C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218116-7FF6-FC96-0CB9-FC509520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13309-DE37-0C87-D8D4-722DE05B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2A7A3-78EE-5EA7-9670-8102648D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F83A8D-CC7C-D6E9-C9F7-73483585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2D4E5D-AB80-C017-9FBF-50C0A9C4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053E70-B79E-33D1-FEA9-FE743099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E5EF1C-52AE-2B80-18B6-4995D201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25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81B2B-B26B-AA34-EED3-112FEC9E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D28444-B0E3-0CFD-CDEE-E243A307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F02BD1-12B1-41FC-FAB2-E998B399D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7F7E64-EFC1-2BA0-1988-45276604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AEAC67-E323-F3D1-8A2A-5853FA49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40EE3A-F1B6-84FF-CFC6-617B8A17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C1F8B-94CA-1409-6344-27AC7C2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39009-DB1D-0B20-6B0A-6F49ED93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DEE0A-0F57-8DFF-7404-209C8A160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1C9E-DC2D-4B10-82E8-A40BB46B2BB5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286983-0847-AA48-82CC-D5488E48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6EBA1-279C-9307-EDA6-0DDBB452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0D30-23FE-4127-BA27-120D1D715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60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692200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 к курсовой работе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697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2800"/>
            </a:pPr>
            <a:r>
              <a:rPr lang="ru-RU" sz="2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Численный анализ данных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2800"/>
            </a:pPr>
            <a:r>
              <a:rPr lang="ru-RU" sz="2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о разрушающей силе торнадо</a:t>
            </a:r>
          </a:p>
          <a:p>
            <a:pPr>
              <a:spcBef>
                <a:spcPts val="0"/>
              </a:spcBef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29636-EDDC-8265-5926-43F3F773C925}"/>
              </a:ext>
            </a:extLst>
          </p:cNvPr>
          <p:cNvSpPr txBox="1"/>
          <p:nvPr/>
        </p:nvSpPr>
        <p:spPr>
          <a:xfrm>
            <a:off x="7234545" y="5519469"/>
            <a:ext cx="4385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Домрачева А. Б.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Студент: Яровикова А. С. ИУ9-7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EA712-69CF-E099-6B7C-FBEB4CF6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4" name="dashboard">
            <a:hlinkClick r:id="" action="ppaction://media"/>
            <a:extLst>
              <a:ext uri="{FF2B5EF4-FFF2-40B4-BE49-F238E27FC236}">
                <a16:creationId xmlns:a16="http://schemas.microsoft.com/office/drawing/2014/main" id="{6CC06421-FFC4-9ECC-5C37-C3F193CD06B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24022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Заключение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895335" indent="-28575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Успешно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создано приложение для прогнозирования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силы торнадо по нескольким характеристикам. Для выполнения прогноза была использована предсказывающая модель –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дерево решений с максимальной глубиной 5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По сравнению с другими моделями, чья точность находилась в диапазоне от 0.64 до 0.67, данная модель продемонстрировала самую высокую точность предсказаний на тестовой выборке данных – 0.7.</a:t>
            </a:r>
          </a:p>
          <a:p>
            <a:pPr marL="895335" indent="-285750"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сследование подчеркивает важность численных методов в анализе метеорологических данных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2396" indent="0">
              <a:buClrTx/>
              <a:buNone/>
            </a:pPr>
            <a:endParaRPr lang="ru-RU" dirty="0"/>
          </a:p>
          <a:p>
            <a:pPr marL="0" indent="479988" algn="just">
              <a:lnSpc>
                <a:spcPct val="115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>
                <a:solidFill>
                  <a:srgbClr val="000000"/>
                </a:solidFill>
              </a:rPr>
              <a:t>Цель и постановка задачи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lnSpc>
                <a:spcPct val="130000"/>
              </a:lnSpc>
              <a:spcBef>
                <a:spcPts val="1000"/>
              </a:spcBef>
              <a:spcAft>
                <a:spcPts val="2133"/>
              </a:spcAft>
              <a:buNone/>
              <a:tabLst>
                <a:tab pos="45720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Целью данной курсовой работы является изучение и сравнение актуальных численных методов статистического анализа данных, а также создание предсказывающих моделей для прогнозирования силы торнадо.  </a:t>
            </a:r>
          </a:p>
          <a:p>
            <a:pPr marL="0" indent="0" algn="just">
              <a:lnSpc>
                <a:spcPct val="130000"/>
              </a:lnSpc>
              <a:spcBef>
                <a:spcPts val="1000"/>
              </a:spcBef>
              <a:spcAft>
                <a:spcPts val="2133"/>
              </a:spcAft>
              <a:buNone/>
              <a:tabLst>
                <a:tab pos="45720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В результате работы предполагается выявить наиболее подходящую и точную модель для данной задачи и реализовать приложение, предсказывающее разрушающую силу торнадо по характеристикам торнадо. </a:t>
            </a:r>
          </a:p>
          <a:p>
            <a:pPr marL="0" indent="0" algn="just">
              <a:lnSpc>
                <a:spcPct val="130000"/>
              </a:lnSpc>
              <a:spcBef>
                <a:spcPts val="1000"/>
              </a:spcBef>
              <a:spcAft>
                <a:spcPts val="2133"/>
              </a:spcAft>
              <a:buNone/>
              <a:tabLst>
                <a:tab pos="457200" algn="l"/>
              </a:tabLst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2133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7C3BF-5B9E-77FE-B064-3D0B87D3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E307D9-E10C-8698-4B44-9D2342822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b="5474"/>
          <a:stretch/>
        </p:blipFill>
        <p:spPr>
          <a:xfrm>
            <a:off x="0" y="1356968"/>
            <a:ext cx="12192000" cy="26198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CC28C8-525D-F218-97CD-B8B238F3E3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2" b="5541"/>
          <a:stretch/>
        </p:blipFill>
        <p:spPr>
          <a:xfrm>
            <a:off x="0" y="4138058"/>
            <a:ext cx="12192000" cy="27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0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03C5-D4AD-0D76-BF7C-29A5A2B7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30" y="1502573"/>
            <a:ext cx="3604715" cy="3358576"/>
          </a:xfrm>
        </p:spPr>
        <p:txBody>
          <a:bodyPr/>
          <a:lstStyle/>
          <a:p>
            <a:pPr algn="ctr"/>
            <a:r>
              <a:rPr lang="ru-RU" dirty="0"/>
              <a:t>Категории торнадо по разрушающей  силе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F74E5-90EB-642C-03DC-1F10E6984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943" y="0"/>
            <a:ext cx="3694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04B76C9-C8A3-18F0-CD8C-69AD43EDDF20}"/>
              </a:ext>
            </a:extLst>
          </p:cNvPr>
          <p:cNvSpPr txBox="1">
            <a:spLocks/>
          </p:cNvSpPr>
          <p:nvPr/>
        </p:nvSpPr>
        <p:spPr>
          <a:xfrm>
            <a:off x="8564281" y="1488845"/>
            <a:ext cx="3006687" cy="3358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EF-</a:t>
            </a:r>
            <a:r>
              <a:rPr lang="ru-RU" dirty="0"/>
              <a:t>шкала</a:t>
            </a:r>
          </a:p>
        </p:txBody>
      </p:sp>
    </p:spTree>
    <p:extLst>
      <p:ext uri="{BB962C8B-B14F-4D97-AF65-F5344CB8AC3E}">
        <p14:creationId xmlns:p14="http://schemas.microsoft.com/office/powerpoint/2010/main" val="401388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60FE7C-A913-8062-A97E-8C290B18FF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Предобработка данных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77C2FAB-CE62-FC86-E634-106E7679D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544"/>
          <a:stretch/>
        </p:blipFill>
        <p:spPr>
          <a:xfrm>
            <a:off x="719441" y="2139748"/>
            <a:ext cx="11098174" cy="17909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739E6E3-C26D-F7D9-E38F-68070F354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1" y="4788189"/>
            <a:ext cx="6630325" cy="1790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4B94CF-1289-39D1-6C74-E1AFD711B668}"/>
              </a:ext>
            </a:extLst>
          </p:cNvPr>
          <p:cNvSpPr txBox="1"/>
          <p:nvPr/>
        </p:nvSpPr>
        <p:spPr>
          <a:xfrm>
            <a:off x="719441" y="1706969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обработки: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7E24C-CF0C-EA9B-BB55-6DA53679EA63}"/>
              </a:ext>
            </a:extLst>
          </p:cNvPr>
          <p:cNvSpPr txBox="1"/>
          <p:nvPr/>
        </p:nvSpPr>
        <p:spPr>
          <a:xfrm>
            <a:off x="838200" y="4332593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обработки: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535A1EB-24FA-C4A5-FD35-51BFFD354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39" y="4110766"/>
            <a:ext cx="3631182" cy="27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07BD7-9591-744C-A39E-A6B10BA2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методы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3F5CA7-FB95-BCD1-E8C3-619F0A01B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1749"/>
            <a:ext cx="665815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r"/>
                <a:tab pos="62928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r"/>
                <a:tab pos="62928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r"/>
                <a:tab pos="62928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r"/>
                <a:tab pos="62928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r"/>
                <a:tab pos="62928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r"/>
                <a:tab pos="62928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r"/>
                <a:tab pos="62928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r"/>
                <a:tab pos="62928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" algn="r"/>
                <a:tab pos="62928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Логистическая регрессия</a:t>
            </a: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Дерево решений</a:t>
            </a: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Метод K-ближайших соседей</a:t>
            </a: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Линейный дискриминантный анализ</a:t>
            </a: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Наивный байесовский классификатор</a:t>
            </a: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15AFB5A-F7D5-1AF1-4BF9-BAF0B53CB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266716"/>
              </p:ext>
            </p:extLst>
          </p:nvPr>
        </p:nvGraphicFramePr>
        <p:xfrm>
          <a:off x="384469" y="1690688"/>
          <a:ext cx="6145728" cy="4561018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048576">
                  <a:extLst>
                    <a:ext uri="{9D8B030D-6E8A-4147-A177-3AD203B41FA5}">
                      <a16:colId xmlns:a16="http://schemas.microsoft.com/office/drawing/2014/main" val="240073121"/>
                    </a:ext>
                  </a:extLst>
                </a:gridCol>
                <a:gridCol w="2048576">
                  <a:extLst>
                    <a:ext uri="{9D8B030D-6E8A-4147-A177-3AD203B41FA5}">
                      <a16:colId xmlns:a16="http://schemas.microsoft.com/office/drawing/2014/main" val="1529967345"/>
                    </a:ext>
                  </a:extLst>
                </a:gridCol>
                <a:gridCol w="2048576">
                  <a:extLst>
                    <a:ext uri="{9D8B030D-6E8A-4147-A177-3AD203B41FA5}">
                      <a16:colId xmlns:a16="http://schemas.microsoft.com/office/drawing/2014/main" val="3886376689"/>
                    </a:ext>
                  </a:extLst>
                </a:gridCol>
              </a:tblGrid>
              <a:tr h="876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модели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Точность модели на тренировочном наборе данных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Точность модели на тестовом наборе данных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84647"/>
                  </a:ext>
                </a:extLst>
              </a:tr>
              <a:tr h="270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Логистическая регрессия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0.67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0.66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583453"/>
                  </a:ext>
                </a:extLst>
              </a:tr>
              <a:tr h="270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Дерево решений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0.99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0.64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70074"/>
                  </a:ext>
                </a:extLst>
              </a:tr>
              <a:tr h="876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Дерево решений с максимальной глубиной 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0.71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518207"/>
                  </a:ext>
                </a:extLst>
              </a:tr>
              <a:tr h="270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K</a:t>
                      </a:r>
                      <a:r>
                        <a:rPr lang="ru-RU" sz="1400">
                          <a:effectLst/>
                        </a:rPr>
                        <a:t> ближайших соседей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0.77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0.67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678964"/>
                  </a:ext>
                </a:extLst>
              </a:tr>
              <a:tr h="8769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Линейный дискриминантный анализ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0.65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0.65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927926"/>
                  </a:ext>
                </a:extLst>
              </a:tr>
              <a:tr h="573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Наивный байесовский классификатор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0.66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0.67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328019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B0C55DD-E214-158F-3D31-792D17A2EF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Сравнение методов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0EB9E1-2297-C402-6E84-BE424429D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09889"/>
              </p:ext>
            </p:extLst>
          </p:nvPr>
        </p:nvGraphicFramePr>
        <p:xfrm>
          <a:off x="6845905" y="2193938"/>
          <a:ext cx="5078928" cy="355451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92976">
                  <a:extLst>
                    <a:ext uri="{9D8B030D-6E8A-4147-A177-3AD203B41FA5}">
                      <a16:colId xmlns:a16="http://schemas.microsoft.com/office/drawing/2014/main" val="700450898"/>
                    </a:ext>
                  </a:extLst>
                </a:gridCol>
                <a:gridCol w="1692976">
                  <a:extLst>
                    <a:ext uri="{9D8B030D-6E8A-4147-A177-3AD203B41FA5}">
                      <a16:colId xmlns:a16="http://schemas.microsoft.com/office/drawing/2014/main" val="2300567494"/>
                    </a:ext>
                  </a:extLst>
                </a:gridCol>
                <a:gridCol w="1692976">
                  <a:extLst>
                    <a:ext uri="{9D8B030D-6E8A-4147-A177-3AD203B41FA5}">
                      <a16:colId xmlns:a16="http://schemas.microsoft.com/office/drawing/2014/main" val="3075350549"/>
                    </a:ext>
                  </a:extLst>
                </a:gridCol>
              </a:tblGrid>
              <a:tr h="10546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модели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Точность модели на тренировочном наборе данных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Точность модели на тестовом наборе данных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847373"/>
                  </a:ext>
                </a:extLst>
              </a:tr>
              <a:tr h="1256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Собственная реализация Дерева решений с максимальной глубиной 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0.67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0.63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18089"/>
                  </a:ext>
                </a:extLst>
              </a:tr>
              <a:tr h="9338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Дерево решений с максимальной глубиной 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0.71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0.70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96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24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B397C66-8590-2D9F-B3DD-1799439B54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Пользовательский интерфейс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346DF5-9F9E-7B9C-00F5-A045F470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1" y="1944711"/>
            <a:ext cx="5365819" cy="37636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0E45424-95E5-DA6A-3F4F-844A5FE5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25" y="1674957"/>
            <a:ext cx="4369975" cy="241481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BC9AE5F-C214-F10E-8ED3-E95B6BEF2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427" y="4223454"/>
            <a:ext cx="4369974" cy="24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9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2BC3D-6614-8E12-4E81-B7A52F06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интерфейс. Карта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16C189-293B-74BC-1195-B2033C33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4" y="1855433"/>
            <a:ext cx="3632423" cy="36107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C04CF4-BDF2-5E0E-1B3C-7D00810C4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54" y="1855432"/>
            <a:ext cx="3703387" cy="36322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CDDE058-3AEE-ED08-E64D-1594741F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458" y="1855432"/>
            <a:ext cx="3709328" cy="36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3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272</Words>
  <Application>Microsoft Office PowerPoint</Application>
  <PresentationFormat>Широкоэкранный</PresentationFormat>
  <Paragraphs>58</Paragraphs>
  <Slides>11</Slides>
  <Notes>3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Доклад к курсовой работе</vt:lpstr>
      <vt:lpstr>Цель и постановка задачи</vt:lpstr>
      <vt:lpstr>Актуальность</vt:lpstr>
      <vt:lpstr>Категории торнадо по разрушающей  силе</vt:lpstr>
      <vt:lpstr>Презентация PowerPoint</vt:lpstr>
      <vt:lpstr>Используемые методы </vt:lpstr>
      <vt:lpstr>Презентация PowerPoint</vt:lpstr>
      <vt:lpstr>Презентация PowerPoint</vt:lpstr>
      <vt:lpstr>Пользовательский интерфейс. Карта</vt:lpstr>
      <vt:lpstr>Пример работы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Anastasia Yarovikova</dc:creator>
  <cp:lastModifiedBy>Anastasia Yarovikova</cp:lastModifiedBy>
  <cp:revision>17</cp:revision>
  <dcterms:created xsi:type="dcterms:W3CDTF">2023-09-03T23:11:43Z</dcterms:created>
  <dcterms:modified xsi:type="dcterms:W3CDTF">2024-01-17T00:43:23Z</dcterms:modified>
</cp:coreProperties>
</file>